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8" r:id="rId3"/>
    <p:sldId id="264" r:id="rId4"/>
    <p:sldId id="265" r:id="rId5"/>
    <p:sldId id="259" r:id="rId6"/>
    <p:sldId id="262" r:id="rId7"/>
    <p:sldId id="263" r:id="rId8"/>
    <p:sldId id="269" r:id="rId9"/>
    <p:sldId id="270" r:id="rId10"/>
    <p:sldId id="271"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ie Simmons" initials="KS" lastIdx="3" clrIdx="0">
    <p:extLst>
      <p:ext uri="{19B8F6BF-5375-455C-9EA6-DF929625EA0E}">
        <p15:presenceInfo xmlns:p15="http://schemas.microsoft.com/office/powerpoint/2012/main" userId="S::ksimmons1125@knights.ucf.edu::d73f8354-127f-42f5-bed2-5292890f28f9" providerId="AD"/>
      </p:ext>
    </p:extLst>
  </p:cmAuthor>
  <p:cmAuthor id="2" name="Johnell Diaz" initials="JD" lastIdx="2" clrIdx="1">
    <p:extLst>
      <p:ext uri="{19B8F6BF-5375-455C-9EA6-DF929625EA0E}">
        <p15:presenceInfo xmlns:p15="http://schemas.microsoft.com/office/powerpoint/2012/main" userId="S::johndiaz12@knights.ucf.edu::abe17e1b-23a2-49d7-b699-1e7bf8125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775283-690E-7E0D-A66C-36CEF20B60B4}" v="46" dt="2021-02-13T22:01:44.031"/>
    <p1510:client id="{16DAB0B7-056E-7189-4D17-494B8C51FA93}" v="3253" dt="2021-02-14T22:16:15.709"/>
    <p1510:client id="{27917866-ABEA-4287-8AD1-4A726DD3E771}" v="2368" dt="2021-02-13T21:11:17.064"/>
    <p1510:client id="{2D08CCA7-B1B2-97FC-AEF2-A93CAD090FF7}" v="1" dt="2021-02-13T16:52:58.634"/>
    <p1510:client id="{386B430F-7A3B-8ED5-D13E-C5696A840ED7}" v="4161" dt="2021-02-14T18:42:48.681"/>
    <p1510:client id="{40ED7589-5D38-C774-7D70-6990F5CF1845}" v="615" dt="2021-02-14T20:58:53.115"/>
    <p1510:client id="{585CD05B-D78E-3CDD-B8D3-26E7AA5D33ED}" v="8" dt="2021-02-14T23:06:31.786"/>
    <p1510:client id="{5A10F030-3D7F-8604-31E6-3609FD41B36A}" v="53" dt="2021-02-14T21:41:05.789"/>
    <p1510:client id="{5A8F0DFA-1C08-CF4C-5177-F8E93DC63036}" v="72" dt="2021-02-15T15:18:00.225"/>
    <p1510:client id="{65BA0565-382A-4BDF-8ED2-CCDA93387B55}" v="10" dt="2021-02-13T21:53:16.187"/>
    <p1510:client id="{813B2E10-EB0D-DE30-1BFD-6F01369D63F6}" v="7" dt="2021-02-14T05:14:35.615"/>
    <p1510:client id="{8D77FFF9-26B4-0E51-8E8C-E66749B478A6}" v="2052" dt="2021-02-13T22:58:07.400"/>
    <p1510:client id="{903FDE11-930A-739E-ED40-4B4C7E5B117A}" v="87" dt="2021-02-15T00:58:19.416"/>
    <p1510:client id="{97A70FE4-3A8F-24B5-7692-CD6299693707}" v="148" dt="2021-02-14T22:57:46.419"/>
    <p1510:client id="{A1163401-BB91-07AD-365E-CCB2EF8DFEAB}" v="1" dt="2021-02-13T22:16:46.662"/>
    <p1510:client id="{AEDD4C37-6394-19A5-27D8-3C42343F2488}" v="521" dt="2021-02-13T22:11:17.140"/>
    <p1510:client id="{B145316B-0B60-45D8-A4E6-B707835D36AA}" v="53" dt="2021-02-15T02:03:07.352"/>
    <p1510:client id="{C5513ED6-66C0-58C3-5FED-EC64DD9018AD}" v="104" dt="2021-02-12T22:27:44.584"/>
    <p1510:client id="{D7CA89D1-3CE8-CD8F-B815-8F6BD7A5EA6F}" v="5312" dt="2021-02-15T00:30:40.758"/>
    <p1510:client id="{DA2D6A81-0993-EAA6-4A91-267D994F17A7}" v="8" dt="2021-02-13T22:15:41.526"/>
    <p1510:client id="{DF29F58B-2D69-D332-4195-9B2D7DB5BB2E}" v="411" dt="2021-02-14T22:42:18.536"/>
    <p1510:client id="{DF5B05E9-8E7A-38FB-22D7-1600DDAE6F2C}" v="39" dt="2021-02-14T15:41:35.238"/>
    <p1510:client id="{E477840C-9CF8-A2C0-CB0A-C139F0535F8A}" v="911" dt="2021-02-13T18:48:08.396"/>
    <p1510:client id="{E97715B1-5A7E-34E9-BA70-85454A1989AB}" v="18" dt="2021-02-14T05:16:43.507"/>
    <p1510:client id="{EE639F7E-F56E-58F9-274C-7EC98BDEA4F5}" v="54" dt="2021-02-13T22:13:40.398"/>
    <p1510:client id="{EEE4658C-98A1-965D-2688-036439DF9A0F}" v="1562" dt="2021-02-13T22:00:03.637"/>
    <p1510:client id="{FB619FFF-3823-320F-3F22-F353CE65377B}" v="559" dt="2021-02-13T19:03:30.503"/>
    <p1510:client id="{FCC6C7EC-A96C-438D-DD42-1EE4796DC050}" v="5" dt="2021-02-14T22:20:22.6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48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73815-2707-4475-8F1A-B873CB631BB4}" type="datetimeFigureOut">
              <a:rPr lang="en-US" dirty="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3327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AFB99-0EAB-4182-AFF8-E214C82A68F6}" type="datetimeFigureOut">
              <a:rPr lang="en-US" dirty="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6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3794B-289A-4A80-97D7-111025398D45}" type="datetimeFigureOut">
              <a:rPr lang="en-US" dirty="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03102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86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C6A301-0538-44EC-B09D-202E1042A48B}" type="datetimeFigureOut">
              <a:rPr lang="en-US" dirty="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08519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89574A-8875-45EF-8EA2-3CAA0F7ABC4C}" type="datetimeFigureOut">
              <a:rPr lang="en-US" dirty="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21981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EF4D4C-5367-4C26-9E2B-D8088D7FCA81}" type="datetimeFigureOut">
              <a:rPr lang="en-US" dirty="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109293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699996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76626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75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2/15/2021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9329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14C547-839C-E648-8230-1572F976148B}"/>
              </a:ext>
            </a:extLst>
          </p:cNvPr>
          <p:cNvSpPr>
            <a:spLocks noGrp="1"/>
          </p:cNvSpPr>
          <p:nvPr>
            <p:ph type="ctrTitle"/>
          </p:nvPr>
        </p:nvSpPr>
        <p:spPr>
          <a:xfrm>
            <a:off x="613611" y="685892"/>
            <a:ext cx="3566407" cy="3794020"/>
          </a:xfrm>
        </p:spPr>
        <p:txBody>
          <a:bodyPr anchor="b">
            <a:normAutofit/>
          </a:bodyPr>
          <a:lstStyle/>
          <a:p>
            <a:r>
              <a:rPr lang="en-US" sz="4000"/>
              <a:t>Reveal: The Secret List of Convicted Cops</a:t>
            </a:r>
          </a:p>
        </p:txBody>
      </p:sp>
      <p:sp>
        <p:nvSpPr>
          <p:cNvPr id="3" name="Subtitle 2">
            <a:extLst>
              <a:ext uri="{FF2B5EF4-FFF2-40B4-BE49-F238E27FC236}">
                <a16:creationId xmlns:a16="http://schemas.microsoft.com/office/drawing/2014/main" id="{4CE8687A-BAD7-1A41-9DB5-5D1933AA96FE}"/>
              </a:ext>
            </a:extLst>
          </p:cNvPr>
          <p:cNvSpPr>
            <a:spLocks noGrp="1"/>
          </p:cNvSpPr>
          <p:nvPr>
            <p:ph type="subTitle" idx="1"/>
          </p:nvPr>
        </p:nvSpPr>
        <p:spPr>
          <a:xfrm>
            <a:off x="613611" y="4684242"/>
            <a:ext cx="3566407" cy="1463040"/>
          </a:xfrm>
        </p:spPr>
        <p:txBody>
          <a:bodyPr anchor="t">
            <a:normAutofit/>
          </a:bodyPr>
          <a:lstStyle/>
          <a:p>
            <a:pPr algn="r"/>
            <a:r>
              <a:rPr lang="en-US" sz="1600"/>
              <a:t>Pablo Rivera-Sanchez, Kellie Simmons, Johnell Diaz</a:t>
            </a:r>
          </a:p>
        </p:txBody>
      </p:sp>
      <p:cxnSp>
        <p:nvCxnSpPr>
          <p:cNvPr id="7" name="Straight Connector 10">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5557" y="4593863"/>
            <a:ext cx="2926080" cy="0"/>
          </a:xfrm>
          <a:prstGeom prst="line">
            <a:avLst/>
          </a:prstGeom>
          <a:ln w="19050">
            <a:solidFill>
              <a:srgbClr val="02D5FF"/>
            </a:solidFill>
          </a:ln>
        </p:spPr>
        <p:style>
          <a:lnRef idx="1">
            <a:schemeClr val="accent1"/>
          </a:lnRef>
          <a:fillRef idx="0">
            <a:schemeClr val="accent1"/>
          </a:fillRef>
          <a:effectRef idx="0">
            <a:schemeClr val="accent1"/>
          </a:effectRef>
          <a:fontRef idx="minor">
            <a:schemeClr val="tx1"/>
          </a:fontRef>
        </p:style>
      </p:cxnSp>
      <p:pic>
        <p:nvPicPr>
          <p:cNvPr id="4" name="Picture 3" descr="Textures in cracked ice on a blue background">
            <a:extLst>
              <a:ext uri="{FF2B5EF4-FFF2-40B4-BE49-F238E27FC236}">
                <a16:creationId xmlns:a16="http://schemas.microsoft.com/office/drawing/2014/main" id="{5F6142B2-5CE8-4A4D-A689-A4F588FC5930}"/>
              </a:ext>
            </a:extLst>
          </p:cNvPr>
          <p:cNvPicPr>
            <a:picLocks noChangeAspect="1"/>
          </p:cNvPicPr>
          <p:nvPr/>
        </p:nvPicPr>
        <p:blipFill rotWithShape="1">
          <a:blip r:embed="rId2"/>
          <a:srcRect l="17610"/>
          <a:stretch/>
        </p:blipFill>
        <p:spPr>
          <a:xfrm>
            <a:off x="4658258" y="975"/>
            <a:ext cx="7533742" cy="6858000"/>
          </a:xfrm>
          <a:prstGeom prst="rect">
            <a:avLst/>
          </a:prstGeom>
        </p:spPr>
      </p:pic>
    </p:spTree>
    <p:extLst>
      <p:ext uri="{BB962C8B-B14F-4D97-AF65-F5344CB8AC3E}">
        <p14:creationId xmlns:p14="http://schemas.microsoft.com/office/powerpoint/2010/main" val="1472810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925D-8D97-46BD-B102-A41DBD069539}"/>
              </a:ext>
            </a:extLst>
          </p:cNvPr>
          <p:cNvSpPr>
            <a:spLocks noGrp="1"/>
          </p:cNvSpPr>
          <p:nvPr>
            <p:ph type="title"/>
          </p:nvPr>
        </p:nvSpPr>
        <p:spPr>
          <a:xfrm>
            <a:off x="1024128" y="657787"/>
            <a:ext cx="8018272" cy="680107"/>
          </a:xfrm>
        </p:spPr>
        <p:txBody>
          <a:bodyPr vert="horz" lIns="91440" tIns="45720" rIns="91440" bIns="45720" rtlCol="0" anchor="ctr">
            <a:noAutofit/>
          </a:bodyPr>
          <a:lstStyle/>
          <a:p>
            <a:r>
              <a:rPr lang="en-US">
                <a:ea typeface="+mj-lt"/>
                <a:cs typeface="+mj-lt"/>
              </a:rPr>
              <a:t>THE POWER OF ADVOCACY</a:t>
            </a:r>
            <a:endParaRPr lang="en-US"/>
          </a:p>
        </p:txBody>
      </p:sp>
      <p:sp>
        <p:nvSpPr>
          <p:cNvPr id="3" name="Content Placeholder 2">
            <a:extLst>
              <a:ext uri="{FF2B5EF4-FFF2-40B4-BE49-F238E27FC236}">
                <a16:creationId xmlns:a16="http://schemas.microsoft.com/office/drawing/2014/main" id="{92703237-EE0F-4D6F-9475-410FAE03BF83}"/>
              </a:ext>
            </a:extLst>
          </p:cNvPr>
          <p:cNvSpPr>
            <a:spLocks noGrp="1"/>
          </p:cNvSpPr>
          <p:nvPr>
            <p:ph idx="1"/>
          </p:nvPr>
        </p:nvSpPr>
        <p:spPr>
          <a:xfrm>
            <a:off x="879089" y="1709800"/>
            <a:ext cx="8018271" cy="4946078"/>
          </a:xfrm>
        </p:spPr>
        <p:txBody>
          <a:bodyPr vert="horz" lIns="91440" tIns="45720" rIns="91440" bIns="45720" rtlCol="0" anchor="t">
            <a:normAutofit lnSpcReduction="10000"/>
          </a:bodyPr>
          <a:lstStyle/>
          <a:p>
            <a:pPr>
              <a:buFont typeface="Arial,Sans-Serif" panose="020B0602020104020603" pitchFamily="34" charset="0"/>
              <a:buChar char="•"/>
            </a:pPr>
            <a:r>
              <a:rPr lang="en-US" sz="2400">
                <a:latin typeface="Times New Roman"/>
                <a:ea typeface="+mn-lt"/>
                <a:cs typeface="+mn-lt"/>
              </a:rPr>
              <a:t>Aaron Williams death happened only four years after the brutal beating of Rodney King by LAPD. Community leaders and members protested, and riots broke out. In 1993, two of the officers were found guilty and sentenced to 30 months in prison. </a:t>
            </a:r>
          </a:p>
          <a:p>
            <a:pPr>
              <a:buFont typeface="Arial,Sans-Serif" panose="020B0602020104020603" pitchFamily="34" charset="0"/>
              <a:buChar char="•"/>
            </a:pPr>
            <a:r>
              <a:rPr lang="en-US" sz="2400">
                <a:latin typeface="Times New Roman"/>
                <a:ea typeface="+mn-lt"/>
                <a:cs typeface="+mn-lt"/>
              </a:rPr>
              <a:t>Community leaders and advocates showed up weekly, by the hundreds, to the Police Commissioners meetings and protested, chanting "No Justice, No Peace." When Andaya was fired protesters cheered outside the hearing and Aaron's Aunt thanked supporters. </a:t>
            </a:r>
          </a:p>
          <a:p>
            <a:pPr>
              <a:buFont typeface="Arial,Sans-Serif" panose="020B0602020104020603" pitchFamily="34" charset="0"/>
              <a:buChar char="•"/>
            </a:pPr>
            <a:r>
              <a:rPr lang="en-US" sz="2400">
                <a:latin typeface="Times New Roman"/>
                <a:ea typeface="+mn-lt"/>
                <a:cs typeface="+mn-lt"/>
              </a:rPr>
              <a:t>In 2014, nationwide protests and rallies broke out when a Richmond County grand jury decided to not indict Pantaleo. Millions of protesters where heard chanting "I Can't Breathe." Five years later, on August 19, 2019, an administrative judge recommended Pantaleo's termination.</a:t>
            </a:r>
            <a:r>
              <a:rPr lang="en-US" sz="1500">
                <a:latin typeface="Times New Roman"/>
                <a:ea typeface="+mn-lt"/>
                <a:cs typeface="+mn-lt"/>
              </a:rPr>
              <a:t> </a:t>
            </a:r>
          </a:p>
          <a:p>
            <a:pPr>
              <a:buFont typeface="Arial,Sans-Serif" panose="020B0602020104020603" pitchFamily="34" charset="0"/>
              <a:buChar char="•"/>
            </a:pPr>
            <a:endParaRPr lang="en-US" sz="1500">
              <a:latin typeface="Times New Roman"/>
              <a:cs typeface="Times New Roman"/>
            </a:endParaRPr>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762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5D8B6-7C49-6E4C-BE28-DE170FBCD98B}"/>
              </a:ext>
            </a:extLst>
          </p:cNvPr>
          <p:cNvSpPr>
            <a:spLocks noGrp="1"/>
          </p:cNvSpPr>
          <p:nvPr>
            <p:ph type="title"/>
          </p:nvPr>
        </p:nvSpPr>
        <p:spPr>
          <a:xfrm>
            <a:off x="1024128" y="585216"/>
            <a:ext cx="8018272" cy="1499616"/>
          </a:xfrm>
        </p:spPr>
        <p:txBody>
          <a:bodyPr>
            <a:normAutofit/>
          </a:bodyPr>
          <a:lstStyle/>
          <a:p>
            <a:r>
              <a:rPr lang="en-US"/>
              <a:t>Discussion Questions</a:t>
            </a:r>
          </a:p>
        </p:txBody>
      </p:sp>
      <p:sp>
        <p:nvSpPr>
          <p:cNvPr id="3" name="Content Placeholder 2">
            <a:extLst>
              <a:ext uri="{FF2B5EF4-FFF2-40B4-BE49-F238E27FC236}">
                <a16:creationId xmlns:a16="http://schemas.microsoft.com/office/drawing/2014/main" id="{8B0B5BB1-BB36-7045-A5FD-9ABBB33B5EF9}"/>
              </a:ext>
            </a:extLst>
          </p:cNvPr>
          <p:cNvSpPr>
            <a:spLocks noGrp="1"/>
          </p:cNvSpPr>
          <p:nvPr>
            <p:ph idx="1"/>
          </p:nvPr>
        </p:nvSpPr>
        <p:spPr>
          <a:xfrm>
            <a:off x="1024128" y="2286000"/>
            <a:ext cx="8018271" cy="4023360"/>
          </a:xfrm>
        </p:spPr>
        <p:txBody>
          <a:bodyPr vert="horz" lIns="45720" tIns="45720" rIns="45720" bIns="45720" rtlCol="0" anchor="t">
            <a:normAutofit fontScale="92500" lnSpcReduction="20000"/>
          </a:bodyPr>
          <a:lstStyle/>
          <a:p>
            <a:r>
              <a:rPr lang="en-US">
                <a:latin typeface="Times New Roman"/>
                <a:cs typeface="Times New Roman"/>
              </a:rPr>
              <a:t>1. </a:t>
            </a:r>
            <a:r>
              <a:rPr lang="en-US">
                <a:latin typeface="Times New Roman"/>
                <a:ea typeface="+mn-lt"/>
                <a:cs typeface="+mn-lt"/>
              </a:rPr>
              <a:t>One of the NASW Ethical Principles is Service, in which we help people in need and address social problems. How can we, as social workers, begin to address the issue with officer accountability and better serve DV victims when the abuser is a police officer?  </a:t>
            </a:r>
            <a:endParaRPr lang="en-US">
              <a:latin typeface="Times New Roman"/>
              <a:cs typeface="Times New Roman"/>
            </a:endParaRPr>
          </a:p>
          <a:p>
            <a:r>
              <a:rPr lang="en-US">
                <a:latin typeface="Times New Roman"/>
                <a:cs typeface="Times New Roman"/>
              </a:rPr>
              <a:t>2. In the podcast, Attorney Chris Morris said, "But in reality […] when a police officer walks in, they're going to get their gun back." What are some of the implications this belief may have on the efficacy of the criminal justice system?</a:t>
            </a:r>
          </a:p>
          <a:p>
            <a:r>
              <a:rPr lang="en-US">
                <a:latin typeface="Times New Roman"/>
                <a:cs typeface="Times New Roman"/>
              </a:rPr>
              <a:t>3. Do you think that justice would have been served for Aaron Williams without the community pressure and protesting?  Is this a direct reflection of how powerful advocacy on a macro level is within the social work profession? </a:t>
            </a:r>
          </a:p>
          <a:p>
            <a:r>
              <a:rPr lang="en-US">
                <a:latin typeface="Times New Roman"/>
                <a:cs typeface="Times New Roman"/>
              </a:rPr>
              <a:t>4. As social workers, what can be implemented on a macro level for assessing the qualifications of a police officer during the hiring process within a police department?</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335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EE8E-2E92-4126-AD3D-4F586B50E9B5}"/>
              </a:ext>
            </a:extLst>
          </p:cNvPr>
          <p:cNvSpPr>
            <a:spLocks noGrp="1"/>
          </p:cNvSpPr>
          <p:nvPr>
            <p:ph type="title"/>
          </p:nvPr>
        </p:nvSpPr>
        <p:spPr>
          <a:xfrm>
            <a:off x="1024128" y="585216"/>
            <a:ext cx="8018272" cy="1499616"/>
          </a:xfrm>
        </p:spPr>
        <p:txBody>
          <a:bodyPr>
            <a:normAutofit/>
          </a:bodyPr>
          <a:lstStyle/>
          <a:p>
            <a:r>
              <a:rPr lang="en-US"/>
              <a:t>Summary: The List of Convicted Cops</a:t>
            </a:r>
          </a:p>
        </p:txBody>
      </p:sp>
      <p:sp>
        <p:nvSpPr>
          <p:cNvPr id="3" name="Content Placeholder 2">
            <a:extLst>
              <a:ext uri="{FF2B5EF4-FFF2-40B4-BE49-F238E27FC236}">
                <a16:creationId xmlns:a16="http://schemas.microsoft.com/office/drawing/2014/main" id="{C997E692-0D97-4B33-9127-9ED011FEAB86}"/>
              </a:ext>
            </a:extLst>
          </p:cNvPr>
          <p:cNvSpPr>
            <a:spLocks noGrp="1"/>
          </p:cNvSpPr>
          <p:nvPr>
            <p:ph idx="1"/>
          </p:nvPr>
        </p:nvSpPr>
        <p:spPr>
          <a:xfrm>
            <a:off x="1024128" y="2286000"/>
            <a:ext cx="8018271" cy="4023360"/>
          </a:xfrm>
        </p:spPr>
        <p:txBody>
          <a:bodyPr vert="horz" lIns="91440" tIns="45720" rIns="91440" bIns="45720" rtlCol="0" anchor="t">
            <a:normAutofit/>
          </a:bodyPr>
          <a:lstStyle/>
          <a:p>
            <a:r>
              <a:rPr lang="en-US" sz="1800" b="1">
                <a:latin typeface="Times New Roman"/>
                <a:cs typeface="Times New Roman"/>
              </a:rPr>
              <a:t>Robert Lewis</a:t>
            </a:r>
            <a:r>
              <a:rPr lang="en-US" sz="1800">
                <a:latin typeface="Times New Roman"/>
                <a:cs typeface="Times New Roman"/>
              </a:rPr>
              <a:t>: reporter from Investigative Reporting program at UC Berkely</a:t>
            </a:r>
          </a:p>
          <a:p>
            <a:pPr marL="264795" lvl="1"/>
            <a:r>
              <a:rPr lang="en-US">
                <a:latin typeface="Times New Roman"/>
                <a:cs typeface="Times New Roman"/>
              </a:rPr>
              <a:t>Received email from Attorney General about inadvertent release of documents and a request to destroy them</a:t>
            </a:r>
          </a:p>
          <a:p>
            <a:pPr marL="264795" lvl="1"/>
            <a:r>
              <a:rPr lang="en-US">
                <a:latin typeface="Times New Roman"/>
                <a:cs typeface="Times New Roman"/>
              </a:rPr>
              <a:t>Records were a list of former, current, and aspiring police officers in California who were convicted of crimes; over 12,000 names </a:t>
            </a:r>
          </a:p>
          <a:p>
            <a:pPr marL="264795" lvl="1"/>
            <a:r>
              <a:rPr lang="en-US">
                <a:latin typeface="Times New Roman"/>
                <a:cs typeface="Times New Roman"/>
              </a:rPr>
              <a:t>Ranged from disorderly conduct to murder </a:t>
            </a:r>
          </a:p>
          <a:p>
            <a:r>
              <a:rPr lang="en-US" sz="1800" b="1">
                <a:latin typeface="Times New Roman"/>
                <a:cs typeface="Times New Roman"/>
              </a:rPr>
              <a:t>The Process</a:t>
            </a:r>
          </a:p>
          <a:p>
            <a:pPr marL="264795" lvl="1"/>
            <a:r>
              <a:rPr lang="en-US">
                <a:latin typeface="Times New Roman"/>
                <a:cs typeface="Times New Roman"/>
              </a:rPr>
              <a:t>Barriers to pulling courthouse files included filling out forms and destruction of records</a:t>
            </a:r>
          </a:p>
          <a:p>
            <a:pPr marL="264795" lvl="1"/>
            <a:r>
              <a:rPr lang="en-US">
                <a:latin typeface="Times New Roman"/>
                <a:cs typeface="Times New Roman"/>
              </a:rPr>
              <a:t>Out of 1,000 files, 630 current and former officers convicted in the last decade </a:t>
            </a:r>
          </a:p>
          <a:p>
            <a:pPr marL="264795" lvl="1"/>
            <a:r>
              <a:rPr lang="en-US">
                <a:latin typeface="Times New Roman"/>
                <a:cs typeface="Times New Roman"/>
              </a:rPr>
              <a:t>Crimes included murder, sexual assault, etc. but most common types were DUIs and domestic violence</a:t>
            </a:r>
          </a:p>
          <a:p>
            <a:pPr marL="264795" lvl="1"/>
            <a:endParaRPr lang="en-US">
              <a:latin typeface="Times New Roman"/>
              <a:cs typeface="Times New Roman"/>
            </a:endParaRPr>
          </a:p>
        </p:txBody>
      </p:sp>
      <p:sp>
        <p:nvSpPr>
          <p:cNvPr id="5"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82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2E49-E536-46BA-9401-80F0E59FC619}"/>
              </a:ext>
            </a:extLst>
          </p:cNvPr>
          <p:cNvSpPr>
            <a:spLocks noGrp="1"/>
          </p:cNvSpPr>
          <p:nvPr>
            <p:ph type="title"/>
          </p:nvPr>
        </p:nvSpPr>
        <p:spPr>
          <a:xfrm>
            <a:off x="1024128" y="585216"/>
            <a:ext cx="8018272" cy="1499616"/>
          </a:xfrm>
        </p:spPr>
        <p:txBody>
          <a:bodyPr>
            <a:normAutofit/>
          </a:bodyPr>
          <a:lstStyle/>
          <a:p>
            <a:r>
              <a:rPr lang="en-US"/>
              <a:t>Domestic Violence and the Police</a:t>
            </a:r>
          </a:p>
        </p:txBody>
      </p:sp>
      <p:sp>
        <p:nvSpPr>
          <p:cNvPr id="3" name="Content Placeholder 2">
            <a:extLst>
              <a:ext uri="{FF2B5EF4-FFF2-40B4-BE49-F238E27FC236}">
                <a16:creationId xmlns:a16="http://schemas.microsoft.com/office/drawing/2014/main" id="{BB5EC3E2-8886-4399-9BC2-B4E89221748B}"/>
              </a:ext>
            </a:extLst>
          </p:cNvPr>
          <p:cNvSpPr>
            <a:spLocks noGrp="1"/>
          </p:cNvSpPr>
          <p:nvPr>
            <p:ph idx="1"/>
          </p:nvPr>
        </p:nvSpPr>
        <p:spPr>
          <a:xfrm>
            <a:off x="1024128" y="2286000"/>
            <a:ext cx="8018271" cy="4023360"/>
          </a:xfrm>
        </p:spPr>
        <p:txBody>
          <a:bodyPr vert="horz" lIns="45720" tIns="45720" rIns="45720" bIns="45720" rtlCol="0" anchor="t">
            <a:normAutofit/>
          </a:bodyPr>
          <a:lstStyle/>
          <a:p>
            <a:pPr marL="0" indent="0">
              <a:buNone/>
            </a:pPr>
            <a:r>
              <a:rPr lang="en-US" sz="2000" b="1">
                <a:latin typeface="Times New Roman"/>
                <a:cs typeface="Times New Roman"/>
              </a:rPr>
              <a:t>Case of Melba Ramos</a:t>
            </a:r>
          </a:p>
          <a:p>
            <a:pPr marL="264795" lvl="1">
              <a:buFont typeface="Arial" pitchFamily="18" charset="2"/>
              <a:buChar char="•"/>
            </a:pPr>
            <a:r>
              <a:rPr lang="en-US" sz="2000">
                <a:latin typeface="Times New Roman"/>
                <a:cs typeface="Times New Roman"/>
              </a:rPr>
              <a:t>Aired on 60 Minutes in 1992</a:t>
            </a:r>
          </a:p>
          <a:p>
            <a:pPr marL="264795" lvl="1">
              <a:buFont typeface="Arial" pitchFamily="18" charset="2"/>
              <a:buChar char="•"/>
            </a:pPr>
            <a:r>
              <a:rPr lang="en-US" sz="2000">
                <a:latin typeface="Times New Roman"/>
                <a:cs typeface="Times New Roman"/>
              </a:rPr>
              <a:t>Gunned down by husband LAPD officer Victor Ramos </a:t>
            </a:r>
          </a:p>
          <a:p>
            <a:pPr marL="264795" lvl="1">
              <a:buFont typeface="Arial" pitchFamily="18" charset="2"/>
              <a:buChar char="•"/>
            </a:pPr>
            <a:r>
              <a:rPr lang="en-US" sz="2000">
                <a:latin typeface="Times New Roman"/>
                <a:cs typeface="Times New Roman"/>
              </a:rPr>
              <a:t>Previous history of abuse came out afterwards, but no previous action ever taken</a:t>
            </a:r>
          </a:p>
          <a:p>
            <a:pPr marL="0" indent="-45720"/>
            <a:r>
              <a:rPr lang="en-US" sz="2000" b="1">
                <a:latin typeface="Times New Roman"/>
                <a:cs typeface="Times New Roman"/>
              </a:rPr>
              <a:t>Case of Anna Marquez</a:t>
            </a:r>
          </a:p>
          <a:p>
            <a:pPr marL="264795" lvl="1"/>
            <a:r>
              <a:rPr lang="en-US" sz="2000">
                <a:latin typeface="Times New Roman"/>
                <a:cs typeface="Times New Roman"/>
              </a:rPr>
              <a:t>Boyfriend Tony Canty was a Marina Police Department officer; incredibly aggressive and controlling</a:t>
            </a:r>
          </a:p>
          <a:p>
            <a:pPr marL="264795" lvl="1"/>
            <a:r>
              <a:rPr lang="en-US" sz="2000">
                <a:latin typeface="Times New Roman"/>
                <a:cs typeface="Times New Roman"/>
              </a:rPr>
              <a:t>Night of conviction, proceeded to choke her daughter Diana for a full minute when she tried to step in</a:t>
            </a:r>
          </a:p>
          <a:p>
            <a:pPr marL="264795" lvl="1"/>
            <a:r>
              <a:rPr lang="en-US" sz="2000">
                <a:latin typeface="Times New Roman"/>
                <a:cs typeface="Times New Roman"/>
              </a:rPr>
              <a:t>Was charged with battery, child endangerment, and improper firearm storage; pled guilty to lesser charge of false imprisonment</a:t>
            </a:r>
          </a:p>
        </p:txBody>
      </p:sp>
      <p:sp>
        <p:nvSpPr>
          <p:cNvPr id="7"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860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5AE3A-5EBD-44B1-8A85-7C69559EF3D2}"/>
              </a:ext>
            </a:extLst>
          </p:cNvPr>
          <p:cNvSpPr>
            <a:spLocks noGrp="1"/>
          </p:cNvSpPr>
          <p:nvPr>
            <p:ph type="title"/>
          </p:nvPr>
        </p:nvSpPr>
        <p:spPr>
          <a:xfrm>
            <a:off x="1024128" y="585216"/>
            <a:ext cx="8018272" cy="1499616"/>
          </a:xfrm>
        </p:spPr>
        <p:txBody>
          <a:bodyPr>
            <a:normAutofit/>
          </a:bodyPr>
          <a:lstStyle/>
          <a:p>
            <a:r>
              <a:rPr lang="en-US"/>
              <a:t>Loopholes in the Justice System</a:t>
            </a:r>
          </a:p>
        </p:txBody>
      </p:sp>
      <p:sp>
        <p:nvSpPr>
          <p:cNvPr id="3" name="Content Placeholder 2">
            <a:extLst>
              <a:ext uri="{FF2B5EF4-FFF2-40B4-BE49-F238E27FC236}">
                <a16:creationId xmlns:a16="http://schemas.microsoft.com/office/drawing/2014/main" id="{0321FDC3-73D7-4965-8F82-CFCE59996830}"/>
              </a:ext>
            </a:extLst>
          </p:cNvPr>
          <p:cNvSpPr>
            <a:spLocks noGrp="1"/>
          </p:cNvSpPr>
          <p:nvPr>
            <p:ph idx="1"/>
          </p:nvPr>
        </p:nvSpPr>
        <p:spPr>
          <a:xfrm>
            <a:off x="1024128" y="2286000"/>
            <a:ext cx="8018271" cy="4023360"/>
          </a:xfrm>
        </p:spPr>
        <p:txBody>
          <a:bodyPr vert="horz" lIns="45720" tIns="45720" rIns="45720" bIns="45720" rtlCol="0" anchor="t">
            <a:normAutofit/>
          </a:bodyPr>
          <a:lstStyle/>
          <a:p>
            <a:pPr marL="0" indent="0">
              <a:buNone/>
            </a:pPr>
            <a:r>
              <a:rPr lang="en-US" b="1">
                <a:latin typeface="Times New Roman"/>
                <a:cs typeface="Times New Roman"/>
              </a:rPr>
              <a:t>Pleading Guilty to Lesser Charges</a:t>
            </a:r>
            <a:endParaRPr lang="en-US" b="1"/>
          </a:p>
          <a:p>
            <a:pPr marL="447675" lvl="2"/>
            <a:r>
              <a:rPr lang="en-US">
                <a:latin typeface="Times New Roman"/>
                <a:cs typeface="Times New Roman"/>
              </a:rPr>
              <a:t>Generally, DV charges end with loss of gun privileges</a:t>
            </a:r>
          </a:p>
          <a:p>
            <a:pPr marL="447675" lvl="2"/>
            <a:r>
              <a:rPr lang="en-US">
                <a:latin typeface="Times New Roman"/>
                <a:cs typeface="Times New Roman"/>
              </a:rPr>
              <a:t>Roughly 1/3 of DV cases plead guilty to lesser charges, keeping their guns</a:t>
            </a:r>
          </a:p>
          <a:p>
            <a:pPr marL="447675" lvl="2"/>
            <a:r>
              <a:rPr lang="en-US">
                <a:latin typeface="Times New Roman"/>
                <a:cs typeface="Times New Roman"/>
              </a:rPr>
              <a:t>Some victims may not want to press charges; juries may not want to convict police officers due to personal beliefs</a:t>
            </a:r>
          </a:p>
          <a:p>
            <a:pPr marL="0" indent="0">
              <a:buNone/>
            </a:pPr>
            <a:r>
              <a:rPr lang="en-US" b="1">
                <a:latin typeface="Times New Roman"/>
                <a:cs typeface="Times New Roman"/>
              </a:rPr>
              <a:t>Restraining Orders</a:t>
            </a:r>
          </a:p>
          <a:p>
            <a:pPr marL="447675" lvl="2"/>
            <a:r>
              <a:rPr lang="en-US">
                <a:latin typeface="Times New Roman"/>
                <a:cs typeface="Times New Roman"/>
              </a:rPr>
              <a:t>Victims may file domestic violence restraining orders, which would result in loss of gun privileges</a:t>
            </a:r>
          </a:p>
          <a:p>
            <a:pPr marL="447675" lvl="2"/>
            <a:r>
              <a:rPr lang="en-US">
                <a:latin typeface="Times New Roman"/>
                <a:cs typeface="Times New Roman"/>
              </a:rPr>
              <a:t>In Anna's case, Tony petitioned to keep guns for work training officers and succeeded</a:t>
            </a:r>
          </a:p>
          <a:p>
            <a:pPr marL="447675" lvl="2"/>
            <a:r>
              <a:rPr lang="en-US">
                <a:latin typeface="Times New Roman"/>
                <a:cs typeface="Times New Roman"/>
              </a:rPr>
              <a:t>Over a dozen similar cases with similar decisions</a:t>
            </a:r>
          </a:p>
          <a:p>
            <a:pPr marL="0" indent="0">
              <a:buNone/>
            </a:pPr>
            <a:r>
              <a:rPr lang="en-US" b="1">
                <a:latin typeface="Times New Roman"/>
                <a:cs typeface="Times New Roman"/>
              </a:rPr>
              <a:t>Poor Public Oversight</a:t>
            </a:r>
          </a:p>
          <a:p>
            <a:pPr marL="447675" lvl="2"/>
            <a:r>
              <a:rPr lang="en-US">
                <a:latin typeface="Times New Roman"/>
                <a:cs typeface="Times New Roman"/>
              </a:rPr>
              <a:t>Three deputies each charged with various degrees of assault; all still employed</a:t>
            </a:r>
          </a:p>
          <a:p>
            <a:pPr marL="447675" lvl="2"/>
            <a:r>
              <a:rPr lang="en-US">
                <a:latin typeface="Times New Roman"/>
                <a:cs typeface="Times New Roman"/>
              </a:rPr>
              <a:t>None of their cases were reported on in the media</a:t>
            </a:r>
          </a:p>
          <a:p>
            <a:pPr marL="447675" lvl="2"/>
            <a:r>
              <a:rPr lang="en-US">
                <a:latin typeface="Times New Roman"/>
                <a:cs typeface="Times New Roman"/>
              </a:rPr>
              <a:t>Generally, higher chance of keeping job if conviction is not publicly announced (via news outlets)</a:t>
            </a:r>
          </a:p>
          <a:p>
            <a:pPr marL="310515" lvl="2" indent="0">
              <a:buNone/>
            </a:pPr>
            <a:endParaRPr lang="en-US">
              <a:latin typeface="Times New Roman"/>
              <a:cs typeface="Times New Roman"/>
            </a:endParaRPr>
          </a:p>
          <a:p>
            <a:pPr marL="310515" lvl="2" indent="0">
              <a:buNone/>
            </a:pPr>
            <a:endParaRPr lang="en-US">
              <a:latin typeface="Times New Roman"/>
              <a:cs typeface="Times New Roman"/>
            </a:endParaRPr>
          </a:p>
          <a:p>
            <a:pPr marL="447675" lvl="2"/>
            <a:endParaRPr lang="en-US">
              <a:latin typeface="Times New Roman"/>
              <a:cs typeface="Times New Roman"/>
            </a:endParaRPr>
          </a:p>
          <a:p>
            <a:pPr marL="447675" lvl="2"/>
            <a:endParaRPr lang="en-US"/>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446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692DB-6FA5-4C98-9D48-553D7ADC6B72}"/>
              </a:ext>
            </a:extLst>
          </p:cNvPr>
          <p:cNvSpPr>
            <a:spLocks noGrp="1"/>
          </p:cNvSpPr>
          <p:nvPr>
            <p:ph type="title"/>
          </p:nvPr>
        </p:nvSpPr>
        <p:spPr>
          <a:xfrm>
            <a:off x="1024128" y="585216"/>
            <a:ext cx="8018272" cy="1499616"/>
          </a:xfrm>
        </p:spPr>
        <p:txBody>
          <a:bodyPr>
            <a:normAutofit/>
          </a:bodyPr>
          <a:lstStyle/>
          <a:p>
            <a:r>
              <a:rPr lang="en-US" sz="3500"/>
              <a:t>Summary: </a:t>
            </a:r>
            <a:r>
              <a:rPr lang="en-US" sz="3500">
                <a:ea typeface="+mj-lt"/>
                <a:cs typeface="+mj-lt"/>
              </a:rPr>
              <a:t>Marc Andaya, </a:t>
            </a:r>
            <a:r>
              <a:rPr lang="en-US" sz="3500"/>
              <a:t>a police officer who stayed employed for 30 years despite repeated allegations of severe misconducts</a:t>
            </a:r>
          </a:p>
        </p:txBody>
      </p:sp>
      <p:sp>
        <p:nvSpPr>
          <p:cNvPr id="3" name="Content Placeholder 2">
            <a:extLst>
              <a:ext uri="{FF2B5EF4-FFF2-40B4-BE49-F238E27FC236}">
                <a16:creationId xmlns:a16="http://schemas.microsoft.com/office/drawing/2014/main" id="{B074E934-FA1E-4F45-B025-77ECD68E989F}"/>
              </a:ext>
            </a:extLst>
          </p:cNvPr>
          <p:cNvSpPr>
            <a:spLocks noGrp="1"/>
          </p:cNvSpPr>
          <p:nvPr>
            <p:ph idx="1"/>
          </p:nvPr>
        </p:nvSpPr>
        <p:spPr>
          <a:xfrm>
            <a:off x="1024128" y="2095501"/>
            <a:ext cx="8018271" cy="4486001"/>
          </a:xfrm>
        </p:spPr>
        <p:txBody>
          <a:bodyPr vert="horz" lIns="91440" tIns="45720" rIns="91440" bIns="45720" rtlCol="0" anchor="t">
            <a:noAutofit/>
          </a:bodyPr>
          <a:lstStyle/>
          <a:p>
            <a:r>
              <a:rPr lang="en-US" sz="1400" b="1">
                <a:latin typeface="Times New Roman"/>
                <a:ea typeface="+mn-lt"/>
                <a:cs typeface="+mn-lt"/>
              </a:rPr>
              <a:t>May 21, 1984 Oakland, California. </a:t>
            </a:r>
            <a:endParaRPr lang="en-US" sz="1400" b="1">
              <a:latin typeface="Times New Roman"/>
              <a:cs typeface="Times New Roman"/>
            </a:endParaRPr>
          </a:p>
          <a:p>
            <a:pPr marL="264795" lvl="1"/>
            <a:r>
              <a:rPr lang="en-US" sz="1400">
                <a:latin typeface="Times New Roman"/>
                <a:ea typeface="+mn-lt"/>
                <a:cs typeface="+mn-lt"/>
              </a:rPr>
              <a:t>Shot a 35-year-old fry cook, Jerry Stansell, with a reported history of mental illness and having just been fired on the same night, 9 times. </a:t>
            </a:r>
            <a:endParaRPr lang="en-US" sz="1400">
              <a:latin typeface="Times New Roman"/>
              <a:cs typeface="Times New Roman"/>
            </a:endParaRPr>
          </a:p>
          <a:p>
            <a:pPr marL="264795" lvl="1"/>
            <a:r>
              <a:rPr lang="en-US" sz="1400">
                <a:latin typeface="Times New Roman"/>
                <a:cs typeface="Times New Roman"/>
              </a:rPr>
              <a:t>A witness saw a scuffle between Andaya and Stansell at a vacant lot in which he described </a:t>
            </a:r>
            <a:r>
              <a:rPr lang="en-US" sz="1400">
                <a:latin typeface="Times New Roman"/>
                <a:ea typeface="+mn-lt"/>
                <a:cs typeface="+mn-lt"/>
              </a:rPr>
              <a:t>Stansell </a:t>
            </a:r>
            <a:r>
              <a:rPr lang="en-US" sz="1400">
                <a:latin typeface="Times New Roman"/>
                <a:cs typeface="Times New Roman"/>
              </a:rPr>
              <a:t>as a very large man that was walking toward </a:t>
            </a:r>
            <a:r>
              <a:rPr lang="en-US" sz="1400">
                <a:latin typeface="Times New Roman"/>
                <a:ea typeface="+mn-lt"/>
                <a:cs typeface="+mn-lt"/>
              </a:rPr>
              <a:t>Andaya</a:t>
            </a:r>
            <a:r>
              <a:rPr lang="en-US" sz="1400">
                <a:latin typeface="Times New Roman"/>
                <a:cs typeface="Times New Roman"/>
              </a:rPr>
              <a:t> who kept backing away while holding out his baton until he tripped and fell backwards and proceed to shoot </a:t>
            </a:r>
            <a:r>
              <a:rPr lang="en-US" sz="1400">
                <a:latin typeface="Times New Roman"/>
                <a:ea typeface="+mn-lt"/>
                <a:cs typeface="+mn-lt"/>
              </a:rPr>
              <a:t>Stansell </a:t>
            </a:r>
            <a:r>
              <a:rPr lang="en-US" sz="1400">
                <a:latin typeface="Times New Roman"/>
                <a:cs typeface="Times New Roman"/>
              </a:rPr>
              <a:t>after "having lost whatever judgement he had left."</a:t>
            </a:r>
          </a:p>
          <a:p>
            <a:pPr marL="264795" lvl="1"/>
            <a:r>
              <a:rPr lang="en-US" sz="1400">
                <a:latin typeface="Times New Roman"/>
                <a:cs typeface="Times New Roman"/>
              </a:rPr>
              <a:t>The next day's newspaper in the </a:t>
            </a:r>
            <a:r>
              <a:rPr lang="en-US" sz="1400">
                <a:latin typeface="Times New Roman"/>
                <a:ea typeface="+mn-lt"/>
                <a:cs typeface="+mn-lt"/>
              </a:rPr>
              <a:t>Oakland Tribune had reported that Stansell had seized Andaya's baton and proceeded to knock him down to the ground and beat him before Andaya shot him.</a:t>
            </a:r>
            <a:endParaRPr lang="en-US" sz="1400">
              <a:latin typeface="Times New Roman"/>
              <a:cs typeface="Times New Roman"/>
            </a:endParaRPr>
          </a:p>
          <a:p>
            <a:pPr marL="264795" lvl="1"/>
            <a:r>
              <a:rPr lang="en-US" sz="1400">
                <a:latin typeface="Times New Roman"/>
                <a:cs typeface="Times New Roman"/>
              </a:rPr>
              <a:t>Jerry' Stansell's family filed a civil rights lawsuit against </a:t>
            </a:r>
            <a:r>
              <a:rPr lang="en-US" sz="1400">
                <a:latin typeface="Times New Roman"/>
                <a:ea typeface="+mn-lt"/>
                <a:cs typeface="+mn-lt"/>
              </a:rPr>
              <a:t>Andaya </a:t>
            </a:r>
            <a:r>
              <a:rPr lang="en-US" sz="1400">
                <a:latin typeface="Times New Roman"/>
                <a:cs typeface="Times New Roman"/>
              </a:rPr>
              <a:t>on the account that Stansell's fingerprints were not found on Andaya's baton and how the police officer only had minor injuries in which an appellate court acknowledged that Andaya had not been in severe danger and proceeded to send the case to a lower court for trial as the city of Oakland offered to settle, but the Stansell family took it the jury who eventually ruled in favor of the Oakland Police Department.</a:t>
            </a:r>
          </a:p>
          <a:p>
            <a:pPr marL="264795" lvl="1"/>
            <a:r>
              <a:rPr lang="en-US" sz="1400">
                <a:latin typeface="Times New Roman"/>
                <a:ea typeface="+mn-lt"/>
                <a:cs typeface="+mn-lt"/>
              </a:rPr>
              <a:t>Andaya had been with the Oakland Police Department for 13 months at the time in which during his time with the </a:t>
            </a:r>
            <a:r>
              <a:rPr lang="en-US" sz="1400">
                <a:latin typeface="Times New Roman"/>
                <a:ea typeface="+mn-lt"/>
                <a:cs typeface="Times New Roman"/>
              </a:rPr>
              <a:t>department</a:t>
            </a:r>
            <a:r>
              <a:rPr lang="en-US" sz="1400">
                <a:latin typeface="Times New Roman"/>
                <a:ea typeface="+mn-lt"/>
                <a:cs typeface="+mn-lt"/>
              </a:rPr>
              <a:t>, there had been two federal lawsuits against him; one for the use of excessive </a:t>
            </a:r>
            <a:r>
              <a:rPr lang="en-US" sz="1400">
                <a:latin typeface="Times New Roman"/>
                <a:ea typeface="+mn-lt"/>
                <a:cs typeface="Times New Roman"/>
              </a:rPr>
              <a:t>force and</a:t>
            </a:r>
            <a:r>
              <a:rPr lang="en-US" sz="1400">
                <a:latin typeface="Times New Roman"/>
                <a:ea typeface="+mn-lt"/>
                <a:cs typeface="+mn-lt"/>
              </a:rPr>
              <a:t> another for a wrongful death. Aside from taking a year off for a job in the military, Andaya had remained on the </a:t>
            </a:r>
            <a:r>
              <a:rPr lang="en-US" sz="1400">
                <a:latin typeface="Times New Roman"/>
                <a:ea typeface="+mn-lt"/>
                <a:cs typeface="Times New Roman"/>
              </a:rPr>
              <a:t>department </a:t>
            </a:r>
            <a:r>
              <a:rPr lang="en-US" sz="1400">
                <a:latin typeface="Times New Roman"/>
                <a:ea typeface="+mn-lt"/>
                <a:cs typeface="+mn-lt"/>
              </a:rPr>
              <a:t>for nine years after shooting Jerry Stansell in which he resigned in May of 1994 and four days after resigning, he joined the San Francisco Police Department.</a:t>
            </a:r>
            <a:endParaRPr lang="en-US" sz="1400">
              <a:latin typeface="Times New Roman"/>
              <a:cs typeface="Times New Roman"/>
            </a:endParaRPr>
          </a:p>
          <a:p>
            <a:pPr marL="264795" lvl="1"/>
            <a:endParaRPr lang="en-US" sz="1300"/>
          </a:p>
        </p:txBody>
      </p:sp>
      <p:sp>
        <p:nvSpPr>
          <p:cNvPr id="11"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498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84FA-82FC-41D3-9785-0291CB5ABD12}"/>
              </a:ext>
            </a:extLst>
          </p:cNvPr>
          <p:cNvSpPr>
            <a:spLocks noGrp="1"/>
          </p:cNvSpPr>
          <p:nvPr>
            <p:ph type="title"/>
          </p:nvPr>
        </p:nvSpPr>
        <p:spPr>
          <a:xfrm>
            <a:off x="1024128" y="431002"/>
            <a:ext cx="8018272" cy="1499616"/>
          </a:xfrm>
        </p:spPr>
        <p:txBody>
          <a:bodyPr>
            <a:normAutofit/>
          </a:bodyPr>
          <a:lstStyle/>
          <a:p>
            <a:r>
              <a:rPr lang="en-US" sz="2800">
                <a:ea typeface="+mj-lt"/>
                <a:cs typeface="+mj-lt"/>
              </a:rPr>
              <a:t>Summary: MARC ANDAYA, A POLICE OFFICER WHO STAYED EMPLOYED FOR 30 YEARS DESPITE REPEATED ALLEGATIONS OF SEVERE MISCONDUCTS (cont.)</a:t>
            </a:r>
          </a:p>
          <a:p>
            <a:endParaRPr lang="en-US"/>
          </a:p>
        </p:txBody>
      </p:sp>
      <p:sp>
        <p:nvSpPr>
          <p:cNvPr id="3" name="Content Placeholder 2">
            <a:extLst>
              <a:ext uri="{FF2B5EF4-FFF2-40B4-BE49-F238E27FC236}">
                <a16:creationId xmlns:a16="http://schemas.microsoft.com/office/drawing/2014/main" id="{F1F787BD-FA50-4070-B7CD-B7FA822FE452}"/>
              </a:ext>
            </a:extLst>
          </p:cNvPr>
          <p:cNvSpPr>
            <a:spLocks noGrp="1"/>
          </p:cNvSpPr>
          <p:nvPr>
            <p:ph idx="1"/>
          </p:nvPr>
        </p:nvSpPr>
        <p:spPr>
          <a:xfrm>
            <a:off x="1024128" y="1417320"/>
            <a:ext cx="8018271" cy="4892040"/>
          </a:xfrm>
        </p:spPr>
        <p:txBody>
          <a:bodyPr vert="horz" lIns="91440" tIns="45720" rIns="91440" bIns="45720" rtlCol="0" anchor="t">
            <a:noAutofit/>
          </a:bodyPr>
          <a:lstStyle/>
          <a:p>
            <a:r>
              <a:rPr lang="en-US" sz="1100" b="1">
                <a:latin typeface="Times New Roman"/>
                <a:ea typeface="+mn-lt"/>
                <a:cs typeface="+mn-lt"/>
              </a:rPr>
              <a:t>June 4, 1995 San Francisco, California</a:t>
            </a:r>
          </a:p>
          <a:p>
            <a:pPr marL="264795" lvl="1"/>
            <a:r>
              <a:rPr lang="en-US" sz="1100">
                <a:latin typeface="Times New Roman"/>
                <a:ea typeface="+mn-lt"/>
                <a:cs typeface="+mn-lt"/>
              </a:rPr>
              <a:t>Brutal beating of a 21- year black male, Aaron Williams, as a result of a struggle between two or three police officers, including Andaya, due to listening to a police dispatch about a burglary that had involved a black male seen running away from the scene of the crime. </a:t>
            </a:r>
            <a:endParaRPr lang="en-US" sz="1100">
              <a:latin typeface="Times New Roman"/>
              <a:cs typeface="Times New Roman"/>
            </a:endParaRPr>
          </a:p>
          <a:p>
            <a:pPr marL="264795" lvl="1"/>
            <a:r>
              <a:rPr lang="en-US" sz="1100">
                <a:latin typeface="Times New Roman"/>
                <a:cs typeface="Times New Roman"/>
              </a:rPr>
              <a:t>According to Andaya within an internal investigation, he saw Williams within the area and then proceeded to approach him in which he began to run away to a nearby apartment building where he held himself up until the police arrived in order to coax him to come out. </a:t>
            </a:r>
          </a:p>
          <a:p>
            <a:pPr marL="264795" lvl="1"/>
            <a:r>
              <a:rPr lang="en-US" sz="1100">
                <a:latin typeface="Times New Roman"/>
                <a:cs typeface="Times New Roman"/>
              </a:rPr>
              <a:t>A witness  saw someone (Andaya) during the struggle by the police to restrain Williams giving him two sets of kicks about four times each as well as five kicks to his head to the point that blood was beginning to show itself.</a:t>
            </a:r>
          </a:p>
          <a:p>
            <a:pPr marL="264795" lvl="1"/>
            <a:r>
              <a:rPr lang="en-US" sz="1100">
                <a:latin typeface="Times New Roman"/>
                <a:cs typeface="Times New Roman"/>
              </a:rPr>
              <a:t>Williams had died shortly after arriving to the police station.</a:t>
            </a:r>
          </a:p>
          <a:p>
            <a:pPr marL="264795" lvl="1"/>
            <a:r>
              <a:rPr lang="en-US" sz="1100">
                <a:latin typeface="Times New Roman"/>
                <a:ea typeface="+mn-lt"/>
                <a:cs typeface="+mn-lt"/>
              </a:rPr>
              <a:t>The San Francisco city's medical examiner report had listed Williams' cause of death as heart failure as a result of acute cocaine abuse as Williams had been reported to having had a previous history of substance abuse in which despite having previously attended a program for his drug addiction, Williams had been using drugs again at the time of the police incident. </a:t>
            </a:r>
          </a:p>
          <a:p>
            <a:pPr marL="264795" lvl="1"/>
            <a:r>
              <a:rPr lang="en-US" sz="1100">
                <a:latin typeface="Times New Roman"/>
                <a:ea typeface="+mn-lt"/>
                <a:cs typeface="+mn-lt"/>
              </a:rPr>
              <a:t>Williams's family hired their own pathologist due to the presumption that asphyxia may have been an additional factor in Williams' death since while cocaine was indeed a factor, it was discovered that the manner that Williams was loaded in the police van and the severe physical attacks to this body had contributed to his heart failure as well.</a:t>
            </a:r>
          </a:p>
          <a:p>
            <a:pPr marL="264795" lvl="1"/>
            <a:r>
              <a:rPr lang="en-US" sz="1100">
                <a:latin typeface="Times New Roman"/>
                <a:ea typeface="+mn-lt"/>
                <a:cs typeface="+mn-lt"/>
              </a:rPr>
              <a:t>After several San Francsico Police Commision Hearings that went on for two years between the police officers involved in the incident and their supporters, as well as with Williams' family and their supporters, the policer officers had been cleared of any accused criminal accusation. </a:t>
            </a:r>
          </a:p>
          <a:p>
            <a:pPr marL="447675" lvl="2"/>
            <a:r>
              <a:rPr lang="en-US" sz="1100">
                <a:latin typeface="Times New Roman"/>
                <a:ea typeface="+mn-lt"/>
                <a:cs typeface="+mn-lt"/>
              </a:rPr>
              <a:t>Although, there was an internal police hearing in which Andaya was charged for excessive force for kicking Aaron, but he was only applicable for a charge of neglect of duty for not observing Aaron's condition. The Police Commission voted to suspend him for 90 days until shortly afterward when a letter was received from a citizen that provided  information about  Andaya's time with the Oakland Police D</a:t>
            </a:r>
            <a:r>
              <a:rPr lang="en-US" sz="1100">
                <a:latin typeface="Times New Roman"/>
                <a:ea typeface="+mn-lt"/>
                <a:cs typeface="Times New Roman"/>
              </a:rPr>
              <a:t>epartment </a:t>
            </a:r>
            <a:r>
              <a:rPr lang="en-US" sz="1100">
                <a:latin typeface="Times New Roman"/>
                <a:ea typeface="+mn-lt"/>
                <a:cs typeface="+mn-lt"/>
              </a:rPr>
              <a:t>which led to another provision of hearings. </a:t>
            </a:r>
            <a:endParaRPr lang="en-US" sz="1100">
              <a:latin typeface="Times New Roman"/>
              <a:cs typeface="Times New Roman"/>
            </a:endParaRPr>
          </a:p>
          <a:p>
            <a:pPr marL="447675" lvl="2"/>
            <a:r>
              <a:rPr lang="en-US" sz="1100">
                <a:latin typeface="Times New Roman"/>
                <a:ea typeface="+mn-lt"/>
                <a:cs typeface="+mn-lt"/>
              </a:rPr>
              <a:t>Within the closing arguments of the Police Commission, the Police Department's lawyer had presented a record of the 37 complaints against Andaya during his 11 years on the Oakland police </a:t>
            </a:r>
            <a:r>
              <a:rPr lang="en-US" sz="1100">
                <a:latin typeface="Times New Roman"/>
                <a:ea typeface="+mn-lt"/>
                <a:cs typeface="Times New Roman"/>
              </a:rPr>
              <a:t>Department </a:t>
            </a:r>
            <a:r>
              <a:rPr lang="en-US" sz="1100">
                <a:latin typeface="Times New Roman"/>
                <a:ea typeface="+mn-lt"/>
                <a:cs typeface="+mn-lt"/>
              </a:rPr>
              <a:t>in which Andaya also neglected to provide information on two previous police brutality lawsuits that were held against him.</a:t>
            </a:r>
          </a:p>
          <a:p>
            <a:pPr marL="447675" lvl="2"/>
            <a:r>
              <a:rPr lang="en-US" sz="1100">
                <a:latin typeface="Times New Roman"/>
                <a:ea typeface="+mn-lt"/>
                <a:cs typeface="+mn-lt"/>
              </a:rPr>
              <a:t>Marc Andaya was fired from the San Francisco Police Department as a result of not due to Aaron Williams' death, but due to an incomplete job application.</a:t>
            </a:r>
            <a:endParaRPr lang="en-US" sz="1100">
              <a:latin typeface="Times New Roman"/>
              <a:cs typeface="Times New Roman"/>
            </a:endParaRPr>
          </a:p>
          <a:p>
            <a:pPr marL="264795" lvl="1"/>
            <a:endParaRPr lang="en-US" sz="1000"/>
          </a:p>
          <a:p>
            <a:pPr marL="264795" lvl="1"/>
            <a:endParaRPr lang="en-US" sz="1000"/>
          </a:p>
        </p:txBody>
      </p:sp>
      <p:sp>
        <p:nvSpPr>
          <p:cNvPr id="11" name="Rectangle 10">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8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925D-8D97-46BD-B102-A41DBD069539}"/>
              </a:ext>
            </a:extLst>
          </p:cNvPr>
          <p:cNvSpPr>
            <a:spLocks noGrp="1"/>
          </p:cNvSpPr>
          <p:nvPr>
            <p:ph type="title"/>
          </p:nvPr>
        </p:nvSpPr>
        <p:spPr>
          <a:xfrm>
            <a:off x="1024128" y="657787"/>
            <a:ext cx="8018272" cy="1499616"/>
          </a:xfrm>
        </p:spPr>
        <p:txBody>
          <a:bodyPr vert="horz" lIns="91440" tIns="45720" rIns="91440" bIns="45720" rtlCol="0" anchor="ctr">
            <a:noAutofit/>
          </a:bodyPr>
          <a:lstStyle/>
          <a:p>
            <a:r>
              <a:rPr lang="en-US" sz="3000">
                <a:ea typeface="+mj-lt"/>
                <a:cs typeface="+mj-lt"/>
              </a:rPr>
              <a:t>SUMMARY: MARC ANDAYA, A POLICE OFFICER WHO STAYED EMPLOYED FOR 30 YEARS DESPITE REPEATED ALLEGATIONS OF SEVERE MISCONDUCTS (CONT.)</a:t>
            </a:r>
          </a:p>
          <a:p>
            <a:endParaRPr lang="en-US">
              <a:ea typeface="+mj-lt"/>
              <a:cs typeface="+mj-lt"/>
            </a:endParaRPr>
          </a:p>
          <a:p>
            <a:endParaRPr lang="en-US"/>
          </a:p>
        </p:txBody>
      </p:sp>
      <p:sp>
        <p:nvSpPr>
          <p:cNvPr id="3" name="Content Placeholder 2">
            <a:extLst>
              <a:ext uri="{FF2B5EF4-FFF2-40B4-BE49-F238E27FC236}">
                <a16:creationId xmlns:a16="http://schemas.microsoft.com/office/drawing/2014/main" id="{92703237-EE0F-4D6F-9475-410FAE03BF83}"/>
              </a:ext>
            </a:extLst>
          </p:cNvPr>
          <p:cNvSpPr>
            <a:spLocks noGrp="1"/>
          </p:cNvSpPr>
          <p:nvPr>
            <p:ph idx="1"/>
          </p:nvPr>
        </p:nvSpPr>
        <p:spPr>
          <a:xfrm>
            <a:off x="879089" y="1407876"/>
            <a:ext cx="8018271" cy="5248002"/>
          </a:xfrm>
        </p:spPr>
        <p:txBody>
          <a:bodyPr vert="horz" lIns="91440" tIns="45720" rIns="91440" bIns="45720" rtlCol="0" anchor="t">
            <a:normAutofit lnSpcReduction="10000"/>
          </a:bodyPr>
          <a:lstStyle/>
          <a:p>
            <a:r>
              <a:rPr lang="en-US" sz="1100" b="1">
                <a:latin typeface="Times New Roman"/>
                <a:cs typeface="Times New Roman"/>
              </a:rPr>
              <a:t>Reasons for Marc Andaya's admittance into the San Francisco Police Department:</a:t>
            </a:r>
          </a:p>
          <a:p>
            <a:pPr marL="264795" lvl="1"/>
            <a:r>
              <a:rPr lang="en-US" sz="1100">
                <a:latin typeface="Times New Roman"/>
                <a:cs typeface="Times New Roman"/>
              </a:rPr>
              <a:t>Clean well-kept appearance in terms of dress and physical appearance</a:t>
            </a:r>
          </a:p>
          <a:p>
            <a:pPr marL="264795" lvl="1"/>
            <a:r>
              <a:rPr lang="en-US" sz="1100">
                <a:latin typeface="Times New Roman"/>
                <a:ea typeface="+mn-lt"/>
                <a:cs typeface="+mn-lt"/>
              </a:rPr>
              <a:t>Oakland Police Department </a:t>
            </a:r>
            <a:r>
              <a:rPr lang="en-US" sz="1100">
                <a:latin typeface="Times New Roman"/>
                <a:cs typeface="Times New Roman"/>
              </a:rPr>
              <a:t>not providing Andaya's personnel</a:t>
            </a:r>
            <a:r>
              <a:rPr lang="en-US" sz="1100">
                <a:latin typeface="Times New Roman"/>
                <a:ea typeface="+mn-lt"/>
                <a:cs typeface="+mn-lt"/>
              </a:rPr>
              <a:t> file to the San Fransisco Police Department as it was not a requirement.</a:t>
            </a:r>
          </a:p>
          <a:p>
            <a:pPr marL="264795" lvl="1"/>
            <a:r>
              <a:rPr lang="en-US" sz="1100">
                <a:latin typeface="Times New Roman"/>
                <a:cs typeface="Times New Roman"/>
              </a:rPr>
              <a:t>Hired anyways due to a shortage of police officers in San Francisco at the time in 1994 despite a psychological profile reporting that Andaya was not qualified to become a police officer and fearing that Andaya might cause an incident in the future that will make the police department look bad.</a:t>
            </a:r>
            <a:endParaRPr lang="en-US" sz="1100">
              <a:latin typeface="Times New Roman"/>
              <a:ea typeface="+mn-lt"/>
              <a:cs typeface="Times New Roman"/>
            </a:endParaRPr>
          </a:p>
          <a:p>
            <a:pPr marL="264795" lvl="1"/>
            <a:r>
              <a:rPr lang="en-US" sz="1100">
                <a:latin typeface="Times New Roman"/>
                <a:ea typeface="+mn-lt"/>
                <a:cs typeface="+mn-lt"/>
              </a:rPr>
              <a:t>Applied through a lateral transfer program as means to avoid going through the police academy again as being a cop from a different department in another city would mean that Andaya would be coming in already trained, certified and prepared to serve as the consensus was that it would be either that option, or the San Francisco police Department hire a new recruit that may or may not complete the nine months of required training.</a:t>
            </a:r>
          </a:p>
          <a:p>
            <a:pPr marL="127635" lvl="1" indent="0">
              <a:buNone/>
            </a:pPr>
            <a:r>
              <a:rPr lang="en-US" sz="1100" b="1">
                <a:latin typeface="Times New Roman"/>
                <a:ea typeface="+mn-lt"/>
                <a:cs typeface="+mn-lt"/>
              </a:rPr>
              <a:t>Dark figure of police crime:</a:t>
            </a:r>
            <a:endParaRPr lang="en-US" sz="1100" b="1">
              <a:latin typeface="Times New Roman"/>
              <a:ea typeface="+mn-lt"/>
              <a:cs typeface="Times New Roman"/>
            </a:endParaRPr>
          </a:p>
          <a:p>
            <a:pPr marL="299085" lvl="1" indent="-171450"/>
            <a:r>
              <a:rPr lang="en-US" sz="1100">
                <a:latin typeface="Times New Roman"/>
                <a:ea typeface="+mn-lt"/>
                <a:cs typeface="+mn-lt"/>
              </a:rPr>
              <a:t>Incentives within police sub-cultures for law enforcement agencies to protect their own officers and reject any alerts.</a:t>
            </a:r>
          </a:p>
          <a:p>
            <a:pPr marL="264795" lvl="1"/>
            <a:r>
              <a:rPr lang="en-US" sz="1100">
                <a:latin typeface="Times New Roman"/>
                <a:ea typeface="+mn-lt"/>
                <a:cs typeface="+mn-lt"/>
              </a:rPr>
              <a:t>Even when agencies act against an officer's misconduct, that's when the officer presents a memo about another officer's misconduct in which they don't always share that type information.</a:t>
            </a:r>
          </a:p>
          <a:p>
            <a:pPr marL="264795" lvl="1"/>
            <a:r>
              <a:rPr lang="en-US" sz="1100">
                <a:latin typeface="Times New Roman"/>
                <a:cs typeface="Times New Roman"/>
              </a:rPr>
              <a:t>Officers accused of different forms of misconducts are presented with the opportunity to resign discreetly in which they won't be faced with any criminal charges. The exact number of officers that are accused are never revealed since they never went to court, were never arrested, or were never featured in news articles usually.</a:t>
            </a:r>
          </a:p>
          <a:p>
            <a:pPr marL="127635" lvl="1" indent="0">
              <a:buNone/>
            </a:pPr>
            <a:r>
              <a:rPr lang="en-US" sz="1100" b="1">
                <a:latin typeface="Times New Roman"/>
                <a:ea typeface="+mn-lt"/>
                <a:cs typeface="Times New Roman"/>
              </a:rPr>
              <a:t>Marc Andaya afterwards:</a:t>
            </a:r>
          </a:p>
          <a:p>
            <a:pPr marL="264795" lvl="1"/>
            <a:r>
              <a:rPr lang="en-US" sz="1100">
                <a:latin typeface="Times New Roman"/>
                <a:ea typeface="+mn-lt"/>
                <a:cs typeface="Times New Roman"/>
              </a:rPr>
              <a:t>During Andaya's time in the Oakland Police Department, a handful of officers had actually presented reports of Andaya's misconducts and an inter-office</a:t>
            </a:r>
            <a:r>
              <a:rPr lang="en-US" sz="1100">
                <a:latin typeface="Times New Roman"/>
                <a:ea typeface="+mn-lt"/>
                <a:cs typeface="+mn-lt"/>
              </a:rPr>
              <a:t> letter written by Andaya's former captain had revealed that during his time at the recruit academy, Andaya had pointed an unloaded handgun at his head in which he pulled the trigger several times.</a:t>
            </a:r>
            <a:endParaRPr lang="en-US" sz="1100">
              <a:latin typeface="Times New Roman"/>
              <a:ea typeface="+mn-lt"/>
              <a:cs typeface="Times New Roman"/>
            </a:endParaRPr>
          </a:p>
          <a:p>
            <a:pPr marL="264795" lvl="1"/>
            <a:r>
              <a:rPr lang="en-US" sz="1100">
                <a:latin typeface="Times New Roman"/>
                <a:ea typeface="+mn-lt"/>
                <a:cs typeface="+mn-lt"/>
              </a:rPr>
              <a:t>In addition, Andaya had physically abused a moderately unwilling handcuffed suspect by choking his throat and shoving him to the ground while screamed, "I'll kill you," and would become physical with people by putting his hands on them. Andaya had also been quoted to telling suspects, "I've killed before and I want and will kill again."</a:t>
            </a:r>
            <a:endParaRPr lang="en-US" sz="1100">
              <a:latin typeface="Times New Roman"/>
              <a:cs typeface="Times New Roman"/>
            </a:endParaRPr>
          </a:p>
          <a:p>
            <a:pPr marL="264795" lvl="1"/>
            <a:r>
              <a:rPr lang="en-US" sz="1100">
                <a:latin typeface="Times New Roman"/>
                <a:ea typeface="+mn-lt"/>
                <a:cs typeface="Times New Roman"/>
              </a:rPr>
              <a:t>The Oakland Police Department had never sent this information to the San Francisco Police Department as if they had done so, Andaya would have been </a:t>
            </a:r>
            <a:r>
              <a:rPr lang="en-US" sz="1100">
                <a:latin typeface="Times New Roman"/>
                <a:ea typeface="+mn-lt"/>
                <a:cs typeface="+mn-lt"/>
              </a:rPr>
              <a:t>immediately reassigned to an administrative assignment that would limit his contact with the public and would reframe from carrying or using firearms and other weapons.</a:t>
            </a:r>
          </a:p>
          <a:p>
            <a:pPr marL="264795" lvl="1"/>
            <a:r>
              <a:rPr lang="en-US" sz="1100">
                <a:latin typeface="Times New Roman"/>
                <a:ea typeface="+mn-lt"/>
                <a:cs typeface="Times New Roman"/>
              </a:rPr>
              <a:t>After being fired from the San Francisco Police Department, it seemed that Andaya had vanished from record until it was revealed that in 2006, he was rehired by the Contra Costa Sheriff's Department which is located within the Contra Costa</a:t>
            </a:r>
            <a:r>
              <a:rPr lang="en-US" sz="1100">
                <a:latin typeface="Times New Roman"/>
                <a:ea typeface="+mn-lt"/>
                <a:cs typeface="+mn-lt"/>
              </a:rPr>
              <a:t> county 30 miles from San Francisco.</a:t>
            </a:r>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777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925D-8D97-46BD-B102-A41DBD069539}"/>
              </a:ext>
            </a:extLst>
          </p:cNvPr>
          <p:cNvSpPr>
            <a:spLocks noGrp="1"/>
          </p:cNvSpPr>
          <p:nvPr>
            <p:ph type="title"/>
          </p:nvPr>
        </p:nvSpPr>
        <p:spPr>
          <a:xfrm>
            <a:off x="1024128" y="657787"/>
            <a:ext cx="8018272" cy="680107"/>
          </a:xfrm>
        </p:spPr>
        <p:txBody>
          <a:bodyPr vert="horz" lIns="91440" tIns="45720" rIns="91440" bIns="45720" rtlCol="0" anchor="ctr">
            <a:noAutofit/>
          </a:bodyPr>
          <a:lstStyle/>
          <a:p>
            <a:r>
              <a:rPr lang="en-US" cap="all">
                <a:solidFill>
                  <a:srgbClr val="0D0D0D"/>
                </a:solidFill>
                <a:latin typeface="Tw Cen MT Condensed"/>
              </a:rPr>
              <a:t>STORY 3: ROLE OF LOCAL AND NATIONAL POLICE UNIONS</a:t>
            </a:r>
            <a:endParaRPr lang="en-US"/>
          </a:p>
        </p:txBody>
      </p:sp>
      <p:sp>
        <p:nvSpPr>
          <p:cNvPr id="3" name="Content Placeholder 2">
            <a:extLst>
              <a:ext uri="{FF2B5EF4-FFF2-40B4-BE49-F238E27FC236}">
                <a16:creationId xmlns:a16="http://schemas.microsoft.com/office/drawing/2014/main" id="{92703237-EE0F-4D6F-9475-410FAE03BF83}"/>
              </a:ext>
            </a:extLst>
          </p:cNvPr>
          <p:cNvSpPr>
            <a:spLocks noGrp="1"/>
          </p:cNvSpPr>
          <p:nvPr>
            <p:ph idx="1"/>
          </p:nvPr>
        </p:nvSpPr>
        <p:spPr>
          <a:xfrm>
            <a:off x="879089" y="1709800"/>
            <a:ext cx="8018271" cy="4946078"/>
          </a:xfrm>
        </p:spPr>
        <p:txBody>
          <a:bodyPr vert="horz" lIns="91440" tIns="45720" rIns="91440" bIns="45720" rtlCol="0" anchor="t">
            <a:normAutofit lnSpcReduction="10000"/>
          </a:bodyPr>
          <a:lstStyle/>
          <a:p>
            <a:pPr>
              <a:buFont typeface="Arial,Sans-Serif" panose="020B0602020104020603" pitchFamily="34" charset="0"/>
              <a:buChar char="•"/>
            </a:pPr>
            <a:r>
              <a:rPr lang="en-US" sz="1500">
                <a:latin typeface="Times New Roman"/>
                <a:ea typeface="+mn-lt"/>
                <a:cs typeface="+mn-lt"/>
              </a:rPr>
              <a:t>The National Fraternal Order of Police, FOP,  has over 350,000 member and 2,000 chapters around the country.</a:t>
            </a:r>
          </a:p>
          <a:p>
            <a:pPr>
              <a:buFont typeface="Arial,Sans-Serif" panose="020B0602020104020603" pitchFamily="34" charset="0"/>
              <a:buChar char="•"/>
            </a:pPr>
            <a:r>
              <a:rPr lang="en-US" sz="1500">
                <a:latin typeface="Times New Roman"/>
                <a:ea typeface="+mn-lt"/>
                <a:cs typeface="+mn-lt"/>
              </a:rPr>
              <a:t>According to former police officer, Philip Stinson, "There is a sub-culture for agencies to protect their own."</a:t>
            </a:r>
          </a:p>
          <a:p>
            <a:pPr>
              <a:buFont typeface="Arial,Sans-Serif" panose="020B0602020104020603" pitchFamily="34" charset="0"/>
              <a:buChar char="•"/>
            </a:pPr>
            <a:r>
              <a:rPr lang="en-US" sz="1500">
                <a:latin typeface="Times New Roman"/>
                <a:ea typeface="+mn-lt"/>
                <a:cs typeface="+mn-lt"/>
              </a:rPr>
              <a:t>Police Unions support laws that keep disciplinary records a secret, negotiate contracts that can civilian oversight, limit investigations, destroy disciplinary records after a time, and appeal the firing of officers who have been found guilty of their misconduct and gotten them rehired. </a:t>
            </a:r>
          </a:p>
          <a:p>
            <a:pPr>
              <a:buFont typeface="Arial,Sans-Serif" panose="020B0602020104020603" pitchFamily="34" charset="0"/>
              <a:buChar char="•"/>
            </a:pPr>
            <a:r>
              <a:rPr lang="en-US" sz="1500">
                <a:latin typeface="Times New Roman"/>
                <a:ea typeface="+mn-lt"/>
                <a:cs typeface="+mn-lt"/>
              </a:rPr>
              <a:t>Stinson also stated that officers with misconduct are given the opportunity to quietly resign. This drops all criminal charges, and they can go on their way. He also noted that police unions protect members accused of misconduct.</a:t>
            </a:r>
          </a:p>
          <a:p>
            <a:pPr>
              <a:buFont typeface="Arial,Sans-Serif" panose="020B0602020104020603" pitchFamily="34" charset="0"/>
              <a:buChar char="•"/>
            </a:pPr>
            <a:r>
              <a:rPr lang="en-US" sz="1500">
                <a:latin typeface="Times New Roman"/>
                <a:ea typeface="+mn-lt"/>
                <a:cs typeface="+mn-lt"/>
              </a:rPr>
              <a:t>In 2019, NYPD officer Daniel Pantaleo was fired for using a banned chokehold killing Eric Garner. The head of the local police union defended the officer stating, "Justice has not been served. Police are afraid of criminal advocates and Pantaleo's firing was based on politics and not facts."</a:t>
            </a:r>
          </a:p>
          <a:p>
            <a:pPr>
              <a:buFont typeface="Arial,Sans-Serif" panose="020B0602020104020603" pitchFamily="34" charset="0"/>
              <a:buChar char="•"/>
            </a:pPr>
            <a:r>
              <a:rPr lang="en-US" sz="1500">
                <a:latin typeface="Times New Roman"/>
                <a:ea typeface="+mn-lt"/>
                <a:cs typeface="+mn-lt"/>
              </a:rPr>
              <a:t>Patrick Yoes became the President of FOP in 2019. He had been an active member since 1984.</a:t>
            </a:r>
          </a:p>
          <a:p>
            <a:pPr>
              <a:buFont typeface="Arial,Sans-Serif" panose="020B0602020104020603" pitchFamily="34" charset="0"/>
              <a:buChar char="•"/>
            </a:pPr>
            <a:r>
              <a:rPr lang="en-US" sz="1500">
                <a:latin typeface="Times New Roman"/>
                <a:ea typeface="+mn-lt"/>
                <a:cs typeface="+mn-lt"/>
              </a:rPr>
              <a:t>His first press release, as President, defended Pantaleo stating, "It was the wrong decision and he was fired for doing his job, and it will have a chilling effect on police officers all around the country." His reasoning behind this statement was that the federal and state investigations concluded that there were no violations of the law and Pantaleo was not charged criminally. Yoes believes that waiting 5 years to fire him sent out the wrong message and he was not given due process. </a:t>
            </a:r>
            <a:endParaRPr lang="en-US" sz="1500">
              <a:latin typeface="Times New Roman"/>
            </a:endParaRPr>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991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925D-8D97-46BD-B102-A41DBD069539}"/>
              </a:ext>
            </a:extLst>
          </p:cNvPr>
          <p:cNvSpPr>
            <a:spLocks noGrp="1"/>
          </p:cNvSpPr>
          <p:nvPr>
            <p:ph type="title"/>
          </p:nvPr>
        </p:nvSpPr>
        <p:spPr>
          <a:xfrm>
            <a:off x="1024128" y="657787"/>
            <a:ext cx="8018272" cy="680107"/>
          </a:xfrm>
        </p:spPr>
        <p:txBody>
          <a:bodyPr vert="horz" lIns="91440" tIns="45720" rIns="91440" bIns="45720" rtlCol="0" anchor="ctr">
            <a:noAutofit/>
          </a:bodyPr>
          <a:lstStyle/>
          <a:p>
            <a:r>
              <a:rPr lang="en-US" cap="all">
                <a:ea typeface="+mj-lt"/>
                <a:cs typeface="+mj-lt"/>
              </a:rPr>
              <a:t>ROLE OF LOCAL AND NATIONAL POLICE</a:t>
            </a:r>
            <a:r>
              <a:rPr lang="en-US">
                <a:ea typeface="+mj-lt"/>
                <a:cs typeface="+mj-lt"/>
              </a:rPr>
              <a:t> </a:t>
            </a:r>
            <a:r>
              <a:rPr lang="en-US" cap="all">
                <a:ea typeface="+mj-lt"/>
                <a:cs typeface="+mj-lt"/>
              </a:rPr>
              <a:t>UNIONS</a:t>
            </a:r>
            <a:r>
              <a:rPr lang="en-US">
                <a:ea typeface="+mj-lt"/>
                <a:cs typeface="+mj-lt"/>
              </a:rPr>
              <a:t> (CONT.)</a:t>
            </a:r>
          </a:p>
        </p:txBody>
      </p:sp>
      <p:sp>
        <p:nvSpPr>
          <p:cNvPr id="3" name="Content Placeholder 2">
            <a:extLst>
              <a:ext uri="{FF2B5EF4-FFF2-40B4-BE49-F238E27FC236}">
                <a16:creationId xmlns:a16="http://schemas.microsoft.com/office/drawing/2014/main" id="{92703237-EE0F-4D6F-9475-410FAE03BF83}"/>
              </a:ext>
            </a:extLst>
          </p:cNvPr>
          <p:cNvSpPr>
            <a:spLocks noGrp="1"/>
          </p:cNvSpPr>
          <p:nvPr>
            <p:ph idx="1"/>
          </p:nvPr>
        </p:nvSpPr>
        <p:spPr>
          <a:xfrm>
            <a:off x="879089" y="1709800"/>
            <a:ext cx="8018271" cy="4946078"/>
          </a:xfrm>
        </p:spPr>
        <p:txBody>
          <a:bodyPr vert="horz" lIns="91440" tIns="45720" rIns="91440" bIns="45720" rtlCol="0" anchor="t">
            <a:normAutofit/>
          </a:bodyPr>
          <a:lstStyle/>
          <a:p>
            <a:pPr>
              <a:buFont typeface="Arial,Sans-Serif" panose="020B0602020104020603" pitchFamily="34" charset="0"/>
              <a:buChar char="•"/>
            </a:pPr>
            <a:r>
              <a:rPr lang="en-US" sz="1500">
                <a:latin typeface="Times New Roman"/>
                <a:ea typeface="+mn-lt"/>
                <a:cs typeface="+mn-lt"/>
              </a:rPr>
              <a:t>Daniel Pantaleo was allowed due process and was ultimately fired for not doing his job properly even though no criminal charges were filed.</a:t>
            </a:r>
          </a:p>
          <a:p>
            <a:pPr>
              <a:buFont typeface="Arial,Sans-Serif" panose="020B0602020104020603" pitchFamily="34" charset="0"/>
              <a:buChar char="•"/>
            </a:pPr>
            <a:r>
              <a:rPr lang="en-US" sz="1500">
                <a:latin typeface="Times New Roman"/>
                <a:ea typeface="+mn-lt"/>
                <a:cs typeface="+mn-lt"/>
              </a:rPr>
              <a:t>Yoes explains that being an officer is a difficult and dangerous job and situations can escalate quickly. He recommended that officers need better training on how to deescalate situations. </a:t>
            </a:r>
          </a:p>
          <a:p>
            <a:pPr>
              <a:buFont typeface="Arial,Sans-Serif" panose="020B0602020104020603" pitchFamily="34" charset="0"/>
              <a:buChar char="•"/>
            </a:pPr>
            <a:r>
              <a:rPr lang="en-US" sz="1500">
                <a:latin typeface="Times New Roman"/>
                <a:ea typeface="+mn-lt"/>
                <a:cs typeface="+mn-lt"/>
              </a:rPr>
              <a:t>When asked about secret disciplinary records and how it relates to public trust, he responded stating that discipline is an accusation that must go through a detailed process, and releasing partial information is not telling the full story. He agreed however, that the public should be made aware after an officer is proven to have committed the misconduct. </a:t>
            </a:r>
          </a:p>
          <a:p>
            <a:pPr>
              <a:buFont typeface="Arial,Sans-Serif" panose="020B0602020104020603" pitchFamily="34" charset="0"/>
              <a:buChar char="•"/>
            </a:pPr>
            <a:r>
              <a:rPr lang="en-US" sz="1500">
                <a:latin typeface="Times New Roman"/>
                <a:ea typeface="+mn-lt"/>
                <a:cs typeface="+mn-lt"/>
              </a:rPr>
              <a:t>FOP's position on the federal law that removes an individual's right to carry a firearm if convicted of domestic violence, is based solely due process and the officer's knowledge of law and their options. Yoes stated, "The process is to evaluate and determine if actions erode the public's trust. The agency will follow due process within their states systems, and it will all work itself out."</a:t>
            </a:r>
          </a:p>
          <a:p>
            <a:pPr>
              <a:buFont typeface="Arial,Sans-Serif" panose="020B0602020104020603" pitchFamily="34" charset="0"/>
              <a:buChar char="•"/>
            </a:pPr>
            <a:r>
              <a:rPr lang="en-US" sz="1500">
                <a:latin typeface="Times New Roman"/>
                <a:ea typeface="+mn-lt"/>
                <a:cs typeface="+mn-lt"/>
              </a:rPr>
              <a:t>Since the interview, Yoes has released many other statements defending police officers' misconduct including a Virginia officer who was suspended for calling immigration and customs enforcement to the scene of an accident to arrest on of the drivers. Another, defending Dallas officer Amber Geiger after being found guilty of murdering her neighbor in his own apartment. One statement even attacked members of Congress for violating due process to score political points. </a:t>
            </a:r>
          </a:p>
          <a:p>
            <a:pPr>
              <a:buFont typeface="Arial,Sans-Serif" panose="020B0602020104020603" pitchFamily="34" charset="0"/>
              <a:buChar char="•"/>
            </a:pPr>
            <a:endParaRPr lang="en-US" sz="1500"/>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386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0</TotalTime>
  <Words>2651</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Arial,Sans-Serif</vt:lpstr>
      <vt:lpstr>Times New Roman</vt:lpstr>
      <vt:lpstr>Tw Cen MT</vt:lpstr>
      <vt:lpstr>Tw Cen MT Condensed</vt:lpstr>
      <vt:lpstr>Wingdings 3</vt:lpstr>
      <vt:lpstr>Integral</vt:lpstr>
      <vt:lpstr>Reveal: The Secret List of Convicted Cops</vt:lpstr>
      <vt:lpstr>Summary: The List of Convicted Cops</vt:lpstr>
      <vt:lpstr>Domestic Violence and the Police</vt:lpstr>
      <vt:lpstr>Loopholes in the Justice System</vt:lpstr>
      <vt:lpstr>Summary: Marc Andaya, a police officer who stayed employed for 30 years despite repeated allegations of severe misconducts</vt:lpstr>
      <vt:lpstr>Summary: MARC ANDAYA, A POLICE OFFICER WHO STAYED EMPLOYED FOR 30 YEARS DESPITE REPEATED ALLEGATIONS OF SEVERE MISCONDUCTS (cont.) </vt:lpstr>
      <vt:lpstr>SUMMARY: MARC ANDAYA, A POLICE OFFICER WHO STAYED EMPLOYED FOR 30 YEARS DESPITE REPEATED ALLEGATIONS OF SEVERE MISCONDUCTS (CONT.)  </vt:lpstr>
      <vt:lpstr>STORY 3: ROLE OF LOCAL AND NATIONAL POLICE UNIONS</vt:lpstr>
      <vt:lpstr>ROLE OF LOCAL AND NATIONAL POLICE UNIONS (CONT.)</vt:lpstr>
      <vt:lpstr>THE POWER OF ADVOCACY</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Reveal: The Secret List of Convicted Cops</dc:title>
  <dc:creator>Pablo Rivera-Sanchez</dc:creator>
  <cp:lastModifiedBy>Kellie Simmons</cp:lastModifiedBy>
  <cp:revision>14</cp:revision>
  <dcterms:created xsi:type="dcterms:W3CDTF">2021-02-12T21:58:57Z</dcterms:created>
  <dcterms:modified xsi:type="dcterms:W3CDTF">2021-02-15T15:27:01Z</dcterms:modified>
</cp:coreProperties>
</file>