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9144000" cy="5143500" type="screen16x9"/>
  <p:notesSz cx="6858000" cy="9144000"/>
  <p:embeddedFontLst>
    <p:embeddedFont>
      <p:font typeface="Source Sans Pro" panose="020B0604020202020204" charset="0"/>
      <p:regular r:id="rId33"/>
      <p:bold r:id="rId34"/>
      <p:italic r:id="rId35"/>
      <p:boldItalic r:id="rId36"/>
    </p:embeddedFont>
    <p:embeddedFont>
      <p:font typeface="Lustria" panose="020B0604020202020204" charset="0"/>
      <p:regular r:id="rId37"/>
    </p:embeddedFont>
    <p:embeddedFont>
      <p:font typeface="Trebuchet MS" panose="020B0603020202020204" pitchFamily="34" charset="0"/>
      <p:regular r:id="rId38"/>
      <p:bold r:id="rId39"/>
      <p:italic r:id="rId40"/>
      <p:boldItalic r:id="rId41"/>
    </p:embeddedFont>
    <p:embeddedFont>
      <p:font typeface="Calibri" panose="020F0502020204030204" pitchFamily="34" charset="0"/>
      <p:regular r:id="rId42"/>
      <p:bold r:id="rId43"/>
      <p:italic r:id="rId44"/>
      <p:boldItalic r:id="rId45"/>
    </p:embeddedFont>
    <p:embeddedFont>
      <p:font typeface="AR BONNIE" panose="02000000000000000000" pitchFamily="2" charset="0"/>
      <p:regular r:id="rId46"/>
    </p:embeddedFont>
    <p:embeddedFont>
      <p:font typeface="Wingdings 3" panose="05040102010807070707" pitchFamily="18" charset="2"/>
      <p:regular r:id="rId47"/>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5" d="100"/>
          <a:sy n="115" d="100"/>
        </p:scale>
        <p:origin x="68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28484660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Shape 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4" name="Shape 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687561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74099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74414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811259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32" name="Shape 1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06633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8" name="Shape 138"/>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39" name="Shape 139"/>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14</a:t>
            </a:fld>
            <a:endParaRPr lang="en"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92469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txBox="1">
            <a:spLocks noGrp="1"/>
          </p:cNvSpPr>
          <p:nvPr>
            <p:ph type="body" idx="1"/>
          </p:nvPr>
        </p:nvSpPr>
        <p:spPr>
          <a:xfrm>
            <a:off x="685800" y="4400550"/>
            <a:ext cx="5486399" cy="3600599"/>
          </a:xfrm>
          <a:prstGeom prst="rect">
            <a:avLst/>
          </a:prstGeom>
        </p:spPr>
        <p:txBody>
          <a:bodyPr lIns="91425" tIns="91425" rIns="91425" bIns="91425" anchor="ctr" anchorCtr="0">
            <a:noAutofit/>
          </a:bodyPr>
          <a:lstStyle/>
          <a:p>
            <a:pPr>
              <a:spcBef>
                <a:spcPts val="0"/>
              </a:spcBef>
              <a:buNone/>
            </a:pPr>
            <a:endParaRPr/>
          </a:p>
        </p:txBody>
      </p:sp>
      <p:sp>
        <p:nvSpPr>
          <p:cNvPr id="145" name="Shape 14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94868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18725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58" name="Shape 1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441385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4" name="Shape 16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300" b="0" i="0" u="none" strike="noStrike" cap="none" baseline="0">
                <a:solidFill>
                  <a:schemeClr val="dk1"/>
                </a:solidFill>
                <a:latin typeface="Calibri"/>
                <a:ea typeface="Calibri"/>
                <a:cs typeface="Calibri"/>
                <a:sym typeface="Calibri"/>
              </a:rPr>
              <a:t>Impacts to be considered shall include: fish and wildlife habitat, Prevent degradation of water quality and estuaries, Manage surface water run-off, Protect living marine resources, including the near shore reef system; Reduce exposure to natural hazards </a:t>
            </a:r>
          </a:p>
          <a:p>
            <a:pPr marL="0" marR="0" lvl="0" indent="0" algn="l" rtl="0">
              <a:spcBef>
                <a:spcPts val="0"/>
              </a:spcBef>
              <a:buNone/>
            </a:pPr>
            <a:endParaRPr sz="1300" b="0"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 sz="1300" b="0" i="0" u="none" strike="noStrike" cap="none" baseline="0">
                <a:solidFill>
                  <a:schemeClr val="dk1"/>
                </a:solidFill>
                <a:latin typeface="Calibri"/>
                <a:ea typeface="Calibri"/>
                <a:cs typeface="Calibri"/>
                <a:sym typeface="Calibri"/>
              </a:rPr>
              <a:t>The reason it’s so important to conserve the wetlands is because they will protect key west against storm surges and erosion. Erosion=loss of land and they have what they have and that’s it. They have no more room for expansion</a:t>
            </a:r>
          </a:p>
          <a:p>
            <a:pPr marL="0" marR="0" lvl="0" indent="0" algn="l" rtl="0">
              <a:lnSpc>
                <a:spcPct val="100000"/>
              </a:lnSpc>
              <a:spcBef>
                <a:spcPts val="0"/>
              </a:spcBef>
              <a:spcAft>
                <a:spcPts val="0"/>
              </a:spcAft>
              <a:buClr>
                <a:schemeClr val="dk1"/>
              </a:buClr>
              <a:buFont typeface="Calibri"/>
              <a:buNone/>
            </a:pPr>
            <a:endParaRPr sz="1200" b="0" i="0" u="none" strike="noStrike" cap="none" baseline="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65" name="Shape 16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18</a:t>
            </a:fld>
            <a:endParaRPr lang="en"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5655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1" name="Shape 17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2" indent="0" algn="l" rtl="0">
              <a:lnSpc>
                <a:spcPct val="100000"/>
              </a:lnSpc>
              <a:spcBef>
                <a:spcPts val="0"/>
              </a:spcBef>
              <a:spcAft>
                <a:spcPts val="0"/>
              </a:spcAft>
              <a:buClr>
                <a:schemeClr val="dk1"/>
              </a:buClr>
              <a:buSzPct val="25000"/>
              <a:buFont typeface="Calibri"/>
              <a:buNone/>
            </a:pPr>
            <a:r>
              <a:rPr lang="en" sz="2378" b="0" i="0" u="none" strike="noStrike" cap="none" baseline="0">
                <a:solidFill>
                  <a:schemeClr val="dk1"/>
                </a:solidFill>
                <a:latin typeface="Calibri"/>
                <a:ea typeface="Calibri"/>
                <a:cs typeface="Calibri"/>
                <a:sym typeface="Calibri"/>
              </a:rPr>
              <a:t>Mangroves, Saw Grasses, and additional Rushes= coastal stabilization</a:t>
            </a:r>
          </a:p>
          <a:p>
            <a:pPr marL="0" marR="0" lvl="2" indent="0" algn="l" rtl="0">
              <a:lnSpc>
                <a:spcPct val="100000"/>
              </a:lnSpc>
              <a:spcBef>
                <a:spcPts val="0"/>
              </a:spcBef>
              <a:spcAft>
                <a:spcPts val="0"/>
              </a:spcAft>
              <a:buClr>
                <a:schemeClr val="dk1"/>
              </a:buClr>
              <a:buSzPct val="25000"/>
              <a:buFont typeface="Calibri"/>
              <a:buNone/>
            </a:pPr>
            <a:r>
              <a:rPr lang="en" sz="2378" b="0" i="0" u="none" strike="noStrike" cap="none" baseline="0">
                <a:solidFill>
                  <a:schemeClr val="dk1"/>
                </a:solidFill>
                <a:latin typeface="Calibri"/>
                <a:ea typeface="Calibri"/>
                <a:cs typeface="Calibri"/>
                <a:sym typeface="Calibri"/>
              </a:rPr>
              <a:t>For development the city of key west required shoreline set backs of 10-20 ft from highest tide. They encourages more natural shorelines versus concrete sea walls unless it was the last resort for stabilization on a property</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72" name="Shape 17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19</a:t>
            </a:fld>
            <a:endParaRPr lang="en"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5774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762411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80" name="Shape 1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889669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200" b="0" i="0" u="none" strike="noStrike" cap="none" baseline="0">
                <a:solidFill>
                  <a:schemeClr val="dk1"/>
                </a:solidFill>
                <a:latin typeface="Calibri"/>
                <a:ea typeface="Calibri"/>
                <a:cs typeface="Calibri"/>
                <a:sym typeface="Calibri"/>
              </a:rPr>
              <a:t>This whole chapter was about budgeting for expansion and all the costs they would entail. It also covered the impacts of a larger port on the city keeping in mind the economy, traffic patterns, parking improvements</a:t>
            </a: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21</a:t>
            </a:fld>
            <a:endParaRPr lang="en"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46633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3" name="Shape 1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24402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00" name="Shape 2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872670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txBox="1">
            <a:spLocks noGrp="1"/>
          </p:cNvSpPr>
          <p:nvPr>
            <p:ph type="body" idx="1"/>
          </p:nvPr>
        </p:nvSpPr>
        <p:spPr>
          <a:xfrm>
            <a:off x="685800" y="4400550"/>
            <a:ext cx="5486399" cy="3600599"/>
          </a:xfrm>
          <a:prstGeom prst="rect">
            <a:avLst/>
          </a:prstGeom>
        </p:spPr>
        <p:txBody>
          <a:bodyPr lIns="91425" tIns="91425" rIns="91425" bIns="91425" anchor="ctr" anchorCtr="0">
            <a:noAutofit/>
          </a:bodyPr>
          <a:lstStyle/>
          <a:p>
            <a:pPr>
              <a:spcBef>
                <a:spcPts val="0"/>
              </a:spcBef>
              <a:buNone/>
            </a:pPr>
            <a:endParaRPr/>
          </a:p>
        </p:txBody>
      </p:sp>
      <p:sp>
        <p:nvSpPr>
          <p:cNvPr id="208" name="Shape 20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9448196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txBox="1">
            <a:spLocks noGrp="1"/>
          </p:cNvSpPr>
          <p:nvPr>
            <p:ph type="body" idx="1"/>
          </p:nvPr>
        </p:nvSpPr>
        <p:spPr>
          <a:xfrm>
            <a:off x="685800" y="4400550"/>
            <a:ext cx="5486399" cy="3600599"/>
          </a:xfrm>
          <a:prstGeom prst="rect">
            <a:avLst/>
          </a:prstGeom>
        </p:spPr>
        <p:txBody>
          <a:bodyPr lIns="91425" tIns="91425" rIns="91425" bIns="91425" anchor="ctr" anchorCtr="0">
            <a:noAutofit/>
          </a:bodyPr>
          <a:lstStyle/>
          <a:p>
            <a:pPr>
              <a:spcBef>
                <a:spcPts val="0"/>
              </a:spcBef>
              <a:buNone/>
            </a:pPr>
            <a:endParaRPr/>
          </a:p>
        </p:txBody>
      </p:sp>
      <p:sp>
        <p:nvSpPr>
          <p:cNvPr id="216" name="Shape 21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283496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txBox="1">
            <a:spLocks noGrp="1"/>
          </p:cNvSpPr>
          <p:nvPr>
            <p:ph type="body" idx="1"/>
          </p:nvPr>
        </p:nvSpPr>
        <p:spPr>
          <a:xfrm>
            <a:off x="685800" y="4400550"/>
            <a:ext cx="5486399" cy="3600599"/>
          </a:xfrm>
          <a:prstGeom prst="rect">
            <a:avLst/>
          </a:prstGeom>
        </p:spPr>
        <p:txBody>
          <a:bodyPr lIns="91425" tIns="91425" rIns="91425" bIns="91425" anchor="ctr" anchorCtr="0">
            <a:noAutofit/>
          </a:bodyPr>
          <a:lstStyle/>
          <a:p>
            <a:pPr>
              <a:spcBef>
                <a:spcPts val="0"/>
              </a:spcBef>
              <a:buNone/>
            </a:pPr>
            <a:endParaRPr/>
          </a:p>
        </p:txBody>
      </p:sp>
      <p:sp>
        <p:nvSpPr>
          <p:cNvPr id="222" name="Shape 22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8905737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txBox="1">
            <a:spLocks noGrp="1"/>
          </p:cNvSpPr>
          <p:nvPr>
            <p:ph type="body" idx="1"/>
          </p:nvPr>
        </p:nvSpPr>
        <p:spPr>
          <a:xfrm>
            <a:off x="685800" y="4400550"/>
            <a:ext cx="5486399" cy="3600599"/>
          </a:xfrm>
          <a:prstGeom prst="rect">
            <a:avLst/>
          </a:prstGeom>
        </p:spPr>
        <p:txBody>
          <a:bodyPr lIns="91425" tIns="91425" rIns="91425" bIns="91425" anchor="ctr" anchorCtr="0">
            <a:noAutofit/>
          </a:bodyPr>
          <a:lstStyle/>
          <a:p>
            <a:pPr>
              <a:spcBef>
                <a:spcPts val="0"/>
              </a:spcBef>
              <a:buNone/>
            </a:pPr>
            <a:endParaRPr/>
          </a:p>
        </p:txBody>
      </p:sp>
      <p:sp>
        <p:nvSpPr>
          <p:cNvPr id="229" name="Shape 22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2389857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6" name="Shape 2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808392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3" name="Shape 2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42712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67" name="Shape 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270025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866351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4" name="Shape 7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200" b="0" i="0" u="none" strike="noStrike" cap="none" baseline="0">
                <a:solidFill>
                  <a:schemeClr val="dk1"/>
                </a:solidFill>
                <a:latin typeface="Calibri"/>
                <a:ea typeface="Calibri"/>
                <a:cs typeface="Calibri"/>
                <a:sym typeface="Calibri"/>
              </a:rPr>
              <a:t>The city of Key west must continue to regulate population growth in order to maintain and improve hurricane evacuation clearance times. </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75" name="Shape 7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4</a:t>
            </a:fld>
            <a:endParaRPr lang="en"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300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81" name="Shape 8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48940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86" name="Shape 8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91271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92" name="Shape 9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17545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00" name="Shape 1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961141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89749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spcBef>
                <a:spcPts val="0"/>
              </a:spcBef>
              <a:buNone/>
            </a:pPr>
            <a:fld id="{00000000-1234-1234-1234-123412341234}" type="slidenum">
              <a:rPr lang="en" smtClean="0"/>
              <a:t>‹#›</a:t>
            </a:fld>
            <a:endParaRPr lang="en"/>
          </a:p>
        </p:txBody>
      </p:sp>
    </p:spTree>
    <p:extLst>
      <p:ext uri="{BB962C8B-B14F-4D97-AF65-F5344CB8AC3E}">
        <p14:creationId xmlns:p14="http://schemas.microsoft.com/office/powerpoint/2010/main" val="584127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spcBef>
                <a:spcPts val="0"/>
              </a:spcBef>
              <a:buNone/>
            </a:pPr>
            <a:fld id="{00000000-1234-1234-1234-123412341234}" type="slidenum">
              <a:rPr lang="en" sz="1300" smtClean="0">
                <a:solidFill>
                  <a:schemeClr val="dk1"/>
                </a:solidFill>
              </a:rPr>
              <a:t>‹#›</a:t>
            </a:fld>
            <a:endParaRPr lang="en" sz="1300">
              <a:solidFill>
                <a:schemeClr val="dk1"/>
              </a:solidFill>
            </a:endParaRPr>
          </a:p>
        </p:txBody>
      </p:sp>
    </p:spTree>
    <p:extLst>
      <p:ext uri="{BB962C8B-B14F-4D97-AF65-F5344CB8AC3E}">
        <p14:creationId xmlns:p14="http://schemas.microsoft.com/office/powerpoint/2010/main" val="171788590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spcBef>
                <a:spcPts val="0"/>
              </a:spcBef>
              <a:buNone/>
            </a:pPr>
            <a:fld id="{00000000-1234-1234-1234-123412341234}" type="slidenum">
              <a:rPr lang="en" sz="1300" smtClean="0">
                <a:solidFill>
                  <a:schemeClr val="dk1"/>
                </a:solidFill>
              </a:rPr>
              <a:t>‹#›</a:t>
            </a:fld>
            <a:endParaRPr lang="en" sz="1300">
              <a:solidFill>
                <a:schemeClr val="dk1"/>
              </a:solidFill>
            </a:endParaRPr>
          </a:p>
        </p:txBody>
      </p:sp>
      <p:sp>
        <p:nvSpPr>
          <p:cNvPr id="20" name="TextBox 19"/>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050" dirty="0">
              <a:solidFill>
                <a:schemeClr val="accent1">
                  <a:lumMod val="60000"/>
                  <a:lumOff val="40000"/>
                </a:schemeClr>
              </a:solidFill>
              <a:latin typeface="Arial"/>
            </a:endParaRPr>
          </a:p>
        </p:txBody>
      </p:sp>
    </p:spTree>
    <p:extLst>
      <p:ext uri="{BB962C8B-B14F-4D97-AF65-F5344CB8AC3E}">
        <p14:creationId xmlns:p14="http://schemas.microsoft.com/office/powerpoint/2010/main" val="196533118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spcBef>
                <a:spcPts val="0"/>
              </a:spcBef>
              <a:buNone/>
            </a:pPr>
            <a:fld id="{00000000-1234-1234-1234-123412341234}" type="slidenum">
              <a:rPr lang="en" sz="1300" smtClean="0">
                <a:solidFill>
                  <a:schemeClr val="dk1"/>
                </a:solidFill>
              </a:rPr>
              <a:t>‹#›</a:t>
            </a:fld>
            <a:endParaRPr lang="en" sz="1300">
              <a:solidFill>
                <a:schemeClr val="dk1"/>
              </a:solidFill>
            </a:endParaRPr>
          </a:p>
        </p:txBody>
      </p:sp>
    </p:spTree>
    <p:extLst>
      <p:ext uri="{BB962C8B-B14F-4D97-AF65-F5344CB8AC3E}">
        <p14:creationId xmlns:p14="http://schemas.microsoft.com/office/powerpoint/2010/main" val="384176023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spcBef>
                <a:spcPts val="0"/>
              </a:spcBef>
              <a:buNone/>
            </a:pPr>
            <a:fld id="{00000000-1234-1234-1234-123412341234}" type="slidenum">
              <a:rPr lang="en" sz="1300" smtClean="0">
                <a:solidFill>
                  <a:schemeClr val="dk1"/>
                </a:solidFill>
              </a:rPr>
              <a:t>‹#›</a:t>
            </a:fld>
            <a:endParaRPr lang="en" sz="1300">
              <a:solidFill>
                <a:schemeClr val="dk1"/>
              </a:solidFill>
            </a:endParaRPr>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7938782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spcBef>
                <a:spcPts val="0"/>
              </a:spcBef>
              <a:buNone/>
            </a:pPr>
            <a:fld id="{00000000-1234-1234-1234-123412341234}" type="slidenum">
              <a:rPr lang="en" sz="1300" smtClean="0">
                <a:solidFill>
                  <a:schemeClr val="dk1"/>
                </a:solidFill>
              </a:rPr>
              <a:t>‹#›</a:t>
            </a:fld>
            <a:endParaRPr lang="en" sz="1300">
              <a:solidFill>
                <a:schemeClr val="dk1"/>
              </a:solidFill>
            </a:endParaRPr>
          </a:p>
        </p:txBody>
      </p:sp>
    </p:spTree>
    <p:extLst>
      <p:ext uri="{BB962C8B-B14F-4D97-AF65-F5344CB8AC3E}">
        <p14:creationId xmlns:p14="http://schemas.microsoft.com/office/powerpoint/2010/main" val="242702663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10/5/2015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spcBef>
                <a:spcPts val="0"/>
              </a:spcBef>
              <a:buNone/>
            </a:pPr>
            <a:fld id="{00000000-1234-1234-1234-123412341234}" type="slidenum">
              <a:rPr lang="en" sz="1300" smtClean="0">
                <a:solidFill>
                  <a:schemeClr val="dk1"/>
                </a:solidFill>
              </a:rPr>
              <a:t>‹#›</a:t>
            </a:fld>
            <a:endParaRPr lang="en" sz="1300">
              <a:solidFill>
                <a:schemeClr val="dk1"/>
              </a:solidFill>
            </a:endParaRPr>
          </a:p>
        </p:txBody>
      </p:sp>
    </p:spTree>
    <p:extLst>
      <p:ext uri="{BB962C8B-B14F-4D97-AF65-F5344CB8AC3E}">
        <p14:creationId xmlns:p14="http://schemas.microsoft.com/office/powerpoint/2010/main" val="217557167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spcBef>
                <a:spcPts val="0"/>
              </a:spcBef>
              <a:buNone/>
            </a:pPr>
            <a:fld id="{00000000-1234-1234-1234-123412341234}" type="slidenum">
              <a:rPr lang="en" sz="1300" smtClean="0">
                <a:solidFill>
                  <a:schemeClr val="dk1"/>
                </a:solidFill>
              </a:rPr>
              <a:t>‹#›</a:t>
            </a:fld>
            <a:endParaRPr lang="en" sz="1300">
              <a:solidFill>
                <a:schemeClr val="dk1"/>
              </a:solidFill>
            </a:endParaRPr>
          </a:p>
        </p:txBody>
      </p:sp>
    </p:spTree>
    <p:extLst>
      <p:ext uri="{BB962C8B-B14F-4D97-AF65-F5344CB8AC3E}">
        <p14:creationId xmlns:p14="http://schemas.microsoft.com/office/powerpoint/2010/main" val="2392964888"/>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57200" y="205978"/>
            <a:ext cx="8229600" cy="8574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body" idx="1"/>
          </p:nvPr>
        </p:nvSpPr>
        <p:spPr>
          <a:xfrm>
            <a:off x="457200" y="1200150"/>
            <a:ext cx="3994500" cy="3725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9" name="Shape 19"/>
          <p:cNvSpPr txBox="1">
            <a:spLocks noGrp="1"/>
          </p:cNvSpPr>
          <p:nvPr>
            <p:ph type="body" idx="2"/>
          </p:nvPr>
        </p:nvSpPr>
        <p:spPr>
          <a:xfrm>
            <a:off x="4692273" y="1200150"/>
            <a:ext cx="3994500" cy="3725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0" name="Shape 20"/>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489186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ctr" rtl="0">
              <a:spcBef>
                <a:spcPts val="0"/>
              </a:spcBef>
              <a:buSzPct val="25000"/>
              <a:buNone/>
            </a:pPr>
            <a:fld id="{00000000-1234-1234-1234-123412341234}" type="slidenum">
              <a:rPr lang="en" sz="1200" b="0" i="0" u="none" strike="noStrike" cap="none" baseline="0" smtClean="0">
                <a:solidFill>
                  <a:srgbClr val="B0BBBF"/>
                </a:solidFill>
                <a:latin typeface="Lustria"/>
                <a:ea typeface="Lustria"/>
                <a:cs typeface="Lustria"/>
                <a:sym typeface="Lustria"/>
              </a:rPr>
              <a:t>‹#›</a:t>
            </a:fld>
            <a:endParaRPr lang="en" sz="1200" b="0" i="0" u="none" strike="noStrike" cap="none" baseline="0">
              <a:solidFill>
                <a:srgbClr val="B0BBBF"/>
              </a:solidFill>
              <a:latin typeface="Lustria"/>
              <a:ea typeface="Lustria"/>
              <a:cs typeface="Lustria"/>
              <a:sym typeface="Lustria"/>
            </a:endParaRPr>
          </a:p>
        </p:txBody>
      </p:sp>
    </p:spTree>
    <p:extLst>
      <p:ext uri="{BB962C8B-B14F-4D97-AF65-F5344CB8AC3E}">
        <p14:creationId xmlns:p14="http://schemas.microsoft.com/office/powerpoint/2010/main" val="4012585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spcBef>
                <a:spcPts val="0"/>
              </a:spcBef>
              <a:buNone/>
            </a:pPr>
            <a:fld id="{00000000-1234-1234-1234-123412341234}" type="slidenum">
              <a:rPr lang="en" sz="1300" smtClean="0">
                <a:solidFill>
                  <a:schemeClr val="dk1"/>
                </a:solidFill>
              </a:rPr>
              <a:t>‹#›</a:t>
            </a:fld>
            <a:endParaRPr lang="en" sz="1300">
              <a:solidFill>
                <a:schemeClr val="dk1"/>
              </a:solidFill>
            </a:endParaRPr>
          </a:p>
        </p:txBody>
      </p:sp>
    </p:spTree>
    <p:extLst>
      <p:ext uri="{BB962C8B-B14F-4D97-AF65-F5344CB8AC3E}">
        <p14:creationId xmlns:p14="http://schemas.microsoft.com/office/powerpoint/2010/main" val="313374917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 sz="1200" b="0" i="0" u="none" strike="noStrike" cap="none" baseline="0" smtClean="0">
                <a:solidFill>
                  <a:srgbClr val="888888"/>
                </a:solidFill>
                <a:latin typeface="Calibri"/>
                <a:ea typeface="Calibri"/>
                <a:cs typeface="Calibri"/>
                <a:sym typeface="Calibri"/>
              </a:rPr>
              <a:t>‹#›</a:t>
            </a:fld>
            <a:endParaRPr lang="en" sz="1200" b="0" i="0" u="none" strike="noStrike" cap="none" baseline="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042795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10/5/2015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lgn="r">
              <a:spcBef>
                <a:spcPts val="0"/>
              </a:spcBef>
              <a:buNone/>
            </a:pPr>
            <a:fld id="{00000000-1234-1234-1234-123412341234}" type="slidenum">
              <a:rPr lang="en" sz="1300" smtClean="0">
                <a:solidFill>
                  <a:schemeClr val="dk1"/>
                </a:solidFill>
              </a:rPr>
              <a:t>‹#›</a:t>
            </a:fld>
            <a:endParaRPr lang="en" sz="1300">
              <a:solidFill>
                <a:schemeClr val="dk1"/>
              </a:solidFill>
            </a:endParaRPr>
          </a:p>
        </p:txBody>
      </p:sp>
    </p:spTree>
    <p:extLst>
      <p:ext uri="{BB962C8B-B14F-4D97-AF65-F5344CB8AC3E}">
        <p14:creationId xmlns:p14="http://schemas.microsoft.com/office/powerpoint/2010/main" val="247007320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10/5/2015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spcBef>
                <a:spcPts val="0"/>
              </a:spcBef>
              <a:buNone/>
            </a:pPr>
            <a:fld id="{00000000-1234-1234-1234-123412341234}" type="slidenum">
              <a:rPr lang="en" smtClean="0"/>
              <a:t>‹#›</a:t>
            </a:fld>
            <a:endParaRPr lang="en"/>
          </a:p>
        </p:txBody>
      </p:sp>
    </p:spTree>
    <p:extLst>
      <p:ext uri="{BB962C8B-B14F-4D97-AF65-F5344CB8AC3E}">
        <p14:creationId xmlns:p14="http://schemas.microsoft.com/office/powerpoint/2010/main" val="795382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10/5/2015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spcBef>
                <a:spcPts val="0"/>
              </a:spcBef>
              <a:buNone/>
            </a:pPr>
            <a:fld id="{00000000-1234-1234-1234-123412341234}" type="slidenum">
              <a:rPr lang="en" smtClean="0"/>
              <a:t>‹#›</a:t>
            </a:fld>
            <a:endParaRPr lang="en"/>
          </a:p>
        </p:txBody>
      </p:sp>
    </p:spTree>
    <p:extLst>
      <p:ext uri="{BB962C8B-B14F-4D97-AF65-F5344CB8AC3E}">
        <p14:creationId xmlns:p14="http://schemas.microsoft.com/office/powerpoint/2010/main" val="2886121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en-US" smtClean="0"/>
              <a:t>Click to edit Master title style</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10/5/2015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r">
              <a:spcBef>
                <a:spcPts val="0"/>
              </a:spcBef>
              <a:buNone/>
            </a:pPr>
            <a:fld id="{00000000-1234-1234-1234-123412341234}" type="slidenum">
              <a:rPr lang="en" sz="1300" smtClean="0">
                <a:solidFill>
                  <a:schemeClr val="dk1"/>
                </a:solidFill>
              </a:rPr>
              <a:t>‹#›</a:t>
            </a:fld>
            <a:endParaRPr lang="en" sz="1300">
              <a:solidFill>
                <a:schemeClr val="dk1"/>
              </a:solidFill>
            </a:endParaRPr>
          </a:p>
        </p:txBody>
      </p:sp>
    </p:spTree>
    <p:extLst>
      <p:ext uri="{BB962C8B-B14F-4D97-AF65-F5344CB8AC3E}">
        <p14:creationId xmlns:p14="http://schemas.microsoft.com/office/powerpoint/2010/main" val="425165964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r">
              <a:spcBef>
                <a:spcPts val="0"/>
              </a:spcBef>
              <a:buNone/>
            </a:pPr>
            <a:fld id="{00000000-1234-1234-1234-123412341234}" type="slidenum">
              <a:rPr lang="en" sz="1300" smtClean="0">
                <a:solidFill>
                  <a:schemeClr val="dk1"/>
                </a:solidFill>
              </a:rPr>
              <a:t>‹#›</a:t>
            </a:fld>
            <a:endParaRPr lang="en" sz="1300">
              <a:solidFill>
                <a:schemeClr val="dk1"/>
              </a:solidFill>
            </a:endParaRPr>
          </a:p>
        </p:txBody>
      </p:sp>
    </p:spTree>
    <p:extLst>
      <p:ext uri="{BB962C8B-B14F-4D97-AF65-F5344CB8AC3E}">
        <p14:creationId xmlns:p14="http://schemas.microsoft.com/office/powerpoint/2010/main" val="397029655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dirty="0"/>
              <a:pPr/>
              <a:t>10/5/2015</a:t>
            </a:fld>
            <a:endParaRPr lang="en-US" dirty="0"/>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pPr algn="r">
              <a:spcBef>
                <a:spcPts val="0"/>
              </a:spcBef>
              <a:buNone/>
            </a:pPr>
            <a:fld id="{00000000-1234-1234-1234-123412341234}" type="slidenum">
              <a:rPr lang="en" sz="1300" smtClean="0">
                <a:solidFill>
                  <a:schemeClr val="dk1"/>
                </a:solidFill>
              </a:rPr>
              <a:t>‹#›</a:t>
            </a:fld>
            <a:endParaRPr lang="en" sz="1300">
              <a:solidFill>
                <a:schemeClr val="dk1"/>
              </a:solidFill>
            </a:endParaRPr>
          </a:p>
        </p:txBody>
      </p:sp>
    </p:spTree>
    <p:extLst>
      <p:ext uri="{BB962C8B-B14F-4D97-AF65-F5344CB8AC3E}">
        <p14:creationId xmlns:p14="http://schemas.microsoft.com/office/powerpoint/2010/main" val="4099233971"/>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Lst>
  <p:hf sldNum="0" hdr="0" ft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jp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Shape 49"/>
          <p:cNvSpPr txBox="1">
            <a:spLocks noGrp="1"/>
          </p:cNvSpPr>
          <p:nvPr>
            <p:ph type="subTitle" idx="1"/>
          </p:nvPr>
        </p:nvSpPr>
        <p:spPr>
          <a:xfrm>
            <a:off x="5510675" y="1635300"/>
            <a:ext cx="3468000" cy="2816699"/>
          </a:xfrm>
          <a:prstGeom prst="rect">
            <a:avLst/>
          </a:prstGeom>
        </p:spPr>
        <p:txBody>
          <a:bodyPr lIns="91425" tIns="91425" rIns="91425" bIns="91425" anchor="t" anchorCtr="0">
            <a:noAutofit/>
          </a:bodyPr>
          <a:lstStyle/>
          <a:p>
            <a:pPr>
              <a:spcBef>
                <a:spcPts val="0"/>
              </a:spcBef>
              <a:buNone/>
            </a:pPr>
            <a:r>
              <a:rPr lang="en">
                <a:solidFill>
                  <a:srgbClr val="000000"/>
                </a:solidFill>
              </a:rPr>
              <a:t>By: Amanda Chung, Albert Diaz, Beth Beals, Carlos Bejar, Morgan Brawner</a:t>
            </a:r>
          </a:p>
        </p:txBody>
      </p:sp>
      <p:pic>
        <p:nvPicPr>
          <p:cNvPr id="50" name="Shape 50"/>
          <p:cNvPicPr preferRelativeResize="0"/>
          <p:nvPr/>
        </p:nvPicPr>
        <p:blipFill>
          <a:blip r:embed="rId3">
            <a:alphaModFix/>
          </a:blip>
          <a:stretch>
            <a:fillRect/>
          </a:stretch>
        </p:blipFill>
        <p:spPr>
          <a:xfrm>
            <a:off x="305499" y="1489400"/>
            <a:ext cx="5089023" cy="3387375"/>
          </a:xfrm>
          <a:prstGeom prst="rect">
            <a:avLst/>
          </a:prstGeom>
          <a:noFill/>
          <a:ln>
            <a:noFill/>
          </a:ln>
        </p:spPr>
      </p:pic>
      <p:sp>
        <p:nvSpPr>
          <p:cNvPr id="51" name="Shape 51"/>
          <p:cNvSpPr txBox="1"/>
          <p:nvPr/>
        </p:nvSpPr>
        <p:spPr>
          <a:xfrm>
            <a:off x="636025" y="230325"/>
            <a:ext cx="7718399" cy="900599"/>
          </a:xfrm>
          <a:prstGeom prst="rect">
            <a:avLst/>
          </a:prstGeom>
          <a:noFill/>
          <a:ln w="9525" cap="flat" cmpd="sng">
            <a:solidFill>
              <a:schemeClr val="dk1"/>
            </a:solidFill>
            <a:prstDash val="solid"/>
            <a:round/>
            <a:headEnd type="none" w="med" len="med"/>
            <a:tailEnd type="none" w="med" len="med"/>
          </a:ln>
        </p:spPr>
        <p:txBody>
          <a:bodyPr lIns="91425" tIns="91425" rIns="91425" bIns="91425" anchor="t" anchorCtr="0">
            <a:noAutofit/>
          </a:bodyPr>
          <a:lstStyle/>
          <a:p>
            <a:pPr algn="ctr">
              <a:spcBef>
                <a:spcPts val="0"/>
              </a:spcBef>
              <a:buNone/>
            </a:pPr>
            <a:r>
              <a:rPr lang="en" sz="4000">
                <a:latin typeface="Trebuchet MS"/>
                <a:ea typeface="Trebuchet MS"/>
                <a:cs typeface="Trebuchet MS"/>
                <a:sym typeface="Trebuchet MS"/>
              </a:rPr>
              <a:t>Key West</a:t>
            </a:r>
          </a:p>
        </p:txBody>
      </p:sp>
      <p:pic>
        <p:nvPicPr>
          <p:cNvPr id="2" name="Picture 1"/>
          <p:cNvPicPr>
            <a:picLocks noChangeAspect="1"/>
          </p:cNvPicPr>
          <p:nvPr/>
        </p:nvPicPr>
        <p:blipFill>
          <a:blip r:embed="rId4"/>
          <a:stretch>
            <a:fillRect/>
          </a:stretch>
        </p:blipFill>
        <p:spPr>
          <a:xfrm>
            <a:off x="-793" y="-1970"/>
            <a:ext cx="9144793" cy="5145470"/>
          </a:xfrm>
          <a:prstGeom prst="rect">
            <a:avLst/>
          </a:prstGeom>
        </p:spPr>
      </p:pic>
      <p:sp>
        <p:nvSpPr>
          <p:cNvPr id="3" name="TextBox 2"/>
          <p:cNvSpPr txBox="1"/>
          <p:nvPr/>
        </p:nvSpPr>
        <p:spPr>
          <a:xfrm>
            <a:off x="279635" y="65640"/>
            <a:ext cx="4441068" cy="1569660"/>
          </a:xfrm>
          <a:prstGeom prst="rect">
            <a:avLst/>
          </a:prstGeom>
          <a:noFill/>
        </p:spPr>
        <p:txBody>
          <a:bodyPr wrap="square" rtlCol="0">
            <a:spAutoFit/>
          </a:bodyPr>
          <a:lstStyle/>
          <a:p>
            <a:r>
              <a:rPr lang="en-US" sz="9600" b="1" dirty="0" smtClean="0">
                <a:solidFill>
                  <a:schemeClr val="bg1"/>
                </a:solidFill>
                <a:latin typeface="AR BONNIE" panose="02000000000000000000" pitchFamily="2" charset="0"/>
              </a:rPr>
              <a:t>Key West</a:t>
            </a:r>
            <a:endParaRPr lang="en-US" sz="9600" b="1" dirty="0">
              <a:solidFill>
                <a:schemeClr val="bg1"/>
              </a:solidFill>
              <a:latin typeface="AR BONNIE" panose="02000000000000000000" pitchFamily="2" charset="0"/>
            </a:endParaRPr>
          </a:p>
        </p:txBody>
      </p:sp>
      <p:sp>
        <p:nvSpPr>
          <p:cNvPr id="4" name="TextBox 3"/>
          <p:cNvSpPr txBox="1"/>
          <p:nvPr/>
        </p:nvSpPr>
        <p:spPr>
          <a:xfrm>
            <a:off x="25070" y="4426192"/>
            <a:ext cx="9118929" cy="584775"/>
          </a:xfrm>
          <a:prstGeom prst="rect">
            <a:avLst/>
          </a:prstGeom>
          <a:noFill/>
        </p:spPr>
        <p:txBody>
          <a:bodyPr wrap="square" rtlCol="0">
            <a:spAutoFit/>
          </a:bodyPr>
          <a:lstStyle/>
          <a:p>
            <a:r>
              <a:rPr lang="en-US" sz="3200" dirty="0" smtClean="0">
                <a:solidFill>
                  <a:schemeClr val="bg1"/>
                </a:solidFill>
                <a:latin typeface="AR BONNIE" panose="02000000000000000000" pitchFamily="2" charset="0"/>
              </a:rPr>
              <a:t>Amanda Chung  albert </a:t>
            </a:r>
            <a:r>
              <a:rPr lang="en-US" sz="3200" dirty="0" err="1" smtClean="0">
                <a:solidFill>
                  <a:schemeClr val="bg1"/>
                </a:solidFill>
                <a:latin typeface="AR BONNIE" panose="02000000000000000000" pitchFamily="2" charset="0"/>
              </a:rPr>
              <a:t>diaz</a:t>
            </a:r>
            <a:r>
              <a:rPr lang="en-US" sz="3200" dirty="0" smtClean="0">
                <a:solidFill>
                  <a:schemeClr val="bg1"/>
                </a:solidFill>
                <a:latin typeface="AR BONNIE" panose="02000000000000000000" pitchFamily="2" charset="0"/>
              </a:rPr>
              <a:t> </a:t>
            </a:r>
            <a:r>
              <a:rPr lang="en-US" sz="3200" dirty="0" err="1" smtClean="0">
                <a:solidFill>
                  <a:schemeClr val="bg1"/>
                </a:solidFill>
                <a:latin typeface="AR BONNIE" panose="02000000000000000000" pitchFamily="2" charset="0"/>
              </a:rPr>
              <a:t>beth</a:t>
            </a:r>
            <a:r>
              <a:rPr lang="en-US" sz="3200" dirty="0" smtClean="0">
                <a:solidFill>
                  <a:schemeClr val="bg1"/>
                </a:solidFill>
                <a:latin typeface="AR BONNIE" panose="02000000000000000000" pitchFamily="2" charset="0"/>
              </a:rPr>
              <a:t> </a:t>
            </a:r>
            <a:r>
              <a:rPr lang="en-US" sz="3200" dirty="0" err="1" smtClean="0">
                <a:solidFill>
                  <a:schemeClr val="bg1"/>
                </a:solidFill>
                <a:latin typeface="AR BONNIE" panose="02000000000000000000" pitchFamily="2" charset="0"/>
              </a:rPr>
              <a:t>Beals</a:t>
            </a:r>
            <a:r>
              <a:rPr lang="en-US" sz="3200" dirty="0" smtClean="0">
                <a:solidFill>
                  <a:schemeClr val="bg1"/>
                </a:solidFill>
                <a:latin typeface="AR BONNIE" panose="02000000000000000000" pitchFamily="2" charset="0"/>
              </a:rPr>
              <a:t>  Carlos Bejar  Morgan </a:t>
            </a:r>
            <a:r>
              <a:rPr lang="en-US" sz="3200" dirty="0" err="1" smtClean="0">
                <a:solidFill>
                  <a:schemeClr val="bg1"/>
                </a:solidFill>
                <a:latin typeface="AR BONNIE" panose="02000000000000000000" pitchFamily="2" charset="0"/>
              </a:rPr>
              <a:t>brawner</a:t>
            </a:r>
            <a:r>
              <a:rPr lang="en-US" sz="3200" dirty="0" smtClean="0">
                <a:solidFill>
                  <a:schemeClr val="bg1"/>
                </a:solidFill>
                <a:latin typeface="AR BONNIE" panose="02000000000000000000" pitchFamily="2" charset="0"/>
              </a:rPr>
              <a:t>   </a:t>
            </a:r>
            <a:endParaRPr lang="en-US" sz="3200" dirty="0">
              <a:solidFill>
                <a:schemeClr val="bg1"/>
              </a:solidFill>
              <a:latin typeface="AR BONNIE" panose="02000000000000000000" pitchFamily="2" charset="0"/>
            </a:endParaRP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3F3F3F"/>
              </a:buClr>
              <a:buSzPct val="25000"/>
              <a:buFont typeface="Lustria"/>
              <a:buNone/>
            </a:pPr>
            <a:r>
              <a:rPr lang="en" sz="4800" b="0" i="0" u="none" strike="noStrike" cap="none" baseline="0">
                <a:solidFill>
                  <a:srgbClr val="3F3F3F"/>
                </a:solidFill>
                <a:latin typeface="Lustria"/>
                <a:ea typeface="Lustria"/>
                <a:cs typeface="Lustria"/>
                <a:sym typeface="Lustria"/>
              </a:rPr>
              <a:t>Highlights</a:t>
            </a:r>
          </a:p>
        </p:txBody>
      </p:sp>
      <p:sp>
        <p:nvSpPr>
          <p:cNvPr id="111" name="Shape 111"/>
          <p:cNvSpPr txBox="1">
            <a:spLocks noGrp="1"/>
          </p:cNvSpPr>
          <p:nvPr>
            <p:ph idx="1"/>
          </p:nvPr>
        </p:nvSpPr>
        <p:spPr>
          <a:prstGeom prst="rect">
            <a:avLst/>
          </a:prstGeom>
          <a:noFill/>
          <a:ln>
            <a:noFill/>
          </a:ln>
        </p:spPr>
        <p:txBody>
          <a:bodyPr lIns="91425" tIns="45700" rIns="91425" bIns="45700" anchor="t" anchorCtr="0">
            <a:noAutofit/>
          </a:bodyPr>
          <a:lstStyle/>
          <a:p>
            <a:pPr marL="342900" marR="0" lvl="0" indent="-317500" algn="l" rtl="0">
              <a:lnSpc>
                <a:spcPct val="90000"/>
              </a:lnSpc>
              <a:spcBef>
                <a:spcPts val="0"/>
              </a:spcBef>
              <a:buClr>
                <a:srgbClr val="000000"/>
              </a:buClr>
              <a:buSzPct val="100000"/>
              <a:buFont typeface="Calibri"/>
              <a:buChar char="•"/>
            </a:pPr>
            <a:r>
              <a:rPr lang="en" sz="2000" b="0" i="0" u="none" strike="noStrike" cap="none" baseline="0">
                <a:solidFill>
                  <a:srgbClr val="000000"/>
                </a:solidFill>
                <a:latin typeface="Calibri"/>
                <a:ea typeface="Calibri"/>
                <a:cs typeface="Calibri"/>
                <a:sym typeface="Calibri"/>
              </a:rPr>
              <a:t>Policy 1A-1.2.18: HARC Review of Military Base Reuse Plans</a:t>
            </a:r>
          </a:p>
          <a:p>
            <a:pPr marL="342900" marR="0" lvl="0" indent="-317500" algn="l" rtl="0">
              <a:lnSpc>
                <a:spcPct val="90000"/>
              </a:lnSpc>
              <a:spcBef>
                <a:spcPts val="2000"/>
              </a:spcBef>
              <a:buClr>
                <a:srgbClr val="000000"/>
              </a:buClr>
              <a:buSzPct val="100000"/>
              <a:buFont typeface="Calibri"/>
              <a:buChar char="•"/>
            </a:pPr>
            <a:r>
              <a:rPr lang="en" sz="2000" b="0" i="0" u="none" strike="noStrike" cap="none" baseline="0">
                <a:solidFill>
                  <a:srgbClr val="000000"/>
                </a:solidFill>
                <a:latin typeface="Calibri"/>
                <a:ea typeface="Calibri"/>
                <a:cs typeface="Calibri"/>
                <a:sym typeface="Calibri"/>
              </a:rPr>
              <a:t>Objective 1A-2.1: Education and Awareness Program Initiatives</a:t>
            </a:r>
          </a:p>
          <a:p>
            <a:pPr marL="342900" marR="0" lvl="0" indent="-317500" algn="l" rtl="0">
              <a:lnSpc>
                <a:spcPct val="90000"/>
              </a:lnSpc>
              <a:spcBef>
                <a:spcPts val="2000"/>
              </a:spcBef>
              <a:buClr>
                <a:srgbClr val="000000"/>
              </a:buClr>
              <a:buSzPct val="100000"/>
              <a:buFont typeface="Calibri"/>
              <a:buChar char="•"/>
            </a:pPr>
            <a:r>
              <a:rPr lang="en" sz="2000" b="0" i="0" u="none" strike="noStrike" cap="none" baseline="0">
                <a:solidFill>
                  <a:srgbClr val="000000"/>
                </a:solidFill>
                <a:latin typeface="Calibri"/>
                <a:ea typeface="Calibri"/>
                <a:cs typeface="Calibri"/>
                <a:sym typeface="Calibri"/>
              </a:rPr>
              <a:t>Policy 1A-5.1.4: Maintain Unique Architectural Heritage of Historically Significant Housing Resources</a:t>
            </a:r>
          </a:p>
          <a:p>
            <a:pPr marL="342900" marR="0" lvl="0" indent="-317500" algn="l" rtl="0">
              <a:lnSpc>
                <a:spcPct val="90000"/>
              </a:lnSpc>
              <a:spcBef>
                <a:spcPts val="2000"/>
              </a:spcBef>
              <a:buClr>
                <a:srgbClr val="000000"/>
              </a:buClr>
              <a:buSzPct val="100000"/>
              <a:buFont typeface="Calibri"/>
              <a:buChar char="•"/>
            </a:pPr>
            <a:r>
              <a:rPr lang="en" sz="2000" b="0" i="0" u="none" strike="noStrike" cap="none" baseline="0">
                <a:solidFill>
                  <a:srgbClr val="000000"/>
                </a:solidFill>
                <a:latin typeface="Calibri"/>
                <a:ea typeface="Calibri"/>
                <a:cs typeface="Calibri"/>
                <a:sym typeface="Calibri"/>
              </a:rPr>
              <a:t> Policy 1A-2.1.9: Tourist Related Activities to Promote Preservation</a:t>
            </a:r>
          </a:p>
          <a:p>
            <a:pPr marL="342900" marR="0" lvl="0" indent="-190500" algn="l" rtl="0">
              <a:lnSpc>
                <a:spcPct val="90000"/>
              </a:lnSpc>
              <a:spcBef>
                <a:spcPts val="2000"/>
              </a:spcBef>
              <a:buClr>
                <a:srgbClr val="3F3F3F"/>
              </a:buClr>
              <a:buFont typeface="Arial"/>
              <a:buNone/>
            </a:pPr>
            <a:endParaRPr sz="1800" b="0" i="0" u="none" strike="noStrike" cap="none" baseline="0">
              <a:solidFill>
                <a:srgbClr val="3F3F3F"/>
              </a:solidFill>
              <a:latin typeface="Calibri"/>
              <a:ea typeface="Calibri"/>
              <a:cs typeface="Calibri"/>
              <a:sym typeface="Calibri"/>
            </a:endParaRPr>
          </a:p>
          <a:p>
            <a:pPr marL="342900" marR="0" lvl="0" indent="-190500" algn="l" rtl="0">
              <a:lnSpc>
                <a:spcPct val="90000"/>
              </a:lnSpc>
              <a:spcBef>
                <a:spcPts val="2000"/>
              </a:spcBef>
              <a:buClr>
                <a:srgbClr val="3F3F3F"/>
              </a:buClr>
              <a:buFont typeface="Arial"/>
              <a:buNone/>
            </a:pPr>
            <a:endParaRPr sz="1800" b="0" i="0" u="none" strike="noStrike" cap="none" baseline="0">
              <a:solidFill>
                <a:srgbClr val="3F3F3F"/>
              </a:solidFill>
              <a:latin typeface="Lustria"/>
              <a:ea typeface="Lustria"/>
              <a:cs typeface="Lustria"/>
              <a:sym typeface="Lustria"/>
            </a:endParaRPr>
          </a:p>
          <a:p>
            <a:pPr marL="0" marR="0" lvl="0" indent="0" algn="l" rtl="0">
              <a:lnSpc>
                <a:spcPct val="90000"/>
              </a:lnSpc>
              <a:spcBef>
                <a:spcPts val="2000"/>
              </a:spcBef>
              <a:buClr>
                <a:srgbClr val="3F3F3F"/>
              </a:buClr>
              <a:buFont typeface="Arial"/>
              <a:buNone/>
            </a:pPr>
            <a:endParaRPr sz="1800" b="0" i="0" u="none" strike="noStrike" cap="none" baseline="0">
              <a:solidFill>
                <a:srgbClr val="3F3F3F"/>
              </a:solidFill>
              <a:latin typeface="Lustria"/>
              <a:ea typeface="Lustria"/>
              <a:cs typeface="Lustria"/>
              <a:sym typeface="Lustria"/>
            </a:endParaRPr>
          </a:p>
        </p:txBody>
      </p:sp>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3F3F3F"/>
              </a:buClr>
              <a:buSzPct val="25000"/>
              <a:buFont typeface="Lustria"/>
              <a:buNone/>
            </a:pPr>
            <a:r>
              <a:rPr lang="en" sz="4320" b="0" i="0" u="none" strike="noStrike" cap="none" baseline="0" dirty="0">
                <a:solidFill>
                  <a:srgbClr val="3F3F3F"/>
                </a:solidFill>
                <a:latin typeface="Lustria"/>
                <a:ea typeface="Lustria"/>
                <a:cs typeface="Lustria"/>
                <a:sym typeface="Lustria"/>
              </a:rPr>
              <a:t>Housing Element</a:t>
            </a:r>
          </a:p>
        </p:txBody>
      </p:sp>
      <p:pic>
        <p:nvPicPr>
          <p:cNvPr id="117" name="Shape 117"/>
          <p:cNvPicPr preferRelativeResize="0">
            <a:picLocks noGrp="1"/>
          </p:cNvPicPr>
          <p:nvPr>
            <p:ph idx="1"/>
          </p:nvPr>
        </p:nvPicPr>
        <p:blipFill rotWithShape="1">
          <a:blip r:embed="rId3">
            <a:alphaModFix/>
          </a:blip>
          <a:srcRect t="10247" b="10246"/>
          <a:stretch/>
        </p:blipFill>
        <p:spPr>
          <a:xfrm>
            <a:off x="900112" y="1533348"/>
            <a:ext cx="7345363" cy="2948940"/>
          </a:xfrm>
          <a:prstGeom prst="rect">
            <a:avLst/>
          </a:prstGeom>
          <a:noFill/>
          <a:ln>
            <a:noFill/>
          </a:ln>
        </p:spPr>
      </p:pic>
      <p:pic>
        <p:nvPicPr>
          <p:cNvPr id="3" name="Picture 2"/>
          <p:cNvPicPr>
            <a:picLocks noChangeAspect="1"/>
          </p:cNvPicPr>
          <p:nvPr/>
        </p:nvPicPr>
        <p:blipFill>
          <a:blip r:embed="rId4"/>
          <a:stretch>
            <a:fillRect/>
          </a:stretch>
        </p:blipFill>
        <p:spPr>
          <a:xfrm>
            <a:off x="-397" y="-985"/>
            <a:ext cx="9144793" cy="5145470"/>
          </a:xfrm>
          <a:prstGeom prst="rect">
            <a:avLst/>
          </a:prstGeom>
        </p:spPr>
      </p:pic>
      <p:sp>
        <p:nvSpPr>
          <p:cNvPr id="4" name="TextBox 3"/>
          <p:cNvSpPr txBox="1"/>
          <p:nvPr/>
        </p:nvSpPr>
        <p:spPr>
          <a:xfrm>
            <a:off x="282633" y="390698"/>
            <a:ext cx="3865418" cy="769441"/>
          </a:xfrm>
          <a:prstGeom prst="rect">
            <a:avLst/>
          </a:prstGeom>
          <a:noFill/>
        </p:spPr>
        <p:txBody>
          <a:bodyPr wrap="square" rtlCol="0">
            <a:spAutoFit/>
          </a:bodyPr>
          <a:lstStyle/>
          <a:p>
            <a:r>
              <a:rPr lang="en-US" sz="4400" dirty="0" smtClean="0"/>
              <a:t>Housing</a:t>
            </a:r>
            <a:endParaRPr lang="en-US" sz="4400" dirty="0"/>
          </a:p>
        </p:txBody>
      </p:sp>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3F3F3F"/>
              </a:buClr>
              <a:buSzPct val="25000"/>
              <a:buFont typeface="Lustria"/>
              <a:buNone/>
            </a:pPr>
            <a:r>
              <a:rPr lang="en" sz="4320" b="0" i="0" u="none" strike="noStrike" cap="none" baseline="0">
                <a:solidFill>
                  <a:srgbClr val="3F3F3F"/>
                </a:solidFill>
                <a:latin typeface="Lustria"/>
                <a:ea typeface="Lustria"/>
                <a:cs typeface="Lustria"/>
                <a:sym typeface="Lustria"/>
              </a:rPr>
              <a:t>Key West Housing Authority</a:t>
            </a:r>
          </a:p>
        </p:txBody>
      </p:sp>
      <p:sp>
        <p:nvSpPr>
          <p:cNvPr id="123" name="Shape 123"/>
          <p:cNvSpPr txBox="1">
            <a:spLocks noGrp="1"/>
          </p:cNvSpPr>
          <p:nvPr>
            <p:ph idx="1"/>
          </p:nvPr>
        </p:nvSpPr>
        <p:spPr>
          <a:prstGeom prst="rect">
            <a:avLst/>
          </a:prstGeom>
          <a:noFill/>
          <a:ln>
            <a:noFill/>
          </a:ln>
        </p:spPr>
        <p:txBody>
          <a:bodyPr lIns="91425" tIns="45700" rIns="91425" bIns="45700" anchor="t" anchorCtr="0">
            <a:noAutofit/>
          </a:bodyPr>
          <a:lstStyle/>
          <a:p>
            <a:pPr marL="342900" marR="0" lvl="0" indent="-304800" algn="l" rtl="0">
              <a:spcBef>
                <a:spcPts val="0"/>
              </a:spcBef>
              <a:buClr>
                <a:srgbClr val="000000"/>
              </a:buClr>
              <a:buSzPct val="100000"/>
              <a:buFont typeface="Calibri"/>
              <a:buChar char="•"/>
            </a:pPr>
            <a:r>
              <a:rPr lang="en" sz="1800" b="0" i="0" u="none" strike="noStrike" cap="none" baseline="0">
                <a:solidFill>
                  <a:srgbClr val="000000"/>
                </a:solidFill>
                <a:latin typeface="Calibri"/>
                <a:ea typeface="Calibri"/>
                <a:cs typeface="Calibri"/>
                <a:sym typeface="Calibri"/>
              </a:rPr>
              <a:t>Provide technical assistance, information and referral services to the private sector</a:t>
            </a:r>
          </a:p>
          <a:p>
            <a:pPr marL="342900" marR="0" lvl="0" indent="-304800" algn="l" rtl="0">
              <a:spcBef>
                <a:spcPts val="2000"/>
              </a:spcBef>
              <a:buClr>
                <a:srgbClr val="000000"/>
              </a:buClr>
              <a:buSzPct val="100000"/>
              <a:buFont typeface="Calibri"/>
              <a:buChar char="•"/>
            </a:pPr>
            <a:r>
              <a:rPr lang="en" sz="1800" b="0" i="0" u="none" strike="noStrike" cap="none" baseline="0">
                <a:solidFill>
                  <a:srgbClr val="000000"/>
                </a:solidFill>
                <a:latin typeface="Calibri"/>
                <a:ea typeface="Calibri"/>
                <a:cs typeface="Calibri"/>
                <a:sym typeface="Calibri"/>
              </a:rPr>
              <a:t>To maintain a housing production capacity sufficient to meet the projected housing </a:t>
            </a:r>
          </a:p>
          <a:p>
            <a:pPr marL="342900" marR="0" lvl="0" indent="-304800" algn="l" rtl="0">
              <a:spcBef>
                <a:spcPts val="2000"/>
              </a:spcBef>
              <a:buClr>
                <a:srgbClr val="000000"/>
              </a:buClr>
              <a:buSzPct val="100000"/>
              <a:buFont typeface="Calibri"/>
              <a:buChar char="•"/>
            </a:pPr>
            <a:r>
              <a:rPr lang="en" sz="1800" b="0" i="0" u="none" strike="noStrike" cap="none" baseline="0">
                <a:solidFill>
                  <a:srgbClr val="000000"/>
                </a:solidFill>
                <a:latin typeface="Calibri"/>
                <a:ea typeface="Calibri"/>
                <a:cs typeface="Calibri"/>
                <a:sym typeface="Calibri"/>
              </a:rPr>
              <a:t>To advance fair housing and elimination of discrimination in housing  </a:t>
            </a:r>
          </a:p>
          <a:p>
            <a:pPr marL="342900" marR="0" lvl="0" indent="-304800" algn="l" rtl="0">
              <a:spcBef>
                <a:spcPts val="2000"/>
              </a:spcBef>
              <a:buClr>
                <a:srgbClr val="000000"/>
              </a:buClr>
              <a:buSzPct val="100000"/>
              <a:buFont typeface="Calibri"/>
              <a:buChar char="•"/>
            </a:pPr>
            <a:r>
              <a:rPr lang="en" sz="1800" b="0" i="0" u="none" strike="noStrike" cap="none" baseline="0">
                <a:solidFill>
                  <a:srgbClr val="000000"/>
                </a:solidFill>
                <a:latin typeface="Calibri"/>
                <a:ea typeface="Calibri"/>
                <a:cs typeface="Calibri"/>
                <a:sym typeface="Calibri"/>
              </a:rPr>
              <a:t>Promote best practices of land use planning, urban design, and landscaping</a:t>
            </a:r>
          </a:p>
          <a:p>
            <a:pPr marL="342900" marR="0" lvl="0" indent="-190500" algn="l" rtl="0">
              <a:spcBef>
                <a:spcPts val="2000"/>
              </a:spcBef>
              <a:buClr>
                <a:srgbClr val="3F3F3F"/>
              </a:buClr>
              <a:buFont typeface="Arial"/>
              <a:buNone/>
            </a:pPr>
            <a:endParaRPr sz="1800" b="0" i="0" u="none" strike="noStrike" cap="none" baseline="0">
              <a:solidFill>
                <a:srgbClr val="3F3F3F"/>
              </a:solidFill>
              <a:latin typeface="Lustria"/>
              <a:ea typeface="Lustria"/>
              <a:cs typeface="Lustria"/>
              <a:sym typeface="Lustria"/>
            </a:endParaRPr>
          </a:p>
        </p:txBody>
      </p:sp>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3F3F3F"/>
              </a:buClr>
              <a:buSzPct val="25000"/>
              <a:buFont typeface="Lustria"/>
              <a:buNone/>
            </a:pPr>
            <a:r>
              <a:rPr lang="en" sz="4800" b="0" i="0" u="none" strike="noStrike" cap="none" baseline="0">
                <a:solidFill>
                  <a:srgbClr val="3F3F3F"/>
                </a:solidFill>
                <a:latin typeface="Lustria"/>
                <a:ea typeface="Lustria"/>
                <a:cs typeface="Lustria"/>
                <a:sym typeface="Lustria"/>
              </a:rPr>
              <a:t>Highlights</a:t>
            </a:r>
          </a:p>
        </p:txBody>
      </p:sp>
      <p:sp>
        <p:nvSpPr>
          <p:cNvPr id="129" name="Shape 129"/>
          <p:cNvSpPr txBox="1">
            <a:spLocks noGrp="1"/>
          </p:cNvSpPr>
          <p:nvPr>
            <p:ph idx="1"/>
          </p:nvPr>
        </p:nvSpPr>
        <p:spPr>
          <a:prstGeom prst="rect">
            <a:avLst/>
          </a:prstGeom>
          <a:noFill/>
          <a:ln>
            <a:noFill/>
          </a:ln>
        </p:spPr>
        <p:txBody>
          <a:bodyPr lIns="91425" tIns="45700" rIns="91425" bIns="45700" anchor="t" anchorCtr="0">
            <a:noAutofit/>
          </a:bodyPr>
          <a:lstStyle/>
          <a:p>
            <a:pPr marL="342900" marR="0" lvl="0" indent="-316230" algn="l" rtl="0">
              <a:lnSpc>
                <a:spcPct val="90000"/>
              </a:lnSpc>
              <a:spcBef>
                <a:spcPts val="0"/>
              </a:spcBef>
              <a:buClr>
                <a:srgbClr val="000000"/>
              </a:buClr>
              <a:buSzPct val="100000"/>
              <a:buFont typeface="Calibri"/>
              <a:buChar char="•"/>
            </a:pPr>
            <a:r>
              <a:rPr lang="en" sz="1800" b="0" i="0" u="none" strike="noStrike" cap="none" baseline="0">
                <a:solidFill>
                  <a:srgbClr val="000000"/>
                </a:solidFill>
                <a:latin typeface="Calibri"/>
                <a:ea typeface="Calibri"/>
                <a:cs typeface="Calibri"/>
                <a:sym typeface="Calibri"/>
              </a:rPr>
              <a:t>Policy 3-1.1.10: Design Guidelines for Affordable Housing</a:t>
            </a:r>
          </a:p>
          <a:p>
            <a:pPr marL="342900" marR="0" lvl="0" indent="-316230" algn="l" rtl="0">
              <a:lnSpc>
                <a:spcPct val="90000"/>
              </a:lnSpc>
              <a:spcBef>
                <a:spcPts val="2000"/>
              </a:spcBef>
              <a:buClr>
                <a:srgbClr val="000000"/>
              </a:buClr>
              <a:buSzPct val="100000"/>
              <a:buFont typeface="Calibri"/>
              <a:buChar char="•"/>
            </a:pPr>
            <a:r>
              <a:rPr lang="en" sz="1800" b="0" i="0" u="none" strike="noStrike" cap="none" baseline="0">
                <a:solidFill>
                  <a:srgbClr val="000000"/>
                </a:solidFill>
                <a:latin typeface="Calibri"/>
                <a:ea typeface="Calibri"/>
                <a:cs typeface="Calibri"/>
                <a:sym typeface="Calibri"/>
              </a:rPr>
              <a:t>Policy 3-1.5.4: Identification of Conservation, Rehabilitation or Demolition Activities, and Historically Significant Housing or Neighborhoods</a:t>
            </a:r>
          </a:p>
          <a:p>
            <a:pPr marL="342900" marR="0" lvl="0" indent="-316230" algn="l" rtl="0">
              <a:lnSpc>
                <a:spcPct val="90000"/>
              </a:lnSpc>
              <a:spcBef>
                <a:spcPts val="2000"/>
              </a:spcBef>
              <a:buClr>
                <a:srgbClr val="000000"/>
              </a:buClr>
              <a:buSzPct val="100000"/>
              <a:buFont typeface="Calibri"/>
              <a:buChar char="•"/>
            </a:pPr>
            <a:r>
              <a:rPr lang="en" sz="1800" b="0" i="0" u="none" strike="noStrike" cap="none" baseline="0">
                <a:solidFill>
                  <a:srgbClr val="000000"/>
                </a:solidFill>
                <a:latin typeface="Calibri"/>
                <a:ea typeface="Calibri"/>
                <a:cs typeface="Calibri"/>
                <a:sym typeface="Calibri"/>
              </a:rPr>
              <a:t> Policy 3-1.7.7: Energy Saving Design and Construction Features</a:t>
            </a:r>
          </a:p>
          <a:p>
            <a:pPr marL="342900" marR="0" lvl="0" indent="-316230" algn="l" rtl="0">
              <a:lnSpc>
                <a:spcPct val="90000"/>
              </a:lnSpc>
              <a:spcBef>
                <a:spcPts val="2000"/>
              </a:spcBef>
              <a:buClr>
                <a:srgbClr val="000000"/>
              </a:buClr>
              <a:buSzPct val="100000"/>
              <a:buFont typeface="Calibri"/>
              <a:buChar char="•"/>
            </a:pPr>
            <a:r>
              <a:rPr lang="en" sz="1800" b="0" i="0" u="none" strike="noStrike" cap="none" baseline="0">
                <a:solidFill>
                  <a:srgbClr val="000000"/>
                </a:solidFill>
                <a:latin typeface="Calibri"/>
                <a:ea typeface="Calibri"/>
                <a:cs typeface="Calibri"/>
                <a:sym typeface="Calibri"/>
              </a:rPr>
              <a:t>Policy 3-1.2.1: Elimination of Substandard Housing Conditions and Structural and Aesthetic Improvement of Housing</a:t>
            </a:r>
          </a:p>
          <a:p>
            <a:pPr marL="0" marR="0" lvl="0" indent="0" algn="l" rtl="0">
              <a:lnSpc>
                <a:spcPct val="90000"/>
              </a:lnSpc>
              <a:spcBef>
                <a:spcPts val="2000"/>
              </a:spcBef>
              <a:buClr>
                <a:srgbClr val="3F3F3F"/>
              </a:buClr>
              <a:buFont typeface="Arial"/>
              <a:buNone/>
            </a:pPr>
            <a:endParaRPr sz="1800" b="0" i="0" u="none" strike="noStrike" cap="none" baseline="0">
              <a:solidFill>
                <a:srgbClr val="000000"/>
              </a:solidFill>
              <a:latin typeface="Calibri"/>
              <a:ea typeface="Calibri"/>
              <a:cs typeface="Calibri"/>
              <a:sym typeface="Calibri"/>
            </a:endParaRPr>
          </a:p>
          <a:p>
            <a:pPr marL="342900" marR="0" lvl="0" indent="-201930" algn="l" rtl="0">
              <a:lnSpc>
                <a:spcPct val="90000"/>
              </a:lnSpc>
              <a:spcBef>
                <a:spcPts val="2000"/>
              </a:spcBef>
              <a:buClr>
                <a:srgbClr val="3F3F3F"/>
              </a:buClr>
              <a:buFont typeface="Arial"/>
              <a:buNone/>
            </a:pPr>
            <a:endParaRPr sz="1800" b="0" i="0" u="none" strike="noStrike" cap="none" baseline="0">
              <a:solidFill>
                <a:srgbClr val="000000"/>
              </a:solidFill>
              <a:latin typeface="Calibri"/>
              <a:ea typeface="Calibri"/>
              <a:cs typeface="Calibri"/>
              <a:sym typeface="Calibri"/>
            </a:endParaRP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buClr>
                <a:schemeClr val="dk1"/>
              </a:buClr>
              <a:buSzPct val="25000"/>
              <a:buFont typeface="Calibri"/>
              <a:buNone/>
            </a:pPr>
            <a:r>
              <a:rPr lang="en" sz="3300" b="0" i="0" u="none" strike="noStrike" cap="none" baseline="0">
                <a:solidFill>
                  <a:schemeClr val="dk1"/>
                </a:solidFill>
                <a:latin typeface="Calibri"/>
                <a:ea typeface="Calibri"/>
                <a:cs typeface="Calibri"/>
                <a:sym typeface="Calibri"/>
              </a:rPr>
              <a:t>Public Facilities Element</a:t>
            </a:r>
          </a:p>
        </p:txBody>
      </p:sp>
      <p:sp>
        <p:nvSpPr>
          <p:cNvPr id="135" name="Shape 135"/>
          <p:cNvSpPr txBox="1">
            <a:spLocks noGrp="1"/>
          </p:cNvSpPr>
          <p:nvPr>
            <p:ph idx="1"/>
          </p:nvPr>
        </p:nvSpPr>
        <p:spPr>
          <a:xfrm>
            <a:off x="628650" y="1260950"/>
            <a:ext cx="7886700" cy="3682799"/>
          </a:xfrm>
          <a:prstGeom prst="rect">
            <a:avLst/>
          </a:prstGeom>
          <a:noFill/>
          <a:ln>
            <a:noFill/>
          </a:ln>
        </p:spPr>
        <p:txBody>
          <a:bodyPr lIns="68575" tIns="34275" rIns="68575" bIns="34275" anchor="t" anchorCtr="0">
            <a:noAutofit/>
          </a:bodyPr>
          <a:lstStyle/>
          <a:p>
            <a:pPr marL="0" marR="0" lvl="0" indent="0" algn="l" rtl="0">
              <a:lnSpc>
                <a:spcPct val="90000"/>
              </a:lnSpc>
              <a:spcBef>
                <a:spcPts val="0"/>
              </a:spcBef>
              <a:buClr>
                <a:schemeClr val="dk1"/>
              </a:buClr>
              <a:buSzPct val="25000"/>
              <a:buFont typeface="Arial"/>
              <a:buNone/>
            </a:pPr>
            <a:r>
              <a:rPr lang="en" sz="2100" b="0" i="0" u="none" strike="noStrike" cap="none" baseline="0">
                <a:solidFill>
                  <a:srgbClr val="000000"/>
                </a:solidFill>
                <a:latin typeface="Calibri"/>
                <a:ea typeface="Calibri"/>
                <a:cs typeface="Calibri"/>
                <a:sym typeface="Calibri"/>
              </a:rPr>
              <a:t>Goal 4-1: Ensure Availability of Needed Public Facilities</a:t>
            </a:r>
          </a:p>
          <a:p>
            <a:pPr marL="0" marR="0" lvl="0" indent="0" algn="l" rtl="0">
              <a:lnSpc>
                <a:spcPct val="90000"/>
              </a:lnSpc>
              <a:spcBef>
                <a:spcPts val="800"/>
              </a:spcBef>
              <a:buClr>
                <a:schemeClr val="dk1"/>
              </a:buClr>
              <a:buFont typeface="Arial"/>
              <a:buNone/>
            </a:pPr>
            <a:endParaRPr sz="1100">
              <a:solidFill>
                <a:srgbClr val="000000"/>
              </a:solidFill>
              <a:latin typeface="Calibri"/>
              <a:ea typeface="Calibri"/>
              <a:cs typeface="Calibri"/>
              <a:sym typeface="Calibri"/>
            </a:endParaRPr>
          </a:p>
          <a:p>
            <a:pPr marL="0" marR="0" lvl="0" indent="0" algn="l" rtl="0">
              <a:lnSpc>
                <a:spcPct val="90000"/>
              </a:lnSpc>
              <a:spcBef>
                <a:spcPts val="800"/>
              </a:spcBef>
              <a:buClr>
                <a:schemeClr val="dk1"/>
              </a:buClr>
              <a:buSzPct val="25000"/>
              <a:buFont typeface="Arial"/>
              <a:buNone/>
            </a:pPr>
            <a:r>
              <a:rPr lang="en" sz="2000">
                <a:solidFill>
                  <a:srgbClr val="000000"/>
                </a:solidFill>
                <a:latin typeface="Calibri"/>
                <a:ea typeface="Calibri"/>
                <a:cs typeface="Calibri"/>
                <a:sym typeface="Calibri"/>
              </a:rPr>
              <a:t>Wastewater </a:t>
            </a:r>
            <a:r>
              <a:rPr lang="en" sz="2000" b="0" i="0" u="none" strike="noStrike" cap="none" baseline="0">
                <a:solidFill>
                  <a:srgbClr val="000000"/>
                </a:solidFill>
                <a:latin typeface="Calibri"/>
                <a:ea typeface="Calibri"/>
                <a:cs typeface="Calibri"/>
                <a:sym typeface="Calibri"/>
              </a:rPr>
              <a:t>Treatment Standards:</a:t>
            </a:r>
          </a:p>
          <a:p>
            <a:pPr marL="0" marR="0" lvl="0" indent="0" algn="l" rtl="0">
              <a:lnSpc>
                <a:spcPct val="90000"/>
              </a:lnSpc>
              <a:spcBef>
                <a:spcPts val="800"/>
              </a:spcBef>
              <a:buClr>
                <a:schemeClr val="dk1"/>
              </a:buClr>
              <a:buSzPct val="25000"/>
              <a:buFont typeface="Arial"/>
              <a:buNone/>
            </a:pPr>
            <a:r>
              <a:rPr lang="en" sz="2000" b="0" i="0" u="none" strike="noStrike" cap="none" baseline="0">
                <a:solidFill>
                  <a:srgbClr val="000000"/>
                </a:solidFill>
                <a:latin typeface="Calibri"/>
                <a:ea typeface="Calibri"/>
                <a:cs typeface="Calibri"/>
                <a:sym typeface="Calibri"/>
              </a:rPr>
              <a:t>The City’s Richard Heyman Environmental Protection Facility</a:t>
            </a:r>
          </a:p>
          <a:p>
            <a:pPr marL="0" marR="0" lvl="0" indent="0" algn="l" rtl="0">
              <a:lnSpc>
                <a:spcPct val="90000"/>
              </a:lnSpc>
              <a:spcBef>
                <a:spcPts val="800"/>
              </a:spcBef>
              <a:buClr>
                <a:schemeClr val="dk1"/>
              </a:buClr>
              <a:buSzPct val="25000"/>
              <a:buFont typeface="Arial"/>
              <a:buNone/>
            </a:pPr>
            <a:r>
              <a:rPr lang="en" sz="2000" b="0" i="0" u="none" strike="noStrike" cap="none" baseline="0">
                <a:solidFill>
                  <a:srgbClr val="000000"/>
                </a:solidFill>
                <a:latin typeface="Calibri"/>
                <a:ea typeface="Calibri"/>
                <a:cs typeface="Calibri"/>
                <a:sym typeface="Calibri"/>
              </a:rPr>
              <a:t>	dechlorination facilities</a:t>
            </a:r>
          </a:p>
          <a:p>
            <a:pPr marL="177800" lvl="0" indent="-165100" rtl="0">
              <a:lnSpc>
                <a:spcPct val="90000"/>
              </a:lnSpc>
              <a:spcBef>
                <a:spcPts val="800"/>
              </a:spcBef>
              <a:buSzPct val="100000"/>
              <a:buFont typeface="Calibri"/>
              <a:buChar char="•"/>
            </a:pPr>
            <a:r>
              <a:rPr lang="en" sz="2000">
                <a:solidFill>
                  <a:schemeClr val="dk1"/>
                </a:solidFill>
                <a:latin typeface="Calibri"/>
                <a:ea typeface="Calibri"/>
                <a:cs typeface="Calibri"/>
                <a:sym typeface="Calibri"/>
              </a:rPr>
              <a:t>eutrophication of ocean waters by ocean outfall </a:t>
            </a:r>
          </a:p>
          <a:p>
            <a:pPr marL="342900" lvl="1" indent="0" rtl="0">
              <a:lnSpc>
                <a:spcPct val="90000"/>
              </a:lnSpc>
              <a:spcBef>
                <a:spcPts val="400"/>
              </a:spcBef>
              <a:buClr>
                <a:schemeClr val="dk1"/>
              </a:buClr>
              <a:buSzPct val="25000"/>
              <a:buFont typeface="Arial"/>
              <a:buNone/>
            </a:pPr>
            <a:r>
              <a:rPr lang="en" sz="2000">
                <a:solidFill>
                  <a:schemeClr val="dk1"/>
                </a:solidFill>
                <a:latin typeface="Calibri"/>
                <a:ea typeface="Calibri"/>
                <a:cs typeface="Calibri"/>
                <a:sym typeface="Calibri"/>
              </a:rPr>
              <a:t>Total Nitrogen Concentration: 6 mg/l</a:t>
            </a:r>
          </a:p>
          <a:p>
            <a:pPr marL="342900" lvl="1" indent="0" rtl="0">
              <a:lnSpc>
                <a:spcPct val="90000"/>
              </a:lnSpc>
              <a:spcBef>
                <a:spcPts val="400"/>
              </a:spcBef>
              <a:buClr>
                <a:schemeClr val="dk1"/>
              </a:buClr>
              <a:buSzPct val="25000"/>
              <a:buFont typeface="Arial"/>
              <a:buNone/>
            </a:pPr>
            <a:r>
              <a:rPr lang="en" sz="2000">
                <a:solidFill>
                  <a:schemeClr val="dk1"/>
                </a:solidFill>
                <a:latin typeface="Calibri"/>
                <a:ea typeface="Calibri"/>
                <a:cs typeface="Calibri"/>
                <a:sym typeface="Calibri"/>
              </a:rPr>
              <a:t>Total Phosphorus Concentration: 4 mg/l</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idx="1"/>
          </p:nvPr>
        </p:nvSpPr>
        <p:spPr>
          <a:xfrm>
            <a:off x="699125" y="936300"/>
            <a:ext cx="7890000" cy="4207200"/>
          </a:xfrm>
          <a:prstGeom prst="rect">
            <a:avLst/>
          </a:prstGeom>
          <a:noFill/>
          <a:ln>
            <a:noFill/>
          </a:ln>
        </p:spPr>
        <p:txBody>
          <a:bodyPr lIns="68575" tIns="34275" rIns="68575" bIns="34275" anchor="t" anchorCtr="0">
            <a:noAutofit/>
          </a:bodyPr>
          <a:lstStyle/>
          <a:p>
            <a:pPr marL="0" marR="0" lvl="0" indent="0" algn="l" rtl="0">
              <a:lnSpc>
                <a:spcPct val="90000"/>
              </a:lnSpc>
              <a:spcBef>
                <a:spcPts val="800"/>
              </a:spcBef>
              <a:buClr>
                <a:schemeClr val="dk1"/>
              </a:buClr>
              <a:buFont typeface="Arial"/>
              <a:buNone/>
            </a:pPr>
            <a:endParaRPr sz="1100">
              <a:latin typeface="Calibri"/>
              <a:ea typeface="Calibri"/>
              <a:cs typeface="Calibri"/>
              <a:sym typeface="Calibri"/>
            </a:endParaRPr>
          </a:p>
          <a:p>
            <a:pPr marL="177800" marR="0" lvl="0" indent="-171450" algn="l" rtl="0">
              <a:lnSpc>
                <a:spcPct val="90000"/>
              </a:lnSpc>
              <a:spcBef>
                <a:spcPts val="800"/>
              </a:spcBef>
              <a:buClr>
                <a:schemeClr val="dk1"/>
              </a:buClr>
              <a:buSzPct val="100000"/>
              <a:buFont typeface="Calibri"/>
              <a:buChar char="•"/>
            </a:pPr>
            <a:r>
              <a:rPr lang="en" sz="2100" b="0" i="0" u="none" strike="noStrike" cap="none" baseline="0">
                <a:solidFill>
                  <a:schemeClr val="dk1"/>
                </a:solidFill>
                <a:latin typeface="Calibri"/>
                <a:ea typeface="Calibri"/>
                <a:cs typeface="Calibri"/>
                <a:sym typeface="Calibri"/>
              </a:rPr>
              <a:t>Ensure urban lands provide adequate drainage and protection from flooding and manage retention of ground and surface water levels</a:t>
            </a:r>
          </a:p>
          <a:p>
            <a:pPr marL="177800" marR="0" lvl="0" indent="-171450" algn="l" rtl="0">
              <a:lnSpc>
                <a:spcPct val="90000"/>
              </a:lnSpc>
              <a:spcBef>
                <a:spcPts val="800"/>
              </a:spcBef>
              <a:buClr>
                <a:schemeClr val="dk1"/>
              </a:buClr>
              <a:buSzPct val="100000"/>
              <a:buFont typeface="Calibri"/>
              <a:buChar char="•"/>
            </a:pPr>
            <a:r>
              <a:rPr lang="en" sz="2100" b="0" i="0" u="none" strike="noStrike" cap="none" baseline="0">
                <a:solidFill>
                  <a:schemeClr val="dk1"/>
                </a:solidFill>
                <a:latin typeface="Calibri"/>
                <a:ea typeface="Calibri"/>
                <a:cs typeface="Calibri"/>
                <a:sym typeface="Calibri"/>
              </a:rPr>
              <a:t>Promote aquifer recharge &amp; enhance natural storage capacity</a:t>
            </a:r>
          </a:p>
          <a:p>
            <a:pPr marL="177800" lvl="0" indent="-171450" rtl="0">
              <a:lnSpc>
                <a:spcPct val="90000"/>
              </a:lnSpc>
              <a:spcBef>
                <a:spcPts val="0"/>
              </a:spcBef>
              <a:buClr>
                <a:schemeClr val="dk1"/>
              </a:buClr>
              <a:buSzPct val="100000"/>
              <a:buFont typeface="Arial"/>
              <a:buChar char="•"/>
            </a:pPr>
            <a:r>
              <a:rPr lang="en" sz="2100">
                <a:solidFill>
                  <a:schemeClr val="dk1"/>
                </a:solidFill>
                <a:latin typeface="Calibri"/>
                <a:ea typeface="Calibri"/>
                <a:cs typeface="Calibri"/>
                <a:sym typeface="Calibri"/>
              </a:rPr>
              <a:t>Requires all new development to integrate natural storage areas and drainage courses into their water management plans</a:t>
            </a:r>
          </a:p>
          <a:p>
            <a:pPr marL="177800" lvl="0" indent="-171450" rtl="0">
              <a:lnSpc>
                <a:spcPct val="90000"/>
              </a:lnSpc>
              <a:spcBef>
                <a:spcPts val="800"/>
              </a:spcBef>
              <a:buClr>
                <a:schemeClr val="dk1"/>
              </a:buClr>
              <a:buSzPct val="100000"/>
              <a:buFont typeface="Arial"/>
              <a:buChar char="•"/>
            </a:pPr>
            <a:r>
              <a:rPr lang="en" sz="2100">
                <a:solidFill>
                  <a:schemeClr val="dk1"/>
                </a:solidFill>
                <a:latin typeface="Calibri"/>
                <a:ea typeface="Calibri"/>
                <a:cs typeface="Calibri"/>
                <a:sym typeface="Calibri"/>
              </a:rPr>
              <a:t>Requires new development to provide buffer zones adjacent to natural drainage ways and retention areas</a:t>
            </a:r>
          </a:p>
          <a:p>
            <a:pPr marL="177800" lvl="0" indent="-171450" rtl="0">
              <a:lnSpc>
                <a:spcPct val="90000"/>
              </a:lnSpc>
              <a:spcBef>
                <a:spcPts val="800"/>
              </a:spcBef>
              <a:buClr>
                <a:schemeClr val="dk1"/>
              </a:buClr>
              <a:buSzPct val="100000"/>
              <a:buFont typeface="Calibri"/>
              <a:buChar char="•"/>
            </a:pPr>
            <a:r>
              <a:rPr lang="en" sz="2100">
                <a:solidFill>
                  <a:schemeClr val="dk1"/>
                </a:solidFill>
                <a:latin typeface="Calibri"/>
                <a:ea typeface="Calibri"/>
                <a:cs typeface="Calibri"/>
                <a:sym typeface="Calibri"/>
              </a:rPr>
              <a:t>Optimize erosion control</a:t>
            </a:r>
          </a:p>
          <a:p>
            <a:pPr marL="177800" lvl="0" indent="-171450" rtl="0">
              <a:lnSpc>
                <a:spcPct val="90000"/>
              </a:lnSpc>
              <a:spcBef>
                <a:spcPts val="800"/>
              </a:spcBef>
              <a:buClr>
                <a:schemeClr val="dk1"/>
              </a:buClr>
              <a:buSzPct val="100000"/>
              <a:buFont typeface="Calibri"/>
              <a:buChar char="•"/>
            </a:pPr>
            <a:r>
              <a:rPr lang="en" sz="2100">
                <a:solidFill>
                  <a:schemeClr val="dk1"/>
                </a:solidFill>
                <a:latin typeface="Calibri"/>
                <a:ea typeface="Calibri"/>
                <a:cs typeface="Calibri"/>
                <a:sym typeface="Calibri"/>
              </a:rPr>
              <a:t>Percolation and recharge of groundwater </a:t>
            </a:r>
          </a:p>
        </p:txBody>
      </p:sp>
      <p:sp>
        <p:nvSpPr>
          <p:cNvPr id="142" name="Shape 142"/>
          <p:cNvSpPr txBox="1"/>
          <p:nvPr/>
        </p:nvSpPr>
        <p:spPr>
          <a:xfrm>
            <a:off x="1725600" y="324600"/>
            <a:ext cx="5692800" cy="873899"/>
          </a:xfrm>
          <a:prstGeom prst="rect">
            <a:avLst/>
          </a:prstGeom>
          <a:noFill/>
          <a:ln>
            <a:noFill/>
          </a:ln>
        </p:spPr>
        <p:txBody>
          <a:bodyPr lIns="91425" tIns="91425" rIns="91425" bIns="91425" anchor="t" anchorCtr="0">
            <a:noAutofit/>
          </a:bodyPr>
          <a:lstStyle/>
          <a:p>
            <a:pPr lvl="0" algn="ctr" rtl="0">
              <a:lnSpc>
                <a:spcPct val="90000"/>
              </a:lnSpc>
              <a:spcBef>
                <a:spcPts val="800"/>
              </a:spcBef>
              <a:buClr>
                <a:schemeClr val="dk1"/>
              </a:buClr>
              <a:buSzPct val="25000"/>
              <a:buFont typeface="Arial"/>
              <a:buNone/>
            </a:pPr>
            <a:r>
              <a:rPr lang="en" sz="3000">
                <a:solidFill>
                  <a:schemeClr val="dk1"/>
                </a:solidFill>
                <a:latin typeface="Calibri"/>
                <a:ea typeface="Calibri"/>
                <a:cs typeface="Calibri"/>
                <a:sym typeface="Calibri"/>
              </a:rPr>
              <a:t>Protect Natural Drainage Features</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baseline="0">
                <a:solidFill>
                  <a:schemeClr val="dk1"/>
                </a:solidFill>
                <a:latin typeface="Calibri"/>
                <a:ea typeface="Calibri"/>
                <a:cs typeface="Calibri"/>
                <a:sym typeface="Calibri"/>
              </a:rPr>
              <a:t>Coastal Management Element</a:t>
            </a:r>
          </a:p>
        </p:txBody>
      </p:sp>
      <p:sp>
        <p:nvSpPr>
          <p:cNvPr id="148" name="Shape 148"/>
          <p:cNvSpPr txBox="1">
            <a:spLocks noGrp="1"/>
          </p:cNvSpPr>
          <p:nvPr>
            <p:ph sz="half" idx="1"/>
          </p:nvPr>
        </p:nvSpPr>
        <p:spPr>
          <a:prstGeom prst="rect">
            <a:avLst/>
          </a:prstGeom>
          <a:noFill/>
          <a:ln>
            <a:noFill/>
          </a:ln>
        </p:spPr>
        <p:txBody>
          <a:bodyPr lIns="91425" tIns="45700" rIns="91425" bIns="45700" anchor="t" anchorCtr="0">
            <a:noAutofit/>
          </a:bodyPr>
          <a:lstStyle/>
          <a:p>
            <a:pPr marL="342900" lvl="0" indent="-280035" rtl="0">
              <a:lnSpc>
                <a:spcPct val="90000"/>
              </a:lnSpc>
              <a:spcBef>
                <a:spcPts val="0"/>
              </a:spcBef>
              <a:buClr>
                <a:schemeClr val="dk1"/>
              </a:buClr>
              <a:buSzPct val="100000"/>
              <a:buFont typeface="Arial"/>
              <a:buChar char="•"/>
            </a:pPr>
            <a:r>
              <a:rPr lang="en" sz="1600" b="1">
                <a:solidFill>
                  <a:schemeClr val="dk1"/>
                </a:solidFill>
                <a:latin typeface="Calibri"/>
                <a:ea typeface="Calibri"/>
                <a:cs typeface="Calibri"/>
                <a:sym typeface="Calibri"/>
              </a:rPr>
              <a:t>Goals: </a:t>
            </a:r>
          </a:p>
          <a:p>
            <a:pPr marL="742950" lvl="1" indent="-246380" rtl="0">
              <a:lnSpc>
                <a:spcPct val="90000"/>
              </a:lnSpc>
              <a:spcBef>
                <a:spcPts val="444"/>
              </a:spcBef>
              <a:buClr>
                <a:schemeClr val="dk1"/>
              </a:buClr>
              <a:buSzPct val="100000"/>
              <a:buFont typeface="Arial"/>
              <a:buChar char="–"/>
            </a:pPr>
            <a:r>
              <a:rPr lang="en" sz="1600">
                <a:solidFill>
                  <a:schemeClr val="dk1"/>
                </a:solidFill>
                <a:latin typeface="Calibri"/>
                <a:ea typeface="Calibri"/>
                <a:cs typeface="Calibri"/>
                <a:sym typeface="Calibri"/>
              </a:rPr>
              <a:t>Limit development activities that would potentially destroy coastal resources</a:t>
            </a:r>
          </a:p>
          <a:p>
            <a:pPr marL="742950" lvl="1" indent="-246380" rtl="0">
              <a:lnSpc>
                <a:spcPct val="90000"/>
              </a:lnSpc>
              <a:spcBef>
                <a:spcPts val="444"/>
              </a:spcBef>
              <a:buClr>
                <a:schemeClr val="dk1"/>
              </a:buClr>
              <a:buSzPct val="100000"/>
              <a:buFont typeface="Arial"/>
              <a:buChar char="–"/>
            </a:pPr>
            <a:r>
              <a:rPr lang="en" sz="1600">
                <a:solidFill>
                  <a:schemeClr val="dk1"/>
                </a:solidFill>
                <a:latin typeface="Calibri"/>
                <a:ea typeface="Calibri"/>
                <a:cs typeface="Calibri"/>
                <a:sym typeface="Calibri"/>
              </a:rPr>
              <a:t>Protect human life and spending in areas prone to natural disasters</a:t>
            </a:r>
          </a:p>
          <a:p>
            <a:pPr marL="1143000" lvl="2" indent="-212725" rtl="0">
              <a:lnSpc>
                <a:spcPct val="90000"/>
              </a:lnSpc>
              <a:spcBef>
                <a:spcPts val="370"/>
              </a:spcBef>
              <a:buClr>
                <a:schemeClr val="dk1"/>
              </a:buClr>
              <a:buSzPct val="100000"/>
              <a:buFont typeface="Arial"/>
              <a:buChar char="•"/>
            </a:pPr>
            <a:r>
              <a:rPr lang="en" sz="1600">
                <a:solidFill>
                  <a:schemeClr val="dk1"/>
                </a:solidFill>
                <a:latin typeface="Calibri"/>
                <a:ea typeface="Calibri"/>
                <a:cs typeface="Calibri"/>
                <a:sym typeface="Calibri"/>
              </a:rPr>
              <a:t>Limit development in high-hazard areas</a:t>
            </a:r>
          </a:p>
          <a:p>
            <a:pPr marL="742950" lvl="1" indent="-246380" rtl="0">
              <a:lnSpc>
                <a:spcPct val="90000"/>
              </a:lnSpc>
              <a:spcBef>
                <a:spcPts val="444"/>
              </a:spcBef>
              <a:buClr>
                <a:schemeClr val="dk1"/>
              </a:buClr>
              <a:buSzPct val="100000"/>
              <a:buFont typeface="Arial"/>
              <a:buChar char="–"/>
            </a:pPr>
            <a:r>
              <a:rPr lang="en" sz="1600">
                <a:solidFill>
                  <a:schemeClr val="dk1"/>
                </a:solidFill>
                <a:latin typeface="Calibri"/>
                <a:ea typeface="Calibri"/>
                <a:cs typeface="Calibri"/>
                <a:sym typeface="Calibri"/>
              </a:rPr>
              <a:t>Increase pedestrian activities and waterfront access </a:t>
            </a:r>
          </a:p>
          <a:p>
            <a:pPr marL="742950" lvl="1" indent="-144780" rtl="0">
              <a:lnSpc>
                <a:spcPct val="90000"/>
              </a:lnSpc>
              <a:spcBef>
                <a:spcPts val="444"/>
              </a:spcBef>
              <a:buClr>
                <a:schemeClr val="dk1"/>
              </a:buClr>
              <a:buFont typeface="Arial"/>
              <a:buNone/>
            </a:pPr>
            <a:endParaRPr sz="1600">
              <a:solidFill>
                <a:schemeClr val="dk1"/>
              </a:solidFill>
              <a:latin typeface="Calibri"/>
              <a:ea typeface="Calibri"/>
              <a:cs typeface="Calibri"/>
              <a:sym typeface="Calibri"/>
            </a:endParaRPr>
          </a:p>
          <a:p>
            <a:pPr marL="0" marR="0" lvl="1" indent="0" algn="l" rtl="0">
              <a:lnSpc>
                <a:spcPct val="90000"/>
              </a:lnSpc>
              <a:spcBef>
                <a:spcPts val="444"/>
              </a:spcBef>
              <a:buClr>
                <a:schemeClr val="dk1"/>
              </a:buClr>
              <a:buFont typeface="Arial"/>
              <a:buNone/>
            </a:pPr>
            <a:endParaRPr sz="2590" b="1">
              <a:solidFill>
                <a:schemeClr val="dk1"/>
              </a:solidFill>
              <a:latin typeface="Calibri"/>
              <a:ea typeface="Calibri"/>
              <a:cs typeface="Calibri"/>
              <a:sym typeface="Calibri"/>
            </a:endParaRPr>
          </a:p>
        </p:txBody>
      </p:sp>
      <p:pic>
        <p:nvPicPr>
          <p:cNvPr id="149" name="Shape 149"/>
          <p:cNvPicPr preferRelativeResize="0">
            <a:picLocks noGrp="1"/>
          </p:cNvPicPr>
          <p:nvPr>
            <p:ph sz="half" idx="2"/>
          </p:nvPr>
        </p:nvPicPr>
        <p:blipFill rotWithShape="1">
          <a:blip r:embed="rId3">
            <a:alphaModFix/>
          </a:blip>
          <a:srcRect t="-24712" b="-24712"/>
          <a:stretch/>
        </p:blipFill>
        <p:spPr>
          <a:xfrm>
            <a:off x="4495800" y="899700"/>
            <a:ext cx="4396064" cy="3694922"/>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616067" y="197525"/>
            <a:ext cx="6447501" cy="9906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baseline="0" dirty="0">
                <a:solidFill>
                  <a:schemeClr val="dk1"/>
                </a:solidFill>
                <a:latin typeface="Calibri"/>
                <a:ea typeface="Calibri"/>
                <a:cs typeface="Calibri"/>
                <a:sym typeface="Calibri"/>
              </a:rPr>
              <a:t>Coastal Management Element</a:t>
            </a:r>
          </a:p>
        </p:txBody>
      </p:sp>
      <p:sp>
        <p:nvSpPr>
          <p:cNvPr id="155" name="Shape 155"/>
          <p:cNvSpPr txBox="1">
            <a:spLocks noGrp="1"/>
          </p:cNvSpPr>
          <p:nvPr>
            <p:ph idx="1"/>
          </p:nvPr>
        </p:nvSpPr>
        <p:spPr>
          <a:xfrm>
            <a:off x="353950" y="1188125"/>
            <a:ext cx="8506799" cy="3755399"/>
          </a:xfrm>
          <a:prstGeom prst="rect">
            <a:avLst/>
          </a:prstGeom>
          <a:noFill/>
          <a:ln>
            <a:noFill/>
          </a:ln>
        </p:spPr>
        <p:txBody>
          <a:bodyPr lIns="91425" tIns="45700" rIns="91425" bIns="45700" anchor="t" anchorCtr="0">
            <a:noAutofit/>
          </a:bodyPr>
          <a:lstStyle/>
          <a:p>
            <a:pPr marL="342900" lvl="0" indent="-241300" rtl="0">
              <a:lnSpc>
                <a:spcPct val="80000"/>
              </a:lnSpc>
              <a:spcBef>
                <a:spcPts val="0"/>
              </a:spcBef>
              <a:buClr>
                <a:schemeClr val="dk1"/>
              </a:buClr>
              <a:buSzPct val="100000"/>
              <a:buFont typeface="Arial"/>
              <a:buChar char="•"/>
            </a:pPr>
            <a:r>
              <a:rPr lang="en" sz="1600" b="1">
                <a:solidFill>
                  <a:schemeClr val="dk1"/>
                </a:solidFill>
                <a:latin typeface="Calibri"/>
                <a:ea typeface="Calibri"/>
                <a:cs typeface="Calibri"/>
                <a:sym typeface="Calibri"/>
              </a:rPr>
              <a:t>Objective 5-1.1: </a:t>
            </a:r>
          </a:p>
          <a:p>
            <a:pPr marL="742950" lvl="1" indent="-209550" rtl="0">
              <a:lnSpc>
                <a:spcPct val="80000"/>
              </a:lnSpc>
              <a:spcBef>
                <a:spcPts val="434"/>
              </a:spcBef>
              <a:buClr>
                <a:schemeClr val="dk1"/>
              </a:buClr>
              <a:buSzPct val="100000"/>
              <a:buFont typeface="Arial"/>
              <a:buChar char="–"/>
            </a:pPr>
            <a:r>
              <a:rPr lang="en" sz="1600">
                <a:solidFill>
                  <a:schemeClr val="dk1"/>
                </a:solidFill>
                <a:latin typeface="Calibri"/>
                <a:ea typeface="Calibri"/>
                <a:cs typeface="Calibri"/>
                <a:sym typeface="Calibri"/>
              </a:rPr>
              <a:t>Protect coastal resources, wetlands, estuarine salt pond environmental quality, living marine resources, and wildlife habitats by enforcing </a:t>
            </a:r>
            <a:r>
              <a:rPr lang="en" sz="1600" u="sng">
                <a:solidFill>
                  <a:schemeClr val="dk1"/>
                </a:solidFill>
                <a:latin typeface="Calibri"/>
                <a:ea typeface="Calibri"/>
                <a:cs typeface="Calibri"/>
                <a:sym typeface="Calibri"/>
              </a:rPr>
              <a:t>Land Development Regulations</a:t>
            </a:r>
          </a:p>
          <a:p>
            <a:pPr marL="342900" lvl="0" indent="-241300" rtl="0">
              <a:lnSpc>
                <a:spcPct val="80000"/>
              </a:lnSpc>
              <a:spcBef>
                <a:spcPts val="496"/>
              </a:spcBef>
              <a:buClr>
                <a:schemeClr val="dk1"/>
              </a:buClr>
              <a:buSzPct val="100000"/>
              <a:buFont typeface="Arial"/>
              <a:buChar char="•"/>
            </a:pPr>
            <a:r>
              <a:rPr lang="en" sz="1600" b="1">
                <a:solidFill>
                  <a:schemeClr val="dk1"/>
                </a:solidFill>
                <a:latin typeface="Calibri"/>
                <a:ea typeface="Calibri"/>
                <a:cs typeface="Calibri"/>
                <a:sym typeface="Calibri"/>
              </a:rPr>
              <a:t>Objective 5-1.3</a:t>
            </a:r>
            <a:r>
              <a:rPr lang="en" sz="1600">
                <a:solidFill>
                  <a:schemeClr val="dk1"/>
                </a:solidFill>
                <a:latin typeface="Calibri"/>
                <a:ea typeface="Calibri"/>
                <a:cs typeface="Calibri"/>
                <a:sym typeface="Calibri"/>
              </a:rPr>
              <a:t>: </a:t>
            </a:r>
          </a:p>
          <a:p>
            <a:pPr marL="742950" lvl="1" indent="-209550" rtl="0">
              <a:lnSpc>
                <a:spcPct val="80000"/>
              </a:lnSpc>
              <a:spcBef>
                <a:spcPts val="434"/>
              </a:spcBef>
              <a:buClr>
                <a:schemeClr val="dk1"/>
              </a:buClr>
              <a:buSzPct val="100000"/>
              <a:buFont typeface="Arial"/>
              <a:buChar char="–"/>
            </a:pPr>
            <a:r>
              <a:rPr lang="en" sz="1600">
                <a:solidFill>
                  <a:schemeClr val="dk1"/>
                </a:solidFill>
                <a:latin typeface="Calibri"/>
                <a:ea typeface="Calibri"/>
                <a:cs typeface="Calibri"/>
                <a:sym typeface="Calibri"/>
              </a:rPr>
              <a:t>Land use controls and construction standards for protecting the natural shoreline and dune system</a:t>
            </a:r>
          </a:p>
          <a:p>
            <a:pPr marL="342900" lvl="0" indent="-241300" rtl="0">
              <a:lnSpc>
                <a:spcPct val="80000"/>
              </a:lnSpc>
              <a:spcBef>
                <a:spcPts val="496"/>
              </a:spcBef>
              <a:buClr>
                <a:schemeClr val="dk1"/>
              </a:buClr>
              <a:buSzPct val="100000"/>
              <a:buFont typeface="Arial"/>
              <a:buChar char="•"/>
            </a:pPr>
            <a:r>
              <a:rPr lang="en" sz="1600" b="1">
                <a:solidFill>
                  <a:schemeClr val="dk1"/>
                </a:solidFill>
                <a:latin typeface="Calibri"/>
                <a:ea typeface="Calibri"/>
                <a:cs typeface="Calibri"/>
                <a:sym typeface="Calibri"/>
              </a:rPr>
              <a:t>Objective 5-1.4 &amp; 5-1.5 </a:t>
            </a:r>
            <a:r>
              <a:rPr lang="en" sz="1600">
                <a:solidFill>
                  <a:schemeClr val="dk1"/>
                </a:solidFill>
                <a:latin typeface="Calibri"/>
                <a:ea typeface="Calibri"/>
                <a:cs typeface="Calibri"/>
                <a:sym typeface="Calibri"/>
              </a:rPr>
              <a:t>: </a:t>
            </a:r>
          </a:p>
          <a:p>
            <a:pPr marL="742950" lvl="1" indent="-209550" rtl="0">
              <a:lnSpc>
                <a:spcPct val="80000"/>
              </a:lnSpc>
              <a:spcBef>
                <a:spcPts val="434"/>
              </a:spcBef>
              <a:buClr>
                <a:schemeClr val="dk1"/>
              </a:buClr>
              <a:buSzPct val="100000"/>
              <a:buFont typeface="Arial"/>
              <a:buChar char="–"/>
            </a:pPr>
            <a:r>
              <a:rPr lang="en" sz="1600">
                <a:solidFill>
                  <a:schemeClr val="dk1"/>
                </a:solidFill>
                <a:latin typeface="Calibri"/>
                <a:ea typeface="Calibri"/>
                <a:cs typeface="Calibri"/>
                <a:sym typeface="Calibri"/>
              </a:rPr>
              <a:t>Limit and avoid public spending on development in coastal high-hazard areas</a:t>
            </a:r>
            <a:r>
              <a:rPr lang="en" sz="1600" b="1">
                <a:solidFill>
                  <a:schemeClr val="dk1"/>
                </a:solidFill>
                <a:latin typeface="Calibri"/>
                <a:ea typeface="Calibri"/>
                <a:cs typeface="Calibri"/>
                <a:sym typeface="Calibri"/>
              </a:rPr>
              <a:t> </a:t>
            </a:r>
          </a:p>
          <a:p>
            <a:pPr marL="742950" lvl="1" indent="-209550" rtl="0">
              <a:lnSpc>
                <a:spcPct val="80000"/>
              </a:lnSpc>
              <a:spcBef>
                <a:spcPts val="434"/>
              </a:spcBef>
              <a:buClr>
                <a:schemeClr val="dk1"/>
              </a:buClr>
              <a:buSzPct val="100000"/>
              <a:buFont typeface="Arial"/>
              <a:buChar char="–"/>
            </a:pPr>
            <a:r>
              <a:rPr lang="en" sz="1600">
                <a:solidFill>
                  <a:schemeClr val="dk1"/>
                </a:solidFill>
                <a:latin typeface="Calibri"/>
                <a:ea typeface="Calibri"/>
                <a:cs typeface="Calibri"/>
                <a:sym typeface="Calibri"/>
              </a:rPr>
              <a:t>Decreasing large populations in high hazard areas, have a hurricane evacuation plan, post-disaster redevelopment, and intergovernmental coordination</a:t>
            </a:r>
          </a:p>
          <a:p>
            <a:pPr marL="342900" marR="0" lvl="0" indent="-185420" algn="l" rtl="0">
              <a:lnSpc>
                <a:spcPct val="80000"/>
              </a:lnSpc>
              <a:spcBef>
                <a:spcPts val="496"/>
              </a:spcBef>
              <a:buClr>
                <a:schemeClr val="dk1"/>
              </a:buClr>
              <a:buFont typeface="Arial"/>
              <a:buNone/>
            </a:pPr>
            <a:endParaRPr sz="1600" b="0" i="0" u="none" strike="noStrike" cap="none" baseline="0">
              <a:solidFill>
                <a:schemeClr val="dk1"/>
              </a:solidFill>
              <a:latin typeface="Calibri"/>
              <a:ea typeface="Calibri"/>
              <a:cs typeface="Calibri"/>
              <a:sym typeface="Calibri"/>
            </a:endParaRPr>
          </a:p>
          <a:p>
            <a:pPr marL="742950" marR="0" lvl="1" indent="-147955" algn="l" rtl="0">
              <a:lnSpc>
                <a:spcPct val="80000"/>
              </a:lnSpc>
              <a:spcBef>
                <a:spcPts val="434"/>
              </a:spcBef>
              <a:buClr>
                <a:schemeClr val="dk1"/>
              </a:buClr>
              <a:buFont typeface="Arial"/>
              <a:buNone/>
            </a:pPr>
            <a:endParaRPr sz="1600" b="0" i="0" u="none" strike="noStrike" cap="none" baseline="0">
              <a:solidFill>
                <a:schemeClr val="dk1"/>
              </a:solidFill>
              <a:latin typeface="Calibri"/>
              <a:ea typeface="Calibri"/>
              <a:cs typeface="Calibri"/>
              <a:sym typeface="Calibri"/>
            </a:endParaRPr>
          </a:p>
          <a:p>
            <a:pPr marL="342900" marR="0" lvl="0" indent="-185420" algn="l" rtl="0">
              <a:lnSpc>
                <a:spcPct val="80000"/>
              </a:lnSpc>
              <a:spcBef>
                <a:spcPts val="496"/>
              </a:spcBef>
              <a:buClr>
                <a:schemeClr val="dk1"/>
              </a:buClr>
              <a:buFont typeface="Arial"/>
              <a:buNone/>
            </a:pPr>
            <a:endParaRPr sz="2480" b="0" i="0" u="none" strike="noStrike" cap="none" baseline="0">
              <a:solidFill>
                <a:schemeClr val="dk1"/>
              </a:solidFill>
              <a:latin typeface="Calibri"/>
              <a:ea typeface="Calibri"/>
              <a:cs typeface="Calibri"/>
              <a:sym typeface="Calibri"/>
            </a:endParaRPr>
          </a:p>
          <a:p>
            <a:pPr marL="742950" marR="0" lvl="1" indent="-147955" algn="l" rtl="0">
              <a:lnSpc>
                <a:spcPct val="80000"/>
              </a:lnSpc>
              <a:spcBef>
                <a:spcPts val="434"/>
              </a:spcBef>
              <a:buClr>
                <a:schemeClr val="dk1"/>
              </a:buClr>
              <a:buFont typeface="Arial"/>
              <a:buNone/>
            </a:pPr>
            <a:endParaRPr sz="2170" b="0" i="0" u="none" strike="noStrike" cap="none" baseline="0">
              <a:solidFill>
                <a:schemeClr val="dk1"/>
              </a:solidFill>
              <a:latin typeface="Calibri"/>
              <a:ea typeface="Calibri"/>
              <a:cs typeface="Calibri"/>
              <a:sym typeface="Calibri"/>
            </a:endParaRPr>
          </a:p>
          <a:p>
            <a:pPr marL="342900" marR="0" lvl="0" indent="-185420" algn="l" rtl="0">
              <a:lnSpc>
                <a:spcPct val="80000"/>
              </a:lnSpc>
              <a:spcBef>
                <a:spcPts val="496"/>
              </a:spcBef>
              <a:buClr>
                <a:schemeClr val="dk1"/>
              </a:buClr>
              <a:buFont typeface="Arial"/>
              <a:buNone/>
            </a:pPr>
            <a:endParaRPr sz="2480" b="0" i="0" u="sng" strike="noStrike" cap="none" baseline="0">
              <a:solidFill>
                <a:schemeClr val="dk1"/>
              </a:solidFill>
              <a:latin typeface="Calibri"/>
              <a:ea typeface="Calibri"/>
              <a:cs typeface="Calibri"/>
              <a:sym typeface="Calibri"/>
            </a:endParaRPr>
          </a:p>
          <a:p>
            <a:pPr marL="742950" marR="0" lvl="1" indent="-285750" algn="l" rtl="0">
              <a:lnSpc>
                <a:spcPct val="80000"/>
              </a:lnSpc>
              <a:spcBef>
                <a:spcPts val="434"/>
              </a:spcBef>
              <a:buClr>
                <a:schemeClr val="dk1"/>
              </a:buClr>
              <a:buFont typeface="Arial"/>
              <a:buNone/>
            </a:pPr>
            <a:endParaRPr sz="2170" b="0" i="0" u="none" strike="noStrike" cap="none" baseline="0">
              <a:solidFill>
                <a:schemeClr val="dk1"/>
              </a:solidFill>
              <a:latin typeface="Calibri"/>
              <a:ea typeface="Calibri"/>
              <a:cs typeface="Calibri"/>
              <a:sym typeface="Calibri"/>
            </a:endParaRPr>
          </a:p>
          <a:p>
            <a:pPr marL="742950" marR="0" lvl="1" indent="-147955" algn="l" rtl="0">
              <a:lnSpc>
                <a:spcPct val="80000"/>
              </a:lnSpc>
              <a:spcBef>
                <a:spcPts val="434"/>
              </a:spcBef>
              <a:buClr>
                <a:schemeClr val="dk1"/>
              </a:buClr>
              <a:buFont typeface="Arial"/>
              <a:buNone/>
            </a:pPr>
            <a:endParaRPr sz="2170" b="0" i="0" u="sng" strike="noStrike" cap="none" baseline="0">
              <a:solidFill>
                <a:schemeClr val="dk1"/>
              </a:solidFill>
              <a:latin typeface="Calibri"/>
              <a:ea typeface="Calibri"/>
              <a:cs typeface="Calibri"/>
              <a:sym typeface="Calibri"/>
            </a:endParaRPr>
          </a:p>
          <a:p>
            <a:pPr marL="742950" marR="0" lvl="1" indent="-147955" algn="l" rtl="0">
              <a:lnSpc>
                <a:spcPct val="80000"/>
              </a:lnSpc>
              <a:spcBef>
                <a:spcPts val="434"/>
              </a:spcBef>
              <a:buClr>
                <a:schemeClr val="dk1"/>
              </a:buClr>
              <a:buFont typeface="Arial"/>
              <a:buNone/>
            </a:pPr>
            <a:endParaRPr sz="2170" b="0" i="0" u="none" strike="noStrike" cap="none" baseline="0">
              <a:solidFill>
                <a:schemeClr val="dk1"/>
              </a:solidFill>
              <a:latin typeface="Calibri"/>
              <a:ea typeface="Calibri"/>
              <a:cs typeface="Calibri"/>
              <a:sym typeface="Calibri"/>
            </a:endParaRPr>
          </a:p>
          <a:p>
            <a:pPr marL="342900" marR="0" lvl="0" indent="-185420" algn="l" rtl="0">
              <a:lnSpc>
                <a:spcPct val="80000"/>
              </a:lnSpc>
              <a:spcBef>
                <a:spcPts val="496"/>
              </a:spcBef>
              <a:buClr>
                <a:schemeClr val="dk1"/>
              </a:buClr>
              <a:buFont typeface="Arial"/>
              <a:buNone/>
            </a:pPr>
            <a:endParaRPr sz="2480" b="0" i="0" u="none" strike="noStrike" cap="none" baseline="0">
              <a:solidFill>
                <a:schemeClr val="dk1"/>
              </a:solidFill>
              <a:latin typeface="Calibri"/>
              <a:ea typeface="Calibri"/>
              <a:cs typeface="Calibri"/>
              <a:sym typeface="Calibri"/>
            </a:endParaRP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541252" y="191192"/>
            <a:ext cx="6447501" cy="9906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baseline="0" dirty="0">
                <a:solidFill>
                  <a:schemeClr val="dk1"/>
                </a:solidFill>
                <a:latin typeface="Calibri"/>
                <a:ea typeface="Calibri"/>
                <a:cs typeface="Calibri"/>
                <a:sym typeface="Calibri"/>
              </a:rPr>
              <a:t>Coastal Management Element</a:t>
            </a:r>
          </a:p>
        </p:txBody>
      </p:sp>
      <p:sp>
        <p:nvSpPr>
          <p:cNvPr id="161" name="Shape 161"/>
          <p:cNvSpPr txBox="1">
            <a:spLocks noGrp="1"/>
          </p:cNvSpPr>
          <p:nvPr>
            <p:ph idx="1"/>
          </p:nvPr>
        </p:nvSpPr>
        <p:spPr>
          <a:xfrm>
            <a:off x="457200" y="1258378"/>
            <a:ext cx="8229600" cy="3884999"/>
          </a:xfrm>
          <a:prstGeom prst="rect">
            <a:avLst/>
          </a:prstGeom>
          <a:noFill/>
          <a:ln>
            <a:noFill/>
          </a:ln>
        </p:spPr>
        <p:txBody>
          <a:bodyPr lIns="91425" tIns="45700" rIns="91425" bIns="45700" anchor="t" anchorCtr="0">
            <a:noAutofit/>
          </a:bodyPr>
          <a:lstStyle/>
          <a:p>
            <a:pPr marL="342900" marR="0" lvl="0" indent="-254000" algn="l" rtl="0">
              <a:spcBef>
                <a:spcPts val="0"/>
              </a:spcBef>
              <a:buClr>
                <a:schemeClr val="dk1"/>
              </a:buClr>
              <a:buSzPct val="100000"/>
              <a:buFont typeface="Arial"/>
              <a:buChar char="•"/>
            </a:pPr>
            <a:r>
              <a:rPr lang="en" sz="1800" b="0" i="0" u="sng" strike="noStrike" cap="none" baseline="0">
                <a:solidFill>
                  <a:schemeClr val="dk1"/>
                </a:solidFill>
                <a:latin typeface="Calibri"/>
                <a:ea typeface="Calibri"/>
                <a:cs typeface="Calibri"/>
                <a:sym typeface="Calibri"/>
              </a:rPr>
              <a:t>Land Development Regulations</a:t>
            </a:r>
          </a:p>
          <a:p>
            <a:pPr marL="742950" marR="0" lvl="1" indent="-209550" algn="l" rtl="0">
              <a:spcBef>
                <a:spcPts val="560"/>
              </a:spcBef>
              <a:buClr>
                <a:schemeClr val="dk1"/>
              </a:buClr>
              <a:buSzPct val="100000"/>
              <a:buFont typeface="Arial"/>
              <a:buChar char="–"/>
            </a:pPr>
            <a:r>
              <a:rPr lang="en" sz="1600" b="1" i="0" u="none" strike="noStrike" cap="none" baseline="0">
                <a:solidFill>
                  <a:schemeClr val="dk1"/>
                </a:solidFill>
                <a:latin typeface="Calibri"/>
                <a:ea typeface="Calibri"/>
                <a:cs typeface="Calibri"/>
                <a:sym typeface="Calibri"/>
              </a:rPr>
              <a:t>Policy 5-1.1.1: Development Restrictions in Wetlands</a:t>
            </a:r>
          </a:p>
          <a:p>
            <a:pPr marL="1143000" marR="0" lvl="2" indent="-177800" algn="l" rtl="0">
              <a:spcBef>
                <a:spcPts val="480"/>
              </a:spcBef>
              <a:buClr>
                <a:schemeClr val="dk1"/>
              </a:buClr>
              <a:buSzPct val="100000"/>
              <a:buFont typeface="Arial"/>
              <a:buChar char="•"/>
            </a:pPr>
            <a:r>
              <a:rPr lang="en" sz="1600" b="0" i="0" u="none" strike="noStrike" cap="none" baseline="0">
                <a:solidFill>
                  <a:schemeClr val="dk1"/>
                </a:solidFill>
                <a:latin typeface="Calibri"/>
                <a:ea typeface="Calibri"/>
                <a:cs typeface="Calibri"/>
                <a:sym typeface="Calibri"/>
              </a:rPr>
              <a:t>Enforce a wetlands protection ordinance which restricts development in wetlands and transitional areas</a:t>
            </a:r>
          </a:p>
          <a:p>
            <a:pPr marL="1600200" marR="0" lvl="3" indent="-203200" algn="l" rtl="0">
              <a:spcBef>
                <a:spcPts val="400"/>
              </a:spcBef>
              <a:buClr>
                <a:schemeClr val="dk1"/>
              </a:buClr>
              <a:buSzPct val="100000"/>
              <a:buFont typeface="Arial"/>
              <a:buChar char="–"/>
            </a:pPr>
            <a:r>
              <a:rPr lang="en" sz="1600" b="0" i="0" u="none" strike="noStrike" cap="none" baseline="0">
                <a:solidFill>
                  <a:schemeClr val="dk1"/>
                </a:solidFill>
                <a:latin typeface="Calibri"/>
                <a:ea typeface="Calibri"/>
                <a:cs typeface="Calibri"/>
                <a:sym typeface="Calibri"/>
              </a:rPr>
              <a:t>This is supported by State and Federal Regulations	</a:t>
            </a:r>
          </a:p>
          <a:p>
            <a:pPr marL="342900" marR="0" lvl="0" indent="-266001" algn="l" rtl="0">
              <a:spcBef>
                <a:spcPts val="562"/>
              </a:spcBef>
              <a:buClr>
                <a:schemeClr val="dk1"/>
              </a:buClr>
              <a:buSzPct val="100000"/>
              <a:buFont typeface="Arial"/>
              <a:buChar char="•"/>
            </a:pPr>
            <a:r>
              <a:rPr lang="en" sz="1600" b="1" i="0" u="none" strike="noStrike" cap="none" baseline="0">
                <a:solidFill>
                  <a:schemeClr val="dk1"/>
                </a:solidFill>
                <a:latin typeface="Calibri"/>
                <a:ea typeface="Calibri"/>
                <a:cs typeface="Calibri"/>
                <a:sym typeface="Calibri"/>
              </a:rPr>
              <a:t>Policy 5-1.1.3: Protect, Stabilize, and Enhance the Coastal and Wetland Shorelines. </a:t>
            </a:r>
          </a:p>
          <a:p>
            <a:pPr marL="742950" marR="0" lvl="1" indent="-236347" algn="l" rtl="0">
              <a:spcBef>
                <a:spcPts val="476"/>
              </a:spcBef>
              <a:buClr>
                <a:schemeClr val="dk1"/>
              </a:buClr>
              <a:buSzPct val="100000"/>
              <a:buFont typeface="Arial"/>
              <a:buChar char="–"/>
            </a:pPr>
            <a:r>
              <a:rPr lang="en" sz="1600" b="0" i="0" u="none" strike="noStrike" cap="none" baseline="0">
                <a:solidFill>
                  <a:schemeClr val="dk1"/>
                </a:solidFill>
                <a:latin typeface="Calibri"/>
                <a:ea typeface="Calibri"/>
                <a:cs typeface="Calibri"/>
                <a:sym typeface="Calibri"/>
              </a:rPr>
              <a:t>Enforce Land Development Regulations which stipulate that no native vegetation shall be removed from the coastal or wetland shoreline without a duly authorized permit. </a:t>
            </a:r>
          </a:p>
          <a:p>
            <a:pPr marL="742950" marR="0" lvl="1" indent="-107950" algn="l" rtl="0">
              <a:spcBef>
                <a:spcPts val="560"/>
              </a:spcBef>
              <a:buClr>
                <a:schemeClr val="dk1"/>
              </a:buClr>
              <a:buFont typeface="Arial"/>
              <a:buNone/>
            </a:pPr>
            <a:endParaRPr sz="1600" b="0" i="0" u="none" strike="noStrike" cap="none" baseline="0">
              <a:solidFill>
                <a:schemeClr val="dk1"/>
              </a:solidFill>
              <a:latin typeface="Calibri"/>
              <a:ea typeface="Calibri"/>
              <a:cs typeface="Calibri"/>
              <a:sym typeface="Calibri"/>
            </a:endParaRPr>
          </a:p>
          <a:p>
            <a:pPr marL="1143000" marR="0" lvl="2" indent="-76200" algn="l" rtl="0">
              <a:spcBef>
                <a:spcPts val="480"/>
              </a:spcBef>
              <a:buClr>
                <a:schemeClr val="dk1"/>
              </a:buClr>
              <a:buFont typeface="Arial"/>
              <a:buNone/>
            </a:pPr>
            <a:endParaRPr sz="1600" b="0" i="0" u="none" strike="noStrike" cap="none" baseline="0">
              <a:solidFill>
                <a:schemeClr val="dk1"/>
              </a:solidFill>
              <a:latin typeface="Calibri"/>
              <a:ea typeface="Calibri"/>
              <a:cs typeface="Calibri"/>
              <a:sym typeface="Calibri"/>
            </a:endParaRPr>
          </a:p>
          <a:p>
            <a:pPr marL="742950" marR="0" lvl="1" indent="-107950" algn="l" rtl="0">
              <a:spcBef>
                <a:spcPts val="560"/>
              </a:spcBef>
              <a:buClr>
                <a:schemeClr val="dk1"/>
              </a:buClr>
              <a:buFont typeface="Arial"/>
              <a:buNone/>
            </a:pPr>
            <a:endParaRPr sz="1600" b="0" i="0" u="none" strike="noStrike" cap="none" baseline="0">
              <a:solidFill>
                <a:schemeClr val="dk1"/>
              </a:solidFill>
              <a:latin typeface="Calibri"/>
              <a:ea typeface="Calibri"/>
              <a:cs typeface="Calibri"/>
              <a:sym typeface="Calibri"/>
            </a:endParaRP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baseline="0">
                <a:solidFill>
                  <a:schemeClr val="dk1"/>
                </a:solidFill>
                <a:latin typeface="Calibri"/>
                <a:ea typeface="Calibri"/>
                <a:cs typeface="Calibri"/>
                <a:sym typeface="Calibri"/>
              </a:rPr>
              <a:t>Coastal Management Element</a:t>
            </a:r>
          </a:p>
        </p:txBody>
      </p:sp>
      <p:sp>
        <p:nvSpPr>
          <p:cNvPr id="168" name="Shape 168"/>
          <p:cNvSpPr txBox="1">
            <a:spLocks noGrp="1"/>
          </p:cNvSpPr>
          <p:nvPr>
            <p:ph idx="1"/>
          </p:nvPr>
        </p:nvSpPr>
        <p:spPr>
          <a:prstGeom prst="rect">
            <a:avLst/>
          </a:prstGeom>
          <a:noFill/>
          <a:ln>
            <a:noFill/>
          </a:ln>
        </p:spPr>
        <p:txBody>
          <a:bodyPr lIns="91425" tIns="45700" rIns="91425" bIns="45700" anchor="t" anchorCtr="0">
            <a:noAutofit/>
          </a:bodyPr>
          <a:lstStyle/>
          <a:p>
            <a:pPr marL="342900" marR="0" lvl="0" indent="-278701" algn="l" rtl="0">
              <a:spcBef>
                <a:spcPts val="0"/>
              </a:spcBef>
              <a:buClr>
                <a:schemeClr val="dk1"/>
              </a:buClr>
              <a:buSzPct val="100000"/>
              <a:buFont typeface="Arial"/>
              <a:buChar char="•"/>
            </a:pPr>
            <a:r>
              <a:rPr lang="en" sz="1800" b="1" i="0" u="none" strike="noStrike" cap="none" baseline="0">
                <a:solidFill>
                  <a:schemeClr val="dk1"/>
                </a:solidFill>
                <a:latin typeface="Calibri"/>
                <a:ea typeface="Calibri"/>
                <a:cs typeface="Calibri"/>
                <a:sym typeface="Calibri"/>
              </a:rPr>
              <a:t>Policy 5-1.2.2: Limit Impacts of Development and Redevelopment Upon Water Quality and Quantity, Wildlife Habitat and Living Marine Resources and Implement Policies for Shoreline Land Uses. </a:t>
            </a:r>
          </a:p>
          <a:p>
            <a:pPr marL="742950" marR="0" lvl="1" indent="-249047" algn="l" rtl="0">
              <a:spcBef>
                <a:spcPts val="476"/>
              </a:spcBef>
              <a:buClr>
                <a:schemeClr val="dk1"/>
              </a:buClr>
              <a:buSzPct val="100000"/>
              <a:buFont typeface="Arial"/>
              <a:buChar char="–"/>
            </a:pPr>
            <a:r>
              <a:rPr lang="en" sz="1800" b="0" i="0" u="none" strike="noStrike" cap="none" baseline="0">
                <a:solidFill>
                  <a:schemeClr val="dk1"/>
                </a:solidFill>
                <a:latin typeface="Calibri"/>
                <a:ea typeface="Calibri"/>
                <a:cs typeface="Calibri"/>
                <a:sym typeface="Calibri"/>
              </a:rPr>
              <a:t>No development other than water dependent structures, native shoreline vegetation, elevated access ways, and other uses approved by the State </a:t>
            </a:r>
          </a:p>
          <a:p>
            <a:pPr marL="742950" marR="0" lvl="1" indent="-133350" algn="l" rtl="0">
              <a:spcBef>
                <a:spcPts val="480"/>
              </a:spcBef>
              <a:buClr>
                <a:schemeClr val="dk1"/>
              </a:buClr>
              <a:buFont typeface="Arial"/>
              <a:buNone/>
            </a:pPr>
            <a:endParaRPr sz="1800" b="0" i="0" u="none" strike="noStrike" cap="none" baseline="0">
              <a:solidFill>
                <a:schemeClr val="dk1"/>
              </a:solidFill>
              <a:latin typeface="Calibri"/>
              <a:ea typeface="Calibri"/>
              <a:cs typeface="Calibri"/>
              <a:sym typeface="Calibri"/>
            </a:endParaRPr>
          </a:p>
          <a:p>
            <a:pPr marL="742950" marR="0" lvl="1" indent="-146050" algn="l" rtl="0">
              <a:spcBef>
                <a:spcPts val="440"/>
              </a:spcBef>
              <a:buClr>
                <a:schemeClr val="dk1"/>
              </a:buClr>
              <a:buFont typeface="Arial"/>
              <a:buNone/>
            </a:pPr>
            <a:endParaRPr sz="1800" b="1" i="0" u="none" strike="noStrike" cap="none" baseline="0">
              <a:solidFill>
                <a:schemeClr val="dk1"/>
              </a:solidFill>
              <a:latin typeface="Calibri"/>
              <a:ea typeface="Calibri"/>
              <a:cs typeface="Calibri"/>
              <a:sym typeface="Calibri"/>
            </a:endParaRPr>
          </a:p>
          <a:p>
            <a:pPr marL="742950" marR="0" lvl="1" indent="-146050" algn="l" rtl="0">
              <a:spcBef>
                <a:spcPts val="440"/>
              </a:spcBef>
              <a:buClr>
                <a:schemeClr val="dk1"/>
              </a:buClr>
              <a:buFont typeface="Arial"/>
              <a:buNone/>
            </a:pPr>
            <a:endParaRPr sz="1600" b="1" i="0" u="none" strike="noStrike" cap="none" baseline="0">
              <a:solidFill>
                <a:schemeClr val="dk1"/>
              </a:solidFill>
              <a:latin typeface="Calibri"/>
              <a:ea typeface="Calibri"/>
              <a:cs typeface="Calibri"/>
              <a:sym typeface="Calibri"/>
            </a:endParaRPr>
          </a:p>
          <a:p>
            <a:pPr marL="742950" marR="0" lvl="1" indent="-146050" algn="l" rtl="0">
              <a:spcBef>
                <a:spcPts val="440"/>
              </a:spcBef>
              <a:buClr>
                <a:schemeClr val="dk1"/>
              </a:buClr>
              <a:buFont typeface="Arial"/>
              <a:buNone/>
            </a:pPr>
            <a:endParaRPr sz="1600" b="0" i="0" u="none" strike="noStrike" cap="none" baseline="0">
              <a:solidFill>
                <a:schemeClr val="dk1"/>
              </a:solidFill>
              <a:latin typeface="Calibri"/>
              <a:ea typeface="Calibri"/>
              <a:cs typeface="Calibri"/>
              <a:sym typeface="Calibri"/>
            </a:endParaRPr>
          </a:p>
          <a:p>
            <a:pPr marL="342900" marR="0" lvl="0" indent="-203200" algn="l" rtl="0">
              <a:spcBef>
                <a:spcPts val="440"/>
              </a:spcBef>
              <a:buClr>
                <a:schemeClr val="dk1"/>
              </a:buClr>
              <a:buFont typeface="Arial"/>
              <a:buNone/>
            </a:pPr>
            <a:endParaRPr sz="1400" b="0" i="0" u="none" strike="noStrike" cap="none" baseline="0">
              <a:solidFill>
                <a:schemeClr val="dk1"/>
              </a:solidFill>
              <a:latin typeface="Calibri"/>
              <a:ea typeface="Calibri"/>
              <a:cs typeface="Calibri"/>
              <a:sym typeface="Calibri"/>
            </a:endParaRPr>
          </a:p>
          <a:p>
            <a:pPr marL="342900" marR="0" lvl="0" indent="-139700" algn="l" rtl="0">
              <a:spcBef>
                <a:spcPts val="640"/>
              </a:spcBef>
              <a:buClr>
                <a:schemeClr val="dk1"/>
              </a:buClr>
              <a:buFont typeface="Arial"/>
              <a:buNone/>
            </a:pPr>
            <a:endParaRPr sz="1400" b="0" i="0" u="none" strike="noStrike" cap="none" baseline="0">
              <a:solidFill>
                <a:schemeClr val="dk1"/>
              </a:solidFill>
              <a:latin typeface="Calibri"/>
              <a:ea typeface="Calibri"/>
              <a:cs typeface="Calibri"/>
              <a:sym typeface="Calibri"/>
            </a:endParaRP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
        <p:cNvGrpSpPr/>
        <p:nvPr/>
      </p:nvGrpSpPr>
      <p:grpSpPr>
        <a:xfrm>
          <a:off x="0" y="0"/>
          <a:ext cx="0" cy="0"/>
          <a:chOff x="0" y="0"/>
          <a:chExt cx="0" cy="0"/>
        </a:xfrm>
      </p:grpSpPr>
      <p:sp>
        <p:nvSpPr>
          <p:cNvPr id="56" name="Shape 56"/>
          <p:cNvSpPr txBox="1">
            <a:spLocks noGrp="1"/>
          </p:cNvSpPr>
          <p:nvPr>
            <p:ph type="subTitle" idx="1"/>
          </p:nvPr>
        </p:nvSpPr>
        <p:spPr>
          <a:xfrm>
            <a:off x="5018675" y="224700"/>
            <a:ext cx="3851099" cy="4694100"/>
          </a:xfrm>
          <a:prstGeom prst="rect">
            <a:avLst/>
          </a:prstGeom>
          <a:solidFill>
            <a:srgbClr val="FFFFFF"/>
          </a:solidFill>
          <a:ln>
            <a:noFill/>
          </a:ln>
        </p:spPr>
        <p:txBody>
          <a:bodyPr lIns="91425" tIns="91425" rIns="91425" bIns="91425" anchor="t" anchorCtr="0">
            <a:noAutofit/>
          </a:bodyPr>
          <a:lstStyle/>
          <a:p>
            <a:pPr rtl="0">
              <a:spcBef>
                <a:spcPts val="0"/>
              </a:spcBef>
              <a:buNone/>
            </a:pPr>
            <a:r>
              <a:rPr lang="en" sz="2400" b="1">
                <a:solidFill>
                  <a:srgbClr val="000000"/>
                </a:solidFill>
                <a:highlight>
                  <a:srgbClr val="FFFFFF"/>
                </a:highlight>
              </a:rPr>
              <a:t>The Key West Comprehensive Plan</a:t>
            </a:r>
          </a:p>
          <a:p>
            <a:pPr lvl="0" rtl="0">
              <a:spcBef>
                <a:spcPts val="0"/>
              </a:spcBef>
              <a:buNone/>
            </a:pPr>
            <a:r>
              <a:rPr lang="en" sz="2200">
                <a:solidFill>
                  <a:schemeClr val="dk1"/>
                </a:solidFill>
                <a:highlight>
                  <a:srgbClr val="FFFFFF"/>
                </a:highlight>
              </a:rPr>
              <a:t>Focuses on Historic Preservation dating back to 1821, conserving the coastline and Florida’s natural ecosystems, promoting tourism and intergovernmental coordination for all transportation, land use, and development</a:t>
            </a:r>
            <a:r>
              <a:rPr lang="en" sz="2400">
                <a:solidFill>
                  <a:schemeClr val="dk1"/>
                </a:solidFill>
                <a:highlight>
                  <a:srgbClr val="FFFFFF"/>
                </a:highlight>
              </a:rPr>
              <a:t>.</a:t>
            </a:r>
          </a:p>
        </p:txBody>
      </p:sp>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baseline="0">
                <a:solidFill>
                  <a:schemeClr val="dk1"/>
                </a:solidFill>
                <a:latin typeface="Calibri"/>
                <a:ea typeface="Calibri"/>
                <a:cs typeface="Calibri"/>
                <a:sym typeface="Calibri"/>
              </a:rPr>
              <a:t>Coastal Management Element</a:t>
            </a:r>
          </a:p>
        </p:txBody>
      </p:sp>
      <p:sp>
        <p:nvSpPr>
          <p:cNvPr id="175" name="Shape 175"/>
          <p:cNvSpPr txBox="1">
            <a:spLocks noGrp="1"/>
          </p:cNvSpPr>
          <p:nvPr>
            <p:ph sz="half" idx="1"/>
          </p:nvPr>
        </p:nvSpPr>
        <p:spPr>
          <a:prstGeom prst="rect">
            <a:avLst/>
          </a:prstGeom>
          <a:noFill/>
          <a:ln>
            <a:noFill/>
          </a:ln>
        </p:spPr>
        <p:txBody>
          <a:bodyPr lIns="91425" tIns="45700" rIns="91425" bIns="45700" anchor="t" anchorCtr="0">
            <a:noAutofit/>
          </a:bodyPr>
          <a:lstStyle/>
          <a:p>
            <a:pPr marL="342900" marR="0" lvl="0" indent="-279400" algn="l" rtl="0">
              <a:spcBef>
                <a:spcPts val="0"/>
              </a:spcBef>
              <a:buClr>
                <a:schemeClr val="dk1"/>
              </a:buClr>
              <a:buSzPct val="100000"/>
              <a:buFont typeface="Arial"/>
              <a:buChar char="•"/>
            </a:pPr>
            <a:r>
              <a:rPr lang="en" sz="1600" b="1" i="0" u="none" strike="noStrike" cap="none" baseline="0">
                <a:solidFill>
                  <a:schemeClr val="dk1"/>
                </a:solidFill>
                <a:latin typeface="Calibri"/>
                <a:ea typeface="Calibri"/>
                <a:cs typeface="Calibri"/>
                <a:sym typeface="Calibri"/>
              </a:rPr>
              <a:t>Policy 5-1.3.2: Natural Shoreline and Beach/Dune Stabilization.</a:t>
            </a:r>
          </a:p>
          <a:p>
            <a:pPr marL="742950" marR="0" lvl="1" indent="-311150" algn="l" rtl="0">
              <a:spcBef>
                <a:spcPts val="0"/>
              </a:spcBef>
              <a:buClr>
                <a:schemeClr val="dk1"/>
              </a:buClr>
              <a:buSzPct val="162500"/>
              <a:buFont typeface="Arial"/>
              <a:buChar char="–"/>
            </a:pPr>
            <a:r>
              <a:rPr lang="en" sz="1600" b="1" i="0" u="none" strike="noStrike" cap="none" baseline="0">
                <a:solidFill>
                  <a:schemeClr val="dk1"/>
                </a:solidFill>
                <a:latin typeface="Calibri"/>
                <a:ea typeface="Calibri"/>
                <a:cs typeface="Calibri"/>
                <a:sym typeface="Calibri"/>
              </a:rPr>
              <a:t> </a:t>
            </a:r>
            <a:r>
              <a:rPr lang="en" sz="1600" b="0" i="0" u="none" strike="noStrike" cap="none" baseline="0">
                <a:solidFill>
                  <a:schemeClr val="dk1"/>
                </a:solidFill>
                <a:latin typeface="Calibri"/>
                <a:ea typeface="Calibri"/>
                <a:cs typeface="Calibri"/>
                <a:sym typeface="Calibri"/>
              </a:rPr>
              <a:t>To protect natural rock outcrops which form most of the City's shoreline as well as the limited beach, shoreline development and access shall continue to be restricted in order to preserve the shoreline and the limited beach. </a:t>
            </a:r>
          </a:p>
          <a:p>
            <a:pPr marL="342900" marR="0" lvl="0" indent="-190500" algn="l" rtl="0">
              <a:spcBef>
                <a:spcPts val="480"/>
              </a:spcBef>
              <a:buClr>
                <a:schemeClr val="dk1"/>
              </a:buClr>
              <a:buFont typeface="Arial"/>
              <a:buNone/>
            </a:pPr>
            <a:endParaRPr sz="2400" b="0" i="0" u="none" strike="noStrike" cap="none" baseline="0">
              <a:solidFill>
                <a:schemeClr val="dk1"/>
              </a:solidFill>
              <a:latin typeface="Calibri"/>
              <a:ea typeface="Calibri"/>
              <a:cs typeface="Calibri"/>
              <a:sym typeface="Calibri"/>
            </a:endParaRPr>
          </a:p>
          <a:p>
            <a:pPr marL="342900" marR="0" lvl="0" indent="-342900" algn="l" rtl="0">
              <a:spcBef>
                <a:spcPts val="640"/>
              </a:spcBef>
              <a:buClr>
                <a:schemeClr val="dk1"/>
              </a:buClr>
              <a:buFont typeface="Arial"/>
              <a:buNone/>
            </a:pPr>
            <a:endParaRPr sz="3200" b="0" i="0" u="none" strike="noStrike" cap="none" baseline="0">
              <a:solidFill>
                <a:schemeClr val="dk1"/>
              </a:solidFill>
              <a:latin typeface="Calibri"/>
              <a:ea typeface="Calibri"/>
              <a:cs typeface="Calibri"/>
              <a:sym typeface="Calibri"/>
            </a:endParaRPr>
          </a:p>
          <a:p>
            <a:pPr marL="342900" marR="0" lvl="0" indent="-139700" algn="l" rtl="0">
              <a:spcBef>
                <a:spcPts val="640"/>
              </a:spcBef>
              <a:buClr>
                <a:schemeClr val="dk1"/>
              </a:buClr>
              <a:buFont typeface="Arial"/>
              <a:buNone/>
            </a:pPr>
            <a:endParaRPr sz="3200" b="0" i="0" u="none" strike="noStrike" cap="none" baseline="0">
              <a:solidFill>
                <a:schemeClr val="dk1"/>
              </a:solidFill>
              <a:latin typeface="Calibri"/>
              <a:ea typeface="Calibri"/>
              <a:cs typeface="Calibri"/>
              <a:sym typeface="Calibri"/>
            </a:endParaRPr>
          </a:p>
          <a:p>
            <a:pPr marL="342900" marR="0" lvl="0" indent="-342900" algn="l" rtl="0">
              <a:spcBef>
                <a:spcPts val="640"/>
              </a:spcBef>
              <a:buClr>
                <a:schemeClr val="dk1"/>
              </a:buClr>
              <a:buFont typeface="Arial"/>
              <a:buNone/>
            </a:pPr>
            <a:endParaRPr sz="3200" b="0" i="0" u="none" strike="noStrike" cap="none" baseline="0">
              <a:solidFill>
                <a:schemeClr val="dk1"/>
              </a:solidFill>
              <a:latin typeface="Calibri"/>
              <a:ea typeface="Calibri"/>
              <a:cs typeface="Calibri"/>
              <a:sym typeface="Calibri"/>
            </a:endParaRPr>
          </a:p>
        </p:txBody>
      </p:sp>
      <p:sp>
        <p:nvSpPr>
          <p:cNvPr id="177" name="Shape 177"/>
          <p:cNvSpPr txBox="1">
            <a:spLocks noGrp="1"/>
          </p:cNvSpPr>
          <p:nvPr>
            <p:ph sz="half" idx="2"/>
          </p:nvPr>
        </p:nvSpPr>
        <p:spPr>
          <a:xfrm>
            <a:off x="4258850" y="5671850"/>
            <a:ext cx="4038599" cy="3394500"/>
          </a:xfrm>
          <a:prstGeom prst="rect">
            <a:avLst/>
          </a:prstGeom>
        </p:spPr>
        <p:txBody>
          <a:bodyPr lIns="91425" tIns="91425" rIns="91425" bIns="91425" anchor="t" anchorCtr="0">
            <a:noAutofit/>
          </a:bodyPr>
          <a:lstStyle/>
          <a:p>
            <a:pPr>
              <a:spcBef>
                <a:spcPts val="0"/>
              </a:spcBef>
              <a:buNone/>
            </a:pPr>
            <a:endParaRPr/>
          </a:p>
        </p:txBody>
      </p:sp>
      <p:pic>
        <p:nvPicPr>
          <p:cNvPr id="176" name="Shape 176"/>
          <p:cNvPicPr preferRelativeResize="0"/>
          <p:nvPr/>
        </p:nvPicPr>
        <p:blipFill rotWithShape="1">
          <a:blip r:embed="rId3">
            <a:alphaModFix/>
          </a:blip>
          <a:srcRect/>
          <a:stretch/>
        </p:blipFill>
        <p:spPr>
          <a:xfrm>
            <a:off x="3731751" y="1759631"/>
            <a:ext cx="4356600" cy="2632199"/>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txBox="1">
            <a:spLocks noGrp="1"/>
          </p:cNvSpPr>
          <p:nvPr>
            <p:ph type="title"/>
          </p:nvPr>
        </p:nvSpPr>
        <p:spPr>
          <a:xfrm>
            <a:off x="882074" y="209550"/>
            <a:ext cx="6447501" cy="9906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3959" b="0" i="0" u="none" strike="noStrike" cap="none" baseline="0" dirty="0">
                <a:solidFill>
                  <a:schemeClr val="dk1"/>
                </a:solidFill>
                <a:latin typeface="Calibri"/>
                <a:ea typeface="Calibri"/>
                <a:cs typeface="Calibri"/>
                <a:sym typeface="Calibri"/>
              </a:rPr>
              <a:t>Coastal Management: Port Master Plan Element</a:t>
            </a:r>
          </a:p>
        </p:txBody>
      </p:sp>
      <p:sp>
        <p:nvSpPr>
          <p:cNvPr id="183" name="Shape 183"/>
          <p:cNvSpPr txBox="1">
            <a:spLocks noGrp="1"/>
          </p:cNvSpPr>
          <p:nvPr>
            <p:ph idx="1"/>
          </p:nvPr>
        </p:nvSpPr>
        <p:spPr>
          <a:xfrm>
            <a:off x="457200" y="1200150"/>
            <a:ext cx="8229600" cy="3761425"/>
          </a:xfrm>
          <a:prstGeom prst="rect">
            <a:avLst/>
          </a:prstGeom>
          <a:noFill/>
          <a:ln>
            <a:noFill/>
          </a:ln>
        </p:spPr>
        <p:txBody>
          <a:bodyPr lIns="91425" tIns="45700" rIns="91425" bIns="45700" anchor="t" anchorCtr="0">
            <a:noAutofit/>
          </a:bodyPr>
          <a:lstStyle/>
          <a:p>
            <a:pPr marL="342900" marR="0" lvl="0" indent="-292100" algn="l" rtl="0">
              <a:spcBef>
                <a:spcPts val="0"/>
              </a:spcBef>
              <a:buClr>
                <a:schemeClr val="dk1"/>
              </a:buClr>
              <a:buSzPct val="100000"/>
              <a:buFont typeface="Arial"/>
              <a:buChar char="•"/>
            </a:pPr>
            <a:r>
              <a:rPr lang="en" sz="1800" b="1" i="0" u="none" strike="noStrike" cap="none" baseline="0">
                <a:solidFill>
                  <a:schemeClr val="dk1"/>
                </a:solidFill>
                <a:latin typeface="Calibri"/>
                <a:ea typeface="Calibri"/>
                <a:cs typeface="Calibri"/>
                <a:sym typeface="Calibri"/>
              </a:rPr>
              <a:t>Goal 5A-1: Port Facilities and Economic Development</a:t>
            </a:r>
          </a:p>
          <a:p>
            <a:pPr marL="742950" marR="0" lvl="1" indent="-249047" algn="l" rtl="0">
              <a:spcBef>
                <a:spcPts val="476"/>
              </a:spcBef>
              <a:buClr>
                <a:schemeClr val="dk1"/>
              </a:buClr>
              <a:buSzPct val="100000"/>
              <a:buFont typeface="Arial"/>
              <a:buChar char="–"/>
            </a:pPr>
            <a:r>
              <a:rPr lang="en" sz="1800" b="0" i="0" u="none" strike="noStrike" cap="none" baseline="0">
                <a:solidFill>
                  <a:schemeClr val="dk1"/>
                </a:solidFill>
                <a:latin typeface="Calibri"/>
                <a:ea typeface="Calibri"/>
                <a:cs typeface="Calibri"/>
                <a:sym typeface="Calibri"/>
              </a:rPr>
              <a:t>Stimulate the local economy by providing port-of-call facilities to meet existing and future demand. </a:t>
            </a:r>
          </a:p>
          <a:p>
            <a:pPr marL="342900" marR="0" lvl="0" indent="-292100" algn="l" rtl="0">
              <a:spcBef>
                <a:spcPts val="520"/>
              </a:spcBef>
              <a:buClr>
                <a:schemeClr val="dk1"/>
              </a:buClr>
              <a:buSzPct val="100000"/>
              <a:buFont typeface="Arial"/>
              <a:buChar char="•"/>
            </a:pPr>
            <a:r>
              <a:rPr lang="en" sz="1800" b="1" i="0" u="none" strike="noStrike" cap="none" baseline="0">
                <a:solidFill>
                  <a:schemeClr val="dk1"/>
                </a:solidFill>
                <a:latin typeface="Calibri"/>
                <a:ea typeface="Calibri"/>
                <a:cs typeface="Calibri"/>
                <a:sym typeface="Calibri"/>
              </a:rPr>
              <a:t>Goal 5A-3: Minimize Potential Adverse Land Use and Environmental Impact</a:t>
            </a:r>
          </a:p>
          <a:p>
            <a:pPr marL="742950" marR="0" lvl="1" indent="-249047" algn="l" rtl="0">
              <a:spcBef>
                <a:spcPts val="476"/>
              </a:spcBef>
              <a:buClr>
                <a:schemeClr val="dk1"/>
              </a:buClr>
              <a:buSzPct val="100000"/>
              <a:buFont typeface="Arial"/>
              <a:buChar char="–"/>
            </a:pPr>
            <a:r>
              <a:rPr lang="en" sz="1800" b="0" i="0" u="none" strike="noStrike" cap="none" baseline="0">
                <a:solidFill>
                  <a:schemeClr val="dk1"/>
                </a:solidFill>
                <a:latin typeface="Calibri"/>
                <a:ea typeface="Calibri"/>
                <a:cs typeface="Calibri"/>
                <a:sym typeface="Calibri"/>
              </a:rPr>
              <a:t> Protect natural resources throughout expansion and existence of port</a:t>
            </a:r>
          </a:p>
          <a:p>
            <a:pPr marL="342900" marR="0" lvl="0" indent="-177800" algn="l" rtl="0">
              <a:spcBef>
                <a:spcPts val="520"/>
              </a:spcBef>
              <a:buClr>
                <a:schemeClr val="dk1"/>
              </a:buClr>
              <a:buFont typeface="Arial"/>
              <a:buNone/>
            </a:pPr>
            <a:endParaRPr sz="1800" b="0" i="0" u="none" strike="noStrike" cap="none" baseline="0">
              <a:solidFill>
                <a:schemeClr val="dk1"/>
              </a:solidFill>
              <a:latin typeface="Calibri"/>
              <a:ea typeface="Calibri"/>
              <a:cs typeface="Calibri"/>
              <a:sym typeface="Calibri"/>
            </a:endParaRPr>
          </a:p>
          <a:p>
            <a:pPr marL="342900" marR="0" lvl="0" indent="-203200" algn="l" rtl="0">
              <a:spcBef>
                <a:spcPts val="440"/>
              </a:spcBef>
              <a:buClr>
                <a:schemeClr val="dk1"/>
              </a:buClr>
              <a:buFont typeface="Arial"/>
              <a:buNone/>
            </a:pPr>
            <a:endParaRPr sz="1600" b="0" i="0" u="none" strike="noStrike" cap="none" baseline="0">
              <a:solidFill>
                <a:schemeClr val="dk1"/>
              </a:solidFill>
              <a:latin typeface="Calibri"/>
              <a:ea typeface="Calibri"/>
              <a:cs typeface="Calibri"/>
              <a:sym typeface="Calibri"/>
            </a:endParaRPr>
          </a:p>
          <a:p>
            <a:pPr marL="342900" marR="0" lvl="0" indent="-177800" algn="l" rtl="0">
              <a:spcBef>
                <a:spcPts val="520"/>
              </a:spcBef>
              <a:buClr>
                <a:schemeClr val="dk1"/>
              </a:buClr>
              <a:buFont typeface="Arial"/>
              <a:buNone/>
            </a:pPr>
            <a:endParaRPr sz="1600" b="0" i="0" u="none" strike="noStrike" cap="none" baseline="0">
              <a:solidFill>
                <a:schemeClr val="dk1"/>
              </a:solidFill>
              <a:latin typeface="Calibri"/>
              <a:ea typeface="Calibri"/>
              <a:cs typeface="Calibri"/>
              <a:sym typeface="Calibri"/>
            </a:endParaRPr>
          </a:p>
          <a:p>
            <a:pPr marL="342900" marR="0" lvl="0" indent="-139700" algn="l" rtl="0">
              <a:spcBef>
                <a:spcPts val="640"/>
              </a:spcBef>
              <a:buClr>
                <a:schemeClr val="dk1"/>
              </a:buClr>
              <a:buFont typeface="Arial"/>
              <a:buNone/>
            </a:pPr>
            <a:endParaRPr sz="1600" b="0" i="0" u="none" strike="noStrike" cap="none" baseline="0">
              <a:solidFill>
                <a:schemeClr val="dk1"/>
              </a:solidFill>
              <a:latin typeface="Calibri"/>
              <a:ea typeface="Calibri"/>
              <a:cs typeface="Calibri"/>
              <a:sym typeface="Calibri"/>
            </a:endParaRP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3959" b="0" i="0" u="none" strike="noStrike" cap="none" baseline="0">
                <a:solidFill>
                  <a:schemeClr val="dk1"/>
                </a:solidFill>
                <a:latin typeface="Calibri"/>
                <a:ea typeface="Calibri"/>
                <a:cs typeface="Calibri"/>
                <a:sym typeface="Calibri"/>
              </a:rPr>
              <a:t>Coastal Management: Port Master Plan Element</a:t>
            </a:r>
          </a:p>
        </p:txBody>
      </p:sp>
      <p:sp>
        <p:nvSpPr>
          <p:cNvPr id="190" name="Shape 190"/>
          <p:cNvSpPr txBox="1">
            <a:spLocks noGrp="1"/>
          </p:cNvSpPr>
          <p:nvPr>
            <p:ph idx="1"/>
          </p:nvPr>
        </p:nvSpPr>
        <p:spPr>
          <a:prstGeom prst="rect">
            <a:avLst/>
          </a:prstGeom>
          <a:noFill/>
          <a:ln>
            <a:noFill/>
          </a:ln>
        </p:spPr>
        <p:txBody>
          <a:bodyPr lIns="91425" tIns="45700" rIns="91425" bIns="45700" anchor="t" anchorCtr="0">
            <a:noAutofit/>
          </a:bodyPr>
          <a:lstStyle/>
          <a:p>
            <a:pPr marL="342900" marR="0" lvl="0" indent="-292100" algn="l" rtl="0">
              <a:spcBef>
                <a:spcPts val="0"/>
              </a:spcBef>
              <a:buClr>
                <a:schemeClr val="dk1"/>
              </a:buClr>
              <a:buSzPct val="100000"/>
              <a:buFont typeface="Arial"/>
              <a:buChar char="•"/>
            </a:pPr>
            <a:r>
              <a:rPr lang="en" sz="1800" b="1" i="0" u="none" strike="noStrike" cap="none" baseline="0">
                <a:solidFill>
                  <a:schemeClr val="dk1"/>
                </a:solidFill>
                <a:latin typeface="Calibri"/>
                <a:ea typeface="Calibri"/>
                <a:cs typeface="Calibri"/>
                <a:sym typeface="Calibri"/>
              </a:rPr>
              <a:t>Objective 5A-1.1: Maintain Port Contribution to Local Economy</a:t>
            </a:r>
          </a:p>
          <a:p>
            <a:pPr marL="742950" marR="0" lvl="1" indent="-247650" algn="l" rtl="0">
              <a:spcBef>
                <a:spcPts val="480"/>
              </a:spcBef>
              <a:buClr>
                <a:schemeClr val="dk1"/>
              </a:buClr>
              <a:buSzPct val="100000"/>
              <a:buFont typeface="Arial"/>
              <a:buChar char="–"/>
            </a:pPr>
            <a:r>
              <a:rPr lang="en" sz="1800" b="0" i="0" u="none" strike="noStrike" cap="none" baseline="0">
                <a:solidFill>
                  <a:schemeClr val="dk1"/>
                </a:solidFill>
                <a:latin typeface="Calibri"/>
                <a:ea typeface="Calibri"/>
                <a:cs typeface="Calibri"/>
                <a:sym typeface="Calibri"/>
              </a:rPr>
              <a:t>Maintain port-of-call facilities to accommodate cruise ships </a:t>
            </a:r>
          </a:p>
          <a:p>
            <a:pPr marL="742950" marR="0" lvl="1" indent="-247650" algn="l" rtl="0">
              <a:spcBef>
                <a:spcPts val="480"/>
              </a:spcBef>
              <a:buClr>
                <a:schemeClr val="dk1"/>
              </a:buClr>
              <a:buSzPct val="100000"/>
              <a:buFont typeface="Arial"/>
              <a:buChar char="–"/>
            </a:pPr>
            <a:r>
              <a:rPr lang="en" sz="1800" b="0" i="0" u="none" strike="noStrike" cap="none" baseline="0">
                <a:solidFill>
                  <a:schemeClr val="dk1"/>
                </a:solidFill>
                <a:latin typeface="Calibri"/>
                <a:ea typeface="Calibri"/>
                <a:cs typeface="Calibri"/>
                <a:sym typeface="Calibri"/>
              </a:rPr>
              <a:t> Generates an average of sixty dollars per passenger per day ($60.00/passenger/day) in retail sales to the City's economic base. </a:t>
            </a:r>
          </a:p>
          <a:p>
            <a:pPr marL="742950" marR="0" lvl="1" indent="-247650" algn="l" rtl="0">
              <a:spcBef>
                <a:spcPts val="480"/>
              </a:spcBef>
              <a:buClr>
                <a:schemeClr val="dk1"/>
              </a:buClr>
              <a:buSzPct val="100000"/>
              <a:buFont typeface="Arial"/>
              <a:buChar char="–"/>
            </a:pPr>
            <a:r>
              <a:rPr lang="en" sz="1800" b="0" i="0" u="none" strike="noStrike" cap="none" baseline="0">
                <a:solidFill>
                  <a:schemeClr val="dk1"/>
                </a:solidFill>
                <a:latin typeface="Calibri"/>
                <a:ea typeface="Calibri"/>
                <a:cs typeface="Calibri"/>
                <a:sym typeface="Calibri"/>
              </a:rPr>
              <a:t>Evaluate economic impact (both positive and negative) on existing businesses and attractions in the City. </a:t>
            </a:r>
          </a:p>
          <a:p>
            <a:pPr marL="1143000" marR="0" lvl="2" indent="-88900" algn="l" rtl="0">
              <a:spcBef>
                <a:spcPts val="440"/>
              </a:spcBef>
              <a:buClr>
                <a:schemeClr val="dk1"/>
              </a:buClr>
              <a:buFont typeface="Arial"/>
              <a:buNone/>
            </a:pPr>
            <a:endParaRPr sz="1800" b="0" i="0" u="none" strike="noStrike" cap="none" baseline="0">
              <a:solidFill>
                <a:schemeClr val="dk1"/>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baseline="0">
                <a:solidFill>
                  <a:schemeClr val="dk1"/>
                </a:solidFill>
                <a:latin typeface="Calibri"/>
                <a:ea typeface="Calibri"/>
                <a:cs typeface="Calibri"/>
                <a:sym typeface="Calibri"/>
              </a:rPr>
              <a:t>Key West Port </a:t>
            </a:r>
          </a:p>
        </p:txBody>
      </p:sp>
      <p:pic>
        <p:nvPicPr>
          <p:cNvPr id="196" name="Shape 196"/>
          <p:cNvPicPr preferRelativeResize="0">
            <a:picLocks noGrp="1"/>
          </p:cNvPicPr>
          <p:nvPr>
            <p:ph sz="half" idx="1"/>
          </p:nvPr>
        </p:nvPicPr>
        <p:blipFill rotWithShape="1">
          <a:blip r:embed="rId3">
            <a:alphaModFix/>
          </a:blip>
          <a:srcRect t="-34204" b="-34203"/>
          <a:stretch/>
        </p:blipFill>
        <p:spPr>
          <a:xfrm>
            <a:off x="0" y="1059353"/>
            <a:ext cx="4495800" cy="4084146"/>
          </a:xfrm>
          <a:prstGeom prst="rect">
            <a:avLst/>
          </a:prstGeom>
          <a:noFill/>
          <a:ln>
            <a:noFill/>
          </a:ln>
        </p:spPr>
      </p:pic>
      <p:pic>
        <p:nvPicPr>
          <p:cNvPr id="197" name="Shape 197"/>
          <p:cNvPicPr preferRelativeResize="0">
            <a:picLocks noGrp="1"/>
          </p:cNvPicPr>
          <p:nvPr>
            <p:ph sz="half" idx="2"/>
          </p:nvPr>
        </p:nvPicPr>
        <p:blipFill rotWithShape="1">
          <a:blip r:embed="rId4">
            <a:alphaModFix/>
          </a:blip>
          <a:stretch/>
        </p:blipFill>
        <p:spPr>
          <a:xfrm>
            <a:off x="3817938" y="1972458"/>
            <a:ext cx="3136900" cy="2206646"/>
          </a:xfrm>
          <a:prstGeom prst="rect">
            <a:avLst/>
          </a:prstGeom>
          <a:noFill/>
          <a:ln>
            <a:noFill/>
          </a:ln>
        </p:spPr>
      </p:pic>
      <p:pic>
        <p:nvPicPr>
          <p:cNvPr id="2" name="Picture 1"/>
          <p:cNvPicPr>
            <a:picLocks noChangeAspect="1"/>
          </p:cNvPicPr>
          <p:nvPr/>
        </p:nvPicPr>
        <p:blipFill>
          <a:blip r:embed="rId5"/>
          <a:stretch>
            <a:fillRect/>
          </a:stretch>
        </p:blipFill>
        <p:spPr>
          <a:xfrm>
            <a:off x="13570" y="13943"/>
            <a:ext cx="9132100" cy="5129557"/>
          </a:xfrm>
          <a:prstGeom prst="rect">
            <a:avLst/>
          </a:prstGeom>
        </p:spPr>
      </p:pic>
      <p:sp>
        <p:nvSpPr>
          <p:cNvPr id="3" name="TextBox 2"/>
          <p:cNvSpPr txBox="1"/>
          <p:nvPr/>
        </p:nvSpPr>
        <p:spPr>
          <a:xfrm>
            <a:off x="56140" y="4307358"/>
            <a:ext cx="4439660" cy="707886"/>
          </a:xfrm>
          <a:prstGeom prst="rect">
            <a:avLst/>
          </a:prstGeom>
          <a:noFill/>
        </p:spPr>
        <p:txBody>
          <a:bodyPr wrap="square" rtlCol="0">
            <a:spAutoFit/>
          </a:bodyPr>
          <a:lstStyle/>
          <a:p>
            <a:r>
              <a:rPr lang="en-US" sz="4000" b="1" dirty="0" smtClean="0">
                <a:solidFill>
                  <a:srgbClr val="FFFF00"/>
                </a:solidFill>
              </a:rPr>
              <a:t>Port of Key West</a:t>
            </a:r>
            <a:endParaRPr lang="en-US" sz="4000" b="1" dirty="0">
              <a:solidFill>
                <a:srgbClr val="FFFF00"/>
              </a:solidFill>
            </a:endParaRPr>
          </a:p>
        </p:txBody>
      </p:sp>
    </p:spTree>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a:prstGeom prst="rect">
            <a:avLst/>
          </a:prstGeom>
          <a:noFill/>
          <a:ln>
            <a:noFill/>
          </a:ln>
        </p:spPr>
        <p:txBody>
          <a:bodyPr lIns="68575" tIns="34275" rIns="68575" bIns="34275" anchor="ctr" anchorCtr="0">
            <a:noAutofit/>
          </a:bodyPr>
          <a:lstStyle/>
          <a:p>
            <a:pPr marL="0" marR="0" lvl="0" indent="0" rtl="0">
              <a:lnSpc>
                <a:spcPct val="90000"/>
              </a:lnSpc>
              <a:spcBef>
                <a:spcPts val="0"/>
              </a:spcBef>
              <a:buClr>
                <a:schemeClr val="dk1"/>
              </a:buClr>
              <a:buSzPct val="25000"/>
              <a:buFont typeface="Calibri"/>
              <a:buNone/>
            </a:pPr>
            <a:r>
              <a:rPr lang="en" sz="3300" b="0" i="0" u="none" strike="noStrike" cap="none" baseline="0">
                <a:solidFill>
                  <a:schemeClr val="dk1"/>
                </a:solidFill>
                <a:latin typeface="Calibri"/>
                <a:ea typeface="Calibri"/>
                <a:cs typeface="Calibri"/>
                <a:sym typeface="Calibri"/>
              </a:rPr>
              <a:t>Conservation Element</a:t>
            </a:r>
          </a:p>
        </p:txBody>
      </p:sp>
      <p:sp>
        <p:nvSpPr>
          <p:cNvPr id="203" name="Shape 203"/>
          <p:cNvSpPr txBox="1">
            <a:spLocks noGrp="1"/>
          </p:cNvSpPr>
          <p:nvPr>
            <p:ph idx="1"/>
          </p:nvPr>
        </p:nvSpPr>
        <p:spPr>
          <a:xfrm>
            <a:off x="330325" y="1288775"/>
            <a:ext cx="8517600" cy="1106099"/>
          </a:xfrm>
          <a:prstGeom prst="rect">
            <a:avLst/>
          </a:prstGeom>
          <a:noFill/>
          <a:ln>
            <a:noFill/>
          </a:ln>
        </p:spPr>
        <p:txBody>
          <a:bodyPr lIns="68575" tIns="34275" rIns="68575" bIns="34275" anchor="t" anchorCtr="0">
            <a:noAutofit/>
          </a:bodyPr>
          <a:lstStyle/>
          <a:p>
            <a:pPr marL="0" marR="0" lvl="0" indent="0" algn="l" rtl="0">
              <a:lnSpc>
                <a:spcPct val="90000"/>
              </a:lnSpc>
              <a:spcBef>
                <a:spcPts val="0"/>
              </a:spcBef>
              <a:buClr>
                <a:schemeClr val="dk1"/>
              </a:buClr>
              <a:buSzPct val="25000"/>
              <a:buFont typeface="Arial"/>
              <a:buNone/>
            </a:pPr>
            <a:r>
              <a:rPr lang="en" sz="2100" b="1">
                <a:solidFill>
                  <a:schemeClr val="dk1"/>
                </a:solidFill>
                <a:latin typeface="Calibri"/>
                <a:ea typeface="Calibri"/>
                <a:cs typeface="Calibri"/>
                <a:sym typeface="Calibri"/>
              </a:rPr>
              <a:t>Goal 6-1: Conservation </a:t>
            </a:r>
            <a:r>
              <a:rPr lang="en" sz="2100">
                <a:solidFill>
                  <a:schemeClr val="dk1"/>
                </a:solidFill>
                <a:latin typeface="Calibri"/>
                <a:ea typeface="Calibri"/>
                <a:cs typeface="Calibri"/>
                <a:sym typeface="Calibri"/>
              </a:rPr>
              <a:t>“</a:t>
            </a:r>
            <a:r>
              <a:rPr lang="en" sz="2100" b="0" i="0" u="none" strike="noStrike" cap="none" baseline="0">
                <a:solidFill>
                  <a:schemeClr val="dk1"/>
                </a:solidFill>
                <a:latin typeface="Calibri"/>
                <a:ea typeface="Calibri"/>
                <a:cs typeface="Calibri"/>
                <a:sym typeface="Calibri"/>
              </a:rPr>
              <a:t>The coastal community of Key West shall conserve, protect, and appropriately manage the City’s natural coastal resources in order to enhance the quality of natural systems within the community.</a:t>
            </a:r>
            <a:r>
              <a:rPr lang="en" sz="2100">
                <a:solidFill>
                  <a:schemeClr val="dk1"/>
                </a:solidFill>
                <a:latin typeface="Calibri"/>
                <a:ea typeface="Calibri"/>
                <a:cs typeface="Calibri"/>
                <a:sym typeface="Calibri"/>
              </a:rPr>
              <a:t>”</a:t>
            </a:r>
          </a:p>
        </p:txBody>
      </p:sp>
      <p:sp>
        <p:nvSpPr>
          <p:cNvPr id="204" name="Shape 204"/>
          <p:cNvSpPr txBox="1"/>
          <p:nvPr/>
        </p:nvSpPr>
        <p:spPr>
          <a:xfrm>
            <a:off x="4376725" y="2217850"/>
            <a:ext cx="4471199" cy="2654400"/>
          </a:xfrm>
          <a:prstGeom prst="rect">
            <a:avLst/>
          </a:prstGeom>
          <a:noFill/>
          <a:ln>
            <a:noFill/>
          </a:ln>
        </p:spPr>
        <p:txBody>
          <a:bodyPr lIns="91425" tIns="91425" rIns="91425" bIns="91425" anchor="ctr" anchorCtr="0">
            <a:noAutofit/>
          </a:bodyPr>
          <a:lstStyle/>
          <a:p>
            <a:pPr marL="177800" lvl="0" indent="-171450" rtl="0">
              <a:lnSpc>
                <a:spcPct val="90000"/>
              </a:lnSpc>
              <a:spcBef>
                <a:spcPts val="800"/>
              </a:spcBef>
              <a:buClr>
                <a:schemeClr val="dk1"/>
              </a:buClr>
              <a:buSzPct val="100000"/>
              <a:buFont typeface="Calibri"/>
              <a:buChar char="•"/>
            </a:pPr>
            <a:r>
              <a:rPr lang="en" sz="2100">
                <a:solidFill>
                  <a:schemeClr val="dk1"/>
                </a:solidFill>
                <a:latin typeface="Calibri"/>
                <a:ea typeface="Calibri"/>
                <a:cs typeface="Calibri"/>
                <a:sym typeface="Calibri"/>
              </a:rPr>
              <a:t>By 2015, reduce greenhouse gas emissions by 15% (City’s Climate Action Plan)</a:t>
            </a:r>
          </a:p>
          <a:p>
            <a:pPr marL="177800" lvl="0" indent="-171450" rtl="0">
              <a:lnSpc>
                <a:spcPct val="90000"/>
              </a:lnSpc>
              <a:spcBef>
                <a:spcPts val="0"/>
              </a:spcBef>
              <a:buClr>
                <a:schemeClr val="dk1"/>
              </a:buClr>
              <a:buSzPct val="100000"/>
              <a:buFont typeface="Calibri"/>
              <a:buChar char="•"/>
            </a:pPr>
            <a:r>
              <a:rPr lang="en" sz="2100">
                <a:solidFill>
                  <a:schemeClr val="dk1"/>
                </a:solidFill>
                <a:latin typeface="Calibri"/>
                <a:ea typeface="Calibri"/>
                <a:cs typeface="Calibri"/>
                <a:sym typeface="Calibri"/>
              </a:rPr>
              <a:t>Maintain environmental health of Florida Keys Reef Tract</a:t>
            </a:r>
          </a:p>
          <a:p>
            <a:pPr marL="177800" lvl="0" indent="-171450" rtl="0">
              <a:lnSpc>
                <a:spcPct val="90000"/>
              </a:lnSpc>
              <a:spcBef>
                <a:spcPts val="800"/>
              </a:spcBef>
              <a:buClr>
                <a:schemeClr val="dk1"/>
              </a:buClr>
              <a:buSzPct val="100000"/>
              <a:buFont typeface="Calibri"/>
              <a:buChar char="•"/>
            </a:pPr>
            <a:r>
              <a:rPr lang="en" sz="2100">
                <a:solidFill>
                  <a:schemeClr val="dk1"/>
                </a:solidFill>
                <a:latin typeface="Calibri"/>
                <a:ea typeface="Calibri"/>
                <a:cs typeface="Calibri"/>
                <a:sym typeface="Calibri"/>
              </a:rPr>
              <a:t>Preserve &amp; enhance Atlantic Ocean, Gulf of Mexico and Canal Shorelines</a:t>
            </a:r>
          </a:p>
        </p:txBody>
      </p:sp>
      <p:pic>
        <p:nvPicPr>
          <p:cNvPr id="205" name="Shape 205"/>
          <p:cNvPicPr preferRelativeResize="0"/>
          <p:nvPr/>
        </p:nvPicPr>
        <p:blipFill>
          <a:blip r:embed="rId3">
            <a:alphaModFix/>
          </a:blip>
          <a:stretch>
            <a:fillRect/>
          </a:stretch>
        </p:blipFill>
        <p:spPr>
          <a:xfrm>
            <a:off x="507249" y="2312275"/>
            <a:ext cx="3656826" cy="2441897"/>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2" name="Shape 212"/>
          <p:cNvSpPr txBox="1">
            <a:spLocks noGrp="1"/>
          </p:cNvSpPr>
          <p:nvPr>
            <p:ph type="title"/>
          </p:nvPr>
        </p:nvSpPr>
        <p:spPr>
          <a:prstGeom prst="rect">
            <a:avLst/>
          </a:prstGeom>
          <a:noFill/>
          <a:ln>
            <a:noFill/>
          </a:ln>
        </p:spPr>
        <p:txBody>
          <a:bodyPr lIns="68575" tIns="34275" rIns="68575" bIns="34275" anchor="ctr" anchorCtr="0">
            <a:noAutofit/>
          </a:bodyPr>
          <a:lstStyle/>
          <a:p>
            <a:pPr marL="0" marR="0" lvl="0" indent="0" rtl="0">
              <a:lnSpc>
                <a:spcPct val="90000"/>
              </a:lnSpc>
              <a:spcBef>
                <a:spcPts val="0"/>
              </a:spcBef>
              <a:buClr>
                <a:schemeClr val="dk1"/>
              </a:buClr>
              <a:buSzPct val="25000"/>
              <a:buFont typeface="Calibri"/>
              <a:buNone/>
            </a:pPr>
            <a:r>
              <a:rPr lang="en" sz="3300" b="0">
                <a:solidFill>
                  <a:schemeClr val="dk1"/>
                </a:solidFill>
                <a:latin typeface="Calibri"/>
                <a:ea typeface="Calibri"/>
                <a:cs typeface="Calibri"/>
                <a:sym typeface="Calibri"/>
              </a:rPr>
              <a:t>Preservation of Natural Key West</a:t>
            </a:r>
          </a:p>
        </p:txBody>
      </p:sp>
      <p:sp>
        <p:nvSpPr>
          <p:cNvPr id="210" name="Shape 210"/>
          <p:cNvSpPr txBox="1">
            <a:spLocks noGrp="1"/>
          </p:cNvSpPr>
          <p:nvPr>
            <p:ph idx="1"/>
          </p:nvPr>
        </p:nvSpPr>
        <p:spPr>
          <a:xfrm>
            <a:off x="364675" y="1332900"/>
            <a:ext cx="5545800" cy="3739800"/>
          </a:xfrm>
          <a:prstGeom prst="rect">
            <a:avLst/>
          </a:prstGeom>
          <a:noFill/>
          <a:ln>
            <a:noFill/>
          </a:ln>
        </p:spPr>
        <p:txBody>
          <a:bodyPr lIns="68575" tIns="34275" rIns="68575" bIns="34275" anchor="t" anchorCtr="0">
            <a:noAutofit/>
          </a:bodyPr>
          <a:lstStyle/>
          <a:p>
            <a:pPr marR="0" algn="l" rtl="0">
              <a:lnSpc>
                <a:spcPct val="90000"/>
              </a:lnSpc>
              <a:spcBef>
                <a:spcPts val="800"/>
              </a:spcBef>
              <a:buNone/>
            </a:pPr>
            <a:r>
              <a:rPr lang="en" sz="1600" b="1">
                <a:solidFill>
                  <a:schemeClr val="dk1"/>
                </a:solidFill>
                <a:latin typeface="Calibri"/>
                <a:ea typeface="Calibri"/>
                <a:cs typeface="Calibri"/>
                <a:sym typeface="Calibri"/>
              </a:rPr>
              <a:t>Policy 6.7.2: Preservation of Native Plant Communities</a:t>
            </a:r>
          </a:p>
          <a:p>
            <a:pPr marR="0" lvl="0" algn="l" rtl="0">
              <a:lnSpc>
                <a:spcPct val="90000"/>
              </a:lnSpc>
              <a:spcBef>
                <a:spcPts val="800"/>
              </a:spcBef>
              <a:buNone/>
            </a:pPr>
            <a:r>
              <a:rPr lang="en" sz="1600">
                <a:solidFill>
                  <a:schemeClr val="dk1"/>
                </a:solidFill>
                <a:latin typeface="Calibri"/>
                <a:ea typeface="Calibri"/>
                <a:cs typeface="Calibri"/>
                <a:sym typeface="Calibri"/>
              </a:rPr>
              <a:t>No development permitted on wetlands &amp; at minimum must preserve 90% of hardwood hammocks</a:t>
            </a:r>
          </a:p>
          <a:p>
            <a:pPr marR="0" algn="l" rtl="0">
              <a:lnSpc>
                <a:spcPct val="90000"/>
              </a:lnSpc>
              <a:spcBef>
                <a:spcPts val="800"/>
              </a:spcBef>
              <a:buNone/>
            </a:pPr>
            <a:r>
              <a:rPr lang="en" sz="1600" b="1">
                <a:solidFill>
                  <a:schemeClr val="dk1"/>
                </a:solidFill>
                <a:latin typeface="Calibri"/>
                <a:ea typeface="Calibri"/>
                <a:cs typeface="Calibri"/>
                <a:sym typeface="Calibri"/>
              </a:rPr>
              <a:t>Policy 6-1.7.3: Removal of Undesirable Exotic Vegetation </a:t>
            </a:r>
          </a:p>
          <a:p>
            <a:pPr marR="0" lvl="0" algn="l" rtl="0">
              <a:lnSpc>
                <a:spcPct val="90000"/>
              </a:lnSpc>
              <a:spcBef>
                <a:spcPts val="800"/>
              </a:spcBef>
              <a:buNone/>
            </a:pPr>
            <a:r>
              <a:rPr lang="en" sz="1600" b="0" i="0" u="none" strike="noStrike" cap="none" baseline="0">
                <a:solidFill>
                  <a:schemeClr val="dk1"/>
                </a:solidFill>
                <a:latin typeface="Calibri"/>
                <a:ea typeface="Calibri"/>
                <a:cs typeface="Calibri"/>
                <a:sym typeface="Calibri"/>
              </a:rPr>
              <a:t>Before the City will issue a certificate of occupancy for a new development</a:t>
            </a:r>
            <a:r>
              <a:rPr lang="en" sz="1600">
                <a:solidFill>
                  <a:schemeClr val="dk1"/>
                </a:solidFill>
                <a:latin typeface="Calibri"/>
                <a:ea typeface="Calibri"/>
                <a:cs typeface="Calibri"/>
                <a:sym typeface="Calibri"/>
              </a:rPr>
              <a:t>, </a:t>
            </a:r>
            <a:r>
              <a:rPr lang="en" sz="1600" b="0" i="0" u="none" strike="noStrike" cap="none" baseline="0">
                <a:solidFill>
                  <a:schemeClr val="dk1"/>
                </a:solidFill>
                <a:latin typeface="Calibri"/>
                <a:ea typeface="Calibri"/>
                <a:cs typeface="Calibri"/>
                <a:sym typeface="Calibri"/>
              </a:rPr>
              <a:t>all nuisance and invasive exotic vegetation must be removed</a:t>
            </a:r>
          </a:p>
          <a:p>
            <a:pPr lvl="0" rtl="0">
              <a:lnSpc>
                <a:spcPct val="90000"/>
              </a:lnSpc>
              <a:spcBef>
                <a:spcPts val="400"/>
              </a:spcBef>
              <a:buNone/>
            </a:pPr>
            <a:r>
              <a:rPr lang="en" sz="1600" b="1">
                <a:solidFill>
                  <a:schemeClr val="dk1"/>
                </a:solidFill>
                <a:latin typeface="Calibri"/>
                <a:ea typeface="Calibri"/>
                <a:cs typeface="Calibri"/>
                <a:sym typeface="Calibri"/>
              </a:rPr>
              <a:t>Objective 6-1.8: Protecting Fisheries, Wildlife, and Wildlife Habitats</a:t>
            </a:r>
          </a:p>
          <a:p>
            <a:pPr lvl="0" rtl="0">
              <a:lnSpc>
                <a:spcPct val="90000"/>
              </a:lnSpc>
              <a:spcBef>
                <a:spcPts val="400"/>
              </a:spcBef>
              <a:buNone/>
            </a:pPr>
            <a:r>
              <a:rPr lang="en" sz="1600">
                <a:solidFill>
                  <a:schemeClr val="dk1"/>
                </a:solidFill>
                <a:latin typeface="Calibri"/>
                <a:ea typeface="Calibri"/>
                <a:cs typeface="Calibri"/>
                <a:sym typeface="Calibri"/>
              </a:rPr>
              <a:t>Prevent disturbance of seagrass beds, wetlands, mangroves, uplands, and other habitats of endangered or threatened species</a:t>
            </a:r>
          </a:p>
        </p:txBody>
      </p:sp>
      <p:pic>
        <p:nvPicPr>
          <p:cNvPr id="211" name="Shape 211"/>
          <p:cNvPicPr preferRelativeResize="0"/>
          <p:nvPr/>
        </p:nvPicPr>
        <p:blipFill rotWithShape="1">
          <a:blip r:embed="rId3">
            <a:alphaModFix/>
          </a:blip>
          <a:srcRect b="6812"/>
          <a:stretch/>
        </p:blipFill>
        <p:spPr>
          <a:xfrm>
            <a:off x="6096125" y="1332900"/>
            <a:ext cx="2609174" cy="1613050"/>
          </a:xfrm>
          <a:prstGeom prst="rect">
            <a:avLst/>
          </a:prstGeom>
          <a:noFill/>
          <a:ln>
            <a:noFill/>
          </a:ln>
        </p:spPr>
      </p:pic>
      <p:pic>
        <p:nvPicPr>
          <p:cNvPr id="213" name="Shape 213"/>
          <p:cNvPicPr preferRelativeResize="0"/>
          <p:nvPr/>
        </p:nvPicPr>
        <p:blipFill rotWithShape="1">
          <a:blip r:embed="rId4">
            <a:alphaModFix/>
          </a:blip>
          <a:srcRect l="4338" t="10945" r="3555" b="7495"/>
          <a:stretch/>
        </p:blipFill>
        <p:spPr>
          <a:xfrm>
            <a:off x="6097475" y="3090725"/>
            <a:ext cx="2606475" cy="1730925"/>
          </a:xfrm>
          <a:prstGeom prst="rect">
            <a:avLst/>
          </a:prstGeom>
          <a:noFill/>
          <a:ln>
            <a:noFill/>
          </a:ln>
        </p:spPr>
      </p:pic>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title"/>
          </p:nvPr>
        </p:nvSpPr>
        <p:spPr>
          <a:xfrm>
            <a:off x="678600" y="442341"/>
            <a:ext cx="7886700" cy="994200"/>
          </a:xfrm>
          <a:prstGeom prst="rect">
            <a:avLst/>
          </a:prstGeom>
          <a:noFill/>
          <a:ln>
            <a:noFill/>
          </a:ln>
        </p:spPr>
        <p:txBody>
          <a:bodyPr lIns="68575" tIns="34275" rIns="68575" bIns="34275" anchor="ctr" anchorCtr="0">
            <a:noAutofit/>
          </a:bodyPr>
          <a:lstStyle/>
          <a:p>
            <a:pPr marL="0" marR="0" lvl="0" indent="0" rtl="0">
              <a:lnSpc>
                <a:spcPct val="90000"/>
              </a:lnSpc>
              <a:spcBef>
                <a:spcPts val="0"/>
              </a:spcBef>
              <a:buClr>
                <a:schemeClr val="dk1"/>
              </a:buClr>
              <a:buSzPct val="25000"/>
              <a:buFont typeface="Calibri"/>
              <a:buNone/>
            </a:pPr>
            <a:r>
              <a:rPr lang="en" sz="3000" b="0">
                <a:solidFill>
                  <a:schemeClr val="dk1"/>
                </a:solidFill>
                <a:latin typeface="Calibri"/>
                <a:ea typeface="Calibri"/>
                <a:cs typeface="Calibri"/>
                <a:sym typeface="Calibri"/>
              </a:rPr>
              <a:t>Conservation of Water Supply</a:t>
            </a:r>
            <a:r>
              <a:rPr lang="en" sz="3000" b="0" i="0" u="none" strike="noStrike" cap="none" baseline="0">
                <a:solidFill>
                  <a:schemeClr val="dk1"/>
                </a:solidFill>
                <a:latin typeface="Calibri"/>
                <a:ea typeface="Calibri"/>
                <a:cs typeface="Calibri"/>
                <a:sym typeface="Calibri"/>
              </a:rPr>
              <a:t/>
            </a:r>
            <a:br>
              <a:rPr lang="en" sz="3000" b="0" i="0" u="none" strike="noStrike" cap="none" baseline="0">
                <a:solidFill>
                  <a:schemeClr val="dk1"/>
                </a:solidFill>
                <a:latin typeface="Calibri"/>
                <a:ea typeface="Calibri"/>
                <a:cs typeface="Calibri"/>
                <a:sym typeface="Calibri"/>
              </a:rPr>
            </a:br>
            <a:endParaRPr lang="en" sz="3000" b="0" i="0" u="none" strike="noStrike" cap="none" baseline="0">
              <a:solidFill>
                <a:schemeClr val="dk1"/>
              </a:solidFill>
              <a:latin typeface="Calibri"/>
              <a:ea typeface="Calibri"/>
              <a:cs typeface="Calibri"/>
              <a:sym typeface="Calibri"/>
            </a:endParaRPr>
          </a:p>
        </p:txBody>
      </p:sp>
      <p:sp>
        <p:nvSpPr>
          <p:cNvPr id="219" name="Shape 219"/>
          <p:cNvSpPr txBox="1">
            <a:spLocks noGrp="1"/>
          </p:cNvSpPr>
          <p:nvPr>
            <p:ph idx="1"/>
          </p:nvPr>
        </p:nvSpPr>
        <p:spPr>
          <a:xfrm>
            <a:off x="628650" y="1315659"/>
            <a:ext cx="7886700" cy="3466799"/>
          </a:xfrm>
          <a:prstGeom prst="rect">
            <a:avLst/>
          </a:prstGeom>
          <a:noFill/>
          <a:ln>
            <a:noFill/>
          </a:ln>
        </p:spPr>
        <p:txBody>
          <a:bodyPr lIns="68575" tIns="34275" rIns="68575" bIns="34275" anchor="t" anchorCtr="0">
            <a:noAutofit/>
          </a:bodyPr>
          <a:lstStyle/>
          <a:p>
            <a:pPr marL="177800" lvl="0" indent="-165100" rtl="0">
              <a:lnSpc>
                <a:spcPct val="90000"/>
              </a:lnSpc>
              <a:spcBef>
                <a:spcPts val="0"/>
              </a:spcBef>
              <a:buClr>
                <a:schemeClr val="dk1"/>
              </a:buClr>
              <a:buSzPct val="100000"/>
              <a:buFont typeface="Calibri"/>
              <a:buChar char="•"/>
            </a:pPr>
            <a:r>
              <a:rPr lang="en" sz="2000" b="1">
                <a:solidFill>
                  <a:schemeClr val="dk1"/>
                </a:solidFill>
                <a:latin typeface="Calibri"/>
                <a:ea typeface="Calibri"/>
                <a:cs typeface="Calibri"/>
                <a:sym typeface="Calibri"/>
              </a:rPr>
              <a:t>Policy 6-1.2.5: Protection and Conservation of Potable Water Supply </a:t>
            </a:r>
            <a:r>
              <a:rPr lang="en" sz="2000">
                <a:solidFill>
                  <a:schemeClr val="dk1"/>
                </a:solidFill>
                <a:latin typeface="Calibri"/>
                <a:ea typeface="Calibri"/>
                <a:cs typeface="Calibri"/>
                <a:sym typeface="Calibri"/>
              </a:rPr>
              <a:t>Potable water cannot be used for irrigation if other sources are available</a:t>
            </a:r>
          </a:p>
          <a:p>
            <a:pPr marL="520700" lvl="1" indent="-190500" rtl="0">
              <a:lnSpc>
                <a:spcPct val="90000"/>
              </a:lnSpc>
              <a:spcBef>
                <a:spcPts val="400"/>
              </a:spcBef>
              <a:buClr>
                <a:schemeClr val="dk1"/>
              </a:buClr>
              <a:buSzPct val="100000"/>
              <a:buFont typeface="Calibri"/>
              <a:buChar char="•"/>
            </a:pPr>
            <a:r>
              <a:rPr lang="en" sz="2000">
                <a:solidFill>
                  <a:schemeClr val="dk1"/>
                </a:solidFill>
                <a:latin typeface="Calibri"/>
                <a:ea typeface="Calibri"/>
                <a:cs typeface="Calibri"/>
                <a:sym typeface="Calibri"/>
              </a:rPr>
              <a:t>Encourage graywater and rainwater collection for irrigation</a:t>
            </a:r>
          </a:p>
          <a:p>
            <a:pPr marL="520700" lvl="1" indent="-190500" rtl="0">
              <a:lnSpc>
                <a:spcPct val="90000"/>
              </a:lnSpc>
              <a:spcBef>
                <a:spcPts val="400"/>
              </a:spcBef>
              <a:buClr>
                <a:schemeClr val="dk1"/>
              </a:buClr>
              <a:buSzPct val="100000"/>
              <a:buFont typeface="Calibri"/>
              <a:buChar char="•"/>
            </a:pPr>
            <a:r>
              <a:rPr lang="en" sz="2000">
                <a:solidFill>
                  <a:schemeClr val="dk1"/>
                </a:solidFill>
                <a:latin typeface="Calibri"/>
                <a:ea typeface="Calibri"/>
                <a:cs typeface="Calibri"/>
                <a:sym typeface="Calibri"/>
              </a:rPr>
              <a:t>Require native plants and trees adapted to soil and climatic conditions existing on the subject site</a:t>
            </a:r>
          </a:p>
          <a:p>
            <a:pPr marL="457200" lvl="0" indent="0" rtl="0">
              <a:lnSpc>
                <a:spcPct val="90000"/>
              </a:lnSpc>
              <a:spcBef>
                <a:spcPts val="400"/>
              </a:spcBef>
              <a:buNone/>
            </a:pPr>
            <a:endParaRPr sz="2000">
              <a:solidFill>
                <a:schemeClr val="dk1"/>
              </a:solidFill>
              <a:latin typeface="Calibri"/>
              <a:ea typeface="Calibri"/>
              <a:cs typeface="Calibri"/>
              <a:sym typeface="Calibri"/>
            </a:endParaRPr>
          </a:p>
          <a:p>
            <a:pPr marL="177800" lvl="0" indent="-165100" rtl="0">
              <a:lnSpc>
                <a:spcPct val="90000"/>
              </a:lnSpc>
              <a:spcBef>
                <a:spcPts val="400"/>
              </a:spcBef>
              <a:buClr>
                <a:schemeClr val="dk1"/>
              </a:buClr>
              <a:buSzPct val="100000"/>
              <a:buFont typeface="Calibri"/>
              <a:buChar char="•"/>
            </a:pPr>
            <a:r>
              <a:rPr lang="en" sz="2000" b="1">
                <a:solidFill>
                  <a:schemeClr val="dk1"/>
                </a:solidFill>
                <a:latin typeface="Calibri"/>
                <a:ea typeface="Calibri"/>
                <a:cs typeface="Calibri"/>
                <a:sym typeface="Calibri"/>
              </a:rPr>
              <a:t>Policy 6-1.2.11: Efficient Equipment and Appliances</a:t>
            </a:r>
          </a:p>
          <a:p>
            <a:pPr marL="457200" lvl="0" indent="0" rtl="0">
              <a:lnSpc>
                <a:spcPct val="90000"/>
              </a:lnSpc>
              <a:spcBef>
                <a:spcPts val="400"/>
              </a:spcBef>
              <a:buNone/>
            </a:pPr>
            <a:r>
              <a:rPr lang="en" sz="2000">
                <a:solidFill>
                  <a:schemeClr val="dk1"/>
                </a:solidFill>
                <a:latin typeface="Calibri"/>
                <a:ea typeface="Calibri"/>
                <a:cs typeface="Calibri"/>
                <a:sym typeface="Calibri"/>
              </a:rPr>
              <a:t>Requires all new residential and commercial projects to use high efficiency toilets, showerheads, faucets, washers, dishwashers that are Energy Star Rated and WaterSense certified </a:t>
            </a:r>
          </a:p>
          <a:p>
            <a:pPr lvl="0" rtl="0">
              <a:lnSpc>
                <a:spcPct val="90000"/>
              </a:lnSpc>
              <a:spcBef>
                <a:spcPts val="400"/>
              </a:spcBef>
              <a:buNone/>
            </a:pPr>
            <a:endParaRPr sz="2000">
              <a:solidFill>
                <a:schemeClr val="dk1"/>
              </a:solidFill>
              <a:latin typeface="Calibri"/>
              <a:ea typeface="Calibri"/>
              <a:cs typeface="Calibri"/>
              <a:sym typeface="Calibri"/>
            </a:endParaRPr>
          </a:p>
          <a:p>
            <a:pPr marL="457200" marR="0" indent="0" algn="l" rtl="0">
              <a:lnSpc>
                <a:spcPct val="90000"/>
              </a:lnSpc>
              <a:spcBef>
                <a:spcPts val="400"/>
              </a:spcBef>
              <a:buNone/>
            </a:pPr>
            <a:endParaRPr sz="2000">
              <a:latin typeface="Calibri"/>
              <a:ea typeface="Calibri"/>
              <a:cs typeface="Calibri"/>
              <a:sym typeface="Calibri"/>
            </a:endParaRPr>
          </a:p>
          <a:p>
            <a:pPr marR="0" lvl="0" algn="l" rtl="0">
              <a:lnSpc>
                <a:spcPct val="90000"/>
              </a:lnSpc>
              <a:spcBef>
                <a:spcPts val="400"/>
              </a:spcBef>
              <a:buNone/>
            </a:pPr>
            <a:endParaRPr sz="2000">
              <a:latin typeface="Calibri"/>
              <a:ea typeface="Calibri"/>
              <a:cs typeface="Calibri"/>
              <a:sym typeface="Calibri"/>
            </a:endParaRP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628650" y="517736"/>
            <a:ext cx="7886700" cy="928799"/>
          </a:xfrm>
          <a:prstGeom prst="rect">
            <a:avLst/>
          </a:prstGeom>
          <a:noFill/>
          <a:ln>
            <a:noFill/>
          </a:ln>
        </p:spPr>
        <p:txBody>
          <a:bodyPr lIns="68575" tIns="34275" rIns="68575" bIns="34275" anchor="ctr" anchorCtr="0">
            <a:noAutofit/>
          </a:bodyPr>
          <a:lstStyle/>
          <a:p>
            <a:pPr marL="0" marR="0" lvl="0" indent="0" rtl="0">
              <a:lnSpc>
                <a:spcPct val="90000"/>
              </a:lnSpc>
              <a:spcBef>
                <a:spcPts val="0"/>
              </a:spcBef>
              <a:buClr>
                <a:schemeClr val="dk1"/>
              </a:buClr>
              <a:buSzPct val="25000"/>
              <a:buFont typeface="Calibri"/>
              <a:buNone/>
            </a:pPr>
            <a:r>
              <a:rPr lang="en" sz="3000" b="0">
                <a:solidFill>
                  <a:schemeClr val="dk1"/>
                </a:solidFill>
                <a:latin typeface="Calibri"/>
                <a:ea typeface="Calibri"/>
                <a:cs typeface="Calibri"/>
                <a:sym typeface="Calibri"/>
              </a:rPr>
              <a:t>P</a:t>
            </a:r>
            <a:r>
              <a:rPr lang="en" sz="3000" b="0" i="0" u="none" strike="noStrike" cap="none" baseline="0">
                <a:solidFill>
                  <a:schemeClr val="dk1"/>
                </a:solidFill>
                <a:latin typeface="Calibri"/>
                <a:ea typeface="Calibri"/>
                <a:cs typeface="Calibri"/>
                <a:sym typeface="Calibri"/>
              </a:rPr>
              <a:t>rotection of </a:t>
            </a:r>
            <a:r>
              <a:rPr lang="en" sz="3000" b="0">
                <a:solidFill>
                  <a:schemeClr val="dk1"/>
                </a:solidFill>
                <a:latin typeface="Calibri"/>
                <a:ea typeface="Calibri"/>
                <a:cs typeface="Calibri"/>
                <a:sym typeface="Calibri"/>
              </a:rPr>
              <a:t>M</a:t>
            </a:r>
            <a:r>
              <a:rPr lang="en" sz="3000" b="0" i="0" u="none" strike="noStrike" cap="none" baseline="0">
                <a:solidFill>
                  <a:schemeClr val="dk1"/>
                </a:solidFill>
                <a:latin typeface="Calibri"/>
                <a:ea typeface="Calibri"/>
                <a:cs typeface="Calibri"/>
                <a:sym typeface="Calibri"/>
              </a:rPr>
              <a:t>anatee</a:t>
            </a:r>
            <a:r>
              <a:rPr lang="en" sz="3000" b="0">
                <a:solidFill>
                  <a:schemeClr val="dk1"/>
                </a:solidFill>
                <a:latin typeface="Calibri"/>
                <a:ea typeface="Calibri"/>
                <a:cs typeface="Calibri"/>
                <a:sym typeface="Calibri"/>
              </a:rPr>
              <a:t>s</a:t>
            </a:r>
            <a:r>
              <a:rPr lang="en" sz="3000" b="0" i="0" u="none" strike="noStrike" cap="none" baseline="0">
                <a:solidFill>
                  <a:schemeClr val="dk1"/>
                </a:solidFill>
                <a:latin typeface="Calibri"/>
                <a:ea typeface="Calibri"/>
                <a:cs typeface="Calibri"/>
                <a:sym typeface="Calibri"/>
              </a:rPr>
              <a:t/>
            </a:r>
            <a:br>
              <a:rPr lang="en" sz="3000" b="0" i="0" u="none" strike="noStrike" cap="none" baseline="0">
                <a:solidFill>
                  <a:schemeClr val="dk1"/>
                </a:solidFill>
                <a:latin typeface="Calibri"/>
                <a:ea typeface="Calibri"/>
                <a:cs typeface="Calibri"/>
                <a:sym typeface="Calibri"/>
              </a:rPr>
            </a:br>
            <a:endParaRPr lang="en" sz="3000" b="0" i="0" u="none" strike="noStrike" cap="none" baseline="0">
              <a:solidFill>
                <a:schemeClr val="dk1"/>
              </a:solidFill>
              <a:latin typeface="Calibri"/>
              <a:ea typeface="Calibri"/>
              <a:cs typeface="Calibri"/>
              <a:sym typeface="Calibri"/>
            </a:endParaRPr>
          </a:p>
        </p:txBody>
      </p:sp>
      <p:sp>
        <p:nvSpPr>
          <p:cNvPr id="225" name="Shape 225"/>
          <p:cNvSpPr txBox="1">
            <a:spLocks noGrp="1"/>
          </p:cNvSpPr>
          <p:nvPr>
            <p:ph idx="1"/>
          </p:nvPr>
        </p:nvSpPr>
        <p:spPr>
          <a:xfrm>
            <a:off x="341600" y="1235000"/>
            <a:ext cx="5014199" cy="3770100"/>
          </a:xfrm>
          <a:prstGeom prst="rect">
            <a:avLst/>
          </a:prstGeom>
          <a:noFill/>
          <a:ln>
            <a:noFill/>
          </a:ln>
        </p:spPr>
        <p:txBody>
          <a:bodyPr lIns="68575" tIns="34275" rIns="68575" bIns="34275" anchor="t" anchorCtr="0">
            <a:noAutofit/>
          </a:bodyPr>
          <a:lstStyle/>
          <a:p>
            <a:pPr marR="0" lvl="0" algn="l" rtl="0">
              <a:lnSpc>
                <a:spcPct val="90000"/>
              </a:lnSpc>
              <a:spcBef>
                <a:spcPts val="0"/>
              </a:spcBef>
              <a:buNone/>
            </a:pPr>
            <a:r>
              <a:rPr lang="en" sz="2100" b="1">
                <a:solidFill>
                  <a:schemeClr val="dk1"/>
                </a:solidFill>
                <a:latin typeface="Calibri"/>
                <a:ea typeface="Calibri"/>
                <a:cs typeface="Calibri"/>
                <a:sym typeface="Calibri"/>
              </a:rPr>
              <a:t>Policy 6-1.7.4: Protection of Manatee Habitats</a:t>
            </a:r>
          </a:p>
          <a:p>
            <a:pPr marL="177800" lvl="0" indent="-171450" rtl="0">
              <a:lnSpc>
                <a:spcPct val="90000"/>
              </a:lnSpc>
              <a:spcBef>
                <a:spcPts val="0"/>
              </a:spcBef>
              <a:buClr>
                <a:schemeClr val="dk1"/>
              </a:buClr>
              <a:buSzPct val="100000"/>
              <a:buFont typeface="Calibri"/>
              <a:buChar char="•"/>
            </a:pPr>
            <a:r>
              <a:rPr lang="en" sz="2100">
                <a:solidFill>
                  <a:schemeClr val="dk1"/>
                </a:solidFill>
                <a:latin typeface="Calibri"/>
                <a:ea typeface="Calibri"/>
                <a:cs typeface="Calibri"/>
                <a:sym typeface="Calibri"/>
              </a:rPr>
              <a:t>Area-specific manatee protection plan &amp; marina sighting plan</a:t>
            </a:r>
          </a:p>
          <a:p>
            <a:pPr marL="177800" marR="0" lvl="0" indent="-171450" algn="l" rtl="0">
              <a:lnSpc>
                <a:spcPct val="90000"/>
              </a:lnSpc>
              <a:spcBef>
                <a:spcPts val="800"/>
              </a:spcBef>
              <a:buClr>
                <a:schemeClr val="dk1"/>
              </a:buClr>
              <a:buSzPct val="100000"/>
              <a:buFont typeface="Calibri"/>
              <a:buChar char="•"/>
            </a:pPr>
            <a:r>
              <a:rPr lang="en" sz="2100" b="0" i="0" u="none" strike="noStrike" cap="none" baseline="0">
                <a:solidFill>
                  <a:schemeClr val="dk1"/>
                </a:solidFill>
                <a:latin typeface="Calibri"/>
                <a:ea typeface="Calibri"/>
                <a:cs typeface="Calibri"/>
                <a:sym typeface="Calibri"/>
              </a:rPr>
              <a:t>Dock permits directed to locations with quick access to deep, open water outside of areas with high manatee concentration</a:t>
            </a:r>
          </a:p>
          <a:p>
            <a:pPr marL="177800" marR="0" lvl="0" indent="-171450" algn="l" rtl="0">
              <a:lnSpc>
                <a:spcPct val="90000"/>
              </a:lnSpc>
              <a:spcBef>
                <a:spcPts val="800"/>
              </a:spcBef>
              <a:buClr>
                <a:schemeClr val="dk1"/>
              </a:buClr>
              <a:buSzPct val="100000"/>
              <a:buFont typeface="Calibri"/>
              <a:buChar char="•"/>
            </a:pPr>
            <a:r>
              <a:rPr lang="en" sz="2100" b="0" i="0" u="none" strike="noStrike" cap="none" baseline="0">
                <a:solidFill>
                  <a:schemeClr val="dk1"/>
                </a:solidFill>
                <a:latin typeface="Calibri"/>
                <a:ea typeface="Calibri"/>
                <a:cs typeface="Calibri"/>
                <a:sym typeface="Calibri"/>
              </a:rPr>
              <a:t>Slow or idle speed zones</a:t>
            </a:r>
          </a:p>
          <a:p>
            <a:pPr marL="177800" marR="0" lvl="0" indent="-171450" algn="l" rtl="0">
              <a:lnSpc>
                <a:spcPct val="90000"/>
              </a:lnSpc>
              <a:spcBef>
                <a:spcPts val="800"/>
              </a:spcBef>
              <a:buClr>
                <a:schemeClr val="dk1"/>
              </a:buClr>
              <a:buSzPct val="100000"/>
              <a:buFont typeface="Calibri"/>
              <a:buChar char="•"/>
            </a:pPr>
            <a:r>
              <a:rPr lang="en" sz="2100">
                <a:solidFill>
                  <a:schemeClr val="dk1"/>
                </a:solidFill>
                <a:latin typeface="Calibri"/>
                <a:ea typeface="Calibri"/>
                <a:cs typeface="Calibri"/>
                <a:sym typeface="Calibri"/>
              </a:rPr>
              <a:t>Aquatic plant management &amp; manatee food requirements</a:t>
            </a:r>
          </a:p>
          <a:p>
            <a:pPr marL="0" marR="0" lvl="0" indent="0" algn="l" rtl="0">
              <a:lnSpc>
                <a:spcPct val="90000"/>
              </a:lnSpc>
              <a:spcBef>
                <a:spcPts val="800"/>
              </a:spcBef>
              <a:buClr>
                <a:schemeClr val="dk1"/>
              </a:buClr>
              <a:buFont typeface="Arial"/>
              <a:buNone/>
            </a:pPr>
            <a:endParaRPr sz="2100" b="0" i="0" u="none" strike="noStrike" cap="none" baseline="0">
              <a:solidFill>
                <a:schemeClr val="dk1"/>
              </a:solidFill>
              <a:latin typeface="Calibri"/>
              <a:ea typeface="Calibri"/>
              <a:cs typeface="Calibri"/>
              <a:sym typeface="Calibri"/>
            </a:endParaRPr>
          </a:p>
        </p:txBody>
      </p:sp>
      <p:pic>
        <p:nvPicPr>
          <p:cNvPr id="226" name="Shape 226"/>
          <p:cNvPicPr preferRelativeResize="0"/>
          <p:nvPr/>
        </p:nvPicPr>
        <p:blipFill>
          <a:blip r:embed="rId3">
            <a:alphaModFix/>
          </a:blip>
          <a:stretch>
            <a:fillRect/>
          </a:stretch>
        </p:blipFill>
        <p:spPr>
          <a:xfrm>
            <a:off x="5286475" y="1597048"/>
            <a:ext cx="3403675" cy="2548649"/>
          </a:xfrm>
          <a:prstGeom prst="rect">
            <a:avLst/>
          </a:prstGeom>
          <a:noFill/>
          <a:ln>
            <a:noFill/>
          </a:ln>
        </p:spPr>
      </p:pic>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a:spLocks noGrp="1"/>
          </p:cNvSpPr>
          <p:nvPr>
            <p:ph type="title"/>
          </p:nvPr>
        </p:nvSpPr>
        <p:spPr>
          <a:prstGeom prst="rect">
            <a:avLst/>
          </a:prstGeom>
        </p:spPr>
        <p:txBody>
          <a:bodyPr lIns="91425" tIns="91425" rIns="91425" bIns="91425" anchor="ctr" anchorCtr="0">
            <a:noAutofit/>
          </a:bodyPr>
          <a:lstStyle/>
          <a:p>
            <a:pPr>
              <a:spcBef>
                <a:spcPts val="0"/>
              </a:spcBef>
              <a:buNone/>
            </a:pPr>
            <a:endParaRPr/>
          </a:p>
        </p:txBody>
      </p:sp>
      <p:sp>
        <p:nvSpPr>
          <p:cNvPr id="232" name="Shape 232"/>
          <p:cNvSpPr txBox="1">
            <a:spLocks noGrp="1"/>
          </p:cNvSpPr>
          <p:nvPr>
            <p:ph idx="1"/>
          </p:nvPr>
        </p:nvSpPr>
        <p:spPr>
          <a:prstGeom prst="rect">
            <a:avLst/>
          </a:prstGeom>
        </p:spPr>
        <p:txBody>
          <a:bodyPr lIns="91425" tIns="91425" rIns="91425" bIns="91425" anchor="t" anchorCtr="0">
            <a:noAutofit/>
          </a:bodyPr>
          <a:lstStyle/>
          <a:p>
            <a:pPr>
              <a:spcBef>
                <a:spcPts val="0"/>
              </a:spcBef>
              <a:buNone/>
            </a:pPr>
            <a:endParaRPr/>
          </a:p>
        </p:txBody>
      </p:sp>
      <p:pic>
        <p:nvPicPr>
          <p:cNvPr id="233" name="Shape 233"/>
          <p:cNvPicPr preferRelativeResize="0"/>
          <p:nvPr/>
        </p:nvPicPr>
        <p:blipFill>
          <a:blip r:embed="rId3">
            <a:alphaModFix/>
          </a:blip>
          <a:stretch>
            <a:fillRect/>
          </a:stretch>
        </p:blipFill>
        <p:spPr>
          <a:xfrm>
            <a:off x="0" y="0"/>
            <a:ext cx="9108100" cy="5143500"/>
          </a:xfrm>
          <a:prstGeom prst="rect">
            <a:avLst/>
          </a:prstGeom>
          <a:noFill/>
          <a:ln>
            <a:noFill/>
          </a:ln>
        </p:spPr>
      </p:pic>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title"/>
          </p:nvPr>
        </p:nvSpPr>
        <p:spPr>
          <a:prstGeom prst="rect">
            <a:avLst/>
          </a:prstGeom>
        </p:spPr>
        <p:txBody>
          <a:bodyPr lIns="91425" tIns="91425" rIns="91425" bIns="91425" anchor="ctr" anchorCtr="0">
            <a:noAutofit/>
          </a:bodyPr>
          <a:lstStyle/>
          <a:p>
            <a:pPr>
              <a:spcBef>
                <a:spcPts val="0"/>
              </a:spcBef>
              <a:buNone/>
            </a:pPr>
            <a:endParaRPr/>
          </a:p>
        </p:txBody>
      </p:sp>
      <p:sp>
        <p:nvSpPr>
          <p:cNvPr id="239" name="Shape 239"/>
          <p:cNvSpPr txBox="1">
            <a:spLocks noGrp="1"/>
          </p:cNvSpPr>
          <p:nvPr>
            <p:ph idx="1"/>
          </p:nvPr>
        </p:nvSpPr>
        <p:spPr>
          <a:prstGeom prst="rect">
            <a:avLst/>
          </a:prstGeom>
        </p:spPr>
        <p:txBody>
          <a:bodyPr lIns="91425" tIns="91425" rIns="91425" bIns="91425" anchor="t" anchorCtr="0">
            <a:noAutofit/>
          </a:bodyPr>
          <a:lstStyle/>
          <a:p>
            <a:pPr>
              <a:spcBef>
                <a:spcPts val="0"/>
              </a:spcBef>
              <a:buNone/>
            </a:pPr>
            <a:endParaRPr/>
          </a:p>
        </p:txBody>
      </p:sp>
      <p:pic>
        <p:nvPicPr>
          <p:cNvPr id="240" name="Shape 240"/>
          <p:cNvPicPr preferRelativeResize="0"/>
          <p:nvPr/>
        </p:nvPicPr>
        <p:blipFill>
          <a:blip r:embed="rId3">
            <a:alphaModFix/>
          </a:blip>
          <a:stretch>
            <a:fillRect/>
          </a:stretch>
        </p:blipFill>
        <p:spPr>
          <a:xfrm>
            <a:off x="0" y="0"/>
            <a:ext cx="9143998" cy="5143500"/>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title"/>
          </p:nvPr>
        </p:nvSpPr>
        <p:spPr>
          <a:prstGeom prst="rect">
            <a:avLst/>
          </a:prstGeom>
          <a:noFill/>
          <a:ln>
            <a:noFill/>
          </a:ln>
        </p:spPr>
        <p:txBody>
          <a:bodyPr lIns="68575" tIns="34275" rIns="68575" bIns="34275" anchor="t" anchorCtr="0">
            <a:noAutofit/>
          </a:bodyPr>
          <a:lstStyle/>
          <a:p>
            <a:pPr marL="0" marR="0" lvl="0" indent="0" algn="ctr" rtl="0">
              <a:lnSpc>
                <a:spcPct val="89000"/>
              </a:lnSpc>
              <a:spcBef>
                <a:spcPts val="0"/>
              </a:spcBef>
              <a:buClr>
                <a:schemeClr val="dk2"/>
              </a:buClr>
              <a:buSzPct val="25000"/>
              <a:buFont typeface="Source Sans Pro"/>
              <a:buNone/>
            </a:pPr>
            <a:r>
              <a:rPr lang="en" sz="3300" b="0">
                <a:solidFill>
                  <a:srgbClr val="000000"/>
                </a:solidFill>
                <a:latin typeface="Source Sans Pro"/>
                <a:ea typeface="Source Sans Pro"/>
                <a:cs typeface="Source Sans Pro"/>
                <a:sym typeface="Source Sans Pro"/>
              </a:rPr>
              <a:t>Future Land Use Element</a:t>
            </a:r>
            <a:r>
              <a:rPr lang="en" sz="3300" b="0" i="0" u="none" strike="noStrike" cap="none" baseline="0">
                <a:solidFill>
                  <a:srgbClr val="000000"/>
                </a:solidFill>
                <a:latin typeface="Source Sans Pro"/>
                <a:ea typeface="Source Sans Pro"/>
                <a:cs typeface="Source Sans Pro"/>
                <a:sym typeface="Source Sans Pro"/>
              </a:rPr>
              <a:t> </a:t>
            </a:r>
          </a:p>
        </p:txBody>
      </p:sp>
      <p:sp>
        <p:nvSpPr>
          <p:cNvPr id="62" name="Shape 62"/>
          <p:cNvSpPr txBox="1">
            <a:spLocks noGrp="1"/>
          </p:cNvSpPr>
          <p:nvPr>
            <p:ph sz="half" idx="1"/>
          </p:nvPr>
        </p:nvSpPr>
        <p:spPr>
          <a:xfrm>
            <a:off x="-276776" y="1622398"/>
            <a:ext cx="4417799" cy="3291600"/>
          </a:xfrm>
          <a:prstGeom prst="rect">
            <a:avLst/>
          </a:prstGeom>
          <a:noFill/>
          <a:ln>
            <a:noFill/>
          </a:ln>
        </p:spPr>
        <p:txBody>
          <a:bodyPr lIns="68575" tIns="34275" rIns="68575" bIns="34275" anchor="t" anchorCtr="0">
            <a:noAutofit/>
          </a:bodyPr>
          <a:lstStyle/>
          <a:p>
            <a:pPr lvl="0" algn="ctr" rtl="0">
              <a:lnSpc>
                <a:spcPct val="89000"/>
              </a:lnSpc>
              <a:spcBef>
                <a:spcPts val="0"/>
              </a:spcBef>
              <a:buNone/>
            </a:pPr>
            <a:endParaRPr sz="1200" dirty="0">
              <a:solidFill>
                <a:srgbClr val="000000"/>
              </a:solidFill>
              <a:latin typeface="Calibri"/>
              <a:ea typeface="Calibri"/>
              <a:cs typeface="Calibri"/>
              <a:sym typeface="Calibri"/>
            </a:endParaRPr>
          </a:p>
          <a:p>
            <a:pPr marL="742950" marR="0" lvl="1" indent="-133350" algn="l" rtl="0">
              <a:lnSpc>
                <a:spcPct val="94000"/>
              </a:lnSpc>
              <a:spcBef>
                <a:spcPts val="0"/>
              </a:spcBef>
              <a:spcAft>
                <a:spcPts val="0"/>
              </a:spcAft>
              <a:buClr>
                <a:srgbClr val="000000"/>
              </a:buClr>
              <a:buSzPct val="100000"/>
              <a:buFont typeface="Calibri"/>
            </a:pPr>
            <a:r>
              <a:rPr lang="en" sz="1600" b="0" i="0" u="none" strike="noStrike" cap="none" baseline="0" dirty="0">
                <a:solidFill>
                  <a:srgbClr val="000000"/>
                </a:solidFill>
                <a:latin typeface="Calibri"/>
                <a:ea typeface="Calibri"/>
                <a:cs typeface="Calibri"/>
                <a:sym typeface="Calibri"/>
              </a:rPr>
              <a:t>Plan &amp; Design for Residential Quality</a:t>
            </a:r>
          </a:p>
          <a:p>
            <a:pPr marL="742950" marR="0" lvl="1" indent="-133350" algn="l" rtl="0">
              <a:lnSpc>
                <a:spcPct val="94000"/>
              </a:lnSpc>
              <a:spcBef>
                <a:spcPts val="900"/>
              </a:spcBef>
              <a:spcAft>
                <a:spcPts val="0"/>
              </a:spcAft>
              <a:buClr>
                <a:srgbClr val="000000"/>
              </a:buClr>
              <a:buSzPct val="100000"/>
              <a:buFont typeface="Calibri"/>
            </a:pPr>
            <a:r>
              <a:rPr lang="en" sz="1600" b="0" i="0" u="none" strike="noStrike" cap="none" baseline="0" dirty="0">
                <a:solidFill>
                  <a:srgbClr val="000000"/>
                </a:solidFill>
                <a:latin typeface="Calibri"/>
                <a:ea typeface="Calibri"/>
                <a:cs typeface="Calibri"/>
                <a:sym typeface="Calibri"/>
              </a:rPr>
              <a:t>Allocate sufficient land for commercial development </a:t>
            </a:r>
          </a:p>
          <a:p>
            <a:pPr marL="742950" marR="0" lvl="1" indent="-133350" algn="l" rtl="0">
              <a:lnSpc>
                <a:spcPct val="94000"/>
              </a:lnSpc>
              <a:spcBef>
                <a:spcPts val="900"/>
              </a:spcBef>
              <a:spcAft>
                <a:spcPts val="0"/>
              </a:spcAft>
              <a:buClr>
                <a:srgbClr val="000000"/>
              </a:buClr>
              <a:buSzPct val="100000"/>
              <a:buFont typeface="Calibri"/>
            </a:pPr>
            <a:r>
              <a:rPr lang="en" sz="1600" b="0" i="0" u="none" strike="noStrike" cap="none" baseline="0" dirty="0">
                <a:solidFill>
                  <a:srgbClr val="000000"/>
                </a:solidFill>
                <a:latin typeface="Calibri"/>
                <a:ea typeface="Calibri"/>
                <a:cs typeface="Calibri"/>
                <a:sym typeface="Calibri"/>
              </a:rPr>
              <a:t>Ensure that needed public services, and facilities are developed concurrent with new development</a:t>
            </a:r>
          </a:p>
          <a:p>
            <a:pPr marL="742950" marR="0" lvl="1" indent="-133350" algn="l" rtl="0">
              <a:lnSpc>
                <a:spcPct val="94000"/>
              </a:lnSpc>
              <a:spcBef>
                <a:spcPts val="900"/>
              </a:spcBef>
              <a:spcAft>
                <a:spcPts val="0"/>
              </a:spcAft>
              <a:buClr>
                <a:srgbClr val="000000"/>
              </a:buClr>
              <a:buSzPct val="100000"/>
              <a:buFont typeface="Calibri"/>
            </a:pPr>
            <a:r>
              <a:rPr lang="en" sz="1600" b="0" i="0" u="none" strike="noStrike" cap="none" baseline="0" dirty="0">
                <a:solidFill>
                  <a:srgbClr val="000000"/>
                </a:solidFill>
                <a:latin typeface="Calibri"/>
                <a:ea typeface="Calibri"/>
                <a:cs typeface="Calibri"/>
                <a:sym typeface="Calibri"/>
              </a:rPr>
              <a:t>Promote community appearance, national amenities and urban design principles</a:t>
            </a:r>
          </a:p>
          <a:p>
            <a:pPr marL="292100" marR="0" lvl="0" indent="-190500" algn="l" rtl="0">
              <a:lnSpc>
                <a:spcPct val="94000"/>
              </a:lnSpc>
              <a:spcBef>
                <a:spcPts val="900"/>
              </a:spcBef>
              <a:spcAft>
                <a:spcPts val="200"/>
              </a:spcAft>
              <a:buClr>
                <a:schemeClr val="dk2"/>
              </a:buClr>
              <a:buFont typeface="Source Sans Pro"/>
              <a:buNone/>
            </a:pPr>
            <a:endParaRPr sz="1600" b="0" i="0" u="none" strike="noStrike" cap="none" baseline="0" dirty="0">
              <a:solidFill>
                <a:schemeClr val="dk2"/>
              </a:solidFill>
              <a:latin typeface="Calibri"/>
              <a:ea typeface="Calibri"/>
              <a:cs typeface="Calibri"/>
              <a:sym typeface="Calibri"/>
            </a:endParaRPr>
          </a:p>
        </p:txBody>
      </p:sp>
      <p:sp>
        <p:nvSpPr>
          <p:cNvPr id="63" name="Shape 63"/>
          <p:cNvSpPr txBox="1">
            <a:spLocks noGrp="1"/>
          </p:cNvSpPr>
          <p:nvPr>
            <p:ph sz="half" idx="2"/>
          </p:nvPr>
        </p:nvSpPr>
        <p:spPr>
          <a:xfrm>
            <a:off x="3592484" y="1655303"/>
            <a:ext cx="4038599" cy="3394500"/>
          </a:xfrm>
          <a:prstGeom prst="rect">
            <a:avLst/>
          </a:prstGeom>
        </p:spPr>
        <p:txBody>
          <a:bodyPr lIns="91425" tIns="91425" rIns="91425" bIns="91425" anchor="t" anchorCtr="0">
            <a:noAutofit/>
          </a:bodyPr>
          <a:lstStyle/>
          <a:p>
            <a:pPr marL="742950" lvl="1" indent="-133350" rtl="0">
              <a:lnSpc>
                <a:spcPct val="94000"/>
              </a:lnSpc>
              <a:spcBef>
                <a:spcPts val="900"/>
              </a:spcBef>
              <a:buSzPct val="100000"/>
              <a:buFont typeface="Calibri"/>
            </a:pPr>
            <a:r>
              <a:rPr lang="en" sz="1600" dirty="0">
                <a:latin typeface="Calibri"/>
                <a:ea typeface="Calibri"/>
                <a:cs typeface="Calibri"/>
                <a:sym typeface="Calibri"/>
              </a:rPr>
              <a:t>Implement water supply planning</a:t>
            </a:r>
          </a:p>
          <a:p>
            <a:pPr marL="742950" lvl="1" indent="-133350" rtl="0">
              <a:lnSpc>
                <a:spcPct val="94000"/>
              </a:lnSpc>
              <a:spcBef>
                <a:spcPts val="900"/>
              </a:spcBef>
              <a:buSzPct val="100000"/>
              <a:buFont typeface="Calibri"/>
            </a:pPr>
            <a:r>
              <a:rPr lang="en" sz="1600" dirty="0">
                <a:latin typeface="Calibri"/>
                <a:ea typeface="Calibri"/>
                <a:cs typeface="Calibri"/>
                <a:sym typeface="Calibri"/>
              </a:rPr>
              <a:t>Manage and coordinate future land use decisions</a:t>
            </a:r>
          </a:p>
          <a:p>
            <a:pPr marL="742950" lvl="1" indent="-133350" rtl="0">
              <a:lnSpc>
                <a:spcPct val="94000"/>
              </a:lnSpc>
              <a:spcBef>
                <a:spcPts val="900"/>
              </a:spcBef>
              <a:buSzPct val="100000"/>
              <a:buFont typeface="Calibri"/>
            </a:pPr>
            <a:r>
              <a:rPr lang="en" sz="1600" dirty="0">
                <a:latin typeface="Calibri"/>
                <a:ea typeface="Calibri"/>
                <a:cs typeface="Calibri"/>
                <a:sym typeface="Calibri"/>
              </a:rPr>
              <a:t>Protection of archaeological &amp; historic resources</a:t>
            </a:r>
          </a:p>
          <a:p>
            <a:pPr marL="742950" lvl="1" indent="-133350" rtl="0">
              <a:lnSpc>
                <a:spcPct val="94000"/>
              </a:lnSpc>
              <a:spcBef>
                <a:spcPts val="900"/>
              </a:spcBef>
              <a:buSzPct val="100000"/>
              <a:buFont typeface="Calibri"/>
            </a:pPr>
            <a:r>
              <a:rPr lang="en" sz="1600" dirty="0">
                <a:latin typeface="Calibri"/>
                <a:ea typeface="Calibri"/>
                <a:cs typeface="Calibri"/>
                <a:sym typeface="Calibri"/>
              </a:rPr>
              <a:t>Protection of natural resources</a:t>
            </a:r>
          </a:p>
          <a:p>
            <a:pPr marL="742950" lvl="1" indent="-133350" rtl="0">
              <a:lnSpc>
                <a:spcPct val="94000"/>
              </a:lnSpc>
              <a:spcBef>
                <a:spcPts val="900"/>
              </a:spcBef>
              <a:buSzPct val="100000"/>
              <a:buFont typeface="Calibri"/>
            </a:pPr>
            <a:r>
              <a:rPr lang="en" sz="1600" dirty="0">
                <a:latin typeface="Calibri"/>
                <a:ea typeface="Calibri"/>
                <a:cs typeface="Calibri"/>
                <a:sym typeface="Calibri"/>
              </a:rPr>
              <a:t>Continuing land use programs</a:t>
            </a:r>
          </a:p>
          <a:p>
            <a:pPr marL="742950" lvl="1" indent="-133350" rtl="0">
              <a:lnSpc>
                <a:spcPct val="94000"/>
              </a:lnSpc>
              <a:spcBef>
                <a:spcPts val="900"/>
              </a:spcBef>
              <a:buSzPct val="100000"/>
              <a:buFont typeface="Calibri"/>
            </a:pPr>
            <a:r>
              <a:rPr lang="en" sz="1600" dirty="0">
                <a:latin typeface="Calibri"/>
                <a:ea typeface="Calibri"/>
                <a:cs typeface="Calibri"/>
                <a:sym typeface="Calibri"/>
              </a:rPr>
              <a:t>Continuing evaluation of land use element effectiveness</a:t>
            </a:r>
          </a:p>
          <a:p>
            <a:pPr marL="292100" lvl="0" indent="-190500" rtl="0">
              <a:lnSpc>
                <a:spcPct val="94000"/>
              </a:lnSpc>
              <a:spcBef>
                <a:spcPts val="900"/>
              </a:spcBef>
              <a:buClr>
                <a:schemeClr val="dk2"/>
              </a:buClr>
              <a:buFont typeface="Source Sans Pro"/>
              <a:buNone/>
            </a:pPr>
            <a:endParaRPr sz="1600" dirty="0">
              <a:solidFill>
                <a:schemeClr val="dk2"/>
              </a:solidFill>
              <a:latin typeface="Calibri"/>
              <a:ea typeface="Calibri"/>
              <a:cs typeface="Calibri"/>
              <a:sym typeface="Calibri"/>
            </a:endParaRPr>
          </a:p>
          <a:p>
            <a:pPr marL="292100" lvl="0" indent="-190500" rtl="0">
              <a:lnSpc>
                <a:spcPct val="94000"/>
              </a:lnSpc>
              <a:spcBef>
                <a:spcPts val="900"/>
              </a:spcBef>
              <a:buClr>
                <a:schemeClr val="dk2"/>
              </a:buClr>
              <a:buFont typeface="Source Sans Pro"/>
              <a:buNone/>
            </a:pPr>
            <a:endParaRPr sz="1400" dirty="0">
              <a:solidFill>
                <a:schemeClr val="dk2"/>
              </a:solidFill>
              <a:latin typeface="Calibri"/>
              <a:ea typeface="Calibri"/>
              <a:cs typeface="Calibri"/>
              <a:sym typeface="Calibri"/>
            </a:endParaRPr>
          </a:p>
          <a:p>
            <a:pPr marL="292100" lvl="0" indent="-190500" rtl="0">
              <a:lnSpc>
                <a:spcPct val="94000"/>
              </a:lnSpc>
              <a:spcBef>
                <a:spcPts val="900"/>
              </a:spcBef>
              <a:buClr>
                <a:schemeClr val="dk2"/>
              </a:buClr>
              <a:buFont typeface="Source Sans Pro"/>
              <a:buNone/>
            </a:pPr>
            <a:endParaRPr sz="1500" dirty="0">
              <a:solidFill>
                <a:schemeClr val="dk2"/>
              </a:solidFill>
              <a:latin typeface="Source Sans Pro"/>
              <a:ea typeface="Source Sans Pro"/>
              <a:cs typeface="Source Sans Pro"/>
              <a:sym typeface="Source Sans Pro"/>
            </a:endParaRPr>
          </a:p>
          <a:p>
            <a:pPr marL="292100" lvl="0" indent="-190500" rtl="0">
              <a:lnSpc>
                <a:spcPct val="94000"/>
              </a:lnSpc>
              <a:spcBef>
                <a:spcPts val="900"/>
              </a:spcBef>
              <a:spcAft>
                <a:spcPts val="200"/>
              </a:spcAft>
              <a:buClr>
                <a:schemeClr val="dk2"/>
              </a:buClr>
              <a:buFont typeface="Source Sans Pro"/>
              <a:buNone/>
            </a:pPr>
            <a:endParaRPr sz="1500" dirty="0">
              <a:solidFill>
                <a:schemeClr val="dk2"/>
              </a:solidFill>
              <a:latin typeface="Source Sans Pro"/>
              <a:ea typeface="Source Sans Pro"/>
              <a:cs typeface="Source Sans Pro"/>
              <a:sym typeface="Source Sans Pro"/>
            </a:endParaRPr>
          </a:p>
          <a:p>
            <a:pPr>
              <a:spcBef>
                <a:spcPts val="0"/>
              </a:spcBef>
              <a:buNone/>
            </a:pPr>
            <a:endParaRPr dirty="0"/>
          </a:p>
        </p:txBody>
      </p:sp>
      <p:sp>
        <p:nvSpPr>
          <p:cNvPr id="64" name="Shape 64"/>
          <p:cNvSpPr txBox="1"/>
          <p:nvPr/>
        </p:nvSpPr>
        <p:spPr>
          <a:xfrm>
            <a:off x="1996589" y="906136"/>
            <a:ext cx="5479500" cy="576300"/>
          </a:xfrm>
          <a:prstGeom prst="rect">
            <a:avLst/>
          </a:prstGeom>
          <a:noFill/>
          <a:ln>
            <a:noFill/>
          </a:ln>
        </p:spPr>
        <p:txBody>
          <a:bodyPr lIns="91425" tIns="91425" rIns="91425" bIns="91425" anchor="t" anchorCtr="0">
            <a:noAutofit/>
          </a:bodyPr>
          <a:lstStyle/>
          <a:p>
            <a:pPr lvl="0" algn="ctr" rtl="0">
              <a:lnSpc>
                <a:spcPct val="89000"/>
              </a:lnSpc>
              <a:spcBef>
                <a:spcPts val="0"/>
              </a:spcBef>
              <a:buClr>
                <a:schemeClr val="dk1"/>
              </a:buClr>
              <a:buSzPct val="39285"/>
              <a:buFont typeface="Arial"/>
              <a:buNone/>
            </a:pPr>
            <a:r>
              <a:rPr lang="en" sz="2800">
                <a:latin typeface="Source Sans Pro"/>
                <a:ea typeface="Source Sans Pro"/>
                <a:cs typeface="Source Sans Pro"/>
                <a:sym typeface="Source Sans Pro"/>
              </a:rPr>
              <a:t>Key West Land Use Objectives</a:t>
            </a:r>
            <a:r>
              <a:rPr lang="en" sz="3300">
                <a:latin typeface="Source Sans Pro"/>
                <a:ea typeface="Source Sans Pro"/>
                <a:cs typeface="Source Sans Pro"/>
                <a:sym typeface="Source Sans Pro"/>
              </a:rPr>
              <a:t> </a:t>
            </a:r>
          </a:p>
        </p:txBody>
      </p:sp>
    </p:spTree>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txBox="1">
            <a:spLocks noGrp="1"/>
          </p:cNvSpPr>
          <p:nvPr>
            <p:ph type="title"/>
          </p:nvPr>
        </p:nvSpPr>
        <p:spPr>
          <a:prstGeom prst="rect">
            <a:avLst/>
          </a:prstGeom>
        </p:spPr>
        <p:txBody>
          <a:bodyPr lIns="91425" tIns="91425" rIns="91425" bIns="91425" anchor="ctr" anchorCtr="0">
            <a:noAutofit/>
          </a:bodyPr>
          <a:lstStyle/>
          <a:p>
            <a:pPr>
              <a:spcBef>
                <a:spcPts val="0"/>
              </a:spcBef>
              <a:buNone/>
            </a:pPr>
            <a:endParaRPr/>
          </a:p>
        </p:txBody>
      </p:sp>
      <p:sp>
        <p:nvSpPr>
          <p:cNvPr id="246" name="Shape 246"/>
          <p:cNvSpPr txBox="1">
            <a:spLocks noGrp="1"/>
          </p:cNvSpPr>
          <p:nvPr>
            <p:ph idx="1"/>
          </p:nvPr>
        </p:nvSpPr>
        <p:spPr>
          <a:prstGeom prst="rect">
            <a:avLst/>
          </a:prstGeom>
        </p:spPr>
        <p:txBody>
          <a:bodyPr lIns="91425" tIns="91425" rIns="91425" bIns="91425" anchor="t" anchorCtr="0">
            <a:noAutofit/>
          </a:bodyPr>
          <a:lstStyle/>
          <a:p>
            <a:pPr>
              <a:spcBef>
                <a:spcPts val="0"/>
              </a:spcBef>
              <a:buNone/>
            </a:pPr>
            <a:endParaRPr/>
          </a:p>
        </p:txBody>
      </p:sp>
      <p:pic>
        <p:nvPicPr>
          <p:cNvPr id="247" name="Shape 24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Shape 69"/>
          <p:cNvSpPr txBox="1">
            <a:spLocks noGrp="1"/>
          </p:cNvSpPr>
          <p:nvPr>
            <p:ph type="body" idx="4294967295"/>
          </p:nvPr>
        </p:nvSpPr>
        <p:spPr>
          <a:xfrm>
            <a:off x="0" y="1052513"/>
            <a:ext cx="4519613" cy="1554162"/>
          </a:xfrm>
          <a:prstGeom prst="rect">
            <a:avLst/>
          </a:prstGeom>
          <a:noFill/>
          <a:ln>
            <a:noFill/>
          </a:ln>
        </p:spPr>
        <p:txBody>
          <a:bodyPr lIns="68575" tIns="34275" rIns="68575" bIns="34275" anchor="t" anchorCtr="0">
            <a:noAutofit/>
          </a:bodyPr>
          <a:lstStyle/>
          <a:p>
            <a:pPr marL="292100" marR="0" lvl="0" indent="-292100" algn="l" rtl="0">
              <a:lnSpc>
                <a:spcPct val="94000"/>
              </a:lnSpc>
              <a:spcBef>
                <a:spcPts val="0"/>
              </a:spcBef>
              <a:spcAft>
                <a:spcPts val="0"/>
              </a:spcAft>
              <a:buClr>
                <a:srgbClr val="000000"/>
              </a:buClr>
              <a:buSzPct val="100000"/>
              <a:buFont typeface="Calibri"/>
              <a:buChar char="▪"/>
            </a:pPr>
            <a:r>
              <a:rPr lang="en" sz="1600" b="0" i="0" u="none" strike="noStrike" cap="none" baseline="0">
                <a:solidFill>
                  <a:srgbClr val="000000"/>
                </a:solidFill>
                <a:latin typeface="Calibri"/>
                <a:ea typeface="Calibri"/>
                <a:cs typeface="Calibri"/>
                <a:sym typeface="Calibri"/>
              </a:rPr>
              <a:t>Managing building permit allocations (population growth)</a:t>
            </a:r>
          </a:p>
          <a:p>
            <a:pPr marL="292100" marR="0" lvl="1" indent="-292100" algn="l" rtl="0">
              <a:lnSpc>
                <a:spcPct val="94000"/>
              </a:lnSpc>
              <a:spcBef>
                <a:spcPts val="500"/>
              </a:spcBef>
              <a:spcAft>
                <a:spcPts val="200"/>
              </a:spcAft>
              <a:buClr>
                <a:srgbClr val="000000"/>
              </a:buClr>
              <a:buSzPct val="100000"/>
              <a:buFont typeface="Calibri"/>
              <a:buChar char="▪"/>
            </a:pPr>
            <a:r>
              <a:rPr lang="en" sz="1600" b="0" i="1" u="none" strike="noStrike" cap="none" baseline="0">
                <a:solidFill>
                  <a:srgbClr val="000000"/>
                </a:solidFill>
                <a:latin typeface="Calibri"/>
                <a:ea typeface="Calibri"/>
                <a:cs typeface="Calibri"/>
                <a:sym typeface="Calibri"/>
              </a:rPr>
              <a:t>Planned increases in evacuation capacities. Regulation in rate of growth also prevents further deterioration of public facilities. </a:t>
            </a:r>
          </a:p>
        </p:txBody>
      </p:sp>
      <p:pic>
        <p:nvPicPr>
          <p:cNvPr id="70" name="Shape 70"/>
          <p:cNvPicPr preferRelativeResize="0"/>
          <p:nvPr/>
        </p:nvPicPr>
        <p:blipFill rotWithShape="1">
          <a:blip r:embed="rId3">
            <a:alphaModFix/>
          </a:blip>
          <a:srcRect/>
          <a:stretch/>
        </p:blipFill>
        <p:spPr>
          <a:xfrm>
            <a:off x="5324301" y="581464"/>
            <a:ext cx="3129741" cy="2086920"/>
          </a:xfrm>
          <a:prstGeom prst="rect">
            <a:avLst/>
          </a:prstGeom>
          <a:noFill/>
          <a:ln>
            <a:noFill/>
          </a:ln>
        </p:spPr>
      </p:pic>
      <p:sp>
        <p:nvSpPr>
          <p:cNvPr id="71" name="Shape 71"/>
          <p:cNvSpPr txBox="1"/>
          <p:nvPr/>
        </p:nvSpPr>
        <p:spPr>
          <a:xfrm>
            <a:off x="393450" y="2860244"/>
            <a:ext cx="7263299" cy="1488900"/>
          </a:xfrm>
          <a:prstGeom prst="rect">
            <a:avLst/>
          </a:prstGeom>
          <a:noFill/>
          <a:ln>
            <a:noFill/>
          </a:ln>
        </p:spPr>
        <p:txBody>
          <a:bodyPr lIns="68575" tIns="34275" rIns="68575" bIns="34275" anchor="t" anchorCtr="0">
            <a:noAutofit/>
          </a:bodyPr>
          <a:lstStyle/>
          <a:p>
            <a:pPr marL="254000" marR="0" lvl="0" indent="-254000" algn="l" rtl="0">
              <a:spcBef>
                <a:spcPts val="0"/>
              </a:spcBef>
              <a:buClr>
                <a:srgbClr val="000000"/>
              </a:buClr>
              <a:buSzPct val="100000"/>
              <a:buFont typeface="Calibri"/>
              <a:buChar char="▪"/>
            </a:pPr>
            <a:r>
              <a:rPr lang="en" sz="1600" b="0" i="0" u="none" strike="noStrike" cap="none" baseline="0">
                <a:latin typeface="Calibri"/>
                <a:ea typeface="Calibri"/>
                <a:cs typeface="Calibri"/>
                <a:sym typeface="Calibri"/>
              </a:rPr>
              <a:t>Consider application of innovative land &amp; water resource management, climate adaptation, and energy conservation concepts.  </a:t>
            </a:r>
          </a:p>
          <a:p>
            <a:pPr marL="596900" marR="0" lvl="1" indent="-254000" algn="l" rtl="0">
              <a:spcBef>
                <a:spcPts val="0"/>
              </a:spcBef>
              <a:buClr>
                <a:srgbClr val="000000"/>
              </a:buClr>
              <a:buSzPct val="100000"/>
              <a:buFont typeface="Calibri"/>
              <a:buChar char="▪"/>
            </a:pPr>
            <a:r>
              <a:rPr lang="en" sz="1600" b="0" i="1" u="none" strike="noStrike" cap="none" baseline="0">
                <a:latin typeface="Calibri"/>
                <a:ea typeface="Calibri"/>
                <a:cs typeface="Calibri"/>
                <a:sym typeface="Calibri"/>
              </a:rPr>
              <a:t>Adopting land development regulations that are unique to the city. (responsive to issues such as increased frequency of intense rainfall and sea level rise.)</a:t>
            </a:r>
          </a:p>
          <a:p>
            <a:pPr marL="0" marR="0" lvl="0" indent="0" algn="l" rtl="0">
              <a:spcBef>
                <a:spcPts val="0"/>
              </a:spcBef>
              <a:buNone/>
            </a:pPr>
            <a:endParaRPr sz="1400" b="0" i="0" u="none" strike="noStrike" cap="none" baseline="0">
              <a:latin typeface="Source Sans Pro"/>
              <a:ea typeface="Source Sans Pro"/>
              <a:cs typeface="Source Sans Pro"/>
              <a:sym typeface="Source Sans Pro"/>
            </a:endParaRPr>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a:spLocks noGrp="1"/>
          </p:cNvSpPr>
          <p:nvPr>
            <p:ph type="body" idx="4294967295"/>
          </p:nvPr>
        </p:nvSpPr>
        <p:spPr>
          <a:xfrm>
            <a:off x="0" y="762000"/>
            <a:ext cx="3751263" cy="4000500"/>
          </a:xfrm>
          <a:prstGeom prst="rect">
            <a:avLst/>
          </a:prstGeom>
          <a:noFill/>
          <a:ln>
            <a:noFill/>
          </a:ln>
        </p:spPr>
        <p:txBody>
          <a:bodyPr lIns="68575" tIns="34275" rIns="68575" bIns="34275" anchor="t" anchorCtr="0">
            <a:noAutofit/>
          </a:bodyPr>
          <a:lstStyle/>
          <a:p>
            <a:pPr marL="292100" marR="0" lvl="0" indent="-292100" algn="l" rtl="0">
              <a:lnSpc>
                <a:spcPct val="94000"/>
              </a:lnSpc>
              <a:spcBef>
                <a:spcPts val="0"/>
              </a:spcBef>
              <a:spcAft>
                <a:spcPts val="0"/>
              </a:spcAft>
              <a:buClr>
                <a:srgbClr val="000000"/>
              </a:buClr>
              <a:buSzPct val="100000"/>
              <a:buFont typeface="Calibri"/>
              <a:buChar char="■"/>
            </a:pPr>
            <a:r>
              <a:rPr lang="en" sz="1800" b="0" i="0" u="none" strike="noStrike" cap="none" baseline="0">
                <a:solidFill>
                  <a:srgbClr val="000000"/>
                </a:solidFill>
                <a:latin typeface="Calibri"/>
                <a:ea typeface="Calibri"/>
                <a:cs typeface="Calibri"/>
                <a:sym typeface="Calibri"/>
              </a:rPr>
              <a:t>Integrate Former Military Sites</a:t>
            </a:r>
          </a:p>
          <a:p>
            <a:pPr marL="292100" marR="0" lvl="1" indent="-292100" algn="l" rtl="0">
              <a:lnSpc>
                <a:spcPct val="94000"/>
              </a:lnSpc>
              <a:spcBef>
                <a:spcPts val="500"/>
              </a:spcBef>
              <a:spcAft>
                <a:spcPts val="0"/>
              </a:spcAft>
              <a:buClr>
                <a:srgbClr val="000000"/>
              </a:buClr>
              <a:buSzPct val="100000"/>
              <a:buFont typeface="Calibri"/>
              <a:buChar char="–"/>
            </a:pPr>
            <a:r>
              <a:rPr lang="en" sz="1800" b="0" i="1" u="none" strike="noStrike" cap="none" baseline="0">
                <a:solidFill>
                  <a:srgbClr val="000000"/>
                </a:solidFill>
                <a:latin typeface="Calibri"/>
                <a:ea typeface="Calibri"/>
                <a:cs typeface="Calibri"/>
                <a:sym typeface="Calibri"/>
              </a:rPr>
              <a:t>Providing: long term, sustained, economic growth.</a:t>
            </a:r>
          </a:p>
          <a:p>
            <a:pPr marL="292100" marR="0" lvl="0" indent="-292100" algn="l" rtl="0">
              <a:lnSpc>
                <a:spcPct val="94000"/>
              </a:lnSpc>
              <a:spcBef>
                <a:spcPts val="900"/>
              </a:spcBef>
              <a:spcAft>
                <a:spcPts val="0"/>
              </a:spcAft>
              <a:buClr>
                <a:srgbClr val="000000"/>
              </a:buClr>
              <a:buSzPct val="100000"/>
              <a:buFont typeface="Calibri"/>
              <a:buChar char="■"/>
            </a:pPr>
            <a:r>
              <a:rPr lang="en" sz="1800" b="0" i="0" u="none" strike="noStrike" cap="none" baseline="0">
                <a:solidFill>
                  <a:srgbClr val="000000"/>
                </a:solidFill>
                <a:latin typeface="Calibri"/>
                <a:ea typeface="Calibri"/>
                <a:cs typeface="Calibri"/>
                <a:sym typeface="Calibri"/>
              </a:rPr>
              <a:t>Annexation Studies</a:t>
            </a:r>
          </a:p>
          <a:p>
            <a:pPr marL="292100" marR="0" lvl="1" indent="-292100" algn="l" rtl="0">
              <a:lnSpc>
                <a:spcPct val="94000"/>
              </a:lnSpc>
              <a:spcBef>
                <a:spcPts val="500"/>
              </a:spcBef>
              <a:spcAft>
                <a:spcPts val="0"/>
              </a:spcAft>
              <a:buClr>
                <a:srgbClr val="000000"/>
              </a:buClr>
              <a:buSzPct val="100000"/>
              <a:buFont typeface="Calibri"/>
              <a:buChar char="–"/>
            </a:pPr>
            <a:r>
              <a:rPr lang="en" sz="1800" b="0" i="1" u="none" strike="noStrike" cap="none" baseline="0">
                <a:solidFill>
                  <a:srgbClr val="000000"/>
                </a:solidFill>
                <a:latin typeface="Calibri"/>
                <a:ea typeface="Calibri"/>
                <a:cs typeface="Calibri"/>
                <a:sym typeface="Calibri"/>
              </a:rPr>
              <a:t>To prevent Urban Sprawl, by 2017, the city of Key West will conduct an annexation study that analyzes the potential for incorporating Key Haven. By 2020 the city shall conduct another study for annexing South Stock Island.</a:t>
            </a:r>
          </a:p>
          <a:p>
            <a:pPr marL="292100" marR="0" lvl="0" indent="-190500" algn="l" rtl="0">
              <a:lnSpc>
                <a:spcPct val="94000"/>
              </a:lnSpc>
              <a:spcBef>
                <a:spcPts val="900"/>
              </a:spcBef>
              <a:spcAft>
                <a:spcPts val="200"/>
              </a:spcAft>
              <a:buClr>
                <a:schemeClr val="dk2"/>
              </a:buClr>
              <a:buFont typeface="Source Sans Pro"/>
              <a:buNone/>
            </a:pPr>
            <a:endParaRPr sz="1500" b="0" i="0" u="none" strike="noStrike" cap="none" baseline="0">
              <a:solidFill>
                <a:schemeClr val="dk2"/>
              </a:solidFill>
              <a:latin typeface="Source Sans Pro"/>
              <a:ea typeface="Source Sans Pro"/>
              <a:cs typeface="Source Sans Pro"/>
              <a:sym typeface="Source Sans Pro"/>
            </a:endParaRPr>
          </a:p>
        </p:txBody>
      </p:sp>
      <p:pic>
        <p:nvPicPr>
          <p:cNvPr id="78" name="Shape 78"/>
          <p:cNvPicPr preferRelativeResize="0"/>
          <p:nvPr/>
        </p:nvPicPr>
        <p:blipFill rotWithShape="1">
          <a:blip r:embed="rId3">
            <a:alphaModFix/>
          </a:blip>
          <a:srcRect/>
          <a:stretch/>
        </p:blipFill>
        <p:spPr>
          <a:xfrm>
            <a:off x="4386141" y="762243"/>
            <a:ext cx="4486689" cy="3060456"/>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Shape 83"/>
          <p:cNvPicPr preferRelativeResize="0"/>
          <p:nvPr/>
        </p:nvPicPr>
        <p:blipFill rotWithShape="1">
          <a:blip r:embed="rId3">
            <a:alphaModFix/>
          </a:blip>
          <a:srcRect/>
          <a:stretch/>
        </p:blipFill>
        <p:spPr>
          <a:xfrm>
            <a:off x="1630241" y="178042"/>
            <a:ext cx="6002459" cy="4672535"/>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title" idx="4294967295"/>
          </p:nvPr>
        </p:nvSpPr>
        <p:spPr>
          <a:xfrm>
            <a:off x="396933" y="514350"/>
            <a:ext cx="7200900" cy="595313"/>
          </a:xfrm>
          <a:prstGeom prst="rect">
            <a:avLst/>
          </a:prstGeom>
          <a:noFill/>
          <a:ln>
            <a:noFill/>
          </a:ln>
        </p:spPr>
        <p:txBody>
          <a:bodyPr lIns="68575" tIns="34275" rIns="68575" bIns="34275" anchor="t" anchorCtr="0">
            <a:noAutofit/>
          </a:bodyPr>
          <a:lstStyle/>
          <a:p>
            <a:pPr marL="0" marR="0" lvl="0" indent="0" algn="ctr" rtl="0">
              <a:lnSpc>
                <a:spcPct val="89000"/>
              </a:lnSpc>
              <a:spcBef>
                <a:spcPts val="0"/>
              </a:spcBef>
              <a:buClr>
                <a:schemeClr val="dk2"/>
              </a:buClr>
              <a:buSzPct val="25000"/>
              <a:buFont typeface="Source Sans Pro"/>
              <a:buNone/>
            </a:pPr>
            <a:r>
              <a:rPr lang="en" sz="3300" b="0" dirty="0">
                <a:solidFill>
                  <a:schemeClr val="dk2"/>
                </a:solidFill>
                <a:latin typeface="Source Sans Pro"/>
                <a:ea typeface="Source Sans Pro"/>
                <a:cs typeface="Source Sans Pro"/>
                <a:sym typeface="Source Sans Pro"/>
              </a:rPr>
              <a:t>Transportation Element</a:t>
            </a:r>
          </a:p>
        </p:txBody>
      </p:sp>
      <p:sp>
        <p:nvSpPr>
          <p:cNvPr id="89" name="Shape 89"/>
          <p:cNvSpPr txBox="1">
            <a:spLocks noGrp="1"/>
          </p:cNvSpPr>
          <p:nvPr>
            <p:ph type="body" idx="4294967295"/>
          </p:nvPr>
        </p:nvSpPr>
        <p:spPr>
          <a:xfrm>
            <a:off x="263929" y="1109663"/>
            <a:ext cx="7200900" cy="3559175"/>
          </a:xfrm>
          <a:prstGeom prst="rect">
            <a:avLst/>
          </a:prstGeom>
          <a:noFill/>
          <a:ln>
            <a:noFill/>
          </a:ln>
        </p:spPr>
        <p:txBody>
          <a:bodyPr lIns="68575" tIns="34275" rIns="68575" bIns="34275" anchor="t" anchorCtr="0">
            <a:noAutofit/>
          </a:bodyPr>
          <a:lstStyle/>
          <a:p>
            <a:pPr lvl="0" algn="l" rtl="0">
              <a:lnSpc>
                <a:spcPct val="89000"/>
              </a:lnSpc>
              <a:spcBef>
                <a:spcPts val="0"/>
              </a:spcBef>
              <a:buNone/>
            </a:pPr>
            <a:r>
              <a:rPr lang="en" sz="2400" dirty="0">
                <a:solidFill>
                  <a:schemeClr val="dk2"/>
                </a:solidFill>
                <a:latin typeface="Source Sans Pro"/>
                <a:ea typeface="Source Sans Pro"/>
                <a:cs typeface="Source Sans Pro"/>
                <a:sym typeface="Source Sans Pro"/>
              </a:rPr>
              <a:t>Key West Objectives</a:t>
            </a:r>
          </a:p>
          <a:p>
            <a:pPr marL="292100" marR="0" lvl="0" indent="-285750" algn="l" rtl="0">
              <a:lnSpc>
                <a:spcPct val="94000"/>
              </a:lnSpc>
              <a:spcBef>
                <a:spcPts val="0"/>
              </a:spcBef>
              <a:spcAft>
                <a:spcPts val="0"/>
              </a:spcAft>
              <a:buClr>
                <a:srgbClr val="000000"/>
              </a:buClr>
              <a:buSzPct val="100000"/>
              <a:buFont typeface="Calibri"/>
              <a:buChar char="■"/>
            </a:pPr>
            <a:r>
              <a:rPr lang="en" sz="1500" dirty="0">
                <a:solidFill>
                  <a:srgbClr val="000000"/>
                </a:solidFill>
                <a:latin typeface="Calibri"/>
                <a:ea typeface="Calibri"/>
                <a:cs typeface="Calibri"/>
                <a:sym typeface="Calibri"/>
              </a:rPr>
              <a:t>Es</a:t>
            </a:r>
            <a:r>
              <a:rPr lang="en" sz="1500" b="0" i="0" u="none" strike="noStrike" cap="none" baseline="0" dirty="0">
                <a:solidFill>
                  <a:srgbClr val="000000"/>
                </a:solidFill>
                <a:latin typeface="Calibri"/>
                <a:ea typeface="Calibri"/>
                <a:cs typeface="Calibri"/>
                <a:sym typeface="Calibri"/>
              </a:rPr>
              <a:t>tablish safe, convenient, and efficient motorized and non-motorized transportation systems.</a:t>
            </a:r>
          </a:p>
          <a:p>
            <a:pPr marL="292100" marR="0" lvl="0" indent="-285750" algn="l" rtl="0">
              <a:lnSpc>
                <a:spcPct val="94000"/>
              </a:lnSpc>
              <a:spcBef>
                <a:spcPts val="900"/>
              </a:spcBef>
              <a:spcAft>
                <a:spcPts val="0"/>
              </a:spcAft>
              <a:buClr>
                <a:srgbClr val="000000"/>
              </a:buClr>
              <a:buSzPct val="100000"/>
              <a:buFont typeface="Calibri"/>
              <a:buChar char="■"/>
            </a:pPr>
            <a:r>
              <a:rPr lang="en" sz="1500" b="0" i="0" u="none" strike="noStrike" cap="none" baseline="0" dirty="0">
                <a:solidFill>
                  <a:srgbClr val="000000"/>
                </a:solidFill>
                <a:latin typeface="Calibri"/>
                <a:ea typeface="Calibri"/>
                <a:cs typeface="Calibri"/>
                <a:sym typeface="Calibri"/>
              </a:rPr>
              <a:t>Right of Way acquisition</a:t>
            </a:r>
          </a:p>
          <a:p>
            <a:pPr marL="292100" marR="0" lvl="0" indent="-285750" algn="l" rtl="0">
              <a:lnSpc>
                <a:spcPct val="94000"/>
              </a:lnSpc>
              <a:spcBef>
                <a:spcPts val="900"/>
              </a:spcBef>
              <a:spcAft>
                <a:spcPts val="0"/>
              </a:spcAft>
              <a:buClr>
                <a:srgbClr val="000000"/>
              </a:buClr>
              <a:buSzPct val="100000"/>
              <a:buFont typeface="Calibri"/>
              <a:buChar char="■"/>
            </a:pPr>
            <a:r>
              <a:rPr lang="en" sz="1500" b="0" i="0" u="none" strike="noStrike" cap="none" baseline="0" dirty="0">
                <a:solidFill>
                  <a:srgbClr val="000000"/>
                </a:solidFill>
                <a:latin typeface="Calibri"/>
                <a:ea typeface="Calibri"/>
                <a:cs typeface="Calibri"/>
                <a:sym typeface="Calibri"/>
              </a:rPr>
              <a:t>Future roadway improvements</a:t>
            </a:r>
          </a:p>
          <a:p>
            <a:pPr marL="292100" marR="0" lvl="1" indent="-292100" algn="l" rtl="0">
              <a:lnSpc>
                <a:spcPct val="94000"/>
              </a:lnSpc>
              <a:spcBef>
                <a:spcPts val="500"/>
              </a:spcBef>
              <a:spcAft>
                <a:spcPts val="0"/>
              </a:spcAft>
              <a:buClr>
                <a:srgbClr val="000000"/>
              </a:buClr>
              <a:buSzPct val="100000"/>
              <a:buFont typeface="Calibri"/>
              <a:buChar char="–"/>
            </a:pPr>
            <a:r>
              <a:rPr lang="en" sz="1400" b="1" i="1" u="none" strike="noStrike" cap="none" baseline="0" dirty="0">
                <a:solidFill>
                  <a:srgbClr val="000000"/>
                </a:solidFill>
                <a:latin typeface="Calibri"/>
                <a:ea typeface="Calibri"/>
                <a:cs typeface="Calibri"/>
                <a:sym typeface="Calibri"/>
              </a:rPr>
              <a:t>Reduction of the Urban heat island effect:</a:t>
            </a:r>
            <a:r>
              <a:rPr lang="en" sz="1400" b="0" i="1" u="none" strike="noStrike" cap="none" baseline="0" dirty="0">
                <a:solidFill>
                  <a:srgbClr val="000000"/>
                </a:solidFill>
                <a:latin typeface="Calibri"/>
                <a:ea typeface="Calibri"/>
                <a:cs typeface="Calibri"/>
                <a:sym typeface="Calibri"/>
              </a:rPr>
              <a:t> The city will attempt to reduce this effect on roads, parking lots, bike lanes, and sidewalks by employing materials that are of lighter color and have higher reflectivity, and providing shade by enhanced landscaping.</a:t>
            </a:r>
          </a:p>
          <a:p>
            <a:pPr marL="292100" marR="0" lvl="0" indent="-285750" algn="l" rtl="0">
              <a:lnSpc>
                <a:spcPct val="94000"/>
              </a:lnSpc>
              <a:spcBef>
                <a:spcPts val="900"/>
              </a:spcBef>
              <a:spcAft>
                <a:spcPts val="0"/>
              </a:spcAft>
              <a:buClr>
                <a:srgbClr val="000000"/>
              </a:buClr>
              <a:buSzPct val="100000"/>
              <a:buFont typeface="Calibri"/>
              <a:buChar char="■"/>
            </a:pPr>
            <a:r>
              <a:rPr lang="en" sz="1500" b="0" i="0" u="none" strike="noStrike" cap="none" baseline="0" dirty="0">
                <a:solidFill>
                  <a:srgbClr val="000000"/>
                </a:solidFill>
                <a:latin typeface="Calibri"/>
                <a:ea typeface="Calibri"/>
                <a:cs typeface="Calibri"/>
                <a:sym typeface="Calibri"/>
              </a:rPr>
              <a:t>Facilities for bicycle and pedestrian ways</a:t>
            </a:r>
          </a:p>
          <a:p>
            <a:pPr marL="292100" marR="0" lvl="0" indent="-285750" algn="l" rtl="0">
              <a:lnSpc>
                <a:spcPct val="94000"/>
              </a:lnSpc>
              <a:spcBef>
                <a:spcPts val="900"/>
              </a:spcBef>
              <a:spcAft>
                <a:spcPts val="0"/>
              </a:spcAft>
              <a:buClr>
                <a:srgbClr val="000000"/>
              </a:buClr>
              <a:buSzPct val="100000"/>
              <a:buFont typeface="Calibri"/>
              <a:buChar char="■"/>
            </a:pPr>
            <a:r>
              <a:rPr lang="en" sz="1500" b="0" i="0" u="none" strike="noStrike" cap="none" baseline="0" dirty="0">
                <a:solidFill>
                  <a:srgbClr val="000000"/>
                </a:solidFill>
                <a:latin typeface="Calibri"/>
                <a:ea typeface="Calibri"/>
                <a:cs typeface="Calibri"/>
                <a:sym typeface="Calibri"/>
              </a:rPr>
              <a:t>Manage multimodal transportation and land use</a:t>
            </a:r>
          </a:p>
          <a:p>
            <a:pPr marL="292100" marR="0" lvl="0" indent="-285750" algn="l" rtl="0">
              <a:lnSpc>
                <a:spcPct val="94000"/>
              </a:lnSpc>
              <a:spcBef>
                <a:spcPts val="900"/>
              </a:spcBef>
              <a:spcAft>
                <a:spcPts val="0"/>
              </a:spcAft>
              <a:buClr>
                <a:srgbClr val="000000"/>
              </a:buClr>
              <a:buSzPct val="100000"/>
              <a:buFont typeface="Calibri"/>
              <a:buChar char="■"/>
            </a:pPr>
            <a:r>
              <a:rPr lang="en" sz="1500" b="0" i="0" u="none" strike="noStrike" cap="none" baseline="0" dirty="0">
                <a:solidFill>
                  <a:srgbClr val="000000"/>
                </a:solidFill>
                <a:latin typeface="Calibri"/>
                <a:ea typeface="Calibri"/>
                <a:cs typeface="Calibri"/>
                <a:sym typeface="Calibri"/>
              </a:rPr>
              <a:t>Transportation and hurricane evacuation </a:t>
            </a:r>
          </a:p>
          <a:p>
            <a:pPr marL="292100" marR="0" lvl="1" indent="-285750" algn="l" rtl="0">
              <a:lnSpc>
                <a:spcPct val="94000"/>
              </a:lnSpc>
              <a:spcBef>
                <a:spcPts val="500"/>
              </a:spcBef>
              <a:spcAft>
                <a:spcPts val="200"/>
              </a:spcAft>
              <a:buClr>
                <a:srgbClr val="000000"/>
              </a:buClr>
              <a:buSzPct val="100000"/>
              <a:buFont typeface="Calibri"/>
              <a:buChar char="–"/>
            </a:pPr>
            <a:r>
              <a:rPr lang="en" sz="1500" b="0" i="1" u="none" strike="noStrike" cap="none" baseline="0" dirty="0">
                <a:solidFill>
                  <a:srgbClr val="000000"/>
                </a:solidFill>
                <a:latin typeface="Calibri"/>
                <a:ea typeface="Calibri"/>
                <a:cs typeface="Calibri"/>
                <a:sym typeface="Calibri"/>
              </a:rPr>
              <a:t>The city shall direct transportation policies in accordance with the appropriate evacuation and emergency management plans. </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ctrTitle"/>
          </p:nvPr>
        </p:nvSpPr>
        <p:spPr>
          <a:prstGeom prst="rect">
            <a:avLst/>
          </a:prstGeom>
          <a:noFill/>
          <a:ln>
            <a:noFill/>
          </a:ln>
        </p:spPr>
        <p:txBody>
          <a:bodyPr lIns="91425" tIns="45700" rIns="91425" bIns="45700" anchor="b" anchorCtr="0">
            <a:noAutofit/>
          </a:bodyPr>
          <a:lstStyle/>
          <a:p>
            <a:pPr marL="0" marR="0" lvl="0" indent="0" algn="ctr" rtl="0">
              <a:spcBef>
                <a:spcPts val="0"/>
              </a:spcBef>
              <a:buClr>
                <a:srgbClr val="3F3F3F"/>
              </a:buClr>
              <a:buFont typeface="Lustria"/>
              <a:buNone/>
            </a:pPr>
            <a:endParaRPr sz="5400" b="0" i="0" u="none" strike="noStrike" cap="none" baseline="0">
              <a:solidFill>
                <a:srgbClr val="3F3F3F"/>
              </a:solidFill>
              <a:latin typeface="Lustria"/>
              <a:ea typeface="Lustria"/>
              <a:cs typeface="Lustria"/>
              <a:sym typeface="Lustria"/>
            </a:endParaRPr>
          </a:p>
        </p:txBody>
      </p:sp>
      <p:sp>
        <p:nvSpPr>
          <p:cNvPr id="95" name="Shape 95"/>
          <p:cNvSpPr txBox="1">
            <a:spLocks noGrp="1"/>
          </p:cNvSpPr>
          <p:nvPr>
            <p:ph type="subTitle" idx="1"/>
          </p:nvPr>
        </p:nvSpPr>
        <p:spPr>
          <a:prstGeom prst="rect">
            <a:avLst/>
          </a:prstGeom>
          <a:noFill/>
          <a:ln>
            <a:noFill/>
          </a:ln>
        </p:spPr>
        <p:txBody>
          <a:bodyPr lIns="91425" tIns="45700" rIns="91425" bIns="45700" anchor="t" anchorCtr="0">
            <a:noAutofit/>
          </a:bodyPr>
          <a:lstStyle/>
          <a:p>
            <a:pPr marL="0" marR="0" lvl="0" indent="0" algn="ctr" rtl="0">
              <a:spcBef>
                <a:spcPts val="0"/>
              </a:spcBef>
              <a:buClr>
                <a:srgbClr val="3F3F3F"/>
              </a:buClr>
              <a:buFont typeface="Arial"/>
              <a:buNone/>
            </a:pPr>
            <a:endParaRPr sz="2000" b="0" i="0" u="none" strike="noStrike" cap="none" baseline="0">
              <a:solidFill>
                <a:srgbClr val="3F3F3F"/>
              </a:solidFill>
              <a:latin typeface="Lustria"/>
              <a:ea typeface="Lustria"/>
              <a:cs typeface="Lustria"/>
              <a:sym typeface="Lustria"/>
            </a:endParaRPr>
          </a:p>
        </p:txBody>
      </p:sp>
      <p:pic>
        <p:nvPicPr>
          <p:cNvPr id="96" name="Shape 96"/>
          <p:cNvPicPr preferRelativeResize="0"/>
          <p:nvPr/>
        </p:nvPicPr>
        <p:blipFill rotWithShape="1">
          <a:blip r:embed="rId3">
            <a:alphaModFix/>
          </a:blip>
          <a:srcRect/>
          <a:stretch/>
        </p:blipFill>
        <p:spPr>
          <a:xfrm>
            <a:off x="70775" y="0"/>
            <a:ext cx="9144000" cy="5143499"/>
          </a:xfrm>
          <a:prstGeom prst="rect">
            <a:avLst/>
          </a:prstGeom>
          <a:noFill/>
          <a:ln>
            <a:noFill/>
          </a:ln>
        </p:spPr>
      </p:pic>
      <p:sp>
        <p:nvSpPr>
          <p:cNvPr id="97" name="Shape 97"/>
          <p:cNvSpPr txBox="1"/>
          <p:nvPr/>
        </p:nvSpPr>
        <p:spPr>
          <a:xfrm>
            <a:off x="2830600" y="3933649"/>
            <a:ext cx="7398299" cy="1137000"/>
          </a:xfrm>
          <a:prstGeom prst="rect">
            <a:avLst/>
          </a:prstGeom>
          <a:noFill/>
          <a:ln>
            <a:noFill/>
          </a:ln>
        </p:spPr>
        <p:txBody>
          <a:bodyPr lIns="91425" tIns="45700" rIns="91425" bIns="45700" anchor="t" anchorCtr="0">
            <a:noAutofit/>
          </a:bodyPr>
          <a:lstStyle/>
          <a:p>
            <a:pPr marL="0" marR="0" lvl="0" indent="0" algn="l" rtl="0">
              <a:spcBef>
                <a:spcPts val="0"/>
              </a:spcBef>
              <a:buNone/>
            </a:pPr>
            <a:endParaRPr dirty="0"/>
          </a:p>
          <a:p>
            <a:pPr marL="0" marR="0" lvl="0" indent="0" algn="l" rtl="0">
              <a:spcBef>
                <a:spcPts val="0"/>
              </a:spcBef>
              <a:buSzPct val="25000"/>
              <a:buNone/>
            </a:pPr>
            <a:r>
              <a:rPr lang="en" sz="4800" b="1" i="0" u="none" strike="noStrike" cap="none" baseline="0" dirty="0">
                <a:solidFill>
                  <a:schemeClr val="lt1"/>
                </a:solidFill>
                <a:latin typeface="Arial"/>
                <a:ea typeface="Arial"/>
                <a:cs typeface="Arial"/>
                <a:sym typeface="Arial"/>
              </a:rPr>
              <a:t>Historic </a:t>
            </a:r>
            <a:r>
              <a:rPr lang="en" sz="4800" b="1" i="0" u="none" strike="noStrike" cap="none" baseline="0" dirty="0" smtClean="0">
                <a:solidFill>
                  <a:schemeClr val="lt1"/>
                </a:solidFill>
                <a:latin typeface="Arial"/>
                <a:ea typeface="Arial"/>
                <a:cs typeface="Arial"/>
                <a:sym typeface="Arial"/>
              </a:rPr>
              <a:t>Preservation</a:t>
            </a:r>
            <a:endParaRPr lang="en" sz="4800" b="1" i="0" u="none" strike="noStrike" cap="none" baseline="0" dirty="0">
              <a:solidFill>
                <a:schemeClr val="lt1"/>
              </a:solidFill>
              <a:latin typeface="Arial"/>
              <a:ea typeface="Arial"/>
              <a:cs typeface="Arial"/>
              <a:sym typeface="Arial"/>
            </a:endParaRP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3F3F3F"/>
              </a:buClr>
              <a:buSzPct val="25000"/>
              <a:buFont typeface="Lustria"/>
              <a:buNone/>
            </a:pPr>
            <a:r>
              <a:rPr lang="en" sz="4800" b="0" i="0" u="none" strike="noStrike" cap="none" baseline="0">
                <a:solidFill>
                  <a:srgbClr val="3F3F3F"/>
                </a:solidFill>
                <a:latin typeface="Lustria"/>
                <a:ea typeface="Lustria"/>
                <a:cs typeface="Lustria"/>
                <a:sym typeface="Lustria"/>
              </a:rPr>
              <a:t>HARC </a:t>
            </a:r>
          </a:p>
        </p:txBody>
      </p:sp>
      <p:sp>
        <p:nvSpPr>
          <p:cNvPr id="103" name="Shape 103"/>
          <p:cNvSpPr txBox="1">
            <a:spLocks noGrp="1"/>
          </p:cNvSpPr>
          <p:nvPr>
            <p:ph type="body" idx="1"/>
          </p:nvPr>
        </p:nvSpPr>
        <p:spPr>
          <a:prstGeom prst="rect">
            <a:avLst/>
          </a:prstGeom>
          <a:noFill/>
          <a:ln>
            <a:noFill/>
          </a:ln>
        </p:spPr>
        <p:txBody>
          <a:bodyPr lIns="91425" tIns="45700" rIns="91425" bIns="45700" anchor="t" anchorCtr="0">
            <a:noAutofit/>
          </a:bodyPr>
          <a:lstStyle/>
          <a:p>
            <a:pPr marL="342900" marR="0" lvl="0" indent="-292100" algn="l" rtl="0">
              <a:spcBef>
                <a:spcPts val="0"/>
              </a:spcBef>
              <a:buClr>
                <a:srgbClr val="000000"/>
              </a:buClr>
              <a:buSzPct val="100000"/>
              <a:buFont typeface="Calibri"/>
              <a:buChar char="•"/>
            </a:pPr>
            <a:r>
              <a:rPr lang="en" sz="2000" b="0" i="0" u="none" strike="noStrike" cap="none" baseline="0">
                <a:solidFill>
                  <a:srgbClr val="000000"/>
                </a:solidFill>
                <a:latin typeface="Calibri"/>
                <a:ea typeface="Calibri"/>
                <a:cs typeface="Calibri"/>
                <a:sym typeface="Calibri"/>
              </a:rPr>
              <a:t>Historic Architectural Review Commission</a:t>
            </a:r>
          </a:p>
          <a:p>
            <a:pPr marL="579438" marR="0" lvl="1" indent="-185737" algn="l" rtl="0">
              <a:spcBef>
                <a:spcPts val="600"/>
              </a:spcBef>
              <a:buClr>
                <a:srgbClr val="000000"/>
              </a:buClr>
              <a:buSzPct val="100000"/>
              <a:buFont typeface="Calibri"/>
              <a:buChar char="•"/>
            </a:pPr>
            <a:r>
              <a:rPr lang="en" sz="2000" b="0" i="1" u="none" strike="noStrike" cap="none" baseline="0">
                <a:solidFill>
                  <a:srgbClr val="000000"/>
                </a:solidFill>
                <a:latin typeface="Calibri"/>
                <a:ea typeface="Calibri"/>
                <a:cs typeface="Calibri"/>
                <a:sym typeface="Calibri"/>
              </a:rPr>
              <a:t>Identify </a:t>
            </a:r>
            <a:r>
              <a:rPr lang="en" sz="2000" b="0" i="0" u="none" strike="noStrike" cap="none" baseline="0">
                <a:solidFill>
                  <a:srgbClr val="000000"/>
                </a:solidFill>
                <a:latin typeface="Calibri"/>
                <a:ea typeface="Calibri"/>
                <a:cs typeface="Calibri"/>
                <a:sym typeface="Calibri"/>
              </a:rPr>
              <a:t>documents on the Master Site File</a:t>
            </a:r>
          </a:p>
          <a:p>
            <a:pPr marL="579438" marR="0" lvl="1" indent="-185737" algn="l" rtl="0">
              <a:spcBef>
                <a:spcPts val="600"/>
              </a:spcBef>
              <a:buClr>
                <a:srgbClr val="000000"/>
              </a:buClr>
              <a:buSzPct val="100000"/>
              <a:buFont typeface="Calibri"/>
              <a:buChar char="•"/>
            </a:pPr>
            <a:r>
              <a:rPr lang="en" sz="2000" b="0" i="1" u="none" strike="noStrike" cap="none" baseline="0">
                <a:solidFill>
                  <a:srgbClr val="000000"/>
                </a:solidFill>
                <a:latin typeface="Calibri"/>
                <a:ea typeface="Calibri"/>
                <a:cs typeface="Calibri"/>
                <a:sym typeface="Calibri"/>
              </a:rPr>
              <a:t>Evaluate</a:t>
            </a:r>
            <a:r>
              <a:rPr lang="en" sz="2000" b="0" i="0" u="none" strike="noStrike" cap="none" baseline="0">
                <a:solidFill>
                  <a:srgbClr val="000000"/>
                </a:solidFill>
                <a:latin typeface="Calibri"/>
                <a:ea typeface="Calibri"/>
                <a:cs typeface="Calibri"/>
                <a:sym typeface="Calibri"/>
              </a:rPr>
              <a:t> historical, architectural and archeological</a:t>
            </a:r>
          </a:p>
          <a:p>
            <a:pPr marL="579437" marR="0" lvl="1" indent="-185737" algn="l" rtl="0">
              <a:spcBef>
                <a:spcPts val="600"/>
              </a:spcBef>
              <a:buClr>
                <a:srgbClr val="000000"/>
              </a:buClr>
              <a:buSzPct val="100000"/>
              <a:buFont typeface="Calibri"/>
              <a:buChar char="•"/>
            </a:pPr>
            <a:r>
              <a:rPr lang="en" sz="2000" b="0" i="1" u="none" strike="noStrike" cap="none" baseline="0">
                <a:solidFill>
                  <a:srgbClr val="000000"/>
                </a:solidFill>
                <a:latin typeface="Calibri"/>
                <a:ea typeface="Calibri"/>
                <a:cs typeface="Calibri"/>
                <a:sym typeface="Calibri"/>
              </a:rPr>
              <a:t>Place</a:t>
            </a:r>
            <a:r>
              <a:rPr lang="en" sz="2000" b="0" i="0" u="none" strike="noStrike" cap="none" baseline="0">
                <a:solidFill>
                  <a:srgbClr val="000000"/>
                </a:solidFill>
                <a:latin typeface="Calibri"/>
                <a:ea typeface="Calibri"/>
                <a:cs typeface="Calibri"/>
                <a:sym typeface="Calibri"/>
              </a:rPr>
              <a:t> Historic and maritime resources on local and national register</a:t>
            </a:r>
          </a:p>
          <a:p>
            <a:pPr marL="579437" lvl="1" indent="-185737" rtl="0">
              <a:spcBef>
                <a:spcPts val="600"/>
              </a:spcBef>
              <a:buClr>
                <a:srgbClr val="000000"/>
              </a:buClr>
              <a:buSzPct val="100000"/>
              <a:buFont typeface="Calibri"/>
              <a:buChar char="•"/>
            </a:pPr>
            <a:r>
              <a:rPr lang="en" sz="2000" i="1">
                <a:solidFill>
                  <a:srgbClr val="000000"/>
                </a:solidFill>
                <a:latin typeface="Calibri"/>
                <a:ea typeface="Calibri"/>
                <a:cs typeface="Calibri"/>
                <a:sym typeface="Calibri"/>
              </a:rPr>
              <a:t>Prepare</a:t>
            </a:r>
            <a:r>
              <a:rPr lang="en" sz="2000">
                <a:solidFill>
                  <a:srgbClr val="000000"/>
                </a:solidFill>
                <a:latin typeface="Calibri"/>
                <a:ea typeface="Calibri"/>
                <a:cs typeface="Calibri"/>
                <a:sym typeface="Calibri"/>
              </a:rPr>
              <a:t> HARC Reports</a:t>
            </a:r>
          </a:p>
        </p:txBody>
      </p:sp>
      <p:sp>
        <p:nvSpPr>
          <p:cNvPr id="104" name="Shape 104"/>
          <p:cNvSpPr txBox="1">
            <a:spLocks noGrp="1"/>
          </p:cNvSpPr>
          <p:nvPr>
            <p:ph type="body" idx="2"/>
          </p:nvPr>
        </p:nvSpPr>
        <p:spPr>
          <a:xfrm>
            <a:off x="4451698" y="5471275"/>
            <a:ext cx="3994500" cy="3725699"/>
          </a:xfrm>
          <a:prstGeom prst="rect">
            <a:avLst/>
          </a:prstGeom>
        </p:spPr>
        <p:txBody>
          <a:bodyPr lIns="91425" tIns="91425" rIns="91425" bIns="91425" anchor="t" anchorCtr="0">
            <a:noAutofit/>
          </a:bodyPr>
          <a:lstStyle/>
          <a:p>
            <a:pPr>
              <a:spcBef>
                <a:spcPts val="0"/>
              </a:spcBef>
              <a:buNone/>
            </a:pPr>
            <a:endParaRPr/>
          </a:p>
        </p:txBody>
      </p:sp>
      <p:pic>
        <p:nvPicPr>
          <p:cNvPr id="105" name="Shape 105"/>
          <p:cNvPicPr preferRelativeResize="0"/>
          <p:nvPr/>
        </p:nvPicPr>
        <p:blipFill>
          <a:blip r:embed="rId3">
            <a:alphaModFix/>
          </a:blip>
          <a:stretch>
            <a:fillRect/>
          </a:stretch>
        </p:blipFill>
        <p:spPr>
          <a:xfrm>
            <a:off x="4672300" y="1200150"/>
            <a:ext cx="4157899" cy="3209925"/>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10</TotalTime>
  <Words>1425</Words>
  <Application>Microsoft Office PowerPoint</Application>
  <PresentationFormat>On-screen Show (16:9)</PresentationFormat>
  <Paragraphs>177</Paragraphs>
  <Slides>30</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Source Sans Pro</vt:lpstr>
      <vt:lpstr>Lustria</vt:lpstr>
      <vt:lpstr>Trebuchet MS</vt:lpstr>
      <vt:lpstr>Calibri</vt:lpstr>
      <vt:lpstr>AR BONNIE</vt:lpstr>
      <vt:lpstr>Wingdings 3</vt:lpstr>
      <vt:lpstr>Arial</vt:lpstr>
      <vt:lpstr>Facet</vt:lpstr>
      <vt:lpstr>PowerPoint Presentation</vt:lpstr>
      <vt:lpstr>PowerPoint Presentation</vt:lpstr>
      <vt:lpstr>Future Land Use Element </vt:lpstr>
      <vt:lpstr>PowerPoint Presentation</vt:lpstr>
      <vt:lpstr>PowerPoint Presentation</vt:lpstr>
      <vt:lpstr>PowerPoint Presentation</vt:lpstr>
      <vt:lpstr>Transportation Element</vt:lpstr>
      <vt:lpstr>PowerPoint Presentation</vt:lpstr>
      <vt:lpstr>HARC </vt:lpstr>
      <vt:lpstr>Highlights</vt:lpstr>
      <vt:lpstr>Housing Element</vt:lpstr>
      <vt:lpstr>Key West Housing Authority</vt:lpstr>
      <vt:lpstr>Highlights</vt:lpstr>
      <vt:lpstr>Public Facilities Element</vt:lpstr>
      <vt:lpstr>PowerPoint Presentation</vt:lpstr>
      <vt:lpstr>Coastal Management Element</vt:lpstr>
      <vt:lpstr>Coastal Management Element</vt:lpstr>
      <vt:lpstr>Coastal Management Element</vt:lpstr>
      <vt:lpstr>Coastal Management Element</vt:lpstr>
      <vt:lpstr>Coastal Management Element</vt:lpstr>
      <vt:lpstr>Coastal Management: Port Master Plan Element</vt:lpstr>
      <vt:lpstr>Coastal Management: Port Master Plan Element</vt:lpstr>
      <vt:lpstr>Key West Port </vt:lpstr>
      <vt:lpstr>Conservation Element</vt:lpstr>
      <vt:lpstr>Preservation of Natural Key West</vt:lpstr>
      <vt:lpstr>Conservation of Water Supply </vt:lpstr>
      <vt:lpstr>Protection of Manatees </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cbeja_000</dc:creator>
  <cp:lastModifiedBy>Microsoft account</cp:lastModifiedBy>
  <cp:revision>3</cp:revision>
  <dcterms:modified xsi:type="dcterms:W3CDTF">2015-10-05T19:50:12Z</dcterms:modified>
</cp:coreProperties>
</file>