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9" r:id="rId8"/>
    <p:sldId id="262" r:id="rId9"/>
    <p:sldId id="263" r:id="rId10"/>
    <p:sldId id="267" r:id="rId11"/>
    <p:sldId id="268" r:id="rId12"/>
    <p:sldId id="265"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89698" autoAdjust="0"/>
  </p:normalViewPr>
  <p:slideViewPr>
    <p:cSldViewPr snapToGrid="0" snapToObjects="1">
      <p:cViewPr varScale="1">
        <p:scale>
          <a:sx n="66" d="100"/>
          <a:sy n="66" d="100"/>
        </p:scale>
        <p:origin x="150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DBE7D-23CE-BF40-83B5-0994E2E32278}" type="datetimeFigureOut">
              <a:rPr lang="en-US" smtClean="0"/>
              <a:t>6/9/2016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6DBD7-CCC4-EF43-A222-83C32DA719D3}" type="slidenum">
              <a:rPr lang="en-US" smtClean="0"/>
              <a:t>‹#›</a:t>
            </a:fld>
            <a:endParaRPr lang="en-US"/>
          </a:p>
        </p:txBody>
      </p:sp>
    </p:spTree>
    <p:extLst>
      <p:ext uri="{BB962C8B-B14F-4D97-AF65-F5344CB8AC3E}">
        <p14:creationId xmlns:p14="http://schemas.microsoft.com/office/powerpoint/2010/main" val="36493563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86DBD7-CCC4-EF43-A222-83C32DA719D3}" type="slidenum">
              <a:rPr lang="en-US" smtClean="0"/>
              <a:t>1</a:t>
            </a:fld>
            <a:endParaRPr lang="en-US"/>
          </a:p>
        </p:txBody>
      </p:sp>
    </p:spTree>
    <p:extLst>
      <p:ext uri="{BB962C8B-B14F-4D97-AF65-F5344CB8AC3E}">
        <p14:creationId xmlns:p14="http://schemas.microsoft.com/office/powerpoint/2010/main" val="2252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6DBD7-CCC4-EF43-A222-83C32DA719D3}" type="slidenum">
              <a:rPr lang="en-US" smtClean="0"/>
              <a:t>5</a:t>
            </a:fld>
            <a:endParaRPr lang="en-US"/>
          </a:p>
        </p:txBody>
      </p:sp>
    </p:spTree>
    <p:extLst>
      <p:ext uri="{BB962C8B-B14F-4D97-AF65-F5344CB8AC3E}">
        <p14:creationId xmlns:p14="http://schemas.microsoft.com/office/powerpoint/2010/main" val="45342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6DBD7-CCC4-EF43-A222-83C32DA719D3}" type="slidenum">
              <a:rPr lang="en-US" smtClean="0"/>
              <a:t>9</a:t>
            </a:fld>
            <a:endParaRPr lang="en-US"/>
          </a:p>
        </p:txBody>
      </p:sp>
    </p:spTree>
    <p:extLst>
      <p:ext uri="{BB962C8B-B14F-4D97-AF65-F5344CB8AC3E}">
        <p14:creationId xmlns:p14="http://schemas.microsoft.com/office/powerpoint/2010/main" val="209123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6DBD7-CCC4-EF43-A222-83C32DA719D3}" type="slidenum">
              <a:rPr lang="en-US" smtClean="0"/>
              <a:t>11</a:t>
            </a:fld>
            <a:endParaRPr lang="en-US"/>
          </a:p>
        </p:txBody>
      </p:sp>
    </p:spTree>
    <p:extLst>
      <p:ext uri="{BB962C8B-B14F-4D97-AF65-F5344CB8AC3E}">
        <p14:creationId xmlns:p14="http://schemas.microsoft.com/office/powerpoint/2010/main" val="127279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6DBD7-CCC4-EF43-A222-83C32DA719D3}" type="slidenum">
              <a:rPr lang="en-US" smtClean="0"/>
              <a:t>12</a:t>
            </a:fld>
            <a:endParaRPr lang="en-US"/>
          </a:p>
        </p:txBody>
      </p:sp>
    </p:spTree>
    <p:extLst>
      <p:ext uri="{BB962C8B-B14F-4D97-AF65-F5344CB8AC3E}">
        <p14:creationId xmlns:p14="http://schemas.microsoft.com/office/powerpoint/2010/main" val="8066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0F8A837-3755-4049-8209-B5FA1862164A}" type="datetime1">
              <a:rPr lang="en-US" smtClean="0"/>
              <a:t>6/9/2016</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9EE0C-E068-9043-B45D-313CBCCFF548}" type="datetime1">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AB328-3B0E-204D-BC77-09A3DBBCF0FA}" type="datetime1">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B6A657-0EA9-7741-92FE-9B98C32A84C5}" type="datetime1">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1A30608A-18A3-6B4D-B8A6-05BE0986EAC0}" type="datetime1">
              <a:rPr lang="en-US" smtClean="0"/>
              <a:t>6/9/2016</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007C9A-309E-BF45-AB6B-EE61A43A6C8F}" type="datetime1">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414E46-FD66-DB48-925A-05E6567ABEC9}" type="datetime1">
              <a:rPr lang="en-US" smtClean="0"/>
              <a:t>6/9/2016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F2A61-28A4-AA4F-9B2A-7DD7FD746534}" type="datetime1">
              <a:rPr lang="en-US" smtClean="0"/>
              <a:t>6/9/2016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F6A7F32-6235-E44E-AB20-AD3495A1E2DE}" type="datetime1">
              <a:rPr lang="en-US" smtClean="0"/>
              <a:t>6/9/2016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18E78-10B4-EF46-95C5-01FAEBEC9641}" type="datetime1">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901FD-05C1-B947-91D3-A9C47DE6E15F}" type="datetime1">
              <a:rPr lang="en-US" smtClean="0"/>
              <a:t>6/9/2016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2658307-BF33-634F-BD7C-F94F2AA903FD}" type="datetime1">
              <a:rPr lang="en-US" smtClean="0"/>
              <a:t>6/9/2016</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1425844"/>
            <a:ext cx="1981200" cy="2455916"/>
          </a:xfrm>
        </p:spPr>
        <p:txBody>
          <a:bodyPr>
            <a:normAutofit/>
          </a:bodyPr>
          <a:lstStyle/>
          <a:p>
            <a:r>
              <a:rPr lang="en-US" dirty="0" err="1" smtClean="0"/>
              <a:t>Elysia</a:t>
            </a:r>
            <a:r>
              <a:rPr lang="en-US" dirty="0" smtClean="0"/>
              <a:t> Dana, Callie </a:t>
            </a:r>
            <a:r>
              <a:rPr lang="en-US" dirty="0" err="1" smtClean="0"/>
              <a:t>Dulaney</a:t>
            </a:r>
            <a:r>
              <a:rPr lang="en-US" dirty="0" smtClean="0"/>
              <a:t>, Ashley </a:t>
            </a:r>
            <a:r>
              <a:rPr lang="en-US" dirty="0" err="1" smtClean="0"/>
              <a:t>Gast</a:t>
            </a:r>
            <a:r>
              <a:rPr lang="en-US" dirty="0"/>
              <a:t>, Brielle </a:t>
            </a:r>
            <a:r>
              <a:rPr lang="en-US" dirty="0" smtClean="0"/>
              <a:t>Jones, </a:t>
            </a:r>
            <a:r>
              <a:rPr lang="en-US" dirty="0"/>
              <a:t>Katelynn Kern, </a:t>
            </a:r>
            <a:r>
              <a:rPr lang="en-US" dirty="0" err="1" smtClean="0"/>
              <a:t>Dorey</a:t>
            </a:r>
            <a:r>
              <a:rPr lang="en-US" dirty="0" smtClean="0"/>
              <a:t> </a:t>
            </a:r>
            <a:r>
              <a:rPr lang="en-US" dirty="0" err="1" smtClean="0"/>
              <a:t>Passmore</a:t>
            </a:r>
            <a:endParaRPr lang="en-US" dirty="0"/>
          </a:p>
        </p:txBody>
      </p:sp>
      <p:sp>
        <p:nvSpPr>
          <p:cNvPr id="3" name="Title 2"/>
          <p:cNvSpPr>
            <a:spLocks noGrp="1"/>
          </p:cNvSpPr>
          <p:nvPr>
            <p:ph type="title"/>
          </p:nvPr>
        </p:nvSpPr>
        <p:spPr/>
        <p:txBody>
          <a:bodyPr/>
          <a:lstStyle/>
          <a:p>
            <a:r>
              <a:rPr lang="en-US" dirty="0" smtClean="0"/>
              <a:t>Cultural Health Promotion in BLACKS/African Americans</a:t>
            </a:r>
            <a:endParaRPr lang="en-US" dirty="0"/>
          </a:p>
        </p:txBody>
      </p:sp>
      <p:sp>
        <p:nvSpPr>
          <p:cNvPr id="4" name="Slide Number Placeholder 3"/>
          <p:cNvSpPr>
            <a:spLocks noGrp="1"/>
          </p:cNvSpPr>
          <p:nvPr>
            <p:ph type="sldNum" sz="quarter" idx="11"/>
          </p:nvPr>
        </p:nvSpPr>
        <p:spPr/>
        <p:txBody>
          <a:bodyPr/>
          <a:lstStyle/>
          <a:p>
            <a:pPr algn="r"/>
            <a:fld id="{F7886C9C-DC18-4195-8FD5-A50AA931D419}" type="slidenum">
              <a:rPr lang="en-US" smtClean="0"/>
              <a:pPr algn="r"/>
              <a:t>1</a:t>
            </a:fld>
            <a:endParaRPr lang="en-US" dirty="0"/>
          </a:p>
        </p:txBody>
      </p:sp>
    </p:spTree>
    <p:extLst>
      <p:ext uri="{BB962C8B-B14F-4D97-AF65-F5344CB8AC3E}">
        <p14:creationId xmlns:p14="http://schemas.microsoft.com/office/powerpoint/2010/main" val="181559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5678715" cy="5138929"/>
          </a:xfrm>
        </p:spPr>
        <p:txBody>
          <a:bodyPr>
            <a:normAutofit fontScale="77500" lnSpcReduction="20000"/>
          </a:bodyPr>
          <a:lstStyle/>
          <a:p>
            <a:r>
              <a:rPr lang="en-US" dirty="0"/>
              <a:t>African Americans face many challenges in regards to accessing healthcare</a:t>
            </a:r>
            <a:r>
              <a:rPr lang="en-US" dirty="0" smtClean="0"/>
              <a:t>.</a:t>
            </a:r>
          </a:p>
          <a:p>
            <a:pPr lvl="1"/>
            <a:r>
              <a:rPr lang="en-US" dirty="0" smtClean="0"/>
              <a:t> </a:t>
            </a:r>
            <a:r>
              <a:rPr lang="en-US" dirty="0"/>
              <a:t>High levels of poverty is one of these major obstacles</a:t>
            </a:r>
            <a:r>
              <a:rPr lang="en-US" dirty="0" smtClean="0"/>
              <a:t>.</a:t>
            </a:r>
          </a:p>
          <a:p>
            <a:pPr lvl="2"/>
            <a:r>
              <a:rPr lang="en-US" dirty="0" smtClean="0"/>
              <a:t>“</a:t>
            </a:r>
            <a:r>
              <a:rPr lang="en-US" dirty="0"/>
              <a:t>In 2010 the poverty rate in this population was reported as 27.4%, 20.8% of this population was reported without health insurance during all or part of 2010” (Edelman, </a:t>
            </a:r>
            <a:r>
              <a:rPr lang="en-US" dirty="0" err="1"/>
              <a:t>Kudzma</a:t>
            </a:r>
            <a:r>
              <a:rPr lang="en-US" dirty="0"/>
              <a:t> &amp; </a:t>
            </a:r>
            <a:r>
              <a:rPr lang="en-US" dirty="0" err="1"/>
              <a:t>Mandle</a:t>
            </a:r>
            <a:r>
              <a:rPr lang="en-US" dirty="0"/>
              <a:t>, </a:t>
            </a:r>
            <a:r>
              <a:rPr lang="en-US" dirty="0" smtClean="0"/>
              <a:t>2014, p. 32).</a:t>
            </a:r>
          </a:p>
          <a:p>
            <a:pPr lvl="2"/>
            <a:r>
              <a:rPr lang="en-US" dirty="0" smtClean="0"/>
              <a:t>This </a:t>
            </a:r>
            <a:r>
              <a:rPr lang="en-US" dirty="0"/>
              <a:t>means that almost a quarter of the African American population in the U.S. cannot afford basic healthcare, such as </a:t>
            </a:r>
            <a:r>
              <a:rPr lang="en-US" dirty="0" smtClean="0"/>
              <a:t>annual </a:t>
            </a:r>
            <a:r>
              <a:rPr lang="en-US" dirty="0"/>
              <a:t>checkups</a:t>
            </a:r>
            <a:r>
              <a:rPr lang="en-US" dirty="0" smtClean="0"/>
              <a:t>.</a:t>
            </a:r>
          </a:p>
          <a:p>
            <a:pPr lvl="1"/>
            <a:r>
              <a:rPr lang="en-US" dirty="0" smtClean="0"/>
              <a:t>Poverty </a:t>
            </a:r>
            <a:r>
              <a:rPr lang="en-US" dirty="0"/>
              <a:t>also leads to a lack of available transportation which hinders patients from getting to and from hospitals, doctor’s offices, or clinics. </a:t>
            </a:r>
            <a:endParaRPr lang="en-US" dirty="0" smtClean="0"/>
          </a:p>
          <a:p>
            <a:pPr lvl="1"/>
            <a:r>
              <a:rPr lang="en-US" dirty="0" smtClean="0"/>
              <a:t>Some </a:t>
            </a:r>
            <a:r>
              <a:rPr lang="en-US" dirty="0"/>
              <a:t>patients may also have difficulty getting to a pharmacy to get prescriptions or they may not be able to afford to refill prescriptions. </a:t>
            </a:r>
            <a:endParaRPr lang="en-US" dirty="0" smtClean="0"/>
          </a:p>
          <a:p>
            <a:pPr lvl="1"/>
            <a:r>
              <a:rPr lang="en-US" dirty="0" smtClean="0"/>
              <a:t>Even </a:t>
            </a:r>
            <a:r>
              <a:rPr lang="en-US" dirty="0"/>
              <a:t>though African Americans are one of the largest minority groups, they often receive less access to certain preventative, diagnostic, and therapeutic interventions. </a:t>
            </a:r>
            <a:endParaRPr lang="en-US" dirty="0" smtClean="0"/>
          </a:p>
          <a:p>
            <a:pPr lvl="2"/>
            <a:r>
              <a:rPr lang="en-US" dirty="0" smtClean="0"/>
              <a:t>Compared </a:t>
            </a:r>
            <a:r>
              <a:rPr lang="en-US" dirty="0"/>
              <a:t>to White Americans, African Americans had lower rates of blood pressure screenings, less surgical intervention rates for certain cancers, lower rates of influenza and pneumococcal vaccines, and are less likely to have certain screening tests such as mammograms, clinical breast exams, pap smears, and prostate antigen tests performed (Chandler &amp; </a:t>
            </a:r>
            <a:r>
              <a:rPr lang="en-US" dirty="0" err="1"/>
              <a:t>Monnat</a:t>
            </a:r>
            <a:r>
              <a:rPr lang="en-US" dirty="0"/>
              <a:t>, 2015).</a:t>
            </a:r>
            <a:endParaRPr lang="en-US" sz="1000" dirty="0"/>
          </a:p>
          <a:p>
            <a:endParaRPr lang="en-US" dirty="0"/>
          </a:p>
        </p:txBody>
      </p:sp>
      <p:sp>
        <p:nvSpPr>
          <p:cNvPr id="3" name="Title 2"/>
          <p:cNvSpPr>
            <a:spLocks noGrp="1"/>
          </p:cNvSpPr>
          <p:nvPr>
            <p:ph type="title"/>
          </p:nvPr>
        </p:nvSpPr>
        <p:spPr/>
        <p:txBody>
          <a:bodyPr/>
          <a:lstStyle/>
          <a:p>
            <a:r>
              <a:rPr lang="en-US" dirty="0" smtClean="0"/>
              <a:t>Medical/health care access and experience</a:t>
            </a:r>
            <a:endParaRPr lang="en-US" dirty="0"/>
          </a:p>
        </p:txBody>
      </p:sp>
      <p:pic>
        <p:nvPicPr>
          <p:cNvPr id="4" name="Content Placeholder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59714" y="3083831"/>
            <a:ext cx="2494409" cy="1870807"/>
          </a:xfrm>
          <a:prstGeom prst="rect">
            <a:avLst/>
          </a:prstGeom>
          <a:ln w="57150">
            <a:solidFill>
              <a:schemeClr val="accent1"/>
            </a:solidFill>
          </a:ln>
        </p:spPr>
      </p:pic>
      <p:sp>
        <p:nvSpPr>
          <p:cNvPr id="5" name="Slide Number Placeholder 4"/>
          <p:cNvSpPr>
            <a:spLocks noGrp="1"/>
          </p:cNvSpPr>
          <p:nvPr>
            <p:ph type="sldNum" sz="quarter" idx="12"/>
          </p:nvPr>
        </p:nvSpPr>
        <p:spPr/>
        <p:txBody>
          <a:bodyPr/>
          <a:lstStyle/>
          <a:p>
            <a:fld id="{F7886C9C-DC18-4195-8FD5-A50AA931D419}" type="slidenum">
              <a:rPr lang="en-US" smtClean="0"/>
              <a:pPr/>
              <a:t>10</a:t>
            </a:fld>
            <a:endParaRPr lang="en-US"/>
          </a:p>
        </p:txBody>
      </p:sp>
    </p:spTree>
    <p:extLst>
      <p:ext uri="{BB962C8B-B14F-4D97-AF65-F5344CB8AC3E}">
        <p14:creationId xmlns:p14="http://schemas.microsoft.com/office/powerpoint/2010/main" val="123134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1000" y="2743624"/>
            <a:ext cx="4040188" cy="3687763"/>
          </a:xfrm>
        </p:spPr>
        <p:txBody>
          <a:bodyPr>
            <a:normAutofit/>
          </a:bodyPr>
          <a:lstStyle/>
          <a:p>
            <a:r>
              <a:rPr lang="en-US" sz="1700" dirty="0" smtClean="0"/>
              <a:t>Diabetes</a:t>
            </a:r>
            <a:endParaRPr lang="en-US" sz="1700" dirty="0"/>
          </a:p>
          <a:p>
            <a:r>
              <a:rPr lang="en-US" sz="1700" dirty="0" smtClean="0"/>
              <a:t>Hypertension</a:t>
            </a:r>
            <a:endParaRPr lang="en-US" sz="1700" dirty="0"/>
          </a:p>
          <a:p>
            <a:r>
              <a:rPr lang="en-US" sz="1700" dirty="0" smtClean="0"/>
              <a:t>HIV</a:t>
            </a:r>
            <a:r>
              <a:rPr lang="en-US" sz="1700" dirty="0"/>
              <a:t>/AIDS </a:t>
            </a:r>
          </a:p>
          <a:p>
            <a:r>
              <a:rPr lang="en-US" sz="1700" dirty="0"/>
              <a:t>Cancer</a:t>
            </a:r>
          </a:p>
          <a:p>
            <a:r>
              <a:rPr lang="en-US" sz="1700" dirty="0"/>
              <a:t>Obesity</a:t>
            </a:r>
          </a:p>
          <a:p>
            <a:r>
              <a:rPr lang="en-US" sz="1700" dirty="0"/>
              <a:t>Heart Disease</a:t>
            </a:r>
          </a:p>
          <a:p>
            <a:r>
              <a:rPr lang="en-US" sz="1700" dirty="0"/>
              <a:t>Stroke</a:t>
            </a:r>
          </a:p>
          <a:p>
            <a:r>
              <a:rPr lang="en-US" sz="1700" dirty="0"/>
              <a:t>(Edelman, </a:t>
            </a:r>
            <a:r>
              <a:rPr lang="en-US" sz="1700" dirty="0" err="1"/>
              <a:t>Kudzma</a:t>
            </a:r>
            <a:r>
              <a:rPr lang="en-US" sz="1700" dirty="0"/>
              <a:t> &amp; </a:t>
            </a:r>
            <a:r>
              <a:rPr lang="en-US" sz="1700" dirty="0" err="1"/>
              <a:t>Mandle</a:t>
            </a:r>
            <a:r>
              <a:rPr lang="en-US" sz="1700" dirty="0"/>
              <a:t>, </a:t>
            </a:r>
            <a:r>
              <a:rPr lang="en-US" sz="1700" dirty="0" smtClean="0"/>
              <a:t>2014)</a:t>
            </a:r>
            <a:endParaRPr lang="en-US" sz="1700" dirty="0"/>
          </a:p>
        </p:txBody>
      </p:sp>
      <p:sp>
        <p:nvSpPr>
          <p:cNvPr id="4" name="Text Placeholder 3"/>
          <p:cNvSpPr>
            <a:spLocks noGrp="1"/>
          </p:cNvSpPr>
          <p:nvPr>
            <p:ph type="body" sz="quarter" idx="3"/>
          </p:nvPr>
        </p:nvSpPr>
        <p:spPr>
          <a:xfrm>
            <a:off x="4720485" y="1768664"/>
            <a:ext cx="4041775" cy="974748"/>
          </a:xfrm>
          <a:ln w="28575">
            <a:solidFill>
              <a:schemeClr val="accent1"/>
            </a:solidFill>
          </a:ln>
        </p:spPr>
        <p:txBody>
          <a:bodyPr>
            <a:noAutofit/>
          </a:bodyPr>
          <a:lstStyle/>
          <a:p>
            <a:r>
              <a:rPr lang="en-US" sz="2000" b="1" dirty="0"/>
              <a:t>Primary Level of </a:t>
            </a:r>
            <a:endParaRPr lang="en-US" sz="2000" b="1" dirty="0" smtClean="0"/>
          </a:p>
          <a:p>
            <a:r>
              <a:rPr lang="en-US" sz="2000" b="1" dirty="0" smtClean="0"/>
              <a:t>Health </a:t>
            </a:r>
            <a:r>
              <a:rPr lang="en-US" sz="2000" b="1" dirty="0"/>
              <a:t>Promotion Interventions</a:t>
            </a:r>
            <a:r>
              <a:rPr lang="en-US" sz="2000" b="1" dirty="0" smtClean="0"/>
              <a:t>:</a:t>
            </a:r>
            <a:endParaRPr lang="en-US" sz="2000" b="1" dirty="0"/>
          </a:p>
        </p:txBody>
      </p:sp>
      <p:sp>
        <p:nvSpPr>
          <p:cNvPr id="5" name="Content Placeholder 4"/>
          <p:cNvSpPr>
            <a:spLocks noGrp="1"/>
          </p:cNvSpPr>
          <p:nvPr>
            <p:ph sz="quarter" idx="4"/>
          </p:nvPr>
        </p:nvSpPr>
        <p:spPr>
          <a:xfrm>
            <a:off x="4720485" y="2807824"/>
            <a:ext cx="4041775" cy="3687763"/>
          </a:xfrm>
        </p:spPr>
        <p:txBody>
          <a:bodyPr>
            <a:normAutofit/>
          </a:bodyPr>
          <a:lstStyle/>
          <a:p>
            <a:r>
              <a:rPr lang="en-US" sz="1700" dirty="0"/>
              <a:t>Educate in low-income neighborhoods about healthy eating habits and lifestyles</a:t>
            </a:r>
          </a:p>
          <a:p>
            <a:r>
              <a:rPr lang="en-US" sz="1700" dirty="0"/>
              <a:t>Refer clients to resources in the community that can supplement food or the financial means to buy health food</a:t>
            </a:r>
          </a:p>
          <a:p>
            <a:r>
              <a:rPr lang="en-US" sz="1700" dirty="0"/>
              <a:t>Screen patients for high blood pressure in the community</a:t>
            </a:r>
          </a:p>
          <a:p>
            <a:r>
              <a:rPr lang="en-US" sz="1700" dirty="0"/>
              <a:t>Encourage patients about foods that can attribute to obesity and </a:t>
            </a:r>
            <a:r>
              <a:rPr lang="en-US" sz="1700" dirty="0" smtClean="0"/>
              <a:t>diabetes</a:t>
            </a:r>
            <a:endParaRPr lang="en-US" sz="1700" dirty="0"/>
          </a:p>
          <a:p>
            <a:endParaRPr lang="en-US" dirty="0"/>
          </a:p>
        </p:txBody>
      </p:sp>
      <p:sp>
        <p:nvSpPr>
          <p:cNvPr id="6" name="Title 5"/>
          <p:cNvSpPr>
            <a:spLocks noGrp="1"/>
          </p:cNvSpPr>
          <p:nvPr>
            <p:ph type="title"/>
          </p:nvPr>
        </p:nvSpPr>
        <p:spPr/>
        <p:txBody>
          <a:bodyPr/>
          <a:lstStyle/>
          <a:p>
            <a:r>
              <a:rPr lang="en-US" dirty="0"/>
              <a:t>Medical/health problem or risk/potential primary level of health promotion </a:t>
            </a:r>
          </a:p>
        </p:txBody>
      </p:sp>
      <p:sp>
        <p:nvSpPr>
          <p:cNvPr id="7" name="Text Placeholder 6"/>
          <p:cNvSpPr>
            <a:spLocks noGrp="1"/>
          </p:cNvSpPr>
          <p:nvPr>
            <p:ph type="body" idx="1"/>
          </p:nvPr>
        </p:nvSpPr>
        <p:spPr>
          <a:xfrm>
            <a:off x="381000" y="1768664"/>
            <a:ext cx="4040188" cy="974748"/>
          </a:xfrm>
          <a:noFill/>
          <a:ln w="31750">
            <a:solidFill>
              <a:schemeClr val="accent1"/>
            </a:solidFill>
          </a:ln>
        </p:spPr>
        <p:txBody>
          <a:bodyPr>
            <a:noAutofit/>
          </a:bodyPr>
          <a:lstStyle/>
          <a:p>
            <a:r>
              <a:rPr lang="en-US" sz="2000" b="1" dirty="0"/>
              <a:t>Common Health Issues African Americans are at risk for are</a:t>
            </a:r>
            <a:r>
              <a:rPr lang="en-US" sz="2000" b="1" dirty="0" smtClean="0"/>
              <a:t>:</a:t>
            </a:r>
            <a:endParaRPr lang="en-US" sz="2000" b="1" dirty="0"/>
          </a:p>
        </p:txBody>
      </p:sp>
      <p:sp>
        <p:nvSpPr>
          <p:cNvPr id="2" name="Slide Number Placeholder 1"/>
          <p:cNvSpPr>
            <a:spLocks noGrp="1"/>
          </p:cNvSpPr>
          <p:nvPr>
            <p:ph type="sldNum" sz="quarter" idx="12"/>
          </p:nvPr>
        </p:nvSpPr>
        <p:spPr/>
        <p:txBody>
          <a:bodyPr/>
          <a:lstStyle/>
          <a:p>
            <a:fld id="{F7886C9C-DC18-4195-8FD5-A50AA931D419}" type="slidenum">
              <a:rPr lang="en-US" smtClean="0"/>
              <a:pPr/>
              <a:t>11</a:t>
            </a:fld>
            <a:endParaRPr lang="en-US"/>
          </a:p>
        </p:txBody>
      </p:sp>
    </p:spTree>
    <p:extLst>
      <p:ext uri="{BB962C8B-B14F-4D97-AF65-F5344CB8AC3E}">
        <p14:creationId xmlns:p14="http://schemas.microsoft.com/office/powerpoint/2010/main" val="155185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43058"/>
            <a:ext cx="8407893" cy="4407408"/>
          </a:xfrm>
        </p:spPr>
        <p:txBody>
          <a:bodyPr>
            <a:noAutofit/>
          </a:bodyPr>
          <a:lstStyle/>
          <a:p>
            <a:pPr marL="274320" lvl="1" indent="-228600">
              <a:buClr>
                <a:schemeClr val="accent1"/>
              </a:buClr>
              <a:buFont typeface="Wingdings 2" pitchFamily="18" charset="2"/>
              <a:buChar char=""/>
            </a:pPr>
            <a:r>
              <a:rPr lang="en-US" sz="1300" dirty="0"/>
              <a:t>Allen, W. R. (1995). African American family life in societal context: Crisis and hope. </a:t>
            </a:r>
            <a:r>
              <a:rPr lang="en-US" sz="1300" i="1" dirty="0" smtClean="0"/>
              <a:t>Social </a:t>
            </a:r>
            <a:r>
              <a:rPr lang="en-US" sz="1300" i="1" dirty="0"/>
              <a:t>Forum Sociological Forum,</a:t>
            </a:r>
            <a:r>
              <a:rPr lang="en-US" sz="1300" dirty="0"/>
              <a:t> </a:t>
            </a:r>
            <a:r>
              <a:rPr lang="en-US" sz="1300" i="1" dirty="0"/>
              <a:t>10</a:t>
            </a:r>
            <a:r>
              <a:rPr lang="en-US" sz="1300" dirty="0"/>
              <a:t>(4), 569-592. </a:t>
            </a:r>
            <a:endParaRPr lang="en-US" sz="1300" dirty="0" smtClean="0"/>
          </a:p>
          <a:p>
            <a:r>
              <a:rPr lang="en-US" sz="1300" dirty="0" smtClean="0"/>
              <a:t>Cowling</a:t>
            </a:r>
            <a:r>
              <a:rPr lang="en-US" sz="1300" dirty="0"/>
              <a:t>, L. (2010). Health and Dietary Issues Affecting African Americans. </a:t>
            </a:r>
            <a:r>
              <a:rPr lang="en-US" sz="1300" i="1" dirty="0"/>
              <a:t>California Food Guide. </a:t>
            </a:r>
            <a:r>
              <a:rPr lang="en-US" sz="1300" dirty="0"/>
              <a:t>Retrieved from http://www.dhcs.ca.gov/formsandpubs/publications/CaliforniaFoodGuide/17HealthandDietaryIssuesAffectingAfricanAmericans.pdf</a:t>
            </a:r>
          </a:p>
          <a:p>
            <a:r>
              <a:rPr lang="en-US" sz="1300" dirty="0" smtClean="0"/>
              <a:t>Chandler</a:t>
            </a:r>
            <a:r>
              <a:rPr lang="en-US" sz="1300" dirty="0"/>
              <a:t>, R. F. &amp; </a:t>
            </a:r>
            <a:r>
              <a:rPr lang="en-US" sz="1300" dirty="0" err="1"/>
              <a:t>Monnat</a:t>
            </a:r>
            <a:r>
              <a:rPr lang="en-US" sz="1300" dirty="0"/>
              <a:t>, S. M. (2015). Racial/Ethnic Differences in Use of Health Care Services for Diabetes Management. Health Education &amp; Behavior 42(6) 783 –792. </a:t>
            </a:r>
            <a:r>
              <a:rPr lang="en-US" sz="1300" dirty="0" err="1"/>
              <a:t>doi</a:t>
            </a:r>
            <a:r>
              <a:rPr lang="en-US" sz="1300" dirty="0"/>
              <a:t>: 10.1177/1090198115579416</a:t>
            </a:r>
          </a:p>
          <a:p>
            <a:r>
              <a:rPr lang="en-US" sz="1300" dirty="0"/>
              <a:t>Edelman, C. L., </a:t>
            </a:r>
            <a:r>
              <a:rPr lang="en-US" sz="1300" dirty="0" err="1"/>
              <a:t>Kudzma</a:t>
            </a:r>
            <a:r>
              <a:rPr lang="en-US" sz="1300" dirty="0"/>
              <a:t>, E. C., &amp; </a:t>
            </a:r>
            <a:r>
              <a:rPr lang="en-US" sz="1300" dirty="0" err="1"/>
              <a:t>Mandle</a:t>
            </a:r>
            <a:r>
              <a:rPr lang="en-US" sz="1300" dirty="0"/>
              <a:t>, C. L., (2014). Health promotion throughout the life span, (8th ed.). St. Louis, MO: Elsevier</a:t>
            </a:r>
            <a:r>
              <a:rPr lang="en-US" sz="1300" dirty="0" smtClean="0"/>
              <a:t>.</a:t>
            </a:r>
          </a:p>
          <a:p>
            <a:r>
              <a:rPr lang="en-US" sz="1300" dirty="0" smtClean="0"/>
              <a:t>Hendricks, L., Bore, S., &amp; Waller, L. (2012). An Examination of Spirituality in the African American Church. </a:t>
            </a:r>
            <a:r>
              <a:rPr lang="en-US" sz="1300" i="1" dirty="0" smtClean="0"/>
              <a:t>NATIONAL FORUM OF MULTICULTURAL ISSUES JOURNAL, 9(1)</a:t>
            </a:r>
            <a:r>
              <a:rPr lang="en-US" sz="1300" dirty="0" smtClean="0"/>
              <a:t>, 1-8.</a:t>
            </a:r>
          </a:p>
          <a:p>
            <a:r>
              <a:rPr lang="en-US" sz="1300" dirty="0" smtClean="0"/>
              <a:t>Liu, J. (2009, January 30). A Religious Portrait of African-Americans. Retrieved June 02, 2016, from http://www.pewforum.org/2009/01/30/a-religious-portrait-of-</a:t>
            </a:r>
            <a:r>
              <a:rPr lang="en-US" sz="1300" dirty="0" err="1" smtClean="0"/>
              <a:t>african</a:t>
            </a:r>
            <a:r>
              <a:rPr lang="en-US" sz="1300" dirty="0" smtClean="0"/>
              <a:t>-</a:t>
            </a:r>
            <a:r>
              <a:rPr lang="en-US" sz="1300" dirty="0" err="1" smtClean="0"/>
              <a:t>americans</a:t>
            </a:r>
            <a:r>
              <a:rPr lang="en-US" sz="1300" dirty="0" smtClean="0"/>
              <a:t>/</a:t>
            </a:r>
          </a:p>
          <a:p>
            <a:r>
              <a:rPr lang="en-US" sz="1300" i="1" dirty="0" smtClean="0"/>
              <a:t>African American English</a:t>
            </a:r>
            <a:r>
              <a:rPr lang="en-US" sz="1300" dirty="0" smtClean="0"/>
              <a:t>. (</a:t>
            </a:r>
            <a:r>
              <a:rPr lang="en-US" sz="1300" dirty="0" err="1" smtClean="0"/>
              <a:t>n.d.</a:t>
            </a:r>
            <a:r>
              <a:rPr lang="en-US" sz="1300" dirty="0" smtClean="0"/>
              <a:t>). Retrieved June 06, 2016, from http://</a:t>
            </a:r>
            <a:r>
              <a:rPr lang="en-US" sz="1300" dirty="0" err="1" smtClean="0"/>
              <a:t>www.pbs.org</a:t>
            </a:r>
            <a:r>
              <a:rPr lang="en-US" sz="1300" dirty="0" smtClean="0"/>
              <a:t>/speak/education/curriculum/college/</a:t>
            </a:r>
            <a:r>
              <a:rPr lang="en-US" sz="1300" dirty="0" err="1" smtClean="0"/>
              <a:t>aae</a:t>
            </a:r>
            <a:r>
              <a:rPr lang="en-US" sz="1300" dirty="0" smtClean="0"/>
              <a:t>/#discussion</a:t>
            </a:r>
          </a:p>
          <a:p>
            <a:r>
              <a:rPr lang="en-US" sz="1300" dirty="0" smtClean="0"/>
              <a:t>E. D. (2013, April 12). </a:t>
            </a:r>
            <a:r>
              <a:rPr lang="en-US" sz="1300" i="1" dirty="0" smtClean="0"/>
              <a:t>Learning How To Code-Switch: Humbling, But Necessary</a:t>
            </a:r>
            <a:r>
              <a:rPr lang="en-US" sz="1300" dirty="0" smtClean="0"/>
              <a:t>. Retrieved June 06, 2016, from http://www.npr.org/sections/codeswitch/2013/04/10/176234171/learning-how-to-code-switch-humbling-but-necessary</a:t>
            </a:r>
          </a:p>
        </p:txBody>
      </p:sp>
      <p:sp>
        <p:nvSpPr>
          <p:cNvPr id="3" name="Title 2"/>
          <p:cNvSpPr>
            <a:spLocks noGrp="1"/>
          </p:cNvSpPr>
          <p:nvPr>
            <p:ph type="title"/>
          </p:nvPr>
        </p:nvSpPr>
        <p:spPr/>
        <p:txBody>
          <a:bodyPr/>
          <a:lstStyle/>
          <a:p>
            <a:r>
              <a:rPr lang="en-US" dirty="0" smtClean="0"/>
              <a:t>References </a:t>
            </a:r>
            <a:endParaRPr lang="en-US" dirty="0"/>
          </a:p>
        </p:txBody>
      </p:sp>
      <p:sp>
        <p:nvSpPr>
          <p:cNvPr id="4" name="Slide Number Placeholder 3"/>
          <p:cNvSpPr>
            <a:spLocks noGrp="1"/>
          </p:cNvSpPr>
          <p:nvPr>
            <p:ph type="sldNum" sz="quarter" idx="12"/>
          </p:nvPr>
        </p:nvSpPr>
        <p:spPr/>
        <p:txBody>
          <a:bodyPr/>
          <a:lstStyle/>
          <a:p>
            <a:fld id="{F7886C9C-DC18-4195-8FD5-A50AA931D419}" type="slidenum">
              <a:rPr lang="en-US" smtClean="0"/>
              <a:pPr/>
              <a:t>12</a:t>
            </a:fld>
            <a:endParaRPr lang="en-US"/>
          </a:p>
        </p:txBody>
      </p:sp>
    </p:spTree>
    <p:extLst>
      <p:ext uri="{BB962C8B-B14F-4D97-AF65-F5344CB8AC3E}">
        <p14:creationId xmlns:p14="http://schemas.microsoft.com/office/powerpoint/2010/main" val="304019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Sandefur</a:t>
            </a:r>
            <a:r>
              <a:rPr lang="en-US" dirty="0" smtClean="0"/>
              <a:t>, G.D., Campbell, M.E. &amp; </a:t>
            </a:r>
            <a:r>
              <a:rPr lang="en-US" dirty="0" err="1" smtClean="0"/>
              <a:t>Eggerling-Boeck</a:t>
            </a:r>
            <a:r>
              <a:rPr lang="en-US" dirty="0" smtClean="0"/>
              <a:t>, J. </a:t>
            </a:r>
            <a:r>
              <a:rPr lang="en-US" i="1" dirty="0" smtClean="0"/>
              <a:t>Racial </a:t>
            </a:r>
            <a:r>
              <a:rPr lang="en-US" i="1" dirty="0"/>
              <a:t>and Ethnic </a:t>
            </a:r>
            <a:r>
              <a:rPr lang="en-US" i="1" dirty="0" err="1"/>
              <a:t>Identificaiton</a:t>
            </a:r>
            <a:r>
              <a:rPr lang="en-US" i="1" dirty="0"/>
              <a:t>, Official Classifications, and Health Disparities</a:t>
            </a:r>
            <a:r>
              <a:rPr lang="en-US" dirty="0"/>
              <a:t>. Washington DC: National Academics Press, 2004. Web.</a:t>
            </a:r>
          </a:p>
          <a:p>
            <a:r>
              <a:rPr lang="en-US" dirty="0"/>
              <a:t>A New African-American Culture. (</a:t>
            </a:r>
            <a:r>
              <a:rPr lang="en-US" dirty="0" err="1"/>
              <a:t>n.d.</a:t>
            </a:r>
            <a:r>
              <a:rPr lang="en-US" dirty="0"/>
              <a:t>). Retrieved June 08, 2016, from </a:t>
            </a:r>
            <a:r>
              <a:rPr lang="en-US" sz="2500" dirty="0"/>
              <a:t>http://</a:t>
            </a:r>
            <a:r>
              <a:rPr lang="en-US" sz="2500" dirty="0" err="1"/>
              <a:t>www.ushistory.org</a:t>
            </a:r>
            <a:r>
              <a:rPr lang="en-US" sz="2500" dirty="0"/>
              <a:t>/us/6g.asp</a:t>
            </a:r>
          </a:p>
          <a:p>
            <a:pPr marL="274320" lvl="1" indent="-228600">
              <a:buClr>
                <a:schemeClr val="accent1"/>
              </a:buClr>
              <a:buFont typeface="Wingdings 2" pitchFamily="18" charset="2"/>
              <a:buChar char=""/>
            </a:pPr>
            <a:r>
              <a:rPr lang="en-US" sz="2400" dirty="0" err="1"/>
              <a:t>Mccullough-Chavis</a:t>
            </a:r>
            <a:r>
              <a:rPr lang="en-US" sz="2400" dirty="0"/>
              <a:t>, A., &amp; </a:t>
            </a:r>
            <a:r>
              <a:rPr lang="en-US" sz="2400" dirty="0" err="1"/>
              <a:t>Waites</a:t>
            </a:r>
            <a:r>
              <a:rPr lang="en-US" sz="2400" dirty="0"/>
              <a:t>, C. (2004). Genograms with African American Families: Considering Cultural Context. </a:t>
            </a:r>
            <a:r>
              <a:rPr lang="en-US" sz="2400" i="1" dirty="0"/>
              <a:t>Journal of Family Social Work,</a:t>
            </a:r>
            <a:r>
              <a:rPr lang="en-US" sz="2400" dirty="0"/>
              <a:t> </a:t>
            </a:r>
            <a:r>
              <a:rPr lang="en-US" sz="2400" i="1" dirty="0"/>
              <a:t>8</a:t>
            </a:r>
            <a:r>
              <a:rPr lang="en-US" sz="2400" dirty="0"/>
              <a:t>(2), 1-	19.</a:t>
            </a:r>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2"/>
          </p:nvPr>
        </p:nvSpPr>
        <p:spPr/>
        <p:txBody>
          <a:bodyPr/>
          <a:lstStyle/>
          <a:p>
            <a:fld id="{F7886C9C-DC18-4195-8FD5-A50AA931D419}" type="slidenum">
              <a:rPr lang="en-US" smtClean="0"/>
              <a:pPr/>
              <a:t>13</a:t>
            </a:fld>
            <a:endParaRPr lang="en-US"/>
          </a:p>
        </p:txBody>
      </p:sp>
    </p:spTree>
    <p:extLst>
      <p:ext uri="{BB962C8B-B14F-4D97-AF65-F5344CB8AC3E}">
        <p14:creationId xmlns:p14="http://schemas.microsoft.com/office/powerpoint/2010/main" val="52906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African </a:t>
            </a:r>
            <a:r>
              <a:rPr lang="en-US" dirty="0"/>
              <a:t>American’s racial identity is most often associated with darker skin complexion.</a:t>
            </a:r>
          </a:p>
          <a:p>
            <a:r>
              <a:rPr lang="en-US" dirty="0" smtClean="0"/>
              <a:t>Their </a:t>
            </a:r>
            <a:r>
              <a:rPr lang="en-US" dirty="0"/>
              <a:t>ethnicity is often identified </a:t>
            </a:r>
            <a:r>
              <a:rPr lang="en-US" dirty="0" smtClean="0"/>
              <a:t>with traditions of Africa and American culture (</a:t>
            </a:r>
            <a:r>
              <a:rPr lang="en-US" dirty="0" err="1" smtClean="0"/>
              <a:t>UShistory.org</a:t>
            </a:r>
            <a:r>
              <a:rPr lang="en-US" dirty="0" smtClean="0"/>
              <a:t>, 2014). </a:t>
            </a:r>
            <a:endParaRPr lang="en-US" dirty="0"/>
          </a:p>
          <a:p>
            <a:r>
              <a:rPr lang="en-US" dirty="0" smtClean="0"/>
              <a:t>The </a:t>
            </a:r>
            <a:r>
              <a:rPr lang="en-US" dirty="0"/>
              <a:t>racial/ethnical identification is widely accepted amongst the African American community; therefore there is minimal interaction outside of the cultural group—many members who choose to associate with different identities often do not receive support from society </a:t>
            </a:r>
            <a:r>
              <a:rPr lang="en-US" dirty="0" smtClean="0"/>
              <a:t>(Gary, </a:t>
            </a:r>
            <a:r>
              <a:rPr lang="en-US" dirty="0" err="1" smtClean="0"/>
              <a:t>Sandefur</a:t>
            </a:r>
            <a:r>
              <a:rPr lang="en-US" dirty="0" smtClean="0"/>
              <a:t>, Campbell &amp; </a:t>
            </a:r>
            <a:r>
              <a:rPr lang="en-US" dirty="0" err="1" smtClean="0"/>
              <a:t>Eggerling-Boeck</a:t>
            </a:r>
            <a:r>
              <a:rPr lang="en-US" dirty="0" smtClean="0"/>
              <a:t>, 2004)</a:t>
            </a:r>
            <a:endParaRPr lang="en-US" dirty="0"/>
          </a:p>
          <a:p>
            <a:pPr lvl="1"/>
            <a:r>
              <a:rPr lang="en-US" dirty="0" smtClean="0"/>
              <a:t>Despite </a:t>
            </a:r>
            <a:r>
              <a:rPr lang="en-US" dirty="0"/>
              <a:t>the lack of social support, there has been increasing numbers in interracial marriages causing racial identification amongst African Americans to vary greatly.</a:t>
            </a:r>
          </a:p>
          <a:p>
            <a:r>
              <a:rPr lang="en-US" dirty="0" smtClean="0"/>
              <a:t>Due </a:t>
            </a:r>
            <a:r>
              <a:rPr lang="en-US" dirty="0"/>
              <a:t>to the increasing </a:t>
            </a:r>
            <a:r>
              <a:rPr lang="en-US" dirty="0" smtClean="0"/>
              <a:t>number </a:t>
            </a:r>
            <a:r>
              <a:rPr lang="en-US" dirty="0"/>
              <a:t>of biracial African Americans the recreational, educational and social activities are evolving outside of the ethnic group into the entire community.</a:t>
            </a:r>
          </a:p>
        </p:txBody>
      </p:sp>
      <p:sp>
        <p:nvSpPr>
          <p:cNvPr id="3" name="Title 2"/>
          <p:cNvSpPr>
            <a:spLocks noGrp="1"/>
          </p:cNvSpPr>
          <p:nvPr>
            <p:ph type="title"/>
          </p:nvPr>
        </p:nvSpPr>
        <p:spPr/>
        <p:txBody>
          <a:bodyPr/>
          <a:lstStyle/>
          <a:p>
            <a:r>
              <a:rPr lang="en-US" dirty="0" smtClean="0"/>
              <a:t>Ethnic/racial identity </a:t>
            </a:r>
            <a:endParaRPr lang="en-US" dirty="0"/>
          </a:p>
        </p:txBody>
      </p:sp>
      <p:sp>
        <p:nvSpPr>
          <p:cNvPr id="4" name="Slide Number Placeholder 3"/>
          <p:cNvSpPr>
            <a:spLocks noGrp="1"/>
          </p:cNvSpPr>
          <p:nvPr>
            <p:ph type="sldNum" sz="quarter" idx="12"/>
          </p:nvPr>
        </p:nvSpPr>
        <p:spPr/>
        <p:txBody>
          <a:bodyPr/>
          <a:lstStyle/>
          <a:p>
            <a:fld id="{F7886C9C-DC18-4195-8FD5-A50AA931D419}" type="slidenum">
              <a:rPr lang="en-US" smtClean="0"/>
              <a:pPr/>
              <a:t>2</a:t>
            </a:fld>
            <a:endParaRPr lang="en-US"/>
          </a:p>
        </p:txBody>
      </p:sp>
    </p:spTree>
    <p:extLst>
      <p:ext uri="{BB962C8B-B14F-4D97-AF65-F5344CB8AC3E}">
        <p14:creationId xmlns:p14="http://schemas.microsoft.com/office/powerpoint/2010/main" val="233403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4508" y="1719070"/>
            <a:ext cx="4267751" cy="4557743"/>
          </a:xfrm>
        </p:spPr>
        <p:txBody>
          <a:bodyPr>
            <a:normAutofit/>
          </a:bodyPr>
          <a:lstStyle/>
          <a:p>
            <a:r>
              <a:rPr lang="en-US" dirty="0"/>
              <a:t>Values are derived from family and religion (Edelman, </a:t>
            </a:r>
            <a:r>
              <a:rPr lang="en-US" dirty="0" err="1"/>
              <a:t>Kudzma</a:t>
            </a:r>
            <a:r>
              <a:rPr lang="en-US" dirty="0"/>
              <a:t>, &amp; </a:t>
            </a:r>
            <a:r>
              <a:rPr lang="en-US" dirty="0" err="1"/>
              <a:t>Mandle</a:t>
            </a:r>
            <a:r>
              <a:rPr lang="en-US" dirty="0"/>
              <a:t>, </a:t>
            </a:r>
            <a:r>
              <a:rPr lang="en-US" dirty="0" smtClean="0"/>
              <a:t>2014)</a:t>
            </a:r>
            <a:r>
              <a:rPr lang="en-US" dirty="0"/>
              <a:t>:</a:t>
            </a:r>
          </a:p>
          <a:p>
            <a:pPr lvl="1"/>
            <a:r>
              <a:rPr lang="en-US" dirty="0"/>
              <a:t>Strong kinship bonds</a:t>
            </a:r>
          </a:p>
          <a:p>
            <a:pPr lvl="1"/>
            <a:r>
              <a:rPr lang="en-US" dirty="0"/>
              <a:t>Church</a:t>
            </a:r>
          </a:p>
          <a:p>
            <a:pPr lvl="1"/>
            <a:r>
              <a:rPr lang="en-US" dirty="0"/>
              <a:t>Prayer </a:t>
            </a:r>
          </a:p>
          <a:p>
            <a:r>
              <a:rPr lang="en-US" dirty="0"/>
              <a:t>Experiences that may have impacted their values:</a:t>
            </a:r>
          </a:p>
          <a:p>
            <a:pPr lvl="1"/>
            <a:r>
              <a:rPr lang="en-US" dirty="0"/>
              <a:t>Past history of slavery </a:t>
            </a:r>
          </a:p>
          <a:p>
            <a:pPr lvl="1"/>
            <a:r>
              <a:rPr lang="en-US" dirty="0"/>
              <a:t>Segregation from mainstream society </a:t>
            </a:r>
          </a:p>
          <a:p>
            <a:pPr lvl="1"/>
            <a:r>
              <a:rPr lang="en-US" dirty="0"/>
              <a:t>Discrimination by the majority </a:t>
            </a:r>
            <a:r>
              <a:rPr lang="en-US" dirty="0" smtClean="0"/>
              <a:t>group</a:t>
            </a:r>
          </a:p>
          <a:p>
            <a:pPr lvl="1"/>
            <a:r>
              <a:rPr lang="en-US" dirty="0" smtClean="0"/>
              <a:t>Poverty </a:t>
            </a:r>
            <a:endParaRPr lang="en-US" dirty="0"/>
          </a:p>
          <a:p>
            <a:endParaRPr lang="en-US" dirty="0"/>
          </a:p>
        </p:txBody>
      </p:sp>
      <p:sp>
        <p:nvSpPr>
          <p:cNvPr id="3" name="Title 2"/>
          <p:cNvSpPr>
            <a:spLocks noGrp="1"/>
          </p:cNvSpPr>
          <p:nvPr>
            <p:ph type="title"/>
          </p:nvPr>
        </p:nvSpPr>
        <p:spPr/>
        <p:txBody>
          <a:bodyPr/>
          <a:lstStyle/>
          <a:p>
            <a:r>
              <a:rPr lang="en-US" dirty="0" smtClean="0"/>
              <a:t>History and value orientation </a:t>
            </a:r>
            <a:endParaRPr lang="en-US" dirty="0"/>
          </a:p>
        </p:txBody>
      </p:sp>
      <p:pic>
        <p:nvPicPr>
          <p:cNvPr id="4" name="Picture 3"/>
          <p:cNvPicPr>
            <a:picLocks noChangeAspect="1"/>
          </p:cNvPicPr>
          <p:nvPr/>
        </p:nvPicPr>
        <p:blipFill>
          <a:blip r:embed="rId2"/>
          <a:stretch>
            <a:fillRect/>
          </a:stretch>
        </p:blipFill>
        <p:spPr>
          <a:xfrm>
            <a:off x="297573" y="2537333"/>
            <a:ext cx="4196935" cy="2921215"/>
          </a:xfrm>
          <a:prstGeom prst="rect">
            <a:avLst/>
          </a:prstGeom>
          <a:ln w="57150">
            <a:solidFill>
              <a:schemeClr val="accent1"/>
            </a:solidFill>
          </a:ln>
          <a:effectLst>
            <a:softEdge rad="0"/>
          </a:effectLst>
        </p:spPr>
      </p:pic>
      <p:sp>
        <p:nvSpPr>
          <p:cNvPr id="5" name="Slide Number Placeholder 4"/>
          <p:cNvSpPr>
            <a:spLocks noGrp="1"/>
          </p:cNvSpPr>
          <p:nvPr>
            <p:ph type="sldNum" sz="quarter" idx="12"/>
          </p:nvPr>
        </p:nvSpPr>
        <p:spPr/>
        <p:txBody>
          <a:bodyPr/>
          <a:lstStyle/>
          <a:p>
            <a:fld id="{F7886C9C-DC18-4195-8FD5-A50AA931D419}" type="slidenum">
              <a:rPr lang="en-US" smtClean="0"/>
              <a:pPr/>
              <a:t>3</a:t>
            </a:fld>
            <a:endParaRPr lang="en-US"/>
          </a:p>
        </p:txBody>
      </p:sp>
    </p:spTree>
    <p:extLst>
      <p:ext uri="{BB962C8B-B14F-4D97-AF65-F5344CB8AC3E}">
        <p14:creationId xmlns:p14="http://schemas.microsoft.com/office/powerpoint/2010/main" val="217349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226" y="1827559"/>
            <a:ext cx="4108404" cy="4407408"/>
          </a:xfrm>
        </p:spPr>
        <p:txBody>
          <a:bodyPr>
            <a:normAutofit/>
          </a:bodyPr>
          <a:lstStyle/>
          <a:p>
            <a:r>
              <a:rPr lang="en-US" dirty="0" smtClean="0">
                <a:solidFill>
                  <a:schemeClr val="tx1">
                    <a:lumMod val="75000"/>
                    <a:lumOff val="25000"/>
                  </a:schemeClr>
                </a:solidFill>
              </a:rPr>
              <a:t>Black Americans speak both English and </a:t>
            </a:r>
            <a:r>
              <a:rPr lang="en-US" dirty="0">
                <a:solidFill>
                  <a:schemeClr val="tx1">
                    <a:lumMod val="75000"/>
                    <a:lumOff val="25000"/>
                  </a:schemeClr>
                </a:solidFill>
              </a:rPr>
              <a:t>African American Vernacular English (AAVE</a:t>
            </a:r>
            <a:r>
              <a:rPr lang="en-US" dirty="0" smtClean="0">
                <a:solidFill>
                  <a:schemeClr val="tx1">
                    <a:lumMod val="75000"/>
                    <a:lumOff val="25000"/>
                  </a:schemeClr>
                </a:solidFill>
              </a:rPr>
              <a:t>). </a:t>
            </a:r>
            <a:endParaRPr lang="en-US" dirty="0">
              <a:solidFill>
                <a:schemeClr val="tx1">
                  <a:lumMod val="75000"/>
                  <a:lumOff val="25000"/>
                </a:schemeClr>
              </a:solidFill>
            </a:endParaRPr>
          </a:p>
          <a:p>
            <a:r>
              <a:rPr lang="en-US" dirty="0">
                <a:solidFill>
                  <a:schemeClr val="tx1">
                    <a:lumMod val="75000"/>
                    <a:lumOff val="25000"/>
                  </a:schemeClr>
                </a:solidFill>
              </a:rPr>
              <a:t>“Code switching” </a:t>
            </a:r>
            <a:endParaRPr lang="en-US" dirty="0">
              <a:solidFill>
                <a:schemeClr val="tx1">
                  <a:lumMod val="75000"/>
                  <a:lumOff val="25000"/>
                </a:schemeClr>
              </a:solidFill>
              <a:sym typeface="Wingdings"/>
            </a:endParaRPr>
          </a:p>
          <a:p>
            <a:pPr lvl="1"/>
            <a:r>
              <a:rPr lang="en-US" dirty="0">
                <a:solidFill>
                  <a:schemeClr val="tx1">
                    <a:lumMod val="75000"/>
                    <a:lumOff val="25000"/>
                  </a:schemeClr>
                </a:solidFill>
                <a:sym typeface="Wingdings"/>
              </a:rPr>
              <a:t>s</a:t>
            </a:r>
            <a:r>
              <a:rPr lang="en-US" dirty="0" smtClean="0">
                <a:solidFill>
                  <a:schemeClr val="tx1">
                    <a:lumMod val="75000"/>
                    <a:lumOff val="25000"/>
                  </a:schemeClr>
                </a:solidFill>
                <a:sym typeface="Wingdings"/>
              </a:rPr>
              <a:t>witching </a:t>
            </a:r>
            <a:r>
              <a:rPr lang="en-US" dirty="0">
                <a:solidFill>
                  <a:schemeClr val="tx1">
                    <a:lumMod val="75000"/>
                    <a:lumOff val="25000"/>
                  </a:schemeClr>
                </a:solidFill>
                <a:sym typeface="Wingdings"/>
              </a:rPr>
              <a:t>language depending on the social situation </a:t>
            </a:r>
            <a:r>
              <a:rPr lang="en-US" dirty="0" smtClean="0">
                <a:solidFill>
                  <a:schemeClr val="tx1">
                    <a:lumMod val="75000"/>
                    <a:lumOff val="25000"/>
                  </a:schemeClr>
                </a:solidFill>
                <a:sym typeface="Wingdings"/>
              </a:rPr>
              <a:t>(</a:t>
            </a:r>
            <a:r>
              <a:rPr lang="en-US" dirty="0" err="1" smtClean="0">
                <a:solidFill>
                  <a:schemeClr val="tx1">
                    <a:lumMod val="75000"/>
                    <a:lumOff val="25000"/>
                  </a:schemeClr>
                </a:solidFill>
                <a:sym typeface="Wingdings"/>
              </a:rPr>
              <a:t>NPR.org</a:t>
            </a:r>
            <a:r>
              <a:rPr lang="en-US" dirty="0" smtClean="0">
                <a:solidFill>
                  <a:schemeClr val="tx1">
                    <a:lumMod val="75000"/>
                    <a:lumOff val="25000"/>
                  </a:schemeClr>
                </a:solidFill>
                <a:sym typeface="Wingdings"/>
              </a:rPr>
              <a:t>, 2013) </a:t>
            </a:r>
            <a:endParaRPr lang="en-US" dirty="0">
              <a:solidFill>
                <a:schemeClr val="tx1">
                  <a:lumMod val="75000"/>
                  <a:lumOff val="25000"/>
                </a:schemeClr>
              </a:solidFill>
              <a:sym typeface="Wingdings"/>
            </a:endParaRPr>
          </a:p>
          <a:p>
            <a:r>
              <a:rPr lang="en-US" dirty="0" smtClean="0">
                <a:solidFill>
                  <a:schemeClr val="tx1">
                    <a:lumMod val="75000"/>
                    <a:lumOff val="25000"/>
                  </a:schemeClr>
                </a:solidFill>
              </a:rPr>
              <a:t>Second </a:t>
            </a:r>
            <a:r>
              <a:rPr lang="en-US" dirty="0">
                <a:solidFill>
                  <a:schemeClr val="tx1">
                    <a:lumMod val="75000"/>
                    <a:lumOff val="25000"/>
                  </a:schemeClr>
                </a:solidFill>
              </a:rPr>
              <a:t>and third generations speak the same language as their </a:t>
            </a:r>
            <a:r>
              <a:rPr lang="en-US" dirty="0" smtClean="0">
                <a:solidFill>
                  <a:schemeClr val="tx1">
                    <a:lumMod val="75000"/>
                    <a:lumOff val="25000"/>
                  </a:schemeClr>
                </a:solidFill>
              </a:rPr>
              <a:t>grandparents.</a:t>
            </a:r>
            <a:endParaRPr lang="en-US" dirty="0">
              <a:solidFill>
                <a:schemeClr val="tx1">
                  <a:lumMod val="75000"/>
                  <a:lumOff val="25000"/>
                </a:schemeClr>
              </a:solidFill>
            </a:endParaRPr>
          </a:p>
          <a:p>
            <a:endParaRPr lang="en-US" dirty="0"/>
          </a:p>
        </p:txBody>
      </p:sp>
      <p:sp>
        <p:nvSpPr>
          <p:cNvPr id="3" name="Title 2"/>
          <p:cNvSpPr>
            <a:spLocks noGrp="1"/>
          </p:cNvSpPr>
          <p:nvPr>
            <p:ph type="title"/>
          </p:nvPr>
        </p:nvSpPr>
        <p:spPr/>
        <p:txBody>
          <a:bodyPr/>
          <a:lstStyle/>
          <a:p>
            <a:r>
              <a:rPr lang="en-US" dirty="0" smtClean="0"/>
              <a:t>Language-communication process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61656043"/>
              </p:ext>
            </p:extLst>
          </p:nvPr>
        </p:nvGraphicFramePr>
        <p:xfrm>
          <a:off x="4943959" y="2277010"/>
          <a:ext cx="3564610" cy="3023410"/>
        </p:xfrm>
        <a:graphic>
          <a:graphicData uri="http://schemas.openxmlformats.org/drawingml/2006/table">
            <a:tbl>
              <a:tblPr firstRow="1" bandRow="1">
                <a:tableStyleId>{00A15C55-8517-42AA-B614-E9B94910E393}</a:tableStyleId>
              </a:tblPr>
              <a:tblGrid>
                <a:gridCol w="1782305">
                  <a:extLst>
                    <a:ext uri="{9D8B030D-6E8A-4147-A177-3AD203B41FA5}">
                      <a16:colId xmlns:a16="http://schemas.microsoft.com/office/drawing/2014/main" val="20000"/>
                    </a:ext>
                  </a:extLst>
                </a:gridCol>
                <a:gridCol w="1782305">
                  <a:extLst>
                    <a:ext uri="{9D8B030D-6E8A-4147-A177-3AD203B41FA5}">
                      <a16:colId xmlns:a16="http://schemas.microsoft.com/office/drawing/2014/main" val="20001"/>
                    </a:ext>
                  </a:extLst>
                </a:gridCol>
              </a:tblGrid>
              <a:tr h="576674">
                <a:tc>
                  <a:txBody>
                    <a:bodyPr/>
                    <a:lstStyle/>
                    <a:p>
                      <a:pPr algn="ctr"/>
                      <a:r>
                        <a:rPr lang="en-US" dirty="0" smtClean="0"/>
                        <a:t>AAVE</a:t>
                      </a:r>
                      <a:endParaRPr lang="en-US" dirty="0"/>
                    </a:p>
                  </a:txBody>
                  <a:tcPr/>
                </a:tc>
                <a:tc>
                  <a:txBody>
                    <a:bodyPr/>
                    <a:lstStyle/>
                    <a:p>
                      <a:pPr algn="ctr"/>
                      <a:r>
                        <a:rPr lang="en-US" dirty="0" smtClean="0"/>
                        <a:t>English</a:t>
                      </a:r>
                      <a:endParaRPr lang="en-US" dirty="0"/>
                    </a:p>
                  </a:txBody>
                  <a:tcPr/>
                </a:tc>
                <a:extLst>
                  <a:ext uri="{0D108BD9-81ED-4DB2-BD59-A6C34878D82A}">
                    <a16:rowId xmlns:a16="http://schemas.microsoft.com/office/drawing/2014/main" val="10000"/>
                  </a:ext>
                </a:extLst>
              </a:tr>
              <a:tr h="2446736">
                <a:tc>
                  <a:txBody>
                    <a:bodyPr/>
                    <a:lstStyle/>
                    <a:p>
                      <a:pPr marL="285750" indent="-285750">
                        <a:buFont typeface="Arial" charset="0"/>
                        <a:buChar char="•"/>
                      </a:pPr>
                      <a:r>
                        <a:rPr lang="en-US" dirty="0" smtClean="0">
                          <a:solidFill>
                            <a:schemeClr val="accent6">
                              <a:lumMod val="50000"/>
                            </a:schemeClr>
                          </a:solidFill>
                        </a:rPr>
                        <a:t>Friends</a:t>
                      </a:r>
                    </a:p>
                    <a:p>
                      <a:pPr marL="285750" indent="-285750">
                        <a:buFont typeface="Arial" charset="0"/>
                        <a:buChar char="•"/>
                      </a:pPr>
                      <a:endParaRPr lang="en-US" dirty="0" smtClean="0">
                        <a:solidFill>
                          <a:schemeClr val="accent6">
                            <a:lumMod val="50000"/>
                          </a:schemeClr>
                        </a:solidFill>
                      </a:endParaRPr>
                    </a:p>
                    <a:p>
                      <a:pPr marL="285750" indent="-285750">
                        <a:buFont typeface="Arial" charset="0"/>
                        <a:buChar char="•"/>
                      </a:pPr>
                      <a:r>
                        <a:rPr lang="en-US" dirty="0" smtClean="0">
                          <a:solidFill>
                            <a:schemeClr val="accent6">
                              <a:lumMod val="50000"/>
                            </a:schemeClr>
                          </a:solidFill>
                        </a:rPr>
                        <a:t>Family</a:t>
                      </a:r>
                    </a:p>
                    <a:p>
                      <a:pPr marL="285750" indent="-285750">
                        <a:buFont typeface="Arial" charset="0"/>
                        <a:buChar char="•"/>
                      </a:pPr>
                      <a:endParaRPr lang="en-US" dirty="0" smtClean="0">
                        <a:solidFill>
                          <a:schemeClr val="accent6">
                            <a:lumMod val="50000"/>
                          </a:schemeClr>
                        </a:solidFill>
                      </a:endParaRPr>
                    </a:p>
                    <a:p>
                      <a:pPr marL="285750" indent="-285750">
                        <a:buFont typeface="Arial" charset="0"/>
                        <a:buChar char="•"/>
                      </a:pPr>
                      <a:r>
                        <a:rPr lang="en-US" dirty="0" smtClean="0">
                          <a:solidFill>
                            <a:schemeClr val="accent6">
                              <a:lumMod val="50000"/>
                            </a:schemeClr>
                          </a:solidFill>
                        </a:rPr>
                        <a:t>Social</a:t>
                      </a:r>
                      <a:r>
                        <a:rPr lang="en-US" baseline="0" dirty="0" smtClean="0">
                          <a:solidFill>
                            <a:schemeClr val="accent6">
                              <a:lumMod val="50000"/>
                            </a:schemeClr>
                          </a:solidFill>
                        </a:rPr>
                        <a:t> Settings</a:t>
                      </a:r>
                      <a:endParaRPr lang="en-US" dirty="0">
                        <a:solidFill>
                          <a:schemeClr val="accent6">
                            <a:lumMod val="50000"/>
                          </a:schemeClr>
                        </a:solidFill>
                      </a:endParaRPr>
                    </a:p>
                  </a:txBody>
                  <a:tcPr/>
                </a:tc>
                <a:tc>
                  <a:txBody>
                    <a:bodyPr/>
                    <a:lstStyle/>
                    <a:p>
                      <a:pPr marL="285750" indent="-285750">
                        <a:buFont typeface="Arial" charset="0"/>
                        <a:buChar char="•"/>
                      </a:pPr>
                      <a:r>
                        <a:rPr lang="en-US" dirty="0" smtClean="0">
                          <a:solidFill>
                            <a:schemeClr val="accent6">
                              <a:lumMod val="50000"/>
                            </a:schemeClr>
                          </a:solidFill>
                        </a:rPr>
                        <a:t>Work</a:t>
                      </a:r>
                    </a:p>
                    <a:p>
                      <a:pPr marL="285750" indent="-285750">
                        <a:buFont typeface="Arial" charset="0"/>
                        <a:buChar char="•"/>
                      </a:pPr>
                      <a:endParaRPr lang="en-US" dirty="0" smtClean="0">
                        <a:solidFill>
                          <a:schemeClr val="accent6">
                            <a:lumMod val="50000"/>
                          </a:schemeClr>
                        </a:solidFill>
                      </a:endParaRPr>
                    </a:p>
                    <a:p>
                      <a:pPr marL="285750" indent="-285750">
                        <a:buFont typeface="Arial" charset="0"/>
                        <a:buChar char="•"/>
                      </a:pPr>
                      <a:r>
                        <a:rPr lang="en-US" dirty="0" smtClean="0">
                          <a:solidFill>
                            <a:schemeClr val="accent6">
                              <a:lumMod val="50000"/>
                            </a:schemeClr>
                          </a:solidFill>
                        </a:rPr>
                        <a:t>Professional settings</a:t>
                      </a:r>
                    </a:p>
                    <a:p>
                      <a:pPr marL="285750" indent="-285750">
                        <a:buFont typeface="Arial" charset="0"/>
                        <a:buChar char="•"/>
                      </a:pPr>
                      <a:endParaRPr lang="en-US" dirty="0" smtClean="0">
                        <a:solidFill>
                          <a:schemeClr val="accent6">
                            <a:lumMod val="50000"/>
                          </a:schemeClr>
                        </a:solidFill>
                      </a:endParaRPr>
                    </a:p>
                    <a:p>
                      <a:pPr marL="285750" indent="-285750">
                        <a:buFont typeface="Arial" charset="0"/>
                        <a:buChar char="•"/>
                      </a:pPr>
                      <a:r>
                        <a:rPr lang="en-US" dirty="0" smtClean="0">
                          <a:solidFill>
                            <a:schemeClr val="accent6">
                              <a:lumMod val="50000"/>
                            </a:schemeClr>
                          </a:solidFill>
                        </a:rPr>
                        <a:t>School </a:t>
                      </a:r>
                      <a:endParaRPr lang="en-US" dirty="0">
                        <a:solidFill>
                          <a:schemeClr val="accent6">
                            <a:lumMod val="50000"/>
                          </a:schemeClr>
                        </a:solidFill>
                      </a:endParaRPr>
                    </a:p>
                  </a:txBody>
                  <a:tcPr/>
                </a:tc>
                <a:extLst>
                  <a:ext uri="{0D108BD9-81ED-4DB2-BD59-A6C34878D82A}">
                    <a16:rowId xmlns:a16="http://schemas.microsoft.com/office/drawing/2014/main" val="10001"/>
                  </a:ext>
                </a:extLst>
              </a:tr>
            </a:tbl>
          </a:graphicData>
        </a:graphic>
      </p:graphicFrame>
      <p:sp>
        <p:nvSpPr>
          <p:cNvPr id="6" name="Slide Number Placeholder 5"/>
          <p:cNvSpPr>
            <a:spLocks noGrp="1"/>
          </p:cNvSpPr>
          <p:nvPr>
            <p:ph type="sldNum" sz="quarter" idx="12"/>
          </p:nvPr>
        </p:nvSpPr>
        <p:spPr/>
        <p:txBody>
          <a:bodyPr/>
          <a:lstStyle/>
          <a:p>
            <a:fld id="{F7886C9C-DC18-4195-8FD5-A50AA931D419}" type="slidenum">
              <a:rPr lang="en-US" smtClean="0"/>
              <a:pPr/>
              <a:t>4</a:t>
            </a:fld>
            <a:endParaRPr lang="en-US"/>
          </a:p>
        </p:txBody>
      </p:sp>
    </p:spTree>
    <p:extLst>
      <p:ext uri="{BB962C8B-B14F-4D97-AF65-F5344CB8AC3E}">
        <p14:creationId xmlns:p14="http://schemas.microsoft.com/office/powerpoint/2010/main" val="83329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26080"/>
            <a:ext cx="8381260" cy="4771087"/>
          </a:xfrm>
        </p:spPr>
        <p:txBody>
          <a:bodyPr>
            <a:normAutofit fontScale="25000" lnSpcReduction="20000"/>
          </a:bodyPr>
          <a:lstStyle/>
          <a:p>
            <a:pPr marL="274320" lvl="1" indent="-228600">
              <a:buClr>
                <a:schemeClr val="accent1"/>
              </a:buClr>
              <a:buFont typeface="Wingdings 2" pitchFamily="18" charset="2"/>
              <a:buChar char=""/>
            </a:pPr>
            <a:r>
              <a:rPr lang="en-US" sz="6200" b="1" u="sng" dirty="0" smtClean="0"/>
              <a:t>Health</a:t>
            </a:r>
            <a:r>
              <a:rPr lang="en-US" sz="6200" dirty="0" smtClean="0"/>
              <a:t> is the feeling of well-being and the ability to fulfill role expectations </a:t>
            </a:r>
            <a:r>
              <a:rPr lang="en-US" sz="5800" dirty="0" smtClean="0"/>
              <a:t>(</a:t>
            </a:r>
            <a:r>
              <a:rPr lang="en-US" sz="5800" dirty="0"/>
              <a:t>Edelman, </a:t>
            </a:r>
            <a:r>
              <a:rPr lang="en-US" sz="5800" dirty="0" err="1"/>
              <a:t>Kudzma</a:t>
            </a:r>
            <a:r>
              <a:rPr lang="en-US" sz="5800" dirty="0"/>
              <a:t> &amp; </a:t>
            </a:r>
            <a:r>
              <a:rPr lang="en-US" sz="5800" dirty="0" err="1"/>
              <a:t>Mandle</a:t>
            </a:r>
            <a:r>
              <a:rPr lang="en-US" sz="5800" dirty="0"/>
              <a:t>, 2014</a:t>
            </a:r>
            <a:r>
              <a:rPr lang="en-US" sz="5800" dirty="0" smtClean="0"/>
              <a:t>).</a:t>
            </a:r>
            <a:endParaRPr lang="en-US" sz="6200" dirty="0" smtClean="0"/>
          </a:p>
          <a:p>
            <a:pPr lvl="1"/>
            <a:r>
              <a:rPr lang="en-US" sz="5800" dirty="0" smtClean="0"/>
              <a:t>Church and spirituality </a:t>
            </a:r>
          </a:p>
          <a:p>
            <a:pPr lvl="2"/>
            <a:r>
              <a:rPr lang="en-US" sz="5800" dirty="0" smtClean="0"/>
              <a:t>Healing power of prayer</a:t>
            </a:r>
          </a:p>
          <a:p>
            <a:pPr lvl="1"/>
            <a:r>
              <a:rPr lang="en-US" sz="6000" dirty="0"/>
              <a:t>D</a:t>
            </a:r>
            <a:r>
              <a:rPr lang="en-US" sz="6000" dirty="0" smtClean="0"/>
              <a:t>isease is caused by natural or spiritual forces</a:t>
            </a:r>
          </a:p>
          <a:p>
            <a:pPr marL="45720" indent="0">
              <a:buNone/>
            </a:pPr>
            <a:endParaRPr lang="en-US" sz="6200" dirty="0" smtClean="0"/>
          </a:p>
          <a:p>
            <a:r>
              <a:rPr lang="en-US" sz="6200" b="1" u="sng" dirty="0" smtClean="0"/>
              <a:t>Healing practices</a:t>
            </a:r>
            <a:r>
              <a:rPr lang="en-US" sz="6200" dirty="0"/>
              <a:t> </a:t>
            </a:r>
            <a:r>
              <a:rPr lang="en-US" sz="6200" dirty="0" smtClean="0"/>
              <a:t>are common amongst African Americans.</a:t>
            </a:r>
          </a:p>
          <a:p>
            <a:pPr lvl="1"/>
            <a:r>
              <a:rPr lang="en-US" sz="6200" dirty="0"/>
              <a:t>H</a:t>
            </a:r>
            <a:r>
              <a:rPr lang="en-US" sz="6200" dirty="0" smtClean="0"/>
              <a:t>ome remedies</a:t>
            </a:r>
          </a:p>
          <a:p>
            <a:pPr lvl="2"/>
            <a:r>
              <a:rPr lang="en-US" sz="6200" dirty="0" smtClean="0"/>
              <a:t>Roots, herbs, potions, oils, powders, rituals, and ceremonies</a:t>
            </a:r>
          </a:p>
          <a:p>
            <a:pPr lvl="1"/>
            <a:r>
              <a:rPr lang="en-US" sz="6200" dirty="0" smtClean="0"/>
              <a:t>Healers</a:t>
            </a:r>
          </a:p>
          <a:p>
            <a:pPr lvl="2"/>
            <a:r>
              <a:rPr lang="en-US" sz="6200" dirty="0" smtClean="0"/>
              <a:t>Folk remedies and child care</a:t>
            </a:r>
          </a:p>
          <a:p>
            <a:pPr lvl="1"/>
            <a:r>
              <a:rPr lang="en-US" sz="6200" dirty="0" smtClean="0"/>
              <a:t>Spiritualist</a:t>
            </a:r>
          </a:p>
          <a:p>
            <a:pPr lvl="2"/>
            <a:r>
              <a:rPr lang="en-US" sz="6200" dirty="0" smtClean="0"/>
              <a:t>Financial, personal, spiritual, or physical problems</a:t>
            </a:r>
          </a:p>
          <a:p>
            <a:pPr lvl="1"/>
            <a:r>
              <a:rPr lang="en-US" sz="6200" dirty="0" smtClean="0"/>
              <a:t>Voodoo priest/priestess</a:t>
            </a:r>
          </a:p>
          <a:p>
            <a:pPr lvl="2"/>
            <a:r>
              <a:rPr lang="en-US" sz="6200" dirty="0" smtClean="0"/>
              <a:t>Herbs, signs and omens </a:t>
            </a:r>
          </a:p>
          <a:p>
            <a:r>
              <a:rPr lang="en-US" sz="6200" dirty="0" smtClean="0"/>
              <a:t>Find comfort in the support their religious leader or healer can give them </a:t>
            </a:r>
          </a:p>
          <a:p>
            <a:r>
              <a:rPr lang="en-US" sz="6200" dirty="0" smtClean="0"/>
              <a:t>Healthcare providers need to find time for nontraditional modalities.</a:t>
            </a:r>
          </a:p>
          <a:p>
            <a:pPr marL="45720" indent="0">
              <a:buNone/>
            </a:pPr>
            <a:endParaRPr lang="en-US" sz="6200" dirty="0" smtClean="0"/>
          </a:p>
          <a:p>
            <a:r>
              <a:rPr lang="en-US" sz="6200" dirty="0"/>
              <a:t>Prevalence:</a:t>
            </a:r>
          </a:p>
          <a:p>
            <a:pPr lvl="1"/>
            <a:r>
              <a:rPr lang="en-US" sz="6200" dirty="0"/>
              <a:t>Core cultural beliefs remain similar amongst Black </a:t>
            </a:r>
            <a:r>
              <a:rPr lang="en-US" sz="6200" dirty="0" smtClean="0"/>
              <a:t>Americans </a:t>
            </a:r>
            <a:endParaRPr lang="en-US" sz="6200" dirty="0"/>
          </a:p>
          <a:p>
            <a:pPr lvl="1"/>
            <a:r>
              <a:rPr lang="en-US" sz="6200" dirty="0"/>
              <a:t>Many folk practices are utilized today especially in southern </a:t>
            </a:r>
            <a:r>
              <a:rPr lang="en-US" sz="6200" dirty="0" smtClean="0"/>
              <a:t>communities.</a:t>
            </a:r>
          </a:p>
          <a:p>
            <a:pPr lvl="1"/>
            <a:endParaRPr lang="en-US" dirty="0" smtClean="0"/>
          </a:p>
          <a:p>
            <a:endParaRPr lang="en-US" dirty="0" smtClean="0"/>
          </a:p>
        </p:txBody>
      </p:sp>
      <p:sp>
        <p:nvSpPr>
          <p:cNvPr id="3" name="Title 2"/>
          <p:cNvSpPr>
            <a:spLocks noGrp="1"/>
          </p:cNvSpPr>
          <p:nvPr>
            <p:ph type="title"/>
          </p:nvPr>
        </p:nvSpPr>
        <p:spPr/>
        <p:txBody>
          <a:bodyPr/>
          <a:lstStyle/>
          <a:p>
            <a:r>
              <a:rPr lang="en-US" dirty="0" smtClean="0"/>
              <a:t>Health beliefs and healing practices of African Americans</a:t>
            </a:r>
            <a:endParaRPr lang="en-US" dirty="0"/>
          </a:p>
        </p:txBody>
      </p:sp>
      <p:sp>
        <p:nvSpPr>
          <p:cNvPr id="4" name="Slide Number Placeholder 3"/>
          <p:cNvSpPr>
            <a:spLocks noGrp="1"/>
          </p:cNvSpPr>
          <p:nvPr>
            <p:ph type="sldNum" sz="quarter" idx="12"/>
          </p:nvPr>
        </p:nvSpPr>
        <p:spPr/>
        <p:txBody>
          <a:bodyPr/>
          <a:lstStyle/>
          <a:p>
            <a:fld id="{F7886C9C-DC18-4195-8FD5-A50AA931D419}" type="slidenum">
              <a:rPr lang="en-US" smtClean="0"/>
              <a:pPr/>
              <a:t>5</a:t>
            </a:fld>
            <a:endParaRPr lang="en-US"/>
          </a:p>
        </p:txBody>
      </p:sp>
    </p:spTree>
    <p:extLst>
      <p:ext uri="{BB962C8B-B14F-4D97-AF65-F5344CB8AC3E}">
        <p14:creationId xmlns:p14="http://schemas.microsoft.com/office/powerpoint/2010/main" val="338243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4027715" cy="4757929"/>
          </a:xfrm>
        </p:spPr>
        <p:txBody>
          <a:bodyPr>
            <a:normAutofit fontScale="77500" lnSpcReduction="20000"/>
          </a:bodyPr>
          <a:lstStyle/>
          <a:p>
            <a:r>
              <a:rPr lang="en-US" dirty="0" smtClean="0"/>
              <a:t>Churches </a:t>
            </a:r>
            <a:r>
              <a:rPr lang="en-US" dirty="0"/>
              <a:t>are often the center of African American communities and are key social institutions that play a huge role in daily life (Hendricks, Bore, &amp; Waller, 2012</a:t>
            </a:r>
            <a:r>
              <a:rPr lang="en-US" dirty="0" smtClean="0"/>
              <a:t>).</a:t>
            </a:r>
            <a:endParaRPr lang="en-US" dirty="0"/>
          </a:p>
          <a:p>
            <a:r>
              <a:rPr lang="en-US" dirty="0"/>
              <a:t>Two main roles of the </a:t>
            </a:r>
            <a:r>
              <a:rPr lang="en-US" dirty="0" smtClean="0"/>
              <a:t>church:</a:t>
            </a:r>
            <a:endParaRPr lang="en-US" dirty="0"/>
          </a:p>
          <a:p>
            <a:pPr lvl="1"/>
            <a:r>
              <a:rPr lang="en-US" b="1" dirty="0" smtClean="0"/>
              <a:t>Evangelism </a:t>
            </a:r>
            <a:r>
              <a:rPr lang="en-US" dirty="0"/>
              <a:t>– spreading the word about the faith </a:t>
            </a:r>
          </a:p>
          <a:p>
            <a:pPr lvl="1"/>
            <a:r>
              <a:rPr lang="en-US" b="1" dirty="0" smtClean="0"/>
              <a:t>Discipleship</a:t>
            </a:r>
            <a:r>
              <a:rPr lang="en-US" dirty="0" smtClean="0"/>
              <a:t> </a:t>
            </a:r>
            <a:r>
              <a:rPr lang="en-US" dirty="0"/>
              <a:t>– training followers to integrate the faith’s teachings into their lives</a:t>
            </a:r>
          </a:p>
          <a:p>
            <a:r>
              <a:rPr lang="en-US" dirty="0"/>
              <a:t>Religion also plays a big role in political views for this cultural group which is typically conservative in regard to topics like abortion and </a:t>
            </a:r>
            <a:r>
              <a:rPr lang="en-US" dirty="0" smtClean="0"/>
              <a:t>homosexuality.</a:t>
            </a:r>
            <a:endParaRPr lang="en-US" dirty="0"/>
          </a:p>
          <a:p>
            <a:r>
              <a:rPr lang="en-US" dirty="0"/>
              <a:t>The majority of African Americans (approx. 78%) identify as </a:t>
            </a:r>
            <a:r>
              <a:rPr lang="en-US" dirty="0" smtClean="0"/>
              <a:t>Protestant.</a:t>
            </a:r>
            <a:endParaRPr lang="en-US" dirty="0"/>
          </a:p>
          <a:p>
            <a:r>
              <a:rPr lang="en-US" dirty="0"/>
              <a:t>Prayer is a common coping </a:t>
            </a:r>
            <a:r>
              <a:rPr lang="en-US" dirty="0" smtClean="0"/>
              <a:t>mechanism</a:t>
            </a:r>
          </a:p>
          <a:p>
            <a:pPr marL="45720" indent="0">
              <a:buNone/>
            </a:pPr>
            <a:endParaRPr lang="en-US" dirty="0"/>
          </a:p>
          <a:p>
            <a:endParaRPr lang="en-US" dirty="0"/>
          </a:p>
        </p:txBody>
      </p:sp>
      <p:sp>
        <p:nvSpPr>
          <p:cNvPr id="3" name="Title 2"/>
          <p:cNvSpPr>
            <a:spLocks noGrp="1"/>
          </p:cNvSpPr>
          <p:nvPr>
            <p:ph type="title"/>
          </p:nvPr>
        </p:nvSpPr>
        <p:spPr/>
        <p:txBody>
          <a:bodyPr/>
          <a:lstStyle/>
          <a:p>
            <a:r>
              <a:rPr lang="en-US" dirty="0" smtClean="0"/>
              <a:t>Religious beliefs</a:t>
            </a:r>
            <a:endParaRPr lang="en-US" dirty="0"/>
          </a:p>
        </p:txBody>
      </p:sp>
      <p:pic>
        <p:nvPicPr>
          <p:cNvPr id="4" name="Picture 3"/>
          <p:cNvPicPr>
            <a:picLocks noChangeAspect="1"/>
          </p:cNvPicPr>
          <p:nvPr/>
        </p:nvPicPr>
        <p:blipFill>
          <a:blip r:embed="rId2"/>
          <a:stretch>
            <a:fillRect/>
          </a:stretch>
        </p:blipFill>
        <p:spPr>
          <a:xfrm>
            <a:off x="4728921" y="2163016"/>
            <a:ext cx="3733154" cy="3870036"/>
          </a:xfrm>
          <a:prstGeom prst="rect">
            <a:avLst/>
          </a:prstGeom>
          <a:noFill/>
          <a:ln w="57150">
            <a:solidFill>
              <a:schemeClr val="accent1"/>
            </a:solidFill>
          </a:ln>
        </p:spPr>
      </p:pic>
      <p:sp>
        <p:nvSpPr>
          <p:cNvPr id="5" name="Slide Number Placeholder 4"/>
          <p:cNvSpPr>
            <a:spLocks noGrp="1"/>
          </p:cNvSpPr>
          <p:nvPr>
            <p:ph type="sldNum" sz="quarter" idx="12"/>
          </p:nvPr>
        </p:nvSpPr>
        <p:spPr/>
        <p:txBody>
          <a:bodyPr/>
          <a:lstStyle/>
          <a:p>
            <a:fld id="{F7886C9C-DC18-4195-8FD5-A50AA931D419}" type="slidenum">
              <a:rPr lang="en-US" smtClean="0"/>
              <a:pPr/>
              <a:t>6</a:t>
            </a:fld>
            <a:endParaRPr lang="en-US"/>
          </a:p>
        </p:txBody>
      </p:sp>
    </p:spTree>
    <p:extLst>
      <p:ext uri="{BB962C8B-B14F-4D97-AF65-F5344CB8AC3E}">
        <p14:creationId xmlns:p14="http://schemas.microsoft.com/office/powerpoint/2010/main" val="3190911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4402" y="1765566"/>
            <a:ext cx="4807858" cy="4407408"/>
          </a:xfrm>
        </p:spPr>
        <p:txBody>
          <a:bodyPr/>
          <a:lstStyle/>
          <a:p>
            <a:pPr marL="45720" indent="0">
              <a:buNone/>
            </a:pPr>
            <a:endParaRPr lang="en-US" dirty="0"/>
          </a:p>
          <a:p>
            <a:r>
              <a:rPr lang="en-US" dirty="0"/>
              <a:t>Spirituality plays a significant role in “providing a framework for meaning and hope”  in African American communities (Hendricks, Bore, &amp; Waller, 2012, p. 2</a:t>
            </a:r>
            <a:r>
              <a:rPr lang="en-US" dirty="0" smtClean="0"/>
              <a:t>).</a:t>
            </a:r>
            <a:endParaRPr lang="en-US" dirty="0"/>
          </a:p>
          <a:p>
            <a:r>
              <a:rPr lang="en-US" dirty="0"/>
              <a:t>African Americans’ strong spirituality also increases “the sense of life satisfaction” and promotes “health resilience” (Hendricks et. al., 2012, p. 2</a:t>
            </a:r>
            <a:r>
              <a:rPr lang="en-US" dirty="0" smtClean="0"/>
              <a:t>).</a:t>
            </a:r>
            <a:endParaRPr lang="en-US" dirty="0"/>
          </a:p>
          <a:p>
            <a:endParaRPr lang="en-US" dirty="0"/>
          </a:p>
        </p:txBody>
      </p:sp>
      <p:sp>
        <p:nvSpPr>
          <p:cNvPr id="3" name="Title 2"/>
          <p:cNvSpPr>
            <a:spLocks noGrp="1"/>
          </p:cNvSpPr>
          <p:nvPr>
            <p:ph type="title"/>
          </p:nvPr>
        </p:nvSpPr>
        <p:spPr/>
        <p:txBody>
          <a:bodyPr/>
          <a:lstStyle/>
          <a:p>
            <a:r>
              <a:rPr lang="en-US" dirty="0" smtClean="0"/>
              <a:t>Spirituality </a:t>
            </a:r>
            <a:endParaRPr lang="en-US" dirty="0"/>
          </a:p>
        </p:txBody>
      </p:sp>
      <p:pic>
        <p:nvPicPr>
          <p:cNvPr id="4" name="Picture 3"/>
          <p:cNvPicPr>
            <a:picLocks noChangeAspect="1"/>
          </p:cNvPicPr>
          <p:nvPr/>
        </p:nvPicPr>
        <p:blipFill>
          <a:blip r:embed="rId2"/>
          <a:stretch>
            <a:fillRect/>
          </a:stretch>
        </p:blipFill>
        <p:spPr>
          <a:xfrm>
            <a:off x="619695" y="2712938"/>
            <a:ext cx="3334707" cy="2512663"/>
          </a:xfrm>
          <a:prstGeom prst="rect">
            <a:avLst/>
          </a:prstGeom>
          <a:ln w="57150">
            <a:solidFill>
              <a:schemeClr val="accent1"/>
            </a:solidFill>
          </a:ln>
        </p:spPr>
      </p:pic>
      <p:sp>
        <p:nvSpPr>
          <p:cNvPr id="5" name="Slide Number Placeholder 4"/>
          <p:cNvSpPr>
            <a:spLocks noGrp="1"/>
          </p:cNvSpPr>
          <p:nvPr>
            <p:ph type="sldNum" sz="quarter" idx="12"/>
          </p:nvPr>
        </p:nvSpPr>
        <p:spPr/>
        <p:txBody>
          <a:bodyPr/>
          <a:lstStyle/>
          <a:p>
            <a:fld id="{F7886C9C-DC18-4195-8FD5-A50AA931D419}" type="slidenum">
              <a:rPr lang="en-US" smtClean="0"/>
              <a:pPr/>
              <a:t>7</a:t>
            </a:fld>
            <a:endParaRPr lang="en-US"/>
          </a:p>
        </p:txBody>
      </p:sp>
    </p:spTree>
    <p:extLst>
      <p:ext uri="{BB962C8B-B14F-4D97-AF65-F5344CB8AC3E}">
        <p14:creationId xmlns:p14="http://schemas.microsoft.com/office/powerpoint/2010/main" val="1855969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1"/>
            <a:ext cx="5025572" cy="4407408"/>
          </a:xfrm>
        </p:spPr>
        <p:txBody>
          <a:bodyPr>
            <a:normAutofit fontScale="92500" lnSpcReduction="20000"/>
          </a:bodyPr>
          <a:lstStyle/>
          <a:p>
            <a:r>
              <a:rPr lang="en-US" dirty="0"/>
              <a:t>Birth</a:t>
            </a:r>
          </a:p>
          <a:p>
            <a:pPr lvl="1"/>
            <a:r>
              <a:rPr lang="en-US" dirty="0"/>
              <a:t>Depending on religion/church practices, baptism is common in the first few months of </a:t>
            </a:r>
            <a:r>
              <a:rPr lang="en-US" dirty="0" smtClean="0"/>
              <a:t>life (Allen, 1995).</a:t>
            </a:r>
            <a:endParaRPr lang="en-US" dirty="0"/>
          </a:p>
          <a:p>
            <a:r>
              <a:rPr lang="en-US" dirty="0"/>
              <a:t>Coming of age</a:t>
            </a:r>
          </a:p>
          <a:p>
            <a:pPr lvl="1"/>
            <a:r>
              <a:rPr lang="en-US" dirty="0"/>
              <a:t>Very individualized and no particular custom for African Americans as a whole</a:t>
            </a:r>
          </a:p>
          <a:p>
            <a:r>
              <a:rPr lang="en-US" dirty="0"/>
              <a:t>Marriage</a:t>
            </a:r>
          </a:p>
          <a:p>
            <a:pPr lvl="1"/>
            <a:r>
              <a:rPr lang="en-US" dirty="0"/>
              <a:t>“Jumping the broom”, an African tradition, where a bride and groom step over a broom to represent sweeping the past away and beginning a new life as a </a:t>
            </a:r>
            <a:r>
              <a:rPr lang="en-US" dirty="0" smtClean="0"/>
              <a:t>couple (</a:t>
            </a:r>
            <a:r>
              <a:rPr lang="en-US" dirty="0" err="1" smtClean="0"/>
              <a:t>Mcculough-Chavis</a:t>
            </a:r>
            <a:r>
              <a:rPr lang="en-US" dirty="0" smtClean="0"/>
              <a:t>, 2004)</a:t>
            </a:r>
            <a:endParaRPr lang="en-US" dirty="0"/>
          </a:p>
          <a:p>
            <a:r>
              <a:rPr lang="en-US" dirty="0"/>
              <a:t>Death</a:t>
            </a:r>
          </a:p>
          <a:p>
            <a:pPr lvl="1"/>
            <a:r>
              <a:rPr lang="en-US" dirty="0"/>
              <a:t>Often looked at as a time of celebration rather than sadness</a:t>
            </a:r>
          </a:p>
          <a:p>
            <a:pPr lvl="1"/>
            <a:r>
              <a:rPr lang="en-US" dirty="0"/>
              <a:t>Typically a musical performance at the funeral from a choir/family </a:t>
            </a:r>
            <a:r>
              <a:rPr lang="en-US" dirty="0" smtClean="0"/>
              <a:t>member</a:t>
            </a:r>
            <a:endParaRPr lang="en-US" dirty="0"/>
          </a:p>
        </p:txBody>
      </p:sp>
      <p:sp>
        <p:nvSpPr>
          <p:cNvPr id="3" name="Title 2"/>
          <p:cNvSpPr>
            <a:spLocks noGrp="1"/>
          </p:cNvSpPr>
          <p:nvPr>
            <p:ph type="title"/>
          </p:nvPr>
        </p:nvSpPr>
        <p:spPr/>
        <p:txBody>
          <a:bodyPr/>
          <a:lstStyle/>
          <a:p>
            <a:r>
              <a:rPr lang="en-US" dirty="0" smtClean="0"/>
              <a:t>Life-cycle events</a:t>
            </a:r>
            <a:endParaRPr lang="en-US" dirty="0"/>
          </a:p>
        </p:txBody>
      </p:sp>
      <p:pic>
        <p:nvPicPr>
          <p:cNvPr id="4" name="Picture 3"/>
          <p:cNvPicPr>
            <a:picLocks noChangeAspect="1"/>
          </p:cNvPicPr>
          <p:nvPr/>
        </p:nvPicPr>
        <p:blipFill>
          <a:blip r:embed="rId2"/>
          <a:stretch>
            <a:fillRect/>
          </a:stretch>
        </p:blipFill>
        <p:spPr>
          <a:xfrm>
            <a:off x="5836834" y="2111577"/>
            <a:ext cx="2671735" cy="4014902"/>
          </a:xfrm>
          <a:prstGeom prst="rect">
            <a:avLst/>
          </a:prstGeom>
          <a:ln w="57150">
            <a:solidFill>
              <a:schemeClr val="accent1"/>
            </a:solidFill>
          </a:ln>
        </p:spPr>
      </p:pic>
      <p:sp>
        <p:nvSpPr>
          <p:cNvPr id="5" name="Slide Number Placeholder 4"/>
          <p:cNvSpPr>
            <a:spLocks noGrp="1"/>
          </p:cNvSpPr>
          <p:nvPr>
            <p:ph type="sldNum" sz="quarter" idx="12"/>
          </p:nvPr>
        </p:nvSpPr>
        <p:spPr/>
        <p:txBody>
          <a:bodyPr/>
          <a:lstStyle/>
          <a:p>
            <a:fld id="{F7886C9C-DC18-4195-8FD5-A50AA931D419}" type="slidenum">
              <a:rPr lang="en-US" smtClean="0"/>
              <a:pPr/>
              <a:t>8</a:t>
            </a:fld>
            <a:endParaRPr lang="en-US"/>
          </a:p>
        </p:txBody>
      </p:sp>
    </p:spTree>
    <p:extLst>
      <p:ext uri="{BB962C8B-B14F-4D97-AF65-F5344CB8AC3E}">
        <p14:creationId xmlns:p14="http://schemas.microsoft.com/office/powerpoint/2010/main" val="342632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5571" y="1719070"/>
            <a:ext cx="5033321" cy="5138929"/>
          </a:xfrm>
        </p:spPr>
        <p:txBody>
          <a:bodyPr>
            <a:noAutofit/>
          </a:bodyPr>
          <a:lstStyle/>
          <a:p>
            <a:r>
              <a:rPr lang="en-US" sz="1300" dirty="0" smtClean="0"/>
              <a:t>There are generally no restrictions on certain foods in the African American diet </a:t>
            </a:r>
            <a:r>
              <a:rPr lang="en-US" sz="1300" dirty="0"/>
              <a:t>(Cowling, 2010</a:t>
            </a:r>
            <a:r>
              <a:rPr lang="en-US" sz="1300" dirty="0" smtClean="0"/>
              <a:t>).</a:t>
            </a:r>
          </a:p>
          <a:p>
            <a:r>
              <a:rPr lang="en-US" sz="1300" dirty="0" smtClean="0"/>
              <a:t>Generally, African </a:t>
            </a:r>
            <a:r>
              <a:rPr lang="en-US" sz="1300" dirty="0"/>
              <a:t>Americans accept larger body sizes therefore may over </a:t>
            </a:r>
            <a:r>
              <a:rPr lang="en-US" sz="1300" dirty="0" smtClean="0"/>
              <a:t>eat.</a:t>
            </a:r>
            <a:endParaRPr lang="en-US" sz="1300" dirty="0"/>
          </a:p>
          <a:p>
            <a:r>
              <a:rPr lang="en-US" sz="1300" dirty="0"/>
              <a:t>African Americans are less likely to participate in dieting behaviors, or purging/indulging </a:t>
            </a:r>
            <a:r>
              <a:rPr lang="en-US" sz="1300" dirty="0" smtClean="0"/>
              <a:t>diets. </a:t>
            </a:r>
            <a:endParaRPr lang="en-US" sz="1300" dirty="0"/>
          </a:p>
          <a:p>
            <a:r>
              <a:rPr lang="en-US" sz="1300" dirty="0"/>
              <a:t>Many African Americans live in poverty and therefore do not have access or the financial means to eat healthy and thus chose to eat cheap selections at the grocery store or fast </a:t>
            </a:r>
            <a:r>
              <a:rPr lang="en-US" sz="1300" dirty="0" smtClean="0"/>
              <a:t>food.</a:t>
            </a:r>
            <a:endParaRPr lang="en-US" sz="1300" dirty="0"/>
          </a:p>
          <a:p>
            <a:r>
              <a:rPr lang="en-US" sz="1300" dirty="0"/>
              <a:t>Beverage items that African Americans generally drink are juice, soda, and sugary drinks, placing them at high risk for </a:t>
            </a:r>
            <a:r>
              <a:rPr lang="en-US" sz="1300" dirty="0" smtClean="0"/>
              <a:t>diabetes.</a:t>
            </a:r>
            <a:endParaRPr lang="en-US" sz="1300" dirty="0"/>
          </a:p>
          <a:p>
            <a:r>
              <a:rPr lang="en-US" sz="1300" dirty="0"/>
              <a:t>The type of food that’s consumed is called “Soul </a:t>
            </a:r>
            <a:r>
              <a:rPr lang="en-US" sz="1300" dirty="0" smtClean="0"/>
              <a:t>Food.”</a:t>
            </a:r>
            <a:endParaRPr lang="en-US" sz="1300" dirty="0"/>
          </a:p>
          <a:p>
            <a:pPr lvl="1"/>
            <a:r>
              <a:rPr lang="en-US" sz="1300" dirty="0"/>
              <a:t>Soul Food is a type of ethnic cuisine that African Americans prepare in the southern united states. </a:t>
            </a:r>
          </a:p>
          <a:p>
            <a:pPr lvl="1"/>
            <a:r>
              <a:rPr lang="en-US" sz="1300" dirty="0"/>
              <a:t>Food examples include:</a:t>
            </a:r>
            <a:br>
              <a:rPr lang="en-US" sz="1300" dirty="0"/>
            </a:br>
            <a:r>
              <a:rPr lang="en-US" sz="1300" dirty="0"/>
              <a:t>Biscuits, Chicken Livers, Cornbread, Fried Chicken, Mashed Potatoes, Macaroni and Cheese, Collard Greens, Ham </a:t>
            </a:r>
            <a:r>
              <a:rPr lang="en-US" sz="1300" dirty="0" smtClean="0"/>
              <a:t>hocks</a:t>
            </a:r>
            <a:endParaRPr lang="en-US" sz="1300" dirty="0"/>
          </a:p>
        </p:txBody>
      </p:sp>
      <p:sp>
        <p:nvSpPr>
          <p:cNvPr id="3" name="Title 2"/>
          <p:cNvSpPr>
            <a:spLocks noGrp="1"/>
          </p:cNvSpPr>
          <p:nvPr>
            <p:ph type="title"/>
          </p:nvPr>
        </p:nvSpPr>
        <p:spPr/>
        <p:txBody>
          <a:bodyPr/>
          <a:lstStyle/>
          <a:p>
            <a:r>
              <a:rPr lang="en-US" dirty="0" smtClean="0"/>
              <a:t>Nutritional behavior/diet </a:t>
            </a:r>
            <a:endParaRPr lang="en-US" dirty="0"/>
          </a:p>
        </p:txBody>
      </p:sp>
      <p:pic>
        <p:nvPicPr>
          <p:cNvPr id="4" name="Picture 3"/>
          <p:cNvPicPr>
            <a:picLocks noChangeAspect="1"/>
          </p:cNvPicPr>
          <p:nvPr/>
        </p:nvPicPr>
        <p:blipFill>
          <a:blip r:embed="rId3"/>
          <a:stretch>
            <a:fillRect/>
          </a:stretch>
        </p:blipFill>
        <p:spPr>
          <a:xfrm>
            <a:off x="381000" y="2617060"/>
            <a:ext cx="3270543" cy="2469285"/>
          </a:xfrm>
          <a:prstGeom prst="rect">
            <a:avLst/>
          </a:prstGeom>
          <a:ln w="57150">
            <a:solidFill>
              <a:schemeClr val="accent1"/>
            </a:solidFill>
          </a:ln>
        </p:spPr>
      </p:pic>
      <p:sp>
        <p:nvSpPr>
          <p:cNvPr id="5" name="Slide Number Placeholder 4"/>
          <p:cNvSpPr>
            <a:spLocks noGrp="1"/>
          </p:cNvSpPr>
          <p:nvPr>
            <p:ph type="sldNum" sz="quarter" idx="12"/>
          </p:nvPr>
        </p:nvSpPr>
        <p:spPr/>
        <p:txBody>
          <a:bodyPr/>
          <a:lstStyle/>
          <a:p>
            <a:fld id="{F7886C9C-DC18-4195-8FD5-A50AA931D419}" type="slidenum">
              <a:rPr lang="en-US" smtClean="0"/>
              <a:pPr/>
              <a:t>9</a:t>
            </a:fld>
            <a:endParaRPr lang="en-US"/>
          </a:p>
        </p:txBody>
      </p:sp>
    </p:spTree>
    <p:extLst>
      <p:ext uri="{BB962C8B-B14F-4D97-AF65-F5344CB8AC3E}">
        <p14:creationId xmlns:p14="http://schemas.microsoft.com/office/powerpoint/2010/main" val="3654773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7375</TotalTime>
  <Words>1252</Words>
  <Application>Microsoft Office PowerPoint</Application>
  <PresentationFormat>On-screen Show (4:3)</PresentationFormat>
  <Paragraphs>143</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Medium</vt:lpstr>
      <vt:lpstr>Wingdings</vt:lpstr>
      <vt:lpstr>Wingdings 2</vt:lpstr>
      <vt:lpstr>Grid</vt:lpstr>
      <vt:lpstr>Cultural Health Promotion in BLACKS/African Americans</vt:lpstr>
      <vt:lpstr>Ethnic/racial identity </vt:lpstr>
      <vt:lpstr>History and value orientation </vt:lpstr>
      <vt:lpstr>Language-communication process</vt:lpstr>
      <vt:lpstr>Health beliefs and healing practices of African Americans</vt:lpstr>
      <vt:lpstr>Religious beliefs</vt:lpstr>
      <vt:lpstr>Spirituality </vt:lpstr>
      <vt:lpstr>Life-cycle events</vt:lpstr>
      <vt:lpstr>Nutritional behavior/diet </vt:lpstr>
      <vt:lpstr>Medical/health care access and experience</vt:lpstr>
      <vt:lpstr>Medical/health problem or risk/potential primary level of health promotion </vt:lpstr>
      <vt:lpstr>References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Health Promotion in BLACKS/African Americans</dc:title>
  <dc:creator>Elysia Dana</dc:creator>
  <cp:lastModifiedBy>Ashley Gast</cp:lastModifiedBy>
  <cp:revision>34</cp:revision>
  <dcterms:created xsi:type="dcterms:W3CDTF">2016-06-03T20:13:18Z</dcterms:created>
  <dcterms:modified xsi:type="dcterms:W3CDTF">2016-06-09T12:54:19Z</dcterms:modified>
</cp:coreProperties>
</file>