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258" r:id="rId5"/>
    <p:sldId id="286" r:id="rId6"/>
    <p:sldId id="260" r:id="rId7"/>
    <p:sldId id="283" r:id="rId8"/>
    <p:sldId id="290" r:id="rId9"/>
    <p:sldId id="291" r:id="rId10"/>
    <p:sldId id="311" r:id="rId11"/>
    <p:sldId id="284" r:id="rId12"/>
    <p:sldId id="293" r:id="rId13"/>
    <p:sldId id="294" r:id="rId14"/>
    <p:sldId id="276" r:id="rId15"/>
    <p:sldId id="266" r:id="rId16"/>
    <p:sldId id="275" r:id="rId17"/>
    <p:sldId id="307" r:id="rId18"/>
    <p:sldId id="279" r:id="rId19"/>
    <p:sldId id="287" r:id="rId20"/>
    <p:sldId id="292" r:id="rId21"/>
    <p:sldId id="288" r:id="rId22"/>
    <p:sldId id="308" r:id="rId23"/>
    <p:sldId id="289" r:id="rId24"/>
    <p:sldId id="309" r:id="rId25"/>
    <p:sldId id="299" r:id="rId26"/>
    <p:sldId id="295" r:id="rId27"/>
    <p:sldId id="281" r:id="rId28"/>
    <p:sldId id="306" r:id="rId29"/>
    <p:sldId id="280" r:id="rId30"/>
    <p:sldId id="300" r:id="rId31"/>
    <p:sldId id="298" r:id="rId32"/>
    <p:sldId id="301" r:id="rId33"/>
    <p:sldId id="296" r:id="rId34"/>
    <p:sldId id="297" r:id="rId35"/>
    <p:sldId id="302" r:id="rId36"/>
    <p:sldId id="303" r:id="rId37"/>
    <p:sldId id="304" r:id="rId38"/>
    <p:sldId id="305" r:id="rId39"/>
    <p:sldId id="313" r:id="rId40"/>
    <p:sldId id="324" r:id="rId41"/>
    <p:sldId id="323" r:id="rId42"/>
    <p:sldId id="325" r:id="rId43"/>
    <p:sldId id="322" r:id="rId44"/>
    <p:sldId id="314" r:id="rId45"/>
    <p:sldId id="321" r:id="rId46"/>
    <p:sldId id="320" r:id="rId47"/>
    <p:sldId id="317" r:id="rId48"/>
    <p:sldId id="315" r:id="rId49"/>
    <p:sldId id="277" r:id="rId50"/>
    <p:sldId id="31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2" autoAdjust="0"/>
    <p:restoredTop sz="95324" autoAdjust="0"/>
  </p:normalViewPr>
  <p:slideViewPr>
    <p:cSldViewPr snapToGrid="0">
      <p:cViewPr>
        <p:scale>
          <a:sx n="68" d="100"/>
          <a:sy n="68" d="100"/>
        </p:scale>
        <p:origin x="2752" y="1176"/>
      </p:cViewPr>
      <p:guideLst>
        <p:guide orient="horz" pos="2160"/>
        <p:guide pos="3840"/>
      </p:guideLst>
    </p:cSldViewPr>
  </p:slideViewPr>
  <p:notesTextViewPr>
    <p:cViewPr>
      <p:scale>
        <a:sx n="3" d="2"/>
        <a:sy n="3" d="2"/>
      </p:scale>
      <p:origin x="0" y="0"/>
    </p:cViewPr>
  </p:notesTextViewPr>
  <p:notesViewPr>
    <p:cSldViewPr snapToGrid="0">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5FFCF-4E81-4FDE-9143-6D6A989FC235}" type="doc">
      <dgm:prSet loTypeId="urn:microsoft.com/office/officeart/2016/7/layout/BasicProcessNew" loCatId="process" qsTypeId="urn:microsoft.com/office/officeart/2005/8/quickstyle/simple1" qsCatId="simple" csTypeId="urn:microsoft.com/office/officeart/2005/8/colors/ColorSchemeForSuggestions" csCatId="other"/>
      <dgm:spPr/>
      <dgm:t>
        <a:bodyPr/>
        <a:lstStyle/>
        <a:p>
          <a:endParaRPr lang="en-US"/>
        </a:p>
      </dgm:t>
    </dgm:pt>
    <dgm:pt modelId="{4664489C-D34B-4B8A-97B0-5550F7B4DCD0}">
      <dgm:prSet/>
      <dgm:spPr/>
      <dgm:t>
        <a:bodyPr/>
        <a:lstStyle/>
        <a:p>
          <a:r>
            <a:rPr lang="en-US"/>
            <a:t>Total Population (2015): 62,726</a:t>
          </a:r>
        </a:p>
      </dgm:t>
    </dgm:pt>
    <dgm:pt modelId="{C66B257F-0C80-449E-83F2-FB622208A931}" type="parTrans" cxnId="{3C218333-A2C2-4A31-B954-79F61155CAA7}">
      <dgm:prSet/>
      <dgm:spPr/>
      <dgm:t>
        <a:bodyPr/>
        <a:lstStyle/>
        <a:p>
          <a:endParaRPr lang="en-US"/>
        </a:p>
      </dgm:t>
    </dgm:pt>
    <dgm:pt modelId="{99174856-B023-4B35-B0DA-F3E4D0053E53}" type="sibTrans" cxnId="{3C218333-A2C2-4A31-B954-79F61155CAA7}">
      <dgm:prSet/>
      <dgm:spPr/>
      <dgm:t>
        <a:bodyPr/>
        <a:lstStyle/>
        <a:p>
          <a:endParaRPr lang="en-US"/>
        </a:p>
      </dgm:t>
    </dgm:pt>
    <dgm:pt modelId="{5652CCA6-4DD7-4007-AF46-023B14594D9E}">
      <dgm:prSet/>
      <dgm:spPr/>
      <dgm:t>
        <a:bodyPr/>
        <a:lstStyle/>
        <a:p>
          <a:r>
            <a:rPr lang="en-US"/>
            <a:t>Median Age (2015): 41</a:t>
          </a:r>
        </a:p>
      </dgm:t>
    </dgm:pt>
    <dgm:pt modelId="{8927D812-137A-4774-8501-B1682091F9EC}" type="parTrans" cxnId="{C992C693-9817-498C-AD28-A5158798B522}">
      <dgm:prSet/>
      <dgm:spPr/>
      <dgm:t>
        <a:bodyPr/>
        <a:lstStyle/>
        <a:p>
          <a:endParaRPr lang="en-US"/>
        </a:p>
      </dgm:t>
    </dgm:pt>
    <dgm:pt modelId="{13EB4AF8-0536-4BC2-8CE5-D978712815AD}" type="sibTrans" cxnId="{C992C693-9817-498C-AD28-A5158798B522}">
      <dgm:prSet/>
      <dgm:spPr/>
      <dgm:t>
        <a:bodyPr/>
        <a:lstStyle/>
        <a:p>
          <a:endParaRPr lang="en-US"/>
        </a:p>
      </dgm:t>
    </dgm:pt>
    <dgm:pt modelId="{68A475ED-A00B-44EF-97FC-9F7176652BF5}">
      <dgm:prSet/>
      <dgm:spPr/>
      <dgm:t>
        <a:bodyPr/>
        <a:lstStyle/>
        <a:p>
          <a:r>
            <a:rPr lang="en-US"/>
            <a:t>Population by Gender (2014): Males 49.2%, Females 50.8%</a:t>
          </a:r>
        </a:p>
      </dgm:t>
    </dgm:pt>
    <dgm:pt modelId="{B0EB9697-5369-4F4C-B21D-CAC251C475B7}" type="parTrans" cxnId="{F994DCE3-0726-4C59-93BB-E1EEC74EE099}">
      <dgm:prSet/>
      <dgm:spPr/>
      <dgm:t>
        <a:bodyPr/>
        <a:lstStyle/>
        <a:p>
          <a:endParaRPr lang="en-US"/>
        </a:p>
      </dgm:t>
    </dgm:pt>
    <dgm:pt modelId="{CF1F10CE-41A5-4E81-94B1-296C78F27B2C}" type="sibTrans" cxnId="{F994DCE3-0726-4C59-93BB-E1EEC74EE099}">
      <dgm:prSet/>
      <dgm:spPr/>
      <dgm:t>
        <a:bodyPr/>
        <a:lstStyle/>
        <a:p>
          <a:endParaRPr lang="en-US"/>
        </a:p>
      </dgm:t>
    </dgm:pt>
    <dgm:pt modelId="{2066C955-1258-424E-B232-E7DE99ACEE9C}">
      <dgm:prSet/>
      <dgm:spPr/>
      <dgm:t>
        <a:bodyPr/>
        <a:lstStyle/>
        <a:p>
          <a:r>
            <a:rPr lang="en-US"/>
            <a:t>Median Household Income: $27,901(Daytona), $41,117(Daytona), $53,889 (USA)</a:t>
          </a:r>
        </a:p>
      </dgm:t>
    </dgm:pt>
    <dgm:pt modelId="{65836AFF-99CA-47A8-84FB-3A0162E03C70}" type="parTrans" cxnId="{A1F5E8A9-E691-43DE-8848-CE2A421611CE}">
      <dgm:prSet/>
      <dgm:spPr/>
      <dgm:t>
        <a:bodyPr/>
        <a:lstStyle/>
        <a:p>
          <a:endParaRPr lang="en-US"/>
        </a:p>
      </dgm:t>
    </dgm:pt>
    <dgm:pt modelId="{E72183F1-DE1F-4125-8B20-78FD33081DCD}" type="sibTrans" cxnId="{A1F5E8A9-E691-43DE-8848-CE2A421611CE}">
      <dgm:prSet/>
      <dgm:spPr/>
      <dgm:t>
        <a:bodyPr/>
        <a:lstStyle/>
        <a:p>
          <a:endParaRPr lang="en-US"/>
        </a:p>
      </dgm:t>
    </dgm:pt>
    <dgm:pt modelId="{A2A6D6E5-E91B-40DC-A1C6-65E4E674410E}">
      <dgm:prSet/>
      <dgm:spPr/>
      <dgm:t>
        <a:bodyPr/>
        <a:lstStyle/>
        <a:p>
          <a:r>
            <a:rPr lang="en-US"/>
            <a:t>Average Property Value (2015): $112,000</a:t>
          </a:r>
        </a:p>
      </dgm:t>
    </dgm:pt>
    <dgm:pt modelId="{926F6E0C-4731-4623-9BD0-66B11FCBA9D0}" type="parTrans" cxnId="{6800F07E-B553-444F-BFBC-984068ECF3DE}">
      <dgm:prSet/>
      <dgm:spPr/>
      <dgm:t>
        <a:bodyPr/>
        <a:lstStyle/>
        <a:p>
          <a:endParaRPr lang="en-US"/>
        </a:p>
      </dgm:t>
    </dgm:pt>
    <dgm:pt modelId="{30E815CB-87E0-4580-9054-6B10830233D6}" type="sibTrans" cxnId="{6800F07E-B553-444F-BFBC-984068ECF3DE}">
      <dgm:prSet/>
      <dgm:spPr/>
      <dgm:t>
        <a:bodyPr/>
        <a:lstStyle/>
        <a:p>
          <a:endParaRPr lang="en-US"/>
        </a:p>
      </dgm:t>
    </dgm:pt>
    <dgm:pt modelId="{98CE9C9A-32C0-C84D-A568-C9B6368C1A66}" type="pres">
      <dgm:prSet presAssocID="{0EC5FFCF-4E81-4FDE-9143-6D6A989FC235}" presName="Name0" presStyleCnt="0">
        <dgm:presLayoutVars>
          <dgm:dir/>
          <dgm:resizeHandles val="exact"/>
        </dgm:presLayoutVars>
      </dgm:prSet>
      <dgm:spPr/>
      <dgm:t>
        <a:bodyPr/>
        <a:lstStyle/>
        <a:p>
          <a:endParaRPr lang="en-US"/>
        </a:p>
      </dgm:t>
    </dgm:pt>
    <dgm:pt modelId="{0FD52947-C9D4-2D48-BE8F-182AE8EDD365}" type="pres">
      <dgm:prSet presAssocID="{4664489C-D34B-4B8A-97B0-5550F7B4DCD0}" presName="node" presStyleLbl="node1" presStyleIdx="0" presStyleCnt="9">
        <dgm:presLayoutVars>
          <dgm:bulletEnabled val="1"/>
        </dgm:presLayoutVars>
      </dgm:prSet>
      <dgm:spPr/>
      <dgm:t>
        <a:bodyPr/>
        <a:lstStyle/>
        <a:p>
          <a:endParaRPr lang="en-US"/>
        </a:p>
      </dgm:t>
    </dgm:pt>
    <dgm:pt modelId="{B0BBE9D7-F89E-924F-8C10-3A9E29ED264F}" type="pres">
      <dgm:prSet presAssocID="{99174856-B023-4B35-B0DA-F3E4D0053E53}" presName="sibTransSpacerBeforeConnector" presStyleCnt="0"/>
      <dgm:spPr/>
    </dgm:pt>
    <dgm:pt modelId="{1609BD00-6350-0644-A760-798169A4C59C}" type="pres">
      <dgm:prSet presAssocID="{99174856-B023-4B35-B0DA-F3E4D0053E53}" presName="sibTrans" presStyleLbl="node1" presStyleIdx="1" presStyleCnt="9"/>
      <dgm:spPr/>
      <dgm:t>
        <a:bodyPr/>
        <a:lstStyle/>
        <a:p>
          <a:endParaRPr lang="en-US"/>
        </a:p>
      </dgm:t>
    </dgm:pt>
    <dgm:pt modelId="{79923845-070C-1D46-B8A9-0BF752D663E6}" type="pres">
      <dgm:prSet presAssocID="{99174856-B023-4B35-B0DA-F3E4D0053E53}" presName="sibTransSpacerAfterConnector" presStyleCnt="0"/>
      <dgm:spPr/>
    </dgm:pt>
    <dgm:pt modelId="{173A2C63-2791-F746-BCA8-238D2306ABBB}" type="pres">
      <dgm:prSet presAssocID="{5652CCA6-4DD7-4007-AF46-023B14594D9E}" presName="node" presStyleLbl="node1" presStyleIdx="2" presStyleCnt="9">
        <dgm:presLayoutVars>
          <dgm:bulletEnabled val="1"/>
        </dgm:presLayoutVars>
      </dgm:prSet>
      <dgm:spPr/>
      <dgm:t>
        <a:bodyPr/>
        <a:lstStyle/>
        <a:p>
          <a:endParaRPr lang="en-US"/>
        </a:p>
      </dgm:t>
    </dgm:pt>
    <dgm:pt modelId="{1A7FF651-646F-9740-B15D-AEB1E758894B}" type="pres">
      <dgm:prSet presAssocID="{13EB4AF8-0536-4BC2-8CE5-D978712815AD}" presName="sibTransSpacerBeforeConnector" presStyleCnt="0"/>
      <dgm:spPr/>
    </dgm:pt>
    <dgm:pt modelId="{6CE11149-2373-904E-9EB1-B1C25097D521}" type="pres">
      <dgm:prSet presAssocID="{13EB4AF8-0536-4BC2-8CE5-D978712815AD}" presName="sibTrans" presStyleLbl="node1" presStyleIdx="3" presStyleCnt="9"/>
      <dgm:spPr/>
      <dgm:t>
        <a:bodyPr/>
        <a:lstStyle/>
        <a:p>
          <a:endParaRPr lang="en-US"/>
        </a:p>
      </dgm:t>
    </dgm:pt>
    <dgm:pt modelId="{F010D18D-B3F6-EB4A-A227-CF1FE5BFD5E5}" type="pres">
      <dgm:prSet presAssocID="{13EB4AF8-0536-4BC2-8CE5-D978712815AD}" presName="sibTransSpacerAfterConnector" presStyleCnt="0"/>
      <dgm:spPr/>
    </dgm:pt>
    <dgm:pt modelId="{2EA44BFC-A444-7643-89F7-35728B1258D3}" type="pres">
      <dgm:prSet presAssocID="{68A475ED-A00B-44EF-97FC-9F7176652BF5}" presName="node" presStyleLbl="node1" presStyleIdx="4" presStyleCnt="9">
        <dgm:presLayoutVars>
          <dgm:bulletEnabled val="1"/>
        </dgm:presLayoutVars>
      </dgm:prSet>
      <dgm:spPr/>
      <dgm:t>
        <a:bodyPr/>
        <a:lstStyle/>
        <a:p>
          <a:endParaRPr lang="en-US"/>
        </a:p>
      </dgm:t>
    </dgm:pt>
    <dgm:pt modelId="{C3933099-5543-2547-98CF-7D16E7050769}" type="pres">
      <dgm:prSet presAssocID="{CF1F10CE-41A5-4E81-94B1-296C78F27B2C}" presName="sibTransSpacerBeforeConnector" presStyleCnt="0"/>
      <dgm:spPr/>
    </dgm:pt>
    <dgm:pt modelId="{B853367E-0FC3-CC41-94B9-2D873C518B9E}" type="pres">
      <dgm:prSet presAssocID="{CF1F10CE-41A5-4E81-94B1-296C78F27B2C}" presName="sibTrans" presStyleLbl="node1" presStyleIdx="5" presStyleCnt="9"/>
      <dgm:spPr/>
      <dgm:t>
        <a:bodyPr/>
        <a:lstStyle/>
        <a:p>
          <a:endParaRPr lang="en-US"/>
        </a:p>
      </dgm:t>
    </dgm:pt>
    <dgm:pt modelId="{B84DE383-86B4-1C4D-8AC0-4C4C1687E50A}" type="pres">
      <dgm:prSet presAssocID="{CF1F10CE-41A5-4E81-94B1-296C78F27B2C}" presName="sibTransSpacerAfterConnector" presStyleCnt="0"/>
      <dgm:spPr/>
    </dgm:pt>
    <dgm:pt modelId="{819108DD-B79C-AB43-A922-B195A7B1C645}" type="pres">
      <dgm:prSet presAssocID="{2066C955-1258-424E-B232-E7DE99ACEE9C}" presName="node" presStyleLbl="node1" presStyleIdx="6" presStyleCnt="9">
        <dgm:presLayoutVars>
          <dgm:bulletEnabled val="1"/>
        </dgm:presLayoutVars>
      </dgm:prSet>
      <dgm:spPr/>
      <dgm:t>
        <a:bodyPr/>
        <a:lstStyle/>
        <a:p>
          <a:endParaRPr lang="en-US"/>
        </a:p>
      </dgm:t>
    </dgm:pt>
    <dgm:pt modelId="{07BD5FFA-FE50-6146-AB81-3EB7AFDFA6BF}" type="pres">
      <dgm:prSet presAssocID="{E72183F1-DE1F-4125-8B20-78FD33081DCD}" presName="sibTransSpacerBeforeConnector" presStyleCnt="0"/>
      <dgm:spPr/>
    </dgm:pt>
    <dgm:pt modelId="{5719FDBD-376F-9645-87AF-2BD575902B80}" type="pres">
      <dgm:prSet presAssocID="{E72183F1-DE1F-4125-8B20-78FD33081DCD}" presName="sibTrans" presStyleLbl="node1" presStyleIdx="7" presStyleCnt="9"/>
      <dgm:spPr/>
      <dgm:t>
        <a:bodyPr/>
        <a:lstStyle/>
        <a:p>
          <a:endParaRPr lang="en-US"/>
        </a:p>
      </dgm:t>
    </dgm:pt>
    <dgm:pt modelId="{8970475F-E6CD-4845-9D87-5A4964148074}" type="pres">
      <dgm:prSet presAssocID="{E72183F1-DE1F-4125-8B20-78FD33081DCD}" presName="sibTransSpacerAfterConnector" presStyleCnt="0"/>
      <dgm:spPr/>
    </dgm:pt>
    <dgm:pt modelId="{5018F339-7A68-5847-BA1F-C89D9D3DDA43}" type="pres">
      <dgm:prSet presAssocID="{A2A6D6E5-E91B-40DC-A1C6-65E4E674410E}" presName="node" presStyleLbl="node1" presStyleIdx="8" presStyleCnt="9">
        <dgm:presLayoutVars>
          <dgm:bulletEnabled val="1"/>
        </dgm:presLayoutVars>
      </dgm:prSet>
      <dgm:spPr/>
      <dgm:t>
        <a:bodyPr/>
        <a:lstStyle/>
        <a:p>
          <a:endParaRPr lang="en-US"/>
        </a:p>
      </dgm:t>
    </dgm:pt>
  </dgm:ptLst>
  <dgm:cxnLst>
    <dgm:cxn modelId="{6800F07E-B553-444F-BFBC-984068ECF3DE}" srcId="{0EC5FFCF-4E81-4FDE-9143-6D6A989FC235}" destId="{A2A6D6E5-E91B-40DC-A1C6-65E4E674410E}" srcOrd="4" destOrd="0" parTransId="{926F6E0C-4731-4623-9BD0-66B11FCBA9D0}" sibTransId="{30E815CB-87E0-4580-9054-6B10830233D6}"/>
    <dgm:cxn modelId="{848A06CE-7498-7A43-9BDD-C70B8DDFB063}" type="presOf" srcId="{A2A6D6E5-E91B-40DC-A1C6-65E4E674410E}" destId="{5018F339-7A68-5847-BA1F-C89D9D3DDA43}" srcOrd="0" destOrd="0" presId="urn:microsoft.com/office/officeart/2016/7/layout/BasicProcessNew"/>
    <dgm:cxn modelId="{F994DCE3-0726-4C59-93BB-E1EEC74EE099}" srcId="{0EC5FFCF-4E81-4FDE-9143-6D6A989FC235}" destId="{68A475ED-A00B-44EF-97FC-9F7176652BF5}" srcOrd="2" destOrd="0" parTransId="{B0EB9697-5369-4F4C-B21D-CAC251C475B7}" sibTransId="{CF1F10CE-41A5-4E81-94B1-296C78F27B2C}"/>
    <dgm:cxn modelId="{B8DA561D-664F-4248-AA56-7D6745AD0286}" type="presOf" srcId="{13EB4AF8-0536-4BC2-8CE5-D978712815AD}" destId="{6CE11149-2373-904E-9EB1-B1C25097D521}" srcOrd="0" destOrd="0" presId="urn:microsoft.com/office/officeart/2016/7/layout/BasicProcessNew"/>
    <dgm:cxn modelId="{7040BA1D-89B4-7E48-93B4-D2BCF1300D13}" type="presOf" srcId="{E72183F1-DE1F-4125-8B20-78FD33081DCD}" destId="{5719FDBD-376F-9645-87AF-2BD575902B80}" srcOrd="0" destOrd="0" presId="urn:microsoft.com/office/officeart/2016/7/layout/BasicProcessNew"/>
    <dgm:cxn modelId="{C0DF1B9D-0102-5248-8F66-1FC7E77D4B6D}" type="presOf" srcId="{CF1F10CE-41A5-4E81-94B1-296C78F27B2C}" destId="{B853367E-0FC3-CC41-94B9-2D873C518B9E}" srcOrd="0" destOrd="0" presId="urn:microsoft.com/office/officeart/2016/7/layout/BasicProcessNew"/>
    <dgm:cxn modelId="{C6C51A0D-111C-BA45-B1F1-BCD95FD491AC}" type="presOf" srcId="{5652CCA6-4DD7-4007-AF46-023B14594D9E}" destId="{173A2C63-2791-F746-BCA8-238D2306ABBB}" srcOrd="0" destOrd="0" presId="urn:microsoft.com/office/officeart/2016/7/layout/BasicProcessNew"/>
    <dgm:cxn modelId="{AE3A7FFD-9A83-F148-A8A1-8EB6549931AC}" type="presOf" srcId="{0EC5FFCF-4E81-4FDE-9143-6D6A989FC235}" destId="{98CE9C9A-32C0-C84D-A568-C9B6368C1A66}" srcOrd="0" destOrd="0" presId="urn:microsoft.com/office/officeart/2016/7/layout/BasicProcessNew"/>
    <dgm:cxn modelId="{C992C693-9817-498C-AD28-A5158798B522}" srcId="{0EC5FFCF-4E81-4FDE-9143-6D6A989FC235}" destId="{5652CCA6-4DD7-4007-AF46-023B14594D9E}" srcOrd="1" destOrd="0" parTransId="{8927D812-137A-4774-8501-B1682091F9EC}" sibTransId="{13EB4AF8-0536-4BC2-8CE5-D978712815AD}"/>
    <dgm:cxn modelId="{A66345E4-4809-A04F-BA64-098DCDAB7461}" type="presOf" srcId="{4664489C-D34B-4B8A-97B0-5550F7B4DCD0}" destId="{0FD52947-C9D4-2D48-BE8F-182AE8EDD365}" srcOrd="0" destOrd="0" presId="urn:microsoft.com/office/officeart/2016/7/layout/BasicProcessNew"/>
    <dgm:cxn modelId="{4E74C060-DF86-374D-B855-0E2EA4D82A95}" type="presOf" srcId="{99174856-B023-4B35-B0DA-F3E4D0053E53}" destId="{1609BD00-6350-0644-A760-798169A4C59C}" srcOrd="0" destOrd="0" presId="urn:microsoft.com/office/officeart/2016/7/layout/BasicProcessNew"/>
    <dgm:cxn modelId="{8FFFFC56-C667-1146-8518-7B121BFB8E3A}" type="presOf" srcId="{2066C955-1258-424E-B232-E7DE99ACEE9C}" destId="{819108DD-B79C-AB43-A922-B195A7B1C645}" srcOrd="0" destOrd="0" presId="urn:microsoft.com/office/officeart/2016/7/layout/BasicProcessNew"/>
    <dgm:cxn modelId="{A1F5E8A9-E691-43DE-8848-CE2A421611CE}" srcId="{0EC5FFCF-4E81-4FDE-9143-6D6A989FC235}" destId="{2066C955-1258-424E-B232-E7DE99ACEE9C}" srcOrd="3" destOrd="0" parTransId="{65836AFF-99CA-47A8-84FB-3A0162E03C70}" sibTransId="{E72183F1-DE1F-4125-8B20-78FD33081DCD}"/>
    <dgm:cxn modelId="{3C218333-A2C2-4A31-B954-79F61155CAA7}" srcId="{0EC5FFCF-4E81-4FDE-9143-6D6A989FC235}" destId="{4664489C-D34B-4B8A-97B0-5550F7B4DCD0}" srcOrd="0" destOrd="0" parTransId="{C66B257F-0C80-449E-83F2-FB622208A931}" sibTransId="{99174856-B023-4B35-B0DA-F3E4D0053E53}"/>
    <dgm:cxn modelId="{D7CB7A22-E800-0E4B-B5F2-CF37329BB60C}" type="presOf" srcId="{68A475ED-A00B-44EF-97FC-9F7176652BF5}" destId="{2EA44BFC-A444-7643-89F7-35728B1258D3}" srcOrd="0" destOrd="0" presId="urn:microsoft.com/office/officeart/2016/7/layout/BasicProcessNew"/>
    <dgm:cxn modelId="{5995E576-6ACE-6E44-B2DA-4EA280658991}" type="presParOf" srcId="{98CE9C9A-32C0-C84D-A568-C9B6368C1A66}" destId="{0FD52947-C9D4-2D48-BE8F-182AE8EDD365}" srcOrd="0" destOrd="0" presId="urn:microsoft.com/office/officeart/2016/7/layout/BasicProcessNew"/>
    <dgm:cxn modelId="{B5B92753-3199-FC4F-8798-7C79A19B6485}" type="presParOf" srcId="{98CE9C9A-32C0-C84D-A568-C9B6368C1A66}" destId="{B0BBE9D7-F89E-924F-8C10-3A9E29ED264F}" srcOrd="1" destOrd="0" presId="urn:microsoft.com/office/officeart/2016/7/layout/BasicProcessNew"/>
    <dgm:cxn modelId="{CCB06E2C-4B43-8247-8710-DB5C110F8FD2}" type="presParOf" srcId="{98CE9C9A-32C0-C84D-A568-C9B6368C1A66}" destId="{1609BD00-6350-0644-A760-798169A4C59C}" srcOrd="2" destOrd="0" presId="urn:microsoft.com/office/officeart/2016/7/layout/BasicProcessNew"/>
    <dgm:cxn modelId="{0562047A-5D5F-4B40-B81F-CBFD3CBC9CC6}" type="presParOf" srcId="{98CE9C9A-32C0-C84D-A568-C9B6368C1A66}" destId="{79923845-070C-1D46-B8A9-0BF752D663E6}" srcOrd="3" destOrd="0" presId="urn:microsoft.com/office/officeart/2016/7/layout/BasicProcessNew"/>
    <dgm:cxn modelId="{BB6488CE-CEDB-0141-A402-8BB47AFF8E79}" type="presParOf" srcId="{98CE9C9A-32C0-C84D-A568-C9B6368C1A66}" destId="{173A2C63-2791-F746-BCA8-238D2306ABBB}" srcOrd="4" destOrd="0" presId="urn:microsoft.com/office/officeart/2016/7/layout/BasicProcessNew"/>
    <dgm:cxn modelId="{F4E86339-F2E3-784A-A4E1-8C74F1E4B91A}" type="presParOf" srcId="{98CE9C9A-32C0-C84D-A568-C9B6368C1A66}" destId="{1A7FF651-646F-9740-B15D-AEB1E758894B}" srcOrd="5" destOrd="0" presId="urn:microsoft.com/office/officeart/2016/7/layout/BasicProcessNew"/>
    <dgm:cxn modelId="{8CEA1173-F697-2E47-B01B-8C31358EF27B}" type="presParOf" srcId="{98CE9C9A-32C0-C84D-A568-C9B6368C1A66}" destId="{6CE11149-2373-904E-9EB1-B1C25097D521}" srcOrd="6" destOrd="0" presId="urn:microsoft.com/office/officeart/2016/7/layout/BasicProcessNew"/>
    <dgm:cxn modelId="{CA5ED525-BEFA-8449-85C1-A6250B00EB63}" type="presParOf" srcId="{98CE9C9A-32C0-C84D-A568-C9B6368C1A66}" destId="{F010D18D-B3F6-EB4A-A227-CF1FE5BFD5E5}" srcOrd="7" destOrd="0" presId="urn:microsoft.com/office/officeart/2016/7/layout/BasicProcessNew"/>
    <dgm:cxn modelId="{F4F5398E-E6D7-7B41-8530-26294C4295AC}" type="presParOf" srcId="{98CE9C9A-32C0-C84D-A568-C9B6368C1A66}" destId="{2EA44BFC-A444-7643-89F7-35728B1258D3}" srcOrd="8" destOrd="0" presId="urn:microsoft.com/office/officeart/2016/7/layout/BasicProcessNew"/>
    <dgm:cxn modelId="{277D2204-7CDC-EA4F-B3C8-46D4FEB2598A}" type="presParOf" srcId="{98CE9C9A-32C0-C84D-A568-C9B6368C1A66}" destId="{C3933099-5543-2547-98CF-7D16E7050769}" srcOrd="9" destOrd="0" presId="urn:microsoft.com/office/officeart/2016/7/layout/BasicProcessNew"/>
    <dgm:cxn modelId="{478F6920-E7AF-9F4A-962E-3FFA13987BE0}" type="presParOf" srcId="{98CE9C9A-32C0-C84D-A568-C9B6368C1A66}" destId="{B853367E-0FC3-CC41-94B9-2D873C518B9E}" srcOrd="10" destOrd="0" presId="urn:microsoft.com/office/officeart/2016/7/layout/BasicProcessNew"/>
    <dgm:cxn modelId="{D6464C36-7ADB-5947-BE90-C95337FD85D5}" type="presParOf" srcId="{98CE9C9A-32C0-C84D-A568-C9B6368C1A66}" destId="{B84DE383-86B4-1C4D-8AC0-4C4C1687E50A}" srcOrd="11" destOrd="0" presId="urn:microsoft.com/office/officeart/2016/7/layout/BasicProcessNew"/>
    <dgm:cxn modelId="{6BFC9D3B-19A4-9146-A46C-AC9C7EEA4B27}" type="presParOf" srcId="{98CE9C9A-32C0-C84D-A568-C9B6368C1A66}" destId="{819108DD-B79C-AB43-A922-B195A7B1C645}" srcOrd="12" destOrd="0" presId="urn:microsoft.com/office/officeart/2016/7/layout/BasicProcessNew"/>
    <dgm:cxn modelId="{4A34D0E2-FB30-A446-B3CF-81D525D81F3D}" type="presParOf" srcId="{98CE9C9A-32C0-C84D-A568-C9B6368C1A66}" destId="{07BD5FFA-FE50-6146-AB81-3EB7AFDFA6BF}" srcOrd="13" destOrd="0" presId="urn:microsoft.com/office/officeart/2016/7/layout/BasicProcessNew"/>
    <dgm:cxn modelId="{B585E0E2-7F07-FE41-93B4-3697C5FE4118}" type="presParOf" srcId="{98CE9C9A-32C0-C84D-A568-C9B6368C1A66}" destId="{5719FDBD-376F-9645-87AF-2BD575902B80}" srcOrd="14" destOrd="0" presId="urn:microsoft.com/office/officeart/2016/7/layout/BasicProcessNew"/>
    <dgm:cxn modelId="{F04E2205-208F-A54C-AB42-EBB68B1119CF}" type="presParOf" srcId="{98CE9C9A-32C0-C84D-A568-C9B6368C1A66}" destId="{8970475F-E6CD-4845-9D87-5A4964148074}" srcOrd="15" destOrd="0" presId="urn:microsoft.com/office/officeart/2016/7/layout/BasicProcessNew"/>
    <dgm:cxn modelId="{AE540F81-3375-2048-A80A-085093C477DB}" type="presParOf" srcId="{98CE9C9A-32C0-C84D-A568-C9B6368C1A66}" destId="{5018F339-7A68-5847-BA1F-C89D9D3DDA43}" srcOrd="16"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52947-C9D4-2D48-BE8F-182AE8EDD365}">
      <dsp:nvSpPr>
        <dsp:cNvPr id="0" name=""/>
        <dsp:cNvSpPr/>
      </dsp:nvSpPr>
      <dsp:spPr>
        <a:xfrm>
          <a:off x="4979" y="1489804"/>
          <a:ext cx="1835608" cy="1101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Total Population (2015): 62,726</a:t>
          </a:r>
        </a:p>
      </dsp:txBody>
      <dsp:txXfrm>
        <a:off x="4979" y="1489804"/>
        <a:ext cx="1835608" cy="1101365"/>
      </dsp:txXfrm>
    </dsp:sp>
    <dsp:sp modelId="{1609BD00-6350-0644-A760-798169A4C59C}">
      <dsp:nvSpPr>
        <dsp:cNvPr id="0" name=""/>
        <dsp:cNvSpPr/>
      </dsp:nvSpPr>
      <dsp:spPr>
        <a:xfrm>
          <a:off x="1868867" y="1918986"/>
          <a:ext cx="27534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3A2C63-2791-F746-BCA8-238D2306ABBB}">
      <dsp:nvSpPr>
        <dsp:cNvPr id="0" name=""/>
        <dsp:cNvSpPr/>
      </dsp:nvSpPr>
      <dsp:spPr>
        <a:xfrm>
          <a:off x="2172487" y="1489804"/>
          <a:ext cx="1835608" cy="1101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Median Age (2015): 41</a:t>
          </a:r>
        </a:p>
      </dsp:txBody>
      <dsp:txXfrm>
        <a:off x="2172487" y="1489804"/>
        <a:ext cx="1835608" cy="1101365"/>
      </dsp:txXfrm>
    </dsp:sp>
    <dsp:sp modelId="{6CE11149-2373-904E-9EB1-B1C25097D521}">
      <dsp:nvSpPr>
        <dsp:cNvPr id="0" name=""/>
        <dsp:cNvSpPr/>
      </dsp:nvSpPr>
      <dsp:spPr>
        <a:xfrm>
          <a:off x="4036375" y="1918986"/>
          <a:ext cx="27534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A44BFC-A444-7643-89F7-35728B1258D3}">
      <dsp:nvSpPr>
        <dsp:cNvPr id="0" name=""/>
        <dsp:cNvSpPr/>
      </dsp:nvSpPr>
      <dsp:spPr>
        <a:xfrm>
          <a:off x="4339995" y="1489804"/>
          <a:ext cx="1835608" cy="1101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Population by Gender (2014): Males 49.2%, Females 50.8%</a:t>
          </a:r>
        </a:p>
      </dsp:txBody>
      <dsp:txXfrm>
        <a:off x="4339995" y="1489804"/>
        <a:ext cx="1835608" cy="1101365"/>
      </dsp:txXfrm>
    </dsp:sp>
    <dsp:sp modelId="{B853367E-0FC3-CC41-94B9-2D873C518B9E}">
      <dsp:nvSpPr>
        <dsp:cNvPr id="0" name=""/>
        <dsp:cNvSpPr/>
      </dsp:nvSpPr>
      <dsp:spPr>
        <a:xfrm>
          <a:off x="6203883" y="1918986"/>
          <a:ext cx="27534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108DD-B79C-AB43-A922-B195A7B1C645}">
      <dsp:nvSpPr>
        <dsp:cNvPr id="0" name=""/>
        <dsp:cNvSpPr/>
      </dsp:nvSpPr>
      <dsp:spPr>
        <a:xfrm>
          <a:off x="6507503" y="1489804"/>
          <a:ext cx="1835608" cy="1101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Median Household Income: $27,901(Daytona), $41,117(Daytona), $53,889 (USA)</a:t>
          </a:r>
        </a:p>
      </dsp:txBody>
      <dsp:txXfrm>
        <a:off x="6507503" y="1489804"/>
        <a:ext cx="1835608" cy="1101365"/>
      </dsp:txXfrm>
    </dsp:sp>
    <dsp:sp modelId="{5719FDBD-376F-9645-87AF-2BD575902B80}">
      <dsp:nvSpPr>
        <dsp:cNvPr id="0" name=""/>
        <dsp:cNvSpPr/>
      </dsp:nvSpPr>
      <dsp:spPr>
        <a:xfrm>
          <a:off x="8371391" y="1918986"/>
          <a:ext cx="27534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8F339-7A68-5847-BA1F-C89D9D3DDA43}">
      <dsp:nvSpPr>
        <dsp:cNvPr id="0" name=""/>
        <dsp:cNvSpPr/>
      </dsp:nvSpPr>
      <dsp:spPr>
        <a:xfrm>
          <a:off x="8675011" y="1489804"/>
          <a:ext cx="1835608" cy="1101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Average Property Value (2015): $112,000</a:t>
          </a:r>
        </a:p>
      </dsp:txBody>
      <dsp:txXfrm>
        <a:off x="8675011" y="1489804"/>
        <a:ext cx="1835608" cy="1101365"/>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7/11/17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7/11/17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a:t>47</a:t>
            </a:fld>
            <a:endParaRPr lang="en-US"/>
          </a:p>
        </p:txBody>
      </p:sp>
    </p:spTree>
    <p:extLst>
      <p:ext uri="{BB962C8B-B14F-4D97-AF65-F5344CB8AC3E}">
        <p14:creationId xmlns:p14="http://schemas.microsoft.com/office/powerpoint/2010/main" val="168506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366179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a:t>7</a:t>
            </a:fld>
            <a:endParaRPr lang="en-US"/>
          </a:p>
        </p:txBody>
      </p:sp>
    </p:spTree>
    <p:extLst>
      <p:ext uri="{BB962C8B-B14F-4D97-AF65-F5344CB8AC3E}">
        <p14:creationId xmlns:p14="http://schemas.microsoft.com/office/powerpoint/2010/main" val="353732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a:t>12</a:t>
            </a:fld>
            <a:endParaRPr lang="en-US"/>
          </a:p>
        </p:txBody>
      </p:sp>
    </p:spTree>
    <p:extLst>
      <p:ext uri="{BB962C8B-B14F-4D97-AF65-F5344CB8AC3E}">
        <p14:creationId xmlns:p14="http://schemas.microsoft.com/office/powerpoint/2010/main" val="210970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a:t>14</a:t>
            </a:fld>
            <a:endParaRPr lang="en-US"/>
          </a:p>
        </p:txBody>
      </p:sp>
    </p:spTree>
    <p:extLst>
      <p:ext uri="{BB962C8B-B14F-4D97-AF65-F5344CB8AC3E}">
        <p14:creationId xmlns:p14="http://schemas.microsoft.com/office/powerpoint/2010/main" val="2274224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a:t>19</a:t>
            </a:fld>
            <a:endParaRPr lang="en-US"/>
          </a:p>
        </p:txBody>
      </p:sp>
    </p:spTree>
    <p:extLst>
      <p:ext uri="{BB962C8B-B14F-4D97-AF65-F5344CB8AC3E}">
        <p14:creationId xmlns:p14="http://schemas.microsoft.com/office/powerpoint/2010/main" val="1043299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a:t>21</a:t>
            </a:fld>
            <a:endParaRPr lang="en-US"/>
          </a:p>
        </p:txBody>
      </p:sp>
    </p:spTree>
    <p:extLst>
      <p:ext uri="{BB962C8B-B14F-4D97-AF65-F5344CB8AC3E}">
        <p14:creationId xmlns:p14="http://schemas.microsoft.com/office/powerpoint/2010/main" val="294328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a:t>37</a:t>
            </a:fld>
            <a:endParaRPr lang="en-US"/>
          </a:p>
        </p:txBody>
      </p:sp>
    </p:spTree>
    <p:extLst>
      <p:ext uri="{BB962C8B-B14F-4D97-AF65-F5344CB8AC3E}">
        <p14:creationId xmlns:p14="http://schemas.microsoft.com/office/powerpoint/2010/main" val="190693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a:t>39</a:t>
            </a:fld>
            <a:endParaRPr lang="en-US"/>
          </a:p>
        </p:txBody>
      </p:sp>
    </p:spTree>
    <p:extLst>
      <p:ext uri="{BB962C8B-B14F-4D97-AF65-F5344CB8AC3E}">
        <p14:creationId xmlns:p14="http://schemas.microsoft.com/office/powerpoint/2010/main" val="3431506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t>Click to edit Master title style</a:t>
            </a: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a:t>July 22, 2012</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t>Click to edit Master title style</a:t>
            </a:r>
          </a:p>
        </p:txBody>
      </p:sp>
      <p:sp>
        <p:nvSpPr>
          <p:cNvPr id="3" name="Vertical Text Placeholder 2"/>
          <p:cNvSpPr>
            <a:spLocks noGrp="1"/>
          </p:cNvSpPr>
          <p:nvPr>
            <p:ph type="body" orient="vert" idx="1"/>
          </p:nvPr>
        </p:nvSpPr>
        <p:spPr>
          <a:xfrm>
            <a:off x="838200" y="190500"/>
            <a:ext cx="7734300" cy="5986463"/>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a:t>July 22, 2012</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a:t>July 22, 2012</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t>Click to edit Master title style</a:t>
            </a: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t>Click to 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r>
              <a:rPr lang="en-US"/>
              <a:t>July 22, 2012</a:t>
            </a:r>
            <a:endParaRP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r>
              <a:rPr lang="en-US"/>
              <a:t>July 22, 2012</a:t>
            </a:r>
            <a:endParaRPr/>
          </a:p>
        </p:txBody>
      </p:sp>
      <p:sp>
        <p:nvSpPr>
          <p:cNvPr id="8" name="Footer Placeholder 7"/>
          <p:cNvSpPr>
            <a:spLocks noGrp="1"/>
          </p:cNvSpPr>
          <p:nvPr>
            <p:ph type="ftr" sz="quarter" idx="11"/>
          </p:nvPr>
        </p:nvSpPr>
        <p:spPr/>
        <p:txBody>
          <a:bodyPr/>
          <a:lstStyle/>
          <a:p>
            <a:r>
              <a:t>Footer text here</a:t>
            </a: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a:t>July 22, 2012</a:t>
            </a:r>
            <a:endParaRPr/>
          </a:p>
        </p:txBody>
      </p:sp>
      <p:sp>
        <p:nvSpPr>
          <p:cNvPr id="4" name="Footer Placeholder 3"/>
          <p:cNvSpPr>
            <a:spLocks noGrp="1"/>
          </p:cNvSpPr>
          <p:nvPr>
            <p:ph type="ftr" sz="quarter" idx="11"/>
          </p:nvPr>
        </p:nvSpPr>
        <p:spPr/>
        <p:txBody>
          <a:bodyPr/>
          <a:lstStyle/>
          <a:p>
            <a:r>
              <a:t>Footer text here</a:t>
            </a: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July 22, 2012</a:t>
            </a:r>
            <a:endParaRPr/>
          </a:p>
        </p:txBody>
      </p:sp>
      <p:sp>
        <p:nvSpPr>
          <p:cNvPr id="3" name="Footer Placeholder 2"/>
          <p:cNvSpPr>
            <a:spLocks noGrp="1"/>
          </p:cNvSpPr>
          <p:nvPr>
            <p:ph type="ftr" sz="quarter" idx="11"/>
          </p:nvPr>
        </p:nvSpPr>
        <p:spPr/>
        <p:txBody>
          <a:bodyPr/>
          <a:lstStyle/>
          <a:p>
            <a:r>
              <a:t>Footer text here</a:t>
            </a:r>
          </a:p>
        </p:txBody>
      </p:sp>
      <p:sp>
        <p:nvSpPr>
          <p:cNvPr id="4" name="Slide Number Placeholder 3"/>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t>Click to edit Master title style</a:t>
            </a: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r>
              <a:rPr lang="en-US"/>
              <a:t>July 22, 2012</a:t>
            </a:r>
            <a:endParaRP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t>Click to edit Master title style</a:t>
            </a: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r>
              <a:rPr lang="en-US"/>
              <a:t>July 22, 2012</a:t>
            </a:r>
            <a:endParaRP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lang="en-US"/>
              <a:t>July 22, 2012</a:t>
            </a:r>
            <a:endParaRP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dirty="0"/>
              <a:t>Footer text here</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Community Assessment and Windshield Survey for Daytona Beach, Florida</a:t>
            </a:r>
          </a:p>
        </p:txBody>
      </p:sp>
      <p:sp>
        <p:nvSpPr>
          <p:cNvPr id="3" name="Subtitle 2"/>
          <p:cNvSpPr>
            <a:spLocks noGrp="1"/>
          </p:cNvSpPr>
          <p:nvPr>
            <p:ph type="subTitle" idx="1"/>
          </p:nvPr>
        </p:nvSpPr>
        <p:spPr/>
        <p:txBody>
          <a:bodyPr>
            <a:normAutofit fontScale="77500" lnSpcReduction="20000"/>
          </a:bodyPr>
          <a:lstStyle/>
          <a:p>
            <a:r>
              <a:rPr lang="en-US" dirty="0"/>
              <a:t>Group B: Monica </a:t>
            </a:r>
            <a:r>
              <a:rPr lang="en-US" dirty="0" err="1"/>
              <a:t>Cavallero</a:t>
            </a:r>
            <a:r>
              <a:rPr lang="en-US" dirty="0"/>
              <a:t>, Samantha Conley, Megan Cossart, Ashley Jenkins, Karolina Seaman and Darryl Wiseman</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Socioeconomical</a:t>
            </a:r>
            <a:r>
              <a:rPr lang="en-US" dirty="0"/>
              <a:t> Data: Occupation </a:t>
            </a:r>
          </a:p>
        </p:txBody>
      </p:sp>
      <p:sp>
        <p:nvSpPr>
          <p:cNvPr id="3" name="Content Placeholder 2"/>
          <p:cNvSpPr>
            <a:spLocks noGrp="1"/>
          </p:cNvSpPr>
          <p:nvPr>
            <p:ph sz="half" idx="1"/>
            <p:extLst>
              <p:ext uri="{D42A27DB-BD31-4B8C-83A1-F6EECF244321}">
                <p14:modId xmlns:p14="http://schemas.microsoft.com/office/powerpoint/2010/main" val="823085914"/>
              </p:ext>
            </p:extLst>
          </p:nvPr>
        </p:nvSpPr>
        <p:spPr/>
        <p:txBody>
          <a:bodyPr vert="horz" lIns="91440" tIns="45720" rIns="91440" bIns="45720" rtlCol="0" anchor="t">
            <a:normAutofit/>
          </a:bodyPr>
          <a:lstStyle/>
          <a:p>
            <a:pPr marL="210185" indent="-210185"/>
            <a:r>
              <a:rPr lang="en-US" b="1" dirty="0"/>
              <a:t>Highest paid jobs in Daytona, FL: </a:t>
            </a:r>
            <a:endParaRPr lang="en-US"/>
          </a:p>
          <a:p>
            <a:pPr marL="0" indent="0">
              <a:buNone/>
            </a:pPr>
            <a:r>
              <a:rPr lang="en-US" dirty="0"/>
              <a:t>- Health practitioners ~61,937.80 yearly </a:t>
            </a:r>
          </a:p>
          <a:p>
            <a:pPr marL="0" indent="0">
              <a:buNone/>
            </a:pPr>
            <a:r>
              <a:rPr lang="en-US" dirty="0"/>
              <a:t>-Management ~54,205.40 yearly  </a:t>
            </a:r>
          </a:p>
          <a:p>
            <a:pPr marL="0" indent="0">
              <a:buNone/>
            </a:pPr>
            <a:r>
              <a:rPr lang="en-US" dirty="0"/>
              <a:t>-Architecture ~ 53, 301.60 yearly </a:t>
            </a:r>
          </a:p>
          <a:p>
            <a:pPr marL="0" indent="0">
              <a:buNone/>
            </a:pPr>
            <a:r>
              <a:rPr lang="en-US" dirty="0"/>
              <a:t>-Computer/ Mathematical ~48,593 yearly </a:t>
            </a:r>
          </a:p>
          <a:p>
            <a:pPr marL="210185" indent="-457200"/>
            <a:r>
              <a:rPr lang="en-US" dirty="0"/>
              <a:t>Most common jobs held in Daytona, FL: administrative sales and food/ serving industry. </a:t>
            </a:r>
          </a:p>
          <a:p>
            <a:pPr marL="0" indent="0">
              <a:buNone/>
            </a:pPr>
            <a:r>
              <a:rPr lang="en-US" dirty="0"/>
              <a:t>(Data USA, </a:t>
            </a:r>
            <a:r>
              <a:rPr lang="en-US" dirty="0" err="1"/>
              <a:t>n.d.</a:t>
            </a:r>
            <a:r>
              <a:rPr lang="en-US" dirty="0"/>
              <a:t>)</a:t>
            </a:r>
          </a:p>
          <a:p>
            <a:pPr marL="210185" indent="-210185"/>
            <a:endParaRPr lang="en-US" dirty="0"/>
          </a:p>
        </p:txBody>
      </p:sp>
      <p:sp>
        <p:nvSpPr>
          <p:cNvPr id="4" name="Content Placeholder 3"/>
          <p:cNvSpPr>
            <a:spLocks noGrp="1"/>
          </p:cNvSpPr>
          <p:nvPr>
            <p:ph sz="half" idx="2"/>
            <p:extLst>
              <p:ext uri="{D42A27DB-BD31-4B8C-83A1-F6EECF244321}">
                <p14:modId xmlns:p14="http://schemas.microsoft.com/office/powerpoint/2010/main" val="1565695373"/>
              </p:ext>
            </p:extLst>
          </p:nvPr>
        </p:nvSpPr>
        <p:spPr/>
        <p:txBody>
          <a:bodyPr vert="horz" lIns="91440" tIns="45720" rIns="91440" bIns="45720" rtlCol="0" anchor="t">
            <a:normAutofit lnSpcReduction="10000"/>
          </a:bodyPr>
          <a:lstStyle/>
          <a:p>
            <a:pPr marL="210185" indent="-210185"/>
            <a:r>
              <a:rPr lang="en-US" b="1" dirty="0"/>
              <a:t>Lowest paid jobs in Daytona, FL:</a:t>
            </a:r>
            <a:endParaRPr lang="en-US"/>
          </a:p>
          <a:p>
            <a:pPr marL="0" indent="0">
              <a:buNone/>
            </a:pPr>
            <a:r>
              <a:rPr lang="en-US" sz="2000" dirty="0"/>
              <a:t>-Cleaning/maintenance ~17,650.10 yearly         </a:t>
            </a:r>
          </a:p>
          <a:p>
            <a:pPr marL="0" indent="0">
              <a:buNone/>
            </a:pPr>
            <a:r>
              <a:rPr lang="en-US" sz="2000" dirty="0"/>
              <a:t>-Personal Care Services ~17,502.20 yearly                      </a:t>
            </a:r>
          </a:p>
          <a:p>
            <a:pPr marL="0" indent="0">
              <a:buNone/>
            </a:pPr>
            <a:r>
              <a:rPr lang="en-US" sz="2000" dirty="0"/>
              <a:t>-Sales ~16,094,40 yearly  </a:t>
            </a:r>
          </a:p>
          <a:p>
            <a:pPr marL="0" indent="0">
              <a:buNone/>
            </a:pPr>
            <a:r>
              <a:rPr lang="en-US" sz="2000" dirty="0"/>
              <a:t>-Law Enforcement ~13,942.90 yearly </a:t>
            </a:r>
          </a:p>
          <a:p>
            <a:pPr marL="0" indent="0">
              <a:buNone/>
            </a:pPr>
            <a:r>
              <a:rPr lang="en-US" sz="2000" dirty="0"/>
              <a:t>- Food and Serving ~13,382.58 yearly</a:t>
            </a:r>
          </a:p>
          <a:p>
            <a:pPr marL="210185" indent="-210185"/>
            <a:r>
              <a:rPr lang="en-US" sz="2000" dirty="0"/>
              <a:t>People employed in 2014 in Daytona: 23,391</a:t>
            </a:r>
          </a:p>
          <a:p>
            <a:pPr marL="210185" indent="-210185"/>
            <a:r>
              <a:rPr lang="en-US" sz="2000" dirty="0"/>
              <a:t>People employed in 2015 in Daytona: 24,258</a:t>
            </a:r>
            <a:endParaRPr lang="en-US" dirty="0"/>
          </a:p>
          <a:p>
            <a:pPr marL="0" indent="0">
              <a:buNone/>
            </a:pPr>
            <a:r>
              <a:rPr lang="en-US" sz="2000" dirty="0"/>
              <a:t>(Data USA, </a:t>
            </a:r>
            <a:r>
              <a:rPr lang="en-US" sz="2000" dirty="0" err="1"/>
              <a:t>n.d.</a:t>
            </a:r>
            <a:r>
              <a:rPr lang="en-US" sz="2000" dirty="0"/>
              <a:t>)</a:t>
            </a:r>
          </a:p>
          <a:p>
            <a:pPr marL="210185" indent="-210185"/>
            <a:endParaRPr lang="en-US" dirty="0"/>
          </a:p>
        </p:txBody>
      </p:sp>
    </p:spTree>
    <p:extLst>
      <p:ext uri="{BB962C8B-B14F-4D97-AF65-F5344CB8AC3E}">
        <p14:creationId xmlns:p14="http://schemas.microsoft.com/office/powerpoint/2010/main" val="107231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Community</a:t>
            </a:r>
          </a:p>
        </p:txBody>
      </p:sp>
    </p:spTree>
    <p:extLst>
      <p:ext uri="{BB962C8B-B14F-4D97-AF65-F5344CB8AC3E}">
        <p14:creationId xmlns:p14="http://schemas.microsoft.com/office/powerpoint/2010/main" val="178315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78.jpg"/>
          <p:cNvPicPr>
            <a:picLocks noChangeAspect="1"/>
          </p:cNvPicPr>
          <p:nvPr/>
        </p:nvPicPr>
        <p:blipFill rotWithShape="1">
          <a:blip r:embed="rId3"/>
          <a:srcRect t="18362" r="9091" b="13456"/>
          <a:stretch/>
        </p:blipFill>
        <p:spPr>
          <a:xfrm>
            <a:off x="20" y="10"/>
            <a:ext cx="12191980" cy="685799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5221266" cy="1344975"/>
          </a:xfrm>
        </p:spPr>
        <p:txBody>
          <a:bodyPr>
            <a:normAutofit/>
          </a:bodyPr>
          <a:lstStyle/>
          <a:p>
            <a:r>
              <a:rPr lang="en-US" sz="4000"/>
              <a:t>Community Boundaries</a:t>
            </a:r>
          </a:p>
        </p:txBody>
      </p:sp>
      <p:sp>
        <p:nvSpPr>
          <p:cNvPr id="3" name="Content Placeholder 2"/>
          <p:cNvSpPr>
            <a:spLocks noGrp="1"/>
          </p:cNvSpPr>
          <p:nvPr>
            <p:ph idx="1"/>
            <p:extLst>
              <p:ext uri="{D42A27DB-BD31-4B8C-83A1-F6EECF244321}">
                <p14:modId xmlns:p14="http://schemas.microsoft.com/office/powerpoint/2010/main" val="2518962410"/>
              </p:ext>
            </p:extLst>
          </p:nvPr>
        </p:nvSpPr>
        <p:spPr>
          <a:xfrm>
            <a:off x="594110" y="2121763"/>
            <a:ext cx="5235490" cy="3773010"/>
          </a:xfrm>
        </p:spPr>
        <p:txBody>
          <a:bodyPr vert="horz" lIns="91440" tIns="45720" rIns="91440" bIns="45720" rtlCol="0">
            <a:normAutofit/>
          </a:bodyPr>
          <a:lstStyle/>
          <a:p>
            <a:pPr marL="210185" indent="-210185">
              <a:lnSpc>
                <a:spcPct val="70000"/>
              </a:lnSpc>
            </a:pPr>
            <a:r>
              <a:rPr lang="en-US" sz="2000" dirty="0"/>
              <a:t>Daytona Beach is located within Volusia County.</a:t>
            </a:r>
          </a:p>
          <a:p>
            <a:pPr marL="210185" indent="-210185">
              <a:lnSpc>
                <a:spcPct val="70000"/>
              </a:lnSpc>
            </a:pPr>
            <a:r>
              <a:rPr lang="en-US" sz="2000" dirty="0"/>
              <a:t>The primary coordinates are latitude 29.1901 and longitude -81.0894.</a:t>
            </a:r>
            <a:endParaRPr sz="2000" dirty="0"/>
          </a:p>
          <a:p>
            <a:pPr marL="210185" indent="-210185">
              <a:lnSpc>
                <a:spcPct val="70000"/>
              </a:lnSpc>
            </a:pPr>
            <a:r>
              <a:rPr lang="en-US" sz="2000" dirty="0"/>
              <a:t>The city of Daytona Beach encompasses a land area of 58.41 sq. miles and a water area of 5.36 sq. miles. </a:t>
            </a:r>
            <a:endParaRPr sz="2000" dirty="0"/>
          </a:p>
          <a:p>
            <a:pPr marL="210185" indent="-210185">
              <a:lnSpc>
                <a:spcPct val="70000"/>
              </a:lnSpc>
            </a:pPr>
            <a:r>
              <a:rPr lang="en-US" sz="2000" dirty="0"/>
              <a:t>Neighboring cities/communities include Holly Hill, Daytona Beach Shores, Ormond Beach, Port Orange and Deland. </a:t>
            </a:r>
            <a:endParaRPr sz="2000" dirty="0"/>
          </a:p>
          <a:p>
            <a:pPr marL="210185" indent="-210185">
              <a:lnSpc>
                <a:spcPct val="70000"/>
              </a:lnSpc>
            </a:pPr>
            <a:r>
              <a:rPr lang="en-US" sz="2000" dirty="0"/>
              <a:t>Daytona Beach is comprised of a mixture of residential and commercial zones. </a:t>
            </a:r>
            <a:endParaRPr sz="2000" dirty="0"/>
          </a:p>
          <a:p>
            <a:pPr marL="0" indent="0">
              <a:lnSpc>
                <a:spcPct val="70000"/>
              </a:lnSpc>
              <a:buNone/>
            </a:pPr>
            <a:r>
              <a:rPr lang="en-US" sz="2000" dirty="0"/>
              <a:t>(FL HometownLocator, 2016)</a:t>
            </a:r>
            <a:endParaRPr sz="2000" dirty="0"/>
          </a:p>
          <a:p>
            <a:pPr marL="210185" indent="-210185">
              <a:lnSpc>
                <a:spcPct val="70000"/>
              </a:lnSpc>
            </a:pPr>
            <a:endParaRPr lang="en-US" sz="2000"/>
          </a:p>
        </p:txBody>
      </p:sp>
      <p:sp>
        <p:nvSpPr>
          <p:cNvPr id="6" name="TextBox 5"/>
          <p:cNvSpPr txBox="1"/>
          <p:nvPr/>
        </p:nvSpPr>
        <p:spPr>
          <a:xfrm>
            <a:off x="9163050" y="5684282"/>
            <a:ext cx="3028950" cy="1477328"/>
          </a:xfrm>
          <a:prstGeom prst="rect">
            <a:avLst/>
          </a:prstGeom>
          <a:noFill/>
        </p:spPr>
        <p:txBody>
          <a:bodyPr wrap="square" rtlCol="0">
            <a:spAutoFit/>
          </a:bodyPr>
          <a:lstStyle/>
          <a:p>
            <a:r>
              <a:rPr lang="en-US" dirty="0">
                <a:solidFill>
                  <a:schemeClr val="bg1"/>
                </a:solidFill>
              </a:rPr>
              <a:t>A typical street in Daytona Beach showing a mixture of residential and commercial properties</a:t>
            </a:r>
            <a:r>
              <a:rPr lang="en-US" dirty="0"/>
              <a:t> </a:t>
            </a:r>
          </a:p>
          <a:p>
            <a:endParaRPr lang="en-US" dirty="0"/>
          </a:p>
        </p:txBody>
      </p:sp>
    </p:spTree>
    <p:extLst>
      <p:ext uri="{BB962C8B-B14F-4D97-AF65-F5344CB8AC3E}">
        <p14:creationId xmlns:p14="http://schemas.microsoft.com/office/powerpoint/2010/main" val="411833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Housing/Signs of Decay and Growth</a:t>
            </a:r>
          </a:p>
        </p:txBody>
      </p:sp>
      <p:sp>
        <p:nvSpPr>
          <p:cNvPr id="3" name="Content Placeholder 2"/>
          <p:cNvSpPr>
            <a:spLocks noGrp="1"/>
          </p:cNvSpPr>
          <p:nvPr>
            <p:ph idx="1"/>
            <p:extLst>
              <p:ext uri="{D42A27DB-BD31-4B8C-83A1-F6EECF244321}">
                <p14:modId xmlns:p14="http://schemas.microsoft.com/office/powerpoint/2010/main" val="4019916013"/>
              </p:ext>
            </p:extLst>
          </p:nvPr>
        </p:nvSpPr>
        <p:spPr>
          <a:xfrm>
            <a:off x="1409700" y="1565275"/>
            <a:ext cx="5548437" cy="4621213"/>
          </a:xfrm>
        </p:spPr>
        <p:txBody>
          <a:bodyPr vert="horz" lIns="91440" tIns="45720" rIns="91440" bIns="45720" rtlCol="0" anchor="t">
            <a:normAutofit fontScale="92500" lnSpcReduction="20000"/>
          </a:bodyPr>
          <a:lstStyle/>
          <a:p>
            <a:pPr marL="210185" indent="-210185"/>
            <a:r>
              <a:rPr lang="en-US" dirty="0"/>
              <a:t>The average home in Daytona Beach is 37 years old. </a:t>
            </a:r>
            <a:endParaRPr lang="en-US"/>
          </a:p>
          <a:p>
            <a:pPr marL="210185" indent="-210185"/>
            <a:r>
              <a:rPr lang="en-US" dirty="0"/>
              <a:t>The majority of the homes in Daytona Beach were built between 1970-1979 (20.1%)  or between 1980-1989 (19.7%).</a:t>
            </a:r>
            <a:endParaRPr dirty="0"/>
          </a:p>
          <a:p>
            <a:pPr marL="210185" indent="-210185"/>
            <a:r>
              <a:rPr lang="en-US" dirty="0"/>
              <a:t>Only 0.7% of the homes are newer - built in or after 2010.</a:t>
            </a:r>
            <a:endParaRPr dirty="0"/>
          </a:p>
          <a:p>
            <a:pPr marL="210185" indent="-210185"/>
            <a:r>
              <a:rPr lang="en-US" dirty="0"/>
              <a:t>The average home value in Daytona Beach is $110,000.</a:t>
            </a:r>
            <a:endParaRPr dirty="0"/>
          </a:p>
          <a:p>
            <a:pPr marL="210185" indent="-210185"/>
            <a:r>
              <a:rPr lang="en-US" dirty="0"/>
              <a:t>Home appreciation is down -29.01% over the last 10 years.</a:t>
            </a:r>
            <a:endParaRPr dirty="0"/>
          </a:p>
          <a:p>
            <a:pPr marL="210185" indent="-210185"/>
            <a:r>
              <a:rPr lang="en-US" dirty="0"/>
              <a:t>Home ownership accounts for 33.91% vs. home rentals account for 38.54%.</a:t>
            </a:r>
            <a:endParaRPr dirty="0"/>
          </a:p>
          <a:p>
            <a:pPr marL="210185" indent="-210185"/>
            <a:r>
              <a:rPr lang="en-US" dirty="0"/>
              <a:t>27.55% of homes and apartments are vacant properties.</a:t>
            </a:r>
            <a:endParaRPr dirty="0"/>
          </a:p>
          <a:p>
            <a:pPr marL="0" indent="0" algn="r">
              <a:buNone/>
            </a:pPr>
            <a:r>
              <a:rPr lang="en-US" dirty="0"/>
              <a:t>(Sperling, 2017a)</a:t>
            </a:r>
            <a:endParaRPr dirty="0"/>
          </a:p>
          <a:p>
            <a:pPr marL="0" indent="0">
              <a:buNone/>
            </a:pPr>
            <a:endParaRPr lang="en-US" dirty="0"/>
          </a:p>
          <a:p>
            <a:pPr marL="210185" indent="-210185"/>
            <a:endParaRPr lang="en-US" dirty="0"/>
          </a:p>
        </p:txBody>
      </p:sp>
      <p:pic>
        <p:nvPicPr>
          <p:cNvPr id="4" name="Picture 4" descr="35.jpg"/>
          <p:cNvPicPr>
            <a:picLocks noChangeAspect="1"/>
          </p:cNvPicPr>
          <p:nvPr/>
        </p:nvPicPr>
        <p:blipFill>
          <a:blip r:embed="rId2"/>
          <a:stretch>
            <a:fillRect/>
          </a:stretch>
        </p:blipFill>
        <p:spPr>
          <a:xfrm>
            <a:off x="7756955" y="1565275"/>
            <a:ext cx="3777312" cy="2830233"/>
          </a:xfrm>
          <a:prstGeom prst="rect">
            <a:avLst/>
          </a:prstGeom>
        </p:spPr>
      </p:pic>
      <p:sp>
        <p:nvSpPr>
          <p:cNvPr id="6" name="TextBox 5"/>
          <p:cNvSpPr txBox="1"/>
          <p:nvPr>
            <p:extLst>
              <p:ext uri="{D42A27DB-BD31-4B8C-83A1-F6EECF244321}">
                <p14:modId xmlns:p14="http://schemas.microsoft.com/office/powerpoint/2010/main" val="1084071336"/>
              </p:ext>
            </p:extLst>
          </p:nvPr>
        </p:nvSpPr>
        <p:spPr>
          <a:xfrm>
            <a:off x="8233426" y="4496435"/>
            <a:ext cx="2743200"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Home ”For Rent” in Daytona Beach (June 2017)</a:t>
            </a:r>
            <a:endParaRPr lang="en-US" dirty="0"/>
          </a:p>
          <a:p>
            <a:pPr algn="ctr"/>
            <a:endParaRPr lang="en-US" dirty="0"/>
          </a:p>
        </p:txBody>
      </p:sp>
    </p:spTree>
    <p:extLst>
      <p:ext uri="{BB962C8B-B14F-4D97-AF65-F5344CB8AC3E}">
        <p14:creationId xmlns:p14="http://schemas.microsoft.com/office/powerpoint/2010/main" val="48137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1" y="481264"/>
            <a:ext cx="2212848" cy="1857871"/>
          </a:xfrm>
          <a:prstGeom prst="rect">
            <a:avLst/>
          </a:prstGeom>
          <a:solidFill>
            <a:srgbClr val="987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846320" cy="0"/>
          </a:xfrm>
          <a:prstGeom prst="line">
            <a:avLst/>
          </a:prstGeom>
          <a:ln>
            <a:solidFill>
              <a:srgbClr val="384451"/>
            </a:solidFill>
          </a:ln>
        </p:spPr>
        <p:style>
          <a:lnRef idx="1">
            <a:schemeClr val="accent1"/>
          </a:lnRef>
          <a:fillRef idx="0">
            <a:schemeClr val="accent1"/>
          </a:fillRef>
          <a:effectRef idx="0">
            <a:schemeClr val="accent1"/>
          </a:effectRef>
          <a:fontRef idx="minor">
            <a:schemeClr val="tx1"/>
          </a:fontRef>
        </p:style>
      </p:cxnSp>
      <p:pic>
        <p:nvPicPr>
          <p:cNvPr id="4" name="Picture 4" descr="45.jpg"/>
          <p:cNvPicPr>
            <a:picLocks noChangeAspect="1"/>
          </p:cNvPicPr>
          <p:nvPr/>
        </p:nvPicPr>
        <p:blipFill rotWithShape="1">
          <a:blip r:embed="rId3"/>
          <a:srcRect r="1" b="290"/>
          <a:stretch/>
        </p:blipFill>
        <p:spPr>
          <a:xfrm>
            <a:off x="8776091" y="2503727"/>
            <a:ext cx="2931277" cy="3897073"/>
          </a:xfrm>
          <a:prstGeom prst="rect">
            <a:avLst/>
          </a:prstGeom>
        </p:spPr>
      </p:pic>
      <p:pic>
        <p:nvPicPr>
          <p:cNvPr id="6" name="Picture 6" descr="46.jpg"/>
          <p:cNvPicPr>
            <a:picLocks noChangeAspect="1"/>
          </p:cNvPicPr>
          <p:nvPr/>
        </p:nvPicPr>
        <p:blipFill rotWithShape="1">
          <a:blip r:embed="rId4"/>
          <a:srcRect l="22499" r="19359" b="-3"/>
          <a:stretch/>
        </p:blipFill>
        <p:spPr>
          <a:xfrm>
            <a:off x="6408277" y="481264"/>
            <a:ext cx="2213811" cy="2855799"/>
          </a:xfrm>
          <a:prstGeom prst="rect">
            <a:avLst/>
          </a:prstGeom>
        </p:spPr>
      </p:pic>
      <p:sp>
        <p:nvSpPr>
          <p:cNvPr id="2" name="Title 1"/>
          <p:cNvSpPr>
            <a:spLocks noGrp="1"/>
          </p:cNvSpPr>
          <p:nvPr>
            <p:ph type="title"/>
            <p:extLst>
              <p:ext uri="{D42A27DB-BD31-4B8C-83A1-F6EECF244321}">
                <p14:modId xmlns:p14="http://schemas.microsoft.com/office/powerpoint/2010/main" val="1503414524"/>
              </p:ext>
            </p:extLst>
          </p:nvPr>
        </p:nvSpPr>
        <p:spPr>
          <a:xfrm>
            <a:off x="838200" y="365125"/>
            <a:ext cx="4981734" cy="1212315"/>
          </a:xfrm>
        </p:spPr>
        <p:txBody>
          <a:bodyPr vert="horz" lIns="91440" tIns="45720" rIns="91440" bIns="45720" rtlCol="0" anchor="b">
            <a:normAutofit/>
          </a:bodyPr>
          <a:lstStyle/>
          <a:p>
            <a:pPr>
              <a:lnSpc>
                <a:spcPct val="90000"/>
              </a:lnSpc>
            </a:pPr>
            <a:r>
              <a:rPr lang="en-US" sz="2800" kern="1200" dirty="0">
                <a:solidFill>
                  <a:schemeClr val="tx1"/>
                </a:solidFill>
                <a:latin typeface="+mj-lt"/>
                <a:ea typeface="+mj-ea"/>
                <a:cs typeface="+mj-cs"/>
              </a:rPr>
              <a:t>Parks/Recreations/Community Common Areas</a:t>
            </a:r>
          </a:p>
        </p:txBody>
      </p:sp>
      <p:sp>
        <p:nvSpPr>
          <p:cNvPr id="3" name="Content Placeholder 2"/>
          <p:cNvSpPr>
            <a:spLocks noGrp="1"/>
          </p:cNvSpPr>
          <p:nvPr>
            <p:ph sz="half" idx="1"/>
            <p:extLst>
              <p:ext uri="{D42A27DB-BD31-4B8C-83A1-F6EECF244321}">
                <p14:modId xmlns:p14="http://schemas.microsoft.com/office/powerpoint/2010/main" val="1041136857"/>
              </p:ext>
            </p:extLst>
          </p:nvPr>
        </p:nvSpPr>
        <p:spPr>
          <a:xfrm>
            <a:off x="685800" y="1825624"/>
            <a:ext cx="5134134" cy="4841875"/>
          </a:xfrm>
        </p:spPr>
        <p:txBody>
          <a:bodyPr vert="horz" lIns="91440" tIns="45720" rIns="91440" bIns="45720" rtlCol="0" anchor="t">
            <a:normAutofit lnSpcReduction="10000"/>
          </a:bodyPr>
          <a:lstStyle/>
          <a:p>
            <a:pPr marL="210185" indent="-228600">
              <a:lnSpc>
                <a:spcPct val="70000"/>
              </a:lnSpc>
              <a:buClr>
                <a:srgbClr val="384451"/>
              </a:buClr>
            </a:pPr>
            <a:endParaRPr lang="en-US" sz="1100" dirty="0"/>
          </a:p>
          <a:p>
            <a:pPr marL="210185" indent="-228600">
              <a:lnSpc>
                <a:spcPct val="70000"/>
              </a:lnSpc>
              <a:buClr>
                <a:srgbClr val="384451"/>
              </a:buClr>
            </a:pPr>
            <a:r>
              <a:rPr lang="en-US" sz="1100" dirty="0"/>
              <a:t>The most prominent open space in Daytona Beach is the public beach which stretches 23 miles across. </a:t>
            </a:r>
          </a:p>
          <a:p>
            <a:pPr marL="210185" indent="-228600">
              <a:lnSpc>
                <a:spcPct val="70000"/>
              </a:lnSpc>
              <a:buClr>
                <a:srgbClr val="384451"/>
              </a:buClr>
            </a:pPr>
            <a:r>
              <a:rPr lang="en-US" sz="1100" dirty="0"/>
              <a:t>Daytona Beach is known as the "World's Most Famous Beach" and allows vehicles to be driven across its hard-packed sand in designated areas. </a:t>
            </a:r>
          </a:p>
          <a:p>
            <a:pPr marL="210185" indent="-228600">
              <a:lnSpc>
                <a:spcPct val="70000"/>
              </a:lnSpc>
              <a:buClr>
                <a:srgbClr val="384451"/>
              </a:buClr>
            </a:pPr>
            <a:r>
              <a:rPr lang="en-US" sz="1100" dirty="0"/>
              <a:t>The Daytona Beach Pier has been the very center of the Daytona Beach since the beginning of this community. </a:t>
            </a:r>
          </a:p>
          <a:p>
            <a:pPr marL="438150" lvl="1" indent="-228600">
              <a:lnSpc>
                <a:spcPct val="70000"/>
              </a:lnSpc>
              <a:buClr>
                <a:srgbClr val="384451"/>
              </a:buClr>
            </a:pPr>
            <a:r>
              <a:rPr lang="en-US" sz="1100" dirty="0"/>
              <a:t>Fishing off the pier is free and does not require a fishing license.</a:t>
            </a:r>
          </a:p>
          <a:p>
            <a:pPr marL="210185" indent="-228600">
              <a:lnSpc>
                <a:spcPct val="70000"/>
              </a:lnSpc>
              <a:buClr>
                <a:srgbClr val="384451"/>
              </a:buClr>
            </a:pPr>
            <a:r>
              <a:rPr lang="en-US" sz="1100" dirty="0"/>
              <a:t>From Memorial Day until Labor Day, fireworks are launched off the pier every Saturday at 9:45pm for all to enjoy. </a:t>
            </a:r>
          </a:p>
          <a:p>
            <a:pPr marL="210185" indent="-228600">
              <a:lnSpc>
                <a:spcPct val="70000"/>
              </a:lnSpc>
              <a:buClr>
                <a:srgbClr val="384451"/>
              </a:buClr>
            </a:pPr>
            <a:r>
              <a:rPr lang="en-US" sz="1100" dirty="0"/>
              <a:t>The pier is located on the Daytona Beach boardwalk which is a free public area home to an amusement park, arcades, several restaurants, shops and the Bandshell. </a:t>
            </a:r>
          </a:p>
          <a:p>
            <a:pPr marL="210185" indent="-228600">
              <a:lnSpc>
                <a:spcPct val="70000"/>
              </a:lnSpc>
              <a:buClr>
                <a:srgbClr val="384451"/>
              </a:buClr>
            </a:pPr>
            <a:r>
              <a:rPr lang="en-US" sz="1100" dirty="0"/>
              <a:t>The Bandshell hosts free concerts every Saturday night prior to the fireworks show. </a:t>
            </a:r>
          </a:p>
          <a:p>
            <a:pPr marL="210185" indent="-228600">
              <a:lnSpc>
                <a:spcPct val="70000"/>
              </a:lnSpc>
              <a:buClr>
                <a:srgbClr val="384451"/>
              </a:buClr>
            </a:pPr>
            <a:r>
              <a:rPr lang="en-US" sz="1100" dirty="0"/>
              <a:t>The city of Daytona Beach has a total of 51 public parks, recreation and community areas.</a:t>
            </a:r>
          </a:p>
          <a:p>
            <a:pPr marL="438150" lvl="1" indent="-228600">
              <a:lnSpc>
                <a:spcPct val="70000"/>
              </a:lnSpc>
              <a:buClr>
                <a:srgbClr val="384451"/>
              </a:buClr>
            </a:pPr>
            <a:r>
              <a:rPr lang="en-US" sz="1100" dirty="0"/>
              <a:t>Colin's Park in Daytona Beach is located behind Fire Station # 3and it was built in honor and remembrance of Colin Every, the son of a local firefighter/paramedic. Colin tragically drowned in March 1994. </a:t>
            </a:r>
          </a:p>
          <a:p>
            <a:pPr marL="438150" lvl="1" indent="-228600">
              <a:lnSpc>
                <a:spcPct val="70000"/>
              </a:lnSpc>
              <a:buClr>
                <a:srgbClr val="384451"/>
              </a:buClr>
            </a:pPr>
            <a:r>
              <a:rPr lang="en-US" sz="1100" dirty="0"/>
              <a:t>The park has a children's playground, a fishing dock and open space for group activities.</a:t>
            </a:r>
          </a:p>
          <a:p>
            <a:pPr marL="438150" lvl="1" indent="-228600">
              <a:lnSpc>
                <a:spcPct val="70000"/>
              </a:lnSpc>
              <a:buClr>
                <a:srgbClr val="384451"/>
              </a:buClr>
            </a:pPr>
            <a:r>
              <a:rPr lang="en-US" sz="1100" dirty="0"/>
              <a:t>Several land and water safety programs are offered free of charge to the community by the firefighters and paramedics of Daytona Beach. </a:t>
            </a:r>
          </a:p>
          <a:p>
            <a:pPr marL="438150" lvl="1" indent="-228600">
              <a:lnSpc>
                <a:spcPct val="70000"/>
              </a:lnSpc>
              <a:buClr>
                <a:srgbClr val="384451"/>
              </a:buClr>
            </a:pPr>
            <a:r>
              <a:rPr lang="en-US" sz="1100" dirty="0"/>
              <a:t>Colin's Park also has a strong focus on encouraging recycling. This theme is seen throughout Daytona Beach. </a:t>
            </a:r>
          </a:p>
          <a:p>
            <a:pPr marL="209550" indent="-228600">
              <a:lnSpc>
                <a:spcPct val="70000"/>
              </a:lnSpc>
              <a:buClr>
                <a:srgbClr val="384451"/>
              </a:buClr>
            </a:pPr>
            <a:r>
              <a:rPr lang="en-US" sz="1100" dirty="0"/>
              <a:t>Boaters can enjoy miles of the Intercoastal Waterway and Halifax River with many free public docks located throughout the city. </a:t>
            </a:r>
          </a:p>
          <a:p>
            <a:pPr marL="0" indent="0" algn="r">
              <a:lnSpc>
                <a:spcPct val="70000"/>
              </a:lnSpc>
              <a:buClr>
                <a:srgbClr val="384451"/>
              </a:buClr>
              <a:buNone/>
            </a:pPr>
            <a:r>
              <a:rPr lang="en-US" sz="1100" dirty="0"/>
              <a:t>(Volusia County Florida, n.d.; City of Daytona Beach, n.d.)</a:t>
            </a:r>
          </a:p>
        </p:txBody>
      </p:sp>
      <p:sp>
        <p:nvSpPr>
          <p:cNvPr id="5" name="TextBox 4"/>
          <p:cNvSpPr txBox="1"/>
          <p:nvPr/>
        </p:nvSpPr>
        <p:spPr>
          <a:xfrm>
            <a:off x="9347956" y="866775"/>
            <a:ext cx="1790700" cy="923330"/>
          </a:xfrm>
          <a:prstGeom prst="rect">
            <a:avLst/>
          </a:prstGeom>
          <a:noFill/>
        </p:spPr>
        <p:txBody>
          <a:bodyPr wrap="square" rtlCol="0">
            <a:spAutoFit/>
          </a:bodyPr>
          <a:lstStyle/>
          <a:p>
            <a:r>
              <a:rPr lang="en-US" dirty="0">
                <a:solidFill>
                  <a:schemeClr val="bg1"/>
                </a:solidFill>
              </a:rPr>
              <a:t>Colin's Park, Daytona Beach</a:t>
            </a:r>
          </a:p>
          <a:p>
            <a:endParaRPr lang="en-US" dirty="0"/>
          </a:p>
        </p:txBody>
      </p:sp>
      <p:pic>
        <p:nvPicPr>
          <p:cNvPr id="7" name="Picture 7" descr="47.jpg"/>
          <p:cNvPicPr>
            <a:picLocks noChangeAspect="1"/>
          </p:cNvPicPr>
          <p:nvPr/>
        </p:nvPicPr>
        <p:blipFill>
          <a:blip r:embed="rId5"/>
          <a:stretch>
            <a:fillRect/>
          </a:stretch>
        </p:blipFill>
        <p:spPr>
          <a:xfrm>
            <a:off x="6391275" y="3508375"/>
            <a:ext cx="2231604" cy="2884488"/>
          </a:xfrm>
          <a:prstGeom prst="rect">
            <a:avLst/>
          </a:prstGeom>
        </p:spPr>
      </p:pic>
    </p:spTree>
    <p:extLst>
      <p:ext uri="{BB962C8B-B14F-4D97-AF65-F5344CB8AC3E}">
        <p14:creationId xmlns:p14="http://schemas.microsoft.com/office/powerpoint/2010/main" val="244744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5" name="Picture 4"/>
          <p:cNvPicPr/>
          <p:nvPr/>
        </p:nvPicPr>
        <p:blipFill rotWithShape="1">
          <a:blip r:embed="rId2">
            <a:extLst>
              <a:ext uri="{28A0092B-C50C-407E-A947-70E740481C1C}">
                <a14:useLocalDpi xmlns:a14="http://schemas.microsoft.com/office/drawing/2010/main" val="0"/>
              </a:ext>
            </a:extLst>
          </a:blip>
          <a:srcRect t="7710" r="9091" b="24108"/>
          <a:stretch/>
        </p:blipFill>
        <p:spPr>
          <a:xfrm>
            <a:off x="20" y="10"/>
            <a:ext cx="12191980" cy="685799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5221266" cy="636087"/>
          </a:xfrm>
        </p:spPr>
        <p:txBody>
          <a:bodyPr vert="horz" lIns="91440" tIns="45720" rIns="91440" bIns="45720" rtlCol="0" anchor="ctr">
            <a:normAutofit fontScale="90000"/>
          </a:bodyPr>
          <a:lstStyle/>
          <a:p>
            <a:pPr>
              <a:lnSpc>
                <a:spcPct val="90000"/>
              </a:lnSpc>
            </a:pPr>
            <a:r>
              <a:rPr lang="en-US" sz="4000">
                <a:solidFill>
                  <a:schemeClr val="tx1"/>
                </a:solidFill>
              </a:rPr>
              <a:t>Transportation</a:t>
            </a:r>
          </a:p>
        </p:txBody>
      </p:sp>
      <p:sp>
        <p:nvSpPr>
          <p:cNvPr id="3" name="Content Placeholder 2"/>
          <p:cNvSpPr>
            <a:spLocks noGrp="1"/>
          </p:cNvSpPr>
          <p:nvPr>
            <p:ph sz="half" idx="1"/>
          </p:nvPr>
        </p:nvSpPr>
        <p:spPr>
          <a:xfrm>
            <a:off x="336884" y="1595437"/>
            <a:ext cx="5735590" cy="4622482"/>
          </a:xfrm>
        </p:spPr>
        <p:txBody>
          <a:bodyPr vert="horz" lIns="91440" tIns="45720" rIns="91440" bIns="45720" rtlCol="0">
            <a:noAutofit/>
          </a:bodyPr>
          <a:lstStyle/>
          <a:p>
            <a:pPr indent="-228600">
              <a:lnSpc>
                <a:spcPct val="70000"/>
              </a:lnSpc>
            </a:pPr>
            <a:r>
              <a:rPr lang="en-US" sz="1000" dirty="0" err="1"/>
              <a:t>Votran</a:t>
            </a:r>
            <a:r>
              <a:rPr lang="en-US" sz="1000" dirty="0"/>
              <a:t> is consider the public transportation service of Daytona which allows access to shopping, employment, healthcare and entertainment in the Volusia County Area. </a:t>
            </a:r>
          </a:p>
          <a:p>
            <a:pPr indent="-228600">
              <a:lnSpc>
                <a:spcPct val="70000"/>
              </a:lnSpc>
            </a:pPr>
            <a:r>
              <a:rPr lang="en-US" sz="1000" dirty="0"/>
              <a:t>Bus fares:</a:t>
            </a:r>
          </a:p>
          <a:p>
            <a:pPr lvl="1" indent="-228600">
              <a:lnSpc>
                <a:spcPct val="70000"/>
              </a:lnSpc>
            </a:pPr>
            <a:r>
              <a:rPr lang="en-US" sz="1000" dirty="0"/>
              <a:t>$1.75 for adults</a:t>
            </a:r>
          </a:p>
          <a:p>
            <a:pPr lvl="1" indent="-228600">
              <a:lnSpc>
                <a:spcPct val="70000"/>
              </a:lnSpc>
            </a:pPr>
            <a:r>
              <a:rPr lang="en-US" sz="1000" dirty="0"/>
              <a:t>85 cents for senior citizens over 65 years-old/youth ages 7 to 18 years-old and people with disability</a:t>
            </a:r>
          </a:p>
          <a:p>
            <a:pPr lvl="1" indent="-228600">
              <a:lnSpc>
                <a:spcPct val="70000"/>
              </a:lnSpc>
            </a:pPr>
            <a:r>
              <a:rPr lang="en-US" sz="1000" dirty="0"/>
              <a:t>children under the age of 7 who is riding with an adult is free.</a:t>
            </a:r>
          </a:p>
          <a:p>
            <a:pPr indent="-228600">
              <a:lnSpc>
                <a:spcPct val="70000"/>
              </a:lnSpc>
            </a:pPr>
            <a:r>
              <a:rPr lang="en-US" sz="1000" dirty="0"/>
              <a:t>For bus passes the cost varies but for adults passes cost the following:</a:t>
            </a:r>
          </a:p>
          <a:p>
            <a:pPr lvl="1" indent="-228600">
              <a:lnSpc>
                <a:spcPct val="70000"/>
              </a:lnSpc>
            </a:pPr>
            <a:r>
              <a:rPr lang="en-US" sz="1000" dirty="0"/>
              <a:t>All day pass is $3.75</a:t>
            </a:r>
          </a:p>
          <a:p>
            <a:pPr lvl="1" indent="-228600">
              <a:lnSpc>
                <a:spcPct val="70000"/>
              </a:lnSpc>
            </a:pPr>
            <a:r>
              <a:rPr lang="en-US" sz="1000" dirty="0"/>
              <a:t>3-day pass $7.50</a:t>
            </a:r>
          </a:p>
          <a:p>
            <a:pPr lvl="1" indent="-228600">
              <a:lnSpc>
                <a:spcPct val="70000"/>
              </a:lnSpc>
            </a:pPr>
            <a:r>
              <a:rPr lang="en-US" sz="1000" dirty="0"/>
              <a:t>7-day pass $13.00</a:t>
            </a:r>
          </a:p>
          <a:p>
            <a:pPr lvl="1" indent="-228600">
              <a:lnSpc>
                <a:spcPct val="70000"/>
              </a:lnSpc>
            </a:pPr>
            <a:r>
              <a:rPr lang="en-US" sz="1000" dirty="0"/>
              <a:t>31-day pass $46.00</a:t>
            </a:r>
          </a:p>
          <a:p>
            <a:pPr indent="-228600">
              <a:lnSpc>
                <a:spcPct val="70000"/>
              </a:lnSpc>
            </a:pPr>
            <a:r>
              <a:rPr lang="en-US" sz="1000" dirty="0"/>
              <a:t>Reduce fare rates are available for senior citizens, children age 7 to 18 years-old and people with disabilities.</a:t>
            </a:r>
          </a:p>
          <a:p>
            <a:pPr indent="-228600">
              <a:lnSpc>
                <a:spcPct val="70000"/>
              </a:lnSpc>
            </a:pPr>
            <a:r>
              <a:rPr lang="en-US" sz="1000" dirty="0"/>
              <a:t>Passes can be bought throughout Volusia County, locations include:</a:t>
            </a:r>
          </a:p>
          <a:p>
            <a:pPr lvl="1" indent="-228600">
              <a:lnSpc>
                <a:spcPct val="70000"/>
              </a:lnSpc>
            </a:pPr>
            <a:r>
              <a:rPr lang="en-US" sz="1000" dirty="0"/>
              <a:t>Deltona Regional Public Library</a:t>
            </a:r>
          </a:p>
          <a:p>
            <a:pPr lvl="1" indent="-228600">
              <a:lnSpc>
                <a:spcPct val="70000"/>
              </a:lnSpc>
            </a:pPr>
            <a:r>
              <a:rPr lang="en-US" sz="1000" dirty="0"/>
              <a:t>Edgewater Public Library</a:t>
            </a:r>
          </a:p>
          <a:p>
            <a:pPr lvl="1" indent="-228600">
              <a:lnSpc>
                <a:spcPct val="70000"/>
              </a:lnSpc>
            </a:pPr>
            <a:r>
              <a:rPr lang="en-US" sz="1000" dirty="0"/>
              <a:t>New Smyrna Beach Regional Library</a:t>
            </a:r>
          </a:p>
          <a:p>
            <a:pPr lvl="1" indent="-228600">
              <a:lnSpc>
                <a:spcPct val="70000"/>
              </a:lnSpc>
            </a:pPr>
            <a:r>
              <a:rPr lang="en-US" sz="1000" dirty="0"/>
              <a:t>Ormond beach Regional Library</a:t>
            </a:r>
          </a:p>
          <a:p>
            <a:pPr lvl="1" indent="-228600">
              <a:lnSpc>
                <a:spcPct val="70000"/>
              </a:lnSpc>
            </a:pPr>
            <a:r>
              <a:rPr lang="en-US" sz="1000" dirty="0"/>
              <a:t>Thomas C. Kelly Administration Center</a:t>
            </a:r>
          </a:p>
          <a:p>
            <a:pPr lvl="1" indent="-228600">
              <a:lnSpc>
                <a:spcPct val="70000"/>
              </a:lnSpc>
            </a:pPr>
            <a:r>
              <a:rPr lang="en-US" sz="1000" dirty="0"/>
              <a:t>Volusia County Council on Aging</a:t>
            </a:r>
          </a:p>
          <a:p>
            <a:pPr lvl="1" indent="-228600">
              <a:lnSpc>
                <a:spcPct val="70000"/>
              </a:lnSpc>
            </a:pPr>
            <a:r>
              <a:rPr lang="en-US" sz="1000" dirty="0" err="1"/>
              <a:t>Votran</a:t>
            </a:r>
            <a:r>
              <a:rPr lang="en-US" sz="1000" dirty="0"/>
              <a:t> administrative offices</a:t>
            </a:r>
          </a:p>
          <a:p>
            <a:pPr lvl="1" indent="-228600">
              <a:lnSpc>
                <a:spcPct val="70000"/>
              </a:lnSpc>
            </a:pPr>
            <a:r>
              <a:rPr lang="en-US" sz="1000" dirty="0" err="1"/>
              <a:t>Votran</a:t>
            </a:r>
            <a:r>
              <a:rPr lang="en-US" sz="1000" dirty="0"/>
              <a:t> transfer plaza</a:t>
            </a:r>
          </a:p>
          <a:p>
            <a:pPr indent="-228600">
              <a:lnSpc>
                <a:spcPct val="70000"/>
              </a:lnSpc>
            </a:pPr>
            <a:r>
              <a:rPr lang="en-US" sz="1000" dirty="0"/>
              <a:t>Passes can also be purchased online at https://</a:t>
            </a:r>
            <a:r>
              <a:rPr lang="en-US" sz="1000" dirty="0" err="1"/>
              <a:t>www.payment-express.net</a:t>
            </a:r>
            <a:r>
              <a:rPr lang="en-US" sz="1000" dirty="0"/>
              <a:t>/pub/</a:t>
            </a:r>
            <a:r>
              <a:rPr lang="en-US" sz="1000" dirty="0" err="1"/>
              <a:t>volusia</a:t>
            </a:r>
            <a:r>
              <a:rPr lang="en-US" sz="1000" dirty="0"/>
              <a:t>/VOTRAN/</a:t>
            </a:r>
            <a:r>
              <a:rPr lang="en-US" sz="1000" dirty="0" err="1"/>
              <a:t>pos</a:t>
            </a:r>
            <a:r>
              <a:rPr lang="en-US" sz="1000" dirty="0"/>
              <a:t>/</a:t>
            </a:r>
            <a:r>
              <a:rPr lang="en-US" sz="1000" dirty="0" err="1"/>
              <a:t>item_list</a:t>
            </a:r>
            <a:r>
              <a:rPr lang="en-US" sz="1000" dirty="0"/>
              <a:t>									</a:t>
            </a:r>
          </a:p>
          <a:p>
            <a:pPr marL="0" indent="0" algn="r">
              <a:lnSpc>
                <a:spcPct val="70000"/>
              </a:lnSpc>
              <a:buNone/>
            </a:pPr>
            <a:r>
              <a:rPr lang="en-US" sz="1000" dirty="0"/>
              <a:t>(</a:t>
            </a:r>
            <a:r>
              <a:rPr lang="en-US" sz="1000" dirty="0" err="1"/>
              <a:t>Votran</a:t>
            </a:r>
            <a:r>
              <a:rPr lang="en-US" sz="1000" dirty="0"/>
              <a:t>, 2013</a:t>
            </a:r>
            <a:r>
              <a:rPr lang="en-US" sz="900" dirty="0"/>
              <a:t>)</a:t>
            </a:r>
          </a:p>
        </p:txBody>
      </p:sp>
      <p:sp>
        <p:nvSpPr>
          <p:cNvPr id="4" name="TextBox 3"/>
          <p:cNvSpPr txBox="1"/>
          <p:nvPr/>
        </p:nvSpPr>
        <p:spPr>
          <a:xfrm>
            <a:off x="8001000" y="6355318"/>
            <a:ext cx="5010150" cy="369332"/>
          </a:xfrm>
          <a:prstGeom prst="rect">
            <a:avLst/>
          </a:prstGeom>
          <a:noFill/>
        </p:spPr>
        <p:txBody>
          <a:bodyPr wrap="square" rtlCol="0">
            <a:spAutoFit/>
          </a:bodyPr>
          <a:lstStyle/>
          <a:p>
            <a:r>
              <a:rPr lang="en-US" dirty="0" err="1">
                <a:solidFill>
                  <a:schemeClr val="bg1"/>
                </a:solidFill>
              </a:rPr>
              <a:t>Votran</a:t>
            </a:r>
            <a:r>
              <a:rPr lang="en-US" dirty="0">
                <a:solidFill>
                  <a:schemeClr val="bg1"/>
                </a:solidFill>
              </a:rPr>
              <a:t> Bus that runs through Daytona</a:t>
            </a:r>
          </a:p>
        </p:txBody>
      </p:sp>
    </p:spTree>
    <p:extLst>
      <p:ext uri="{BB962C8B-B14F-4D97-AF65-F5344CB8AC3E}">
        <p14:creationId xmlns:p14="http://schemas.microsoft.com/office/powerpoint/2010/main" val="306853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t>
            </a:r>
          </a:p>
        </p:txBody>
      </p:sp>
      <p:sp>
        <p:nvSpPr>
          <p:cNvPr id="3" name="Content Placeholder 2"/>
          <p:cNvSpPr>
            <a:spLocks noGrp="1"/>
          </p:cNvSpPr>
          <p:nvPr>
            <p:ph idx="1"/>
            <p:extLst>
              <p:ext uri="{D42A27DB-BD31-4B8C-83A1-F6EECF244321}">
                <p14:modId xmlns:p14="http://schemas.microsoft.com/office/powerpoint/2010/main" val="650222086"/>
              </p:ext>
            </p:extLst>
          </p:nvPr>
        </p:nvSpPr>
        <p:spPr/>
        <p:txBody>
          <a:bodyPr vert="horz" lIns="91440" tIns="45720" rIns="91440" bIns="45720" rtlCol="0" anchor="t">
            <a:normAutofit fontScale="62500" lnSpcReduction="20000"/>
          </a:bodyPr>
          <a:lstStyle/>
          <a:p>
            <a:pPr marL="0" indent="0">
              <a:buNone/>
            </a:pPr>
            <a:r>
              <a:rPr lang="en-US" sz="2400" dirty="0"/>
              <a:t>Daytona is part of Volusia County's tenth largest school district in the state. There are over 40 schools in Daytona Beach, Florida. Daytona schools are part of Florida's Healthy School District recognition. This approach consists of Health education, physical education, health services, nutrition services and education, counseling and social services, healthy school environment, health promotion for staff, and parent and community involvement.</a:t>
            </a:r>
            <a:endParaRPr lang="en-US" sz="2400" u="sng" dirty="0"/>
          </a:p>
          <a:p>
            <a:pPr marL="0" indent="0">
              <a:buNone/>
            </a:pPr>
            <a:r>
              <a:rPr lang="en-US" sz="2400" b="1" u="sng" dirty="0"/>
              <a:t>Top Rated Schools in Daytona</a:t>
            </a:r>
            <a:r>
              <a:rPr lang="en-US" sz="2400" dirty="0"/>
              <a:t>:</a:t>
            </a:r>
          </a:p>
          <a:p>
            <a:pPr marL="0" indent="0">
              <a:buNone/>
            </a:pPr>
            <a:r>
              <a:rPr lang="en-US" sz="2400" dirty="0"/>
              <a:t>David C Hinson Sr Middle school (public 6-8)</a:t>
            </a:r>
          </a:p>
          <a:p>
            <a:pPr marL="0" indent="0">
              <a:buNone/>
            </a:pPr>
            <a:r>
              <a:rPr lang="en-US" sz="2400" dirty="0"/>
              <a:t>Seabreeze High school (public 9-12)</a:t>
            </a:r>
          </a:p>
          <a:p>
            <a:pPr marL="0" indent="0">
              <a:buNone/>
            </a:pPr>
            <a:r>
              <a:rPr lang="en-US" sz="2400" dirty="0"/>
              <a:t>R.J. Longstreet Elementary school (public PK-5)</a:t>
            </a:r>
          </a:p>
          <a:p>
            <a:pPr marL="0" indent="0">
              <a:buNone/>
            </a:pPr>
            <a:r>
              <a:rPr lang="en-US" sz="2400" dirty="0"/>
              <a:t>South Daytona Elementary school (public PK-5)</a:t>
            </a:r>
            <a:endParaRPr lang="en-US" sz="2400" b="1" u="sng" dirty="0"/>
          </a:p>
          <a:p>
            <a:pPr marL="0" indent="0">
              <a:buNone/>
            </a:pPr>
            <a:r>
              <a:rPr lang="en-US" sz="2400" b="1" u="sng" dirty="0"/>
              <a:t>Colleges in Daytona</a:t>
            </a:r>
            <a:r>
              <a:rPr lang="en-US" sz="2400" dirty="0"/>
              <a:t>:</a:t>
            </a:r>
          </a:p>
          <a:p>
            <a:pPr marL="0" indent="0">
              <a:buNone/>
            </a:pPr>
            <a:r>
              <a:rPr lang="en-US" sz="2400" dirty="0"/>
              <a:t>Bethune Cookman College</a:t>
            </a:r>
          </a:p>
          <a:p>
            <a:pPr marL="0" indent="0">
              <a:buNone/>
            </a:pPr>
            <a:r>
              <a:rPr lang="en-US" sz="2400" dirty="0"/>
              <a:t>Daytona State College</a:t>
            </a:r>
          </a:p>
          <a:p>
            <a:pPr marL="0" indent="0">
              <a:buNone/>
            </a:pPr>
            <a:r>
              <a:rPr lang="en-US" sz="2400" dirty="0"/>
              <a:t>Embry Riddle Aeronautical University</a:t>
            </a:r>
          </a:p>
          <a:p>
            <a:pPr marL="0" indent="0">
              <a:buNone/>
            </a:pPr>
            <a:r>
              <a:rPr lang="en-US" sz="2400" dirty="0"/>
              <a:t>Keiser University</a:t>
            </a:r>
          </a:p>
          <a:p>
            <a:pPr marL="0" indent="0">
              <a:buNone/>
            </a:pPr>
            <a:endParaRPr lang="en-US" dirty="0"/>
          </a:p>
          <a:p>
            <a:pPr marL="0" indent="0" algn="r">
              <a:buNone/>
            </a:pPr>
            <a:r>
              <a:rPr lang="en-US" dirty="0"/>
              <a:t>(The Florida Department of Education, Volusia County School District, 2017)</a:t>
            </a:r>
          </a:p>
          <a:p>
            <a:pPr marL="210185" indent="-210185"/>
            <a:endParaRPr lang="en-US" dirty="0"/>
          </a:p>
        </p:txBody>
      </p:sp>
      <p:pic>
        <p:nvPicPr>
          <p:cNvPr id="4" name="Picture 4" descr="62.jpg"/>
          <p:cNvPicPr>
            <a:picLocks noChangeAspect="1"/>
          </p:cNvPicPr>
          <p:nvPr/>
        </p:nvPicPr>
        <p:blipFill>
          <a:blip r:embed="rId2"/>
          <a:stretch>
            <a:fillRect/>
          </a:stretch>
        </p:blipFill>
        <p:spPr>
          <a:xfrm>
            <a:off x="6689659" y="2667000"/>
            <a:ext cx="3216434" cy="1486093"/>
          </a:xfrm>
          <a:prstGeom prst="rect">
            <a:avLst/>
          </a:prstGeom>
        </p:spPr>
      </p:pic>
      <p:sp>
        <p:nvSpPr>
          <p:cNvPr id="6" name="TextBox 5"/>
          <p:cNvSpPr txBox="1"/>
          <p:nvPr>
            <p:extLst>
              <p:ext uri="{D42A27DB-BD31-4B8C-83A1-F6EECF244321}">
                <p14:modId xmlns:p14="http://schemas.microsoft.com/office/powerpoint/2010/main" val="2330585276"/>
              </p:ext>
            </p:extLst>
          </p:nvPr>
        </p:nvSpPr>
        <p:spPr>
          <a:xfrm>
            <a:off x="6784953" y="4248150"/>
            <a:ext cx="27432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Daytona State College</a:t>
            </a:r>
          </a:p>
        </p:txBody>
      </p:sp>
    </p:spTree>
    <p:extLst>
      <p:ext uri="{BB962C8B-B14F-4D97-AF65-F5344CB8AC3E}">
        <p14:creationId xmlns:p14="http://schemas.microsoft.com/office/powerpoint/2010/main" val="84675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4" descr="... an address to a &lt;strong&gt;graduation&lt;/strong&gt; class, which is why I don't often do them"/>
          <p:cNvPicPr>
            <a:picLocks noChangeAspect="1"/>
          </p:cNvPicPr>
          <p:nvPr/>
        </p:nvPicPr>
        <p:blipFill rotWithShape="1">
          <a:blip r:embed="rId2"/>
          <a:srcRect l="9033" r="14333"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a:normAutofit/>
          </a:bodyPr>
          <a:lstStyle/>
          <a:p>
            <a:r>
              <a:rPr lang="en-US" dirty="0"/>
              <a:t>Education Continued </a:t>
            </a:r>
          </a:p>
        </p:txBody>
      </p:sp>
      <p:sp>
        <p:nvSpPr>
          <p:cNvPr id="3" name="Content Placeholder 2"/>
          <p:cNvSpPr>
            <a:spLocks noGrp="1"/>
          </p:cNvSpPr>
          <p:nvPr>
            <p:ph idx="1"/>
            <p:extLst>
              <p:ext uri="{D42A27DB-BD31-4B8C-83A1-F6EECF244321}">
                <p14:modId xmlns:p14="http://schemas.microsoft.com/office/powerpoint/2010/main" val="504389257"/>
              </p:ext>
            </p:extLst>
          </p:nvPr>
        </p:nvSpPr>
        <p:spPr>
          <a:xfrm>
            <a:off x="655321" y="2575034"/>
            <a:ext cx="5120113" cy="3462228"/>
          </a:xfrm>
        </p:spPr>
        <p:txBody>
          <a:bodyPr vert="horz" lIns="91440" tIns="45720" rIns="91440" bIns="45720" rtlCol="0" anchor="t">
            <a:normAutofit lnSpcReduction="10000"/>
          </a:bodyPr>
          <a:lstStyle/>
          <a:p>
            <a:pPr marL="210185" indent="-210185">
              <a:lnSpc>
                <a:spcPct val="80000"/>
              </a:lnSpc>
            </a:pPr>
            <a:r>
              <a:rPr lang="en-US" sz="1500" dirty="0"/>
              <a:t>Most common degrees earned:</a:t>
            </a:r>
            <a:endParaRPr lang="en-US" dirty="0"/>
          </a:p>
          <a:p>
            <a:pPr marL="0" indent="0">
              <a:lnSpc>
                <a:spcPct val="80000"/>
              </a:lnSpc>
              <a:buNone/>
            </a:pPr>
            <a:endParaRPr lang="en-US" sz="1500"/>
          </a:p>
          <a:p>
            <a:pPr marL="514350" indent="-514350">
              <a:lnSpc>
                <a:spcPct val="80000"/>
              </a:lnSpc>
              <a:buAutoNum type="arabicPeriod"/>
            </a:pPr>
            <a:r>
              <a:rPr lang="en-US" sz="1500" dirty="0"/>
              <a:t>General Aeronautics &amp; Aerospace Science and  Technology: 1,160 degree awarded in 2015. (33.6%)</a:t>
            </a:r>
          </a:p>
          <a:p>
            <a:pPr marL="514350" indent="-514350">
              <a:lnSpc>
                <a:spcPct val="80000"/>
              </a:lnSpc>
              <a:buAutoNum type="arabicPeriod"/>
            </a:pPr>
            <a:r>
              <a:rPr lang="en-US" sz="1500" dirty="0"/>
              <a:t>General Business Administration and Management: 453 degrees earned in 2015. (13.1%)</a:t>
            </a:r>
          </a:p>
          <a:p>
            <a:pPr marL="514350" indent="-514350">
              <a:lnSpc>
                <a:spcPct val="80000"/>
              </a:lnSpc>
              <a:buAutoNum type="arabicPeriod"/>
            </a:pPr>
            <a:r>
              <a:rPr lang="en-US" sz="1500" dirty="0"/>
              <a:t>Business Administration, Management and Operations: 427 degrees earned in 2015. (12.4%)</a:t>
            </a:r>
          </a:p>
          <a:p>
            <a:pPr marL="0" indent="0">
              <a:lnSpc>
                <a:spcPct val="80000"/>
              </a:lnSpc>
              <a:buNone/>
            </a:pPr>
            <a:r>
              <a:rPr lang="en-US" sz="1500" dirty="0"/>
              <a:t>Largest universities in Daytona, Florida</a:t>
            </a:r>
          </a:p>
          <a:p>
            <a:pPr marL="210185" indent="-210185">
              <a:lnSpc>
                <a:spcPct val="80000"/>
              </a:lnSpc>
            </a:pPr>
            <a:r>
              <a:rPr lang="en-US" sz="1500" dirty="0"/>
              <a:t>Daytona State College: 4,262 degrees awarded in 2015</a:t>
            </a:r>
          </a:p>
          <a:p>
            <a:pPr marL="210185" indent="-210185">
              <a:lnSpc>
                <a:spcPct val="80000"/>
              </a:lnSpc>
            </a:pPr>
            <a:r>
              <a:rPr lang="en-US" sz="1500" dirty="0"/>
              <a:t>Embry Riddle Aeronautical University: 3,384 degrees awarded in 2015</a:t>
            </a:r>
          </a:p>
          <a:p>
            <a:pPr marL="0" indent="0" algn="r">
              <a:lnSpc>
                <a:spcPct val="80000"/>
              </a:lnSpc>
              <a:buNone/>
            </a:pPr>
            <a:r>
              <a:rPr lang="en-US" sz="1500" dirty="0"/>
              <a:t>(Data USA, n.d.)</a:t>
            </a:r>
          </a:p>
          <a:p>
            <a:pPr marL="210185" indent="-210185">
              <a:lnSpc>
                <a:spcPct val="80000"/>
              </a:lnSpc>
            </a:pPr>
            <a:endParaRPr lang="en-US" sz="1500"/>
          </a:p>
        </p:txBody>
      </p:sp>
    </p:spTree>
    <p:extLst>
      <p:ext uri="{BB962C8B-B14F-4D97-AF65-F5344CB8AC3E}">
        <p14:creationId xmlns:p14="http://schemas.microsoft.com/office/powerpoint/2010/main" val="120931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84324"/>
            <a:ext cx="9371949" cy="1183566"/>
          </a:xfrm>
        </p:spPr>
        <p:txBody>
          <a:bodyPr/>
          <a:lstStyle/>
          <a:p>
            <a:r>
              <a:rPr lang="en-US" dirty="0"/>
              <a:t>Protective Services and Crime Rates</a:t>
            </a:r>
          </a:p>
        </p:txBody>
      </p:sp>
      <p:sp>
        <p:nvSpPr>
          <p:cNvPr id="3" name="Content Placeholder 2"/>
          <p:cNvSpPr>
            <a:spLocks noGrp="1"/>
          </p:cNvSpPr>
          <p:nvPr>
            <p:ph sz="half" idx="1"/>
            <p:extLst>
              <p:ext uri="{D42A27DB-BD31-4B8C-83A1-F6EECF244321}">
                <p14:modId xmlns:p14="http://schemas.microsoft.com/office/powerpoint/2010/main" val="3032168749"/>
              </p:ext>
            </p:extLst>
          </p:nvPr>
        </p:nvSpPr>
        <p:spPr>
          <a:xfrm>
            <a:off x="345990" y="1556281"/>
            <a:ext cx="5673810" cy="4620682"/>
          </a:xfrm>
        </p:spPr>
        <p:txBody>
          <a:bodyPr vert="horz" lIns="91440" tIns="45720" rIns="91440" bIns="45720" rtlCol="0" anchor="t">
            <a:normAutofit/>
          </a:bodyPr>
          <a:lstStyle/>
          <a:p>
            <a:pPr marL="210185" indent="-210185"/>
            <a:r>
              <a:rPr lang="en-US" dirty="0"/>
              <a:t>Child Protective Investigation</a:t>
            </a:r>
            <a:endParaRPr lang="en-US"/>
          </a:p>
          <a:p>
            <a:pPr marL="210185" indent="-210185"/>
            <a:r>
              <a:rPr lang="en-US" dirty="0"/>
              <a:t>Delta Security Protective Services</a:t>
            </a:r>
          </a:p>
          <a:p>
            <a:pPr marL="210185" indent="-210185"/>
            <a:r>
              <a:rPr lang="en-US" dirty="0"/>
              <a:t>Allegiance Security Group</a:t>
            </a:r>
          </a:p>
          <a:p>
            <a:pPr marL="210185" indent="-210185"/>
            <a:r>
              <a:rPr lang="en-US" dirty="0"/>
              <a:t>Community partnership for children</a:t>
            </a:r>
          </a:p>
          <a:p>
            <a:pPr marL="210185" indent="-210185"/>
            <a:r>
              <a:rPr lang="en-US" dirty="0"/>
              <a:t>American Protective Systems </a:t>
            </a:r>
          </a:p>
          <a:p>
            <a:pPr marL="210185" indent="-210185"/>
            <a:r>
              <a:rPr lang="en-US" dirty="0"/>
              <a:t>Area wide protective (AWP)</a:t>
            </a:r>
          </a:p>
          <a:p>
            <a:pPr marL="210185" indent="-210185"/>
            <a:r>
              <a:rPr lang="en-US" dirty="0"/>
              <a:t>Children's Advocacy Center</a:t>
            </a:r>
          </a:p>
          <a:p>
            <a:pPr marL="210185" indent="-210185"/>
            <a:r>
              <a:rPr lang="en-US" dirty="0"/>
              <a:t>Protective Solutions  </a:t>
            </a:r>
          </a:p>
          <a:p>
            <a:pPr marL="210185" indent="-210185"/>
            <a:endParaRPr lang="en-US" sz="1800" dirty="0"/>
          </a:p>
          <a:p>
            <a:pPr marL="0" indent="0">
              <a:buNone/>
            </a:pPr>
            <a:r>
              <a:rPr lang="en-US" sz="1800" dirty="0"/>
              <a:t>(Florida Department of Children and Families, 2014)</a:t>
            </a:r>
            <a:endParaRPr dirty="0"/>
          </a:p>
          <a:p>
            <a:pPr marL="0" indent="0" algn="r">
              <a:buNone/>
            </a:pPr>
            <a:endParaRPr lang="en-US" sz="1800" dirty="0"/>
          </a:p>
          <a:p>
            <a:pPr marL="210185" indent="-210185"/>
            <a:endParaRPr lang="en-US" dirty="0"/>
          </a:p>
        </p:txBody>
      </p:sp>
      <p:graphicFrame>
        <p:nvGraphicFramePr>
          <p:cNvPr id="7" name="Table 10"/>
          <p:cNvGraphicFramePr>
            <a:graphicFrameLocks noGrp="1"/>
          </p:cNvGraphicFramePr>
          <p:nvPr>
            <p:ph sz="quarter" idx="4294967295"/>
            <p:extLst>
              <p:ext uri="{D42A27DB-BD31-4B8C-83A1-F6EECF244321}">
                <p14:modId xmlns:p14="http://schemas.microsoft.com/office/powerpoint/2010/main" val="1112744636"/>
              </p:ext>
            </p:extLst>
          </p:nvPr>
        </p:nvGraphicFramePr>
        <p:xfrm>
          <a:off x="6019799" y="1942964"/>
          <a:ext cx="5861955" cy="3847316"/>
        </p:xfrm>
        <a:graphic>
          <a:graphicData uri="http://schemas.openxmlformats.org/drawingml/2006/table">
            <a:tbl>
              <a:tblPr firstRow="1" bandRow="1">
                <a:tableStyleId>{5C22544A-7EE6-4342-B048-85BDC9FD1C3A}</a:tableStyleId>
              </a:tblPr>
              <a:tblGrid>
                <a:gridCol w="1173615">
                  <a:extLst>
                    <a:ext uri="{9D8B030D-6E8A-4147-A177-3AD203B41FA5}">
                      <a16:colId xmlns="" xmlns:a16="http://schemas.microsoft.com/office/drawing/2014/main" val="3182291378"/>
                    </a:ext>
                  </a:extLst>
                </a:gridCol>
                <a:gridCol w="1114425">
                  <a:extLst>
                    <a:ext uri="{9D8B030D-6E8A-4147-A177-3AD203B41FA5}">
                      <a16:colId xmlns="" xmlns:a16="http://schemas.microsoft.com/office/drawing/2014/main" val="3722596250"/>
                    </a:ext>
                  </a:extLst>
                </a:gridCol>
                <a:gridCol w="1343025">
                  <a:extLst>
                    <a:ext uri="{9D8B030D-6E8A-4147-A177-3AD203B41FA5}">
                      <a16:colId xmlns="" xmlns:a16="http://schemas.microsoft.com/office/drawing/2014/main" val="3100947128"/>
                    </a:ext>
                  </a:extLst>
                </a:gridCol>
                <a:gridCol w="1057275">
                  <a:extLst>
                    <a:ext uri="{9D8B030D-6E8A-4147-A177-3AD203B41FA5}">
                      <a16:colId xmlns="" xmlns:a16="http://schemas.microsoft.com/office/drawing/2014/main" val="1362777138"/>
                    </a:ext>
                  </a:extLst>
                </a:gridCol>
                <a:gridCol w="1173615">
                  <a:extLst>
                    <a:ext uri="{9D8B030D-6E8A-4147-A177-3AD203B41FA5}">
                      <a16:colId xmlns="" xmlns:a16="http://schemas.microsoft.com/office/drawing/2014/main" val="1390565705"/>
                    </a:ext>
                  </a:extLst>
                </a:gridCol>
              </a:tblGrid>
              <a:tr h="0">
                <a:tc>
                  <a:txBody>
                    <a:bodyPr/>
                    <a:lstStyle/>
                    <a:p>
                      <a:pPr>
                        <a:buNone/>
                      </a:pPr>
                      <a:r>
                        <a:rPr lang="en-US" dirty="0"/>
                        <a:t>Statistic</a:t>
                      </a:r>
                    </a:p>
                  </a:txBody>
                  <a:tcPr/>
                </a:tc>
                <a:tc>
                  <a:txBody>
                    <a:bodyPr/>
                    <a:lstStyle/>
                    <a:p>
                      <a:pPr>
                        <a:buNone/>
                      </a:pPr>
                      <a:r>
                        <a:rPr lang="en-US" dirty="0"/>
                        <a:t>Reported</a:t>
                      </a:r>
                    </a:p>
                  </a:txBody>
                  <a:tcPr/>
                </a:tc>
                <a:tc>
                  <a:txBody>
                    <a:bodyPr/>
                    <a:lstStyle/>
                    <a:p>
                      <a:pPr>
                        <a:buNone/>
                      </a:pPr>
                      <a:r>
                        <a:rPr lang="en-US" dirty="0"/>
                        <a:t>Daytona Beach/100k </a:t>
                      </a:r>
                    </a:p>
                  </a:txBody>
                  <a:tcPr/>
                </a:tc>
                <a:tc>
                  <a:txBody>
                    <a:bodyPr/>
                    <a:lstStyle/>
                    <a:p>
                      <a:pPr>
                        <a:buNone/>
                      </a:pPr>
                      <a:r>
                        <a:rPr lang="en-US" dirty="0"/>
                        <a:t>Florida /100k</a:t>
                      </a:r>
                    </a:p>
                  </a:txBody>
                  <a:tcPr/>
                </a:tc>
                <a:tc>
                  <a:txBody>
                    <a:bodyPr/>
                    <a:lstStyle/>
                    <a:p>
                      <a:pPr>
                        <a:buNone/>
                      </a:pPr>
                      <a:r>
                        <a:rPr lang="en-US" dirty="0"/>
                        <a:t>National/100k</a:t>
                      </a:r>
                    </a:p>
                  </a:txBody>
                  <a:tcPr/>
                </a:tc>
                <a:extLst>
                  <a:ext uri="{0D108BD9-81ED-4DB2-BD59-A6C34878D82A}">
                    <a16:rowId xmlns="" xmlns:a16="http://schemas.microsoft.com/office/drawing/2014/main" val="262059706"/>
                  </a:ext>
                </a:extLst>
              </a:tr>
              <a:tr h="436736">
                <a:tc>
                  <a:txBody>
                    <a:bodyPr/>
                    <a:lstStyle/>
                    <a:p>
                      <a:pPr>
                        <a:buNone/>
                      </a:pPr>
                      <a:r>
                        <a:rPr lang="en-US" dirty="0"/>
                        <a:t>Murder</a:t>
                      </a:r>
                    </a:p>
                  </a:txBody>
                  <a:tcPr/>
                </a:tc>
                <a:tc>
                  <a:txBody>
                    <a:bodyPr/>
                    <a:lstStyle/>
                    <a:p>
                      <a:pPr>
                        <a:buNone/>
                      </a:pPr>
                      <a:r>
                        <a:rPr lang="en-US" dirty="0"/>
                        <a:t>10</a:t>
                      </a:r>
                    </a:p>
                  </a:txBody>
                  <a:tcPr/>
                </a:tc>
                <a:tc>
                  <a:txBody>
                    <a:bodyPr/>
                    <a:lstStyle/>
                    <a:p>
                      <a:pPr>
                        <a:buNone/>
                      </a:pPr>
                      <a:r>
                        <a:rPr lang="en-US" dirty="0"/>
                        <a:t>15.7</a:t>
                      </a:r>
                    </a:p>
                  </a:txBody>
                  <a:tcPr/>
                </a:tc>
                <a:tc>
                  <a:txBody>
                    <a:bodyPr/>
                    <a:lstStyle/>
                    <a:p>
                      <a:pPr>
                        <a:buNone/>
                      </a:pPr>
                      <a:r>
                        <a:rPr lang="en-US" dirty="0"/>
                        <a:t>5.1</a:t>
                      </a:r>
                    </a:p>
                  </a:txBody>
                  <a:tcPr/>
                </a:tc>
                <a:tc>
                  <a:txBody>
                    <a:bodyPr/>
                    <a:lstStyle/>
                    <a:p>
                      <a:pPr>
                        <a:buNone/>
                      </a:pPr>
                      <a:r>
                        <a:rPr lang="en-US" dirty="0"/>
                        <a:t>4.9</a:t>
                      </a:r>
                    </a:p>
                  </a:txBody>
                  <a:tcPr/>
                </a:tc>
                <a:extLst>
                  <a:ext uri="{0D108BD9-81ED-4DB2-BD59-A6C34878D82A}">
                    <a16:rowId xmlns="" xmlns:a16="http://schemas.microsoft.com/office/drawing/2014/main" val="3964613487"/>
                  </a:ext>
                </a:extLst>
              </a:tr>
              <a:tr h="426084">
                <a:tc>
                  <a:txBody>
                    <a:bodyPr/>
                    <a:lstStyle/>
                    <a:p>
                      <a:pPr>
                        <a:buNone/>
                      </a:pPr>
                      <a:r>
                        <a:rPr lang="en-US" dirty="0"/>
                        <a:t>Rape</a:t>
                      </a:r>
                    </a:p>
                  </a:txBody>
                  <a:tcPr/>
                </a:tc>
                <a:tc>
                  <a:txBody>
                    <a:bodyPr/>
                    <a:lstStyle/>
                    <a:p>
                      <a:pPr>
                        <a:buNone/>
                      </a:pPr>
                      <a:r>
                        <a:rPr lang="en-US" dirty="0"/>
                        <a:t>52</a:t>
                      </a:r>
                    </a:p>
                  </a:txBody>
                  <a:tcPr/>
                </a:tc>
                <a:tc>
                  <a:txBody>
                    <a:bodyPr/>
                    <a:lstStyle/>
                    <a:p>
                      <a:pPr>
                        <a:buNone/>
                      </a:pPr>
                      <a:r>
                        <a:rPr lang="en-US" dirty="0"/>
                        <a:t>81.9</a:t>
                      </a:r>
                    </a:p>
                  </a:txBody>
                  <a:tcPr/>
                </a:tc>
                <a:tc>
                  <a:txBody>
                    <a:bodyPr/>
                    <a:lstStyle/>
                    <a:p>
                      <a:pPr>
                        <a:buNone/>
                      </a:pPr>
                      <a:r>
                        <a:rPr lang="en-US" dirty="0"/>
                        <a:t>37.3</a:t>
                      </a:r>
                    </a:p>
                  </a:txBody>
                  <a:tcPr/>
                </a:tc>
                <a:tc>
                  <a:txBody>
                    <a:bodyPr/>
                    <a:lstStyle/>
                    <a:p>
                      <a:pPr>
                        <a:buNone/>
                      </a:pPr>
                      <a:r>
                        <a:rPr lang="en-US" dirty="0"/>
                        <a:t>38.6</a:t>
                      </a:r>
                    </a:p>
                  </a:txBody>
                  <a:tcPr/>
                </a:tc>
                <a:extLst>
                  <a:ext uri="{0D108BD9-81ED-4DB2-BD59-A6C34878D82A}">
                    <a16:rowId xmlns="" xmlns:a16="http://schemas.microsoft.com/office/drawing/2014/main" val="3850970893"/>
                  </a:ext>
                </a:extLst>
              </a:tr>
              <a:tr h="426084">
                <a:tc>
                  <a:txBody>
                    <a:bodyPr/>
                    <a:lstStyle/>
                    <a:p>
                      <a:pPr>
                        <a:buNone/>
                      </a:pPr>
                      <a:r>
                        <a:rPr lang="en-US" dirty="0"/>
                        <a:t>Robbery</a:t>
                      </a:r>
                    </a:p>
                  </a:txBody>
                  <a:tcPr/>
                </a:tc>
                <a:tc>
                  <a:txBody>
                    <a:bodyPr/>
                    <a:lstStyle/>
                    <a:p>
                      <a:pPr>
                        <a:buNone/>
                      </a:pPr>
                      <a:r>
                        <a:rPr lang="en-US" dirty="0"/>
                        <a:t>147</a:t>
                      </a:r>
                    </a:p>
                  </a:txBody>
                  <a:tcPr/>
                </a:tc>
                <a:tc>
                  <a:txBody>
                    <a:bodyPr/>
                    <a:lstStyle/>
                    <a:p>
                      <a:pPr>
                        <a:buNone/>
                      </a:pPr>
                      <a:r>
                        <a:rPr lang="en-US" dirty="0"/>
                        <a:t>231.5</a:t>
                      </a:r>
                    </a:p>
                  </a:txBody>
                  <a:tcPr/>
                </a:tc>
                <a:tc>
                  <a:txBody>
                    <a:bodyPr/>
                    <a:lstStyle/>
                    <a:p>
                      <a:pPr>
                        <a:buNone/>
                      </a:pPr>
                      <a:r>
                        <a:rPr lang="en-US" dirty="0"/>
                        <a:t>104.3</a:t>
                      </a:r>
                    </a:p>
                  </a:txBody>
                  <a:tcPr/>
                </a:tc>
                <a:tc>
                  <a:txBody>
                    <a:bodyPr/>
                    <a:lstStyle/>
                    <a:p>
                      <a:pPr>
                        <a:buNone/>
                      </a:pPr>
                      <a:r>
                        <a:rPr lang="en-US" dirty="0"/>
                        <a:t>101.9</a:t>
                      </a:r>
                    </a:p>
                  </a:txBody>
                  <a:tcPr/>
                </a:tc>
                <a:extLst>
                  <a:ext uri="{0D108BD9-81ED-4DB2-BD59-A6C34878D82A}">
                    <a16:rowId xmlns="" xmlns:a16="http://schemas.microsoft.com/office/drawing/2014/main" val="222381370"/>
                  </a:ext>
                </a:extLst>
              </a:tr>
              <a:tr h="426084">
                <a:tc>
                  <a:txBody>
                    <a:bodyPr/>
                    <a:lstStyle/>
                    <a:p>
                      <a:pPr>
                        <a:buNone/>
                      </a:pPr>
                      <a:r>
                        <a:rPr lang="en-US" dirty="0"/>
                        <a:t>Assault</a:t>
                      </a:r>
                    </a:p>
                  </a:txBody>
                  <a:tcPr/>
                </a:tc>
                <a:tc>
                  <a:txBody>
                    <a:bodyPr/>
                    <a:lstStyle/>
                    <a:p>
                      <a:pPr>
                        <a:buNone/>
                      </a:pPr>
                      <a:r>
                        <a:rPr lang="en-US" dirty="0"/>
                        <a:t>779</a:t>
                      </a:r>
                    </a:p>
                  </a:txBody>
                  <a:tcPr/>
                </a:tc>
                <a:tc>
                  <a:txBody>
                    <a:bodyPr/>
                    <a:lstStyle/>
                    <a:p>
                      <a:pPr>
                        <a:buNone/>
                      </a:pPr>
                      <a:r>
                        <a:rPr lang="en-US" dirty="0"/>
                        <a:t>1,226.7</a:t>
                      </a:r>
                    </a:p>
                  </a:txBody>
                  <a:tcPr/>
                </a:tc>
                <a:tc>
                  <a:txBody>
                    <a:bodyPr/>
                    <a:lstStyle/>
                    <a:p>
                      <a:pPr>
                        <a:buNone/>
                      </a:pPr>
                      <a:r>
                        <a:rPr lang="en-US" dirty="0"/>
                        <a:t>315.2</a:t>
                      </a:r>
                    </a:p>
                  </a:txBody>
                  <a:tcPr/>
                </a:tc>
                <a:tc>
                  <a:txBody>
                    <a:bodyPr/>
                    <a:lstStyle/>
                    <a:p>
                      <a:pPr>
                        <a:buNone/>
                      </a:pPr>
                      <a:r>
                        <a:rPr lang="en-US" dirty="0"/>
                        <a:t>237.8</a:t>
                      </a:r>
                    </a:p>
                  </a:txBody>
                  <a:tcPr/>
                </a:tc>
                <a:extLst>
                  <a:ext uri="{0D108BD9-81ED-4DB2-BD59-A6C34878D82A}">
                    <a16:rowId xmlns="" xmlns:a16="http://schemas.microsoft.com/office/drawing/2014/main" val="3402043454"/>
                  </a:ext>
                </a:extLst>
              </a:tr>
              <a:tr h="426084">
                <a:tc>
                  <a:txBody>
                    <a:bodyPr/>
                    <a:lstStyle/>
                    <a:p>
                      <a:pPr>
                        <a:buNone/>
                      </a:pPr>
                      <a:r>
                        <a:rPr lang="en-US" dirty="0"/>
                        <a:t>Burglary</a:t>
                      </a:r>
                    </a:p>
                  </a:txBody>
                  <a:tcPr/>
                </a:tc>
                <a:tc>
                  <a:txBody>
                    <a:bodyPr/>
                    <a:lstStyle/>
                    <a:p>
                      <a:pPr>
                        <a:buNone/>
                      </a:pPr>
                      <a:r>
                        <a:rPr lang="en-US" dirty="0"/>
                        <a:t>556</a:t>
                      </a:r>
                    </a:p>
                  </a:txBody>
                  <a:tcPr/>
                </a:tc>
                <a:tc>
                  <a:txBody>
                    <a:bodyPr/>
                    <a:lstStyle/>
                    <a:p>
                      <a:pPr>
                        <a:buNone/>
                      </a:pPr>
                      <a:r>
                        <a:rPr lang="en-US" dirty="0"/>
                        <a:t>875.5</a:t>
                      </a:r>
                    </a:p>
                  </a:txBody>
                  <a:tcPr/>
                </a:tc>
                <a:tc>
                  <a:txBody>
                    <a:bodyPr/>
                    <a:lstStyle/>
                    <a:p>
                      <a:pPr>
                        <a:buNone/>
                      </a:pPr>
                      <a:r>
                        <a:rPr lang="en-US" dirty="0"/>
                        <a:t>539.0</a:t>
                      </a:r>
                    </a:p>
                  </a:txBody>
                  <a:tcPr/>
                </a:tc>
                <a:tc>
                  <a:txBody>
                    <a:bodyPr/>
                    <a:lstStyle/>
                    <a:p>
                      <a:pPr>
                        <a:buNone/>
                      </a:pPr>
                      <a:r>
                        <a:rPr lang="en-US" dirty="0"/>
                        <a:t>491.4</a:t>
                      </a:r>
                    </a:p>
                  </a:txBody>
                  <a:tcPr/>
                </a:tc>
                <a:extLst>
                  <a:ext uri="{0D108BD9-81ED-4DB2-BD59-A6C34878D82A}">
                    <a16:rowId xmlns="" xmlns:a16="http://schemas.microsoft.com/office/drawing/2014/main" val="1913623697"/>
                  </a:ext>
                </a:extLst>
              </a:tr>
              <a:tr h="426084">
                <a:tc>
                  <a:txBody>
                    <a:bodyPr/>
                    <a:lstStyle/>
                    <a:p>
                      <a:pPr>
                        <a:buNone/>
                      </a:pPr>
                      <a:r>
                        <a:rPr lang="en-US" dirty="0"/>
                        <a:t>Theft </a:t>
                      </a:r>
                    </a:p>
                  </a:txBody>
                  <a:tcPr/>
                </a:tc>
                <a:tc>
                  <a:txBody>
                    <a:bodyPr/>
                    <a:lstStyle/>
                    <a:p>
                      <a:pPr>
                        <a:buNone/>
                      </a:pPr>
                      <a:r>
                        <a:rPr lang="en-US" dirty="0"/>
                        <a:t>3,226</a:t>
                      </a:r>
                    </a:p>
                  </a:txBody>
                  <a:tcPr/>
                </a:tc>
                <a:tc>
                  <a:txBody>
                    <a:bodyPr/>
                    <a:lstStyle/>
                    <a:p>
                      <a:pPr>
                        <a:buNone/>
                      </a:pPr>
                      <a:r>
                        <a:rPr lang="en-US" dirty="0"/>
                        <a:t>5,079.9</a:t>
                      </a:r>
                    </a:p>
                  </a:txBody>
                  <a:tcPr/>
                </a:tc>
                <a:tc>
                  <a:txBody>
                    <a:bodyPr/>
                    <a:lstStyle/>
                    <a:p>
                      <a:pPr>
                        <a:buNone/>
                      </a:pPr>
                      <a:r>
                        <a:rPr lang="en-US" dirty="0"/>
                        <a:t>2,073.6</a:t>
                      </a:r>
                    </a:p>
                  </a:txBody>
                  <a:tcPr/>
                </a:tc>
                <a:tc>
                  <a:txBody>
                    <a:bodyPr/>
                    <a:lstStyle/>
                    <a:p>
                      <a:pPr>
                        <a:buNone/>
                      </a:pPr>
                      <a:r>
                        <a:rPr lang="en-US" dirty="0"/>
                        <a:t>1,775.4</a:t>
                      </a:r>
                    </a:p>
                  </a:txBody>
                  <a:tcPr/>
                </a:tc>
                <a:extLst>
                  <a:ext uri="{0D108BD9-81ED-4DB2-BD59-A6C34878D82A}">
                    <a16:rowId xmlns="" xmlns:a16="http://schemas.microsoft.com/office/drawing/2014/main" val="515730144"/>
                  </a:ext>
                </a:extLst>
              </a:tr>
              <a:tr h="426084">
                <a:tc>
                  <a:txBody>
                    <a:bodyPr/>
                    <a:lstStyle/>
                    <a:p>
                      <a:pPr>
                        <a:buNone/>
                      </a:pPr>
                      <a:r>
                        <a:rPr lang="en-US" dirty="0"/>
                        <a:t>Vehicle theft</a:t>
                      </a:r>
                    </a:p>
                  </a:txBody>
                  <a:tcPr/>
                </a:tc>
                <a:tc>
                  <a:txBody>
                    <a:bodyPr/>
                    <a:lstStyle/>
                    <a:p>
                      <a:pPr>
                        <a:buNone/>
                      </a:pPr>
                      <a:r>
                        <a:rPr lang="en-US" dirty="0"/>
                        <a:t>398</a:t>
                      </a:r>
                    </a:p>
                  </a:txBody>
                  <a:tcPr/>
                </a:tc>
                <a:tc>
                  <a:txBody>
                    <a:bodyPr/>
                    <a:lstStyle/>
                    <a:p>
                      <a:pPr>
                        <a:buNone/>
                      </a:pPr>
                      <a:r>
                        <a:rPr lang="en-US" dirty="0"/>
                        <a:t>626.7</a:t>
                      </a:r>
                    </a:p>
                  </a:txBody>
                  <a:tcPr/>
                </a:tc>
                <a:tc>
                  <a:txBody>
                    <a:bodyPr/>
                    <a:lstStyle/>
                    <a:p>
                      <a:pPr>
                        <a:buNone/>
                      </a:pPr>
                      <a:r>
                        <a:rPr lang="en-US" dirty="0"/>
                        <a:t>200.6</a:t>
                      </a:r>
                    </a:p>
                  </a:txBody>
                  <a:tcPr/>
                </a:tc>
                <a:tc>
                  <a:txBody>
                    <a:bodyPr/>
                    <a:lstStyle/>
                    <a:p>
                      <a:pPr>
                        <a:buNone/>
                      </a:pPr>
                      <a:r>
                        <a:rPr lang="en-US" dirty="0"/>
                        <a:t>220.2</a:t>
                      </a:r>
                    </a:p>
                  </a:txBody>
                  <a:tcPr/>
                </a:tc>
                <a:extLst>
                  <a:ext uri="{0D108BD9-81ED-4DB2-BD59-A6C34878D82A}">
                    <a16:rowId xmlns="" xmlns:a16="http://schemas.microsoft.com/office/drawing/2014/main" val="3005787701"/>
                  </a:ext>
                </a:extLst>
              </a:tr>
            </a:tbl>
          </a:graphicData>
        </a:graphic>
      </p:graphicFrame>
      <p:sp>
        <p:nvSpPr>
          <p:cNvPr id="4" name="TextBox 3"/>
          <p:cNvSpPr txBox="1"/>
          <p:nvPr>
            <p:extLst>
              <p:ext uri="{D42A27DB-BD31-4B8C-83A1-F6EECF244321}">
                <p14:modId xmlns:p14="http://schemas.microsoft.com/office/powerpoint/2010/main" val="2702219570"/>
              </p:ext>
            </p:extLst>
          </p:nvPr>
        </p:nvSpPr>
        <p:spPr>
          <a:xfrm>
            <a:off x="7962900" y="6010275"/>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(FBI Crime Reports, 2015)</a:t>
            </a:r>
          </a:p>
        </p:txBody>
      </p:sp>
    </p:spTree>
    <p:extLst>
      <p:ext uri="{BB962C8B-B14F-4D97-AF65-F5344CB8AC3E}">
        <p14:creationId xmlns:p14="http://schemas.microsoft.com/office/powerpoint/2010/main" val="27313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84324"/>
            <a:ext cx="9371949" cy="1183566"/>
          </a:xfrm>
        </p:spPr>
        <p:txBody>
          <a:bodyPr/>
          <a:lstStyle/>
          <a:p>
            <a:r>
              <a:rPr lang="en-US" dirty="0"/>
              <a:t>Protective Services and Crime Rates</a:t>
            </a:r>
          </a:p>
        </p:txBody>
      </p:sp>
      <p:sp>
        <p:nvSpPr>
          <p:cNvPr id="3" name="Content Placeholder 2"/>
          <p:cNvSpPr>
            <a:spLocks noGrp="1"/>
          </p:cNvSpPr>
          <p:nvPr>
            <p:ph sz="half" idx="1"/>
            <p:extLst>
              <p:ext uri="{D42A27DB-BD31-4B8C-83A1-F6EECF244321}">
                <p14:modId xmlns:p14="http://schemas.microsoft.com/office/powerpoint/2010/main" val="1790132245"/>
              </p:ext>
            </p:extLst>
          </p:nvPr>
        </p:nvSpPr>
        <p:spPr>
          <a:xfrm>
            <a:off x="345990" y="1556281"/>
            <a:ext cx="5673810" cy="4620682"/>
          </a:xfrm>
        </p:spPr>
        <p:txBody>
          <a:bodyPr vert="horz" lIns="91440" tIns="45720" rIns="91440" bIns="45720" rtlCol="0" anchor="t">
            <a:normAutofit/>
          </a:bodyPr>
          <a:lstStyle/>
          <a:p>
            <a:pPr marL="210185" indent="-210185"/>
            <a:endParaRPr lang="en-US" sz="1800" dirty="0"/>
          </a:p>
          <a:p>
            <a:pPr marL="210185" indent="-210185"/>
            <a:endParaRPr lang="en-US" dirty="0"/>
          </a:p>
        </p:txBody>
      </p:sp>
      <p:pic>
        <p:nvPicPr>
          <p:cNvPr id="5" name="Picture 5" descr="24.jpg"/>
          <p:cNvPicPr>
            <a:picLocks noChangeAspect="1"/>
          </p:cNvPicPr>
          <p:nvPr/>
        </p:nvPicPr>
        <p:blipFill rotWithShape="1">
          <a:blip r:embed="rId3"/>
          <a:srcRect t="5129" b="9751"/>
          <a:stretch/>
        </p:blipFill>
        <p:spPr>
          <a:xfrm>
            <a:off x="1515179" y="1873580"/>
            <a:ext cx="2744475" cy="3113321"/>
          </a:xfrm>
          <a:prstGeom prst="rect">
            <a:avLst/>
          </a:prstGeom>
        </p:spPr>
      </p:pic>
      <p:pic>
        <p:nvPicPr>
          <p:cNvPr id="10" name="Picture 10" descr="50.jpg"/>
          <p:cNvPicPr>
            <a:picLocks noChangeAspect="1"/>
          </p:cNvPicPr>
          <p:nvPr/>
        </p:nvPicPr>
        <p:blipFill>
          <a:blip r:embed="rId4"/>
          <a:stretch>
            <a:fillRect/>
          </a:stretch>
        </p:blipFill>
        <p:spPr>
          <a:xfrm>
            <a:off x="5860598" y="1876425"/>
            <a:ext cx="4159727" cy="3116467"/>
          </a:xfrm>
          <a:prstGeom prst="rect">
            <a:avLst/>
          </a:prstGeom>
        </p:spPr>
      </p:pic>
      <p:sp>
        <p:nvSpPr>
          <p:cNvPr id="12" name="TextBox 11"/>
          <p:cNvSpPr txBox="1"/>
          <p:nvPr>
            <p:extLst>
              <p:ext uri="{D42A27DB-BD31-4B8C-83A1-F6EECF244321}">
                <p14:modId xmlns:p14="http://schemas.microsoft.com/office/powerpoint/2010/main" val="1529854424"/>
              </p:ext>
            </p:extLst>
          </p:nvPr>
        </p:nvSpPr>
        <p:spPr>
          <a:xfrm>
            <a:off x="1467532" y="5038725"/>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Beachside Precinct Daytona Beach Police Department</a:t>
            </a:r>
          </a:p>
        </p:txBody>
      </p:sp>
      <p:sp>
        <p:nvSpPr>
          <p:cNvPr id="13" name="TextBox 12"/>
          <p:cNvSpPr txBox="1"/>
          <p:nvPr>
            <p:extLst>
              <p:ext uri="{D42A27DB-BD31-4B8C-83A1-F6EECF244321}">
                <p14:modId xmlns:p14="http://schemas.microsoft.com/office/powerpoint/2010/main" val="4128814561"/>
              </p:ext>
            </p:extLst>
          </p:nvPr>
        </p:nvSpPr>
        <p:spPr>
          <a:xfrm>
            <a:off x="6518129" y="4998099"/>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Daytona Beach Fire Station Number Three</a:t>
            </a:r>
          </a:p>
        </p:txBody>
      </p:sp>
    </p:spTree>
    <p:extLst>
      <p:ext uri="{BB962C8B-B14F-4D97-AF65-F5344CB8AC3E}">
        <p14:creationId xmlns:p14="http://schemas.microsoft.com/office/powerpoint/2010/main" val="383251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The People</a:t>
            </a:r>
          </a:p>
        </p:txBody>
      </p:sp>
    </p:spTree>
    <p:extLst>
      <p:ext uri="{BB962C8B-B14F-4D97-AF65-F5344CB8AC3E}">
        <p14:creationId xmlns:p14="http://schemas.microsoft.com/office/powerpoint/2010/main" val="85339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Religion</a:t>
            </a:r>
          </a:p>
        </p:txBody>
      </p:sp>
      <p:sp>
        <p:nvSpPr>
          <p:cNvPr id="3" name="Content Placeholder 2"/>
          <p:cNvSpPr>
            <a:spLocks noGrp="1"/>
          </p:cNvSpPr>
          <p:nvPr>
            <p:ph idx="1"/>
            <p:extLst>
              <p:ext uri="{D42A27DB-BD31-4B8C-83A1-F6EECF244321}">
                <p14:modId xmlns:p14="http://schemas.microsoft.com/office/powerpoint/2010/main" val="3915022779"/>
              </p:ext>
            </p:extLst>
          </p:nvPr>
        </p:nvSpPr>
        <p:spPr>
          <a:xfrm>
            <a:off x="939115" y="1566001"/>
            <a:ext cx="4413936" cy="4620682"/>
          </a:xfrm>
        </p:spPr>
        <p:txBody>
          <a:bodyPr vert="horz" lIns="91440" tIns="45720" rIns="91440" bIns="45720" rtlCol="0" anchor="t">
            <a:normAutofit fontScale="62500" lnSpcReduction="20000"/>
          </a:bodyPr>
          <a:lstStyle/>
          <a:p>
            <a:pPr marL="210185" indent="-210185"/>
            <a:r>
              <a:rPr lang="is-IS" sz="2400" dirty="0"/>
              <a:t>34.76% of people in Daytona Beach are affiliated with a religion.</a:t>
            </a:r>
            <a:endParaRPr lang="en-US"/>
          </a:p>
          <a:p>
            <a:pPr marL="210185" indent="-210185"/>
            <a:r>
              <a:rPr lang="is-IS" sz="2400" dirty="0"/>
              <a:t>Organized religion in Daytona Beach (%):</a:t>
            </a:r>
          </a:p>
          <a:p>
            <a:pPr marL="210185" indent="-210185">
              <a:buNone/>
            </a:pPr>
            <a:r>
              <a:rPr lang="is-IS" sz="2400" dirty="0"/>
              <a:t>         Baptist: 4.4</a:t>
            </a:r>
            <a:endParaRPr lang="is-IS" dirty="0"/>
          </a:p>
          <a:p>
            <a:pPr marL="210185" indent="-210185">
              <a:buNone/>
            </a:pPr>
            <a:r>
              <a:rPr lang="is-IS" sz="2400" dirty="0"/>
              <a:t>         Episcopalian: 0.8</a:t>
            </a:r>
            <a:endParaRPr lang="is-IS" dirty="0"/>
          </a:p>
          <a:p>
            <a:pPr marL="210185" indent="-210185">
              <a:buNone/>
            </a:pPr>
            <a:r>
              <a:rPr lang="is-IS" sz="2400" dirty="0"/>
              <a:t>         Catholic: 10.5</a:t>
            </a:r>
            <a:endParaRPr lang="is-IS" dirty="0"/>
          </a:p>
          <a:p>
            <a:pPr marL="210185" indent="-210185">
              <a:buNone/>
            </a:pPr>
            <a:r>
              <a:rPr lang="is-IS" sz="2400" dirty="0"/>
              <a:t>         Lutheran: 0.9</a:t>
            </a:r>
            <a:endParaRPr lang="is-IS" dirty="0"/>
          </a:p>
          <a:p>
            <a:pPr marL="210185" indent="-210185">
              <a:buNone/>
            </a:pPr>
            <a:r>
              <a:rPr lang="is-IS" sz="2400" dirty="0"/>
              <a:t>         Methodist: 3.6</a:t>
            </a:r>
            <a:endParaRPr lang="is-IS" dirty="0"/>
          </a:p>
          <a:p>
            <a:pPr marL="210185" indent="-210185">
              <a:buNone/>
            </a:pPr>
            <a:r>
              <a:rPr lang="is-IS" sz="2400" dirty="0"/>
              <a:t>         Pentecostal: 3.8</a:t>
            </a:r>
            <a:endParaRPr lang="is-IS" dirty="0"/>
          </a:p>
          <a:p>
            <a:pPr marL="210185" indent="-210185">
              <a:buNone/>
            </a:pPr>
            <a:r>
              <a:rPr lang="is-IS" sz="2400" dirty="0"/>
              <a:t>         Presbyterian: 1.3</a:t>
            </a:r>
            <a:endParaRPr lang="is-IS" dirty="0"/>
          </a:p>
          <a:p>
            <a:pPr marL="210185" indent="-210185">
              <a:buNone/>
            </a:pPr>
            <a:r>
              <a:rPr lang="is-IS" sz="2400" dirty="0"/>
              <a:t>         LDS: 0.8</a:t>
            </a:r>
            <a:endParaRPr lang="is-IS" dirty="0"/>
          </a:p>
          <a:p>
            <a:pPr marL="210185" indent="-210185">
              <a:buNone/>
            </a:pPr>
            <a:r>
              <a:rPr lang="is-IS" sz="2400" dirty="0"/>
              <a:t>         Other Christian: 7.9</a:t>
            </a:r>
            <a:endParaRPr lang="is-IS" dirty="0"/>
          </a:p>
          <a:p>
            <a:pPr marL="210185" indent="-210185">
              <a:buNone/>
            </a:pPr>
            <a:r>
              <a:rPr lang="is-IS" sz="2400" dirty="0"/>
              <a:t>         Jewish: 0.2</a:t>
            </a:r>
            <a:endParaRPr lang="is-IS" dirty="0"/>
          </a:p>
          <a:p>
            <a:pPr marL="210185" indent="-210185">
              <a:buNone/>
            </a:pPr>
            <a:r>
              <a:rPr lang="is-IS" sz="2400" dirty="0"/>
              <a:t>         Eastern: 0.1</a:t>
            </a:r>
            <a:endParaRPr lang="is-IS" dirty="0"/>
          </a:p>
          <a:p>
            <a:pPr marL="210185" indent="-210185">
              <a:buNone/>
            </a:pPr>
            <a:r>
              <a:rPr lang="is-IS" sz="2400" dirty="0"/>
              <a:t>         Islam: 0.3</a:t>
            </a:r>
            <a:endParaRPr lang="is-IS" dirty="0"/>
          </a:p>
          <a:p>
            <a:pPr marL="210185" indent="-210185" algn="r">
              <a:buNone/>
            </a:pPr>
            <a:r>
              <a:rPr lang="is-IS" sz="2400" dirty="0"/>
              <a:t>(</a:t>
            </a:r>
            <a:r>
              <a:rPr lang="is-IS" sz="2400" dirty="0" err="1"/>
              <a:t>Sperling</a:t>
            </a:r>
            <a:r>
              <a:rPr lang="is-IS" sz="2400" dirty="0"/>
              <a:t>, 2017b)</a:t>
            </a:r>
          </a:p>
        </p:txBody>
      </p:sp>
      <p:pic>
        <p:nvPicPr>
          <p:cNvPr id="4" name="Picture 10" descr="chart - Copy.png"/>
          <p:cNvPicPr>
            <a:picLocks noChangeAspect="1"/>
          </p:cNvPicPr>
          <p:nvPr/>
        </p:nvPicPr>
        <p:blipFill>
          <a:blip r:embed="rId2"/>
          <a:stretch>
            <a:fillRect/>
          </a:stretch>
        </p:blipFill>
        <p:spPr>
          <a:xfrm>
            <a:off x="5353051" y="1209675"/>
            <a:ext cx="6527215" cy="5310858"/>
          </a:xfrm>
          <a:prstGeom prst="rect">
            <a:avLst/>
          </a:prstGeom>
        </p:spPr>
      </p:pic>
    </p:spTree>
    <p:extLst>
      <p:ext uri="{BB962C8B-B14F-4D97-AF65-F5344CB8AC3E}">
        <p14:creationId xmlns:p14="http://schemas.microsoft.com/office/powerpoint/2010/main" val="53270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Religion</a:t>
            </a:r>
          </a:p>
        </p:txBody>
      </p:sp>
      <p:pic>
        <p:nvPicPr>
          <p:cNvPr id="5" name="Picture 5" descr="42.jpg"/>
          <p:cNvPicPr>
            <a:picLocks noGrp="1" noChangeAspect="1"/>
          </p:cNvPicPr>
          <p:nvPr>
            <p:ph idx="1"/>
          </p:nvPr>
        </p:nvPicPr>
        <p:blipFill>
          <a:blip r:embed="rId3"/>
          <a:stretch>
            <a:fillRect/>
          </a:stretch>
        </p:blipFill>
        <p:spPr>
          <a:xfrm>
            <a:off x="1410026" y="1590675"/>
            <a:ext cx="5336480" cy="4000500"/>
          </a:xfrm>
          <a:prstGeom prst="rect">
            <a:avLst/>
          </a:prstGeom>
        </p:spPr>
      </p:pic>
      <p:pic>
        <p:nvPicPr>
          <p:cNvPr id="9" name="Picture 9" descr="23.jpg"/>
          <p:cNvPicPr>
            <a:picLocks noChangeAspect="1"/>
          </p:cNvPicPr>
          <p:nvPr/>
        </p:nvPicPr>
        <p:blipFill>
          <a:blip r:embed="rId4"/>
          <a:stretch>
            <a:fillRect/>
          </a:stretch>
        </p:blipFill>
        <p:spPr>
          <a:xfrm>
            <a:off x="8004175" y="1590675"/>
            <a:ext cx="2999732" cy="3997762"/>
          </a:xfrm>
          <a:prstGeom prst="rect">
            <a:avLst/>
          </a:prstGeom>
        </p:spPr>
      </p:pic>
      <p:sp>
        <p:nvSpPr>
          <p:cNvPr id="11" name="TextBox 10"/>
          <p:cNvSpPr txBox="1"/>
          <p:nvPr>
            <p:extLst>
              <p:ext uri="{D42A27DB-BD31-4B8C-83A1-F6EECF244321}">
                <p14:modId xmlns:p14="http://schemas.microsoft.com/office/powerpoint/2010/main" val="1394697192"/>
              </p:ext>
            </p:extLst>
          </p:nvPr>
        </p:nvSpPr>
        <p:spPr>
          <a:xfrm>
            <a:off x="2239416" y="5720080"/>
            <a:ext cx="27432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Local Catholic Church in Daytona Beach</a:t>
            </a:r>
          </a:p>
        </p:txBody>
      </p:sp>
      <p:sp>
        <p:nvSpPr>
          <p:cNvPr id="12" name="TextBox 11"/>
          <p:cNvSpPr txBox="1"/>
          <p:nvPr>
            <p:extLst>
              <p:ext uri="{D42A27DB-BD31-4B8C-83A1-F6EECF244321}">
                <p14:modId xmlns:p14="http://schemas.microsoft.com/office/powerpoint/2010/main" val="1877732801"/>
              </p:ext>
            </p:extLst>
          </p:nvPr>
        </p:nvSpPr>
        <p:spPr>
          <a:xfrm>
            <a:off x="8131766" y="5595160"/>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Local Greek Orthodox Church in Daytona Beach</a:t>
            </a:r>
          </a:p>
        </p:txBody>
      </p:sp>
    </p:spTree>
    <p:extLst>
      <p:ext uri="{BB962C8B-B14F-4D97-AF65-F5344CB8AC3E}">
        <p14:creationId xmlns:p14="http://schemas.microsoft.com/office/powerpoint/2010/main" val="324606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Politics</a:t>
            </a:r>
          </a:p>
        </p:txBody>
      </p:sp>
      <p:sp>
        <p:nvSpPr>
          <p:cNvPr id="3" name="Content Placeholder 2"/>
          <p:cNvSpPr>
            <a:spLocks noGrp="1"/>
          </p:cNvSpPr>
          <p:nvPr>
            <p:ph idx="1"/>
          </p:nvPr>
        </p:nvSpPr>
        <p:spPr/>
        <p:txBody>
          <a:bodyPr>
            <a:normAutofit fontScale="85000" lnSpcReduction="20000"/>
          </a:bodyPr>
          <a:lstStyle/>
          <a:p>
            <a:r>
              <a:rPr lang="en-US" sz="2800" dirty="0"/>
              <a:t>The Daytona Beach, </a:t>
            </a:r>
            <a:r>
              <a:rPr lang="en-US" sz="2800" dirty="0" err="1"/>
              <a:t>Fl</a:t>
            </a:r>
            <a:r>
              <a:rPr lang="en-US" sz="2800" dirty="0"/>
              <a:t> City Commission includes 7 elected officials- the mayor and 6 zone commissioners</a:t>
            </a:r>
          </a:p>
          <a:p>
            <a:pPr marL="0" indent="0">
              <a:buNone/>
            </a:pPr>
            <a:r>
              <a:rPr lang="en-US" sz="2000" dirty="0"/>
              <a:t>     </a:t>
            </a:r>
            <a:r>
              <a:rPr lang="en-US" sz="2400" dirty="0"/>
              <a:t>      -Each serves a four-year term</a:t>
            </a:r>
          </a:p>
          <a:p>
            <a:pPr marL="0" indent="0">
              <a:buNone/>
            </a:pPr>
            <a:r>
              <a:rPr lang="en-US" sz="2400" dirty="0"/>
              <a:t>           -Elections are staggered on even-numbered years </a:t>
            </a:r>
          </a:p>
          <a:p>
            <a:r>
              <a:rPr lang="en-US" sz="2800" dirty="0"/>
              <a:t>Members of the City Commission include:</a:t>
            </a:r>
          </a:p>
          <a:p>
            <a:pPr marL="0" indent="0">
              <a:buNone/>
            </a:pPr>
            <a:r>
              <a:rPr lang="en-US" sz="2400" dirty="0"/>
              <a:t>        -Derrick L. Henry, Mayor</a:t>
            </a:r>
          </a:p>
          <a:p>
            <a:pPr marL="0" indent="0">
              <a:buNone/>
            </a:pPr>
            <a:r>
              <a:rPr lang="en-US" sz="2400" dirty="0"/>
              <a:t>        -Ruth Trager, Commissioner, Zone 1</a:t>
            </a:r>
          </a:p>
          <a:p>
            <a:pPr marL="0" indent="0">
              <a:buNone/>
            </a:pPr>
            <a:r>
              <a:rPr lang="en-US" sz="2400" dirty="0"/>
              <a:t>        -Aaron Delgado, Commissioner, Zone 2</a:t>
            </a:r>
          </a:p>
          <a:p>
            <a:pPr marL="0" indent="0">
              <a:buNone/>
            </a:pPr>
            <a:r>
              <a:rPr lang="en-US" sz="2400" dirty="0"/>
              <a:t>        -Kelly White, Commissioner, Zone 3</a:t>
            </a:r>
          </a:p>
          <a:p>
            <a:pPr marL="0" indent="0">
              <a:buNone/>
            </a:pPr>
            <a:r>
              <a:rPr lang="en-US" sz="2400" dirty="0"/>
              <a:t>        -Robert A. Gilliland, Commissioner, Zone 4</a:t>
            </a:r>
          </a:p>
          <a:p>
            <a:pPr marL="0" indent="0">
              <a:buNone/>
            </a:pPr>
            <a:r>
              <a:rPr lang="en-US" sz="2400" dirty="0"/>
              <a:t>        -</a:t>
            </a:r>
            <a:r>
              <a:rPr lang="en-US" sz="2400" dirty="0" err="1"/>
              <a:t>Dannette</a:t>
            </a:r>
            <a:r>
              <a:rPr lang="en-US" sz="2400" dirty="0"/>
              <a:t> Henry, Commissioner, Zone 5</a:t>
            </a:r>
          </a:p>
          <a:p>
            <a:pPr marL="0" indent="0">
              <a:buNone/>
            </a:pPr>
            <a:r>
              <a:rPr lang="en-US" sz="2400" dirty="0"/>
              <a:t>        -Paula R. Reed, Commissioner, Zone 6</a:t>
            </a:r>
          </a:p>
          <a:p>
            <a:pPr marL="0" indent="0" algn="r">
              <a:buNone/>
            </a:pPr>
            <a:r>
              <a:rPr lang="en-US" sz="2400" dirty="0"/>
              <a:t>(City of Daytona Beach, </a:t>
            </a:r>
            <a:r>
              <a:rPr lang="en-US" sz="2400" dirty="0" err="1"/>
              <a:t>n.d.</a:t>
            </a:r>
            <a:r>
              <a:rPr lang="en-US" sz="2400" dirty="0"/>
              <a:t>)</a:t>
            </a:r>
          </a:p>
          <a:p>
            <a:endParaRPr lang="en-US" dirty="0"/>
          </a:p>
        </p:txBody>
      </p:sp>
    </p:spTree>
    <p:extLst>
      <p:ext uri="{BB962C8B-B14F-4D97-AF65-F5344CB8AC3E}">
        <p14:creationId xmlns:p14="http://schemas.microsoft.com/office/powerpoint/2010/main" val="53927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 Healthcare</a:t>
            </a:r>
          </a:p>
        </p:txBody>
      </p:sp>
    </p:spTree>
    <p:extLst>
      <p:ext uri="{BB962C8B-B14F-4D97-AF65-F5344CB8AC3E}">
        <p14:creationId xmlns:p14="http://schemas.microsoft.com/office/powerpoint/2010/main" val="92747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Providers</a:t>
            </a:r>
          </a:p>
        </p:txBody>
      </p:sp>
      <p:sp>
        <p:nvSpPr>
          <p:cNvPr id="3" name="Content Placeholder 2"/>
          <p:cNvSpPr>
            <a:spLocks noGrp="1"/>
          </p:cNvSpPr>
          <p:nvPr>
            <p:ph idx="1"/>
          </p:nvPr>
        </p:nvSpPr>
        <p:spPr/>
        <p:txBody>
          <a:bodyPr>
            <a:normAutofit/>
          </a:bodyPr>
          <a:lstStyle/>
          <a:p>
            <a:r>
              <a:rPr lang="en-US" dirty="0"/>
              <a:t>Daytona offers two major hospital organizations, Florida Hospital and Halifax.</a:t>
            </a:r>
          </a:p>
          <a:p>
            <a:r>
              <a:rPr lang="en-US" dirty="0"/>
              <a:t>Florida Hospital Memorial Medical Center has a capacity of 293 beds, with more than 400 physicians holding privileges throughout the Florida Hospital organization and employing more than 1,700 team members at this location. </a:t>
            </a:r>
          </a:p>
          <a:p>
            <a:pPr lvl="1"/>
            <a:r>
              <a:rPr lang="en-US" dirty="0"/>
              <a:t>Specialties include cardiology, oncology, emergency care, surgical services, obstetrics, neurosurgery, stroke care, rehabilitation, weight-loss surgery, imaging, laboratory, home health, wound care, diabetes, hospice, physician practices and women’s services.</a:t>
            </a:r>
          </a:p>
          <a:p>
            <a:r>
              <a:rPr lang="en-US" dirty="0"/>
              <a:t>Halifax Health Medical Center has a variety of locations spread throughout Daytona. Halifax offers the area’s only level II trauma center, comprehensive stroke center, neonatal and pediatric intensive care units, pediatric emergency department, child and adolescent behavioral services, complete neurosurgical services and OB emergency department </a:t>
            </a:r>
          </a:p>
          <a:p>
            <a:pPr marL="0" indent="0">
              <a:buNone/>
            </a:pPr>
            <a:r>
              <a:rPr lang="en-US" dirty="0"/>
              <a:t>							</a:t>
            </a:r>
            <a:r>
              <a:rPr lang="en-US" sz="1200" dirty="0"/>
              <a:t>(Florida Hospital, </a:t>
            </a:r>
            <a:r>
              <a:rPr lang="en-US" sz="1200" dirty="0" err="1"/>
              <a:t>n.d.</a:t>
            </a:r>
            <a:r>
              <a:rPr lang="en-US" sz="1200" dirty="0"/>
              <a:t>; Halifax </a:t>
            </a:r>
            <a:r>
              <a:rPr lang="en-US" sz="1200" dirty="0" err="1"/>
              <a:t>Helath</a:t>
            </a:r>
            <a:r>
              <a:rPr lang="en-US" sz="1200" dirty="0"/>
              <a:t>, 2017)</a:t>
            </a:r>
          </a:p>
        </p:txBody>
      </p:sp>
    </p:spTree>
    <p:extLst>
      <p:ext uri="{BB962C8B-B14F-4D97-AF65-F5344CB8AC3E}">
        <p14:creationId xmlns:p14="http://schemas.microsoft.com/office/powerpoint/2010/main" val="81207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1" y="481264"/>
            <a:ext cx="2212848" cy="1857871"/>
          </a:xfrm>
          <a:prstGeom prst="rect">
            <a:avLst/>
          </a:prstGeom>
          <a:solidFill>
            <a:srgbClr val="1B9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98651" y="3497931"/>
            <a:ext cx="2212848" cy="2889154"/>
          </a:xfrm>
          <a:prstGeom prst="rect">
            <a:avLst/>
          </a:prstGeom>
          <a:solidFill>
            <a:srgbClr val="573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846320" cy="0"/>
          </a:xfrm>
          <a:prstGeom prst="line">
            <a:avLst/>
          </a:prstGeom>
          <a:ln>
            <a:solidFill>
              <a:srgbClr val="573D37"/>
            </a:solidFill>
          </a:ln>
        </p:spPr>
        <p:style>
          <a:lnRef idx="1">
            <a:schemeClr val="accent1"/>
          </a:lnRef>
          <a:fillRef idx="0">
            <a:schemeClr val="accent1"/>
          </a:fillRef>
          <a:effectRef idx="0">
            <a:schemeClr val="accent1"/>
          </a:effectRef>
          <a:fontRef idx="minor">
            <a:schemeClr val="tx1"/>
          </a:fontRef>
        </p:style>
      </p:cxnSp>
      <p:pic>
        <p:nvPicPr>
          <p:cNvPr id="4" name="Picture 4" descr="19.jpg"/>
          <p:cNvPicPr>
            <a:picLocks noChangeAspect="1"/>
          </p:cNvPicPr>
          <p:nvPr/>
        </p:nvPicPr>
        <p:blipFill rotWithShape="1">
          <a:blip r:embed="rId2"/>
          <a:srcRect l="13807" r="29779" b="-2"/>
          <a:stretch/>
        </p:blipFill>
        <p:spPr>
          <a:xfrm>
            <a:off x="8776091" y="2503727"/>
            <a:ext cx="2931277" cy="3897073"/>
          </a:xfrm>
          <a:prstGeom prst="rect">
            <a:avLst/>
          </a:prstGeom>
        </p:spPr>
      </p:pic>
      <p:pic>
        <p:nvPicPr>
          <p:cNvPr id="5" name="Picture 8" descr="43.jpg"/>
          <p:cNvPicPr>
            <a:picLocks noChangeAspect="1"/>
          </p:cNvPicPr>
          <p:nvPr/>
        </p:nvPicPr>
        <p:blipFill rotWithShape="1">
          <a:blip r:embed="rId3"/>
          <a:srcRect l="21991" r="19868" b="-3"/>
          <a:stretch/>
        </p:blipFill>
        <p:spPr>
          <a:xfrm>
            <a:off x="6408277" y="481264"/>
            <a:ext cx="2213811" cy="2855799"/>
          </a:xfrm>
          <a:prstGeom prst="rect">
            <a:avLst/>
          </a:prstGeom>
        </p:spPr>
      </p:pic>
      <p:sp>
        <p:nvSpPr>
          <p:cNvPr id="2" name="Title 1"/>
          <p:cNvSpPr>
            <a:spLocks noGrp="1"/>
          </p:cNvSpPr>
          <p:nvPr>
            <p:ph type="title"/>
          </p:nvPr>
        </p:nvSpPr>
        <p:spPr>
          <a:xfrm>
            <a:off x="838200" y="365125"/>
            <a:ext cx="4981734" cy="1212315"/>
          </a:xfrm>
        </p:spPr>
        <p:txBody>
          <a:bodyPr anchor="b">
            <a:normAutofit/>
          </a:bodyPr>
          <a:lstStyle/>
          <a:p>
            <a:pPr>
              <a:lnSpc>
                <a:spcPct val="90000"/>
              </a:lnSpc>
            </a:pPr>
            <a:r>
              <a:rPr lang="en-US" sz="4000"/>
              <a:t>Healthcare Providers Continued</a:t>
            </a:r>
          </a:p>
        </p:txBody>
      </p:sp>
      <p:sp>
        <p:nvSpPr>
          <p:cNvPr id="3" name="Content Placeholder 2"/>
          <p:cNvSpPr>
            <a:spLocks noGrp="1"/>
          </p:cNvSpPr>
          <p:nvPr>
            <p:ph idx="1"/>
          </p:nvPr>
        </p:nvSpPr>
        <p:spPr>
          <a:xfrm>
            <a:off x="838200" y="1825625"/>
            <a:ext cx="4981734" cy="4351338"/>
          </a:xfrm>
        </p:spPr>
        <p:txBody>
          <a:bodyPr>
            <a:normAutofit/>
          </a:bodyPr>
          <a:lstStyle/>
          <a:p>
            <a:pPr>
              <a:lnSpc>
                <a:spcPct val="80000"/>
              </a:lnSpc>
              <a:buClr>
                <a:srgbClr val="573D37"/>
              </a:buClr>
            </a:pPr>
            <a:r>
              <a:rPr lang="en-US" sz="2000" dirty="0"/>
              <a:t>As a community, a survey was completed with one of the following questions being asked: What health care services are difficult to obtain in your community? The response is ranked as most difficult to obtain to least.</a:t>
            </a:r>
          </a:p>
          <a:p>
            <a:pPr lvl="1">
              <a:lnSpc>
                <a:spcPct val="80000"/>
              </a:lnSpc>
              <a:buClr>
                <a:srgbClr val="573D37"/>
              </a:buClr>
            </a:pPr>
            <a:r>
              <a:rPr lang="en-US" sz="2000" dirty="0"/>
              <a:t>Mental health/counseling, substance abuse services, alternative therapy, dental care, special care (i.e. cardiology), primary care, medical supplies, preventive care, vision care, family planning/birth control, rehab therapy, emergency care, prenatal, inpatient hospitals</a:t>
            </a:r>
          </a:p>
          <a:p>
            <a:pPr marL="0" indent="0">
              <a:lnSpc>
                <a:spcPct val="80000"/>
              </a:lnSpc>
              <a:buClr>
                <a:srgbClr val="573D37"/>
              </a:buClr>
              <a:buNone/>
            </a:pPr>
            <a:r>
              <a:rPr lang="en-US" sz="2000" dirty="0"/>
              <a:t>							(Florida Health, 2016)</a:t>
            </a:r>
          </a:p>
          <a:p>
            <a:pPr>
              <a:lnSpc>
                <a:spcPct val="80000"/>
              </a:lnSpc>
              <a:buClr>
                <a:srgbClr val="573D37"/>
              </a:buClr>
            </a:pPr>
            <a:endParaRPr lang="en-US" sz="2000" dirty="0"/>
          </a:p>
        </p:txBody>
      </p:sp>
      <p:sp>
        <p:nvSpPr>
          <p:cNvPr id="6" name="TextBox 5"/>
          <p:cNvSpPr txBox="1"/>
          <p:nvPr/>
        </p:nvSpPr>
        <p:spPr>
          <a:xfrm>
            <a:off x="6609725" y="4171950"/>
            <a:ext cx="1790700" cy="1200329"/>
          </a:xfrm>
          <a:prstGeom prst="rect">
            <a:avLst/>
          </a:prstGeom>
          <a:noFill/>
        </p:spPr>
        <p:txBody>
          <a:bodyPr wrap="square" rtlCol="0">
            <a:spAutoFit/>
          </a:bodyPr>
          <a:lstStyle/>
          <a:p>
            <a:r>
              <a:rPr lang="en-US" dirty="0">
                <a:solidFill>
                  <a:schemeClr val="bg1"/>
                </a:solidFill>
              </a:rPr>
              <a:t>Local Dental Provider in Daytona Beach</a:t>
            </a:r>
          </a:p>
          <a:p>
            <a:endParaRPr lang="en-US" dirty="0"/>
          </a:p>
        </p:txBody>
      </p:sp>
      <p:sp>
        <p:nvSpPr>
          <p:cNvPr id="7" name="TextBox 6"/>
          <p:cNvSpPr txBox="1"/>
          <p:nvPr/>
        </p:nvSpPr>
        <p:spPr>
          <a:xfrm>
            <a:off x="8776091" y="723900"/>
            <a:ext cx="2212848" cy="1200329"/>
          </a:xfrm>
          <a:prstGeom prst="rect">
            <a:avLst/>
          </a:prstGeom>
          <a:noFill/>
        </p:spPr>
        <p:txBody>
          <a:bodyPr wrap="square" rtlCol="0">
            <a:spAutoFit/>
          </a:bodyPr>
          <a:lstStyle/>
          <a:p>
            <a:r>
              <a:rPr lang="en-US" dirty="0">
                <a:solidFill>
                  <a:schemeClr val="bg1"/>
                </a:solidFill>
              </a:rPr>
              <a:t>Local Chiropractic Office in Daytona Beach</a:t>
            </a:r>
          </a:p>
          <a:p>
            <a:endParaRPr lang="en-US" dirty="0"/>
          </a:p>
        </p:txBody>
      </p:sp>
    </p:spTree>
    <p:extLst>
      <p:ext uri="{BB962C8B-B14F-4D97-AF65-F5344CB8AC3E}">
        <p14:creationId xmlns:p14="http://schemas.microsoft.com/office/powerpoint/2010/main" val="93504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p:cNvPicPr/>
          <p:nvPr/>
        </p:nvPicPr>
        <p:blipFill rotWithShape="1">
          <a:blip r:embed="rId2">
            <a:extLst>
              <a:ext uri="{28A0092B-C50C-407E-A947-70E740481C1C}">
                <a14:useLocalDpi xmlns:a14="http://schemas.microsoft.com/office/drawing/2010/main" val="0"/>
              </a:ext>
            </a:extLst>
          </a:blip>
          <a:srcRect l="10367" r="2059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a:normAutofit/>
          </a:bodyPr>
          <a:lstStyle/>
          <a:p>
            <a:r>
              <a:rPr lang="en-US" dirty="0"/>
              <a:t>Service Centers </a:t>
            </a:r>
          </a:p>
        </p:txBody>
      </p:sp>
      <p:sp>
        <p:nvSpPr>
          <p:cNvPr id="3" name="Content Placeholder 2"/>
          <p:cNvSpPr>
            <a:spLocks noGrp="1"/>
          </p:cNvSpPr>
          <p:nvPr>
            <p:ph idx="1"/>
          </p:nvPr>
        </p:nvSpPr>
        <p:spPr>
          <a:xfrm>
            <a:off x="655321" y="2575034"/>
            <a:ext cx="5120113" cy="3462228"/>
          </a:xfrm>
        </p:spPr>
        <p:txBody>
          <a:bodyPr>
            <a:normAutofit/>
          </a:bodyPr>
          <a:lstStyle/>
          <a:p>
            <a:pPr>
              <a:lnSpc>
                <a:spcPct val="70000"/>
              </a:lnSpc>
            </a:pPr>
            <a:r>
              <a:rPr lang="en-US" sz="1300" dirty="0"/>
              <a:t>The Florida Department of Health for Volusia County offers clinical, dental and nutrition services, in addition to wellness programs, emergency preparedness and response, infectious disease services and community health planning. The goal of Volusia County’s health department is to allow individuals make informed decisions about personal health and health of loved ones. It is their mission to protect, promote and improve the health of people in Florida. </a:t>
            </a:r>
          </a:p>
          <a:p>
            <a:pPr>
              <a:lnSpc>
                <a:spcPct val="70000"/>
              </a:lnSpc>
            </a:pPr>
            <a:r>
              <a:rPr lang="en-US" sz="1300" dirty="0"/>
              <a:t>For Daytona, the department of health is located at</a:t>
            </a:r>
          </a:p>
          <a:p>
            <a:pPr marL="466344" lvl="2" indent="0">
              <a:lnSpc>
                <a:spcPct val="70000"/>
              </a:lnSpc>
              <a:buNone/>
            </a:pPr>
            <a:r>
              <a:rPr lang="en-US" sz="1300" dirty="0"/>
              <a:t>1845 </a:t>
            </a:r>
            <a:r>
              <a:rPr lang="en-US" sz="1300" dirty="0" err="1"/>
              <a:t>Holsonback</a:t>
            </a:r>
            <a:r>
              <a:rPr lang="en-US" sz="1300" dirty="0"/>
              <a:t> </a:t>
            </a:r>
            <a:r>
              <a:rPr lang="en-US" sz="1300" dirty="0" err="1"/>
              <a:t>Dr</a:t>
            </a:r>
            <a:r>
              <a:rPr lang="en-US" sz="1300" dirty="0"/>
              <a:t>,</a:t>
            </a:r>
          </a:p>
          <a:p>
            <a:pPr marL="466344" lvl="2" indent="0">
              <a:lnSpc>
                <a:spcPct val="70000"/>
              </a:lnSpc>
              <a:buNone/>
            </a:pPr>
            <a:r>
              <a:rPr lang="en-US" sz="1300" dirty="0"/>
              <a:t>Daytona Beach, </a:t>
            </a:r>
            <a:r>
              <a:rPr lang="en-US" sz="1300" dirty="0" err="1"/>
              <a:t>Fl</a:t>
            </a:r>
            <a:r>
              <a:rPr lang="en-US" sz="1300" dirty="0"/>
              <a:t> 32117</a:t>
            </a:r>
          </a:p>
          <a:p>
            <a:pPr lvl="1">
              <a:lnSpc>
                <a:spcPct val="70000"/>
              </a:lnSpc>
            </a:pPr>
            <a:r>
              <a:rPr lang="en-US" sz="1300" dirty="0"/>
              <a:t>This location offers adult and children immunizations, birth control, child and adult health and dental</a:t>
            </a:r>
          </a:p>
          <a:p>
            <a:pPr>
              <a:lnSpc>
                <a:spcPct val="70000"/>
              </a:lnSpc>
            </a:pPr>
            <a:r>
              <a:rPr lang="en-US" sz="1300" dirty="0"/>
              <a:t>Children’s medical services is located at</a:t>
            </a:r>
          </a:p>
          <a:p>
            <a:pPr marL="466344" lvl="2" indent="0">
              <a:lnSpc>
                <a:spcPct val="70000"/>
              </a:lnSpc>
              <a:buNone/>
            </a:pPr>
            <a:r>
              <a:rPr lang="en-US" sz="1300" dirty="0"/>
              <a:t>421 S. </a:t>
            </a:r>
            <a:r>
              <a:rPr lang="en-US" sz="1300" dirty="0" err="1"/>
              <a:t>Keech</a:t>
            </a:r>
            <a:r>
              <a:rPr lang="en-US" sz="1300" dirty="0"/>
              <a:t> Street</a:t>
            </a:r>
          </a:p>
          <a:p>
            <a:pPr marL="466344" lvl="2" indent="0">
              <a:lnSpc>
                <a:spcPct val="70000"/>
              </a:lnSpc>
              <a:buNone/>
            </a:pPr>
            <a:r>
              <a:rPr lang="en-US" sz="1300" dirty="0"/>
              <a:t>Daytona Beach, </a:t>
            </a:r>
            <a:r>
              <a:rPr lang="en-US" sz="1300" dirty="0" err="1"/>
              <a:t>Fl</a:t>
            </a:r>
            <a:r>
              <a:rPr lang="en-US" sz="1300" dirty="0"/>
              <a:t> 32114</a:t>
            </a:r>
          </a:p>
          <a:p>
            <a:pPr lvl="1">
              <a:lnSpc>
                <a:spcPct val="70000"/>
              </a:lnSpc>
            </a:pPr>
            <a:r>
              <a:rPr lang="en-US" sz="1300" dirty="0"/>
              <a:t>This location offers only children immunizations, dental and WIC</a:t>
            </a:r>
          </a:p>
          <a:p>
            <a:pPr marL="0" indent="0" algn="r">
              <a:lnSpc>
                <a:spcPct val="70000"/>
              </a:lnSpc>
              <a:buNone/>
            </a:pPr>
            <a:r>
              <a:rPr lang="en-US" sz="1300" dirty="0"/>
              <a:t>							(Florida Health, </a:t>
            </a:r>
            <a:r>
              <a:rPr lang="en-US" sz="1300" dirty="0" err="1"/>
              <a:t>n.d.</a:t>
            </a:r>
            <a:r>
              <a:rPr lang="en-US" sz="1300" dirty="0"/>
              <a:t>)</a:t>
            </a:r>
          </a:p>
          <a:p>
            <a:pPr>
              <a:lnSpc>
                <a:spcPct val="70000"/>
              </a:lnSpc>
            </a:pPr>
            <a:endParaRPr lang="en-US" sz="1300" dirty="0"/>
          </a:p>
        </p:txBody>
      </p:sp>
    </p:spTree>
    <p:extLst>
      <p:ext uri="{BB962C8B-B14F-4D97-AF65-F5344CB8AC3E}">
        <p14:creationId xmlns:p14="http://schemas.microsoft.com/office/powerpoint/2010/main" val="149315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450" y="342900"/>
            <a:ext cx="8282698" cy="897637"/>
          </a:xfrm>
        </p:spPr>
        <p:txBody>
          <a:bodyPr/>
          <a:lstStyle/>
          <a:p>
            <a:r>
              <a:rPr lang="en-US" dirty="0"/>
              <a:t>Health Status: Morbidity and Mortality data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7723801"/>
              </p:ext>
            </p:extLst>
          </p:nvPr>
        </p:nvGraphicFramePr>
        <p:xfrm>
          <a:off x="771525" y="1248674"/>
          <a:ext cx="10241278" cy="5212080"/>
        </p:xfrm>
        <a:graphic>
          <a:graphicData uri="http://schemas.openxmlformats.org/drawingml/2006/table">
            <a:tbl>
              <a:tblPr firstRow="1" bandRow="1">
                <a:tableStyleId>{5C22544A-7EE6-4342-B048-85BDC9FD1C3A}</a:tableStyleId>
              </a:tblPr>
              <a:tblGrid>
                <a:gridCol w="2649104">
                  <a:extLst>
                    <a:ext uri="{9D8B030D-6E8A-4147-A177-3AD203B41FA5}">
                      <a16:colId xmlns="" xmlns:a16="http://schemas.microsoft.com/office/drawing/2014/main" val="1849043137"/>
                    </a:ext>
                  </a:extLst>
                </a:gridCol>
                <a:gridCol w="1286158">
                  <a:extLst>
                    <a:ext uri="{9D8B030D-6E8A-4147-A177-3AD203B41FA5}">
                      <a16:colId xmlns="" xmlns:a16="http://schemas.microsoft.com/office/drawing/2014/main" val="2121193240"/>
                    </a:ext>
                  </a:extLst>
                </a:gridCol>
                <a:gridCol w="2457139">
                  <a:extLst>
                    <a:ext uri="{9D8B030D-6E8A-4147-A177-3AD203B41FA5}">
                      <a16:colId xmlns="" xmlns:a16="http://schemas.microsoft.com/office/drawing/2014/main" val="317030546"/>
                    </a:ext>
                  </a:extLst>
                </a:gridCol>
                <a:gridCol w="1881247">
                  <a:extLst>
                    <a:ext uri="{9D8B030D-6E8A-4147-A177-3AD203B41FA5}">
                      <a16:colId xmlns="" xmlns:a16="http://schemas.microsoft.com/office/drawing/2014/main" val="3723396037"/>
                    </a:ext>
                  </a:extLst>
                </a:gridCol>
                <a:gridCol w="1967630">
                  <a:extLst>
                    <a:ext uri="{9D8B030D-6E8A-4147-A177-3AD203B41FA5}">
                      <a16:colId xmlns="" xmlns:a16="http://schemas.microsoft.com/office/drawing/2014/main" val="2916926435"/>
                    </a:ext>
                  </a:extLst>
                </a:gridCol>
              </a:tblGrid>
              <a:tr h="294515">
                <a:tc>
                  <a:txBody>
                    <a:bodyPr/>
                    <a:lstStyle/>
                    <a:p>
                      <a:pPr algn="l" fontAlgn="base"/>
                      <a:r>
                        <a:rPr lang="en-US" sz="1800" dirty="0">
                          <a:effectLst/>
                        </a:rPr>
                        <a:t>Indicator ​</a:t>
                      </a:r>
                      <a:endParaRPr lang="en-US" sz="1800" b="1" i="0" dirty="0">
                        <a:solidFill>
                          <a:srgbClr val="FFFFFF"/>
                        </a:solidFill>
                        <a:effectLst/>
                        <a:latin typeface="Calibri" panose="020F0502020204030204" pitchFamily="34" charset="0"/>
                      </a:endParaRPr>
                    </a:p>
                  </a:txBody>
                  <a:tcPr/>
                </a:tc>
                <a:tc>
                  <a:txBody>
                    <a:bodyPr/>
                    <a:lstStyle/>
                    <a:p>
                      <a:pPr algn="l" fontAlgn="base"/>
                      <a:r>
                        <a:rPr lang="en-US" sz="1800" dirty="0">
                          <a:effectLst/>
                        </a:rPr>
                        <a:t>Year(s)​</a:t>
                      </a:r>
                      <a:endParaRPr lang="en-US" sz="1800" b="1" i="0" dirty="0">
                        <a:solidFill>
                          <a:srgbClr val="FFFFFF"/>
                        </a:solidFill>
                        <a:effectLst/>
                        <a:latin typeface="Calibri" panose="020F0502020204030204" pitchFamily="34" charset="0"/>
                      </a:endParaRPr>
                    </a:p>
                  </a:txBody>
                  <a:tcPr/>
                </a:tc>
                <a:tc>
                  <a:txBody>
                    <a:bodyPr/>
                    <a:lstStyle/>
                    <a:p>
                      <a:pPr algn="l" fontAlgn="base"/>
                      <a:r>
                        <a:rPr lang="en-US" sz="1800" dirty="0">
                          <a:effectLst/>
                        </a:rPr>
                        <a:t>Measure​</a:t>
                      </a:r>
                      <a:endParaRPr lang="en-US" sz="1800" b="1" i="0" dirty="0">
                        <a:solidFill>
                          <a:srgbClr val="FFFFFF"/>
                        </a:solidFill>
                        <a:effectLst/>
                        <a:latin typeface="Calibri" panose="020F0502020204030204" pitchFamily="34" charset="0"/>
                      </a:endParaRPr>
                    </a:p>
                  </a:txBody>
                  <a:tcPr/>
                </a:tc>
                <a:tc>
                  <a:txBody>
                    <a:bodyPr/>
                    <a:lstStyle/>
                    <a:p>
                      <a:pPr algn="l" fontAlgn="base"/>
                      <a:r>
                        <a:rPr lang="en-US" sz="1800" dirty="0">
                          <a:effectLst/>
                        </a:rPr>
                        <a:t>County: Volusia ​</a:t>
                      </a:r>
                      <a:endParaRPr lang="en-US" sz="1800" b="1" i="0" dirty="0">
                        <a:solidFill>
                          <a:srgbClr val="FFFFFF"/>
                        </a:solidFill>
                        <a:effectLst/>
                        <a:latin typeface="Calibri" panose="020F0502020204030204" pitchFamily="34" charset="0"/>
                      </a:endParaRPr>
                    </a:p>
                  </a:txBody>
                  <a:tcPr/>
                </a:tc>
                <a:tc>
                  <a:txBody>
                    <a:bodyPr/>
                    <a:lstStyle/>
                    <a:p>
                      <a:pPr algn="l" fontAlgn="base"/>
                      <a:r>
                        <a:rPr lang="en-US" sz="1800" dirty="0">
                          <a:effectLst/>
                        </a:rPr>
                        <a:t>State: Florida​</a:t>
                      </a:r>
                      <a:endParaRPr lang="en-US" sz="1800" b="1" i="0" dirty="0">
                        <a:solidFill>
                          <a:srgbClr val="FFFFFF"/>
                        </a:solidFill>
                        <a:effectLst/>
                        <a:latin typeface="Calibri" panose="020F0502020204030204" pitchFamily="34" charset="0"/>
                      </a:endParaRPr>
                    </a:p>
                  </a:txBody>
                  <a:tcPr/>
                </a:tc>
                <a:extLst>
                  <a:ext uri="{0D108BD9-81ED-4DB2-BD59-A6C34878D82A}">
                    <a16:rowId xmlns="" xmlns:a16="http://schemas.microsoft.com/office/drawing/2014/main" val="4191659360"/>
                  </a:ext>
                </a:extLst>
              </a:tr>
              <a:tr h="172501">
                <a:tc>
                  <a:txBody>
                    <a:bodyPr/>
                    <a:lstStyle/>
                    <a:p>
                      <a:pPr algn="l" fontAlgn="base"/>
                      <a:r>
                        <a:rPr lang="en-US" sz="1800" dirty="0">
                          <a:effectLst/>
                        </a:rPr>
                        <a:t>Low birth weight births​</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2013-15​</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percent​</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8.7%​</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86.%​</a:t>
                      </a:r>
                      <a:endParaRPr lang="en-US" sz="1800" b="0" i="0" dirty="0">
                        <a:solidFill>
                          <a:srgbClr val="000000"/>
                        </a:solidFill>
                        <a:effectLst/>
                        <a:latin typeface="Calibri" panose="020F0502020204030204" pitchFamily="34" charset="0"/>
                      </a:endParaRPr>
                    </a:p>
                  </a:txBody>
                  <a:tcPr/>
                </a:tc>
                <a:extLst>
                  <a:ext uri="{0D108BD9-81ED-4DB2-BD59-A6C34878D82A}">
                    <a16:rowId xmlns="" xmlns:a16="http://schemas.microsoft.com/office/drawing/2014/main" val="2566290613"/>
                  </a:ext>
                </a:extLst>
              </a:tr>
              <a:tr h="168294">
                <a:tc>
                  <a:txBody>
                    <a:bodyPr/>
                    <a:lstStyle/>
                    <a:p>
                      <a:pPr algn="l" fontAlgn="base"/>
                      <a:r>
                        <a:rPr lang="en-US" sz="1800" dirty="0">
                          <a:effectLst/>
                        </a:rPr>
                        <a:t>Infant death rate​</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2013-15​</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Per 1000 live births​</a:t>
                      </a:r>
                      <a:endParaRPr lang="en-US" sz="1800" b="0" i="0" dirty="0">
                        <a:solidFill>
                          <a:srgbClr val="000000"/>
                        </a:solidFill>
                        <a:effectLst/>
                        <a:latin typeface="Calibri" panose="020F0502020204030204" pitchFamily="34" charset="0"/>
                      </a:endParaRPr>
                    </a:p>
                  </a:txBody>
                  <a:tcPr anchor="ctr"/>
                </a:tc>
                <a:tc>
                  <a:txBody>
                    <a:bodyPr/>
                    <a:lstStyle/>
                    <a:p>
                      <a:pPr algn="l" fontAlgn="base"/>
                      <a:r>
                        <a:rPr lang="en-US" sz="1800" dirty="0">
                          <a:effectLst/>
                        </a:rPr>
                        <a:t>5.8​</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6.1​</a:t>
                      </a:r>
                      <a:endParaRPr lang="en-US" sz="1800" b="0" i="0" dirty="0">
                        <a:solidFill>
                          <a:srgbClr val="000000"/>
                        </a:solidFill>
                        <a:effectLst/>
                        <a:latin typeface="Calibri" panose="020F0502020204030204" pitchFamily="34" charset="0"/>
                      </a:endParaRPr>
                    </a:p>
                  </a:txBody>
                  <a:tcPr/>
                </a:tc>
                <a:extLst>
                  <a:ext uri="{0D108BD9-81ED-4DB2-BD59-A6C34878D82A}">
                    <a16:rowId xmlns="" xmlns:a16="http://schemas.microsoft.com/office/drawing/2014/main" val="2579809588"/>
                  </a:ext>
                </a:extLst>
              </a:tr>
              <a:tr h="412321">
                <a:tc>
                  <a:txBody>
                    <a:bodyPr/>
                    <a:lstStyle/>
                    <a:p>
                      <a:pPr algn="l" fontAlgn="base"/>
                      <a:r>
                        <a:rPr lang="en-US" sz="1800" dirty="0">
                          <a:effectLst/>
                        </a:rPr>
                        <a:t>Coronary heart disease age-adjusted death rate​</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2013-15​</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Per 100,000 population​</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110.5​</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98.7​</a:t>
                      </a:r>
                      <a:endParaRPr lang="en-US" sz="1800" b="0" i="0" dirty="0">
                        <a:solidFill>
                          <a:srgbClr val="000000"/>
                        </a:solidFill>
                        <a:effectLst/>
                        <a:latin typeface="Calibri" panose="020F0502020204030204" pitchFamily="34" charset="0"/>
                      </a:endParaRPr>
                    </a:p>
                  </a:txBody>
                  <a:tcPr/>
                </a:tc>
                <a:extLst>
                  <a:ext uri="{0D108BD9-81ED-4DB2-BD59-A6C34878D82A}">
                    <a16:rowId xmlns="" xmlns:a16="http://schemas.microsoft.com/office/drawing/2014/main" val="735213603"/>
                  </a:ext>
                </a:extLst>
              </a:tr>
              <a:tr h="290307">
                <a:tc>
                  <a:txBody>
                    <a:bodyPr/>
                    <a:lstStyle/>
                    <a:p>
                      <a:pPr algn="l" fontAlgn="base"/>
                      <a:r>
                        <a:rPr lang="en-US" sz="1800" dirty="0">
                          <a:effectLst/>
                        </a:rPr>
                        <a:t>Stroke age-adjusted death rate​</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2013-15​</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Per 100,000 population​</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40.8​</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34.5​</a:t>
                      </a:r>
                      <a:endParaRPr lang="en-US" sz="1800" b="0" i="0" dirty="0">
                        <a:solidFill>
                          <a:srgbClr val="000000"/>
                        </a:solidFill>
                        <a:effectLst/>
                        <a:latin typeface="Calibri" panose="020F0502020204030204" pitchFamily="34" charset="0"/>
                      </a:endParaRPr>
                    </a:p>
                  </a:txBody>
                  <a:tcPr/>
                </a:tc>
                <a:extLst>
                  <a:ext uri="{0D108BD9-81ED-4DB2-BD59-A6C34878D82A}">
                    <a16:rowId xmlns="" xmlns:a16="http://schemas.microsoft.com/office/drawing/2014/main" val="2477366742"/>
                  </a:ext>
                </a:extLst>
              </a:tr>
              <a:tr h="290307">
                <a:tc>
                  <a:txBody>
                    <a:bodyPr/>
                    <a:lstStyle/>
                    <a:p>
                      <a:pPr algn="l" fontAlgn="base"/>
                      <a:r>
                        <a:rPr lang="en-US" sz="1800" dirty="0">
                          <a:effectLst/>
                        </a:rPr>
                        <a:t>Heart failure age-adjusted death rate​</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2013-15​</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Per 100,000 population​</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13.3​</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11.3​</a:t>
                      </a:r>
                      <a:endParaRPr lang="en-US" sz="1800" b="0" i="0" dirty="0">
                        <a:solidFill>
                          <a:srgbClr val="000000"/>
                        </a:solidFill>
                        <a:effectLst/>
                        <a:latin typeface="Calibri" panose="020F0502020204030204" pitchFamily="34" charset="0"/>
                      </a:endParaRPr>
                    </a:p>
                  </a:txBody>
                  <a:tcPr/>
                </a:tc>
                <a:extLst>
                  <a:ext uri="{0D108BD9-81ED-4DB2-BD59-A6C34878D82A}">
                    <a16:rowId xmlns="" xmlns:a16="http://schemas.microsoft.com/office/drawing/2014/main" val="960092833"/>
                  </a:ext>
                </a:extLst>
              </a:tr>
              <a:tr h="290307">
                <a:tc>
                  <a:txBody>
                    <a:bodyPr/>
                    <a:lstStyle/>
                    <a:p>
                      <a:pPr algn="l" fontAlgn="base"/>
                      <a:r>
                        <a:rPr lang="en-US" sz="1800" dirty="0">
                          <a:effectLst/>
                        </a:rPr>
                        <a:t>Lung cancer age-adjusted death rate​</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2013-15​</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Per 100,000 population ​</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49.8​</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42.1​</a:t>
                      </a:r>
                      <a:endParaRPr lang="en-US" sz="1800" b="0" i="0" dirty="0">
                        <a:solidFill>
                          <a:srgbClr val="000000"/>
                        </a:solidFill>
                        <a:effectLst/>
                        <a:latin typeface="Calibri" panose="020F0502020204030204" pitchFamily="34" charset="0"/>
                      </a:endParaRPr>
                    </a:p>
                  </a:txBody>
                  <a:tcPr/>
                </a:tc>
                <a:extLst>
                  <a:ext uri="{0D108BD9-81ED-4DB2-BD59-A6C34878D82A}">
                    <a16:rowId xmlns="" xmlns:a16="http://schemas.microsoft.com/office/drawing/2014/main" val="342675294"/>
                  </a:ext>
                </a:extLst>
              </a:tr>
              <a:tr h="534337">
                <a:tc>
                  <a:txBody>
                    <a:bodyPr/>
                    <a:lstStyle/>
                    <a:p>
                      <a:pPr algn="l" fontAlgn="base"/>
                      <a:r>
                        <a:rPr lang="en-US" sz="1800" dirty="0">
                          <a:effectLst/>
                        </a:rPr>
                        <a:t>Chronic lower respiratory diseases age-adjusted death rate​</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2013-15​</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Per 100,000 population​</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58.5​</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39.9​</a:t>
                      </a:r>
                      <a:endParaRPr lang="en-US" sz="1800" b="0" i="0" dirty="0">
                        <a:solidFill>
                          <a:srgbClr val="000000"/>
                        </a:solidFill>
                        <a:effectLst/>
                        <a:latin typeface="Calibri" panose="020F0502020204030204" pitchFamily="34" charset="0"/>
                      </a:endParaRPr>
                    </a:p>
                  </a:txBody>
                  <a:tcPr/>
                </a:tc>
                <a:extLst>
                  <a:ext uri="{0D108BD9-81ED-4DB2-BD59-A6C34878D82A}">
                    <a16:rowId xmlns="" xmlns:a16="http://schemas.microsoft.com/office/drawing/2014/main" val="1011352428"/>
                  </a:ext>
                </a:extLst>
              </a:tr>
              <a:tr h="290307">
                <a:tc>
                  <a:txBody>
                    <a:bodyPr/>
                    <a:lstStyle/>
                    <a:p>
                      <a:pPr algn="l" fontAlgn="base"/>
                      <a:r>
                        <a:rPr lang="en-US" sz="1800" dirty="0">
                          <a:effectLst/>
                        </a:rPr>
                        <a:t>Diabetes age-adjusted death rate​</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2013-15 ​</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Per 100,000 population​</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27.4​</a:t>
                      </a:r>
                      <a:endParaRPr lang="en-US" sz="1800" b="0" i="0" dirty="0">
                        <a:solidFill>
                          <a:srgbClr val="000000"/>
                        </a:solidFill>
                        <a:effectLst/>
                        <a:latin typeface="Calibri" panose="020F0502020204030204" pitchFamily="34" charset="0"/>
                      </a:endParaRPr>
                    </a:p>
                  </a:txBody>
                  <a:tcPr/>
                </a:tc>
                <a:tc>
                  <a:txBody>
                    <a:bodyPr/>
                    <a:lstStyle/>
                    <a:p>
                      <a:pPr algn="l" fontAlgn="base"/>
                      <a:r>
                        <a:rPr lang="en-US" sz="1800" dirty="0">
                          <a:effectLst/>
                        </a:rPr>
                        <a:t>19.5​</a:t>
                      </a:r>
                      <a:endParaRPr lang="en-US" sz="1800" b="0" i="0" dirty="0">
                        <a:solidFill>
                          <a:srgbClr val="000000"/>
                        </a:solidFill>
                        <a:effectLst/>
                        <a:latin typeface="Calibri" panose="020F0502020204030204" pitchFamily="34" charset="0"/>
                      </a:endParaRPr>
                    </a:p>
                  </a:txBody>
                  <a:tcPr/>
                </a:tc>
                <a:extLst>
                  <a:ext uri="{0D108BD9-81ED-4DB2-BD59-A6C34878D82A}">
                    <a16:rowId xmlns="" xmlns:a16="http://schemas.microsoft.com/office/drawing/2014/main" val="1178081061"/>
                  </a:ext>
                </a:extLst>
              </a:tr>
            </a:tbl>
          </a:graphicData>
        </a:graphic>
      </p:graphicFrame>
      <p:sp>
        <p:nvSpPr>
          <p:cNvPr id="6" name="TextBox 5"/>
          <p:cNvSpPr txBox="1"/>
          <p:nvPr>
            <p:extLst>
              <p:ext uri="{D42A27DB-BD31-4B8C-83A1-F6EECF244321}">
                <p14:modId xmlns:p14="http://schemas.microsoft.com/office/powerpoint/2010/main" val="2253833397"/>
              </p:ext>
            </p:extLst>
          </p:nvPr>
        </p:nvSpPr>
        <p:spPr>
          <a:xfrm>
            <a:off x="6858000" y="6372225"/>
            <a:ext cx="388340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(Florida Health, 2017)</a:t>
            </a:r>
          </a:p>
        </p:txBody>
      </p:sp>
    </p:spTree>
    <p:extLst>
      <p:ext uri="{BB962C8B-B14F-4D97-AF65-F5344CB8AC3E}">
        <p14:creationId xmlns:p14="http://schemas.microsoft.com/office/powerpoint/2010/main" val="128498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 r="55219"/>
          <a:stretch/>
        </p:blipFill>
        <p:spPr bwMode="auto">
          <a:xfrm>
            <a:off x="20" y="10"/>
            <a:ext cx="4635571" cy="6857990"/>
          </a:xfrm>
          <a:prstGeom prst="rect">
            <a:avLst/>
          </a:prstGeom>
          <a:effectLst/>
          <a:extLst>
            <a:ext uri="{53640926-AAD7-44D8-BBD7-CCE9431645EC}">
              <a14:shadowObscured xmlns:a14="http://schemas.microsoft.com/office/drawing/2010/main"/>
            </a:ext>
          </a:extLst>
        </p:spPr>
      </p:pic>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4C5F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anchor="b">
            <a:normAutofit/>
          </a:bodyPr>
          <a:lstStyle/>
          <a:p>
            <a:r>
              <a:rPr lang="en-US" dirty="0"/>
              <a:t>Health of the residents</a:t>
            </a:r>
          </a:p>
        </p:txBody>
      </p:sp>
      <p:sp>
        <p:nvSpPr>
          <p:cNvPr id="3" name="Content Placeholder 2"/>
          <p:cNvSpPr>
            <a:spLocks noGrp="1"/>
          </p:cNvSpPr>
          <p:nvPr>
            <p:ph idx="1"/>
          </p:nvPr>
        </p:nvSpPr>
        <p:spPr>
          <a:xfrm>
            <a:off x="4965431" y="2438400"/>
            <a:ext cx="6586489" cy="3785419"/>
          </a:xfrm>
        </p:spPr>
        <p:txBody>
          <a:bodyPr>
            <a:normAutofit/>
          </a:bodyPr>
          <a:lstStyle/>
          <a:p>
            <a:pPr>
              <a:lnSpc>
                <a:spcPct val="70000"/>
              </a:lnSpc>
            </a:pPr>
            <a:r>
              <a:rPr lang="en-US" sz="1100"/>
              <a:t>Volusia County is ranked 42 out of 67 counties in Florida in regards to overall health (Florida Department of Health, 2013).</a:t>
            </a:r>
          </a:p>
          <a:p>
            <a:pPr>
              <a:lnSpc>
                <a:spcPct val="70000"/>
              </a:lnSpc>
            </a:pPr>
            <a:r>
              <a:rPr lang="en-US" sz="1100"/>
              <a:t>In Daytona Beach, FL:</a:t>
            </a:r>
          </a:p>
          <a:p>
            <a:pPr marL="0" indent="0">
              <a:lnSpc>
                <a:spcPct val="70000"/>
              </a:lnSpc>
              <a:buNone/>
            </a:pPr>
            <a:r>
              <a:rPr lang="en-US" sz="1100"/>
              <a:t>   -50.7% have a healthy diet</a:t>
            </a:r>
          </a:p>
          <a:p>
            <a:pPr marL="0" indent="0">
              <a:lnSpc>
                <a:spcPct val="70000"/>
              </a:lnSpc>
              <a:buNone/>
            </a:pPr>
            <a:r>
              <a:rPr lang="en-US" sz="1100"/>
              <a:t>   -33.3% of residents are overweight</a:t>
            </a:r>
          </a:p>
          <a:p>
            <a:pPr marL="0" indent="0">
              <a:lnSpc>
                <a:spcPct val="70000"/>
              </a:lnSpc>
              <a:buNone/>
            </a:pPr>
            <a:r>
              <a:rPr lang="en-US" sz="1100"/>
              <a:t>   -The average BMI is 28.8 </a:t>
            </a:r>
          </a:p>
          <a:p>
            <a:pPr>
              <a:lnSpc>
                <a:spcPct val="70000"/>
              </a:lnSpc>
            </a:pPr>
            <a:r>
              <a:rPr lang="en-US" sz="1100"/>
              <a:t>A Volusia County community health needs assessment found hypertension, diabetes, heart disease, and obesity to be the 4 major health concerns in 2013. The major barriers to health were access to healthcare and affordability of healthcare.</a:t>
            </a:r>
          </a:p>
          <a:p>
            <a:pPr marL="0" indent="0">
              <a:lnSpc>
                <a:spcPct val="70000"/>
              </a:lnSpc>
              <a:buNone/>
            </a:pPr>
            <a:r>
              <a:rPr lang="en-US" sz="1100"/>
              <a:t>           -25% of Daytona residents have high blood pressure</a:t>
            </a:r>
          </a:p>
          <a:p>
            <a:pPr marL="0" indent="0">
              <a:lnSpc>
                <a:spcPct val="70000"/>
              </a:lnSpc>
              <a:buNone/>
            </a:pPr>
            <a:r>
              <a:rPr lang="en-US" sz="1100"/>
              <a:t>           -10.7% of Daytona residents are diabetic</a:t>
            </a:r>
          </a:p>
          <a:p>
            <a:pPr marL="0" indent="0">
              <a:lnSpc>
                <a:spcPct val="70000"/>
              </a:lnSpc>
              <a:buNone/>
            </a:pPr>
            <a:r>
              <a:rPr lang="en-US" sz="1100"/>
              <a:t>           -3.7% of Daytona residents have coronary heart disease</a:t>
            </a:r>
          </a:p>
          <a:p>
            <a:pPr marL="0" indent="0">
              <a:lnSpc>
                <a:spcPct val="70000"/>
              </a:lnSpc>
              <a:buNone/>
            </a:pPr>
            <a:r>
              <a:rPr lang="en-US" sz="1100"/>
              <a:t>           -37.7% of Daytona residents are obese</a:t>
            </a:r>
          </a:p>
          <a:p>
            <a:pPr>
              <a:lnSpc>
                <a:spcPct val="70000"/>
              </a:lnSpc>
            </a:pPr>
            <a:r>
              <a:rPr lang="en-US" sz="1100"/>
              <a:t>Daytona Beach residents on average take two prescription medicines.</a:t>
            </a:r>
          </a:p>
          <a:p>
            <a:pPr>
              <a:lnSpc>
                <a:spcPct val="70000"/>
              </a:lnSpc>
            </a:pPr>
            <a:r>
              <a:rPr lang="en-US" sz="1100"/>
              <a:t>77% of Daytona Beach residents are covered by health insurance.</a:t>
            </a:r>
          </a:p>
          <a:p>
            <a:pPr marL="0" indent="0">
              <a:lnSpc>
                <a:spcPct val="70000"/>
              </a:lnSpc>
              <a:buNone/>
            </a:pPr>
            <a:r>
              <a:rPr lang="en-US" sz="1100"/>
              <a:t>(City-data, 2017; Florida Health, 2013)</a:t>
            </a:r>
          </a:p>
        </p:txBody>
      </p:sp>
    </p:spTree>
    <p:extLst>
      <p:ext uri="{BB962C8B-B14F-4D97-AF65-F5344CB8AC3E}">
        <p14:creationId xmlns:p14="http://schemas.microsoft.com/office/powerpoint/2010/main" val="382538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of residents: Obesity in Daytona Beach</a:t>
            </a:r>
          </a:p>
        </p:txBody>
      </p:sp>
      <p:sp>
        <p:nvSpPr>
          <p:cNvPr id="3" name="Content Placeholder 2"/>
          <p:cNvSpPr>
            <a:spLocks noGrp="1"/>
          </p:cNvSpPr>
          <p:nvPr>
            <p:ph idx="1"/>
            <p:extLst>
              <p:ext uri="{D42A27DB-BD31-4B8C-83A1-F6EECF244321}">
                <p14:modId xmlns:p14="http://schemas.microsoft.com/office/powerpoint/2010/main" val="2164517921"/>
              </p:ext>
            </p:extLst>
          </p:nvPr>
        </p:nvSpPr>
        <p:spPr/>
        <p:txBody>
          <a:bodyPr vert="horz" lIns="91440" tIns="45720" rIns="91440" bIns="45720" rtlCol="0" anchor="t">
            <a:normAutofit fontScale="92500" lnSpcReduction="20000"/>
          </a:bodyPr>
          <a:lstStyle/>
          <a:p>
            <a:pPr marL="0" indent="0">
              <a:buNone/>
            </a:pPr>
            <a:r>
              <a:rPr lang="en-US" dirty="0"/>
              <a:t>According to the County Health Status Summary report in 2013: Volusia vs. Florida</a:t>
            </a:r>
          </a:p>
          <a:p>
            <a:pPr marL="0" indent="0">
              <a:buNone/>
            </a:pPr>
            <a:r>
              <a:rPr lang="en-US" dirty="0"/>
              <a:t>-Adults who are obese make up 24.4% of Volusia County compared to 26.4% for the State of Florida.</a:t>
            </a:r>
          </a:p>
          <a:p>
            <a:pPr marL="210185" indent="-210185">
              <a:buNone/>
            </a:pPr>
            <a:endParaRPr lang="en-US" dirty="0"/>
          </a:p>
          <a:p>
            <a:pPr marL="210185" indent="-210185">
              <a:buNone/>
            </a:pPr>
            <a:r>
              <a:rPr lang="en-US" dirty="0"/>
              <a:t>Percent of Adults who are Overweight by Race, Ethnicity, and Gender 2010: </a:t>
            </a:r>
          </a:p>
          <a:p>
            <a:pPr marL="210185" indent="-210185">
              <a:buNone/>
            </a:pPr>
            <a:r>
              <a:rPr lang="en-US" dirty="0"/>
              <a:t>Volusia Total: 38.9</a:t>
            </a:r>
          </a:p>
          <a:p>
            <a:pPr marL="210185" indent="-210185">
              <a:buNone/>
            </a:pPr>
            <a:r>
              <a:rPr lang="en-US" dirty="0"/>
              <a:t>Florida Total: 37.8 </a:t>
            </a:r>
          </a:p>
          <a:p>
            <a:pPr marL="210185" indent="-210185">
              <a:buNone/>
            </a:pPr>
            <a:r>
              <a:rPr lang="en-US" dirty="0"/>
              <a:t>Volusia Non-Hispanic White: 40.0</a:t>
            </a:r>
          </a:p>
          <a:p>
            <a:pPr marL="210185" indent="-210185">
              <a:buNone/>
            </a:pPr>
            <a:r>
              <a:rPr lang="en-US" dirty="0"/>
              <a:t>Volusia Non-Hispanic Black 36.2</a:t>
            </a:r>
          </a:p>
          <a:p>
            <a:pPr marL="210185" indent="-210185">
              <a:buNone/>
            </a:pPr>
            <a:r>
              <a:rPr lang="en-US" dirty="0"/>
              <a:t>Volusia Hispanic 29.0</a:t>
            </a:r>
          </a:p>
          <a:p>
            <a:pPr marL="210185" indent="-210185">
              <a:buNone/>
            </a:pPr>
            <a:r>
              <a:rPr lang="en-US" dirty="0"/>
              <a:t>Volusia Male 41.9</a:t>
            </a:r>
          </a:p>
          <a:p>
            <a:pPr marL="210185" indent="-210185">
              <a:buNone/>
            </a:pPr>
            <a:r>
              <a:rPr lang="en-US" dirty="0"/>
              <a:t>Volusia Female 36.</a:t>
            </a:r>
          </a:p>
          <a:p>
            <a:pPr marL="210185" indent="-210185" algn="r">
              <a:buNone/>
            </a:pPr>
            <a:r>
              <a:rPr lang="en-US" sz="1200" dirty="0"/>
              <a:t>(Florida Health, 2016)</a:t>
            </a:r>
            <a:r>
              <a:rPr lang="en-US" dirty="0"/>
              <a:t> </a:t>
            </a:r>
          </a:p>
          <a:p>
            <a:pPr marL="210185" indent="-210185"/>
            <a:endParaRPr lang="en-US" dirty="0"/>
          </a:p>
        </p:txBody>
      </p:sp>
    </p:spTree>
    <p:extLst>
      <p:ext uri="{BB962C8B-B14F-4D97-AF65-F5344CB8AC3E}">
        <p14:creationId xmlns:p14="http://schemas.microsoft.com/office/powerpoint/2010/main" val="159557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73.jpg"/>
          <p:cNvPicPr>
            <a:picLocks noChangeAspect="1"/>
          </p:cNvPicPr>
          <p:nvPr/>
        </p:nvPicPr>
        <p:blipFill>
          <a:blip r:embed="rId3"/>
          <a:stretch>
            <a:fillRect/>
          </a:stretch>
        </p:blipFill>
        <p:spPr>
          <a:xfrm>
            <a:off x="484632" y="2127267"/>
            <a:ext cx="5126736" cy="2448016"/>
          </a:xfrm>
          <a:prstGeom prst="rect">
            <a:avLst/>
          </a:prstGeom>
        </p:spPr>
      </p:pic>
      <p:sp>
        <p:nvSpPr>
          <p:cNvPr id="2" name="Title 1"/>
          <p:cNvSpPr>
            <a:spLocks noGrp="1"/>
          </p:cNvSpPr>
          <p:nvPr>
            <p:ph type="title"/>
          </p:nvPr>
        </p:nvSpPr>
        <p:spPr>
          <a:xfrm>
            <a:off x="6392598" y="640263"/>
            <a:ext cx="5221266" cy="1344975"/>
          </a:xfrm>
        </p:spPr>
        <p:txBody>
          <a:bodyPr>
            <a:normAutofit/>
          </a:bodyPr>
          <a:lstStyle/>
          <a:p>
            <a:pPr algn="ctr"/>
            <a:r>
              <a:rPr lang="fr-FR" sz="4000"/>
              <a:t>Daytona Beach</a:t>
            </a:r>
            <a:endParaRPr lang="en-US" sz="4000"/>
          </a:p>
        </p:txBody>
      </p:sp>
      <p:sp>
        <p:nvSpPr>
          <p:cNvPr id="3" name="Content Placeholder 2"/>
          <p:cNvSpPr>
            <a:spLocks noGrp="1"/>
          </p:cNvSpPr>
          <p:nvPr>
            <p:ph idx="1"/>
            <p:extLst>
              <p:ext uri="{D42A27DB-BD31-4B8C-83A1-F6EECF244321}">
                <p14:modId xmlns:p14="http://schemas.microsoft.com/office/powerpoint/2010/main" val="505604101"/>
              </p:ext>
            </p:extLst>
          </p:nvPr>
        </p:nvSpPr>
        <p:spPr>
          <a:xfrm>
            <a:off x="6391903" y="2121763"/>
            <a:ext cx="5235490" cy="3773010"/>
          </a:xfrm>
        </p:spPr>
        <p:txBody>
          <a:bodyPr vert="horz" lIns="91440" tIns="45720" rIns="91440" bIns="45720" rtlCol="0">
            <a:normAutofit/>
          </a:bodyPr>
          <a:lstStyle/>
          <a:p>
            <a:pPr marL="210185" indent="-210185">
              <a:lnSpc>
                <a:spcPct val="80000"/>
              </a:lnSpc>
            </a:pPr>
            <a:r>
              <a:rPr lang="en-US" sz="1700"/>
              <a:t>Daytona Beach is a spring break  destination that offers 23 miles of sandy beaches with opportunities to swim, surf and some drive on beach locations.</a:t>
            </a:r>
          </a:p>
          <a:p>
            <a:pPr marL="438785" lvl="1" indent="-154940">
              <a:lnSpc>
                <a:spcPct val="80000"/>
              </a:lnSpc>
            </a:pPr>
            <a:r>
              <a:rPr lang="en-US" sz="1700"/>
              <a:t>Another attraction located on the beach is the scenic amphitheater. The amphitheater offers free live music and concerts which can accommodate up to 5,000 people who wish to overlook the Atlantic Ocean while listening to music. </a:t>
            </a:r>
          </a:p>
          <a:p>
            <a:pPr marL="210185" indent="-210185">
              <a:lnSpc>
                <a:spcPct val="80000"/>
              </a:lnSpc>
            </a:pPr>
            <a:r>
              <a:rPr lang="en-US" sz="1700"/>
              <a:t>Other experiences for which Daytona Beach is known for is for the Daytona-500. Daytona Beach is home to the Daytona International Speedway complex, also known as “The World Center of Racing”. The complex recently underwent a 400 million dollar renovation that included upgrades to luxury suites, larger seats and cool spots.</a:t>
            </a:r>
          </a:p>
          <a:p>
            <a:pPr marL="0" indent="0">
              <a:lnSpc>
                <a:spcPct val="80000"/>
              </a:lnSpc>
              <a:buNone/>
            </a:pPr>
            <a:endParaRPr lang="en-US" sz="1700"/>
          </a:p>
        </p:txBody>
      </p:sp>
    </p:spTree>
    <p:extLst>
      <p:ext uri="{BB962C8B-B14F-4D97-AF65-F5344CB8AC3E}">
        <p14:creationId xmlns:p14="http://schemas.microsoft.com/office/powerpoint/2010/main" val="409696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t the &lt;strong&gt;Heart&lt;/strong&gt; of the Matter.. | A Journey Called Life ..."/>
          <p:cNvPicPr>
            <a:picLocks noChangeAspect="1"/>
          </p:cNvPicPr>
          <p:nvPr/>
        </p:nvPicPr>
        <p:blipFill>
          <a:blip r:embed="rId2"/>
          <a:stretch>
            <a:fillRect/>
          </a:stretch>
        </p:blipFill>
        <p:spPr>
          <a:xfrm>
            <a:off x="8413862" y="1752600"/>
            <a:ext cx="2658139" cy="2286000"/>
          </a:xfrm>
          <a:prstGeom prst="rect">
            <a:avLst/>
          </a:prstGeom>
        </p:spPr>
      </p:pic>
      <p:sp>
        <p:nvSpPr>
          <p:cNvPr id="2" name="Title 1"/>
          <p:cNvSpPr>
            <a:spLocks noGrp="1"/>
          </p:cNvSpPr>
          <p:nvPr>
            <p:ph type="title"/>
          </p:nvPr>
        </p:nvSpPr>
        <p:spPr>
          <a:xfrm>
            <a:off x="821516" y="640263"/>
            <a:ext cx="6204984" cy="1344975"/>
          </a:xfrm>
        </p:spPr>
        <p:txBody>
          <a:bodyPr>
            <a:normAutofit/>
          </a:bodyPr>
          <a:lstStyle/>
          <a:p>
            <a:pPr>
              <a:lnSpc>
                <a:spcPct val="90000"/>
              </a:lnSpc>
            </a:pPr>
            <a:r>
              <a:rPr lang="en-US"/>
              <a:t>Leading Causes of Illness and Death in Volusia County in 2015</a:t>
            </a:r>
          </a:p>
        </p:txBody>
      </p:sp>
      <p:sp>
        <p:nvSpPr>
          <p:cNvPr id="3" name="Content Placeholder 2"/>
          <p:cNvSpPr>
            <a:spLocks noGrp="1"/>
          </p:cNvSpPr>
          <p:nvPr>
            <p:ph idx="1"/>
            <p:extLst>
              <p:ext uri="{D42A27DB-BD31-4B8C-83A1-F6EECF244321}">
                <p14:modId xmlns:p14="http://schemas.microsoft.com/office/powerpoint/2010/main" val="1162263143"/>
              </p:ext>
            </p:extLst>
          </p:nvPr>
        </p:nvSpPr>
        <p:spPr>
          <a:xfrm>
            <a:off x="821515" y="2121762"/>
            <a:ext cx="6204984" cy="3626917"/>
          </a:xfrm>
        </p:spPr>
        <p:txBody>
          <a:bodyPr vert="horz" lIns="91440" tIns="45720" rIns="91440" bIns="45720" rtlCol="0" anchor="t">
            <a:normAutofit fontScale="92500" lnSpcReduction="10000"/>
          </a:bodyPr>
          <a:lstStyle/>
          <a:p>
            <a:pPr marL="210185" indent="-210185">
              <a:lnSpc>
                <a:spcPct val="80000"/>
              </a:lnSpc>
            </a:pPr>
            <a:r>
              <a:rPr lang="en-US" dirty="0"/>
              <a:t>Heart Disease: ~23% of deaths</a:t>
            </a:r>
          </a:p>
          <a:p>
            <a:pPr marL="210185" indent="-210185">
              <a:lnSpc>
                <a:spcPct val="80000"/>
              </a:lnSpc>
            </a:pPr>
            <a:r>
              <a:rPr lang="en-US" dirty="0"/>
              <a:t>Cancer: ~22% of deaths (listed below are most </a:t>
            </a:r>
          </a:p>
          <a:p>
            <a:pPr marL="0" indent="0">
              <a:lnSpc>
                <a:spcPct val="80000"/>
              </a:lnSpc>
              <a:buNone/>
            </a:pPr>
            <a:r>
              <a:rPr lang="en-US" dirty="0"/>
              <a:t>common in Volusia County)       </a:t>
            </a:r>
          </a:p>
          <a:p>
            <a:pPr marL="0" indent="0">
              <a:lnSpc>
                <a:spcPct val="80000"/>
              </a:lnSpc>
              <a:buNone/>
            </a:pPr>
            <a:r>
              <a:rPr lang="en-US" dirty="0"/>
              <a:t>   - Breast cancer </a:t>
            </a:r>
          </a:p>
          <a:p>
            <a:pPr marL="0" indent="0">
              <a:lnSpc>
                <a:spcPct val="80000"/>
              </a:lnSpc>
              <a:buNone/>
            </a:pPr>
            <a:r>
              <a:rPr lang="en-US" dirty="0"/>
              <a:t>   - Cervical cancer</a:t>
            </a:r>
          </a:p>
          <a:p>
            <a:pPr marL="0" indent="0">
              <a:lnSpc>
                <a:spcPct val="80000"/>
              </a:lnSpc>
              <a:buNone/>
            </a:pPr>
            <a:r>
              <a:rPr lang="en-US" dirty="0"/>
              <a:t>   - Prostate cancer</a:t>
            </a:r>
          </a:p>
          <a:p>
            <a:pPr marL="0" indent="0">
              <a:lnSpc>
                <a:spcPct val="80000"/>
              </a:lnSpc>
              <a:buNone/>
            </a:pPr>
            <a:r>
              <a:rPr lang="en-US" dirty="0"/>
              <a:t>   - Colon cancer: most prevalent in Daytona, FL</a:t>
            </a:r>
          </a:p>
          <a:p>
            <a:pPr marL="0" indent="0">
              <a:lnSpc>
                <a:spcPct val="80000"/>
              </a:lnSpc>
              <a:buNone/>
            </a:pPr>
            <a:r>
              <a:rPr lang="en-US" dirty="0"/>
              <a:t>   -Lung cancer: most prevalent and most deadly </a:t>
            </a:r>
          </a:p>
          <a:p>
            <a:pPr marL="0" indent="0">
              <a:lnSpc>
                <a:spcPct val="80000"/>
              </a:lnSpc>
              <a:buNone/>
            </a:pPr>
            <a:r>
              <a:rPr lang="en-US" dirty="0"/>
              <a:t>        in Volusia County   </a:t>
            </a:r>
          </a:p>
          <a:p>
            <a:pPr marL="0" indent="0" algn="r">
              <a:lnSpc>
                <a:spcPct val="80000"/>
              </a:lnSpc>
              <a:buNone/>
            </a:pPr>
            <a:r>
              <a:rPr lang="en-US" dirty="0"/>
              <a:t>(Florida Health, 2015)</a:t>
            </a:r>
          </a:p>
        </p:txBody>
      </p:sp>
    </p:spTree>
    <p:extLst>
      <p:ext uri="{BB962C8B-B14F-4D97-AF65-F5344CB8AC3E}">
        <p14:creationId xmlns:p14="http://schemas.microsoft.com/office/powerpoint/2010/main" val="255498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Si te gustá al final de la entrada las puedes compartir en twitter ..."/>
          <p:cNvPicPr>
            <a:picLocks noChangeAspect="1"/>
          </p:cNvPicPr>
          <p:nvPr/>
        </p:nvPicPr>
        <p:blipFill>
          <a:blip r:embed="rId2"/>
          <a:stretch>
            <a:fillRect/>
          </a:stretch>
        </p:blipFill>
        <p:spPr>
          <a:xfrm>
            <a:off x="484632" y="787907"/>
            <a:ext cx="5126736" cy="5126736"/>
          </a:xfrm>
          <a:prstGeom prst="rect">
            <a:avLst/>
          </a:prstGeom>
        </p:spPr>
      </p:pic>
      <p:sp>
        <p:nvSpPr>
          <p:cNvPr id="2" name="Title 1"/>
          <p:cNvSpPr>
            <a:spLocks noGrp="1"/>
          </p:cNvSpPr>
          <p:nvPr>
            <p:ph type="title"/>
          </p:nvPr>
        </p:nvSpPr>
        <p:spPr>
          <a:xfrm>
            <a:off x="6392598" y="640263"/>
            <a:ext cx="5221266" cy="1344975"/>
          </a:xfrm>
        </p:spPr>
        <p:txBody>
          <a:bodyPr>
            <a:normAutofit/>
          </a:bodyPr>
          <a:lstStyle/>
          <a:p>
            <a:pPr algn="ctr">
              <a:lnSpc>
                <a:spcPct val="80000"/>
              </a:lnSpc>
            </a:pPr>
            <a:r>
              <a:rPr lang="en-US"/>
              <a:t>Leading Causes of Illness and Death in Volusia County in 2015 (continued)</a:t>
            </a:r>
          </a:p>
        </p:txBody>
      </p:sp>
      <p:sp>
        <p:nvSpPr>
          <p:cNvPr id="3" name="Content Placeholder 2"/>
          <p:cNvSpPr>
            <a:spLocks noGrp="1"/>
          </p:cNvSpPr>
          <p:nvPr>
            <p:ph idx="1"/>
            <p:extLst>
              <p:ext uri="{D42A27DB-BD31-4B8C-83A1-F6EECF244321}">
                <p14:modId xmlns:p14="http://schemas.microsoft.com/office/powerpoint/2010/main" val="233429389"/>
              </p:ext>
            </p:extLst>
          </p:nvPr>
        </p:nvSpPr>
        <p:spPr>
          <a:xfrm>
            <a:off x="6391903" y="2121763"/>
            <a:ext cx="5235490" cy="3773010"/>
          </a:xfrm>
        </p:spPr>
        <p:txBody>
          <a:bodyPr vert="horz" lIns="91440" tIns="45720" rIns="91440" bIns="45720" rtlCol="0" anchor="t">
            <a:normAutofit/>
          </a:bodyPr>
          <a:lstStyle/>
          <a:p>
            <a:pPr marL="210185" indent="-210185"/>
            <a:r>
              <a:rPr lang="en-US" sz="2000" dirty="0"/>
              <a:t>Chronic lower respiratory disease: 8.1% of deaths</a:t>
            </a:r>
            <a:endParaRPr lang="en-US" dirty="0"/>
          </a:p>
          <a:p>
            <a:pPr marL="210185" indent="-210185"/>
            <a:r>
              <a:rPr lang="en-US" sz="2000" dirty="0"/>
              <a:t>Stroke: 6.4% of deaths</a:t>
            </a:r>
          </a:p>
          <a:p>
            <a:pPr marL="210185" indent="-210185"/>
            <a:r>
              <a:rPr lang="en-US" sz="2000" dirty="0"/>
              <a:t>Alzheimer's Disease:4.8% of deaths</a:t>
            </a:r>
          </a:p>
          <a:p>
            <a:pPr marL="210185" indent="-210185"/>
            <a:r>
              <a:rPr lang="en-US" sz="2000" dirty="0"/>
              <a:t>Diabetes: 3.3% of deaths</a:t>
            </a:r>
          </a:p>
          <a:p>
            <a:pPr marL="210185" indent="-210185"/>
            <a:r>
              <a:rPr lang="en-US" sz="2000" dirty="0"/>
              <a:t>Suicide: 1.8% of deaths</a:t>
            </a:r>
          </a:p>
          <a:p>
            <a:pPr marL="0" indent="0" algn="r">
              <a:buNone/>
            </a:pPr>
            <a:r>
              <a:rPr lang="en-US" sz="2000" dirty="0"/>
              <a:t>(Florida Health, 2015)</a:t>
            </a:r>
          </a:p>
          <a:p>
            <a:pPr marL="210185" indent="-210185"/>
            <a:endParaRPr lang="en-US" sz="2000"/>
          </a:p>
        </p:txBody>
      </p:sp>
    </p:spTree>
    <p:extLst>
      <p:ext uri="{BB962C8B-B14F-4D97-AF65-F5344CB8AC3E}">
        <p14:creationId xmlns:p14="http://schemas.microsoft.com/office/powerpoint/2010/main" val="169955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Freeform: Shap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File:Oh! only &lt;strong&gt;health&lt;/strong&gt; logo.jpg - Wikipedia"/>
          <p:cNvPicPr>
            <a:picLocks noGrp="1" noChangeAspect="1"/>
          </p:cNvPicPr>
          <p:nvPr>
            <p:ph sz="half" idx="2"/>
          </p:nvPr>
        </p:nvPicPr>
        <p:blipFill>
          <a:blip r:embed="rId2"/>
          <a:stretch>
            <a:fillRect/>
          </a:stretch>
        </p:blipFill>
        <p:spPr>
          <a:xfrm>
            <a:off x="6183088" y="3134519"/>
            <a:ext cx="5170711" cy="2081211"/>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6" name="Freeform: Shap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5340605" cy="1146176"/>
          </a:xfrm>
        </p:spPr>
        <p:txBody>
          <a:bodyPr vert="horz" lIns="91440" tIns="45720" rIns="91440" bIns="45720" rtlCol="0" anchor="ctr">
            <a:normAutofit/>
          </a:bodyPr>
          <a:lstStyle/>
          <a:p>
            <a:pPr>
              <a:lnSpc>
                <a:spcPct val="90000"/>
              </a:lnSpc>
            </a:pPr>
            <a:r>
              <a:rPr lang="en-US" sz="4400" kern="1200">
                <a:solidFill>
                  <a:schemeClr val="tx1"/>
                </a:solidFill>
                <a:latin typeface="+mj-lt"/>
                <a:ea typeface="+mj-ea"/>
                <a:cs typeface="+mj-cs"/>
              </a:rPr>
              <a:t>Health Risks</a:t>
            </a:r>
          </a:p>
        </p:txBody>
      </p:sp>
      <p:sp>
        <p:nvSpPr>
          <p:cNvPr id="3" name="Content Placeholder 2"/>
          <p:cNvSpPr>
            <a:spLocks noGrp="1"/>
          </p:cNvSpPr>
          <p:nvPr>
            <p:ph sz="half" idx="1"/>
            <p:extLst>
              <p:ext uri="{D42A27DB-BD31-4B8C-83A1-F6EECF244321}">
                <p14:modId xmlns:p14="http://schemas.microsoft.com/office/powerpoint/2010/main" val="1560956102"/>
              </p:ext>
            </p:extLst>
          </p:nvPr>
        </p:nvSpPr>
        <p:spPr>
          <a:xfrm>
            <a:off x="838200" y="2173288"/>
            <a:ext cx="3603171" cy="3639684"/>
          </a:xfrm>
        </p:spPr>
        <p:txBody>
          <a:bodyPr vert="horz" lIns="91440" tIns="45720" rIns="91440" bIns="45720" rtlCol="0" anchor="ctr">
            <a:normAutofit/>
          </a:bodyPr>
          <a:lstStyle/>
          <a:p>
            <a:pPr marL="210185" indent="-228600"/>
            <a:r>
              <a:rPr lang="en-US" sz="2000">
                <a:solidFill>
                  <a:schemeClr val="bg1"/>
                </a:solidFill>
              </a:rPr>
              <a:t>1. Violence (Ashley Jenkins) </a:t>
            </a:r>
          </a:p>
          <a:p>
            <a:pPr marL="210185" indent="-228600"/>
            <a:r>
              <a:rPr lang="en-US" sz="2000">
                <a:solidFill>
                  <a:schemeClr val="bg1"/>
                </a:solidFill>
              </a:rPr>
              <a:t>2. Diabetes  (Darrly Wisemen)</a:t>
            </a:r>
          </a:p>
          <a:p>
            <a:pPr marL="210185" indent="-228600"/>
            <a:r>
              <a:rPr lang="en-US" sz="2000">
                <a:solidFill>
                  <a:schemeClr val="bg1"/>
                </a:solidFill>
              </a:rPr>
              <a:t>3. Colon Cancer (Monica Cavallero)</a:t>
            </a:r>
          </a:p>
          <a:p>
            <a:pPr marL="210185" indent="-228600"/>
            <a:r>
              <a:rPr lang="en-US" sz="2000">
                <a:solidFill>
                  <a:schemeClr val="bg1"/>
                </a:solidFill>
              </a:rPr>
              <a:t>4. Obesity (Samantha Conley)</a:t>
            </a:r>
          </a:p>
          <a:p>
            <a:pPr marL="210185" indent="-228600"/>
            <a:r>
              <a:rPr lang="en-US" sz="2000">
                <a:solidFill>
                  <a:schemeClr val="bg1"/>
                </a:solidFill>
              </a:rPr>
              <a:t>5. Sexually transmitted infections (Megan Cossart)</a:t>
            </a:r>
          </a:p>
          <a:p>
            <a:pPr marL="210185" indent="-228600"/>
            <a:r>
              <a:rPr lang="en-US" sz="2000">
                <a:solidFill>
                  <a:schemeClr val="bg1"/>
                </a:solidFill>
              </a:rPr>
              <a:t>6. Tobacco use (Karolina Seaman)</a:t>
            </a:r>
          </a:p>
          <a:p>
            <a:pPr marL="210185" indent="-228600"/>
            <a:endParaRPr lang="en-US" sz="2000">
              <a:solidFill>
                <a:schemeClr val="bg1"/>
              </a:solidFill>
            </a:endParaRPr>
          </a:p>
        </p:txBody>
      </p:sp>
    </p:spTree>
    <p:extLst>
      <p:ext uri="{BB962C8B-B14F-4D97-AF65-F5344CB8AC3E}">
        <p14:creationId xmlns:p14="http://schemas.microsoft.com/office/powerpoint/2010/main" val="320486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16087" r="33218"/>
          <a:stretch/>
        </p:blipFill>
        <p:spPr>
          <a:xfrm>
            <a:off x="0" y="0"/>
            <a:ext cx="4635571" cy="6857990"/>
          </a:xfrm>
          <a:prstGeom prst="rect">
            <a:avLst/>
          </a:prstGeom>
          <a:effectLst/>
        </p:spPr>
      </p:pic>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433B5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anchor="b">
            <a:normAutofit/>
          </a:bodyPr>
          <a:lstStyle/>
          <a:p>
            <a:r>
              <a:rPr lang="en-US" dirty="0"/>
              <a:t>One health risk focus: Tobacco use </a:t>
            </a:r>
          </a:p>
        </p:txBody>
      </p:sp>
      <p:sp>
        <p:nvSpPr>
          <p:cNvPr id="3" name="Content Placeholder 2"/>
          <p:cNvSpPr>
            <a:spLocks noGrp="1"/>
          </p:cNvSpPr>
          <p:nvPr>
            <p:ph idx="1"/>
            <p:extLst>
              <p:ext uri="{D42A27DB-BD31-4B8C-83A1-F6EECF244321}">
                <p14:modId xmlns:p14="http://schemas.microsoft.com/office/powerpoint/2010/main" val="1303928695"/>
              </p:ext>
            </p:extLst>
          </p:nvPr>
        </p:nvSpPr>
        <p:spPr>
          <a:xfrm>
            <a:off x="4965431" y="2438400"/>
            <a:ext cx="6586489" cy="4171950"/>
          </a:xfrm>
        </p:spPr>
        <p:txBody>
          <a:bodyPr vert="horz" lIns="91440" tIns="45720" rIns="91440" bIns="45720" rtlCol="0">
            <a:noAutofit/>
          </a:bodyPr>
          <a:lstStyle/>
          <a:p>
            <a:pPr marL="210185" indent="-210185">
              <a:lnSpc>
                <a:spcPct val="70000"/>
              </a:lnSpc>
            </a:pPr>
            <a:r>
              <a:rPr lang="en-US" sz="1600" dirty="0"/>
              <a:t>Primary Prevention for Tobacco-Related Illnesses:</a:t>
            </a:r>
          </a:p>
          <a:p>
            <a:pPr marL="438785" lvl="1" indent="-154940">
              <a:lnSpc>
                <a:spcPct val="70000"/>
              </a:lnSpc>
            </a:pPr>
            <a:r>
              <a:rPr lang="en-US" sz="1600" dirty="0"/>
              <a:t>Aims at reducing possibility of smoking or related illnesses from occurring</a:t>
            </a:r>
          </a:p>
          <a:p>
            <a:pPr marL="438785" lvl="1" indent="-154940">
              <a:lnSpc>
                <a:spcPct val="70000"/>
              </a:lnSpc>
            </a:pPr>
            <a:r>
              <a:rPr lang="en-US" sz="1600" dirty="0"/>
              <a:t>Lifestyle changes – form and maintain close, personal connections with other people to prevent a need for bonding with harmful (acetone, cyanide, ammonia, lead, phenol, pyridine, styrene, toluene, carbon monoxide, tar, nitric oxide, cadmium, etc.) and addictive substances (nicotine)</a:t>
            </a:r>
          </a:p>
          <a:p>
            <a:pPr marL="438785" lvl="1" indent="-154940">
              <a:lnSpc>
                <a:spcPct val="70000"/>
              </a:lnSpc>
            </a:pPr>
            <a:r>
              <a:rPr lang="en-US" sz="1600" dirty="0"/>
              <a:t>Reduce foods that elevate glycemic index and increase insulin resistance such as saturated fats and simple carbohydrates in order to prevent type II diabetes mellitus (increased prevalence in smokers)</a:t>
            </a:r>
          </a:p>
          <a:p>
            <a:pPr marL="438785" lvl="1" indent="-154940">
              <a:lnSpc>
                <a:spcPct val="70000"/>
              </a:lnSpc>
            </a:pPr>
            <a:r>
              <a:rPr lang="en-US" sz="1600" dirty="0"/>
              <a:t>Health education – increase knowledge about tobacco-related illnesses and methods to break free from addictions</a:t>
            </a:r>
          </a:p>
          <a:p>
            <a:pPr marL="438785" lvl="1" indent="-154940">
              <a:lnSpc>
                <a:spcPct val="70000"/>
              </a:lnSpc>
            </a:pPr>
            <a:r>
              <a:rPr lang="en-US" sz="1600" dirty="0"/>
              <a:t>Environmental modifications – avoid spending time around people while and after they smoke in order to prevent exposure to second-hand smoke </a:t>
            </a:r>
          </a:p>
          <a:p>
            <a:pPr marL="438785" lvl="1" indent="-154940">
              <a:lnSpc>
                <a:spcPct val="70000"/>
              </a:lnSpc>
            </a:pPr>
            <a:r>
              <a:rPr lang="en-US" sz="1600" dirty="0"/>
              <a:t>Get 7-8 hours of quality sleep per night and eat nutritious foods to help boost immune resistance to tobacco-related cancers</a:t>
            </a:r>
          </a:p>
          <a:p>
            <a:pPr marL="438150" lvl="1" indent="-154940">
              <a:lnSpc>
                <a:spcPct val="70000"/>
              </a:lnSpc>
            </a:pPr>
            <a:r>
              <a:rPr lang="en-US" sz="1600" dirty="0"/>
              <a:t>Perform at least 30 minutes of daily exercise to prevent depression and body image disturbances which lead to addictions and help to reduce insulin resistance which leads to diabetes</a:t>
            </a:r>
          </a:p>
          <a:p>
            <a:pPr marL="438785" lvl="1" indent="-154940" algn="r">
              <a:lnSpc>
                <a:spcPct val="70000"/>
              </a:lnSpc>
              <a:buNone/>
            </a:pPr>
            <a:r>
              <a:rPr lang="en-US" sz="1600" dirty="0">
                <a:latin typeface="Arial"/>
                <a:cs typeface="Arial"/>
              </a:rPr>
              <a:t>(American Lung Association, 2017)</a:t>
            </a:r>
            <a:endParaRPr sz="1600" dirty="0"/>
          </a:p>
        </p:txBody>
      </p:sp>
    </p:spTree>
    <p:extLst>
      <p:ext uri="{BB962C8B-B14F-4D97-AF65-F5344CB8AC3E}">
        <p14:creationId xmlns:p14="http://schemas.microsoft.com/office/powerpoint/2010/main" val="372548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Tobacco use continued</a:t>
            </a:r>
          </a:p>
        </p:txBody>
      </p:sp>
      <p:sp>
        <p:nvSpPr>
          <p:cNvPr id="3" name="Content Placeholder 2"/>
          <p:cNvSpPr>
            <a:spLocks noGrp="1"/>
          </p:cNvSpPr>
          <p:nvPr>
            <p:ph idx="1"/>
            <p:extLst>
              <p:ext uri="{D42A27DB-BD31-4B8C-83A1-F6EECF244321}">
                <p14:modId xmlns:p14="http://schemas.microsoft.com/office/powerpoint/2010/main" val="1698529815"/>
              </p:ext>
            </p:extLst>
          </p:nvPr>
        </p:nvSpPr>
        <p:spPr>
          <a:xfrm>
            <a:off x="1410027" y="1566001"/>
            <a:ext cx="9371948" cy="3080140"/>
          </a:xfrm>
        </p:spPr>
        <p:txBody>
          <a:bodyPr vert="horz" lIns="91440" tIns="45720" rIns="91440" bIns="45720" rtlCol="0" anchor="t">
            <a:noAutofit/>
          </a:bodyPr>
          <a:lstStyle/>
          <a:p>
            <a:pPr marL="210185" indent="-210185"/>
            <a:r>
              <a:rPr lang="en-US" sz="2800" dirty="0"/>
              <a:t>Secondary Prevention for Tobacco-Related Illnesses:</a:t>
            </a:r>
            <a:endParaRPr lang="en-US"/>
          </a:p>
          <a:p>
            <a:pPr marL="438150" lvl="1" indent="-154940"/>
            <a:r>
              <a:rPr lang="en-US" sz="2400" dirty="0"/>
              <a:t>Minimizes damage from smoking before symptoms arise or become debilitating</a:t>
            </a:r>
          </a:p>
          <a:p>
            <a:pPr marL="438150" lvl="1" indent="-154940"/>
            <a:r>
              <a:rPr lang="en-US" sz="2400" dirty="0"/>
              <a:t>Early pathophysiological changes may have started, but the diseases have yet to produce symptoms</a:t>
            </a:r>
          </a:p>
          <a:p>
            <a:pPr marL="438150" lvl="1" indent="-154940"/>
            <a:r>
              <a:rPr lang="en-US" sz="2400" dirty="0"/>
              <a:t>Screening for diabetes, tobacco-related cancers (lung, stomach, pancreatic, cervical, liver, oral), asthma, COPD, heart disease, stroke, macular degeneration and pregnancy complications such as low-birth weight</a:t>
            </a:r>
          </a:p>
          <a:p>
            <a:pPr marL="438150" lvl="1" indent="-154940"/>
            <a:r>
              <a:rPr lang="en-US" sz="2400" dirty="0"/>
              <a:t>Detect strokes as early as possible so they can be treated with anti-coagulants</a:t>
            </a:r>
          </a:p>
          <a:p>
            <a:pPr marL="438150" lvl="1" indent="-154940"/>
            <a:r>
              <a:rPr lang="en-US" sz="2400" dirty="0"/>
              <a:t>Medications can aid in smoking cessation such as nicotine patches, Chantix and anxiety-reducing medications</a:t>
            </a:r>
          </a:p>
          <a:p>
            <a:pPr marL="438150" lvl="1" indent="-154940" algn="r">
              <a:buNone/>
            </a:pPr>
            <a:r>
              <a:rPr lang="en-US" sz="1200" dirty="0">
                <a:latin typeface="Arial"/>
                <a:cs typeface="Arial"/>
              </a:rPr>
              <a:t>(American Lung Association, 2017; Institute for Work and Health, 2006)</a:t>
            </a:r>
            <a:endParaRPr sz="1200"/>
          </a:p>
        </p:txBody>
      </p:sp>
    </p:spTree>
    <p:extLst>
      <p:ext uri="{BB962C8B-B14F-4D97-AF65-F5344CB8AC3E}">
        <p14:creationId xmlns:p14="http://schemas.microsoft.com/office/powerpoint/2010/main" val="148832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509800304"/>
              </p:ext>
            </p:extLst>
          </p:nvPr>
        </p:nvSpPr>
        <p:spPr/>
        <p:txBody>
          <a:bodyPr>
            <a:normAutofit/>
          </a:bodyPr>
          <a:lstStyle/>
          <a:p>
            <a:r>
              <a:rPr lang="en-US" dirty="0"/>
              <a:t>Tobacco use continued: Implications for nursing </a:t>
            </a:r>
            <a:r>
              <a:rPr lang="en-US" dirty="0">
                <a:solidFill>
                  <a:srgbClr val="8BAA00"/>
                </a:solidFill>
              </a:rPr>
              <a:t>practice</a:t>
            </a:r>
          </a:p>
        </p:txBody>
      </p:sp>
      <p:sp>
        <p:nvSpPr>
          <p:cNvPr id="3" name="Content Placeholder 2"/>
          <p:cNvSpPr>
            <a:spLocks noGrp="1"/>
          </p:cNvSpPr>
          <p:nvPr>
            <p:ph idx="1"/>
            <p:extLst>
              <p:ext uri="{D42A27DB-BD31-4B8C-83A1-F6EECF244321}">
                <p14:modId xmlns:p14="http://schemas.microsoft.com/office/powerpoint/2010/main" val="1775601473"/>
              </p:ext>
            </p:extLst>
          </p:nvPr>
        </p:nvSpPr>
        <p:spPr/>
        <p:txBody>
          <a:bodyPr vert="horz" lIns="91440" tIns="45720" rIns="91440" bIns="45720" rtlCol="0" anchor="t">
            <a:normAutofit/>
          </a:bodyPr>
          <a:lstStyle/>
          <a:p>
            <a:pPr marL="210185" indent="-210185"/>
            <a:r>
              <a:rPr lang="en-US" sz="2800" dirty="0"/>
              <a:t>Application of Primary and Secondary Prevention Strategies:</a:t>
            </a:r>
            <a:endParaRPr lang="en-US"/>
          </a:p>
          <a:p>
            <a:pPr marL="438785" lvl="1" indent="-154940"/>
            <a:r>
              <a:rPr lang="en-US" sz="2400" dirty="0"/>
              <a:t>This information raises awareness of how public health nurses can education members of communities who are susceptible to tobacco use and other addictive behaviors</a:t>
            </a:r>
          </a:p>
          <a:p>
            <a:pPr marL="438785" lvl="1" indent="-154940"/>
            <a:r>
              <a:rPr lang="en-US" sz="2400" dirty="0"/>
              <a:t>Public health screenings can be conducted in schools and workplaces to help identify which people can be diagnosed with and receive prompt, appropriate treatment for tobacco-related illnesses</a:t>
            </a:r>
          </a:p>
          <a:p>
            <a:pPr marL="438150" lvl="1" indent="-154940"/>
            <a:r>
              <a:rPr lang="en-US" sz="2400" dirty="0"/>
              <a:t>Lifestyle changes made to reduce the impact of tobacco-related illnesses can be applied to general health promotion materials which can be disbursed through classrooms, internet website and social media</a:t>
            </a:r>
          </a:p>
          <a:p>
            <a:pPr marL="283210" lvl="1" indent="0" algn="r">
              <a:buNone/>
            </a:pPr>
            <a:r>
              <a:rPr lang="en-US" sz="1600" dirty="0"/>
              <a:t>(</a:t>
            </a:r>
            <a:r>
              <a:rPr lang="en-US" sz="1600" dirty="0">
                <a:latin typeface="Arial"/>
                <a:cs typeface="Arial"/>
              </a:rPr>
              <a:t>Institute for Work and Health, 2006)</a:t>
            </a:r>
            <a:endParaRPr lang="en-US" sz="1600" dirty="0"/>
          </a:p>
          <a:p>
            <a:pPr marL="210185" indent="-210185"/>
            <a:endParaRPr lang="en-US" dirty="0"/>
          </a:p>
        </p:txBody>
      </p:sp>
    </p:spTree>
    <p:extLst>
      <p:ext uri="{BB962C8B-B14F-4D97-AF65-F5344CB8AC3E}">
        <p14:creationId xmlns:p14="http://schemas.microsoft.com/office/powerpoint/2010/main" val="38347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4: Comparison &amp; Contrast: Summary </a:t>
            </a:r>
          </a:p>
        </p:txBody>
      </p:sp>
    </p:spTree>
    <p:extLst>
      <p:ext uri="{BB962C8B-B14F-4D97-AF65-F5344CB8AC3E}">
        <p14:creationId xmlns:p14="http://schemas.microsoft.com/office/powerpoint/2010/main" val="120124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a:t>Race/ Socioeconmical Status/ Occupation </a:t>
            </a:r>
          </a:p>
        </p:txBody>
      </p:sp>
      <p:sp>
        <p:nvSpPr>
          <p:cNvPr id="3" name="Content Placeholder 2"/>
          <p:cNvSpPr>
            <a:spLocks noGrp="1"/>
          </p:cNvSpPr>
          <p:nvPr>
            <p:ph idx="1"/>
          </p:nvPr>
        </p:nvSpPr>
        <p:spPr>
          <a:xfrm>
            <a:off x="838200" y="2057400"/>
            <a:ext cx="10515600" cy="4267200"/>
          </a:xfrm>
        </p:spPr>
        <p:txBody>
          <a:bodyPr>
            <a:normAutofit lnSpcReduction="10000"/>
          </a:bodyPr>
          <a:lstStyle/>
          <a:p>
            <a:pPr>
              <a:lnSpc>
                <a:spcPct val="70000"/>
              </a:lnSpc>
            </a:pPr>
            <a:r>
              <a:rPr lang="en-US" sz="1800" dirty="0"/>
              <a:t>Race</a:t>
            </a:r>
          </a:p>
          <a:p>
            <a:pPr lvl="1">
              <a:lnSpc>
                <a:spcPct val="70000"/>
              </a:lnSpc>
            </a:pPr>
            <a:r>
              <a:rPr lang="en-US" dirty="0"/>
              <a:t>Looking through the windshield Daytona is a diverse community. Although the majority is white (53%), African Americans and Hispanics were seen and observed during the windshield survey. Diversity is what makes a healthy community function and with all of Daytona's attractions, it it obvious that it appeals to different cultures and ethnicities. Different races were also seen interacting with each other in conversation and in work.</a:t>
            </a:r>
          </a:p>
          <a:p>
            <a:pPr>
              <a:lnSpc>
                <a:spcPct val="70000"/>
              </a:lnSpc>
            </a:pPr>
            <a:r>
              <a:rPr lang="en-US" sz="1800" dirty="0"/>
              <a:t>Socioecominal Status </a:t>
            </a:r>
          </a:p>
          <a:p>
            <a:pPr lvl="1">
              <a:lnSpc>
                <a:spcPct val="70000"/>
              </a:lnSpc>
            </a:pPr>
            <a:r>
              <a:rPr lang="en-US" dirty="0"/>
              <a:t>The windshield survey showed diversity in socioeconomic status due to the difference in visual characteristics of the people in the community. With income, education and occupation being factors in socioeconomic status, it was observed that some of the community is in poverty based on physical appearance, housing, and surroundings. 31.7% of people living in Daytona live in poverty and although it is hard to confirm if someone is living in poverty with just visual data, it was to be assumed based observable characteristics. Closer to the beach it was observed that the socioeconomic status was higher based on the observation of large maintained houses, businesses that have expensive product, and by the observations of newer maintained cars. </a:t>
            </a:r>
          </a:p>
          <a:p>
            <a:pPr>
              <a:lnSpc>
                <a:spcPct val="70000"/>
              </a:lnSpc>
            </a:pPr>
            <a:r>
              <a:rPr lang="en-US" sz="1800" dirty="0"/>
              <a:t>Occupation </a:t>
            </a:r>
          </a:p>
          <a:p>
            <a:pPr lvl="1">
              <a:lnSpc>
                <a:spcPct val="70000"/>
              </a:lnSpc>
            </a:pPr>
            <a:r>
              <a:rPr lang="en-US" dirty="0"/>
              <a:t>Many businesses were observed during the survey, most commonly restaurants. The restaurants ranged from fast food to fine dining and appeared most commonly on busy roads such as International Speedway Blvd. The food and service industry is one of the most common jobs held in Daytona, yet is one of the lowest paid. Attractions such as the Daytona Speedway and Daytona Beach also employ a lot of its residents and is visually observed during the survey. </a:t>
            </a:r>
          </a:p>
          <a:p>
            <a:pPr>
              <a:lnSpc>
                <a:spcPct val="70000"/>
              </a:lnSpc>
            </a:pPr>
            <a:endParaRPr lang="en-US" sz="1500" dirty="0"/>
          </a:p>
          <a:p>
            <a:pPr lvl="1">
              <a:lnSpc>
                <a:spcPct val="70000"/>
              </a:lnSpc>
            </a:pPr>
            <a:endParaRPr lang="en-US" sz="1500" dirty="0"/>
          </a:p>
          <a:p>
            <a:pPr>
              <a:lnSpc>
                <a:spcPct val="70000"/>
              </a:lnSpc>
            </a:pPr>
            <a:endParaRPr lang="en-US" sz="1500" dirty="0"/>
          </a:p>
          <a:p>
            <a:pPr>
              <a:lnSpc>
                <a:spcPct val="70000"/>
              </a:lnSpc>
            </a:pPr>
            <a:endParaRPr lang="en-US" sz="1500" dirty="0"/>
          </a:p>
        </p:txBody>
      </p:sp>
    </p:spTree>
    <p:extLst>
      <p:ext uri="{BB962C8B-B14F-4D97-AF65-F5344CB8AC3E}">
        <p14:creationId xmlns:p14="http://schemas.microsoft.com/office/powerpoint/2010/main" val="373272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l="29558" r="19389"/>
          <a:stretch/>
        </p:blipFill>
        <p:spPr>
          <a:xfrm>
            <a:off x="20" y="10"/>
            <a:ext cx="4668233" cy="6857990"/>
          </a:xfrm>
          <a:prstGeom prst="rect">
            <a:avLst/>
          </a:prstGeom>
        </p:spPr>
      </p:pic>
      <p:grpSp>
        <p:nvGrpSpPr>
          <p:cNvPr id="20" name="Group 19"/>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973338" y="0"/>
            <a:ext cx="11218662" cy="6858000"/>
            <a:chOff x="0" y="0"/>
            <a:chExt cx="11218662" cy="6858000"/>
          </a:xfrm>
        </p:grpSpPr>
        <p:sp>
          <p:nvSpPr>
            <p:cNvPr id="21" name="Freeform 28"/>
            <p:cNvSpPr/>
            <p:nvPr>
              <p:extLst>
                <p:ext uri="{386F3935-93C4-4BCD-93E2-E3B085C9AB24}">
                  <p16:designElem xmlns:p16="http://schemas.microsoft.com/office/powerpoint/2015/main" val="1"/>
                </p:ext>
              </p:extLst>
            </p:nvPr>
          </p:nvSpPr>
          <p:spPr>
            <a:xfrm>
              <a:off x="1"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6"/>
            <p:cNvSpPr/>
            <p:nvPr>
              <p:extLst>
                <p:ext uri="{386F3935-93C4-4BCD-93E2-E3B085C9AB24}">
                  <p16:designElem xmlns:p16="http://schemas.microsoft.com/office/powerpoint/2015/main" val="1"/>
                </p:ext>
              </p:extLst>
            </p:nvPr>
          </p:nvSpPr>
          <p:spPr>
            <a:xfrm>
              <a:off x="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extLst>
              <p:ext uri="{D42A27DB-BD31-4B8C-83A1-F6EECF244321}">
                <p14:modId xmlns:p14="http://schemas.microsoft.com/office/powerpoint/2010/main" val="1063536893"/>
              </p:ext>
            </p:extLst>
          </p:nvPr>
        </p:nvSpPr>
        <p:spPr>
          <a:xfrm>
            <a:off x="4384039" y="365125"/>
            <a:ext cx="7164493" cy="1325563"/>
          </a:xfrm>
        </p:spPr>
        <p:txBody>
          <a:bodyPr>
            <a:normAutofit/>
          </a:bodyPr>
          <a:lstStyle/>
          <a:p>
            <a:r>
              <a:rPr lang="en-US">
                <a:solidFill>
                  <a:schemeClr val="bg1"/>
                </a:solidFill>
              </a:rPr>
              <a:t>Community Boundaries/Housing/Signs of Decay &amp; Growth</a:t>
            </a:r>
          </a:p>
        </p:txBody>
      </p:sp>
      <p:sp>
        <p:nvSpPr>
          <p:cNvPr id="3" name="Content Placeholder 2"/>
          <p:cNvSpPr>
            <a:spLocks noGrp="1"/>
          </p:cNvSpPr>
          <p:nvPr>
            <p:ph idx="1"/>
            <p:extLst>
              <p:ext uri="{D42A27DB-BD31-4B8C-83A1-F6EECF244321}">
                <p14:modId xmlns:p14="http://schemas.microsoft.com/office/powerpoint/2010/main" val="414179305"/>
              </p:ext>
            </p:extLst>
          </p:nvPr>
        </p:nvSpPr>
        <p:spPr>
          <a:xfrm>
            <a:off x="4387515" y="2022601"/>
            <a:ext cx="7518735" cy="4835399"/>
          </a:xfrm>
        </p:spPr>
        <p:txBody>
          <a:bodyPr vert="horz" lIns="91440" tIns="45720" rIns="91440" bIns="45720" rtlCol="0">
            <a:normAutofit/>
          </a:bodyPr>
          <a:lstStyle/>
          <a:p>
            <a:pPr marL="210185" indent="-210185">
              <a:lnSpc>
                <a:spcPct val="70000"/>
              </a:lnSpc>
            </a:pPr>
            <a:r>
              <a:rPr lang="en-US" sz="1200" dirty="0">
                <a:solidFill>
                  <a:schemeClr val="bg1"/>
                </a:solidFill>
              </a:rPr>
              <a:t>Community Boundaries</a:t>
            </a:r>
          </a:p>
          <a:p>
            <a:pPr marL="438150" lvl="1" indent="-154940">
              <a:lnSpc>
                <a:spcPct val="70000"/>
              </a:lnSpc>
            </a:pPr>
            <a:endParaRPr sz="1200" dirty="0">
              <a:solidFill>
                <a:schemeClr val="bg1"/>
              </a:solidFill>
            </a:endParaRPr>
          </a:p>
          <a:p>
            <a:pPr marL="438150" lvl="1" indent="-154940">
              <a:lnSpc>
                <a:spcPct val="70000"/>
              </a:lnSpc>
            </a:pPr>
            <a:r>
              <a:rPr lang="en-US" sz="1200" dirty="0">
                <a:solidFill>
                  <a:schemeClr val="bg1"/>
                </a:solidFill>
              </a:rPr>
              <a:t>During the windshield survey, official neighborhood boundaries were not noted during the drive starting from the intersection of Harvey Ave. and A1A, then down to Halifax Ave, across to N. Oleander Ave., back up to A1A and ending at the intersection of Oakridge Blvd. and Halifax Ave. The neighborhoods did not have an official name either. Commercial streets such as A1A, Main Street and </a:t>
            </a:r>
            <a:r>
              <a:rPr lang="en-US" sz="1200" dirty="0" err="1">
                <a:solidFill>
                  <a:schemeClr val="bg1"/>
                </a:solidFill>
              </a:rPr>
              <a:t>Seabreeze</a:t>
            </a:r>
            <a:r>
              <a:rPr lang="en-US" sz="1200" dirty="0">
                <a:solidFill>
                  <a:schemeClr val="bg1"/>
                </a:solidFill>
              </a:rPr>
              <a:t> Blvd were seen mixed in with the residential streets.  Residential streets had businesses sprinkled in between residential homes such as the Dr. offices that were seen on Oakridge Blvd.  and Halifax Ave.</a:t>
            </a:r>
            <a:endParaRPr sz="1200" dirty="0">
              <a:solidFill>
                <a:schemeClr val="bg1"/>
              </a:solidFill>
            </a:endParaRPr>
          </a:p>
          <a:p>
            <a:pPr marL="438150" lvl="1" indent="-154940">
              <a:lnSpc>
                <a:spcPct val="70000"/>
              </a:lnSpc>
            </a:pPr>
            <a:endParaRPr lang="en-US" sz="1200" dirty="0">
              <a:solidFill>
                <a:schemeClr val="bg1"/>
              </a:solidFill>
            </a:endParaRPr>
          </a:p>
          <a:p>
            <a:pPr marL="210185" indent="-210185">
              <a:lnSpc>
                <a:spcPct val="70000"/>
              </a:lnSpc>
            </a:pPr>
            <a:r>
              <a:rPr lang="en-US" sz="1200" dirty="0">
                <a:solidFill>
                  <a:schemeClr val="bg1"/>
                </a:solidFill>
              </a:rPr>
              <a:t>Housing/Signs of Decay and Growth</a:t>
            </a:r>
            <a:r>
              <a:rPr lang="en-US" sz="1200" dirty="0">
                <a:solidFill>
                  <a:schemeClr val="bg1"/>
                </a:solidFill>
                <a:latin typeface="+mn-ea"/>
                <a:cs typeface="+mn-ea"/>
              </a:rPr>
              <a:t/>
            </a:r>
            <a:br>
              <a:rPr lang="en-US" sz="1200" dirty="0">
                <a:solidFill>
                  <a:schemeClr val="bg1"/>
                </a:solidFill>
                <a:latin typeface="+mn-ea"/>
                <a:cs typeface="+mn-ea"/>
              </a:rPr>
            </a:br>
            <a:endParaRPr lang="en-US" sz="1200" dirty="0">
              <a:solidFill>
                <a:schemeClr val="bg1"/>
              </a:solidFill>
            </a:endParaRPr>
          </a:p>
          <a:p>
            <a:pPr marL="568960" lvl="1" indent="-285750">
              <a:lnSpc>
                <a:spcPct val="70000"/>
              </a:lnSpc>
            </a:pPr>
            <a:r>
              <a:rPr lang="en-US" sz="1200" dirty="0">
                <a:solidFill>
                  <a:schemeClr val="bg1"/>
                </a:solidFill>
              </a:rPr>
              <a:t>The majority of the homes seen in the area during the windshield survey were older single family homes or multi-family structures that appeared to be built between the 1920’s to 1970’s. The data analysis revealed that the average home in Daytona Beach is 37 years old. There were a few newer homes noted during the drive that were built in the early 2000’s sprinkled throughout the neighborhoods. Most of the homes seen were frame, stucco and concrete block homes with an occasional brick home noted along the way. Single family, multi-family homes or duplexes, apartments and condos were seen throughout the area. Both the single and multi-family homes were 1-2 stories with some of the apartments comprising of 3-5+ stories. As expected from the data analysis, more residential properties were seen with  “For Rent” signs than “For Sale”. </a:t>
            </a:r>
          </a:p>
          <a:p>
            <a:pPr marL="568960" lvl="1" indent="-285750">
              <a:lnSpc>
                <a:spcPct val="70000"/>
              </a:lnSpc>
            </a:pPr>
            <a:endParaRPr lang="en-US" sz="1200" dirty="0">
              <a:solidFill>
                <a:schemeClr val="bg1"/>
              </a:solidFill>
            </a:endParaRPr>
          </a:p>
          <a:p>
            <a:pPr marL="568960" lvl="1" indent="-285750">
              <a:lnSpc>
                <a:spcPct val="70000"/>
              </a:lnSpc>
            </a:pPr>
            <a:r>
              <a:rPr lang="en-US" sz="1200" dirty="0">
                <a:solidFill>
                  <a:schemeClr val="bg1"/>
                </a:solidFill>
              </a:rPr>
              <a:t>All of the homes seen had a front and/or side lawn. None of the homes seen were on zero lot lines. The majority of the lawns were well-groomed with grass, trees and flower beds noted and the homes appeared to be in good condition. Cars were seen in the driveways and on the streets and the majority of the homes appeared to be occupied. Sidewalks were seen in most of the areas. The neighborhoods had streetlights, curbs, and gutters.</a:t>
            </a:r>
            <a:endParaRPr sz="1200" dirty="0">
              <a:solidFill>
                <a:schemeClr val="bg1"/>
              </a:solidFill>
            </a:endParaRPr>
          </a:p>
          <a:p>
            <a:pPr marL="568960" lvl="1" indent="-285750">
              <a:lnSpc>
                <a:spcPct val="70000"/>
              </a:lnSpc>
            </a:pPr>
            <a:endParaRPr lang="en-US" sz="1200" dirty="0">
              <a:solidFill>
                <a:schemeClr val="bg1"/>
              </a:solidFill>
            </a:endParaRPr>
          </a:p>
          <a:p>
            <a:pPr marL="438150" indent="-154940">
              <a:lnSpc>
                <a:spcPct val="70000"/>
              </a:lnSpc>
            </a:pPr>
            <a:r>
              <a:rPr lang="en-US" sz="1200" dirty="0">
                <a:solidFill>
                  <a:schemeClr val="bg1"/>
                </a:solidFill>
              </a:rPr>
              <a:t> </a:t>
            </a:r>
            <a:r>
              <a:rPr lang="en-US" sz="1200" dirty="0" err="1">
                <a:solidFill>
                  <a:schemeClr val="bg1"/>
                </a:solidFill>
              </a:rPr>
              <a:t>Grafitti</a:t>
            </a:r>
            <a:r>
              <a:rPr lang="en-US" sz="1200" dirty="0">
                <a:solidFill>
                  <a:schemeClr val="bg1"/>
                </a:solidFill>
              </a:rPr>
              <a:t> was seen on some of the walls of the businesses but not on any of the homes. Several businesses were closed down, one had boarded up windows, and several still had signs of damage from the last hurricane. </a:t>
            </a:r>
            <a:endParaRPr sz="1200" dirty="0">
              <a:solidFill>
                <a:schemeClr val="bg1"/>
              </a:solidFill>
            </a:endParaRPr>
          </a:p>
          <a:p>
            <a:pPr marL="438150" lvl="1" indent="-154940">
              <a:lnSpc>
                <a:spcPct val="70000"/>
              </a:lnSpc>
            </a:pPr>
            <a:endParaRPr sz="1100" dirty="0">
              <a:solidFill>
                <a:schemeClr val="bg1"/>
              </a:solidFill>
            </a:endParaRPr>
          </a:p>
          <a:p>
            <a:pPr marL="438150" lvl="1" indent="-154940">
              <a:lnSpc>
                <a:spcPct val="70000"/>
              </a:lnSpc>
            </a:pPr>
            <a:endParaRPr lang="en-US" sz="1100" dirty="0">
              <a:solidFill>
                <a:schemeClr val="bg1"/>
              </a:solidFill>
            </a:endParaRPr>
          </a:p>
          <a:p>
            <a:pPr marL="210185" indent="-210185">
              <a:lnSpc>
                <a:spcPct val="70000"/>
              </a:lnSpc>
            </a:pPr>
            <a:endParaRPr lang="en-US" sz="1100" dirty="0">
              <a:solidFill>
                <a:schemeClr val="bg1"/>
              </a:solidFill>
            </a:endParaRPr>
          </a:p>
          <a:p>
            <a:pPr marL="438150" lvl="1" indent="-154940">
              <a:lnSpc>
                <a:spcPct val="70000"/>
              </a:lnSpc>
            </a:pPr>
            <a:endParaRPr lang="en-US" sz="1100" dirty="0">
              <a:solidFill>
                <a:schemeClr val="bg1"/>
              </a:solidFill>
            </a:endParaRPr>
          </a:p>
          <a:p>
            <a:pPr marL="210185" indent="-210185">
              <a:lnSpc>
                <a:spcPct val="70000"/>
              </a:lnSpc>
            </a:pPr>
            <a:endParaRPr lang="en-US" sz="1100" dirty="0">
              <a:solidFill>
                <a:schemeClr val="bg1"/>
              </a:solidFill>
            </a:endParaRPr>
          </a:p>
          <a:p>
            <a:pPr marL="210185" indent="-210185">
              <a:lnSpc>
                <a:spcPct val="70000"/>
              </a:lnSpc>
            </a:pPr>
            <a:endParaRPr lang="en-US" sz="1100" dirty="0">
              <a:solidFill>
                <a:schemeClr val="bg1"/>
              </a:solidFill>
            </a:endParaRPr>
          </a:p>
        </p:txBody>
      </p:sp>
    </p:spTree>
    <p:extLst>
      <p:ext uri="{BB962C8B-B14F-4D97-AF65-F5344CB8AC3E}">
        <p14:creationId xmlns:p14="http://schemas.microsoft.com/office/powerpoint/2010/main" val="397971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594" r="25711"/>
          <a:stretch/>
        </p:blipFill>
        <p:spPr>
          <a:xfrm>
            <a:off x="20" y="10"/>
            <a:ext cx="4635571" cy="6857990"/>
          </a:xfrm>
          <a:prstGeom prst="rect">
            <a:avLst/>
          </a:prstGeom>
          <a:effectLst/>
        </p:spPr>
      </p:pic>
      <p:sp>
        <p:nvSpPr>
          <p:cNvPr id="2" name="Title 1"/>
          <p:cNvSpPr>
            <a:spLocks noGrp="1"/>
          </p:cNvSpPr>
          <p:nvPr>
            <p:ph type="title"/>
            <p:extLst>
              <p:ext uri="{D42A27DB-BD31-4B8C-83A1-F6EECF244321}">
                <p14:modId xmlns:p14="http://schemas.microsoft.com/office/powerpoint/2010/main" val="599567190"/>
              </p:ext>
            </p:extLst>
          </p:nvPr>
        </p:nvSpPr>
        <p:spPr>
          <a:xfrm>
            <a:off x="4965430" y="629266"/>
            <a:ext cx="6586491" cy="1676603"/>
          </a:xfrm>
        </p:spPr>
        <p:txBody>
          <a:bodyPr>
            <a:normAutofit/>
          </a:bodyPr>
          <a:lstStyle/>
          <a:p>
            <a:r>
              <a:rPr lang="en-US" dirty="0"/>
              <a:t>Parks/Recreations/Community Common Areas</a:t>
            </a:r>
            <a:br>
              <a:rPr lang="en-US" dirty="0"/>
            </a:br>
            <a:endParaRPr lang="en-US"/>
          </a:p>
        </p:txBody>
      </p:sp>
      <p:sp>
        <p:nvSpPr>
          <p:cNvPr id="3" name="Content Placeholder 2"/>
          <p:cNvSpPr>
            <a:spLocks noGrp="1"/>
          </p:cNvSpPr>
          <p:nvPr>
            <p:ph idx="1"/>
            <p:extLst>
              <p:ext uri="{D42A27DB-BD31-4B8C-83A1-F6EECF244321}">
                <p14:modId xmlns:p14="http://schemas.microsoft.com/office/powerpoint/2010/main" val="2223844663"/>
              </p:ext>
            </p:extLst>
          </p:nvPr>
        </p:nvSpPr>
        <p:spPr>
          <a:xfrm>
            <a:off x="4965431" y="2438400"/>
            <a:ext cx="6586489" cy="3785419"/>
          </a:xfrm>
        </p:spPr>
        <p:txBody>
          <a:bodyPr vert="horz" lIns="91440" tIns="45720" rIns="91440" bIns="45720" rtlCol="0">
            <a:normAutofit/>
          </a:bodyPr>
          <a:lstStyle/>
          <a:p>
            <a:pPr marL="210185" indent="-210185">
              <a:lnSpc>
                <a:spcPct val="70000"/>
              </a:lnSpc>
            </a:pPr>
            <a:r>
              <a:rPr lang="en-US" sz="1900"/>
              <a:t>Parks/Recreations/Community Common Areas</a:t>
            </a:r>
          </a:p>
          <a:p>
            <a:pPr marL="438150" lvl="1" indent="-154940">
              <a:lnSpc>
                <a:spcPct val="70000"/>
              </a:lnSpc>
            </a:pPr>
            <a:r>
              <a:rPr lang="en-US" sz="1900">
                <a:latin typeface="Corbel"/>
                <a:cs typeface="+mn-ea"/>
              </a:rPr>
              <a:t>As expected from the data analysis, many people were observed gathered together on the beaches of Daytona Beach during the windshield survey. Colin’s Park, a public, well-lit and clean playground, had several men and children gathered together fishing off the dock. Several cars were also seen parked outside of the Daytona Bridge Club. The Peggy Schnebly Recreation Center had several adolescent boys and young men playing basketball outside. Several school playgrounds were seen; however, these were locked and closed to the public.</a:t>
            </a:r>
            <a:endParaRPr sz="1900">
              <a:latin typeface="Corbel"/>
              <a:cs typeface="+mn-ea"/>
            </a:endParaRPr>
          </a:p>
          <a:p>
            <a:pPr marL="438150" lvl="1" indent="-154940">
              <a:lnSpc>
                <a:spcPct val="70000"/>
              </a:lnSpc>
            </a:pPr>
            <a:r>
              <a:rPr lang="en-US" sz="1900">
                <a:latin typeface="Corbel"/>
                <a:cs typeface="+mn-ea"/>
              </a:rPr>
              <a:t>The open spaces were generally well-maintained and clean except for a few pieces of trash and cigarette butts that were seen on the ground.   </a:t>
            </a:r>
            <a:endParaRPr sz="1900">
              <a:latin typeface="Corbel"/>
              <a:cs typeface="+mn-ea"/>
            </a:endParaRPr>
          </a:p>
          <a:p>
            <a:pPr marL="283210" lvl="1" indent="0">
              <a:lnSpc>
                <a:spcPct val="70000"/>
              </a:lnSpc>
              <a:buNone/>
            </a:pPr>
            <a:r>
              <a:rPr lang="en-US" sz="1900">
                <a:latin typeface="+mn-ea"/>
                <a:cs typeface="+mn-ea"/>
              </a:rPr>
              <a:t/>
            </a:r>
            <a:br>
              <a:rPr lang="en-US" sz="1900">
                <a:latin typeface="+mn-ea"/>
                <a:cs typeface="+mn-ea"/>
              </a:rPr>
            </a:br>
            <a:endParaRPr lang="en-US" sz="1900"/>
          </a:p>
          <a:p>
            <a:pPr marL="438150" lvl="1" indent="-154940">
              <a:lnSpc>
                <a:spcPct val="70000"/>
              </a:lnSpc>
            </a:pPr>
            <a:endParaRPr sz="1900"/>
          </a:p>
          <a:p>
            <a:pPr marL="438150" lvl="1" indent="-154940">
              <a:lnSpc>
                <a:spcPct val="70000"/>
              </a:lnSpc>
            </a:pPr>
            <a:endParaRPr lang="en-US" sz="1900"/>
          </a:p>
          <a:p>
            <a:pPr marL="438150" lvl="1" indent="-154940">
              <a:lnSpc>
                <a:spcPct val="70000"/>
              </a:lnSpc>
            </a:pPr>
            <a:endParaRPr lang="en-US" sz="1900"/>
          </a:p>
          <a:p>
            <a:pPr marL="0" indent="0">
              <a:lnSpc>
                <a:spcPct val="70000"/>
              </a:lnSpc>
              <a:buNone/>
            </a:pPr>
            <a:endParaRPr lang="en-US" sz="1900"/>
          </a:p>
          <a:p>
            <a:pPr marL="438150" lvl="1" indent="-154940">
              <a:lnSpc>
                <a:spcPct val="70000"/>
              </a:lnSpc>
            </a:pPr>
            <a:endParaRPr sz="1900"/>
          </a:p>
          <a:p>
            <a:pPr marL="438150" lvl="1" indent="-154940">
              <a:lnSpc>
                <a:spcPct val="70000"/>
              </a:lnSpc>
            </a:pPr>
            <a:endParaRPr lang="en-US" sz="1900"/>
          </a:p>
          <a:p>
            <a:pPr marL="210185" indent="-210185">
              <a:lnSpc>
                <a:spcPct val="70000"/>
              </a:lnSpc>
            </a:pPr>
            <a:endParaRPr lang="en-US" sz="1900"/>
          </a:p>
          <a:p>
            <a:pPr marL="438150" lvl="1" indent="-154940">
              <a:lnSpc>
                <a:spcPct val="70000"/>
              </a:lnSpc>
            </a:pPr>
            <a:endParaRPr lang="en-US" sz="1900"/>
          </a:p>
          <a:p>
            <a:pPr marL="210185" indent="-210185">
              <a:lnSpc>
                <a:spcPct val="70000"/>
              </a:lnSpc>
            </a:pPr>
            <a:endParaRPr lang="en-US" sz="1900"/>
          </a:p>
          <a:p>
            <a:pPr marL="210185" indent="-210185">
              <a:lnSpc>
                <a:spcPct val="70000"/>
              </a:lnSpc>
            </a:pPr>
            <a:endParaRPr lang="en-US" sz="1900"/>
          </a:p>
        </p:txBody>
      </p:sp>
    </p:spTree>
    <p:extLst>
      <p:ext uri="{BB962C8B-B14F-4D97-AF65-F5344CB8AC3E}">
        <p14:creationId xmlns:p14="http://schemas.microsoft.com/office/powerpoint/2010/main" val="4503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5" name="Picture 4"/>
          <p:cNvPicPr/>
          <p:nvPr/>
        </p:nvPicPr>
        <p:blipFill rotWithShape="1">
          <a:blip r:embed="rId2">
            <a:extLst>
              <a:ext uri="{28A0092B-C50C-407E-A947-70E740481C1C}">
                <a14:useLocalDpi xmlns:a14="http://schemas.microsoft.com/office/drawing/2010/main" val="0"/>
              </a:ext>
            </a:extLst>
          </a:blip>
          <a:srcRect l="24839" r="24465"/>
          <a:stretch/>
        </p:blipFill>
        <p:spPr>
          <a:xfrm>
            <a:off x="20" y="10"/>
            <a:ext cx="4635571" cy="6857990"/>
          </a:xfrm>
          <a:prstGeom prst="rect">
            <a:avLst/>
          </a:prstGeom>
          <a:effectLst/>
        </p:spPr>
      </p:pic>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57354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pPr>
              <a:lnSpc>
                <a:spcPct val="90000"/>
              </a:lnSpc>
            </a:pPr>
            <a:r>
              <a:rPr lang="en-US" sz="4400" dirty="0">
                <a:solidFill>
                  <a:schemeClr val="tx1"/>
                </a:solidFill>
              </a:rPr>
              <a:t>People in Daytona</a:t>
            </a:r>
          </a:p>
        </p:txBody>
      </p:sp>
      <p:sp>
        <p:nvSpPr>
          <p:cNvPr id="3" name="Content Placeholder 2"/>
          <p:cNvSpPr>
            <a:spLocks noGrp="1"/>
          </p:cNvSpPr>
          <p:nvPr>
            <p:ph sz="half" idx="1"/>
          </p:nvPr>
        </p:nvSpPr>
        <p:spPr>
          <a:xfrm>
            <a:off x="4965431" y="2438400"/>
            <a:ext cx="6586489" cy="3785419"/>
          </a:xfrm>
        </p:spPr>
        <p:txBody>
          <a:bodyPr vert="horz" lIns="91440" tIns="45720" rIns="91440" bIns="45720" rtlCol="0">
            <a:normAutofit/>
          </a:bodyPr>
          <a:lstStyle/>
          <a:p>
            <a:pPr indent="-228600">
              <a:lnSpc>
                <a:spcPct val="70000"/>
              </a:lnSpc>
            </a:pPr>
            <a:r>
              <a:rPr lang="en-US" sz="1900"/>
              <a:t>The 2016 Daytona Beach, Florida, population is 64,736. There are 1,108 people per square mile (population density).</a:t>
            </a:r>
            <a:endParaRPr lang="en-US" sz="1900" b="1"/>
          </a:p>
          <a:p>
            <a:pPr indent="-228600">
              <a:lnSpc>
                <a:spcPct val="70000"/>
              </a:lnSpc>
            </a:pPr>
            <a:r>
              <a:rPr lang="en-US" sz="1900"/>
              <a:t>The median age is 40.6. The US median is 37.4. 32.44% of people in Daytona Beach, Florida, are married. 14.98% are divorced.</a:t>
            </a:r>
          </a:p>
          <a:p>
            <a:pPr indent="-228600">
              <a:lnSpc>
                <a:spcPct val="70000"/>
              </a:lnSpc>
            </a:pPr>
            <a:r>
              <a:rPr lang="en-US" sz="1900"/>
              <a:t>The average household size is 2.24 people. 12.79% of people are married, with children. 25.09% have children, but are single.</a:t>
            </a:r>
          </a:p>
          <a:p>
            <a:pPr indent="-228600">
              <a:lnSpc>
                <a:spcPct val="70000"/>
              </a:lnSpc>
            </a:pPr>
            <a:r>
              <a:rPr lang="en-US" sz="1900"/>
              <a:t>52.92% of people are white, 33.68% are black, 2.86% are Asian, 0.12% are Native American, and 0.67% claim 'Other'.</a:t>
            </a:r>
          </a:p>
          <a:p>
            <a:pPr indent="-228600">
              <a:lnSpc>
                <a:spcPct val="70000"/>
              </a:lnSpc>
            </a:pPr>
            <a:r>
              <a:rPr lang="en-US" sz="1900"/>
              <a:t>7.72% of the people in Daytona Beach, Florida, claim Hispanic ethnicity (meaning 92.28% are non-Hispanic). </a:t>
            </a:r>
          </a:p>
          <a:p>
            <a:pPr indent="-228600">
              <a:lnSpc>
                <a:spcPct val="70000"/>
              </a:lnSpc>
            </a:pPr>
            <a:endParaRPr lang="en-US" sz="1900"/>
          </a:p>
          <a:p>
            <a:pPr marL="0" indent="-228600">
              <a:lnSpc>
                <a:spcPct val="70000"/>
              </a:lnSpc>
            </a:pPr>
            <a:r>
              <a:rPr lang="en-US" sz="1900"/>
              <a:t>(Sperlings, 2017)</a:t>
            </a:r>
          </a:p>
          <a:p>
            <a:pPr indent="-228600">
              <a:lnSpc>
                <a:spcPct val="70000"/>
              </a:lnSpc>
            </a:pPr>
            <a:endParaRPr lang="en-US" sz="1900"/>
          </a:p>
        </p:txBody>
      </p:sp>
      <p:sp>
        <p:nvSpPr>
          <p:cNvPr id="4" name="TextBox 3"/>
          <p:cNvSpPr txBox="1"/>
          <p:nvPr>
            <p:extLst>
              <p:ext uri="{D42A27DB-BD31-4B8C-83A1-F6EECF244321}">
                <p14:modId xmlns:p14="http://schemas.microsoft.com/office/powerpoint/2010/main" val="1098884284"/>
              </p:ext>
            </p:extLst>
          </p:nvPr>
        </p:nvSpPr>
        <p:spPr>
          <a:xfrm>
            <a:off x="-28578" y="6115050"/>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FFFF"/>
                </a:solidFill>
              </a:rPr>
              <a:t>Part of Daytona Beach's population</a:t>
            </a:r>
          </a:p>
        </p:txBody>
      </p:sp>
    </p:spTree>
    <p:extLst>
      <p:ext uri="{BB962C8B-B14F-4D97-AF65-F5344CB8AC3E}">
        <p14:creationId xmlns:p14="http://schemas.microsoft.com/office/powerpoint/2010/main" val="141999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5" name="Picture 4"/>
          <p:cNvPicPr/>
          <p:nvPr/>
        </p:nvPicPr>
        <p:blipFill rotWithShape="1">
          <a:blip r:embed="rId2">
            <a:extLst>
              <a:ext uri="{28A0092B-C50C-407E-A947-70E740481C1C}">
                <a14:useLocalDpi xmlns:a14="http://schemas.microsoft.com/office/drawing/2010/main" val="0"/>
              </a:ext>
            </a:extLst>
          </a:blip>
          <a:srcRect t="25000"/>
          <a:stretch/>
        </p:blipFill>
        <p:spPr bwMode="auto">
          <a:xfrm>
            <a:off x="-1" y="10"/>
            <a:ext cx="12192000" cy="6857990"/>
          </a:xfrm>
          <a:prstGeom prst="rect">
            <a:avLst/>
          </a:prstGeom>
          <a:extLst>
            <a:ext uri="{53640926-AAD7-44D8-BBD7-CCE9431645EC}">
              <a14:shadowObscured xmlns:a14="http://schemas.microsoft.com/office/drawing/2010/main"/>
            </a:ext>
          </a:extLst>
        </p:spPr>
      </p:pic>
      <p:sp>
        <p:nvSpPr>
          <p:cNvPr id="12" name="Freeform 5">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09448" y="1913950"/>
            <a:ext cx="4204137" cy="1342754"/>
          </a:xfrm>
        </p:spPr>
        <p:txBody>
          <a:bodyPr vert="horz" lIns="91440" tIns="45720" rIns="91440" bIns="45720" rtlCol="0" anchor="ctr">
            <a:normAutofit/>
          </a:bodyPr>
          <a:lstStyle/>
          <a:p>
            <a:pPr algn="ctr">
              <a:lnSpc>
                <a:spcPct val="90000"/>
              </a:lnSpc>
            </a:pPr>
            <a:r>
              <a:rPr lang="en-US" sz="3600" dirty="0">
                <a:solidFill>
                  <a:schemeClr val="tx1"/>
                </a:solidFill>
              </a:rPr>
              <a:t>Education</a:t>
            </a:r>
          </a:p>
        </p:txBody>
      </p:sp>
      <p:sp>
        <p:nvSpPr>
          <p:cNvPr id="3" name="Content Placeholder 2"/>
          <p:cNvSpPr>
            <a:spLocks noGrp="1"/>
          </p:cNvSpPr>
          <p:nvPr>
            <p:ph sz="half" idx="1"/>
          </p:nvPr>
        </p:nvSpPr>
        <p:spPr>
          <a:xfrm>
            <a:off x="525516" y="3562350"/>
            <a:ext cx="4593021" cy="3295650"/>
          </a:xfrm>
        </p:spPr>
        <p:txBody>
          <a:bodyPr vert="horz" lIns="91440" tIns="45720" rIns="91440" bIns="45720" rtlCol="0" anchor="ctr">
            <a:normAutofit fontScale="92500" lnSpcReduction="20000"/>
          </a:bodyPr>
          <a:lstStyle/>
          <a:p>
            <a:pPr indent="-228600"/>
            <a:r>
              <a:rPr lang="en-US" sz="1800" dirty="0"/>
              <a:t>Many schools of all different levels were observed during the survey, Daytona Beach has over 40 schools, mostly public schools. Upon observation most school were maintained nicely visually from the outside. General Aeronautics and Aerospace Science and Technology is the most common college degree earned in Daytona Beach. Embry Riddle College, located in Daytona Beach, is largely responsible for the number of Aeronautics degrees earned. Mainland High School and Daytona State College were also observed and found to portray a nice physical appearance and it was observed that both schools have a diversity of students regarding race/ethnicity and socioeconomic status. </a:t>
            </a:r>
          </a:p>
          <a:p>
            <a:pPr indent="-228600"/>
            <a:endParaRPr lang="en-US" sz="1800" dirty="0"/>
          </a:p>
        </p:txBody>
      </p:sp>
      <p:sp>
        <p:nvSpPr>
          <p:cNvPr id="4" name="TextBox 3"/>
          <p:cNvSpPr txBox="1"/>
          <p:nvPr/>
        </p:nvSpPr>
        <p:spPr>
          <a:xfrm>
            <a:off x="9048750" y="6211669"/>
            <a:ext cx="2533650" cy="646331"/>
          </a:xfrm>
          <a:prstGeom prst="rect">
            <a:avLst/>
          </a:prstGeom>
          <a:noFill/>
        </p:spPr>
        <p:txBody>
          <a:bodyPr wrap="square" rtlCol="0">
            <a:spAutoFit/>
          </a:bodyPr>
          <a:lstStyle/>
          <a:p>
            <a:r>
              <a:rPr lang="en-US" dirty="0" err="1">
                <a:solidFill>
                  <a:schemeClr val="bg1"/>
                </a:solidFill>
              </a:rPr>
              <a:t>Seabreeze</a:t>
            </a:r>
            <a:r>
              <a:rPr lang="en-US" dirty="0">
                <a:solidFill>
                  <a:schemeClr val="bg1"/>
                </a:solidFill>
              </a:rPr>
              <a:t> High School</a:t>
            </a:r>
          </a:p>
          <a:p>
            <a:endParaRPr lang="en-US" dirty="0"/>
          </a:p>
        </p:txBody>
      </p:sp>
    </p:spTree>
    <p:extLst>
      <p:ext uri="{BB962C8B-B14F-4D97-AF65-F5344CB8AC3E}">
        <p14:creationId xmlns:p14="http://schemas.microsoft.com/office/powerpoint/2010/main" val="263914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on the Streets</a:t>
            </a:r>
          </a:p>
        </p:txBody>
      </p:sp>
      <p:sp>
        <p:nvSpPr>
          <p:cNvPr id="3" name="Content Placeholder 2"/>
          <p:cNvSpPr>
            <a:spLocks noGrp="1"/>
          </p:cNvSpPr>
          <p:nvPr>
            <p:ph sz="half" idx="1"/>
          </p:nvPr>
        </p:nvSpPr>
        <p:spPr/>
        <p:txBody>
          <a:bodyPr>
            <a:normAutofit/>
          </a:bodyPr>
          <a:lstStyle/>
          <a:p>
            <a:r>
              <a:rPr lang="en-US" dirty="0"/>
              <a:t>As researched, 1483 people live on the street in Daytona Beach. You do not quite see many homeless on the streets while driving through the city during the windshield study. As compared to the windshield project there were several protective services that were in the community. Many of these services are spotted driving through town. As seen through the windshield, the schools are kept clean and there are several many of them. Daytona Beach has over 40 schools and a couple of them are colleges.</a:t>
            </a:r>
          </a:p>
        </p:txBody>
      </p:sp>
      <p:sp>
        <p:nvSpPr>
          <p:cNvPr id="4" name="Content Placeholder 3"/>
          <p:cNvSpPr>
            <a:spLocks noGrp="1"/>
          </p:cNvSpPr>
          <p:nvPr>
            <p:ph sz="half" idx="2"/>
          </p:nvPr>
        </p:nvSpPr>
        <p:spPr/>
        <p:txBody>
          <a:bodyPr>
            <a:normAutofit/>
          </a:bodyPr>
          <a:lstStyle/>
          <a:p>
            <a:r>
              <a:rPr lang="en-US" dirty="0"/>
              <a:t>As seen in the windshield, are are many liquor and tobacco advertisements. I noticed that there are high mortality rates in coronary heart disease, stroke, heat failure, lung cancer, and lower respiratory diseases in this area. With this being said, having so many advertisements for liquor, beer, and tobacco can be compared with the high mortality rates in this area.</a:t>
            </a:r>
          </a:p>
        </p:txBody>
      </p:sp>
    </p:spTree>
    <p:extLst>
      <p:ext uri="{BB962C8B-B14F-4D97-AF65-F5344CB8AC3E}">
        <p14:creationId xmlns:p14="http://schemas.microsoft.com/office/powerpoint/2010/main" val="183343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5" name="Picture 4"/>
          <p:cNvPicPr/>
          <p:nvPr/>
        </p:nvPicPr>
        <p:blipFill rotWithShape="1">
          <a:blip r:embed="rId2">
            <a:extLst>
              <a:ext uri="{28A0092B-C50C-407E-A947-70E740481C1C}">
                <a14:useLocalDpi xmlns:a14="http://schemas.microsoft.com/office/drawing/2010/main" val="0"/>
              </a:ext>
            </a:extLst>
          </a:blip>
          <a:srcRect l="3354" r="14046"/>
          <a:stretch/>
        </p:blipFill>
        <p:spPr>
          <a:xfrm>
            <a:off x="4639056" y="10"/>
            <a:ext cx="7552944" cy="6857990"/>
          </a:xfrm>
          <a:prstGeom prst="rect">
            <a:avLst/>
          </a:prstGeom>
          <a:effectLst/>
        </p:spPr>
      </p:pic>
      <p:sp>
        <p:nvSpPr>
          <p:cNvPr id="2" name="Title 1"/>
          <p:cNvSpPr>
            <a:spLocks noGrp="1"/>
          </p:cNvSpPr>
          <p:nvPr>
            <p:ph type="title"/>
          </p:nvPr>
        </p:nvSpPr>
        <p:spPr>
          <a:xfrm>
            <a:off x="648929" y="629266"/>
            <a:ext cx="3651467" cy="1676603"/>
          </a:xfrm>
        </p:spPr>
        <p:txBody>
          <a:bodyPr vert="horz" lIns="91440" tIns="45720" rIns="91440" bIns="45720" rtlCol="0" anchor="ctr">
            <a:normAutofit/>
          </a:bodyPr>
          <a:lstStyle/>
          <a:p>
            <a:pPr>
              <a:lnSpc>
                <a:spcPct val="90000"/>
              </a:lnSpc>
            </a:pPr>
            <a:r>
              <a:rPr lang="en-US" sz="4400" dirty="0">
                <a:solidFill>
                  <a:schemeClr val="tx1"/>
                </a:solidFill>
              </a:rPr>
              <a:t>Religion and Politics</a:t>
            </a:r>
          </a:p>
        </p:txBody>
      </p:sp>
      <p:sp>
        <p:nvSpPr>
          <p:cNvPr id="3" name="Content Placeholder 2"/>
          <p:cNvSpPr>
            <a:spLocks noGrp="1"/>
          </p:cNvSpPr>
          <p:nvPr>
            <p:ph sz="half" idx="1"/>
          </p:nvPr>
        </p:nvSpPr>
        <p:spPr>
          <a:xfrm>
            <a:off x="514350" y="2438400"/>
            <a:ext cx="3786047" cy="4133850"/>
          </a:xfrm>
        </p:spPr>
        <p:txBody>
          <a:bodyPr vert="horz" lIns="91440" tIns="45720" rIns="91440" bIns="45720" rtlCol="0">
            <a:normAutofit/>
          </a:bodyPr>
          <a:lstStyle/>
          <a:p>
            <a:pPr indent="-228600"/>
            <a:r>
              <a:rPr lang="en-US" sz="1800" dirty="0"/>
              <a:t>Religion</a:t>
            </a:r>
          </a:p>
          <a:p>
            <a:pPr lvl="1"/>
            <a:r>
              <a:rPr lang="en-US" sz="1400" dirty="0"/>
              <a:t>34.76% of the residents of Daytona Beach are affiliated with a religion. Several different churches are seen throughout the windshield survey which supports this finding. The majority of churches seen throughout the windshield survey were Christian which is also supported by the data with Catholics being the most common religion in Daytona Beach (10.5%).</a:t>
            </a:r>
          </a:p>
          <a:p>
            <a:pPr indent="-228600"/>
            <a:r>
              <a:rPr lang="en-US" sz="1800" dirty="0"/>
              <a:t>Politics:</a:t>
            </a:r>
          </a:p>
          <a:p>
            <a:pPr lvl="1" indent="-228600"/>
            <a:r>
              <a:rPr lang="en-US" sz="1400" dirty="0"/>
              <a:t>There is not anything seen throughout the windshield survey in regards to politics. There are no signs, buildings, etc. seen that are related to the politics of the city.</a:t>
            </a:r>
          </a:p>
          <a:p>
            <a:pPr lvl="1" indent="-228600"/>
            <a:endParaRPr lang="en-US" sz="1400" dirty="0"/>
          </a:p>
        </p:txBody>
      </p:sp>
    </p:spTree>
    <p:extLst>
      <p:ext uri="{BB962C8B-B14F-4D97-AF65-F5344CB8AC3E}">
        <p14:creationId xmlns:p14="http://schemas.microsoft.com/office/powerpoint/2010/main" val="392323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084" r="2287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a:normAutofit/>
          </a:bodyPr>
          <a:lstStyle/>
          <a:p>
            <a:r>
              <a:rPr lang="en-US" dirty="0"/>
              <a:t>Healthcare Providers </a:t>
            </a:r>
          </a:p>
        </p:txBody>
      </p:sp>
      <p:sp>
        <p:nvSpPr>
          <p:cNvPr id="3" name="Content Placeholder 2"/>
          <p:cNvSpPr>
            <a:spLocks noGrp="1"/>
          </p:cNvSpPr>
          <p:nvPr>
            <p:ph idx="1"/>
          </p:nvPr>
        </p:nvSpPr>
        <p:spPr>
          <a:xfrm>
            <a:off x="655321" y="2575034"/>
            <a:ext cx="5223528" cy="3844816"/>
          </a:xfrm>
        </p:spPr>
        <p:txBody>
          <a:bodyPr>
            <a:normAutofit/>
          </a:bodyPr>
          <a:lstStyle/>
          <a:p>
            <a:pPr>
              <a:lnSpc>
                <a:spcPct val="70000"/>
              </a:lnSpc>
              <a:buClr>
                <a:srgbClr val="573D37"/>
              </a:buClr>
            </a:pPr>
            <a:r>
              <a:rPr lang="en-US" sz="1200" dirty="0"/>
              <a:t>As mentioned prior a survey was distributed to residents of Daytona Beach asking: What health care services are difficult to obtain in your community? The response is ranked as most difficult to obtain to least.</a:t>
            </a:r>
          </a:p>
          <a:p>
            <a:pPr lvl="1">
              <a:lnSpc>
                <a:spcPct val="70000"/>
              </a:lnSpc>
              <a:buClr>
                <a:srgbClr val="573D37"/>
              </a:buClr>
            </a:pPr>
            <a:r>
              <a:rPr lang="en-US" sz="1200" dirty="0"/>
              <a:t>The reply was as follow: Mental health/counseling, substance abuse services, alternative therapy, dental care, special care (i.e. cardiology), primary care, medical supplies, preventive care, vision care, family planning/birth control, rehab therapy, emergency care, prenatal, inpatient hospitals</a:t>
            </a:r>
          </a:p>
          <a:p>
            <a:pPr>
              <a:lnSpc>
                <a:spcPct val="70000"/>
              </a:lnSpc>
              <a:buClr>
                <a:srgbClr val="573D37"/>
              </a:buClr>
            </a:pPr>
            <a:r>
              <a:rPr lang="en-US" sz="1200" dirty="0"/>
              <a:t>By the windshield survey it appears there is an abundant of different specialty offices for healthcare providers. Along the driving route several healthcare providers were located within the residential areas.  During the assessment for Volusia County the estimated amount of medical physicians and osteopathic physicians is around 1,145 for the county. While the number of dentists is only 240 physicians in Volusia county. Dental care is high on the survey for difficult to obtain. </a:t>
            </a:r>
          </a:p>
          <a:p>
            <a:pPr>
              <a:lnSpc>
                <a:spcPct val="70000"/>
              </a:lnSpc>
              <a:buClr>
                <a:srgbClr val="573D37"/>
              </a:buClr>
            </a:pPr>
            <a:r>
              <a:rPr lang="en-US" sz="1200" dirty="0"/>
              <a:t>Inpatient hospitals ranged last last on the difficult to obtain list. However, in the Daytona Beach area, there are only two hospitals which Halifax and Florida Hospital Memorial Medical Center. While there are several hospitals in surrounding cities, they are not directly in Daytona Beach. The amount of hospitalizations for Volusia County was estimated at 54,412 during an eleven month period. Combined Halifax and Florida Hospital only offers 800 beds for a population of  an estimated 63,000 people. </a:t>
            </a:r>
          </a:p>
          <a:p>
            <a:pPr algn="r">
              <a:lnSpc>
                <a:spcPct val="70000"/>
              </a:lnSpc>
              <a:buClr>
                <a:srgbClr val="573D37"/>
              </a:buClr>
            </a:pPr>
            <a:endParaRPr lang="en-US" sz="1200" dirty="0"/>
          </a:p>
          <a:p>
            <a:pPr marL="283464" lvl="1" indent="0" algn="r">
              <a:lnSpc>
                <a:spcPct val="70000"/>
              </a:lnSpc>
              <a:buClr>
                <a:srgbClr val="573D37"/>
              </a:buClr>
              <a:buNone/>
            </a:pPr>
            <a:r>
              <a:rPr lang="en-US" sz="1200" dirty="0"/>
              <a:t>(Florida Health, 2013)</a:t>
            </a:r>
          </a:p>
          <a:p>
            <a:pPr>
              <a:lnSpc>
                <a:spcPct val="70000"/>
              </a:lnSpc>
            </a:pPr>
            <a:endParaRPr lang="en-US" sz="1100" dirty="0"/>
          </a:p>
        </p:txBody>
      </p:sp>
    </p:spTree>
    <p:extLst>
      <p:ext uri="{BB962C8B-B14F-4D97-AF65-F5344CB8AC3E}">
        <p14:creationId xmlns:p14="http://schemas.microsoft.com/office/powerpoint/2010/main" val="269226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0079" y="4526280"/>
            <a:ext cx="7410681" cy="1737360"/>
          </a:xfrm>
        </p:spPr>
        <p:txBody>
          <a:bodyPr>
            <a:normAutofit/>
          </a:bodyPr>
          <a:lstStyle/>
          <a:p>
            <a:r>
              <a:rPr lang="en-US" sz="4800"/>
              <a:t>Health of Residents</a:t>
            </a:r>
          </a:p>
        </p:txBody>
      </p:sp>
      <p:sp>
        <p:nvSpPr>
          <p:cNvPr id="3" name="Content Placeholder 2"/>
          <p:cNvSpPr>
            <a:spLocks noGrp="1"/>
          </p:cNvSpPr>
          <p:nvPr>
            <p:ph idx="1"/>
          </p:nvPr>
        </p:nvSpPr>
        <p:spPr>
          <a:xfrm>
            <a:off x="640080" y="595293"/>
            <a:ext cx="5676637" cy="3463951"/>
          </a:xfrm>
        </p:spPr>
        <p:txBody>
          <a:bodyPr anchor="ctr">
            <a:normAutofit/>
          </a:bodyPr>
          <a:lstStyle/>
          <a:p>
            <a:pPr>
              <a:lnSpc>
                <a:spcPct val="80000"/>
              </a:lnSpc>
            </a:pPr>
            <a:r>
              <a:rPr lang="en-US" sz="1800"/>
              <a:t>33.3% of Daytona residents are overweight and 37.7% are obese. In contrast to this data,  when reviewing the windshield survey, several of the residents of Daytona seem to be somewhat active rather than sedentary. There are several people seen walking dogs, playing basketball, fishing, and at the beach. One of the major barriers to health in Daytona is access to healthcare. There is one hospital found when completing the windshield survey, which is Halifax Hospital. The next closest hospital found was Florida Oceanside in Ormond Beach. The windshield survey shows that there are several Dr. offices and dentist offices in the residential areas of Daytona. It appears that there are several places in the community for residents to receive healthcare. </a:t>
            </a:r>
          </a:p>
        </p:txBody>
      </p:sp>
    </p:spTree>
    <p:extLst>
      <p:ext uri="{BB962C8B-B14F-4D97-AF65-F5344CB8AC3E}">
        <p14:creationId xmlns:p14="http://schemas.microsoft.com/office/powerpoint/2010/main" val="421309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6875" r="9091" b="4943"/>
          <a:stretch/>
        </p:blipFill>
        <p:spPr>
          <a:xfrm>
            <a:off x="20" y="10"/>
            <a:ext cx="12191980" cy="685799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5221266" cy="1344975"/>
          </a:xfrm>
        </p:spPr>
        <p:txBody>
          <a:bodyPr>
            <a:normAutofit/>
          </a:bodyPr>
          <a:lstStyle/>
          <a:p>
            <a:r>
              <a:rPr lang="en-US" sz="4000"/>
              <a:t>Health Risk: Tobacco </a:t>
            </a:r>
          </a:p>
        </p:txBody>
      </p:sp>
      <p:sp>
        <p:nvSpPr>
          <p:cNvPr id="3" name="Content Placeholder 2"/>
          <p:cNvSpPr>
            <a:spLocks noGrp="1"/>
          </p:cNvSpPr>
          <p:nvPr>
            <p:ph idx="1"/>
          </p:nvPr>
        </p:nvSpPr>
        <p:spPr>
          <a:xfrm>
            <a:off x="594110" y="2121763"/>
            <a:ext cx="5235490" cy="3773010"/>
          </a:xfrm>
        </p:spPr>
        <p:txBody>
          <a:bodyPr>
            <a:normAutofit/>
          </a:bodyPr>
          <a:lstStyle/>
          <a:p>
            <a:pPr>
              <a:lnSpc>
                <a:spcPct val="70000"/>
              </a:lnSpc>
            </a:pPr>
            <a:r>
              <a:rPr lang="en-US" sz="1300"/>
              <a:t>When reviewing the photographs taken during the windshield survey of Daytona, numerous advertisements stood out that promoted cigars, cigarettes, lighters and ashtrays. In addition, a smoking paraphernalia store that advertised smokeless tobacco and vaping also made an appearance. Upon closer inspection, the ground in several urban area was also littered with cigarette butts which indicate that smoking regularly takes place in these areas. When compared to the health and wellness data taken in the Daytona area in 2013, one finds clear correlations between the levels of publicly displayed tobacco advertisements and the smoking and tobacco-related illness data compiled in the survey. Specifically, the percentage of adults who smoke in Volusia county is 23.3% compared to the average Florida smoking rate of 17.1%. In addition, several chronic illnesses which stem from tobacco use have also been observed to occur at higher rates in Volusia county compared to the average rates in Florida. For instance, the death rate from chronic lower respiratory disease per year is 50.4 per 100,000 compared to the Florida average of 37.6. Similarly, the rate of death from cancers is 4 per year compared to 2.7 per 100,000 deaths for Florida. Furthermore, the death rates from asthma (9.0 vs 8.3) and stroke (31.9 vs 29.8) are also slightly higher than the state average per 100,000 deaths </a:t>
            </a:r>
          </a:p>
          <a:p>
            <a:pPr marL="0" indent="0">
              <a:lnSpc>
                <a:spcPct val="70000"/>
              </a:lnSpc>
              <a:buNone/>
            </a:pPr>
            <a:r>
              <a:rPr lang="en-US" sz="1300"/>
              <a:t>(Florida Health, 2013). </a:t>
            </a:r>
          </a:p>
        </p:txBody>
      </p:sp>
    </p:spTree>
    <p:extLst>
      <p:ext uri="{BB962C8B-B14F-4D97-AF65-F5344CB8AC3E}">
        <p14:creationId xmlns:p14="http://schemas.microsoft.com/office/powerpoint/2010/main" val="184355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101615045"/>
              </p:ext>
            </p:extLst>
          </p:nvPr>
        </p:nvSpPr>
        <p:spPr>
          <a:xfrm>
            <a:off x="295275" y="-476250"/>
            <a:ext cx="9371949" cy="1183566"/>
          </a:xfrm>
        </p:spPr>
        <p:txBody>
          <a:bodyPr/>
          <a:lstStyle/>
          <a:p>
            <a:r>
              <a:rPr lang="en-US" dirty="0"/>
              <a:t>References</a:t>
            </a:r>
          </a:p>
        </p:txBody>
      </p:sp>
      <p:sp>
        <p:nvSpPr>
          <p:cNvPr id="3" name="Content Placeholder 2"/>
          <p:cNvSpPr>
            <a:spLocks noGrp="1"/>
          </p:cNvSpPr>
          <p:nvPr>
            <p:ph idx="1"/>
            <p:extLst>
              <p:ext uri="{D42A27DB-BD31-4B8C-83A1-F6EECF244321}">
                <p14:modId xmlns:p14="http://schemas.microsoft.com/office/powerpoint/2010/main" val="708982710"/>
              </p:ext>
            </p:extLst>
          </p:nvPr>
        </p:nvSpPr>
        <p:spPr>
          <a:xfrm>
            <a:off x="161925" y="693738"/>
            <a:ext cx="11664950" cy="5874883"/>
          </a:xfrm>
        </p:spPr>
        <p:txBody>
          <a:bodyPr vert="horz" lIns="91440" tIns="45720" rIns="91440" bIns="45720" rtlCol="0" anchor="t">
            <a:normAutofit/>
          </a:bodyPr>
          <a:lstStyle/>
          <a:p>
            <a:pPr marL="0" indent="0">
              <a:buNone/>
            </a:pPr>
            <a:r>
              <a:rPr lang="en-US" sz="1600" dirty="0">
                <a:solidFill>
                  <a:srgbClr val="000000"/>
                </a:solidFill>
              </a:rPr>
              <a:t>American Lung Association. (2017). </a:t>
            </a:r>
            <a:r>
              <a:rPr lang="en-US" sz="1600" i="1" dirty="0">
                <a:solidFill>
                  <a:srgbClr val="000000"/>
                </a:solidFill>
              </a:rPr>
              <a:t>10 of the Worst Diseases Smoking Causes</a:t>
            </a:r>
            <a:r>
              <a:rPr lang="en-US" sz="1600" dirty="0">
                <a:solidFill>
                  <a:srgbClr val="000000"/>
                </a:solidFill>
              </a:rPr>
              <a:t>. Retrieved July 4, 2017, from http://www.lung.org/our-initiatives/tobacco/reports-resources/sotc/by-the-numbers/10-worst-diseases-smoking-causes.html</a:t>
            </a:r>
          </a:p>
          <a:p>
            <a:pPr marL="0" indent="0">
              <a:buNone/>
            </a:pPr>
            <a:r>
              <a:rPr lang="en-US" sz="1600" dirty="0">
                <a:solidFill>
                  <a:srgbClr val="000000"/>
                </a:solidFill>
              </a:rPr>
              <a:t>American Lung Association. (2017). </a:t>
            </a:r>
            <a:r>
              <a:rPr lang="en-US" sz="1600" i="1" dirty="0">
                <a:solidFill>
                  <a:srgbClr val="000000"/>
                </a:solidFill>
              </a:rPr>
              <a:t>What’s in a cigarette?</a:t>
            </a:r>
            <a:r>
              <a:rPr lang="en-US" sz="1600" dirty="0">
                <a:solidFill>
                  <a:srgbClr val="000000"/>
                </a:solidFill>
              </a:rPr>
              <a:t> Retrieved July 4, 2017, from http://www.lung.org/stop-smoking/smoking-facts/whats-in-a-cigarette.html</a:t>
            </a:r>
          </a:p>
          <a:p>
            <a:pPr marL="0" indent="0">
              <a:buNone/>
            </a:pPr>
            <a:r>
              <a:rPr lang="en-US" sz="1600" dirty="0">
                <a:solidFill>
                  <a:srgbClr val="000000"/>
                </a:solidFill>
              </a:rPr>
              <a:t>City-data. (2017). Daytona Beach, Florida. Retrieved from http://www.city-data.com/city/Daytona-Beach-Florida.html</a:t>
            </a:r>
          </a:p>
          <a:p>
            <a:pPr marL="0" indent="0">
              <a:buNone/>
            </a:pPr>
            <a:r>
              <a:rPr lang="en-US" sz="1600" dirty="0">
                <a:solidFill>
                  <a:srgbClr val="000000"/>
                </a:solidFill>
              </a:rPr>
              <a:t>City of Daytona Beach. (n.d.). City commission. Retrieved from http://www.codb.us/index.aspx?NID=384</a:t>
            </a:r>
          </a:p>
          <a:p>
            <a:pPr marL="0" indent="0">
              <a:buNone/>
            </a:pPr>
            <a:r>
              <a:rPr lang="en-US" sz="1600" dirty="0">
                <a:solidFill>
                  <a:srgbClr val="000000"/>
                </a:solidFill>
              </a:rPr>
              <a:t>City of Daytona Beach. (n.d.) Daytona Beach pier. Retrieved from http://codb.us/index.aspx?nid=529</a:t>
            </a:r>
          </a:p>
          <a:p>
            <a:pPr marL="0" indent="0">
              <a:buNone/>
            </a:pPr>
            <a:r>
              <a:rPr lang="en-US" sz="1600" dirty="0">
                <a:solidFill>
                  <a:srgbClr val="000000"/>
                </a:solidFill>
              </a:rPr>
              <a:t>Data USA. (n.d.) Daytona Beach, FL. Retrieved from </a:t>
            </a:r>
            <a:r>
              <a:rPr lang="en-US" sz="1600" dirty="0">
                <a:solidFill>
                  <a:srgbClr val="000000"/>
                </a:solidFill>
                <a:latin typeface="Corbel"/>
                <a:cs typeface="Arial"/>
              </a:rPr>
              <a:t>https://datausa.io/profile/geo/daytona-beach-fl/</a:t>
            </a:r>
          </a:p>
          <a:p>
            <a:pPr marL="210185" indent="-210185">
              <a:buNone/>
            </a:pPr>
            <a:r>
              <a:rPr lang="en-US" sz="1600" dirty="0">
                <a:solidFill>
                  <a:srgbClr val="000000"/>
                </a:solidFill>
                <a:latin typeface="Corbel"/>
                <a:cs typeface="Arial"/>
              </a:rPr>
              <a:t>FBI crime reports. (2015). Daytona Beach, FL Crime Rates &amp; Statistics. Retrieved from http://www.areavibes.com/daytona+beach-fl/crime/</a:t>
            </a:r>
          </a:p>
          <a:p>
            <a:pPr marL="210185" indent="-210185">
              <a:buNone/>
            </a:pPr>
            <a:r>
              <a:rPr lang="en-US" sz="1600" dirty="0">
                <a:solidFill>
                  <a:srgbClr val="000000"/>
                </a:solidFill>
                <a:latin typeface="Corbel"/>
                <a:cs typeface="Arial"/>
              </a:rPr>
              <a:t>Florida Department of Children and Families. (2014). Adult Protective Services | Florida Department of Children and Families. Retrieved from http://www.myflfamilies.com/service-programs/adult-protective-services</a:t>
            </a:r>
            <a:endParaRPr dirty="0">
              <a:solidFill>
                <a:srgbClr val="000000"/>
              </a:solidFill>
              <a:latin typeface="Corbel"/>
            </a:endParaRPr>
          </a:p>
          <a:p>
            <a:pPr marL="210185" indent="-210185">
              <a:buNone/>
            </a:pPr>
            <a:r>
              <a:rPr lang="en-US" sz="1600" dirty="0">
                <a:solidFill>
                  <a:srgbClr val="000000"/>
                </a:solidFill>
                <a:latin typeface="Corbel"/>
                <a:cs typeface="Arial"/>
              </a:rPr>
              <a:t>Florida Department of Education. (2017). Office Of Healthy Schools. Retrieved from http://www.fldoe.org/schools/safe-healthy-schools/healthy-schools/</a:t>
            </a:r>
            <a:endParaRPr dirty="0">
              <a:solidFill>
                <a:srgbClr val="000000"/>
              </a:solidFill>
              <a:latin typeface="Corbel"/>
            </a:endParaRPr>
          </a:p>
          <a:p>
            <a:pPr marL="0" indent="0">
              <a:buNone/>
            </a:pPr>
            <a:r>
              <a:rPr lang="en-US" sz="1600" dirty="0">
                <a:solidFill>
                  <a:srgbClr val="000000"/>
                </a:solidFill>
              </a:rPr>
              <a:t>Florida Health. (n.d.). Programs and services. Retrieved from http://volusia.floridahealth.gov/programs-and-services/index.html</a:t>
            </a:r>
          </a:p>
          <a:p>
            <a:pPr marL="0" indent="0">
              <a:buNone/>
            </a:pPr>
            <a:r>
              <a:rPr lang="en-US" sz="1600" dirty="0">
                <a:solidFill>
                  <a:srgbClr val="000000"/>
                </a:solidFill>
              </a:rPr>
              <a:t>Florida Health. (2013). Community health assessment. Retrieved from http://www.floridahealth.gov/provider-and-partner-resources/community-partnerships/floridamapp/state-and-community-reports/volusia-county/_documents/volusia-cha.pdf</a:t>
            </a:r>
          </a:p>
          <a:p>
            <a:pPr marL="0" indent="0">
              <a:buNone/>
            </a:pPr>
            <a:r>
              <a:rPr lang="en-US" sz="1600" dirty="0">
                <a:solidFill>
                  <a:srgbClr val="000000"/>
                </a:solidFill>
              </a:rPr>
              <a:t>Florida Health. (2015) Leading Causes of Death-Volusia County-2015. Retrieved from http://www.flhealthcharts.com/ChartsReports/rdPage.aspx?rdReport=ChartsProfiles.LeadingCausesOfDeathProfile</a:t>
            </a:r>
          </a:p>
          <a:p>
            <a:pPr marL="0" indent="0">
              <a:buNone/>
            </a:pPr>
            <a:endParaRPr lang="en-US" sz="1600" dirty="0">
              <a:solidFill>
                <a:srgbClr val="4D3E2F"/>
              </a:solidFill>
              <a:latin typeface="Arial"/>
              <a:cs typeface="Arial"/>
            </a:endParaRPr>
          </a:p>
          <a:p>
            <a:pPr marL="210185" indent="-210185"/>
            <a:endParaRPr lang="en-US" dirty="0"/>
          </a:p>
        </p:txBody>
      </p:sp>
    </p:spTree>
    <p:extLst>
      <p:ext uri="{BB962C8B-B14F-4D97-AF65-F5344CB8AC3E}">
        <p14:creationId xmlns:p14="http://schemas.microsoft.com/office/powerpoint/2010/main" val="73632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693000062"/>
              </p:ext>
            </p:extLst>
          </p:nvPr>
        </p:nvSpPr>
        <p:spPr>
          <a:xfrm>
            <a:off x="1409700" y="276225"/>
            <a:ext cx="9372600" cy="728642"/>
          </a:xfrm>
        </p:spPr>
        <p:txBody>
          <a:bodyPr/>
          <a:lstStyle/>
          <a:p>
            <a:r>
              <a:rPr lang="en-US" dirty="0"/>
              <a:t>References (continued)</a:t>
            </a:r>
          </a:p>
        </p:txBody>
      </p:sp>
      <p:sp>
        <p:nvSpPr>
          <p:cNvPr id="3" name="Content Placeholder 2"/>
          <p:cNvSpPr>
            <a:spLocks noGrp="1"/>
          </p:cNvSpPr>
          <p:nvPr>
            <p:ph idx="1"/>
            <p:extLst>
              <p:ext uri="{D42A27DB-BD31-4B8C-83A1-F6EECF244321}">
                <p14:modId xmlns:p14="http://schemas.microsoft.com/office/powerpoint/2010/main" val="2377586595"/>
              </p:ext>
            </p:extLst>
          </p:nvPr>
        </p:nvSpPr>
        <p:spPr>
          <a:xfrm>
            <a:off x="431800" y="1262063"/>
            <a:ext cx="11549776" cy="5238765"/>
          </a:xfrm>
        </p:spPr>
        <p:txBody>
          <a:bodyPr vert="horz" lIns="91440" tIns="45720" rIns="91440" bIns="45720" rtlCol="0" anchor="t">
            <a:normAutofit fontScale="70000" lnSpcReduction="20000"/>
          </a:bodyPr>
          <a:lstStyle/>
          <a:p>
            <a:pPr marL="210185" indent="-210185">
              <a:buNone/>
            </a:pPr>
            <a:r>
              <a:rPr lang="en-US" dirty="0">
                <a:solidFill>
                  <a:srgbClr val="000000"/>
                </a:solidFill>
                <a:latin typeface="Corbel"/>
                <a:cs typeface="Arial"/>
              </a:rPr>
              <a:t>Florida Health. (2016). Community health improvement plan. Retrieved from http://volusia.floridahealth.gov/programs-and-services/community-health-planning-and-statistics/community-planning/_documents/chip-2016-2019.pdf</a:t>
            </a:r>
          </a:p>
          <a:p>
            <a:pPr marL="209550" indent="-210185">
              <a:buNone/>
            </a:pPr>
            <a:r>
              <a:rPr lang="en-US" dirty="0">
                <a:solidFill>
                  <a:srgbClr val="000000"/>
                </a:solidFill>
                <a:latin typeface="Corbel"/>
                <a:cs typeface="Arial"/>
              </a:rPr>
              <a:t>Florida Health. (2017). County Health Status Summary Profile. Retrieved from http://www.flhealthcharts.com/ChartsReports/rdPage.aspx?rdReport=ChartsProfiles.CountyHealthSummary</a:t>
            </a:r>
          </a:p>
          <a:p>
            <a:pPr marL="209550" indent="-210185">
              <a:buNone/>
            </a:pPr>
            <a:r>
              <a:rPr lang="en-US" dirty="0">
                <a:solidFill>
                  <a:srgbClr val="000000"/>
                </a:solidFill>
                <a:latin typeface="Corbel"/>
                <a:cs typeface="Arial"/>
              </a:rPr>
              <a:t>FL </a:t>
            </a:r>
            <a:r>
              <a:rPr lang="en-US" dirty="0" err="1">
                <a:solidFill>
                  <a:srgbClr val="000000"/>
                </a:solidFill>
                <a:latin typeface="Corbel"/>
                <a:cs typeface="Arial"/>
              </a:rPr>
              <a:t>HomeTown</a:t>
            </a:r>
            <a:r>
              <a:rPr lang="en-US" dirty="0">
                <a:solidFill>
                  <a:srgbClr val="000000"/>
                </a:solidFill>
                <a:latin typeface="Corbel"/>
                <a:cs typeface="Arial"/>
              </a:rPr>
              <a:t> Locator. (n.d.). Daytona Beach CCD, FL. Retrieved from https://1drv.ms/p/s!AnkyJvbwLHYFmwftmN37PWeVGD_X</a:t>
            </a:r>
          </a:p>
          <a:p>
            <a:pPr marL="210185" indent="-210185">
              <a:buNone/>
            </a:pPr>
            <a:r>
              <a:rPr lang="en-US" dirty="0">
                <a:solidFill>
                  <a:srgbClr val="000000"/>
                </a:solidFill>
                <a:latin typeface="Corbel"/>
                <a:cs typeface="Arial"/>
              </a:rPr>
              <a:t>Florida Hospital. (n.d.). Florida Hospital Memorial Medical Center. Retrieved from https://www.floridahospital.com/memorial-medical-center</a:t>
            </a:r>
          </a:p>
          <a:p>
            <a:pPr marL="210185" indent="-210185">
              <a:buNone/>
            </a:pPr>
            <a:r>
              <a:rPr lang="en-US" dirty="0">
                <a:solidFill>
                  <a:srgbClr val="000000"/>
                </a:solidFill>
                <a:latin typeface="Corbel"/>
                <a:cs typeface="Arial"/>
              </a:rPr>
              <a:t>Halifax Health. (2017). Find a location. Retrieved from https://www.halifaxhealth.org/locations</a:t>
            </a:r>
          </a:p>
          <a:p>
            <a:pPr marL="210185" indent="-210185">
              <a:buNone/>
            </a:pPr>
            <a:r>
              <a:rPr lang="en-US" dirty="0">
                <a:solidFill>
                  <a:srgbClr val="000000"/>
                </a:solidFill>
                <a:latin typeface="Corbel"/>
                <a:cs typeface="Arial"/>
              </a:rPr>
              <a:t>Institute for Work and Health. (2006). </a:t>
            </a:r>
            <a:r>
              <a:rPr lang="en-US" i="1" dirty="0">
                <a:solidFill>
                  <a:srgbClr val="000000"/>
                </a:solidFill>
                <a:latin typeface="Corbel"/>
                <a:cs typeface="Arial"/>
              </a:rPr>
              <a:t>What researchers mean by primary, secondary and tertiary prevention</a:t>
            </a:r>
            <a:r>
              <a:rPr lang="en-US" dirty="0">
                <a:solidFill>
                  <a:srgbClr val="000000"/>
                </a:solidFill>
                <a:latin typeface="Corbel"/>
                <a:cs typeface="Arial"/>
              </a:rPr>
              <a:t>. Retrieved July 4, 2017, from http://www.iwh.on.ca/wrmb/primary-secondary-and-tertiary-prevention</a:t>
            </a:r>
          </a:p>
          <a:p>
            <a:pPr marL="210185" indent="-210185">
              <a:buNone/>
            </a:pPr>
            <a:r>
              <a:rPr lang="en-US" dirty="0">
                <a:solidFill>
                  <a:srgbClr val="000000"/>
                </a:solidFill>
                <a:latin typeface="Corbel"/>
                <a:cs typeface="Arial"/>
              </a:rPr>
              <a:t>Sperling, B. (2017a). Daytona Beach, Florida housing. Retrieved from http://www.bestplaces.net/housing/city/florida/daytona_beach</a:t>
            </a:r>
          </a:p>
          <a:p>
            <a:pPr marL="210185" indent="-210185">
              <a:buNone/>
            </a:pPr>
            <a:r>
              <a:rPr lang="en-US" dirty="0">
                <a:solidFill>
                  <a:srgbClr val="000000"/>
                </a:solidFill>
                <a:latin typeface="Corbel"/>
                <a:cs typeface="Arial"/>
              </a:rPr>
              <a:t>Sperling, B. (2017b). Religion. Retrieved from http://www.bestplaces.net/religion/city/florida/daytona_beach</a:t>
            </a:r>
          </a:p>
          <a:p>
            <a:pPr marL="209550" indent="-210185">
              <a:buNone/>
            </a:pPr>
            <a:r>
              <a:rPr lang="en-US" dirty="0">
                <a:solidFill>
                  <a:srgbClr val="000000"/>
                </a:solidFill>
                <a:latin typeface="Corbel"/>
                <a:cs typeface="Arial"/>
              </a:rPr>
              <a:t>Sperling, B. (2017c). Daytona Beach, Florida People. Retrieved from http://www.bestplaces.net/people/city/florida/daytona_beach</a:t>
            </a:r>
          </a:p>
          <a:p>
            <a:pPr marL="209550" indent="-210185">
              <a:buNone/>
            </a:pPr>
            <a:r>
              <a:rPr lang="en-US" dirty="0">
                <a:solidFill>
                  <a:srgbClr val="000000"/>
                </a:solidFill>
                <a:latin typeface="Corbel"/>
                <a:cs typeface="Arial"/>
              </a:rPr>
              <a:t>The School District of Volusia County. (2017). Home - Schools - Volusia County Schools. Retrieved from http://myvolusiaschools.org/schools/Pages/default.aspx</a:t>
            </a:r>
          </a:p>
          <a:p>
            <a:pPr marL="210185" indent="-210185">
              <a:buNone/>
            </a:pPr>
            <a:r>
              <a:rPr lang="en-US" dirty="0">
                <a:solidFill>
                  <a:srgbClr val="000000"/>
                </a:solidFill>
                <a:latin typeface="Corbel"/>
                <a:cs typeface="Arial"/>
              </a:rPr>
              <a:t>Volusia County Florida. (</a:t>
            </a:r>
            <a:r>
              <a:rPr lang="en-US" dirty="0" err="1">
                <a:solidFill>
                  <a:srgbClr val="000000"/>
                </a:solidFill>
                <a:latin typeface="Corbel"/>
                <a:cs typeface="Arial"/>
              </a:rPr>
              <a:t>n.d.</a:t>
            </a:r>
            <a:r>
              <a:rPr lang="en-US" dirty="0">
                <a:solidFill>
                  <a:srgbClr val="000000"/>
                </a:solidFill>
                <a:latin typeface="Corbel"/>
                <a:cs typeface="Arial"/>
              </a:rPr>
              <a:t>). Parks, recreation and culture. Retrieved from https://www.volusia.org/services/community-services/parks-recreation-and-culture/</a:t>
            </a:r>
          </a:p>
          <a:p>
            <a:pPr marL="210185" indent="-210185">
              <a:buNone/>
            </a:pPr>
            <a:r>
              <a:rPr lang="en-US" dirty="0">
                <a:solidFill>
                  <a:srgbClr val="000000"/>
                </a:solidFill>
                <a:latin typeface="Corbel"/>
                <a:cs typeface="Arial"/>
              </a:rPr>
              <a:t>Votran. (2013). Bus fares and passes. Retrieved from http://www.votran.org/take-a-trip/bus-fares-passes.stml</a:t>
            </a:r>
          </a:p>
          <a:p>
            <a:pPr marL="209550" indent="-210185">
              <a:buNone/>
            </a:pPr>
            <a:r>
              <a:rPr lang="en-US" dirty="0">
                <a:solidFill>
                  <a:srgbClr val="000000"/>
                </a:solidFill>
                <a:latin typeface="Corbel"/>
                <a:cs typeface="Arial"/>
              </a:rPr>
              <a:t>Willis, T. (2014). Five facts about homelessness in </a:t>
            </a:r>
            <a:r>
              <a:rPr lang="en-US" dirty="0" err="1">
                <a:solidFill>
                  <a:srgbClr val="000000"/>
                </a:solidFill>
                <a:latin typeface="Corbel"/>
                <a:cs typeface="Arial"/>
              </a:rPr>
              <a:t>daytona beach</a:t>
            </a:r>
            <a:r>
              <a:rPr lang="en-US" dirty="0">
                <a:solidFill>
                  <a:srgbClr val="000000"/>
                </a:solidFill>
                <a:latin typeface="Corbel"/>
                <a:cs typeface="Arial"/>
              </a:rPr>
              <a:t>. Retrieved from http://www.liberalamerica.org/2014/11/18/five-facts-about-homelessness-in-daytona-beach/</a:t>
            </a:r>
            <a:endParaRPr>
              <a:solidFill>
                <a:srgbClr val="000000"/>
              </a:solidFill>
              <a:latin typeface="Corbel"/>
            </a:endParaRPr>
          </a:p>
          <a:p>
            <a:pPr marL="0" indent="0">
              <a:buNone/>
            </a:pPr>
            <a:endParaRPr lang="en-US" dirty="0">
              <a:solidFill>
                <a:srgbClr val="000000"/>
              </a:solidFill>
              <a:latin typeface="Corbel"/>
              <a:cs typeface="Arial"/>
            </a:endParaRPr>
          </a:p>
          <a:p>
            <a:pPr marL="210185" indent="-210185"/>
            <a:endParaRPr lang="en-US" dirty="0">
              <a:latin typeface="Arial"/>
              <a:cs typeface="Arial"/>
            </a:endParaRPr>
          </a:p>
        </p:txBody>
      </p:sp>
    </p:spTree>
    <p:extLst>
      <p:ext uri="{BB962C8B-B14F-4D97-AF65-F5344CB8AC3E}">
        <p14:creationId xmlns:p14="http://schemas.microsoft.com/office/powerpoint/2010/main" val="194957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29884"/>
            <a:ext cx="7719381" cy="1096331"/>
          </a:xfrm>
        </p:spPr>
        <p:txBody>
          <a:bodyPr>
            <a:normAutofit/>
          </a:bodyPr>
          <a:lstStyle/>
          <a:p>
            <a:pPr>
              <a:lnSpc>
                <a:spcPct val="90000"/>
              </a:lnSpc>
            </a:pPr>
            <a:r>
              <a:rPr lang="en-US" dirty="0"/>
              <a:t>Population Characteristics of Daytona Beach</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4193206"/>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extLst>
              <p:ext uri="{D42A27DB-BD31-4B8C-83A1-F6EECF244321}">
                <p14:modId xmlns:p14="http://schemas.microsoft.com/office/powerpoint/2010/main" val="3379261630"/>
              </p:ext>
            </p:extLst>
          </p:nvPr>
        </p:nvSpPr>
        <p:spPr>
          <a:xfrm>
            <a:off x="9157607" y="4657725"/>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(Data USA, </a:t>
            </a:r>
            <a:r>
              <a:rPr lang="en-US" dirty="0" err="1"/>
              <a:t>n.d.</a:t>
            </a:r>
            <a:r>
              <a:rPr lang="en-US" dirty="0"/>
              <a:t>)</a:t>
            </a:r>
          </a:p>
        </p:txBody>
      </p:sp>
    </p:spTree>
    <p:extLst>
      <p:ext uri="{BB962C8B-B14F-4D97-AF65-F5344CB8AC3E}">
        <p14:creationId xmlns:p14="http://schemas.microsoft.com/office/powerpoint/2010/main" val="37920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Världs Människor Gratis Stock Bild - Public Domain Pictures"/>
          <p:cNvPicPr>
            <a:picLocks noChangeAspect="1"/>
          </p:cNvPicPr>
          <p:nvPr/>
        </p:nvPicPr>
        <p:blipFill rotWithShape="1">
          <a:blip r:embed="rId2"/>
          <a:srcRect t="22772" r="-1" b="21118"/>
          <a:stretch/>
        </p:blipFill>
        <p:spPr>
          <a:xfrm>
            <a:off x="-1" y="10"/>
            <a:ext cx="12192000" cy="6857990"/>
          </a:xfrm>
          <a:prstGeom prst="rect">
            <a:avLst/>
          </a:prstGeom>
        </p:spPr>
      </p:pic>
      <p:sp>
        <p:nvSpPr>
          <p:cNvPr id="9" name="Freeform 5">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09448" y="1913950"/>
            <a:ext cx="4204137" cy="1342754"/>
          </a:xfrm>
        </p:spPr>
        <p:txBody>
          <a:bodyPr>
            <a:normAutofit/>
          </a:bodyPr>
          <a:lstStyle/>
          <a:p>
            <a:pPr algn="ctr">
              <a:lnSpc>
                <a:spcPct val="80000"/>
              </a:lnSpc>
            </a:pPr>
            <a:r>
              <a:rPr lang="en-US" sz="3300"/>
              <a:t>Population of Daytona Beach, Florida based on Race/Ethnicity </a:t>
            </a:r>
          </a:p>
        </p:txBody>
      </p:sp>
      <p:sp>
        <p:nvSpPr>
          <p:cNvPr id="3" name="Content Placeholder 2"/>
          <p:cNvSpPr>
            <a:spLocks noGrp="1"/>
          </p:cNvSpPr>
          <p:nvPr>
            <p:ph idx="1"/>
            <p:extLst>
              <p:ext uri="{D42A27DB-BD31-4B8C-83A1-F6EECF244321}">
                <p14:modId xmlns:p14="http://schemas.microsoft.com/office/powerpoint/2010/main" val="1168358112"/>
              </p:ext>
            </p:extLst>
          </p:nvPr>
        </p:nvSpPr>
        <p:spPr>
          <a:xfrm>
            <a:off x="525516" y="3417573"/>
            <a:ext cx="4593021" cy="2619839"/>
          </a:xfrm>
        </p:spPr>
        <p:txBody>
          <a:bodyPr anchor="ctr">
            <a:normAutofit lnSpcReduction="10000"/>
          </a:bodyPr>
          <a:lstStyle/>
          <a:p>
            <a:pPr marL="210185" indent="-210185">
              <a:lnSpc>
                <a:spcPct val="70000"/>
              </a:lnSpc>
            </a:pPr>
            <a:r>
              <a:rPr lang="en-US" sz="1700" dirty="0"/>
              <a:t>White: 33,255</a:t>
            </a:r>
            <a:endParaRPr lang="en-US" dirty="0"/>
          </a:p>
          <a:p>
            <a:pPr marL="210185" indent="-210185">
              <a:lnSpc>
                <a:spcPct val="70000"/>
              </a:lnSpc>
            </a:pPr>
            <a:r>
              <a:rPr lang="en-US" sz="1700" dirty="0"/>
              <a:t>African American: 21,873</a:t>
            </a:r>
          </a:p>
          <a:p>
            <a:pPr marL="210185" indent="-210185">
              <a:lnSpc>
                <a:spcPct val="70000"/>
              </a:lnSpc>
            </a:pPr>
            <a:r>
              <a:rPr lang="en-US" sz="1700" dirty="0"/>
              <a:t>Hispanic: 4,485</a:t>
            </a:r>
          </a:p>
          <a:p>
            <a:pPr marL="210185" indent="-210185">
              <a:lnSpc>
                <a:spcPct val="70000"/>
              </a:lnSpc>
            </a:pPr>
            <a:r>
              <a:rPr lang="en-US" sz="1700" dirty="0"/>
              <a:t>Asian: 1,403</a:t>
            </a:r>
          </a:p>
          <a:p>
            <a:pPr marL="210185" indent="-210185">
              <a:lnSpc>
                <a:spcPct val="70000"/>
              </a:lnSpc>
            </a:pPr>
            <a:r>
              <a:rPr lang="en-US" sz="1700" dirty="0"/>
              <a:t>Multiracial: 1,243</a:t>
            </a:r>
          </a:p>
          <a:p>
            <a:pPr marL="210185" indent="-210185">
              <a:lnSpc>
                <a:spcPct val="70000"/>
              </a:lnSpc>
            </a:pPr>
            <a:r>
              <a:rPr lang="en-US" sz="1700" dirty="0"/>
              <a:t>Other: 369</a:t>
            </a:r>
          </a:p>
          <a:p>
            <a:pPr marL="210185" indent="-210185">
              <a:lnSpc>
                <a:spcPct val="70000"/>
              </a:lnSpc>
            </a:pPr>
            <a:r>
              <a:rPr lang="en-US" sz="1700" dirty="0"/>
              <a:t>Native American: 99</a:t>
            </a:r>
          </a:p>
          <a:p>
            <a:pPr marL="210185" indent="-210185">
              <a:lnSpc>
                <a:spcPct val="70000"/>
              </a:lnSpc>
            </a:pPr>
            <a:r>
              <a:rPr lang="en-US" sz="1700" dirty="0"/>
              <a:t>Hawaiian: 19</a:t>
            </a:r>
          </a:p>
          <a:p>
            <a:pPr marL="0" indent="0">
              <a:lnSpc>
                <a:spcPct val="70000"/>
              </a:lnSpc>
              <a:buNone/>
            </a:pPr>
            <a:r>
              <a:rPr lang="en-US" sz="1700" dirty="0"/>
              <a:t>(Data USA, </a:t>
            </a:r>
            <a:r>
              <a:rPr lang="en-US" sz="1700" dirty="0" err="1"/>
              <a:t>n.d.</a:t>
            </a:r>
            <a:r>
              <a:rPr lang="en-US" sz="1700" dirty="0"/>
              <a:t>)</a:t>
            </a:r>
          </a:p>
        </p:txBody>
      </p:sp>
    </p:spTree>
    <p:extLst>
      <p:ext uri="{BB962C8B-B14F-4D97-AF65-F5344CB8AC3E}">
        <p14:creationId xmlns:p14="http://schemas.microsoft.com/office/powerpoint/2010/main" val="387943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75" y="-304800"/>
            <a:ext cx="9371949" cy="1183566"/>
          </a:xfrm>
        </p:spPr>
        <p:txBody>
          <a:bodyPr/>
          <a:lstStyle/>
          <a:p>
            <a:r>
              <a:rPr lang="en-US" dirty="0"/>
              <a:t>Population of Daytona Beach Based on Age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818" y="971548"/>
            <a:ext cx="10058400" cy="4660900"/>
          </a:xfrm>
          <a:prstGeom prst="rect">
            <a:avLst/>
          </a:prstGeom>
        </p:spPr>
      </p:pic>
      <p:sp>
        <p:nvSpPr>
          <p:cNvPr id="4" name="TextBox 3"/>
          <p:cNvSpPr txBox="1"/>
          <p:nvPr>
            <p:extLst>
              <p:ext uri="{D42A27DB-BD31-4B8C-83A1-F6EECF244321}">
                <p14:modId xmlns:p14="http://schemas.microsoft.com/office/powerpoint/2010/main" val="3964583030"/>
              </p:ext>
            </p:extLst>
          </p:nvPr>
        </p:nvSpPr>
        <p:spPr>
          <a:xfrm>
            <a:off x="-1657350" y="5638800"/>
            <a:ext cx="9682842"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Green symbolizes native born, Blue symbolizes foreign born</a:t>
            </a:r>
          </a:p>
        </p:txBody>
      </p:sp>
      <p:sp>
        <p:nvSpPr>
          <p:cNvPr id="7" name="TextBox 6"/>
          <p:cNvSpPr txBox="1"/>
          <p:nvPr>
            <p:extLst>
              <p:ext uri="{D42A27DB-BD31-4B8C-83A1-F6EECF244321}">
                <p14:modId xmlns:p14="http://schemas.microsoft.com/office/powerpoint/2010/main" val="1848461569"/>
              </p:ext>
            </p:extLst>
          </p:nvPr>
        </p:nvSpPr>
        <p:spPr>
          <a:xfrm>
            <a:off x="7496175" y="5671185"/>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(Data USA, </a:t>
            </a:r>
            <a:r>
              <a:rPr lang="en-US" dirty="0" err="1"/>
              <a:t>n.d.</a:t>
            </a:r>
            <a:r>
              <a:rPr lang="en-US" dirty="0"/>
              <a:t>)</a:t>
            </a:r>
          </a:p>
        </p:txBody>
      </p:sp>
    </p:spTree>
    <p:extLst>
      <p:ext uri="{BB962C8B-B14F-4D97-AF65-F5344CB8AC3E}">
        <p14:creationId xmlns:p14="http://schemas.microsoft.com/office/powerpoint/2010/main" val="27966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cxnSp>
        <p:nvCxnSpPr>
          <p:cNvPr id="12" name="Straight Arrow Connector 1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rotWithShape="1">
          <a:blip r:embed="rId2">
            <a:extLst>
              <a:ext uri="{28A0092B-C50C-407E-A947-70E740481C1C}">
                <a14:useLocalDpi xmlns:a14="http://schemas.microsoft.com/office/drawing/2010/main" val="0"/>
              </a:ext>
            </a:extLst>
          </a:blip>
          <a:srcRect l="4552" r="26406"/>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vert="horz" lIns="91440" tIns="45720" rIns="91440" bIns="45720" rtlCol="0" anchor="ctr">
            <a:normAutofit/>
          </a:bodyPr>
          <a:lstStyle/>
          <a:p>
            <a:pPr>
              <a:lnSpc>
                <a:spcPct val="90000"/>
              </a:lnSpc>
            </a:pPr>
            <a:r>
              <a:rPr lang="en-US" sz="4400" dirty="0">
                <a:solidFill>
                  <a:schemeClr val="tx1"/>
                </a:solidFill>
              </a:rPr>
              <a:t>People on the street</a:t>
            </a:r>
          </a:p>
        </p:txBody>
      </p:sp>
      <p:sp>
        <p:nvSpPr>
          <p:cNvPr id="4" name="Content Placeholder 3"/>
          <p:cNvSpPr>
            <a:spLocks noGrp="1"/>
          </p:cNvSpPr>
          <p:nvPr>
            <p:ph sz="half" idx="2"/>
          </p:nvPr>
        </p:nvSpPr>
        <p:spPr>
          <a:xfrm>
            <a:off x="655321" y="2575034"/>
            <a:ext cx="5120113" cy="3462228"/>
          </a:xfrm>
        </p:spPr>
        <p:txBody>
          <a:bodyPr vert="horz" lIns="91440" tIns="45720" rIns="91440" bIns="45720" rtlCol="0">
            <a:normAutofit/>
          </a:bodyPr>
          <a:lstStyle/>
          <a:p>
            <a:pPr indent="-228600">
              <a:lnSpc>
                <a:spcPct val="80000"/>
              </a:lnSpc>
            </a:pPr>
            <a:r>
              <a:rPr lang="en-US" sz="1500" dirty="0"/>
              <a:t>During 2013 survey, there were 1,483 unsheltered homeless people living in Daytona Beach. This does not include 500 people living in emergency or transitional shelters. </a:t>
            </a:r>
          </a:p>
          <a:p>
            <a:pPr indent="-228600">
              <a:lnSpc>
                <a:spcPct val="80000"/>
              </a:lnSpc>
            </a:pPr>
            <a:r>
              <a:rPr lang="en-US" sz="1500" dirty="0"/>
              <a:t>22% of unsheltered population in Daytona are Veterans</a:t>
            </a:r>
          </a:p>
          <a:p>
            <a:pPr indent="-228600">
              <a:lnSpc>
                <a:spcPct val="80000"/>
              </a:lnSpc>
            </a:pPr>
            <a:r>
              <a:rPr lang="en-US" sz="1500" dirty="0"/>
              <a:t>19% of unsheltered homeless suffer from chronic substance abuse</a:t>
            </a:r>
          </a:p>
          <a:p>
            <a:pPr indent="-228600">
              <a:lnSpc>
                <a:spcPct val="80000"/>
              </a:lnSpc>
            </a:pPr>
            <a:r>
              <a:rPr lang="en-US" sz="1500" dirty="0"/>
              <a:t>42 children under the age of 18 were living unsheltered on the streets</a:t>
            </a:r>
          </a:p>
          <a:p>
            <a:pPr indent="-228600">
              <a:lnSpc>
                <a:spcPct val="80000"/>
              </a:lnSpc>
            </a:pPr>
            <a:r>
              <a:rPr lang="en-US" sz="1500" dirty="0"/>
              <a:t>71 included in the population count of unsheltered were severely mentally ill. </a:t>
            </a:r>
          </a:p>
          <a:p>
            <a:pPr marL="0" indent="0" algn="r">
              <a:lnSpc>
                <a:spcPct val="80000"/>
              </a:lnSpc>
              <a:buNone/>
            </a:pPr>
            <a:r>
              <a:rPr lang="en-US" sz="1500" dirty="0"/>
              <a:t>(Willis, 2014)</a:t>
            </a:r>
          </a:p>
          <a:p>
            <a:pPr indent="-228600">
              <a:lnSpc>
                <a:spcPct val="80000"/>
              </a:lnSpc>
            </a:pPr>
            <a:endParaRPr lang="en-US" sz="1500" dirty="0"/>
          </a:p>
        </p:txBody>
      </p:sp>
      <p:sp>
        <p:nvSpPr>
          <p:cNvPr id="3" name="TextBox 2"/>
          <p:cNvSpPr txBox="1"/>
          <p:nvPr>
            <p:extLst>
              <p:ext uri="{D42A27DB-BD31-4B8C-83A1-F6EECF244321}">
                <p14:modId xmlns:p14="http://schemas.microsoft.com/office/powerpoint/2010/main" val="1592643601"/>
              </p:ext>
            </p:extLst>
          </p:nvPr>
        </p:nvSpPr>
        <p:spPr>
          <a:xfrm>
            <a:off x="9373595" y="6191250"/>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FFFF"/>
                </a:solidFill>
              </a:rPr>
              <a:t>People walking down a street in Daytona Beach</a:t>
            </a:r>
          </a:p>
        </p:txBody>
      </p:sp>
    </p:spTree>
    <p:extLst>
      <p:ext uri="{BB962C8B-B14F-4D97-AF65-F5344CB8AC3E}">
        <p14:creationId xmlns:p14="http://schemas.microsoft.com/office/powerpoint/2010/main" val="3650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t;strong&gt;Money&lt;/strong&gt; Fight Free Stock Photo - Public Domain Pictures"/>
          <p:cNvPicPr>
            <a:picLocks noChangeAspect="1"/>
          </p:cNvPicPr>
          <p:nvPr/>
        </p:nvPicPr>
        <p:blipFill rotWithShape="1">
          <a:blip r:embed="rId2"/>
          <a:srcRect l="16632" r="11782"/>
          <a:stretch/>
        </p:blipFill>
        <p:spPr>
          <a:xfrm>
            <a:off x="4639056" y="10"/>
            <a:ext cx="7552944" cy="6857990"/>
          </a:xfrm>
          <a:prstGeom prst="rect">
            <a:avLst/>
          </a:prstGeom>
          <a:effectLst/>
        </p:spPr>
      </p:pic>
      <p:sp>
        <p:nvSpPr>
          <p:cNvPr id="2" name="Title 1"/>
          <p:cNvSpPr>
            <a:spLocks noGrp="1"/>
          </p:cNvSpPr>
          <p:nvPr>
            <p:ph type="title"/>
          </p:nvPr>
        </p:nvSpPr>
        <p:spPr>
          <a:xfrm>
            <a:off x="648929" y="629266"/>
            <a:ext cx="3651467" cy="1676603"/>
          </a:xfrm>
        </p:spPr>
        <p:txBody>
          <a:bodyPr>
            <a:normAutofit/>
          </a:bodyPr>
          <a:lstStyle/>
          <a:p>
            <a:r>
              <a:rPr lang="en-US" dirty="0" err="1"/>
              <a:t>Socioeconomical</a:t>
            </a:r>
            <a:r>
              <a:rPr lang="en-US" dirty="0"/>
              <a:t> Data: Poverty </a:t>
            </a:r>
          </a:p>
        </p:txBody>
      </p:sp>
      <p:sp>
        <p:nvSpPr>
          <p:cNvPr id="3" name="Content Placeholder 2"/>
          <p:cNvSpPr>
            <a:spLocks noGrp="1"/>
          </p:cNvSpPr>
          <p:nvPr>
            <p:ph idx="1"/>
            <p:extLst>
              <p:ext uri="{D42A27DB-BD31-4B8C-83A1-F6EECF244321}">
                <p14:modId xmlns:p14="http://schemas.microsoft.com/office/powerpoint/2010/main" val="3303158107"/>
              </p:ext>
            </p:extLst>
          </p:nvPr>
        </p:nvSpPr>
        <p:spPr>
          <a:xfrm>
            <a:off x="648931" y="2438400"/>
            <a:ext cx="3651466" cy="3785419"/>
          </a:xfrm>
        </p:spPr>
        <p:txBody>
          <a:bodyPr vert="horz" lIns="91440" tIns="45720" rIns="91440" bIns="45720" rtlCol="0" anchor="t">
            <a:normAutofit/>
          </a:bodyPr>
          <a:lstStyle/>
          <a:p>
            <a:pPr marL="210185" indent="-210185"/>
            <a:r>
              <a:rPr lang="en-US" sz="1800" dirty="0"/>
              <a:t>Poverty: 31.7% live in poverty in Daytona, FL.</a:t>
            </a:r>
            <a:endParaRPr lang="en-US" dirty="0"/>
          </a:p>
          <a:p>
            <a:pPr marL="210185" indent="-210185"/>
            <a:r>
              <a:rPr lang="en-US" sz="1800" dirty="0"/>
              <a:t>  Female ages 18-24 are the largest demographic living in poverty.</a:t>
            </a:r>
          </a:p>
          <a:p>
            <a:pPr marL="210185" indent="-210185"/>
            <a:r>
              <a:rPr lang="en-US" sz="1800" dirty="0"/>
              <a:t>Poverty by race in Daytona, FL:</a:t>
            </a:r>
          </a:p>
          <a:p>
            <a:pPr marL="0" indent="0">
              <a:buNone/>
            </a:pPr>
            <a:r>
              <a:rPr lang="en-US" sz="1800" dirty="0"/>
              <a:t>-African Americans: 9,165 people</a:t>
            </a:r>
          </a:p>
          <a:p>
            <a:pPr marL="0" indent="0">
              <a:buNone/>
            </a:pPr>
            <a:r>
              <a:rPr lang="en-US" sz="1800" dirty="0"/>
              <a:t>-White: 7,753 people</a:t>
            </a:r>
          </a:p>
          <a:p>
            <a:pPr marL="0" indent="0">
              <a:buNone/>
            </a:pPr>
            <a:r>
              <a:rPr lang="en-US" sz="1800" dirty="0"/>
              <a:t>-Hispanic: 1,770</a:t>
            </a:r>
          </a:p>
          <a:p>
            <a:pPr marL="0" indent="0">
              <a:buNone/>
            </a:pPr>
            <a:endParaRPr lang="en-US" sz="1800" dirty="0"/>
          </a:p>
          <a:p>
            <a:pPr marL="0" indent="0">
              <a:buNone/>
            </a:pPr>
            <a:r>
              <a:rPr lang="en-US" sz="1800" dirty="0"/>
              <a:t>(Data USA, </a:t>
            </a:r>
            <a:r>
              <a:rPr lang="en-US" sz="1800" dirty="0" err="1"/>
              <a:t>n.d.</a:t>
            </a:r>
            <a:r>
              <a:rPr lang="en-US" sz="1800" dirty="0"/>
              <a:t>)</a:t>
            </a:r>
          </a:p>
          <a:p>
            <a:pPr marL="210185" indent="-210185"/>
            <a:endParaRPr lang="en-US" sz="1800"/>
          </a:p>
        </p:txBody>
      </p:sp>
    </p:spTree>
    <p:extLst>
      <p:ext uri="{BB962C8B-B14F-4D97-AF65-F5344CB8AC3E}">
        <p14:creationId xmlns:p14="http://schemas.microsoft.com/office/powerpoint/2010/main" val="367836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C8B583-6F29-43E5-A753-63A626A76C9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E493AF9-AC66-400F-BE61-DEAB22F2F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FE4A0A9-2C99-418B-A071-FC66BFD35D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606</TotalTime>
  <Words>3457</Words>
  <Application>Microsoft Macintosh PowerPoint</Application>
  <PresentationFormat>Widescreen</PresentationFormat>
  <Paragraphs>487</Paragraphs>
  <Slides>47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Calibri</vt:lpstr>
      <vt:lpstr>Corbel</vt:lpstr>
      <vt:lpstr>Arial</vt:lpstr>
      <vt:lpstr>Ecology 16x9</vt:lpstr>
      <vt:lpstr>Community Assessment and Windshield Survey for Daytona Beach, Florida</vt:lpstr>
      <vt:lpstr>Part 1: The People</vt:lpstr>
      <vt:lpstr>Daytona Beach</vt:lpstr>
      <vt:lpstr>People in Daytona</vt:lpstr>
      <vt:lpstr>Population Characteristics of Daytona Beach</vt:lpstr>
      <vt:lpstr>Population of Daytona Beach, Florida based on Race/Ethnicity </vt:lpstr>
      <vt:lpstr>Population of Daytona Beach Based on Age</vt:lpstr>
      <vt:lpstr>People on the street</vt:lpstr>
      <vt:lpstr>Socioeconomical Data: Poverty </vt:lpstr>
      <vt:lpstr>Socioeconomical Data: Occupation </vt:lpstr>
      <vt:lpstr>Part 2: Community</vt:lpstr>
      <vt:lpstr>Community Boundaries</vt:lpstr>
      <vt:lpstr>Housing/Signs of Decay and Growth</vt:lpstr>
      <vt:lpstr>Parks/Recreations/Community Common Areas</vt:lpstr>
      <vt:lpstr>Transportation</vt:lpstr>
      <vt:lpstr>Education</vt:lpstr>
      <vt:lpstr>Education Continued </vt:lpstr>
      <vt:lpstr>Protective Services and Crime Rates</vt:lpstr>
      <vt:lpstr>Protective Services and Crime Rates</vt:lpstr>
      <vt:lpstr>Religion</vt:lpstr>
      <vt:lpstr>Religion</vt:lpstr>
      <vt:lpstr>Politics</vt:lpstr>
      <vt:lpstr>Part 3: Healthcare</vt:lpstr>
      <vt:lpstr>Healthcare Providers</vt:lpstr>
      <vt:lpstr>Healthcare Providers Continued</vt:lpstr>
      <vt:lpstr>Service Centers </vt:lpstr>
      <vt:lpstr>Health Status: Morbidity and Mortality data</vt:lpstr>
      <vt:lpstr>Health of the residents</vt:lpstr>
      <vt:lpstr>Health of residents: Obesity in Daytona Beach</vt:lpstr>
      <vt:lpstr>Leading Causes of Illness and Death in Volusia County in 2015</vt:lpstr>
      <vt:lpstr>Leading Causes of Illness and Death in Volusia County in 2015 (continued)</vt:lpstr>
      <vt:lpstr>Health Risks</vt:lpstr>
      <vt:lpstr>One health risk focus: Tobacco use </vt:lpstr>
      <vt:lpstr>Tobacco use continued</vt:lpstr>
      <vt:lpstr>Tobacco use continued: Implications for nursing practice</vt:lpstr>
      <vt:lpstr>Part 4: Comparison &amp; Contrast: Summary </vt:lpstr>
      <vt:lpstr>Race/ Socioeconmical Status/ Occupation </vt:lpstr>
      <vt:lpstr>Community Boundaries/Housing/Signs of Decay &amp; Growth</vt:lpstr>
      <vt:lpstr>Parks/Recreations/Community Common Areas </vt:lpstr>
      <vt:lpstr>Education</vt:lpstr>
      <vt:lpstr>People on the Streets</vt:lpstr>
      <vt:lpstr>Religion and Politics</vt:lpstr>
      <vt:lpstr>Healthcare Providers </vt:lpstr>
      <vt:lpstr>Health of Residents</vt:lpstr>
      <vt:lpstr>Health Risk: Tobacco </vt:lpstr>
      <vt:lpstr>References</vt:lpstr>
      <vt:lpstr>References (continued)</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Summer</dc:creator>
  <cp:lastModifiedBy>Megan C</cp:lastModifiedBy>
  <cp:revision>90</cp:revision>
  <dcterms:created xsi:type="dcterms:W3CDTF">2013-04-05T20:05:51Z</dcterms:created>
  <dcterms:modified xsi:type="dcterms:W3CDTF">2017-07-11T22:03:29Z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