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83" r:id="rId4"/>
    <p:sldId id="285" r:id="rId5"/>
    <p:sldId id="287" r:id="rId6"/>
    <p:sldId id="281" r:id="rId7"/>
    <p:sldId id="258" r:id="rId8"/>
    <p:sldId id="259" r:id="rId9"/>
    <p:sldId id="278" r:id="rId10"/>
    <p:sldId id="260" r:id="rId11"/>
    <p:sldId id="272" r:id="rId12"/>
    <p:sldId id="282" r:id="rId13"/>
    <p:sldId id="261" r:id="rId14"/>
    <p:sldId id="262" r:id="rId15"/>
    <p:sldId id="273" r:id="rId16"/>
    <p:sldId id="274" r:id="rId17"/>
    <p:sldId id="275" r:id="rId18"/>
    <p:sldId id="276" r:id="rId19"/>
    <p:sldId id="263" r:id="rId20"/>
    <p:sldId id="269" r:id="rId21"/>
    <p:sldId id="270" r:id="rId22"/>
    <p:sldId id="264" r:id="rId23"/>
    <p:sldId id="268" r:id="rId24"/>
    <p:sldId id="265" r:id="rId25"/>
    <p:sldId id="286" r:id="rId26"/>
    <p:sldId id="266" r:id="rId27"/>
    <p:sldId id="267" r:id="rId28"/>
    <p:sldId id="27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9822" autoAdjust="0"/>
  </p:normalViewPr>
  <p:slideViewPr>
    <p:cSldViewPr snapToGrid="0">
      <p:cViewPr varScale="1">
        <p:scale>
          <a:sx n="72" d="100"/>
          <a:sy n="72" d="100"/>
        </p:scale>
        <p:origin x="61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bs.org/kcts/preciouschildren/china/cultural.html" TargetMode="External"/><Relationship Id="rId2" Type="http://schemas.openxmlformats.org/officeDocument/2006/relationships/hyperlink" Target="http://asiasociety.org/ethnic-minorities-chin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resources.nlb.gov.sg/infopedia/articles/SIP_2013-05-14_113920.html" TargetMode="External"/><Relationship Id="rId2" Type="http://schemas.openxmlformats.org/officeDocument/2006/relationships/hyperlink" Target="http://doi.org/10.1177/104365960731297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892" y="222739"/>
            <a:ext cx="10836397" cy="1113692"/>
          </a:xfrm>
        </p:spPr>
        <p:txBody>
          <a:bodyPr>
            <a:normAutofit/>
          </a:bodyPr>
          <a:lstStyle/>
          <a:p>
            <a:pPr algn="ctr"/>
            <a:r>
              <a:rPr lang="en-US" dirty="0"/>
              <a:t>Chinese Health Promotion</a:t>
            </a:r>
          </a:p>
        </p:txBody>
      </p:sp>
      <p:sp>
        <p:nvSpPr>
          <p:cNvPr id="3" name="Subtitle 2"/>
          <p:cNvSpPr>
            <a:spLocks noGrp="1"/>
          </p:cNvSpPr>
          <p:nvPr>
            <p:ph type="subTitle" idx="1"/>
          </p:nvPr>
        </p:nvSpPr>
        <p:spPr>
          <a:xfrm>
            <a:off x="5779477" y="5842594"/>
            <a:ext cx="4501661" cy="1184032"/>
          </a:xfrm>
        </p:spPr>
        <p:txBody>
          <a:bodyPr>
            <a:normAutofit/>
          </a:bodyPr>
          <a:lstStyle/>
          <a:p>
            <a:pPr algn="ctr"/>
            <a:r>
              <a:rPr lang="en-US" dirty="0"/>
              <a:t>						 		</a:t>
            </a:r>
          </a:p>
        </p:txBody>
      </p:sp>
      <p:pic>
        <p:nvPicPr>
          <p:cNvPr id="4" name="Content Placeholder 6"/>
          <p:cNvPicPr>
            <a:picLocks noChangeAspect="1"/>
          </p:cNvPicPr>
          <p:nvPr/>
        </p:nvPicPr>
        <p:blipFill>
          <a:blip r:embed="rId2"/>
          <a:stretch>
            <a:fillRect/>
          </a:stretch>
        </p:blipFill>
        <p:spPr>
          <a:xfrm>
            <a:off x="3563815" y="2097539"/>
            <a:ext cx="4982307" cy="3328887"/>
          </a:xfrm>
          <a:prstGeom prst="rect">
            <a:avLst/>
          </a:prstGeom>
        </p:spPr>
      </p:pic>
      <p:sp>
        <p:nvSpPr>
          <p:cNvPr id="5" name="Rectangle 4"/>
          <p:cNvSpPr/>
          <p:nvPr/>
        </p:nvSpPr>
        <p:spPr>
          <a:xfrm>
            <a:off x="3006968" y="5626297"/>
            <a:ext cx="6096000" cy="646331"/>
          </a:xfrm>
          <a:prstGeom prst="rect">
            <a:avLst/>
          </a:prstGeom>
        </p:spPr>
        <p:txBody>
          <a:bodyPr>
            <a:spAutoFit/>
          </a:bodyPr>
          <a:lstStyle/>
          <a:p>
            <a:pPr algn="ctr"/>
            <a:r>
              <a:rPr lang="en-US" dirty="0"/>
              <a:t>Ashley Kauffman</a:t>
            </a:r>
          </a:p>
          <a:p>
            <a:pPr algn="ctr"/>
            <a:r>
              <a:rPr lang="en-US" dirty="0"/>
              <a:t>Nicole Barauskas</a:t>
            </a:r>
          </a:p>
        </p:txBody>
      </p:sp>
    </p:spTree>
    <p:extLst>
      <p:ext uri="{BB962C8B-B14F-4D97-AF65-F5344CB8AC3E}">
        <p14:creationId xmlns:p14="http://schemas.microsoft.com/office/powerpoint/2010/main" val="2934335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Health Beliefs and Healing Practices</a:t>
            </a:r>
          </a:p>
        </p:txBody>
      </p:sp>
      <p:sp>
        <p:nvSpPr>
          <p:cNvPr id="3" name="Content Placeholder 2"/>
          <p:cNvSpPr>
            <a:spLocks noGrp="1"/>
          </p:cNvSpPr>
          <p:nvPr>
            <p:ph idx="1"/>
          </p:nvPr>
        </p:nvSpPr>
        <p:spPr/>
        <p:txBody>
          <a:bodyPr/>
          <a:lstStyle/>
          <a:p>
            <a:r>
              <a:rPr lang="en-US" dirty="0"/>
              <a:t>Taoism, Confucianism and Buddhism all have a strong persuasion on Chinese health and healing practices. </a:t>
            </a:r>
          </a:p>
          <a:p>
            <a:r>
              <a:rPr lang="en-US" dirty="0"/>
              <a:t>Under Confucianism the Chinese are guided to believe that health and happiness are derived from respecting your elders. </a:t>
            </a:r>
          </a:p>
          <a:p>
            <a:r>
              <a:rPr lang="en-US" dirty="0"/>
              <a:t>With guidance from Buddhism the Chinese believe that when you are morally good you do not carry guilt which promotes health.</a:t>
            </a:r>
          </a:p>
          <a:p>
            <a:r>
              <a:rPr lang="en-US" dirty="0"/>
              <a:t>Taoism connects people with nature. It is thought that if you are in harmony with nature than you will have piece of mind which promotes good health. </a:t>
            </a:r>
          </a:p>
        </p:txBody>
      </p:sp>
    </p:spTree>
    <p:extLst>
      <p:ext uri="{BB962C8B-B14F-4D97-AF65-F5344CB8AC3E}">
        <p14:creationId xmlns:p14="http://schemas.microsoft.com/office/powerpoint/2010/main" val="2697433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Health Beliefs and Healing Practices</a:t>
            </a:r>
          </a:p>
        </p:txBody>
      </p:sp>
      <p:sp>
        <p:nvSpPr>
          <p:cNvPr id="3" name="Content Placeholder 2"/>
          <p:cNvSpPr>
            <a:spLocks noGrp="1"/>
          </p:cNvSpPr>
          <p:nvPr>
            <p:ph idx="1"/>
          </p:nvPr>
        </p:nvSpPr>
        <p:spPr/>
        <p:txBody>
          <a:bodyPr/>
          <a:lstStyle/>
          <a:p>
            <a:r>
              <a:rPr lang="en-US" dirty="0"/>
              <a:t>The Chinese emphasize balance with opposites to promote good health.</a:t>
            </a:r>
          </a:p>
          <a:p>
            <a:r>
              <a:rPr lang="en-US" dirty="0"/>
              <a:t>The most commonly expressed opposites include: hot and cold, male and female, good and evil, yin and yang, light and dark, up and down, left and right, and day and night. </a:t>
            </a:r>
          </a:p>
          <a:p>
            <a:r>
              <a:rPr lang="en-US" dirty="0"/>
              <a:t>Hot and cold foods are used to balance out a person during illness. Hot foods are given with cold illnesses and vice versa.  </a:t>
            </a:r>
          </a:p>
          <a:p>
            <a:r>
              <a:rPr lang="en-US" dirty="0"/>
              <a:t>Traditionally Chinese medicine has a greater affinity to holistic healing practices. The focus during illness is based mainly on balance and harmony.</a:t>
            </a:r>
          </a:p>
        </p:txBody>
      </p:sp>
    </p:spTree>
    <p:extLst>
      <p:ext uri="{BB962C8B-B14F-4D97-AF65-F5344CB8AC3E}">
        <p14:creationId xmlns:p14="http://schemas.microsoft.com/office/powerpoint/2010/main" val="1854867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Beliefs and Practices</a:t>
            </a:r>
          </a:p>
        </p:txBody>
      </p:sp>
      <p:sp>
        <p:nvSpPr>
          <p:cNvPr id="3" name="Content Placeholder 2"/>
          <p:cNvSpPr>
            <a:spLocks noGrp="1"/>
          </p:cNvSpPr>
          <p:nvPr>
            <p:ph idx="1"/>
          </p:nvPr>
        </p:nvSpPr>
        <p:spPr/>
        <p:txBody>
          <a:bodyPr/>
          <a:lstStyle/>
          <a:p>
            <a:pPr marL="0" indent="0">
              <a:buNone/>
            </a:pPr>
            <a:r>
              <a:rPr lang="en-US" dirty="0"/>
              <a:t>Folk Healing Practices in the Chinese culture have been used for thousands of years and include:</a:t>
            </a:r>
          </a:p>
          <a:p>
            <a:r>
              <a:rPr lang="en-US" dirty="0"/>
              <a:t> Acupuncture – Used as a form of stress and sinus relief. Multiple needles are gently inserted on the skin’s surface. This technique releases endorphins in the brain and allows the body to relax and remain calm.</a:t>
            </a:r>
          </a:p>
          <a:p>
            <a:r>
              <a:rPr lang="en-US" dirty="0"/>
              <a:t>Qi gong - exercises used for the mind and body for optimal functioning. A form of self healing which includes breathing, meditation, and movement.</a:t>
            </a:r>
          </a:p>
          <a:p>
            <a:r>
              <a:rPr lang="en-US" dirty="0"/>
              <a:t>Cupping – This technique is used to form a vacuum on the skin using a hot   cup to remove the cold evils from the site of the body being addressed (Edelman et al., 2014).  Cupping is used to stimulate blood flow.</a:t>
            </a:r>
          </a:p>
          <a:p>
            <a:pPr marL="0" indent="0">
              <a:buNone/>
            </a:pPr>
            <a:endParaRPr lang="en-US" dirty="0"/>
          </a:p>
        </p:txBody>
      </p:sp>
    </p:spTree>
    <p:extLst>
      <p:ext uri="{BB962C8B-B14F-4D97-AF65-F5344CB8AC3E}">
        <p14:creationId xmlns:p14="http://schemas.microsoft.com/office/powerpoint/2010/main" val="648149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Religious Beliefs and Spirituality </a:t>
            </a:r>
          </a:p>
        </p:txBody>
      </p:sp>
      <p:sp>
        <p:nvSpPr>
          <p:cNvPr id="3" name="Content Placeholder 2"/>
          <p:cNvSpPr>
            <a:spLocks noGrp="1"/>
          </p:cNvSpPr>
          <p:nvPr>
            <p:ph idx="1"/>
          </p:nvPr>
        </p:nvSpPr>
        <p:spPr/>
        <p:txBody>
          <a:bodyPr/>
          <a:lstStyle/>
          <a:p>
            <a:pPr marL="0" indent="0">
              <a:buNone/>
            </a:pPr>
            <a:r>
              <a:rPr lang="en-US" dirty="0"/>
              <a:t> China’s government officially supports atheism so accurate religious affiliations are not easily obtained. These numbers are from 2010 and are only to be used as an estimation. </a:t>
            </a:r>
          </a:p>
          <a:p>
            <a:r>
              <a:rPr lang="en-US" dirty="0"/>
              <a:t>52% of the population does not identify with any religious affiliation</a:t>
            </a:r>
          </a:p>
          <a:p>
            <a:r>
              <a:rPr lang="en-US" dirty="0"/>
              <a:t>18% Buddhist </a:t>
            </a:r>
          </a:p>
          <a:p>
            <a:r>
              <a:rPr lang="en-US" dirty="0"/>
              <a:t>5% Christian</a:t>
            </a:r>
          </a:p>
          <a:p>
            <a:r>
              <a:rPr lang="en-US" dirty="0"/>
              <a:t>2% Muslim</a:t>
            </a:r>
          </a:p>
          <a:p>
            <a:r>
              <a:rPr lang="en-US" dirty="0"/>
              <a:t>Nearly 22% practice some form of folk religion that include elements from Buddhism, Taoism and Confucianism. </a:t>
            </a:r>
          </a:p>
          <a:p>
            <a:endParaRPr lang="en-US" dirty="0"/>
          </a:p>
        </p:txBody>
      </p:sp>
    </p:spTree>
    <p:extLst>
      <p:ext uri="{BB962C8B-B14F-4D97-AF65-F5344CB8AC3E}">
        <p14:creationId xmlns:p14="http://schemas.microsoft.com/office/powerpoint/2010/main" val="67750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Lifecycle Events</a:t>
            </a:r>
          </a:p>
        </p:txBody>
      </p:sp>
      <p:sp>
        <p:nvSpPr>
          <p:cNvPr id="3" name="Content Placeholder 2"/>
          <p:cNvSpPr>
            <a:spLocks noGrp="1"/>
          </p:cNvSpPr>
          <p:nvPr>
            <p:ph idx="1"/>
          </p:nvPr>
        </p:nvSpPr>
        <p:spPr/>
        <p:txBody>
          <a:bodyPr/>
          <a:lstStyle/>
          <a:p>
            <a:pPr marL="0" indent="0">
              <a:buNone/>
            </a:pPr>
            <a:r>
              <a:rPr lang="en-US" dirty="0"/>
              <a:t> 				         </a:t>
            </a:r>
            <a:r>
              <a:rPr lang="en-US" b="1" dirty="0"/>
              <a:t>Prenatal birthing rituals in China</a:t>
            </a:r>
          </a:p>
          <a:p>
            <a:r>
              <a:rPr lang="en-US" dirty="0"/>
              <a:t>Prenatal rituals focus on avoidance and protection</a:t>
            </a:r>
          </a:p>
          <a:p>
            <a:r>
              <a:rPr lang="en-US" dirty="0"/>
              <a:t>Certain activities should be avoided such as; digging, slaughtering, hammering and looking at unsightly images as these would lead to undesirable consequences.</a:t>
            </a:r>
          </a:p>
          <a:p>
            <a:r>
              <a:rPr lang="en-US" dirty="0"/>
              <a:t>Certain foods should be avoided during pregnancy.</a:t>
            </a:r>
          </a:p>
          <a:p>
            <a:pPr marL="685800" lvl="1"/>
            <a:r>
              <a:rPr lang="en-US" dirty="0"/>
              <a:t>Hokkein women are encouraged to avoid crab because this can cause a naughty child. </a:t>
            </a:r>
          </a:p>
          <a:p>
            <a:pPr marL="685800" lvl="1"/>
            <a:r>
              <a:rPr lang="en-US" dirty="0"/>
              <a:t>“Cooling” foods are associated with a decrease in heat or vitality and may    weaken the womb.</a:t>
            </a:r>
          </a:p>
          <a:p>
            <a:pPr marL="400050" lvl="1" indent="0">
              <a:buNone/>
            </a:pPr>
            <a:endParaRPr lang="en-US" dirty="0"/>
          </a:p>
        </p:txBody>
      </p:sp>
    </p:spTree>
    <p:extLst>
      <p:ext uri="{BB962C8B-B14F-4D97-AF65-F5344CB8AC3E}">
        <p14:creationId xmlns:p14="http://schemas.microsoft.com/office/powerpoint/2010/main" val="1725749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Lifecycle Events</a:t>
            </a:r>
          </a:p>
        </p:txBody>
      </p:sp>
      <p:sp>
        <p:nvSpPr>
          <p:cNvPr id="3" name="Content Placeholder 2"/>
          <p:cNvSpPr>
            <a:spLocks noGrp="1"/>
          </p:cNvSpPr>
          <p:nvPr>
            <p:ph idx="1"/>
          </p:nvPr>
        </p:nvSpPr>
        <p:spPr/>
        <p:txBody>
          <a:bodyPr/>
          <a:lstStyle/>
          <a:p>
            <a:pPr marL="0" indent="0">
              <a:buNone/>
            </a:pPr>
            <a:r>
              <a:rPr lang="en-US" dirty="0"/>
              <a:t>					  </a:t>
            </a:r>
            <a:r>
              <a:rPr lang="en-US" b="1" dirty="0"/>
              <a:t>Postnatal birthing rituals in China</a:t>
            </a:r>
          </a:p>
          <a:p>
            <a:pPr marL="0" indent="0">
              <a:buNone/>
            </a:pPr>
            <a:endParaRPr lang="en-US" b="1" dirty="0"/>
          </a:p>
          <a:p>
            <a:r>
              <a:rPr lang="en-US" dirty="0"/>
              <a:t>There are three customary rituals that are associated with the birth of a child. </a:t>
            </a:r>
          </a:p>
          <a:p>
            <a:pPr marL="685800" lvl="1"/>
            <a:r>
              <a:rPr lang="en-US" sz="1800" dirty="0"/>
              <a:t>	Mothers are confined for 30 days </a:t>
            </a:r>
          </a:p>
          <a:p>
            <a:pPr marL="685800" lvl="1"/>
            <a:r>
              <a:rPr lang="en-US" sz="1800" dirty="0"/>
              <a:t>	Eating an appropriate and nutritious diet</a:t>
            </a:r>
          </a:p>
          <a:p>
            <a:pPr marL="685800" lvl="1"/>
            <a:r>
              <a:rPr lang="en-US" sz="1800" dirty="0"/>
              <a:t>	Offerings are made to ancestors and deities</a:t>
            </a:r>
          </a:p>
        </p:txBody>
      </p:sp>
    </p:spTree>
    <p:extLst>
      <p:ext uri="{BB962C8B-B14F-4D97-AF65-F5344CB8AC3E}">
        <p14:creationId xmlns:p14="http://schemas.microsoft.com/office/powerpoint/2010/main" val="1337028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Lifecycle Events</a:t>
            </a:r>
          </a:p>
        </p:txBody>
      </p:sp>
      <p:sp>
        <p:nvSpPr>
          <p:cNvPr id="3" name="Content Placeholder 2"/>
          <p:cNvSpPr>
            <a:spLocks noGrp="1"/>
          </p:cNvSpPr>
          <p:nvPr>
            <p:ph idx="1"/>
          </p:nvPr>
        </p:nvSpPr>
        <p:spPr/>
        <p:txBody>
          <a:bodyPr/>
          <a:lstStyle/>
          <a:p>
            <a:pPr marL="0" indent="0">
              <a:buNone/>
            </a:pPr>
            <a:r>
              <a:rPr lang="en-US" dirty="0"/>
              <a:t>					</a:t>
            </a:r>
            <a:r>
              <a:rPr lang="en-US" b="1" dirty="0"/>
              <a:t>Postnatal birthing rituals in China</a:t>
            </a:r>
          </a:p>
          <a:p>
            <a:pPr marL="0" indent="0">
              <a:buNone/>
            </a:pPr>
            <a:endParaRPr lang="en-US" b="1" dirty="0"/>
          </a:p>
          <a:p>
            <a:r>
              <a:rPr lang="en-US" dirty="0"/>
              <a:t>The completion of the 30 days of confinement marks the child's first birthday</a:t>
            </a:r>
          </a:p>
          <a:p>
            <a:pPr marL="0" indent="0">
              <a:buNone/>
            </a:pPr>
            <a:r>
              <a:rPr lang="en-US" dirty="0"/>
              <a:t>      or “full moon” and is to be celebrated. </a:t>
            </a:r>
          </a:p>
          <a:p>
            <a:r>
              <a:rPr lang="en-US" dirty="0"/>
              <a:t>30 days also marks the time a mother is allowed to take her first bath and wash her hair following the birth of the child.</a:t>
            </a:r>
          </a:p>
          <a:p>
            <a:r>
              <a:rPr lang="en-US" dirty="0"/>
              <a:t>Due to the growing demand for a women to join the workforce the ability to carry out all of the rituals has become increasingly difficult. </a:t>
            </a:r>
          </a:p>
        </p:txBody>
      </p:sp>
    </p:spTree>
    <p:extLst>
      <p:ext uri="{BB962C8B-B14F-4D97-AF65-F5344CB8AC3E}">
        <p14:creationId xmlns:p14="http://schemas.microsoft.com/office/powerpoint/2010/main" val="2630538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Lifecycle Events</a:t>
            </a:r>
          </a:p>
        </p:txBody>
      </p:sp>
      <p:sp>
        <p:nvSpPr>
          <p:cNvPr id="3" name="Content Placeholder 2"/>
          <p:cNvSpPr>
            <a:spLocks noGrp="1"/>
          </p:cNvSpPr>
          <p:nvPr>
            <p:ph idx="1"/>
          </p:nvPr>
        </p:nvSpPr>
        <p:spPr/>
        <p:txBody>
          <a:bodyPr>
            <a:normAutofit fontScale="92500" lnSpcReduction="20000"/>
          </a:bodyPr>
          <a:lstStyle/>
          <a:p>
            <a:pPr marL="1828800" lvl="4" indent="0">
              <a:buNone/>
            </a:pPr>
            <a:r>
              <a:rPr lang="en-US" sz="1800" dirty="0"/>
              <a:t>                  </a:t>
            </a:r>
            <a:r>
              <a:rPr lang="en-US" sz="1900" b="1" dirty="0"/>
              <a:t>Caring for the elderly</a:t>
            </a:r>
          </a:p>
          <a:p>
            <a:pPr marL="1828800" lvl="4" indent="0">
              <a:buNone/>
            </a:pPr>
            <a:endParaRPr lang="en-US" sz="1900" b="1" dirty="0"/>
          </a:p>
          <a:p>
            <a:r>
              <a:rPr lang="en-US" dirty="0"/>
              <a:t>Traditional</a:t>
            </a:r>
            <a:r>
              <a:rPr lang="en-US" sz="2400" dirty="0"/>
              <a:t> </a:t>
            </a:r>
            <a:r>
              <a:rPr lang="en-US" dirty="0"/>
              <a:t>Chinese culture focuses on three main aspects of successful aging: financial support, ADL’s and psychological well being. </a:t>
            </a:r>
          </a:p>
          <a:p>
            <a:r>
              <a:rPr lang="en-US" dirty="0"/>
              <a:t>The legal responsibility for Adult children to care for their elder parents has been a tradition for thousands of years.</a:t>
            </a:r>
          </a:p>
          <a:p>
            <a:r>
              <a:rPr lang="en-US" dirty="0"/>
              <a:t>As a result of the one child per family law the family dynamic has become strained. The family structure is 4-2-1. Four grandparents, two parents and one child. With the increasing demand for both parents to work outside the home it has become extremely straining on adult children to care for the elderly and their child.</a:t>
            </a:r>
          </a:p>
          <a:p>
            <a:r>
              <a:rPr lang="en-US" dirty="0"/>
              <a:t>The family support for the elderly population has declined dramatically. There has been a growing prevalence where the elderly are living by themselves also known as “empty nest.”</a:t>
            </a:r>
          </a:p>
          <a:p>
            <a:endParaRPr lang="en-US" dirty="0"/>
          </a:p>
        </p:txBody>
      </p:sp>
    </p:spTree>
    <p:extLst>
      <p:ext uri="{BB962C8B-B14F-4D97-AF65-F5344CB8AC3E}">
        <p14:creationId xmlns:p14="http://schemas.microsoft.com/office/powerpoint/2010/main" val="1989363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Lifecycle Events</a:t>
            </a:r>
          </a:p>
        </p:txBody>
      </p:sp>
      <p:sp>
        <p:nvSpPr>
          <p:cNvPr id="3" name="Content Placeholder 2"/>
          <p:cNvSpPr>
            <a:spLocks noGrp="1"/>
          </p:cNvSpPr>
          <p:nvPr>
            <p:ph idx="1"/>
          </p:nvPr>
        </p:nvSpPr>
        <p:spPr/>
        <p:txBody>
          <a:bodyPr>
            <a:normAutofit/>
          </a:bodyPr>
          <a:lstStyle/>
          <a:p>
            <a:pPr marL="2286000" lvl="5" indent="0">
              <a:buNone/>
            </a:pPr>
            <a:r>
              <a:rPr lang="en-US" sz="1800" dirty="0"/>
              <a:t>         </a:t>
            </a:r>
            <a:r>
              <a:rPr lang="en-US" sz="1800" b="1" dirty="0"/>
              <a:t>Caring for the elderly</a:t>
            </a:r>
          </a:p>
          <a:p>
            <a:pPr marL="2286000" lvl="5" indent="0">
              <a:buNone/>
            </a:pPr>
            <a:endParaRPr lang="en-US" sz="1800" b="1" dirty="0"/>
          </a:p>
          <a:p>
            <a:pPr marL="114300" indent="0">
              <a:buNone/>
            </a:pPr>
            <a:r>
              <a:rPr lang="en-US" dirty="0"/>
              <a:t>Medical treatment and healthcare facilities are insufficient in caring for the “empty nest” elderly population. For example…</a:t>
            </a:r>
          </a:p>
          <a:p>
            <a:pPr marL="400050" indent="-285750"/>
            <a:r>
              <a:rPr lang="en-US" dirty="0"/>
              <a:t>Shanghai has 400 facilities with services that provide for older adults including apartments, adult daycares etc. which comes to 30,000                     beds. Those 30,000 beds can only meet the needs of 10% of the                   elderly population in need of services. </a:t>
            </a:r>
          </a:p>
        </p:txBody>
      </p:sp>
    </p:spTree>
    <p:extLst>
      <p:ext uri="{BB962C8B-B14F-4D97-AF65-F5344CB8AC3E}">
        <p14:creationId xmlns:p14="http://schemas.microsoft.com/office/powerpoint/2010/main" val="2826683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Nutritional Behavior and Diet</a:t>
            </a:r>
          </a:p>
        </p:txBody>
      </p:sp>
      <p:sp>
        <p:nvSpPr>
          <p:cNvPr id="3" name="Content Placeholder 2"/>
          <p:cNvSpPr>
            <a:spLocks noGrp="1"/>
          </p:cNvSpPr>
          <p:nvPr>
            <p:ph idx="1"/>
          </p:nvPr>
        </p:nvSpPr>
        <p:spPr/>
        <p:txBody>
          <a:bodyPr/>
          <a:lstStyle/>
          <a:p>
            <a:pPr marL="0" indent="0">
              <a:buNone/>
            </a:pPr>
            <a:r>
              <a:rPr lang="en-US" dirty="0"/>
              <a:t>	China is large and diverse in cultural history which allows for many different cuisines. China is listed as having one the most diverse cuisines in the world. Although variations arise in cuisines, typically every meal is served with rice or another starch and wooden chopsticks are used.(Pearson, J., 2016)</a:t>
            </a:r>
          </a:p>
          <a:p>
            <a:r>
              <a:rPr lang="en-US" dirty="0"/>
              <a:t>One example of a cuisine offered in China, according to Pearson (2016), is one from Sichuan (or Szechuan) which “emphasizes fried foods spiced with the native Sichuan pepper, as well as chili peppers, garlic, ginger and soy sauce. Typical dishes include Kung </a:t>
            </a:r>
            <a:r>
              <a:rPr lang="en-US" dirty="0" err="1"/>
              <a:t>Pao</a:t>
            </a:r>
            <a:r>
              <a:rPr lang="en-US" dirty="0"/>
              <a:t> chicken and twice-cooked pork. Shandong cuisine is known for its varied soup dishes.”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06479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and Racial Identity</a:t>
            </a:r>
          </a:p>
        </p:txBody>
      </p:sp>
      <p:sp>
        <p:nvSpPr>
          <p:cNvPr id="3" name="Content Placeholder 2"/>
          <p:cNvSpPr>
            <a:spLocks noGrp="1"/>
          </p:cNvSpPr>
          <p:nvPr>
            <p:ph idx="1"/>
          </p:nvPr>
        </p:nvSpPr>
        <p:spPr/>
        <p:txBody>
          <a:bodyPr>
            <a:normAutofit/>
          </a:bodyPr>
          <a:lstStyle/>
          <a:p>
            <a:r>
              <a:rPr lang="en-US" dirty="0"/>
              <a:t>There are over 1.3 billion people living in China.</a:t>
            </a:r>
          </a:p>
          <a:p>
            <a:r>
              <a:rPr lang="en-US" dirty="0"/>
              <a:t>Over the years, China has attempted to narrow its ethnic identity. This is difficult due to the existence of multiple minorities among different ethnic groups.</a:t>
            </a:r>
          </a:p>
          <a:p>
            <a:r>
              <a:rPr lang="en-US" dirty="0"/>
              <a:t>The Chinese identify themselves through 56  different ethnic groups (Dede, 2017)</a:t>
            </a:r>
          </a:p>
          <a:p>
            <a:r>
              <a:rPr lang="en-US" dirty="0"/>
              <a:t>The largest ethnic group is Han Chinese (95% of the population) (Cheng, 2014). This is also the world’s largest ethnic group.</a:t>
            </a:r>
          </a:p>
          <a:p>
            <a:r>
              <a:rPr lang="en-US" dirty="0"/>
              <a:t>Other groups include the Manchus, Mongols, Naxi, and Tibetans (Dede, 2017).									</a:t>
            </a:r>
          </a:p>
        </p:txBody>
      </p:sp>
    </p:spTree>
    <p:extLst>
      <p:ext uri="{BB962C8B-B14F-4D97-AF65-F5344CB8AC3E}">
        <p14:creationId xmlns:p14="http://schemas.microsoft.com/office/powerpoint/2010/main" val="3794355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Nutritional Behavior and Diet</a:t>
            </a:r>
          </a:p>
        </p:txBody>
      </p:sp>
      <p:sp>
        <p:nvSpPr>
          <p:cNvPr id="3" name="Content Placeholder 2"/>
          <p:cNvSpPr>
            <a:spLocks noGrp="1"/>
          </p:cNvSpPr>
          <p:nvPr>
            <p:ph idx="1"/>
          </p:nvPr>
        </p:nvSpPr>
        <p:spPr>
          <a:xfrm>
            <a:off x="2589212" y="2133600"/>
            <a:ext cx="8875957" cy="3610708"/>
          </a:xfrm>
        </p:spPr>
        <p:txBody>
          <a:bodyPr>
            <a:normAutofit lnSpcReduction="10000"/>
          </a:bodyPr>
          <a:lstStyle/>
          <a:p>
            <a:r>
              <a:rPr lang="en-US" dirty="0"/>
              <a:t>The Chinese use food as a way of forming relationships</a:t>
            </a:r>
          </a:p>
          <a:p>
            <a:r>
              <a:rPr lang="en-US" dirty="0"/>
              <a:t>In the Spring Festival in China, people eat dumplings to express the relationship between themselves and God.</a:t>
            </a:r>
          </a:p>
          <a:p>
            <a:r>
              <a:rPr lang="en-US" dirty="0"/>
              <a:t> Serving expensive and rare foods is a sign of respect to guests. Formal dinners generally includes 4–6 cold dishes, 8–10 hot dishes, served with soup and fruits. </a:t>
            </a:r>
          </a:p>
          <a:p>
            <a:r>
              <a:rPr lang="en-US" dirty="0"/>
              <a:t>Yin and yang are considered when consuming certain foods in order to create balance. Chinese people believe they can heal diseases related to yang by consuming food associated with yin, such as fruits and vegetables (Edelman et al., 2014) </a:t>
            </a:r>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347576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Nutritional Behavior and Diet</a:t>
            </a:r>
          </a:p>
        </p:txBody>
      </p:sp>
      <p:sp>
        <p:nvSpPr>
          <p:cNvPr id="3" name="Content Placeholder 2"/>
          <p:cNvSpPr>
            <a:spLocks noGrp="1"/>
          </p:cNvSpPr>
          <p:nvPr>
            <p:ph idx="1"/>
          </p:nvPr>
        </p:nvSpPr>
        <p:spPr/>
        <p:txBody>
          <a:bodyPr>
            <a:normAutofit/>
          </a:bodyPr>
          <a:lstStyle/>
          <a:p>
            <a:pPr marL="0" indent="0">
              <a:buNone/>
            </a:pPr>
            <a:r>
              <a:rPr lang="en-US" dirty="0"/>
              <a:t>					</a:t>
            </a:r>
            <a:r>
              <a:rPr lang="en-US" b="1" dirty="0"/>
              <a:t>Food can mean so much more…</a:t>
            </a:r>
          </a:p>
          <a:p>
            <a:r>
              <a:rPr lang="en-US" dirty="0"/>
              <a:t>Chinese dates mean that a couple can have children early</a:t>
            </a:r>
          </a:p>
          <a:p>
            <a:r>
              <a:rPr lang="en-US" dirty="0"/>
              <a:t>Peanuts mean longevity</a:t>
            </a:r>
          </a:p>
          <a:p>
            <a:r>
              <a:rPr lang="en-US" dirty="0"/>
              <a:t>Oranges and chestnuts are for good luck</a:t>
            </a:r>
          </a:p>
          <a:p>
            <a:r>
              <a:rPr lang="en-US" dirty="0"/>
              <a:t>Rice cakes –Promotion year</a:t>
            </a:r>
          </a:p>
          <a:p>
            <a:r>
              <a:rPr lang="en-US" dirty="0"/>
              <a:t>Noodles mean health and longevity</a:t>
            </a:r>
          </a:p>
          <a:p>
            <a:r>
              <a:rPr lang="en-US" dirty="0"/>
              <a:t>Glutinous rice balls means the family stay together</a:t>
            </a:r>
          </a:p>
          <a:p>
            <a:r>
              <a:rPr lang="en-US" dirty="0"/>
              <a:t>In wedding customs the man sends the woman home with wine or fish</a:t>
            </a:r>
          </a:p>
          <a:p>
            <a:pPr marL="0" indent="0">
              <a:buNone/>
            </a:pPr>
            <a:endParaRPr lang="en-US" dirty="0"/>
          </a:p>
        </p:txBody>
      </p:sp>
    </p:spTree>
    <p:extLst>
      <p:ext uri="{BB962C8B-B14F-4D97-AF65-F5344CB8AC3E}">
        <p14:creationId xmlns:p14="http://schemas.microsoft.com/office/powerpoint/2010/main" val="2937691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Medical and Healthcare </a:t>
            </a:r>
          </a:p>
        </p:txBody>
      </p:sp>
      <p:sp>
        <p:nvSpPr>
          <p:cNvPr id="3" name="Content Placeholder 2"/>
          <p:cNvSpPr>
            <a:spLocks noGrp="1"/>
          </p:cNvSpPr>
          <p:nvPr>
            <p:ph idx="1"/>
          </p:nvPr>
        </p:nvSpPr>
        <p:spPr/>
        <p:txBody>
          <a:bodyPr/>
          <a:lstStyle/>
          <a:p>
            <a:pPr marL="0" indent="0">
              <a:buNone/>
            </a:pPr>
            <a:r>
              <a:rPr lang="en-US" dirty="0"/>
              <a:t>			</a:t>
            </a:r>
            <a:r>
              <a:rPr lang="en-US" b="1" dirty="0"/>
              <a:t>Healthcare is available through three different outlets</a:t>
            </a:r>
          </a:p>
          <a:p>
            <a:pPr marL="0" indent="0">
              <a:buNone/>
            </a:pPr>
            <a:endParaRPr lang="en-US" b="1" dirty="0"/>
          </a:p>
          <a:p>
            <a:r>
              <a:rPr lang="en-US" dirty="0"/>
              <a:t>Village doctors must finish junior secondary school and complete three to six months of training. (Pearson, J., 2016)</a:t>
            </a:r>
          </a:p>
          <a:p>
            <a:r>
              <a:rPr lang="en-US" dirty="0"/>
              <a:t>Township doctors must complete primary and secondary education and three years of medical school. (Pearson, J., 2016)</a:t>
            </a:r>
          </a:p>
          <a:p>
            <a:r>
              <a:rPr lang="en-US" dirty="0"/>
              <a:t>County hospital physicians are the most capable, typically completing four to five years of medical school. (Pearson, J., 2016)</a:t>
            </a:r>
          </a:p>
          <a:p>
            <a:pPr marL="0" indent="0">
              <a:buNone/>
            </a:pPr>
            <a:endParaRPr lang="en-US" dirty="0"/>
          </a:p>
        </p:txBody>
      </p:sp>
    </p:spTree>
    <p:extLst>
      <p:ext uri="{BB962C8B-B14F-4D97-AF65-F5344CB8AC3E}">
        <p14:creationId xmlns:p14="http://schemas.microsoft.com/office/powerpoint/2010/main" val="727343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Medical and Healthcare </a:t>
            </a:r>
          </a:p>
        </p:txBody>
      </p:sp>
      <p:sp>
        <p:nvSpPr>
          <p:cNvPr id="3" name="Content Placeholder 2"/>
          <p:cNvSpPr>
            <a:spLocks noGrp="1"/>
          </p:cNvSpPr>
          <p:nvPr>
            <p:ph idx="1"/>
          </p:nvPr>
        </p:nvSpPr>
        <p:spPr/>
        <p:txBody>
          <a:bodyPr/>
          <a:lstStyle/>
          <a:p>
            <a:r>
              <a:rPr lang="en-US" dirty="0"/>
              <a:t>Insurance and state-assisted health care financing struggle to provide care for all citizens. In 2004,  an estimated 38 percent of the Chinese population did not seek medical care for illness or injury due to the cost of professional medical treatment. (Pearson, J., 2016)</a:t>
            </a:r>
          </a:p>
          <a:p>
            <a:r>
              <a:rPr lang="en-US" dirty="0"/>
              <a:t>In 1980 the government mandated a one-child policy and encouraged contraception and late marriage. (Pearson, J., 2016)</a:t>
            </a:r>
          </a:p>
          <a:p>
            <a:r>
              <a:rPr lang="en-US" dirty="0"/>
              <a:t>The one-child policy continued for 25 years. (Pearson, J., 2016)</a:t>
            </a:r>
          </a:p>
          <a:p>
            <a:r>
              <a:rPr lang="en-US" dirty="0"/>
              <a:t>In 2015 the government ended the one-child policy and early 2016 began allowing families to have two children. (Pearson, J., 2016)</a:t>
            </a:r>
          </a:p>
        </p:txBody>
      </p:sp>
    </p:spTree>
    <p:extLst>
      <p:ext uri="{BB962C8B-B14F-4D97-AF65-F5344CB8AC3E}">
        <p14:creationId xmlns:p14="http://schemas.microsoft.com/office/powerpoint/2010/main" val="2867239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Common Health Problems</a:t>
            </a:r>
          </a:p>
        </p:txBody>
      </p:sp>
      <p:sp>
        <p:nvSpPr>
          <p:cNvPr id="3" name="Content Placeholder 2"/>
          <p:cNvSpPr>
            <a:spLocks noGrp="1"/>
          </p:cNvSpPr>
          <p:nvPr>
            <p:ph idx="1"/>
          </p:nvPr>
        </p:nvSpPr>
        <p:spPr/>
        <p:txBody>
          <a:bodyPr/>
          <a:lstStyle/>
          <a:p>
            <a:r>
              <a:rPr lang="en-US" dirty="0"/>
              <a:t>Cancer – lung, breast, uterine, prostate </a:t>
            </a:r>
          </a:p>
          <a:p>
            <a:r>
              <a:rPr lang="en-US" dirty="0"/>
              <a:t>Stroke</a:t>
            </a:r>
          </a:p>
          <a:p>
            <a:r>
              <a:rPr lang="en-US" dirty="0"/>
              <a:t>Hepatitis B</a:t>
            </a:r>
          </a:p>
          <a:p>
            <a:r>
              <a:rPr lang="en-US" dirty="0"/>
              <a:t>Respiratory disease – Tuberculosis, COPD, Influenza</a:t>
            </a:r>
          </a:p>
          <a:p>
            <a:r>
              <a:rPr lang="en-US" dirty="0"/>
              <a:t>Osteoporosis (high prevalence in women)</a:t>
            </a:r>
          </a:p>
          <a:p>
            <a:r>
              <a:rPr lang="en-US" dirty="0"/>
              <a:t>Peripheral vascular disease</a:t>
            </a:r>
          </a:p>
          <a:p>
            <a:r>
              <a:rPr lang="en-US" dirty="0"/>
              <a:t>Hypertension</a:t>
            </a:r>
          </a:p>
          <a:p>
            <a:r>
              <a:rPr lang="en-US" dirty="0"/>
              <a:t>HIV/AIDS</a:t>
            </a:r>
          </a:p>
          <a:p>
            <a:r>
              <a:rPr lang="en-US" dirty="0"/>
              <a:t>Antibiotic resistance </a:t>
            </a:r>
          </a:p>
          <a:p>
            <a:endParaRPr lang="en-US" dirty="0"/>
          </a:p>
          <a:p>
            <a:endParaRPr lang="en-US" dirty="0"/>
          </a:p>
          <a:p>
            <a:endParaRPr lang="en-US" dirty="0"/>
          </a:p>
        </p:txBody>
      </p:sp>
    </p:spTree>
    <p:extLst>
      <p:ext uri="{BB962C8B-B14F-4D97-AF65-F5344CB8AC3E}">
        <p14:creationId xmlns:p14="http://schemas.microsoft.com/office/powerpoint/2010/main" val="297092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Common Health Problems</a:t>
            </a:r>
          </a:p>
        </p:txBody>
      </p:sp>
      <p:sp>
        <p:nvSpPr>
          <p:cNvPr id="3" name="Content Placeholder 2"/>
          <p:cNvSpPr>
            <a:spLocks noGrp="1"/>
          </p:cNvSpPr>
          <p:nvPr>
            <p:ph idx="1"/>
          </p:nvPr>
        </p:nvSpPr>
        <p:spPr>
          <a:xfrm>
            <a:off x="2589212" y="2168769"/>
            <a:ext cx="8915400" cy="3777622"/>
          </a:xfrm>
        </p:spPr>
        <p:txBody>
          <a:bodyPr/>
          <a:lstStyle/>
          <a:p>
            <a:r>
              <a:rPr lang="en-US" dirty="0"/>
              <a:t>China has the largest and fastest growing aging population in the world. The socioeconomic development may contribute to behavioral changes, including unnecessary purchases and poor diets.</a:t>
            </a:r>
          </a:p>
          <a:p>
            <a:r>
              <a:rPr lang="en-US" dirty="0"/>
              <a:t>Air pollution is a major concern in China – especially Beijing due to the excessive burning of coal - and is responsible for many respiratory problems.</a:t>
            </a:r>
          </a:p>
          <a:p>
            <a:r>
              <a:rPr lang="en-US" dirty="0"/>
              <a:t>The rapid urbanization has contributed to the air pollution emissions.</a:t>
            </a:r>
          </a:p>
          <a:p>
            <a:r>
              <a:rPr lang="en-US" dirty="0"/>
              <a:t>The smoking population among the Chinese has grown significantly – over 300 million smokers, or 1/3 of the population (World Health Organization, 2017).  </a:t>
            </a:r>
          </a:p>
        </p:txBody>
      </p:sp>
    </p:spTree>
    <p:extLst>
      <p:ext uri="{BB962C8B-B14F-4D97-AF65-F5344CB8AC3E}">
        <p14:creationId xmlns:p14="http://schemas.microsoft.com/office/powerpoint/2010/main" val="2493137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Potential Primary Level of Health     				  Promotion Interventions</a:t>
            </a:r>
          </a:p>
        </p:txBody>
      </p:sp>
      <p:sp>
        <p:nvSpPr>
          <p:cNvPr id="3" name="Content Placeholder 2"/>
          <p:cNvSpPr>
            <a:spLocks noGrp="1"/>
          </p:cNvSpPr>
          <p:nvPr>
            <p:ph idx="1"/>
          </p:nvPr>
        </p:nvSpPr>
        <p:spPr/>
        <p:txBody>
          <a:bodyPr>
            <a:normAutofit fontScale="92500" lnSpcReduction="20000"/>
          </a:bodyPr>
          <a:lstStyle/>
          <a:p>
            <a:r>
              <a:rPr lang="en-US" dirty="0"/>
              <a:t>An emphasis on improving health literacy in China will allow its citizens more knowledge about their current health status and how to promote an optimal level of health and prevent future disease.</a:t>
            </a:r>
          </a:p>
          <a:p>
            <a:r>
              <a:rPr lang="en-US" dirty="0"/>
              <a:t>Health risks associated with an individual’s diet can be expressed to Chinese people to help prevent new diseases seen with the rising economy.</a:t>
            </a:r>
          </a:p>
          <a:p>
            <a:r>
              <a:rPr lang="en-US" dirty="0"/>
              <a:t>Education and support on the health benefits of smoking cessation may significantly lower the risk of developing certain cancers, heart and lung disease.  Raising the tax on tobacco products and limiting or banning tobacco advertisements may also reduce tobacco use(World Health Organization, 2017).</a:t>
            </a:r>
          </a:p>
          <a:p>
            <a:r>
              <a:rPr lang="en-US" dirty="0"/>
              <a:t>The importance of obtaining immunizations for communicable diseases, such as Tuberculosis and Hepatitis B should be emphasized to all citizens.</a:t>
            </a:r>
          </a:p>
          <a:p>
            <a:r>
              <a:rPr lang="en-US" dirty="0"/>
              <a:t>The Chinese people should continue to receive education on ways to prevent HIV and sexually transmitted diseases. Learning about safe sex practice can reduce the transmission of these diseases among young people. </a:t>
            </a:r>
          </a:p>
          <a:p>
            <a:pPr marL="0" indent="0">
              <a:buNone/>
            </a:pPr>
            <a:endParaRPr lang="en-US" dirty="0"/>
          </a:p>
          <a:p>
            <a:endParaRPr lang="en-US" dirty="0"/>
          </a:p>
        </p:txBody>
      </p:sp>
    </p:spTree>
    <p:extLst>
      <p:ext uri="{BB962C8B-B14F-4D97-AF65-F5344CB8AC3E}">
        <p14:creationId xmlns:p14="http://schemas.microsoft.com/office/powerpoint/2010/main" val="2305315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References</a:t>
            </a:r>
          </a:p>
        </p:txBody>
      </p:sp>
      <p:sp>
        <p:nvSpPr>
          <p:cNvPr id="3" name="Content Placeholder 2"/>
          <p:cNvSpPr>
            <a:spLocks noGrp="1"/>
          </p:cNvSpPr>
          <p:nvPr>
            <p:ph idx="1"/>
          </p:nvPr>
        </p:nvSpPr>
        <p:spPr>
          <a:xfrm>
            <a:off x="1910862" y="1418491"/>
            <a:ext cx="9593750" cy="4492731"/>
          </a:xfrm>
        </p:spPr>
        <p:txBody>
          <a:bodyPr>
            <a:normAutofit fontScale="62500" lnSpcReduction="20000"/>
          </a:bodyPr>
          <a:lstStyle/>
          <a:p>
            <a:pPr indent="-457200">
              <a:lnSpc>
                <a:spcPct val="220000"/>
              </a:lnSpc>
            </a:pPr>
            <a:r>
              <a:rPr lang="en-US" dirty="0"/>
              <a:t>Cheng, H. (2014). In the Eyes of the Chinese. Retrieved from  https://www.immi.se/intercultural/nr35/cheng.html</a:t>
            </a:r>
          </a:p>
          <a:p>
            <a:pPr indent="-457200">
              <a:lnSpc>
                <a:spcPct val="220000"/>
              </a:lnSpc>
            </a:pPr>
            <a:r>
              <a:rPr lang="en-US" dirty="0"/>
              <a:t>Dede, K. (2017). Ethnic Minorities in China. Retrieved from </a:t>
            </a:r>
            <a:r>
              <a:rPr lang="en-US" dirty="0">
                <a:hlinkClick r:id="rId2"/>
              </a:rPr>
              <a:t>http://asiasociety.org/ethnic-minorities-china</a:t>
            </a:r>
            <a:endParaRPr lang="en-US" dirty="0"/>
          </a:p>
          <a:p>
            <a:pPr indent="-457200">
              <a:lnSpc>
                <a:spcPct val="220000"/>
              </a:lnSpc>
            </a:pPr>
            <a:r>
              <a:rPr lang="en-US" dirty="0"/>
              <a:t>Edelman, C., Mandle, C. L., &amp; </a:t>
            </a:r>
            <a:r>
              <a:rPr lang="en-US" dirty="0" err="1"/>
              <a:t>Kudzma</a:t>
            </a:r>
            <a:r>
              <a:rPr lang="en-US" dirty="0"/>
              <a:t>, E. C. (2014). </a:t>
            </a:r>
            <a:r>
              <a:rPr lang="en-US" i="1" dirty="0"/>
              <a:t>Health promotion throughout the life span</a:t>
            </a:r>
            <a:r>
              <a:rPr lang="en-US" dirty="0"/>
              <a:t> (8th ed.). St. Louis, MO: Elsevier.</a:t>
            </a:r>
          </a:p>
          <a:p>
            <a:pPr indent="-457200">
              <a:lnSpc>
                <a:spcPct val="220000"/>
              </a:lnSpc>
            </a:pPr>
            <a:r>
              <a:rPr lang="en-US" dirty="0" err="1"/>
              <a:t>Guansheng</a:t>
            </a:r>
            <a:r>
              <a:rPr lang="en-US" dirty="0"/>
              <a:t> Ma. (2015). Food, eating behavior, and culture in Chinese society. Journal of Ethnic Foods, Volume 2(4), 195-199.</a:t>
            </a:r>
          </a:p>
          <a:p>
            <a:pPr indent="-457200">
              <a:lnSpc>
                <a:spcPct val="220000"/>
              </a:lnSpc>
            </a:pPr>
            <a:r>
              <a:rPr lang="en-US" dirty="0"/>
              <a:t>Han, S. (n.d.). China's History and Culture. Retrieved from </a:t>
            </a:r>
            <a:r>
              <a:rPr lang="en-US" dirty="0">
                <a:hlinkClick r:id="rId3"/>
              </a:rPr>
              <a:t>http://www.pbs.org/kcts/preciouschildren/china/cultural.html</a:t>
            </a:r>
            <a:endParaRPr lang="en-US" dirty="0"/>
          </a:p>
          <a:p>
            <a:pPr indent="-457200">
              <a:lnSpc>
                <a:spcPct val="220000"/>
              </a:lnSpc>
            </a:pPr>
            <a:r>
              <a:rPr lang="en-US" dirty="0" err="1"/>
              <a:t>Jiechi</a:t>
            </a:r>
            <a:r>
              <a:rPr lang="en-US" dirty="0"/>
              <a:t>, Y. (2016). China's Interaction with the Outside World in the New Era - On the Occasion of Upgrading of the International Studies. 	Retrieved  from http://www.ciis.org.cn/english/2011-11/18/content_4634820.htm</a:t>
            </a:r>
          </a:p>
          <a:p>
            <a:pPr indent="-457200">
              <a:lnSpc>
                <a:spcPct val="220000"/>
              </a:lnSpc>
            </a:pPr>
            <a:r>
              <a:rPr lang="en-US" dirty="0"/>
              <a:t>Lai, D. &amp; </a:t>
            </a:r>
            <a:r>
              <a:rPr lang="en-US" dirty="0" err="1"/>
              <a:t>Surood</a:t>
            </a:r>
            <a:r>
              <a:rPr lang="en-US" dirty="0"/>
              <a:t>, S. (2009). Chinese Health Beliefs of Older Chinese in Canada. Journal of Aging and Health, Volume 1(21), 38-62.</a:t>
            </a:r>
          </a:p>
        </p:txBody>
      </p:sp>
    </p:spTree>
    <p:extLst>
      <p:ext uri="{BB962C8B-B14F-4D97-AF65-F5344CB8AC3E}">
        <p14:creationId xmlns:p14="http://schemas.microsoft.com/office/powerpoint/2010/main" val="1321422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References</a:t>
            </a:r>
          </a:p>
        </p:txBody>
      </p:sp>
      <p:sp>
        <p:nvSpPr>
          <p:cNvPr id="3" name="Content Placeholder 2"/>
          <p:cNvSpPr>
            <a:spLocks noGrp="1"/>
          </p:cNvSpPr>
          <p:nvPr>
            <p:ph idx="1"/>
          </p:nvPr>
        </p:nvSpPr>
        <p:spPr>
          <a:xfrm>
            <a:off x="2107096" y="1364975"/>
            <a:ext cx="9397516" cy="5155095"/>
          </a:xfrm>
        </p:spPr>
        <p:txBody>
          <a:bodyPr>
            <a:normAutofit fontScale="62500" lnSpcReduction="20000"/>
          </a:bodyPr>
          <a:lstStyle/>
          <a:p>
            <a:pPr>
              <a:lnSpc>
                <a:spcPct val="200000"/>
              </a:lnSpc>
            </a:pPr>
            <a:r>
              <a:rPr lang="en-US" dirty="0"/>
              <a:t>Lee, K. (2016). Section 10. Understanding Culture, Social Organization, and Leadership to Enhance Engagement. Retrieved , from http://ctb.ku.edu/en/table-of-contents/culture/cultural-competence/understand-culture-social-organization/main</a:t>
            </a:r>
          </a:p>
          <a:p>
            <a:pPr>
              <a:lnSpc>
                <a:spcPct val="200000"/>
              </a:lnSpc>
            </a:pPr>
            <a:r>
              <a:rPr lang="en-US" dirty="0"/>
              <a:t>Pearson, J. (2016). China. Our World. Available from: Research Starters, Ipswich, MA. 	Accessed 	January 17, 2017.</a:t>
            </a:r>
          </a:p>
          <a:p>
            <a:pPr>
              <a:lnSpc>
                <a:spcPct val="200000"/>
              </a:lnSpc>
            </a:pPr>
            <a:r>
              <a:rPr lang="en-US" dirty="0"/>
              <a:t>Verbal and Nonverbal. (</a:t>
            </a:r>
            <a:r>
              <a:rPr lang="en-US" dirty="0" err="1"/>
              <a:t>n.d.</a:t>
            </a:r>
            <a:r>
              <a:rPr lang="en-US" dirty="0"/>
              <a:t>). Retrieved from https://sites.psu.edu/chinaportfolio/language-characteristics/nonverbal/</a:t>
            </a:r>
          </a:p>
          <a:p>
            <a:pPr>
              <a:lnSpc>
                <a:spcPct val="200000"/>
              </a:lnSpc>
            </a:pPr>
            <a:r>
              <a:rPr lang="en-US" dirty="0"/>
              <a:t>Wan, H., Yu, F., &amp; </a:t>
            </a:r>
            <a:r>
              <a:rPr lang="en-US" dirty="0" err="1"/>
              <a:t>Kolanowski</a:t>
            </a:r>
            <a:r>
              <a:rPr lang="en-US" dirty="0"/>
              <a:t>, A. (2008). Caring for Aging Chinese: Lessons Learned from the United States. </a:t>
            </a:r>
            <a:r>
              <a:rPr lang="en-US" i="1" dirty="0"/>
              <a:t>Journal of Transcultural Nursing : Official Journal of the Transcultural Nursing Society / Transcultural Nursing Society</a:t>
            </a:r>
            <a:r>
              <a:rPr lang="en-US" dirty="0"/>
              <a:t>, </a:t>
            </a:r>
            <a:r>
              <a:rPr lang="en-US" i="1" dirty="0"/>
              <a:t>19</a:t>
            </a:r>
            <a:r>
              <a:rPr lang="en-US" dirty="0"/>
              <a:t>(2), 114–120. </a:t>
            </a:r>
            <a:r>
              <a:rPr lang="en-US" dirty="0">
                <a:hlinkClick r:id="rId2"/>
              </a:rPr>
              <a:t>http://doi.org/10.1177/1043659607312971</a:t>
            </a:r>
            <a:endParaRPr lang="en-US" dirty="0"/>
          </a:p>
          <a:p>
            <a:pPr>
              <a:lnSpc>
                <a:spcPct val="200000"/>
              </a:lnSpc>
            </a:pPr>
            <a:r>
              <a:rPr lang="en-US" dirty="0"/>
              <a:t>World Health Organization, World Health Organization. (2017). Tobacco in China. Retrieved from http://www.wpro.who.int/china/mediacentre/factsheets/tobacco/en/</a:t>
            </a:r>
          </a:p>
          <a:p>
            <a:pPr>
              <a:lnSpc>
                <a:spcPct val="200000"/>
              </a:lnSpc>
            </a:pPr>
            <a:r>
              <a:rPr lang="en-US" dirty="0"/>
              <a:t>Yeo, T. (2013). Chinese birth rituals. Retrieved from  					        </a:t>
            </a:r>
            <a:r>
              <a:rPr lang="en-US" dirty="0">
                <a:hlinkClick r:id="rId3"/>
              </a:rPr>
              <a:t>http://eresources.nlb.gov.sg/infopedia/articles/SIP_2013-05-14_113920.html</a:t>
            </a:r>
            <a:endParaRPr lang="en-US" dirty="0"/>
          </a:p>
          <a:p>
            <a:pPr>
              <a:lnSpc>
                <a:spcPct val="200000"/>
              </a:lnSpc>
            </a:pPr>
            <a:r>
              <a:rPr lang="en-US" dirty="0"/>
              <a:t>Zhang, L. (2013). China's Traditional Cultural Values and National Identity. Retrieved January 24, 2017, from http://carnegietsinghua.org/2013/11/21/china-s-traditional-cultural-values-and-national-identity-pub-53613</a:t>
            </a:r>
          </a:p>
        </p:txBody>
      </p:sp>
    </p:spTree>
    <p:extLst>
      <p:ext uri="{BB962C8B-B14F-4D97-AF65-F5344CB8AC3E}">
        <p14:creationId xmlns:p14="http://schemas.microsoft.com/office/powerpoint/2010/main" val="2389362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and Racial Identity</a:t>
            </a:r>
          </a:p>
        </p:txBody>
      </p:sp>
      <p:sp>
        <p:nvSpPr>
          <p:cNvPr id="3" name="Content Placeholder 2"/>
          <p:cNvSpPr>
            <a:spLocks noGrp="1"/>
          </p:cNvSpPr>
          <p:nvPr>
            <p:ph idx="1"/>
          </p:nvPr>
        </p:nvSpPr>
        <p:spPr/>
        <p:txBody>
          <a:bodyPr>
            <a:normAutofit lnSpcReduction="10000"/>
          </a:bodyPr>
          <a:lstStyle/>
          <a:p>
            <a:pPr marL="0" indent="0" algn="ctr">
              <a:buNone/>
            </a:pPr>
            <a:r>
              <a:rPr lang="en-US" b="1" dirty="0"/>
              <a:t>Interaction outside of the cultural group</a:t>
            </a:r>
          </a:p>
          <a:p>
            <a:pPr marL="0" indent="0">
              <a:buNone/>
            </a:pPr>
            <a:endParaRPr lang="en-US" dirty="0"/>
          </a:p>
          <a:p>
            <a:r>
              <a:rPr lang="en-US" dirty="0"/>
              <a:t>In past years, China has been a poor country and its leaders did not wish to participate in foreign investment.</a:t>
            </a:r>
          </a:p>
          <a:p>
            <a:r>
              <a:rPr lang="en-US" dirty="0"/>
              <a:t>Over the past 50 years, China has opened up its doors in search of economic growth. As a result, China now holds the second largest economy in the world.</a:t>
            </a:r>
          </a:p>
          <a:p>
            <a:r>
              <a:rPr lang="en-US" dirty="0"/>
              <a:t>China’s success can be linked to the acceptance of socialism.</a:t>
            </a:r>
          </a:p>
          <a:p>
            <a:r>
              <a:rPr lang="en-US" dirty="0"/>
              <a:t>The Chinese people continue to build strong relationships with the outside world.</a:t>
            </a:r>
          </a:p>
          <a:p>
            <a:pPr marL="0" indent="0">
              <a:buNone/>
            </a:pPr>
            <a:r>
              <a:rPr lang="en-US" dirty="0"/>
              <a:t>														</a:t>
            </a:r>
          </a:p>
        </p:txBody>
      </p:sp>
    </p:spTree>
    <p:extLst>
      <p:ext uri="{BB962C8B-B14F-4D97-AF65-F5344CB8AC3E}">
        <p14:creationId xmlns:p14="http://schemas.microsoft.com/office/powerpoint/2010/main" val="347083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and Racial Identity</a:t>
            </a:r>
          </a:p>
        </p:txBody>
      </p:sp>
      <p:sp>
        <p:nvSpPr>
          <p:cNvPr id="3" name="Content Placeholder 2"/>
          <p:cNvSpPr>
            <a:spLocks noGrp="1"/>
          </p:cNvSpPr>
          <p:nvPr>
            <p:ph idx="1"/>
          </p:nvPr>
        </p:nvSpPr>
        <p:spPr/>
        <p:txBody>
          <a:bodyPr/>
          <a:lstStyle/>
          <a:p>
            <a:pPr marL="0" indent="0" algn="ctr">
              <a:buNone/>
            </a:pPr>
            <a:r>
              <a:rPr lang="en-US" b="1" dirty="0"/>
              <a:t>Interaction outside of the cultural group</a:t>
            </a:r>
          </a:p>
          <a:p>
            <a:pPr marL="0" indent="0">
              <a:buNone/>
            </a:pPr>
            <a:endParaRPr lang="en-US" dirty="0"/>
          </a:p>
          <a:p>
            <a:r>
              <a:rPr lang="en-US" dirty="0"/>
              <a:t>In recent years, China has interacted with other nations to build on their education, sports, arts, and tourism (</a:t>
            </a:r>
            <a:r>
              <a:rPr lang="en-US" dirty="0" err="1"/>
              <a:t>Jiechi</a:t>
            </a:r>
            <a:r>
              <a:rPr lang="en-US" dirty="0"/>
              <a:t>, 2006).</a:t>
            </a:r>
          </a:p>
          <a:p>
            <a:r>
              <a:rPr lang="en-US" dirty="0"/>
              <a:t>Due to the different dialects spoken in China, not all Chinese individuals understand all of these dialects. </a:t>
            </a:r>
          </a:p>
          <a:p>
            <a:r>
              <a:rPr lang="en-US" dirty="0"/>
              <a:t>Communities are developed and strengthened by citizens who reside in similar areas, such as towns and villages.</a:t>
            </a:r>
          </a:p>
          <a:p>
            <a:r>
              <a:rPr lang="en-US" dirty="0"/>
              <a:t>People of the community treat each other as members of an extended family. This method of behavior forms a strong and organized society (Lee, 2016).</a:t>
            </a:r>
          </a:p>
        </p:txBody>
      </p:sp>
    </p:spTree>
    <p:extLst>
      <p:ext uri="{BB962C8B-B14F-4D97-AF65-F5344CB8AC3E}">
        <p14:creationId xmlns:p14="http://schemas.microsoft.com/office/powerpoint/2010/main" val="64816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and Racial Identity</a:t>
            </a:r>
          </a:p>
        </p:txBody>
      </p:sp>
      <p:sp>
        <p:nvSpPr>
          <p:cNvPr id="3" name="Content Placeholder 2"/>
          <p:cNvSpPr>
            <a:spLocks noGrp="1"/>
          </p:cNvSpPr>
          <p:nvPr>
            <p:ph idx="1"/>
          </p:nvPr>
        </p:nvSpPr>
        <p:spPr/>
        <p:txBody>
          <a:bodyPr/>
          <a:lstStyle/>
          <a:p>
            <a:pPr marL="0" indent="0" algn="ctr">
              <a:buNone/>
            </a:pPr>
            <a:r>
              <a:rPr lang="en-US" b="1" dirty="0"/>
              <a:t>Community and Education</a:t>
            </a:r>
          </a:p>
          <a:p>
            <a:r>
              <a:rPr lang="en-US" dirty="0"/>
              <a:t>Chinese immigrants fear the evaporation of their cultural roots with future Chinese generations. </a:t>
            </a:r>
          </a:p>
          <a:p>
            <a:r>
              <a:rPr lang="en-US" dirty="0"/>
              <a:t>Mandarin is often spoken to children by parents in an attempt to prolong the culture’s survival.</a:t>
            </a:r>
          </a:p>
          <a:p>
            <a:r>
              <a:rPr lang="en-US" dirty="0"/>
              <a:t>To many Chinese families, a quality education is of higher significance than recreational activities.</a:t>
            </a:r>
          </a:p>
          <a:p>
            <a:r>
              <a:rPr lang="en-US" dirty="0"/>
              <a:t>Individuals from other cultures can create interest in Chinese parents about other topics and issues in the community by relating them to their children’s education (Lee,2016).  </a:t>
            </a:r>
          </a:p>
          <a:p>
            <a:r>
              <a:rPr lang="en-US" dirty="0"/>
              <a:t>China’s socialist demeanor surfaces with their education system.</a:t>
            </a:r>
          </a:p>
        </p:txBody>
      </p:sp>
    </p:spTree>
    <p:extLst>
      <p:ext uri="{BB962C8B-B14F-4D97-AF65-F5344CB8AC3E}">
        <p14:creationId xmlns:p14="http://schemas.microsoft.com/office/powerpoint/2010/main" val="169569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and Value Orientation</a:t>
            </a:r>
          </a:p>
        </p:txBody>
      </p:sp>
      <p:sp>
        <p:nvSpPr>
          <p:cNvPr id="3" name="Content Placeholder 2"/>
          <p:cNvSpPr>
            <a:spLocks noGrp="1"/>
          </p:cNvSpPr>
          <p:nvPr>
            <p:ph idx="1"/>
          </p:nvPr>
        </p:nvSpPr>
        <p:spPr/>
        <p:txBody>
          <a:bodyPr>
            <a:normAutofit/>
          </a:bodyPr>
          <a:lstStyle/>
          <a:p>
            <a:r>
              <a:rPr lang="en-US" dirty="0"/>
              <a:t>Historians trace China’s history back to 2200 B.C. – considered the Xia Dynasty.	</a:t>
            </a:r>
          </a:p>
          <a:p>
            <a:r>
              <a:rPr lang="en-US" dirty="0"/>
              <a:t>Over the years, the traditional Chinese culture was challenged by the leaders of China. </a:t>
            </a:r>
          </a:p>
          <a:p>
            <a:r>
              <a:rPr lang="en-US" dirty="0"/>
              <a:t>Under the rule of Mao Zedong, China suffered through The Great Leap Forward.  27 million people died of starvation (Han, n.d.).</a:t>
            </a:r>
          </a:p>
          <a:p>
            <a:r>
              <a:rPr lang="en-US" dirty="0"/>
              <a:t>The Cultural Revolution occurred in response. Books and items of cultural significance were either burned or destroyed. Communism continued to threaten the Chinese people (Han, n.d.).																																								</a:t>
            </a:r>
          </a:p>
        </p:txBody>
      </p:sp>
    </p:spTree>
    <p:extLst>
      <p:ext uri="{BB962C8B-B14F-4D97-AF65-F5344CB8AC3E}">
        <p14:creationId xmlns:p14="http://schemas.microsoft.com/office/powerpoint/2010/main" val="375939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History and Value Orientation</a:t>
            </a:r>
          </a:p>
        </p:txBody>
      </p:sp>
      <p:sp>
        <p:nvSpPr>
          <p:cNvPr id="3" name="Content Placeholder 2"/>
          <p:cNvSpPr>
            <a:spLocks noGrp="1"/>
          </p:cNvSpPr>
          <p:nvPr>
            <p:ph idx="1"/>
          </p:nvPr>
        </p:nvSpPr>
        <p:spPr/>
        <p:txBody>
          <a:bodyPr>
            <a:normAutofit/>
          </a:bodyPr>
          <a:lstStyle/>
          <a:p>
            <a:r>
              <a:rPr lang="en-US" dirty="0"/>
              <a:t>Harmony is of utmost importance and highly valued in Chinese culture – includes rationale, propriety, and compatibility. </a:t>
            </a:r>
          </a:p>
          <a:p>
            <a:r>
              <a:rPr lang="en-US" dirty="0"/>
              <a:t>The Chinese have followed The Five Principles of Peaceful Coexistence for over 50 years – includes respecting each other’s personal affairs and recognizing territorial and governmental rights among other countries (Lihua, 2017) .</a:t>
            </a:r>
          </a:p>
          <a:p>
            <a:r>
              <a:rPr lang="en-US" dirty="0"/>
              <a:t>Honesty is highly valued and rated by one’s trustworthiness.</a:t>
            </a:r>
          </a:p>
          <a:p>
            <a:r>
              <a:rPr lang="en-US" dirty="0"/>
              <a:t>Loyalty refers to one’s appreciation for the motherland through service and protection of the land by any means. Citizens are expected to protect the motherland the same way they would their families.  Loyalty is also expected toward friends and family (Lihua, 2017).														</a:t>
            </a:r>
          </a:p>
        </p:txBody>
      </p:sp>
    </p:spTree>
    <p:extLst>
      <p:ext uri="{BB962C8B-B14F-4D97-AF65-F5344CB8AC3E}">
        <p14:creationId xmlns:p14="http://schemas.microsoft.com/office/powerpoint/2010/main" val="382379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Language-Communication Process</a:t>
            </a:r>
          </a:p>
        </p:txBody>
      </p:sp>
      <p:sp>
        <p:nvSpPr>
          <p:cNvPr id="3" name="Content Placeholder 2"/>
          <p:cNvSpPr>
            <a:spLocks noGrp="1"/>
          </p:cNvSpPr>
          <p:nvPr>
            <p:ph idx="1"/>
          </p:nvPr>
        </p:nvSpPr>
        <p:spPr>
          <a:xfrm>
            <a:off x="2589212" y="1417984"/>
            <a:ext cx="8915400" cy="3962400"/>
          </a:xfrm>
        </p:spPr>
        <p:txBody>
          <a:bodyPr>
            <a:normAutofit/>
          </a:bodyPr>
          <a:lstStyle/>
          <a:p>
            <a:pPr marL="0" indent="0">
              <a:buNone/>
            </a:pPr>
            <a:r>
              <a:rPr lang="en-US" dirty="0"/>
              <a:t>	</a:t>
            </a:r>
          </a:p>
          <a:p>
            <a:pPr marL="0" indent="0">
              <a:buNone/>
            </a:pPr>
            <a:r>
              <a:rPr lang="en-US" dirty="0"/>
              <a:t>						</a:t>
            </a:r>
            <a:r>
              <a:rPr lang="en-US" b="1" dirty="0"/>
              <a:t>Verbal Communication</a:t>
            </a:r>
          </a:p>
          <a:p>
            <a:pPr marL="0" indent="0">
              <a:buNone/>
            </a:pPr>
            <a:endParaRPr lang="en-US" u="sng" dirty="0"/>
          </a:p>
          <a:p>
            <a:r>
              <a:rPr lang="en-US" dirty="0"/>
              <a:t>The official language in China is Standard Chinese or Mandarin</a:t>
            </a:r>
          </a:p>
          <a:p>
            <a:r>
              <a:rPr lang="en-US" dirty="0"/>
              <a:t>Chinese written language is the oldest language spanning back 6,000 years. </a:t>
            </a:r>
          </a:p>
          <a:p>
            <a:r>
              <a:rPr lang="en-US" dirty="0"/>
              <a:t>Although there are many dialects of Chinese, Cantonese, </a:t>
            </a:r>
            <a:r>
              <a:rPr lang="en-US" dirty="0" err="1"/>
              <a:t>Toisanese</a:t>
            </a:r>
            <a:r>
              <a:rPr lang="en-US" dirty="0"/>
              <a:t> and Mandarin Chinese are the only three spoken languages throughout China.</a:t>
            </a:r>
          </a:p>
          <a:p>
            <a:r>
              <a:rPr lang="en-US" dirty="0"/>
              <a:t>Verbal language is not universally understood by all Chinese but written Chinese is understood by all who understand Chinese. </a:t>
            </a:r>
          </a:p>
          <a:p>
            <a:pPr marL="0" indent="0">
              <a:buNone/>
            </a:pPr>
            <a:endParaRPr lang="en-US" dirty="0"/>
          </a:p>
          <a:p>
            <a:endParaRPr lang="en-US" dirty="0"/>
          </a:p>
          <a:p>
            <a:pPr marL="2743200" lvl="6" indent="0">
              <a:buNone/>
            </a:pPr>
            <a:endParaRPr lang="en-US" dirty="0"/>
          </a:p>
        </p:txBody>
      </p:sp>
    </p:spTree>
    <p:extLst>
      <p:ext uri="{BB962C8B-B14F-4D97-AF65-F5344CB8AC3E}">
        <p14:creationId xmlns:p14="http://schemas.microsoft.com/office/powerpoint/2010/main" val="652576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Language-Communication Process</a:t>
            </a:r>
          </a:p>
        </p:txBody>
      </p:sp>
      <p:sp>
        <p:nvSpPr>
          <p:cNvPr id="3" name="Content Placeholder 2"/>
          <p:cNvSpPr>
            <a:spLocks noGrp="1"/>
          </p:cNvSpPr>
          <p:nvPr>
            <p:ph idx="1"/>
          </p:nvPr>
        </p:nvSpPr>
        <p:spPr>
          <a:xfrm>
            <a:off x="2543908" y="1805354"/>
            <a:ext cx="8960704" cy="4105868"/>
          </a:xfrm>
        </p:spPr>
        <p:txBody>
          <a:bodyPr>
            <a:normAutofit/>
          </a:bodyPr>
          <a:lstStyle/>
          <a:p>
            <a:pPr marL="2743200" lvl="6" indent="0">
              <a:buNone/>
            </a:pPr>
            <a:r>
              <a:rPr lang="en-US" sz="1800" b="1" dirty="0"/>
              <a:t>Nonverbal Communication</a:t>
            </a:r>
          </a:p>
          <a:p>
            <a:pPr marL="2743200" lvl="6" indent="0">
              <a:buNone/>
            </a:pPr>
            <a:endParaRPr lang="en-US" sz="1800" b="1" dirty="0"/>
          </a:p>
          <a:p>
            <a:pPr marL="457200"/>
            <a:r>
              <a:rPr lang="en-US" dirty="0"/>
              <a:t>Although prolonged eye contact is avoided in Chinese culture, eyes are used as a means of communicating and recognizing emotions.</a:t>
            </a:r>
          </a:p>
          <a:p>
            <a:pPr marL="457200"/>
            <a:r>
              <a:rPr lang="en-US" dirty="0"/>
              <a:t>Placing your forefinger over your lips while making a “</a:t>
            </a:r>
            <a:r>
              <a:rPr lang="en-US" dirty="0" err="1"/>
              <a:t>shh</a:t>
            </a:r>
            <a:r>
              <a:rPr lang="en-US" dirty="0"/>
              <a:t>” or “shah” sound is an sign of intense disapproval. </a:t>
            </a:r>
          </a:p>
          <a:p>
            <a:pPr marL="457200"/>
            <a:r>
              <a:rPr lang="en-US" dirty="0"/>
              <a:t>An extended hand, palms down while moving fingers back and forth is a way to beckon someone. </a:t>
            </a:r>
          </a:p>
          <a:p>
            <a:pPr marL="457200"/>
            <a:r>
              <a:rPr lang="en-US" dirty="0"/>
              <a:t>Chinese practice a very low level of physical contact and public displays of affection amongst each other. </a:t>
            </a:r>
          </a:p>
          <a:p>
            <a:pPr marL="114300" indent="0">
              <a:buNone/>
            </a:pPr>
            <a:endParaRPr lang="en-US" dirty="0"/>
          </a:p>
          <a:p>
            <a:pPr marL="114300" indent="0">
              <a:buNone/>
            </a:pPr>
            <a:endParaRPr lang="en-US" dirty="0"/>
          </a:p>
          <a:p>
            <a:pPr marL="457200"/>
            <a:endParaRPr lang="en-US" dirty="0"/>
          </a:p>
          <a:p>
            <a:pPr marL="457200"/>
            <a:endParaRPr lang="en-US" dirty="0"/>
          </a:p>
          <a:p>
            <a:pPr marL="457200"/>
            <a:endParaRPr lang="en-US" dirty="0"/>
          </a:p>
          <a:p>
            <a:pPr marL="2743200" lvl="6" indent="0">
              <a:buNone/>
            </a:pPr>
            <a:endParaRPr lang="en-US" sz="1800" dirty="0"/>
          </a:p>
        </p:txBody>
      </p:sp>
    </p:spTree>
    <p:extLst>
      <p:ext uri="{BB962C8B-B14F-4D97-AF65-F5344CB8AC3E}">
        <p14:creationId xmlns:p14="http://schemas.microsoft.com/office/powerpoint/2010/main" val="41466587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9885</TotalTime>
  <Words>2034</Words>
  <Application>Microsoft Office PowerPoint</Application>
  <PresentationFormat>Widescreen</PresentationFormat>
  <Paragraphs>184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Wisp</vt:lpstr>
      <vt:lpstr>Chinese Health Promotion</vt:lpstr>
      <vt:lpstr>Ethnic and Racial Identity</vt:lpstr>
      <vt:lpstr>Ethnic and Racial Identity</vt:lpstr>
      <vt:lpstr>Ethnic and Racial Identity</vt:lpstr>
      <vt:lpstr>Ethnic and Racial Identity</vt:lpstr>
      <vt:lpstr>History and Value Orientation</vt:lpstr>
      <vt:lpstr>  History and Value Orientation</vt:lpstr>
      <vt:lpstr>  Language-Communication Process</vt:lpstr>
      <vt:lpstr>   Language-Communication Process</vt:lpstr>
      <vt:lpstr>  Health Beliefs and Healing Practices</vt:lpstr>
      <vt:lpstr>  Health Beliefs and Healing Practices</vt:lpstr>
      <vt:lpstr>Health Beliefs and Practices</vt:lpstr>
      <vt:lpstr>     Religious Beliefs and Spirituality </vt:lpstr>
      <vt:lpstr>        Lifecycle Events</vt:lpstr>
      <vt:lpstr>      Lifecycle Events</vt:lpstr>
      <vt:lpstr>                    Lifecycle Events</vt:lpstr>
      <vt:lpstr>                   Lifecycle Events</vt:lpstr>
      <vt:lpstr>                Lifecycle Events</vt:lpstr>
      <vt:lpstr>       Nutritional Behavior and Diet</vt:lpstr>
      <vt:lpstr>         Nutritional Behavior and Diet</vt:lpstr>
      <vt:lpstr>       Nutritional Behavior and Diet</vt:lpstr>
      <vt:lpstr>              Medical and Healthcare </vt:lpstr>
      <vt:lpstr>             Medical and Healthcare </vt:lpstr>
      <vt:lpstr>          Common Health Problems</vt:lpstr>
      <vt:lpstr> Common Health Problems</vt:lpstr>
      <vt:lpstr>     Potential Primary Level of Health           Promotion Interventions</vt:lpstr>
      <vt:lpstr>       References</vt:lpstr>
      <vt:lpstr>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Health Promotion</dc:title>
  <dc:creator>ashley</dc:creator>
  <cp:lastModifiedBy>ashley</cp:lastModifiedBy>
  <cp:revision>312</cp:revision>
  <dcterms:created xsi:type="dcterms:W3CDTF">2017-01-17T16:00:34Z</dcterms:created>
  <dcterms:modified xsi:type="dcterms:W3CDTF">2017-01-27T17:58:12Z</dcterms:modified>
</cp:coreProperties>
</file>