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8"/>
  </p:notesMasterIdLst>
  <p:sldIdLst>
    <p:sldId id="256" r:id="rId2"/>
    <p:sldId id="260" r:id="rId3"/>
    <p:sldId id="261" r:id="rId4"/>
    <p:sldId id="268" r:id="rId5"/>
    <p:sldId id="267" r:id="rId6"/>
    <p:sldId id="257" r:id="rId7"/>
    <p:sldId id="258" r:id="rId8"/>
    <p:sldId id="259" r:id="rId9"/>
    <p:sldId id="262" r:id="rId10"/>
    <p:sldId id="265" r:id="rId11"/>
    <p:sldId id="266" r:id="rId12"/>
    <p:sldId id="263" r:id="rId13"/>
    <p:sldId id="279" r:id="rId14"/>
    <p:sldId id="280" r:id="rId15"/>
    <p:sldId id="281" r:id="rId16"/>
    <p:sldId id="26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16" autoAdjust="0"/>
    <p:restoredTop sz="89290" autoAdjust="0"/>
  </p:normalViewPr>
  <p:slideViewPr>
    <p:cSldViewPr>
      <p:cViewPr>
        <p:scale>
          <a:sx n="60" d="100"/>
          <a:sy n="60" d="100"/>
        </p:scale>
        <p:origin x="-44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6CD4F-A016-4C88-91DC-D33738FE9526}" type="datetimeFigureOut">
              <a:rPr lang="en-US" smtClean="0"/>
              <a:pPr/>
              <a:t>1/5/2013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41073-7D47-496E-B64A-78D3BE5A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871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6CF7E-A7B7-4AC1-BF45-645991027F8A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869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D23C3-D0A8-4789-9968-AED5DB590DE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9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53976-950A-4CC6-A3C3-B7651BC43F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928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468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7D0DC-FDFA-47EE-BD04-7710657487DE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975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63FC2-0DFF-493A-9F39-1B82DCC8326A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025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D2D02-82B9-4253-87C2-8020A1C58E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236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A243D-3E3B-4D8F-AAF6-293A686F1BE8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910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811CD-1E2F-4E22-973E-8E3DBFE36E37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756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B408C-E557-4E90-AE05-97C117F01A90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45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968CA-4599-4FFD-8BE7-33396739BBBB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729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9D92DD-423D-49F0-8935-AB583CEA6712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143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Community Diagnosis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34000"/>
            <a:ext cx="7315200" cy="76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000" dirty="0" smtClean="0"/>
              <a:t>With permission from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000" dirty="0" smtClean="0"/>
              <a:t>Laura </a:t>
            </a:r>
            <a:r>
              <a:rPr lang="en-US" sz="1000" dirty="0" smtClean="0"/>
              <a:t>Gonzalez PhD, ARNP, CNE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000" dirty="0" smtClean="0"/>
              <a:t>University of Central </a:t>
            </a:r>
            <a:r>
              <a:rPr lang="en-US" sz="1000" dirty="0" smtClean="0"/>
              <a:t>Florida</a:t>
            </a: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6CF7E-A7B7-4AC1-BF45-645991027F8A}" type="slidenum">
              <a:rPr lang="ar-SA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Community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Community analysis is the process of examining data to define </a:t>
            </a:r>
            <a:r>
              <a:rPr lang="en-US" i="1" dirty="0" smtClean="0"/>
              <a:t>needs,</a:t>
            </a:r>
            <a:r>
              <a:rPr lang="en-US" dirty="0" smtClean="0"/>
              <a:t> </a:t>
            </a:r>
            <a:r>
              <a:rPr lang="en-US" i="1" dirty="0" smtClean="0"/>
              <a:t>strengths</a:t>
            </a:r>
            <a:r>
              <a:rPr lang="en-US" dirty="0" smtClean="0"/>
              <a:t>, </a:t>
            </a:r>
            <a:r>
              <a:rPr lang="en-US" i="1" dirty="0" smtClean="0"/>
              <a:t>barriers, opportunities, readiness</a:t>
            </a:r>
            <a:r>
              <a:rPr lang="en-US" dirty="0" smtClean="0"/>
              <a:t>, and </a:t>
            </a:r>
            <a:r>
              <a:rPr lang="en-US" i="1" dirty="0" smtClean="0"/>
              <a:t>resources.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The product of analysis is the “community profile”.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Community Analysis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Analysis of assessment data is key to categorize the data. This may be done as following: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lvl="1" eaLnBrk="1" hangingPunct="1">
              <a:defRPr/>
            </a:pPr>
            <a:r>
              <a:rPr lang="en-US" sz="2400" dirty="0" smtClean="0"/>
              <a:t>Demographic</a:t>
            </a:r>
          </a:p>
          <a:p>
            <a:pPr lvl="1" eaLnBrk="1" hangingPunct="1">
              <a:defRPr/>
            </a:pPr>
            <a:r>
              <a:rPr lang="en-US" sz="2400" dirty="0" smtClean="0"/>
              <a:t>Environmental</a:t>
            </a:r>
          </a:p>
          <a:p>
            <a:pPr lvl="1" eaLnBrk="1" hangingPunct="1">
              <a:defRPr/>
            </a:pPr>
            <a:r>
              <a:rPr lang="en-US" sz="2400" dirty="0" smtClean="0"/>
              <a:t>Socioeconomic </a:t>
            </a:r>
          </a:p>
          <a:p>
            <a:pPr lvl="1" eaLnBrk="1" hangingPunct="1">
              <a:defRPr/>
            </a:pPr>
            <a:r>
              <a:rPr lang="en-US" sz="2400" dirty="0" smtClean="0"/>
              <a:t>Health resources and services</a:t>
            </a:r>
          </a:p>
          <a:p>
            <a:pPr lvl="1" eaLnBrk="1" hangingPunct="1">
              <a:defRPr/>
            </a:pPr>
            <a:r>
              <a:rPr lang="en-US" sz="2400" dirty="0" smtClean="0"/>
              <a:t>Health policies</a:t>
            </a:r>
          </a:p>
          <a:p>
            <a:pPr lvl="1" eaLnBrk="1" hangingPunct="1">
              <a:defRPr/>
            </a:pPr>
            <a:r>
              <a:rPr lang="en-US" sz="2400" dirty="0" smtClean="0"/>
              <a:t>Study of target groups.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5400" dirty="0" smtClean="0"/>
              <a:t>Health Indicators</a:t>
            </a:r>
            <a:r>
              <a:rPr lang="en-US" sz="4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Characteristics of Indicators: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Valid- </a:t>
            </a:r>
            <a:r>
              <a:rPr lang="en-US" sz="2000" dirty="0" smtClean="0"/>
              <a:t>they should actually measure what they are supposed to measure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>
                <a:solidFill>
                  <a:schemeClr val="hlink"/>
                </a:solidFill>
              </a:rPr>
              <a:t>R</a:t>
            </a:r>
            <a:r>
              <a:rPr lang="en-US" sz="2000" b="1" dirty="0" smtClean="0">
                <a:solidFill>
                  <a:schemeClr val="hlink"/>
                </a:solidFill>
              </a:rPr>
              <a:t>eliable</a:t>
            </a:r>
            <a:r>
              <a:rPr lang="en-US" sz="2000" b="1" dirty="0" smtClean="0"/>
              <a:t> </a:t>
            </a:r>
            <a:r>
              <a:rPr lang="en-US" sz="2000" dirty="0" smtClean="0"/>
              <a:t>and objective- the answers should be the same if measured by different people in similar circumstances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Sensitive- </a:t>
            </a:r>
            <a:r>
              <a:rPr lang="en-US" sz="2000" dirty="0" smtClean="0"/>
              <a:t>they should be sensitive to changes in the situation concerned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Specific-</a:t>
            </a:r>
            <a:r>
              <a:rPr lang="en-US" sz="2000" dirty="0" smtClean="0"/>
              <a:t>they should reflect changes only in the situation concerned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Feasible- </a:t>
            </a:r>
            <a:r>
              <a:rPr lang="en-US" sz="2000" dirty="0" smtClean="0"/>
              <a:t>they should have the ability to obtain data needed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Relevant</a:t>
            </a:r>
            <a:r>
              <a:rPr lang="en-US" sz="2000" b="1" dirty="0" smtClean="0"/>
              <a:t>- </a:t>
            </a:r>
            <a:r>
              <a:rPr lang="en-US" sz="2000" dirty="0" smtClean="0"/>
              <a:t>they should contribute to the understanding of the phenomenon of interest.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Classification of Health Indicators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Mortality indicators</a:t>
            </a:r>
          </a:p>
          <a:p>
            <a:pPr eaLnBrk="1" hangingPunct="1">
              <a:defRPr/>
            </a:pPr>
            <a:r>
              <a:rPr lang="en-US" sz="2400" dirty="0" smtClean="0"/>
              <a:t>Morbidity indicators </a:t>
            </a:r>
          </a:p>
          <a:p>
            <a:pPr eaLnBrk="1" hangingPunct="1">
              <a:defRPr/>
            </a:pPr>
            <a:r>
              <a:rPr lang="en-US" sz="2400" dirty="0" smtClean="0"/>
              <a:t>Disability rates </a:t>
            </a:r>
          </a:p>
          <a:p>
            <a:pPr eaLnBrk="1" hangingPunct="1">
              <a:defRPr/>
            </a:pPr>
            <a:r>
              <a:rPr lang="en-US" sz="2400" dirty="0" smtClean="0"/>
              <a:t>Nutritional status indicators</a:t>
            </a:r>
          </a:p>
          <a:p>
            <a:pPr eaLnBrk="1" hangingPunct="1">
              <a:defRPr/>
            </a:pPr>
            <a:r>
              <a:rPr lang="en-US" sz="2400" dirty="0" smtClean="0"/>
              <a:t>Health care delivery indicators </a:t>
            </a:r>
          </a:p>
          <a:p>
            <a:pPr eaLnBrk="1" hangingPunct="1">
              <a:defRPr/>
            </a:pPr>
            <a:r>
              <a:rPr lang="en-US" sz="2400" dirty="0" smtClean="0"/>
              <a:t>Utilization rates 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Indicators of social and mental health </a:t>
            </a:r>
          </a:p>
          <a:p>
            <a:pPr eaLnBrk="1" hangingPunct="1">
              <a:defRPr/>
            </a:pPr>
            <a:r>
              <a:rPr lang="en-US" sz="2400" dirty="0" smtClean="0"/>
              <a:t>Environmental indicators</a:t>
            </a:r>
          </a:p>
          <a:p>
            <a:pPr eaLnBrk="1" hangingPunct="1">
              <a:defRPr/>
            </a:pPr>
            <a:r>
              <a:rPr lang="en-US" sz="2400" dirty="0" smtClean="0"/>
              <a:t>Socio-economic indicators </a:t>
            </a:r>
          </a:p>
          <a:p>
            <a:pPr eaLnBrk="1" hangingPunct="1">
              <a:defRPr/>
            </a:pPr>
            <a:r>
              <a:rPr lang="en-US" sz="2400" dirty="0" smtClean="0"/>
              <a:t>Health policy indicators </a:t>
            </a:r>
          </a:p>
          <a:p>
            <a:pPr eaLnBrk="1" hangingPunct="1">
              <a:defRPr/>
            </a:pPr>
            <a:r>
              <a:rPr lang="en-US" sz="2400" dirty="0" smtClean="0"/>
              <a:t>Indicators of quality of life</a:t>
            </a:r>
          </a:p>
          <a:p>
            <a:pPr eaLnBrk="1" hangingPunct="1">
              <a:defRPr/>
            </a:pPr>
            <a:r>
              <a:rPr lang="en-US" sz="2400" dirty="0" smtClean="0"/>
              <a:t>Other indicators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63FC2-0DFF-493A-9F39-1B82DCC8326A}" type="slidenum">
              <a:rPr lang="ar-SA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community diagnosis involves four stages:</a:t>
            </a:r>
          </a:p>
          <a:p>
            <a:pPr lvl="1"/>
            <a:r>
              <a:rPr lang="en-US" dirty="0" smtClean="0"/>
              <a:t>Initiation</a:t>
            </a:r>
            <a:endParaRPr lang="en-US" dirty="0"/>
          </a:p>
          <a:p>
            <a:pPr lvl="1"/>
            <a:r>
              <a:rPr lang="en-US" dirty="0" smtClean="0"/>
              <a:t>Data </a:t>
            </a:r>
            <a:r>
              <a:rPr lang="en-US" dirty="0"/>
              <a:t>collection and analysis</a:t>
            </a:r>
          </a:p>
          <a:p>
            <a:pPr lvl="1"/>
            <a:r>
              <a:rPr lang="en-US" dirty="0" smtClean="0"/>
              <a:t>Diagnosis</a:t>
            </a:r>
            <a:endParaRPr lang="en-US" dirty="0"/>
          </a:p>
          <a:p>
            <a:pPr lvl="1"/>
            <a:r>
              <a:rPr lang="en-US" dirty="0" smtClean="0"/>
              <a:t>Dissemination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318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7200" dirty="0" smtClean="0"/>
              <a:t>Questions</a:t>
            </a:r>
            <a:endParaRPr lang="en-US" sz="72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5400" dirty="0" smtClean="0"/>
              <a:t>Refer to this for the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Definition of a “Community”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cluster of people with at least one common characteristic (geographic location, occupation, ethnicity, housing condition……)</a:t>
            </a:r>
          </a:p>
          <a:p>
            <a:pPr eaLnBrk="1" hangingPunct="1">
              <a:defRPr/>
            </a:pPr>
            <a:r>
              <a:rPr lang="en-US" dirty="0" smtClean="0"/>
              <a:t>A group of people with a common characteristic or interest living together within a larger society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Community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A community is a whole entity that functions because of the interdependence of its parts or subsystems. </a:t>
            </a:r>
          </a:p>
          <a:p>
            <a:pPr eaLnBrk="1" hangingPunct="1">
              <a:defRPr/>
            </a:pPr>
            <a:r>
              <a:rPr lang="en-US" dirty="0" smtClean="0"/>
              <a:t>Eight subsystems plus the community core are identified.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Community Core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71550" lvl="1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Community core</a:t>
            </a:r>
          </a:p>
          <a:p>
            <a:pPr marL="1371600" lvl="2" indent="-514350">
              <a:defRPr/>
            </a:pPr>
            <a:r>
              <a:rPr lang="en-US" dirty="0" smtClean="0"/>
              <a:t>history </a:t>
            </a:r>
          </a:p>
          <a:p>
            <a:pPr marL="1371600" lvl="2" indent="-514350">
              <a:defRPr/>
            </a:pPr>
            <a:r>
              <a:rPr lang="en-US" dirty="0"/>
              <a:t>S</a:t>
            </a:r>
            <a:r>
              <a:rPr lang="en-US" dirty="0" smtClean="0"/>
              <a:t>ocio-demographic characteristics</a:t>
            </a:r>
          </a:p>
          <a:p>
            <a:pPr marL="1371600" lvl="2" indent="-514350">
              <a:defRPr/>
            </a:pPr>
            <a:r>
              <a:rPr lang="en-US" dirty="0"/>
              <a:t>V</a:t>
            </a:r>
            <a:r>
              <a:rPr lang="en-US" dirty="0" smtClean="0"/>
              <a:t>ital statistics </a:t>
            </a:r>
          </a:p>
          <a:p>
            <a:pPr marL="1371600" lvl="2" indent="-514350">
              <a:defRPr/>
            </a:pPr>
            <a:r>
              <a:rPr lang="en-US" dirty="0" smtClean="0"/>
              <a:t>Values</a:t>
            </a:r>
          </a:p>
          <a:p>
            <a:pPr marL="1371600" lvl="2" indent="-514350">
              <a:defRPr/>
            </a:pPr>
            <a:r>
              <a:rPr lang="en-US" dirty="0" smtClean="0"/>
              <a:t>Beliefs</a:t>
            </a:r>
          </a:p>
          <a:p>
            <a:pPr marL="1371600" lvl="2" indent="-514350">
              <a:defRPr/>
            </a:pPr>
            <a:r>
              <a:rPr lang="en-US" dirty="0" smtClean="0"/>
              <a:t>Religions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Eight Subsystems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2. Eight subsystems: </a:t>
            </a:r>
          </a:p>
          <a:p>
            <a:pPr lvl="2" eaLnBrk="1" hangingPunct="1">
              <a:defRPr/>
            </a:pPr>
            <a:r>
              <a:rPr lang="en-US" dirty="0" smtClean="0"/>
              <a:t>Physical environment</a:t>
            </a:r>
          </a:p>
          <a:p>
            <a:pPr lvl="2" eaLnBrk="1" hangingPunct="1">
              <a:defRPr/>
            </a:pPr>
            <a:r>
              <a:rPr lang="en-US" dirty="0" smtClean="0"/>
              <a:t>Education</a:t>
            </a:r>
          </a:p>
          <a:p>
            <a:pPr lvl="2" eaLnBrk="1" hangingPunct="1">
              <a:defRPr/>
            </a:pPr>
            <a:r>
              <a:rPr lang="en-US" dirty="0" smtClean="0"/>
              <a:t>Safety and transportation</a:t>
            </a:r>
          </a:p>
          <a:p>
            <a:pPr lvl="2" eaLnBrk="1" hangingPunct="1">
              <a:defRPr/>
            </a:pPr>
            <a:r>
              <a:rPr lang="en-US" dirty="0" smtClean="0"/>
              <a:t>Politics and government</a:t>
            </a:r>
          </a:p>
          <a:p>
            <a:pPr lvl="2" eaLnBrk="1" hangingPunct="1">
              <a:defRPr/>
            </a:pPr>
            <a:r>
              <a:rPr lang="en-US" dirty="0" smtClean="0"/>
              <a:t>Health and social services</a:t>
            </a:r>
          </a:p>
          <a:p>
            <a:pPr lvl="2" eaLnBrk="1" hangingPunct="1">
              <a:defRPr/>
            </a:pPr>
            <a:r>
              <a:rPr lang="en-US" dirty="0" smtClean="0"/>
              <a:t>Communication</a:t>
            </a:r>
          </a:p>
          <a:p>
            <a:pPr lvl="2" eaLnBrk="1" hangingPunct="1">
              <a:defRPr/>
            </a:pPr>
            <a:r>
              <a:rPr lang="en-US" dirty="0" smtClean="0"/>
              <a:t>Economics</a:t>
            </a:r>
          </a:p>
          <a:p>
            <a:pPr lvl="2" eaLnBrk="1" hangingPunct="1">
              <a:defRPr/>
            </a:pPr>
            <a:r>
              <a:rPr lang="en-US" dirty="0"/>
              <a:t>R</a:t>
            </a:r>
            <a:r>
              <a:rPr lang="en-US" dirty="0" smtClean="0"/>
              <a:t>ecreation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dirty="0" smtClean="0"/>
              <a:t>Definition of Community Diagnosis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Community Diagnosis </a:t>
            </a:r>
            <a:r>
              <a:rPr lang="en-US" dirty="0" smtClean="0"/>
              <a:t>generally refers to the </a:t>
            </a:r>
            <a:r>
              <a:rPr lang="en-US" u="sng" dirty="0" smtClean="0"/>
              <a:t>identification</a:t>
            </a:r>
            <a:r>
              <a:rPr lang="en-US" dirty="0" smtClean="0"/>
              <a:t> and </a:t>
            </a:r>
            <a:r>
              <a:rPr lang="en-US" u="sng" dirty="0" smtClean="0"/>
              <a:t>quantification</a:t>
            </a:r>
            <a:r>
              <a:rPr lang="en-US" dirty="0" smtClean="0"/>
              <a:t> of health problems in a community as a whole in terms of mortality and morbidity rates and ratios, and </a:t>
            </a:r>
            <a:r>
              <a:rPr lang="en-US" u="sng" dirty="0" smtClean="0"/>
              <a:t>identification of their correlates </a:t>
            </a:r>
            <a:r>
              <a:rPr lang="en-US" dirty="0" smtClean="0"/>
              <a:t>for the purpose of defining </a:t>
            </a:r>
            <a:r>
              <a:rPr lang="en-US" u="sng" dirty="0" smtClean="0"/>
              <a:t>those at risk </a:t>
            </a:r>
            <a:r>
              <a:rPr lang="en-US" dirty="0" smtClean="0"/>
              <a:t>or those in </a:t>
            </a:r>
            <a:r>
              <a:rPr lang="en-US" u="sng" dirty="0" smtClean="0"/>
              <a:t>need of health care.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The Community Diagnosis Process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“A means of examining aggregate and social statistics in addition to the knowledge of the local situation, in order to determine the health needs of the community”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 mission of community diagnosis is to: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Analyze the health status of the community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Evaluate the health resources, services, and systems of care within the community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Assess attitudes toward community health services and issues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Identify priorities, establish goals, and determine courses of action to improve the health status of the community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Establish an epidemiologic baseline for measuring improvement over time.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6000" dirty="0" smtClean="0"/>
              <a:t>How is the community diagnosed?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14C4F-A8F0-4815-B18F-D6AC9C2797ED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450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Community Diagnosis</vt:lpstr>
      <vt:lpstr>Definition of a “Community”</vt:lpstr>
      <vt:lpstr>Community </vt:lpstr>
      <vt:lpstr>Community Core</vt:lpstr>
      <vt:lpstr>Eight Subsystems</vt:lpstr>
      <vt:lpstr>Definition of Community Diagnosis</vt:lpstr>
      <vt:lpstr>The Community Diagnosis Process</vt:lpstr>
      <vt:lpstr>Goal</vt:lpstr>
      <vt:lpstr>Slide 9</vt:lpstr>
      <vt:lpstr>Community Analysis</vt:lpstr>
      <vt:lpstr>Community Analysis (cont.)</vt:lpstr>
      <vt:lpstr>Slide 12</vt:lpstr>
      <vt:lpstr>Characteristics of Indicators:</vt:lpstr>
      <vt:lpstr>Classification of Health Indicators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Diagnosis</dc:title>
  <dc:creator>Rasha Salama</dc:creator>
  <cp:lastModifiedBy>Sherry</cp:lastModifiedBy>
  <cp:revision>17</cp:revision>
  <dcterms:created xsi:type="dcterms:W3CDTF">2006-06-05T11:34:46Z</dcterms:created>
  <dcterms:modified xsi:type="dcterms:W3CDTF">2013-01-06T00:20:19Z</dcterms:modified>
</cp:coreProperties>
</file>