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5"/>
  </p:notesMasterIdLst>
  <p:handoutMasterIdLst>
    <p:handoutMasterId r:id="rId66"/>
  </p:handoutMasterIdLst>
  <p:sldIdLst>
    <p:sldId id="256" r:id="rId2"/>
    <p:sldId id="415" r:id="rId3"/>
    <p:sldId id="478" r:id="rId4"/>
    <p:sldId id="416" r:id="rId5"/>
    <p:sldId id="479" r:id="rId6"/>
    <p:sldId id="417" r:id="rId7"/>
    <p:sldId id="476" r:id="rId8"/>
    <p:sldId id="418" r:id="rId9"/>
    <p:sldId id="419" r:id="rId10"/>
    <p:sldId id="420" r:id="rId11"/>
    <p:sldId id="421" r:id="rId12"/>
    <p:sldId id="422" r:id="rId13"/>
    <p:sldId id="480" r:id="rId14"/>
    <p:sldId id="423" r:id="rId15"/>
    <p:sldId id="424" r:id="rId16"/>
    <p:sldId id="428" r:id="rId17"/>
    <p:sldId id="482" r:id="rId18"/>
    <p:sldId id="429" r:id="rId19"/>
    <p:sldId id="430" r:id="rId20"/>
    <p:sldId id="483" r:id="rId21"/>
    <p:sldId id="431" r:id="rId22"/>
    <p:sldId id="484" r:id="rId23"/>
    <p:sldId id="432" r:id="rId24"/>
    <p:sldId id="485" r:id="rId25"/>
    <p:sldId id="433" r:id="rId26"/>
    <p:sldId id="434" r:id="rId27"/>
    <p:sldId id="435" r:id="rId28"/>
    <p:sldId id="436" r:id="rId29"/>
    <p:sldId id="486" r:id="rId30"/>
    <p:sldId id="437" r:id="rId31"/>
    <p:sldId id="438" r:id="rId32"/>
    <p:sldId id="439" r:id="rId33"/>
    <p:sldId id="440" r:id="rId34"/>
    <p:sldId id="441" r:id="rId35"/>
    <p:sldId id="442" r:id="rId36"/>
    <p:sldId id="443" r:id="rId37"/>
    <p:sldId id="444" r:id="rId38"/>
    <p:sldId id="445" r:id="rId39"/>
    <p:sldId id="446" r:id="rId40"/>
    <p:sldId id="487" r:id="rId41"/>
    <p:sldId id="447" r:id="rId42"/>
    <p:sldId id="488" r:id="rId43"/>
    <p:sldId id="448" r:id="rId44"/>
    <p:sldId id="449" r:id="rId45"/>
    <p:sldId id="450" r:id="rId46"/>
    <p:sldId id="451" r:id="rId47"/>
    <p:sldId id="452" r:id="rId48"/>
    <p:sldId id="453" r:id="rId49"/>
    <p:sldId id="489" r:id="rId50"/>
    <p:sldId id="454" r:id="rId51"/>
    <p:sldId id="455" r:id="rId52"/>
    <p:sldId id="456" r:id="rId53"/>
    <p:sldId id="457" r:id="rId54"/>
    <p:sldId id="490" r:id="rId55"/>
    <p:sldId id="458" r:id="rId56"/>
    <p:sldId id="459" r:id="rId57"/>
    <p:sldId id="460" r:id="rId58"/>
    <p:sldId id="461" r:id="rId59"/>
    <p:sldId id="462" r:id="rId60"/>
    <p:sldId id="463" r:id="rId61"/>
    <p:sldId id="464" r:id="rId62"/>
    <p:sldId id="474" r:id="rId63"/>
    <p:sldId id="475"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74327" autoAdjust="0"/>
  </p:normalViewPr>
  <p:slideViewPr>
    <p:cSldViewPr>
      <p:cViewPr varScale="1">
        <p:scale>
          <a:sx n="72" d="100"/>
          <a:sy n="72" d="100"/>
        </p:scale>
        <p:origin x="2157" y="3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E06D80-EB1F-404F-BF36-22951937786F}" type="datetimeFigureOut">
              <a:rPr lang="en-US" smtClean="0"/>
              <a:t>8/14/2022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D56346-8E04-44B0-9DAA-CF11868D537C}" type="slidenum">
              <a:rPr lang="en-US" smtClean="0"/>
              <a:t>‹#›</a:t>
            </a:fld>
            <a:endParaRPr lang="en-US"/>
          </a:p>
        </p:txBody>
      </p:sp>
    </p:spTree>
    <p:extLst>
      <p:ext uri="{BB962C8B-B14F-4D97-AF65-F5344CB8AC3E}">
        <p14:creationId xmlns:p14="http://schemas.microsoft.com/office/powerpoint/2010/main" val="3092709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8/14/2022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974C31-EB4A-4B21-8134-CB5741A1DC5F}" type="slidenum">
              <a:rPr lang="en-US" smtClean="0"/>
              <a:t>63</a:t>
            </a:fld>
            <a:endParaRPr lang="en-US"/>
          </a:p>
        </p:txBody>
      </p:sp>
    </p:spTree>
    <p:extLst>
      <p:ext uri="{BB962C8B-B14F-4D97-AF65-F5344CB8AC3E}">
        <p14:creationId xmlns:p14="http://schemas.microsoft.com/office/powerpoint/2010/main" val="2911019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marL="1371600" indent="-457200">
              <a:buFont typeface="+mj-lt"/>
              <a:buAutoNum type="alphaLcParenR"/>
              <a:defRPr sz="2400"/>
            </a:lvl3pPr>
            <a:lvl4pPr marL="1885950" indent="-514350">
              <a:buFont typeface="+mj-lt"/>
              <a:buAutoNum type="romanLcPeriod"/>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2971800"/>
            <a:ext cx="6400800" cy="1752600"/>
          </a:xfrm>
        </p:spPr>
        <p:txBody>
          <a:bodyPr>
            <a:normAutofit/>
          </a:bodyPr>
          <a:lstStyle/>
          <a:p>
            <a:r>
              <a:rPr lang="en-US" dirty="0"/>
              <a:t>Chapter 9: The Ethics of Criminal Justice Policy Making</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37EF252A-9B4B-45AE-926A-975AF52F0A80}"/>
              </a:ext>
            </a:extLst>
          </p:cNvPr>
          <p:cNvSpPr>
            <a:spLocks noGrp="1" noChangeArrowheads="1"/>
          </p:cNvSpPr>
          <p:nvPr>
            <p:ph idx="1"/>
          </p:nvPr>
        </p:nvSpPr>
        <p:spPr>
          <a:xfrm>
            <a:off x="457200" y="1752600"/>
            <a:ext cx="8305800" cy="4114800"/>
          </a:xfrm>
        </p:spPr>
        <p:txBody>
          <a:bodyPr>
            <a:normAutofit lnSpcReduction="10000"/>
          </a:bodyPr>
          <a:lstStyle/>
          <a:p>
            <a:r>
              <a:rPr lang="en-US" altLang="en-US" dirty="0"/>
              <a:t>Mooney (2001) </a:t>
            </a:r>
          </a:p>
          <a:p>
            <a:pPr lvl="1"/>
            <a:r>
              <a:rPr lang="en-US" altLang="en-US" dirty="0"/>
              <a:t>Morality policy involves the debate in which one party portrays an issue as one of morality and uses moral arguments in support of this view</a:t>
            </a:r>
          </a:p>
          <a:p>
            <a:pPr lvl="1"/>
            <a:r>
              <a:rPr lang="en-US" dirty="0"/>
              <a:t>The death penalty is a classic instance of a morality policy because prohibiting the death penalty has the effect of validating a particular value about the sanctity of human life. </a:t>
            </a:r>
          </a:p>
          <a:p>
            <a:pPr lvl="1"/>
            <a:r>
              <a:rPr lang="en-US" dirty="0"/>
              <a:t>Policy making on issues that call for morality policy usually involves less formal policy analysis than policy making for nonmorality policy (p. 13).</a:t>
            </a:r>
          </a:p>
          <a:p>
            <a:endParaRPr lang="en-US" altLang="en-US" sz="2400" dirty="0"/>
          </a:p>
        </p:txBody>
      </p:sp>
      <p:sp>
        <p:nvSpPr>
          <p:cNvPr id="3" name="Slide Number Placeholder 2">
            <a:extLst>
              <a:ext uri="{FF2B5EF4-FFF2-40B4-BE49-F238E27FC236}">
                <a16:creationId xmlns:a16="http://schemas.microsoft.com/office/drawing/2014/main" id="{6225663E-184E-4FD0-B179-7C97CE078C84}"/>
              </a:ext>
            </a:extLst>
          </p:cNvPr>
          <p:cNvSpPr>
            <a:spLocks noGrp="1"/>
          </p:cNvSpPr>
          <p:nvPr>
            <p:ph type="sldNum" sz="quarter" idx="12"/>
          </p:nvPr>
        </p:nvSpPr>
        <p:spPr/>
        <p:txBody>
          <a:bodyPr/>
          <a:lstStyle/>
          <a:p>
            <a:fld id="{D1DE8B5B-AEB0-4E55-AA95-6476F914F479}" type="slidenum">
              <a:rPr lang="en-US" altLang="en-US" smtClean="0"/>
              <a:pPr/>
              <a:t>10</a:t>
            </a:fld>
            <a:endParaRPr lang="en-US" altLang="en-US"/>
          </a:p>
        </p:txBody>
      </p:sp>
      <p:sp>
        <p:nvSpPr>
          <p:cNvPr id="8" name="Rectangle 2">
            <a:extLst>
              <a:ext uri="{FF2B5EF4-FFF2-40B4-BE49-F238E27FC236}">
                <a16:creationId xmlns:a16="http://schemas.microsoft.com/office/drawing/2014/main" id="{8EA19185-D1D0-4C9A-AD51-A82F8181E05B}"/>
              </a:ext>
            </a:extLst>
          </p:cNvPr>
          <p:cNvSpPr>
            <a:spLocks noGrp="1" noChangeArrowheads="1"/>
          </p:cNvSpPr>
          <p:nvPr>
            <p:ph type="title"/>
          </p:nvPr>
        </p:nvSpPr>
        <p:spPr>
          <a:xfrm>
            <a:off x="533400" y="762000"/>
            <a:ext cx="8229600" cy="1295400"/>
          </a:xfrm>
        </p:spPr>
        <p:txBody>
          <a:bodyPr>
            <a:normAutofit/>
          </a:bodyPr>
          <a:lstStyle/>
          <a:p>
            <a:r>
              <a:rPr lang="en-US" altLang="en-US" dirty="0"/>
              <a:t>Morality Policy </a:t>
            </a:r>
          </a:p>
        </p:txBody>
      </p:sp>
    </p:spTree>
    <p:extLst>
      <p:ext uri="{BB962C8B-B14F-4D97-AF65-F5344CB8AC3E}">
        <p14:creationId xmlns:p14="http://schemas.microsoft.com/office/powerpoint/2010/main" val="1781147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37EF252A-9B4B-45AE-926A-975AF52F0A80}"/>
              </a:ext>
            </a:extLst>
          </p:cNvPr>
          <p:cNvSpPr>
            <a:spLocks noGrp="1" noChangeArrowheads="1"/>
          </p:cNvSpPr>
          <p:nvPr>
            <p:ph idx="1"/>
          </p:nvPr>
        </p:nvSpPr>
        <p:spPr>
          <a:xfrm>
            <a:off x="457200" y="1295400"/>
            <a:ext cx="8153400" cy="4953000"/>
          </a:xfrm>
        </p:spPr>
        <p:txBody>
          <a:bodyPr>
            <a:noAutofit/>
          </a:bodyPr>
          <a:lstStyle/>
          <a:p>
            <a:r>
              <a:rPr lang="en-US" altLang="en-US" sz="2200" dirty="0"/>
              <a:t>Mooney (2001) </a:t>
            </a:r>
          </a:p>
          <a:p>
            <a:pPr lvl="1"/>
            <a:r>
              <a:rPr lang="en-US" altLang="en-US" sz="2200" dirty="0"/>
              <a:t>Argues that U.S. has preoccupation with morality policy and suggests that reasons for this relate to</a:t>
            </a:r>
          </a:p>
          <a:p>
            <a:pPr marL="1428750" lvl="2"/>
            <a:r>
              <a:rPr lang="en-US" altLang="en-US" sz="2200" dirty="0"/>
              <a:t>High adherence to religions in the American society, promoting the likelihood of clashes on fundamental values, which are often based in religion</a:t>
            </a:r>
          </a:p>
          <a:p>
            <a:pPr marL="1428750" lvl="2"/>
            <a:r>
              <a:rPr lang="en-US" altLang="en-US" sz="2200" dirty="0"/>
              <a:t>Heterogeneity of society that encourages clash of values</a:t>
            </a:r>
          </a:p>
          <a:p>
            <a:pPr marL="1428750" lvl="2"/>
            <a:r>
              <a:rPr lang="en-US" altLang="en-US" sz="2200" dirty="0"/>
              <a:t>Fact that, in contrast to other democratic states, “there is a seemingly endless array of alternative venues in which morality policy advocates can pursue political satisfaction” (p. 16)</a:t>
            </a:r>
          </a:p>
        </p:txBody>
      </p:sp>
      <p:sp>
        <p:nvSpPr>
          <p:cNvPr id="3" name="Slide Number Placeholder 2">
            <a:extLst>
              <a:ext uri="{FF2B5EF4-FFF2-40B4-BE49-F238E27FC236}">
                <a16:creationId xmlns:a16="http://schemas.microsoft.com/office/drawing/2014/main" id="{6225663E-184E-4FD0-B179-7C97CE078C84}"/>
              </a:ext>
            </a:extLst>
          </p:cNvPr>
          <p:cNvSpPr>
            <a:spLocks noGrp="1"/>
          </p:cNvSpPr>
          <p:nvPr>
            <p:ph type="sldNum" sz="quarter" idx="12"/>
          </p:nvPr>
        </p:nvSpPr>
        <p:spPr/>
        <p:txBody>
          <a:bodyPr/>
          <a:lstStyle/>
          <a:p>
            <a:fld id="{D1DE8B5B-AEB0-4E55-AA95-6476F914F479}" type="slidenum">
              <a:rPr lang="en-US" altLang="en-US" smtClean="0"/>
              <a:pPr/>
              <a:t>11</a:t>
            </a:fld>
            <a:endParaRPr lang="en-US" altLang="en-US"/>
          </a:p>
        </p:txBody>
      </p:sp>
      <p:sp>
        <p:nvSpPr>
          <p:cNvPr id="8" name="Rectangle 2">
            <a:extLst>
              <a:ext uri="{FF2B5EF4-FFF2-40B4-BE49-F238E27FC236}">
                <a16:creationId xmlns:a16="http://schemas.microsoft.com/office/drawing/2014/main" id="{8EA19185-D1D0-4C9A-AD51-A82F8181E05B}"/>
              </a:ext>
            </a:extLst>
          </p:cNvPr>
          <p:cNvSpPr>
            <a:spLocks noGrp="1" noChangeArrowheads="1"/>
          </p:cNvSpPr>
          <p:nvPr>
            <p:ph type="title"/>
          </p:nvPr>
        </p:nvSpPr>
        <p:spPr>
          <a:xfrm>
            <a:off x="533400" y="304800"/>
            <a:ext cx="8229600" cy="1371600"/>
          </a:xfrm>
        </p:spPr>
        <p:txBody>
          <a:bodyPr>
            <a:normAutofit/>
          </a:bodyPr>
          <a:lstStyle/>
          <a:p>
            <a:r>
              <a:rPr lang="en-US" altLang="en-US" dirty="0"/>
              <a:t>Rationale for Morality Policy </a:t>
            </a:r>
          </a:p>
        </p:txBody>
      </p:sp>
    </p:spTree>
    <p:extLst>
      <p:ext uri="{BB962C8B-B14F-4D97-AF65-F5344CB8AC3E}">
        <p14:creationId xmlns:p14="http://schemas.microsoft.com/office/powerpoint/2010/main" val="3575045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371600"/>
            <a:ext cx="8305800" cy="4800600"/>
          </a:xfrm>
        </p:spPr>
        <p:txBody>
          <a:bodyPr>
            <a:noAutofit/>
          </a:bodyPr>
          <a:lstStyle/>
          <a:p>
            <a:pPr>
              <a:defRPr/>
            </a:pPr>
            <a:r>
              <a:rPr lang="en-US" altLang="en-US" dirty="0"/>
              <a:t>Those who rely on intuition to guide thinking on a particular issue usually take moral position</a:t>
            </a:r>
          </a:p>
          <a:p>
            <a:pPr>
              <a:defRPr/>
            </a:pPr>
            <a:r>
              <a:rPr lang="en-US" altLang="en-US" dirty="0"/>
              <a:t>Baron (1998)</a:t>
            </a:r>
          </a:p>
          <a:p>
            <a:pPr marL="781050" lvl="1" indent="-342900">
              <a:defRPr/>
            </a:pPr>
            <a:r>
              <a:rPr lang="en-US" altLang="en-US" dirty="0"/>
              <a:t>Discusses danger in following only our intuition</a:t>
            </a:r>
          </a:p>
          <a:p>
            <a:pPr marL="781050" lvl="1" indent="-342900">
              <a:defRPr/>
            </a:pPr>
            <a:r>
              <a:rPr lang="en-US" altLang="en-US" dirty="0"/>
              <a:t>Points out while most people take stands on public issues on the basis of intuition and what is considered right, approach usually results in only partial understanding of issue</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12</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535709" y="381000"/>
            <a:ext cx="8229600" cy="1371600"/>
          </a:xfrm>
        </p:spPr>
        <p:txBody>
          <a:bodyPr>
            <a:normAutofit/>
          </a:bodyPr>
          <a:lstStyle/>
          <a:p>
            <a:r>
              <a:rPr lang="en-US" altLang="en-US" dirty="0"/>
              <a:t>Rationale for Morality Policy </a:t>
            </a:r>
          </a:p>
        </p:txBody>
      </p:sp>
    </p:spTree>
    <p:extLst>
      <p:ext uri="{BB962C8B-B14F-4D97-AF65-F5344CB8AC3E}">
        <p14:creationId xmlns:p14="http://schemas.microsoft.com/office/powerpoint/2010/main" val="3185645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Rationale for Morality Policy</a:t>
            </a:r>
            <a:endParaRPr lang="en-US" dirty="0"/>
          </a:p>
        </p:txBody>
      </p:sp>
      <p:sp>
        <p:nvSpPr>
          <p:cNvPr id="4" name="Content Placeholder 3"/>
          <p:cNvSpPr>
            <a:spLocks noGrp="1"/>
          </p:cNvSpPr>
          <p:nvPr>
            <p:ph idx="1"/>
          </p:nvPr>
        </p:nvSpPr>
        <p:spPr/>
        <p:txBody>
          <a:bodyPr/>
          <a:lstStyle/>
          <a:p>
            <a:pPr>
              <a:defRPr/>
            </a:pPr>
            <a:r>
              <a:rPr lang="en-US" altLang="en-US" dirty="0"/>
              <a:t>Penal policies since the late 1970s have resulted in mass imprisonment and turned U.S. into what scholars have termed “the </a:t>
            </a:r>
            <a:r>
              <a:rPr lang="en-US" altLang="en-US" dirty="0" err="1"/>
              <a:t>carceral</a:t>
            </a:r>
            <a:r>
              <a:rPr lang="en-US" altLang="en-US" dirty="0"/>
              <a:t> state” (Gottschalk, 2015, p. 1)</a:t>
            </a:r>
          </a:p>
          <a:p>
            <a:pPr>
              <a:defRPr/>
            </a:pPr>
            <a:r>
              <a:rPr lang="en-US" altLang="en-US" dirty="0"/>
              <a:t>There are wide variations in the rate of imprisonment among states</a:t>
            </a:r>
          </a:p>
          <a:p>
            <a:pPr>
              <a:defRPr/>
            </a:pPr>
            <a:r>
              <a:rPr lang="en-US" altLang="en-US" dirty="0"/>
              <a:t>Changes in crime rates generally agreed to have had little effect on incarceration rates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887304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508000" y="1447800"/>
            <a:ext cx="8153400" cy="4267200"/>
          </a:xfrm>
        </p:spPr>
        <p:txBody>
          <a:bodyPr>
            <a:normAutofit/>
          </a:bodyPr>
          <a:lstStyle/>
          <a:p>
            <a:pPr marL="609600" indent="-609600">
              <a:defRPr/>
            </a:pPr>
            <a:r>
              <a:rPr lang="en-US" altLang="en-US" dirty="0"/>
              <a:t>Gottschalk (2015): There is a substantial policy difference between the political right and left, so mass imprisonment will not end soon. </a:t>
            </a:r>
          </a:p>
          <a:p>
            <a:pPr marL="609600" indent="-609600">
              <a:lnSpc>
                <a:spcPct val="100000"/>
              </a:lnSpc>
              <a:defRPr/>
            </a:pPr>
            <a:r>
              <a:rPr lang="en-US" altLang="en-US" dirty="0"/>
              <a:t>Carson (2018): At the end of 2016,state and federal incarceration rates were down by 1% to 450/100,000 population.</a:t>
            </a:r>
          </a:p>
          <a:p>
            <a:pPr marL="609600" indent="-609600">
              <a:defRPr/>
            </a:pPr>
            <a:r>
              <a:rPr lang="en-US" altLang="en-US" dirty="0"/>
              <a:t>Reducing prison population would require a fundamental change in the length of sentences.</a:t>
            </a:r>
          </a:p>
          <a:p>
            <a:pPr marL="609600" indent="-609600">
              <a:defRPr/>
            </a:pPr>
            <a:r>
              <a:rPr lang="en-US" altLang="en-US" dirty="0"/>
              <a:t>States have tended to follow advisory U.S. Sentencing Commission guidelines. </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14</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473364" y="304800"/>
            <a:ext cx="8229600" cy="1295400"/>
          </a:xfrm>
        </p:spPr>
        <p:txBody>
          <a:bodyPr>
            <a:normAutofit/>
          </a:bodyPr>
          <a:lstStyle/>
          <a:p>
            <a:r>
              <a:rPr lang="en-US" altLang="en-US" dirty="0"/>
              <a:t>Penal Policies </a:t>
            </a:r>
          </a:p>
        </p:txBody>
      </p:sp>
    </p:spTree>
    <p:extLst>
      <p:ext uri="{BB962C8B-B14F-4D97-AF65-F5344CB8AC3E}">
        <p14:creationId xmlns:p14="http://schemas.microsoft.com/office/powerpoint/2010/main" val="3115330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2057400"/>
            <a:ext cx="8229600" cy="4267200"/>
          </a:xfrm>
        </p:spPr>
        <p:txBody>
          <a:bodyPr>
            <a:normAutofit/>
          </a:bodyPr>
          <a:lstStyle/>
          <a:p>
            <a:pPr marL="609600" indent="-609600">
              <a:defRPr/>
            </a:pPr>
            <a:r>
              <a:rPr lang="en-US" dirty="0"/>
              <a:t>11th edition of the World Prison Population List noted that the United States had the second highest prison population (698/100,000) rate worldwide, as of end of October 2015.</a:t>
            </a:r>
            <a:endParaRPr lang="en-US" altLang="en-US"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15</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533400" y="762000"/>
            <a:ext cx="8229600" cy="1295400"/>
          </a:xfrm>
        </p:spPr>
        <p:txBody>
          <a:bodyPr>
            <a:normAutofit/>
          </a:bodyPr>
          <a:lstStyle/>
          <a:p>
            <a:r>
              <a:rPr lang="en-US" altLang="en-US" dirty="0"/>
              <a:t>Penal Policies </a:t>
            </a:r>
          </a:p>
        </p:txBody>
      </p:sp>
    </p:spTree>
    <p:extLst>
      <p:ext uri="{BB962C8B-B14F-4D97-AF65-F5344CB8AC3E}">
        <p14:creationId xmlns:p14="http://schemas.microsoft.com/office/powerpoint/2010/main" val="4235489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31800" y="1676400"/>
            <a:ext cx="8305800" cy="4191000"/>
          </a:xfrm>
        </p:spPr>
        <p:txBody>
          <a:bodyPr>
            <a:noAutofit/>
          </a:bodyPr>
          <a:lstStyle/>
          <a:p>
            <a:r>
              <a:rPr lang="en-US" dirty="0"/>
              <a:t>The notion of “justice reinvestment” argued that a reduction in the numbers of persons incarcerated would allow the savings from that reduction to be invested in social and support services and infrastructure in neighborhoods where crime rates are high.</a:t>
            </a:r>
          </a:p>
          <a:p>
            <a:r>
              <a:rPr lang="en-US" dirty="0"/>
              <a:t>More than half of the states have participated in the federal A Justice Reinvestment Initiative (JRI) yet some have failed to adopt any reinvestment policies.</a:t>
            </a:r>
          </a:p>
          <a:p>
            <a:r>
              <a:rPr lang="en-US" dirty="0"/>
              <a:t>States have tended to focus on non-violent offenders and on technical parole and probation violations.</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16</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508000" y="685800"/>
            <a:ext cx="8153400" cy="762000"/>
          </a:xfrm>
        </p:spPr>
        <p:txBody>
          <a:bodyPr>
            <a:normAutofit/>
          </a:bodyPr>
          <a:lstStyle/>
          <a:p>
            <a:r>
              <a:rPr lang="en-US" dirty="0"/>
              <a:t>Ending Mass Imprisonment?</a:t>
            </a:r>
            <a:endParaRPr lang="en-US" altLang="en-US" dirty="0"/>
          </a:p>
        </p:txBody>
      </p:sp>
    </p:spTree>
    <p:extLst>
      <p:ext uri="{BB962C8B-B14F-4D97-AF65-F5344CB8AC3E}">
        <p14:creationId xmlns:p14="http://schemas.microsoft.com/office/powerpoint/2010/main" val="4012683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Ending Mass Imprisonment?</a:t>
            </a:r>
          </a:p>
        </p:txBody>
      </p:sp>
      <p:sp>
        <p:nvSpPr>
          <p:cNvPr id="4" name="Content Placeholder 3"/>
          <p:cNvSpPr>
            <a:spLocks noGrp="1"/>
          </p:cNvSpPr>
          <p:nvPr>
            <p:ph idx="1"/>
          </p:nvPr>
        </p:nvSpPr>
        <p:spPr/>
        <p:txBody>
          <a:bodyPr/>
          <a:lstStyle/>
          <a:p>
            <a:r>
              <a:rPr lang="en-US" dirty="0"/>
              <a:t>Offenders who do not fall into such categories have been largely ignored.</a:t>
            </a:r>
          </a:p>
          <a:p>
            <a:r>
              <a:rPr lang="en-US" dirty="0"/>
              <a:t>Thus, incarceration rates remain largely unaffected by the JRI.</a:t>
            </a:r>
          </a:p>
          <a:p>
            <a:r>
              <a:rPr lang="en-US" dirty="0"/>
              <a:t>State proposals to cut prison costs include policy changes, such as reducing sentences for lower-level offenders, placing some offenders in alternative penalty programs, and giving judges more discretion in sentencing.</a:t>
            </a:r>
          </a:p>
          <a:p>
            <a:endParaRPr lang="en-US" alt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150963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381000" y="1676400"/>
            <a:ext cx="8305800" cy="4191000"/>
          </a:xfrm>
        </p:spPr>
        <p:txBody>
          <a:bodyPr>
            <a:noAutofit/>
          </a:bodyPr>
          <a:lstStyle/>
          <a:p>
            <a:r>
              <a:rPr lang="en-US" dirty="0"/>
              <a:t>In 2010, the </a:t>
            </a:r>
            <a:r>
              <a:rPr lang="en-US" i="1" dirty="0"/>
              <a:t>Fair Sentencing Act </a:t>
            </a:r>
            <a:r>
              <a:rPr lang="en-US" dirty="0"/>
              <a:t>reformed drug sentencing by repealing the 5-year mandatory sentence for first-time offenders and for repeat offenders with less than 28 grams of cocaine.</a:t>
            </a:r>
          </a:p>
          <a:p>
            <a:r>
              <a:rPr lang="en-US" dirty="0"/>
              <a:t>Advocates of carceral reform have tended to focus on those convicted of non-violent crimes or to “non, non, </a:t>
            </a:r>
            <a:r>
              <a:rPr lang="en-US" dirty="0" err="1"/>
              <a:t>nons</a:t>
            </a:r>
            <a:r>
              <a:rPr lang="en-US" dirty="0"/>
              <a:t>,” meaning nonserious, nonrepeat, and nonviolent offenders.</a:t>
            </a:r>
          </a:p>
          <a:p>
            <a:r>
              <a:rPr lang="en-US" dirty="0"/>
              <a:t>The “low-hanging fruit” of the incarcerated population is seen as most deserving of reform; they are the easiest target.</a:t>
            </a:r>
            <a:endParaRPr lang="en-US" altLang="en-US"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18</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685800" y="762000"/>
            <a:ext cx="8077200" cy="685800"/>
          </a:xfrm>
        </p:spPr>
        <p:txBody>
          <a:bodyPr>
            <a:normAutofit/>
          </a:bodyPr>
          <a:lstStyle/>
          <a:p>
            <a:r>
              <a:rPr lang="en-US" dirty="0"/>
              <a:t>Ending Mass Imprisonment?</a:t>
            </a:r>
            <a:endParaRPr lang="en-US" altLang="en-US" dirty="0"/>
          </a:p>
        </p:txBody>
      </p:sp>
    </p:spTree>
    <p:extLst>
      <p:ext uri="{BB962C8B-B14F-4D97-AF65-F5344CB8AC3E}">
        <p14:creationId xmlns:p14="http://schemas.microsoft.com/office/powerpoint/2010/main" val="444065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219200"/>
            <a:ext cx="8229600" cy="5181600"/>
          </a:xfrm>
        </p:spPr>
        <p:txBody>
          <a:bodyPr>
            <a:noAutofit/>
          </a:bodyPr>
          <a:lstStyle/>
          <a:p>
            <a:r>
              <a:rPr lang="en-US" dirty="0"/>
              <a:t>Some contend that states overuse prisons because for those working in the justice system at the local level, sending persons to prison costs nothing because the state pays the costs involved. </a:t>
            </a:r>
          </a:p>
          <a:p>
            <a:r>
              <a:rPr lang="en-US" dirty="0"/>
              <a:t>Prosecutors and judges have unlimited scope to incarcerate and to give effect to punitive public opinion because they do not have to pay attention to the cost of a day in prison—local counties do not pay for state prisons.</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19</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304800" y="452437"/>
            <a:ext cx="8534400" cy="892175"/>
          </a:xfrm>
        </p:spPr>
        <p:txBody>
          <a:bodyPr>
            <a:normAutofit/>
          </a:bodyPr>
          <a:lstStyle/>
          <a:p>
            <a:r>
              <a:rPr lang="en-US" dirty="0"/>
              <a:t>Ending Mass Imprisonment?</a:t>
            </a:r>
            <a:endParaRPr lang="en-US" altLang="en-US" dirty="0"/>
          </a:p>
        </p:txBody>
      </p:sp>
    </p:spTree>
    <p:extLst>
      <p:ext uri="{BB962C8B-B14F-4D97-AF65-F5344CB8AC3E}">
        <p14:creationId xmlns:p14="http://schemas.microsoft.com/office/powerpoint/2010/main" val="674502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533400" y="762000"/>
            <a:ext cx="8229600" cy="1143000"/>
          </a:xfrm>
        </p:spPr>
        <p:txBody>
          <a:bodyPr>
            <a:normAutofit/>
          </a:bodyPr>
          <a:lstStyle/>
          <a:p>
            <a:r>
              <a:rPr lang="en-US" altLang="en-US" dirty="0"/>
              <a:t>The Ethics of Policy Making</a:t>
            </a:r>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57200" y="1905000"/>
            <a:ext cx="8262938" cy="4495800"/>
          </a:xfrm>
        </p:spPr>
        <p:txBody>
          <a:bodyPr>
            <a:normAutofit/>
          </a:bodyPr>
          <a:lstStyle/>
          <a:p>
            <a:r>
              <a:rPr lang="en-US" altLang="en-US" dirty="0"/>
              <a:t>Policy making on criminal justice issues including crime control takes place at many different levels in society, ranging from local community that introduces neighborhood watch program to formulation of strategies at the national level after a debate in Congress.</a:t>
            </a:r>
          </a:p>
          <a:p>
            <a:r>
              <a:rPr lang="en-US" altLang="en-US" dirty="0"/>
              <a:t>In considering how particular policies are justified, Reamer (1986) identifies three grounds:</a:t>
            </a:r>
          </a:p>
          <a:p>
            <a:pPr lvl="1">
              <a:buClr>
                <a:schemeClr val="tx1"/>
              </a:buClr>
            </a:pPr>
            <a:r>
              <a:rPr lang="en-US" altLang="en-US" dirty="0"/>
              <a:t>Ideological</a:t>
            </a:r>
          </a:p>
          <a:p>
            <a:pPr lvl="1">
              <a:buClr>
                <a:schemeClr val="tx1"/>
              </a:buClr>
            </a:pPr>
            <a:r>
              <a:rPr lang="en-US" altLang="en-US" dirty="0"/>
              <a:t>Empirical</a:t>
            </a:r>
          </a:p>
          <a:p>
            <a:pPr lvl="1">
              <a:buClr>
                <a:schemeClr val="tx1"/>
              </a:buClr>
            </a:pPr>
            <a:r>
              <a:rPr lang="en-US" altLang="en-US" dirty="0"/>
              <a:t>Ethical</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2</a:t>
            </a:fld>
            <a:endParaRPr lang="en-US" altLang="en-US"/>
          </a:p>
        </p:txBody>
      </p:sp>
    </p:spTree>
    <p:extLst>
      <p:ext uri="{BB962C8B-B14F-4D97-AF65-F5344CB8AC3E}">
        <p14:creationId xmlns:p14="http://schemas.microsoft.com/office/powerpoint/2010/main" val="2158275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Ending Mass Imprisonment?</a:t>
            </a:r>
          </a:p>
        </p:txBody>
      </p:sp>
      <p:sp>
        <p:nvSpPr>
          <p:cNvPr id="4" name="Content Placeholder 3"/>
          <p:cNvSpPr>
            <a:spLocks noGrp="1"/>
          </p:cNvSpPr>
          <p:nvPr>
            <p:ph idx="1"/>
          </p:nvPr>
        </p:nvSpPr>
        <p:spPr/>
        <p:txBody>
          <a:bodyPr/>
          <a:lstStyle/>
          <a:p>
            <a:r>
              <a:rPr lang="en-US" dirty="0"/>
              <a:t>Options to change this and create incentives to downsize correctional populations include </a:t>
            </a:r>
          </a:p>
          <a:p>
            <a:pPr marL="685800" lvl="1" indent="-342900"/>
            <a:r>
              <a:rPr lang="en-US" dirty="0"/>
              <a:t>Charging counties for prison use; </a:t>
            </a:r>
          </a:p>
          <a:p>
            <a:pPr marL="685800" lvl="1" indent="-342900"/>
            <a:r>
              <a:rPr lang="en-US" dirty="0"/>
              <a:t>Capping the number of prison days that counties may use each year </a:t>
            </a:r>
          </a:p>
          <a:p>
            <a:pPr marL="685800" lvl="1" indent="-342900"/>
            <a:r>
              <a:rPr lang="en-US" dirty="0"/>
              <a:t>Dividing a state’s correctional budget among the counties on a per capita basis so that counties who exceed their allocation must pay for extra prison days out of local revenue sources</a:t>
            </a:r>
            <a:endParaRPr lang="en-US" alt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733630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600200"/>
            <a:ext cx="8305800" cy="4222751"/>
          </a:xfrm>
        </p:spPr>
        <p:txBody>
          <a:bodyPr>
            <a:normAutofit/>
          </a:bodyPr>
          <a:lstStyle/>
          <a:p>
            <a:r>
              <a:rPr lang="en-US" dirty="0"/>
              <a:t>Estimates of the cost of an elderly inmate range from $60,000 to $72,000 a year, compared to around $20,000 for younger inmates.</a:t>
            </a:r>
          </a:p>
          <a:p>
            <a:r>
              <a:rPr lang="en-US" dirty="0"/>
              <a:t>Older inmates experience both physical and mental health problems due to low socioeconomic backgrounds, less education, and a greater likelihood of suffering the effects of sustained substance abuse.</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21</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242455" y="429201"/>
            <a:ext cx="8229600" cy="1371600"/>
          </a:xfrm>
        </p:spPr>
        <p:txBody>
          <a:bodyPr>
            <a:normAutofit/>
          </a:bodyPr>
          <a:lstStyle/>
          <a:p>
            <a:r>
              <a:rPr lang="en-US" dirty="0"/>
              <a:t>Elderly Inmates</a:t>
            </a:r>
            <a:endParaRPr lang="en-US" altLang="en-US" dirty="0"/>
          </a:p>
        </p:txBody>
      </p:sp>
    </p:spTree>
    <p:extLst>
      <p:ext uri="{BB962C8B-B14F-4D97-AF65-F5344CB8AC3E}">
        <p14:creationId xmlns:p14="http://schemas.microsoft.com/office/powerpoint/2010/main" val="3628950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Elderly Inmates</a:t>
            </a:r>
          </a:p>
        </p:txBody>
      </p:sp>
      <p:sp>
        <p:nvSpPr>
          <p:cNvPr id="4" name="Content Placeholder 3"/>
          <p:cNvSpPr>
            <a:spLocks noGrp="1"/>
          </p:cNvSpPr>
          <p:nvPr>
            <p:ph idx="1"/>
          </p:nvPr>
        </p:nvSpPr>
        <p:spPr/>
        <p:txBody>
          <a:bodyPr/>
          <a:lstStyle/>
          <a:p>
            <a:r>
              <a:rPr lang="en-US" dirty="0"/>
              <a:t>States have responded to the issue of elderly inmates by</a:t>
            </a:r>
          </a:p>
          <a:p>
            <a:pPr lvl="1"/>
            <a:r>
              <a:rPr lang="en-US" dirty="0"/>
              <a:t>Incarcerating them in special low-security housing</a:t>
            </a:r>
          </a:p>
          <a:p>
            <a:pPr lvl="1"/>
            <a:r>
              <a:rPr lang="en-US" dirty="0"/>
              <a:t>Arranged supervision by a reduced number of correctional staff</a:t>
            </a:r>
          </a:p>
          <a:p>
            <a:pPr lvl="1"/>
            <a:r>
              <a:rPr lang="en-US" dirty="0"/>
              <a:t>Geriatric parole releases into the community, using electronic detention</a:t>
            </a:r>
          </a:p>
          <a:p>
            <a:r>
              <a:rPr lang="en-US" altLang="en-US" sz="2200" dirty="0"/>
              <a:t>Cost savings will </a:t>
            </a:r>
            <a:r>
              <a:rPr lang="en-US" sz="2200" dirty="0"/>
              <a:t>likely be displaced to Medic-aid, Medicare, and other public programs funded in part by the states. </a:t>
            </a:r>
            <a:endParaRPr lang="en-US" altLang="en-US" sz="2200"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2512440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600200"/>
            <a:ext cx="8305800" cy="4114800"/>
          </a:xfrm>
        </p:spPr>
        <p:txBody>
          <a:bodyPr>
            <a:normAutofit/>
          </a:bodyPr>
          <a:lstStyle/>
          <a:p>
            <a:r>
              <a:rPr lang="en-US" altLang="en-US" dirty="0"/>
              <a:t>Some people argue public opinion on crime control and punishment changes in response to certain events such as escalating crime rates.</a:t>
            </a:r>
          </a:p>
          <a:p>
            <a:r>
              <a:rPr lang="en-US" altLang="en-US" dirty="0"/>
              <a:t>Alternative view expressed by Scheingold (1984) and Beckett (1997) is that public opinion does not become shaped by events of the day, but is fashioned and manipulated by politicians and the media.</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23</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685800" y="762000"/>
            <a:ext cx="7848600" cy="838200"/>
          </a:xfrm>
        </p:spPr>
        <p:txBody>
          <a:bodyPr>
            <a:noAutofit/>
          </a:bodyPr>
          <a:lstStyle/>
          <a:p>
            <a:r>
              <a:rPr lang="en-US" altLang="en-US" dirty="0"/>
              <a:t>Public Opinion About Punishment Policies</a:t>
            </a:r>
          </a:p>
        </p:txBody>
      </p:sp>
    </p:spTree>
    <p:extLst>
      <p:ext uri="{BB962C8B-B14F-4D97-AF65-F5344CB8AC3E}">
        <p14:creationId xmlns:p14="http://schemas.microsoft.com/office/powerpoint/2010/main" val="2546854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Public Opinion About Punishment Policies</a:t>
            </a:r>
            <a:endParaRPr lang="en-US" dirty="0"/>
          </a:p>
        </p:txBody>
      </p:sp>
      <p:sp>
        <p:nvSpPr>
          <p:cNvPr id="4" name="Content Placeholder 3"/>
          <p:cNvSpPr>
            <a:spLocks noGrp="1"/>
          </p:cNvSpPr>
          <p:nvPr>
            <p:ph idx="1"/>
          </p:nvPr>
        </p:nvSpPr>
        <p:spPr/>
        <p:txBody>
          <a:bodyPr/>
          <a:lstStyle/>
          <a:p>
            <a:r>
              <a:rPr lang="en-US" altLang="en-US" dirty="0"/>
              <a:t>Since the mid-1970s, there has been a fundamental shift in the ideology of punishment.</a:t>
            </a:r>
          </a:p>
          <a:p>
            <a:pPr lvl="1"/>
            <a:r>
              <a:rPr lang="en-US" altLang="en-US" dirty="0"/>
              <a:t>Punitive approaches and new penology have supplanted the rehabilitative model</a:t>
            </a:r>
          </a:p>
          <a:p>
            <a:r>
              <a:rPr lang="en-US" altLang="en-US" dirty="0"/>
              <a:t>Research has established that public punitive attitudes about crime do not fluctuate as might be expected because crime rates rise and fall.</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1946929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371600"/>
            <a:ext cx="8305800" cy="4984750"/>
          </a:xfrm>
        </p:spPr>
        <p:txBody>
          <a:bodyPr>
            <a:noAutofit/>
          </a:bodyPr>
          <a:lstStyle/>
          <a:p>
            <a:pPr>
              <a:lnSpc>
                <a:spcPct val="80000"/>
              </a:lnSpc>
            </a:pPr>
            <a:r>
              <a:rPr lang="en-US" altLang="en-US" sz="2000" dirty="0"/>
              <a:t>In a review of surveys concerning public opinion on crime control and sentencing, Cullen et al. (2000) developed seven main conclusions:</a:t>
            </a:r>
          </a:p>
          <a:p>
            <a:pPr marL="1047750" lvl="1" indent="-609600">
              <a:lnSpc>
                <a:spcPct val="80000"/>
              </a:lnSpc>
              <a:buFont typeface="+mj-lt"/>
              <a:buAutoNum type="arabicPeriod"/>
            </a:pPr>
            <a:r>
              <a:rPr lang="en-US" altLang="en-US" sz="2000" dirty="0"/>
              <a:t>Generally the public is punitive toward crime. </a:t>
            </a:r>
          </a:p>
          <a:p>
            <a:pPr marL="1047750" lvl="1" indent="-609600">
              <a:lnSpc>
                <a:spcPct val="80000"/>
              </a:lnSpc>
              <a:buFont typeface="+mj-lt"/>
              <a:buAutoNum type="arabicPeriod"/>
            </a:pPr>
            <a:r>
              <a:rPr lang="en-US" altLang="en-US" sz="2000" dirty="0"/>
              <a:t>However, their punitiveness is “mushy”…</a:t>
            </a:r>
          </a:p>
          <a:p>
            <a:pPr marL="1047750" lvl="1" indent="-609600">
              <a:lnSpc>
                <a:spcPct val="80000"/>
              </a:lnSpc>
              <a:buFont typeface="+mj-lt"/>
              <a:buAutoNum type="arabicPeriod"/>
            </a:pPr>
            <a:r>
              <a:rPr lang="en-US" altLang="en-US" sz="2000" dirty="0"/>
              <a:t>Members of the public must be given good reason not to be punitive and should be prepared to moderate punitive attitudes. </a:t>
            </a:r>
          </a:p>
          <a:p>
            <a:pPr marL="1047750" lvl="1" indent="-609600">
              <a:lnSpc>
                <a:spcPct val="80000"/>
              </a:lnSpc>
              <a:buFont typeface="+mj-lt"/>
              <a:buAutoNum type="arabicPeriod"/>
            </a:pPr>
            <a:r>
              <a:rPr lang="en-US" altLang="en-US" sz="2000" dirty="0"/>
              <a:t>Violent crime divides punitive from nonpunitive because citizens are reluctant not to incarcerate dangerous offenders.</a:t>
            </a:r>
          </a:p>
          <a:p>
            <a:pPr marL="1047750" lvl="1" indent="-609600">
              <a:lnSpc>
                <a:spcPct val="80000"/>
              </a:lnSpc>
              <a:buFont typeface="+mj-lt"/>
              <a:buAutoNum type="arabicPeriod"/>
            </a:pPr>
            <a:r>
              <a:rPr lang="en-US" altLang="en-US" sz="2000" dirty="0"/>
              <a:t>Despite attacks on rehabilitation, the public continues to believe in rehabilitation as a goal of corrections.</a:t>
            </a:r>
          </a:p>
          <a:p>
            <a:pPr marL="1047750" lvl="1" indent="-609600">
              <a:lnSpc>
                <a:spcPct val="80000"/>
              </a:lnSpc>
              <a:buFont typeface="+mj-lt"/>
              <a:buAutoNum type="arabicPeriod"/>
            </a:pPr>
            <a:r>
              <a:rPr lang="en-US" altLang="en-US" sz="2000" dirty="0"/>
              <a:t>Strong support for rehabilitation of youthful offenders and interventions that attempt to divert children at risk away from criminality</a:t>
            </a:r>
          </a:p>
          <a:p>
            <a:pPr marL="1047750" lvl="1" indent="-609600">
              <a:lnSpc>
                <a:spcPct val="80000"/>
              </a:lnSpc>
              <a:buFont typeface="+mj-lt"/>
              <a:buAutoNum type="arabicPeriod"/>
            </a:pPr>
            <a:r>
              <a:rPr lang="en-US" altLang="en-US" sz="2000" dirty="0"/>
              <a:t>Central tendency of public is to be punitive and progressive—to desire a response to offenders that is balanced, and that includes objectives of achieving justice, protecting society, and reforming offenders. </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25</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533400" y="533400"/>
            <a:ext cx="8229600" cy="1066800"/>
          </a:xfrm>
        </p:spPr>
        <p:txBody>
          <a:bodyPr>
            <a:normAutofit/>
          </a:bodyPr>
          <a:lstStyle/>
          <a:p>
            <a:r>
              <a:rPr lang="en-US" altLang="en-US" dirty="0"/>
              <a:t>Public Attitudes Toward Crime</a:t>
            </a:r>
          </a:p>
        </p:txBody>
      </p:sp>
    </p:spTree>
    <p:extLst>
      <p:ext uri="{BB962C8B-B14F-4D97-AF65-F5344CB8AC3E}">
        <p14:creationId xmlns:p14="http://schemas.microsoft.com/office/powerpoint/2010/main" val="2949763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89527" y="1676400"/>
            <a:ext cx="8305800" cy="4191000"/>
          </a:xfrm>
        </p:spPr>
        <p:txBody>
          <a:bodyPr>
            <a:normAutofit/>
          </a:bodyPr>
          <a:lstStyle/>
          <a:p>
            <a:r>
              <a:rPr lang="en-US" altLang="en-US" sz="2400" dirty="0"/>
              <a:t>Surveys revealed wide public support for punitive punishment policies between the 1970s and mid-1990s when crime was rising.</a:t>
            </a:r>
          </a:p>
          <a:p>
            <a:r>
              <a:rPr lang="en-US" altLang="en-US" sz="2400" dirty="0"/>
              <a:t>A significant new factor influencing public opinion has been the tendency of public officials and news media to link terrorism with opinions about criminal justice.</a:t>
            </a:r>
          </a:p>
          <a:p>
            <a:r>
              <a:rPr lang="en-US" altLang="en-US" sz="2400" dirty="0"/>
              <a:t>Overall, while majority of Americans continue to support punitive crime policies, support has waned since the punitive years between 1970 and 1994.</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26</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457200" y="685800"/>
            <a:ext cx="8001000" cy="990600"/>
          </a:xfrm>
        </p:spPr>
        <p:txBody>
          <a:bodyPr>
            <a:normAutofit/>
          </a:bodyPr>
          <a:lstStyle/>
          <a:p>
            <a:r>
              <a:rPr lang="en-US" altLang="en-US" dirty="0"/>
              <a:t>Public Attitudes Toward Crime</a:t>
            </a:r>
          </a:p>
        </p:txBody>
      </p:sp>
    </p:spTree>
    <p:extLst>
      <p:ext uri="{BB962C8B-B14F-4D97-AF65-F5344CB8AC3E}">
        <p14:creationId xmlns:p14="http://schemas.microsoft.com/office/powerpoint/2010/main" val="3557709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676400"/>
            <a:ext cx="8305800" cy="4222750"/>
          </a:xfrm>
        </p:spPr>
        <p:txBody>
          <a:bodyPr>
            <a:normAutofit fontScale="85000" lnSpcReduction="20000"/>
          </a:bodyPr>
          <a:lstStyle/>
          <a:p>
            <a:r>
              <a:rPr lang="en-US" altLang="en-US" sz="2600" dirty="0"/>
              <a:t>Roberts (2014)</a:t>
            </a:r>
          </a:p>
          <a:p>
            <a:pPr lvl="1"/>
            <a:r>
              <a:rPr lang="en-US" altLang="en-US" sz="2600" dirty="0"/>
              <a:t>Notes three alternative positions in summary of arguments for public involvement to sentencing:</a:t>
            </a:r>
          </a:p>
          <a:p>
            <a:pPr lvl="2"/>
            <a:r>
              <a:rPr lang="en-US" altLang="en-US" sz="2600" dirty="0"/>
              <a:t>Allow public views to determine sentencing policy and practice</a:t>
            </a:r>
          </a:p>
          <a:p>
            <a:pPr lvl="2"/>
            <a:r>
              <a:rPr lang="en-US" altLang="en-US" sz="2600" dirty="0"/>
              <a:t>Permit some public input into sentencing but keep control of policy within the professional system by relying on judges</a:t>
            </a:r>
          </a:p>
          <a:p>
            <a:pPr lvl="2"/>
            <a:r>
              <a:rPr lang="en-US" altLang="en-US" sz="2600" dirty="0"/>
              <a:t>Do not permit any public participation in sentencing decisions</a:t>
            </a:r>
          </a:p>
          <a:p>
            <a:r>
              <a:rPr lang="en-US" altLang="en-US" sz="2600" dirty="0"/>
              <a:t>Public opinion to be measured and incorporated into policy.</a:t>
            </a:r>
          </a:p>
          <a:p>
            <a:r>
              <a:rPr lang="en-US" altLang="en-US" sz="2600" dirty="0"/>
              <a:t>It is possible to have direct community engagement in sentencing process.</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27</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457200" y="685800"/>
            <a:ext cx="8229600" cy="838200"/>
          </a:xfrm>
        </p:spPr>
        <p:txBody>
          <a:bodyPr>
            <a:noAutofit/>
          </a:bodyPr>
          <a:lstStyle/>
          <a:p>
            <a:r>
              <a:rPr lang="en-US" altLang="en-US" dirty="0"/>
              <a:t>Public Participation in Sentencing Offenders</a:t>
            </a:r>
          </a:p>
        </p:txBody>
      </p:sp>
    </p:spTree>
    <p:extLst>
      <p:ext uri="{BB962C8B-B14F-4D97-AF65-F5344CB8AC3E}">
        <p14:creationId xmlns:p14="http://schemas.microsoft.com/office/powerpoint/2010/main" val="1701502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433944"/>
            <a:ext cx="8305800" cy="4922405"/>
          </a:xfrm>
        </p:spPr>
        <p:txBody>
          <a:bodyPr>
            <a:noAutofit/>
          </a:bodyPr>
          <a:lstStyle/>
          <a:p>
            <a:pPr lvl="1"/>
            <a:r>
              <a:rPr lang="en-US" dirty="0"/>
              <a:t>Recently, debates about public participation in justice policy making have centered on the disconnect between policymakers and the public.</a:t>
            </a:r>
          </a:p>
          <a:p>
            <a:pPr lvl="1"/>
            <a:r>
              <a:rPr lang="en-US" dirty="0"/>
              <a:t>Some argue that the so called penal populism (the idea that punitive justice policies reflect the will of the public) is misconceived and that a proper engagement between the public and policy makers would result in different policies.</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28</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457200" y="533400"/>
            <a:ext cx="8115300" cy="914400"/>
          </a:xfrm>
        </p:spPr>
        <p:txBody>
          <a:bodyPr>
            <a:noAutofit/>
          </a:bodyPr>
          <a:lstStyle/>
          <a:p>
            <a:r>
              <a:rPr lang="en-US" altLang="en-US" dirty="0"/>
              <a:t>Public Participation in Sentencing Offenders</a:t>
            </a:r>
          </a:p>
        </p:txBody>
      </p:sp>
    </p:spTree>
    <p:extLst>
      <p:ext uri="{BB962C8B-B14F-4D97-AF65-F5344CB8AC3E}">
        <p14:creationId xmlns:p14="http://schemas.microsoft.com/office/powerpoint/2010/main" val="605639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Public Participation in Sentencing Offenders</a:t>
            </a:r>
            <a:endParaRPr lang="en-US" dirty="0"/>
          </a:p>
        </p:txBody>
      </p:sp>
      <p:sp>
        <p:nvSpPr>
          <p:cNvPr id="4" name="Content Placeholder 3"/>
          <p:cNvSpPr>
            <a:spLocks noGrp="1"/>
          </p:cNvSpPr>
          <p:nvPr>
            <p:ph idx="1"/>
          </p:nvPr>
        </p:nvSpPr>
        <p:spPr/>
        <p:txBody>
          <a:bodyPr/>
          <a:lstStyle/>
          <a:p>
            <a:pPr lvl="1"/>
            <a:r>
              <a:rPr lang="en-US" dirty="0"/>
              <a:t>This discussion suggests that ethical decision-making is often sacrificed in the interests of expediency and under pressure from cost-benefit analysis, as is common in the case of morality policy making.</a:t>
            </a:r>
          </a:p>
          <a:p>
            <a:pPr lvl="1"/>
            <a:r>
              <a:rPr lang="en-US" dirty="0"/>
              <a:t>Results from surveys and opinion polls that measure public opinion on justice issues are questioned because they capture views at a particular moment in time and are not the outcome of adequate public deliberation and debate. </a:t>
            </a:r>
            <a:endParaRPr lang="en-US" alt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263697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The Ethics of Policy Making</a:t>
            </a:r>
            <a:endParaRPr lang="en-US" dirty="0"/>
          </a:p>
        </p:txBody>
      </p:sp>
      <p:sp>
        <p:nvSpPr>
          <p:cNvPr id="4" name="Content Placeholder 3"/>
          <p:cNvSpPr>
            <a:spLocks noGrp="1"/>
          </p:cNvSpPr>
          <p:nvPr>
            <p:ph idx="1"/>
          </p:nvPr>
        </p:nvSpPr>
        <p:spPr/>
        <p:txBody>
          <a:bodyPr/>
          <a:lstStyle/>
          <a:p>
            <a:r>
              <a:rPr lang="en-US" altLang="en-US" dirty="0"/>
              <a:t>Criminal justice strategies not formulated in vacuum.</a:t>
            </a:r>
          </a:p>
          <a:p>
            <a:r>
              <a:rPr lang="en-US" altLang="en-US" dirty="0"/>
              <a:t>Policy makers are subjected to many influences in the analysis of policy issues and decision making.</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143913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730375"/>
            <a:ext cx="8305800" cy="4267200"/>
          </a:xfrm>
        </p:spPr>
        <p:txBody>
          <a:bodyPr>
            <a:normAutofit fontScale="85000" lnSpcReduction="10000"/>
          </a:bodyPr>
          <a:lstStyle/>
          <a:p>
            <a:pPr fontAlgn="auto">
              <a:spcBef>
                <a:spcPct val="0"/>
              </a:spcBef>
              <a:spcAft>
                <a:spcPts val="0"/>
              </a:spcAft>
              <a:defRPr/>
            </a:pPr>
            <a:r>
              <a:rPr lang="en-US" altLang="en-US" sz="2600" dirty="0"/>
              <a:t>Development of policies fixing minimum terms of imprisonment for certain offenses or types of offenders exemplifies expansion of punitive policies in the criminal justice system.</a:t>
            </a:r>
          </a:p>
          <a:p>
            <a:pPr marL="0" indent="0" fontAlgn="auto">
              <a:spcBef>
                <a:spcPct val="0"/>
              </a:spcBef>
              <a:spcAft>
                <a:spcPts val="0"/>
              </a:spcAft>
              <a:buNone/>
              <a:defRPr/>
            </a:pPr>
            <a:endParaRPr lang="en-US" altLang="en-US" sz="2600" dirty="0"/>
          </a:p>
          <a:p>
            <a:pPr marL="0" indent="0">
              <a:spcBef>
                <a:spcPct val="0"/>
              </a:spcBef>
              <a:buNone/>
              <a:defRPr/>
            </a:pPr>
            <a:r>
              <a:rPr lang="en-GB" sz="2600" b="1" dirty="0"/>
              <a:t>“Three Strikes” Legislation as a Criminal Justice Policy </a:t>
            </a:r>
            <a:endParaRPr lang="en-US" sz="2600" dirty="0"/>
          </a:p>
          <a:p>
            <a:pPr fontAlgn="auto">
              <a:spcBef>
                <a:spcPct val="0"/>
              </a:spcBef>
              <a:spcAft>
                <a:spcPts val="0"/>
              </a:spcAft>
              <a:defRPr/>
            </a:pPr>
            <a:endParaRPr lang="en-US" altLang="en-US" sz="2600" dirty="0"/>
          </a:p>
          <a:p>
            <a:pPr fontAlgn="auto">
              <a:spcBef>
                <a:spcPct val="0"/>
              </a:spcBef>
              <a:spcAft>
                <a:spcPts val="0"/>
              </a:spcAft>
              <a:defRPr/>
            </a:pPr>
            <a:r>
              <a:rPr lang="en-US" altLang="en-US" sz="2600" dirty="0"/>
              <a:t>Habitual felony laws began in 1993</a:t>
            </a:r>
          </a:p>
          <a:p>
            <a:pPr lvl="1" fontAlgn="auto">
              <a:spcBef>
                <a:spcPct val="0"/>
              </a:spcBef>
              <a:spcAft>
                <a:spcPts val="0"/>
              </a:spcAft>
              <a:defRPr/>
            </a:pPr>
            <a:r>
              <a:rPr lang="en-US" altLang="en-US" sz="2600" dirty="0"/>
              <a:t>Mandates punishment of life imprisonment without parole for offenders convicted for the third time of specified violent or serious felonies (Austin &amp; Irwin, 2001).</a:t>
            </a:r>
          </a:p>
          <a:p>
            <a:pPr fontAlgn="auto">
              <a:spcBef>
                <a:spcPct val="0"/>
              </a:spcBef>
              <a:spcAft>
                <a:spcPts val="0"/>
              </a:spcAft>
              <a:defRPr/>
            </a:pPr>
            <a:r>
              <a:rPr lang="en-US" altLang="en-US" sz="2600" dirty="0"/>
              <a:t>Drafted independently of the government in California</a:t>
            </a:r>
          </a:p>
          <a:p>
            <a:pPr fontAlgn="auto">
              <a:spcBef>
                <a:spcPct val="0"/>
              </a:spcBef>
              <a:spcAft>
                <a:spcPts val="0"/>
              </a:spcAft>
              <a:defRPr/>
            </a:pPr>
            <a:r>
              <a:rPr lang="en-US" altLang="en-US" sz="2600" dirty="0"/>
              <a:t>Proponents of type of legislation argue that deterrence will be achieved.</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30</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723900" y="788988"/>
            <a:ext cx="7772400" cy="762000"/>
          </a:xfrm>
        </p:spPr>
        <p:txBody>
          <a:bodyPr>
            <a:normAutofit/>
          </a:bodyPr>
          <a:lstStyle/>
          <a:p>
            <a:r>
              <a:rPr lang="en-US" altLang="en-US" dirty="0"/>
              <a:t>Mandatory Minimum Sentencing</a:t>
            </a:r>
          </a:p>
        </p:txBody>
      </p:sp>
    </p:spTree>
    <p:extLst>
      <p:ext uri="{BB962C8B-B14F-4D97-AF65-F5344CB8AC3E}">
        <p14:creationId xmlns:p14="http://schemas.microsoft.com/office/powerpoint/2010/main" val="3816350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2133600"/>
            <a:ext cx="8305800" cy="4191000"/>
          </a:xfrm>
        </p:spPr>
        <p:txBody>
          <a:bodyPr>
            <a:normAutofit/>
          </a:bodyPr>
          <a:lstStyle/>
          <a:p>
            <a:r>
              <a:rPr lang="en-US" altLang="en-US" dirty="0"/>
              <a:t>Many argue that this is an unrealistic expectation and bad policy making.</a:t>
            </a:r>
          </a:p>
          <a:p>
            <a:r>
              <a:rPr lang="en-US" altLang="en-US" dirty="0"/>
              <a:t>Assumes that all offenders make rational, calculating decisions about future actions.</a:t>
            </a:r>
          </a:p>
          <a:p>
            <a:pPr lvl="1"/>
            <a:r>
              <a:rPr lang="en-US" altLang="en-US" dirty="0"/>
              <a:t>Proponents also argue that the outcome has the effect of targeting habitual criminals.</a:t>
            </a:r>
          </a:p>
          <a:p>
            <a:r>
              <a:rPr lang="en-US" altLang="en-US" dirty="0"/>
              <a:t>Studies have shown difficulty in identifying so-called habitual offenders</a:t>
            </a:r>
          </a:p>
          <a:p>
            <a:pPr lvl="1"/>
            <a:r>
              <a:rPr lang="en-US" altLang="en-US" dirty="0"/>
              <a:t>Also, the argument ignores the fact that most career criminals do not continue beyond a certain age.</a:t>
            </a:r>
          </a:p>
          <a:p>
            <a:pPr lvl="1">
              <a:lnSpc>
                <a:spcPct val="90000"/>
              </a:lnSpc>
            </a:pPr>
            <a:endParaRPr lang="en-US" altLang="en-US"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31</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r>
              <a:rPr lang="en-GB" dirty="0"/>
              <a:t>Three Strikes Legislation as a </a:t>
            </a:r>
            <a:br>
              <a:rPr lang="en-GB" dirty="0"/>
            </a:br>
            <a:r>
              <a:rPr lang="en-GB" dirty="0"/>
              <a:t>Criminal Justice Policy</a:t>
            </a:r>
            <a:endParaRPr lang="en-US" altLang="en-US" dirty="0"/>
          </a:p>
        </p:txBody>
      </p:sp>
    </p:spTree>
    <p:extLst>
      <p:ext uri="{BB962C8B-B14F-4D97-AF65-F5344CB8AC3E}">
        <p14:creationId xmlns:p14="http://schemas.microsoft.com/office/powerpoint/2010/main" val="1320792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920875"/>
            <a:ext cx="8305800" cy="4191000"/>
          </a:xfrm>
        </p:spPr>
        <p:txBody>
          <a:bodyPr>
            <a:noAutofit/>
          </a:bodyPr>
          <a:lstStyle/>
          <a:p>
            <a:r>
              <a:rPr lang="en-US" altLang="en-US" sz="2000" dirty="0"/>
              <a:t>Most legislation includes</a:t>
            </a:r>
          </a:p>
          <a:p>
            <a:pPr lvl="1"/>
            <a:r>
              <a:rPr lang="en-US" altLang="en-US" sz="2000" dirty="0"/>
              <a:t>Definition of offenses for which mandatory minimum can be imposed</a:t>
            </a:r>
          </a:p>
          <a:p>
            <a:pPr lvl="1"/>
            <a:r>
              <a:rPr lang="en-US" altLang="en-US" sz="2000" dirty="0"/>
              <a:t>Number of strikes needed to qualify for ultimate sanction</a:t>
            </a:r>
          </a:p>
          <a:p>
            <a:pPr lvl="1"/>
            <a:r>
              <a:rPr lang="en-US" altLang="en-US" sz="2000" dirty="0"/>
              <a:t>Definitions of ultimate sanction</a:t>
            </a:r>
          </a:p>
          <a:p>
            <a:r>
              <a:rPr lang="en-US" altLang="en-US" sz="2000" dirty="0"/>
              <a:t>California is one of the most severe in the country</a:t>
            </a:r>
          </a:p>
          <a:p>
            <a:pPr lvl="1"/>
            <a:r>
              <a:rPr lang="en-US" altLang="en-US" sz="2000" dirty="0"/>
              <a:t>The legislation is predicted to more than double the prison population within five years.</a:t>
            </a:r>
          </a:p>
          <a:p>
            <a:r>
              <a:rPr lang="en-US" altLang="en-US" sz="2000" dirty="0"/>
              <a:t>Disproportionate punishments imposed in some cases highlight the unethical nature of this legislation.</a:t>
            </a:r>
          </a:p>
          <a:p>
            <a:pPr lvl="1">
              <a:lnSpc>
                <a:spcPct val="90000"/>
              </a:lnSpc>
            </a:pPr>
            <a:endParaRPr lang="en-US" altLang="en-US"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32</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876300" y="990600"/>
            <a:ext cx="7467600" cy="685800"/>
          </a:xfrm>
        </p:spPr>
        <p:txBody>
          <a:bodyPr>
            <a:noAutofit/>
          </a:bodyPr>
          <a:lstStyle/>
          <a:p>
            <a:pPr hangingPunct="0"/>
            <a:r>
              <a:rPr lang="en-GB" dirty="0"/>
              <a:t>Content and Operation of the Three Strikes Laws </a:t>
            </a:r>
            <a:endParaRPr lang="en-US" dirty="0"/>
          </a:p>
        </p:txBody>
      </p:sp>
    </p:spTree>
    <p:extLst>
      <p:ext uri="{BB962C8B-B14F-4D97-AF65-F5344CB8AC3E}">
        <p14:creationId xmlns:p14="http://schemas.microsoft.com/office/powerpoint/2010/main" val="431070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2057400"/>
            <a:ext cx="8305800" cy="4267200"/>
          </a:xfrm>
        </p:spPr>
        <p:txBody>
          <a:bodyPr>
            <a:normAutofit/>
          </a:bodyPr>
          <a:lstStyle/>
          <a:p>
            <a:pPr>
              <a:spcBef>
                <a:spcPct val="0"/>
              </a:spcBef>
            </a:pPr>
            <a:r>
              <a:rPr lang="en-US" altLang="en-US" dirty="0"/>
              <a:t>Shichor (2000)</a:t>
            </a:r>
          </a:p>
          <a:p>
            <a:pPr lvl="1">
              <a:spcBef>
                <a:spcPct val="0"/>
              </a:spcBef>
            </a:pPr>
            <a:r>
              <a:rPr lang="en-US" altLang="en-US" dirty="0"/>
              <a:t>Argues that three-strikes laws have a number of adverse implications</a:t>
            </a:r>
          </a:p>
          <a:p>
            <a:pPr>
              <a:spcBef>
                <a:spcPct val="0"/>
              </a:spcBef>
            </a:pPr>
            <a:r>
              <a:rPr lang="en-US" altLang="en-US" dirty="0"/>
              <a:t>Another criticism leveled at the legislation is reinforcement of race bias in punishment by concentration on street crimes and drug offenses.</a:t>
            </a:r>
          </a:p>
          <a:p>
            <a:pPr>
              <a:spcBef>
                <a:spcPct val="0"/>
              </a:spcBef>
            </a:pPr>
            <a:r>
              <a:rPr lang="en-US" altLang="en-US" dirty="0"/>
              <a:t>In theory, it is meant to target violent and dangerous offenders for selective incapacitation (Shichor, 1999).</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33</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295400"/>
          </a:xfrm>
        </p:spPr>
        <p:txBody>
          <a:bodyPr>
            <a:normAutofit/>
          </a:bodyPr>
          <a:lstStyle/>
          <a:p>
            <a:pPr hangingPunct="0"/>
            <a:r>
              <a:rPr lang="en-GB" dirty="0"/>
              <a:t>Criticisms of Three Strikes </a:t>
            </a:r>
            <a:endParaRPr lang="en-US" dirty="0"/>
          </a:p>
        </p:txBody>
      </p:sp>
    </p:spTree>
    <p:extLst>
      <p:ext uri="{BB962C8B-B14F-4D97-AF65-F5344CB8AC3E}">
        <p14:creationId xmlns:p14="http://schemas.microsoft.com/office/powerpoint/2010/main" val="91697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2133600"/>
            <a:ext cx="8229600" cy="4191000"/>
          </a:xfrm>
        </p:spPr>
        <p:txBody>
          <a:bodyPr>
            <a:normAutofit lnSpcReduction="10000"/>
          </a:bodyPr>
          <a:lstStyle/>
          <a:p>
            <a:pPr>
              <a:spcBef>
                <a:spcPct val="0"/>
              </a:spcBef>
            </a:pPr>
            <a:r>
              <a:rPr lang="en-US" sz="2400" dirty="0"/>
              <a:t>Does the public support three-strikes laws? </a:t>
            </a:r>
          </a:p>
          <a:p>
            <a:pPr marL="0" indent="0">
              <a:spcBef>
                <a:spcPct val="0"/>
              </a:spcBef>
              <a:buNone/>
            </a:pPr>
            <a:endParaRPr lang="en-US" sz="2400" dirty="0"/>
          </a:p>
          <a:p>
            <a:pPr>
              <a:spcBef>
                <a:spcPct val="0"/>
              </a:spcBef>
            </a:pPr>
            <a:r>
              <a:rPr lang="en-US" sz="2400" dirty="0"/>
              <a:t>It is arguable that citizens do not always wish to apply three strikes to every offender who would be eligible for life without parole because in studies where concrete cases</a:t>
            </a:r>
          </a:p>
          <a:p>
            <a:pPr marL="0" indent="0">
              <a:spcBef>
                <a:spcPct val="0"/>
              </a:spcBef>
              <a:buNone/>
            </a:pPr>
            <a:endParaRPr lang="en-US" sz="2400" dirty="0"/>
          </a:p>
          <a:p>
            <a:pPr>
              <a:spcBef>
                <a:spcPct val="0"/>
              </a:spcBef>
            </a:pPr>
            <a:r>
              <a:rPr lang="en-GB" sz="2400" dirty="0"/>
              <a:t>The results overall suggest that the public can hold views that appear to be incompatible because while they </a:t>
            </a:r>
            <a:r>
              <a:rPr lang="en-GB" sz="2400" dirty="0" err="1"/>
              <a:t>favor</a:t>
            </a:r>
            <a:r>
              <a:rPr lang="en-GB" sz="2400" dirty="0"/>
              <a:t> three strikes, they do not believe that the principle should be applied indiscriminately to specific offenders under specific circumstances.</a:t>
            </a:r>
            <a:endParaRPr lang="en-US" sz="2400" dirty="0"/>
          </a:p>
          <a:p>
            <a:pPr>
              <a:spcBef>
                <a:spcPct val="0"/>
              </a:spcBef>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34</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pPr hangingPunct="0"/>
            <a:r>
              <a:rPr lang="en-GB" dirty="0"/>
              <a:t>Three Strikes Laws and Public Opinion </a:t>
            </a:r>
            <a:endParaRPr lang="en-US" dirty="0"/>
          </a:p>
        </p:txBody>
      </p:sp>
    </p:spTree>
    <p:extLst>
      <p:ext uri="{BB962C8B-B14F-4D97-AF65-F5344CB8AC3E}">
        <p14:creationId xmlns:p14="http://schemas.microsoft.com/office/powerpoint/2010/main" val="2712668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2133600"/>
            <a:ext cx="8305800" cy="4191000"/>
          </a:xfrm>
        </p:spPr>
        <p:txBody>
          <a:bodyPr>
            <a:normAutofit fontScale="85000" lnSpcReduction="20000"/>
          </a:bodyPr>
          <a:lstStyle/>
          <a:p>
            <a:r>
              <a:rPr lang="en-US" altLang="en-US" sz="2800" dirty="0"/>
              <a:t>President Nixon declared the initial war on crime and drugs in 1972. </a:t>
            </a:r>
          </a:p>
          <a:p>
            <a:r>
              <a:rPr lang="en-US" altLang="en-US" sz="2800" dirty="0"/>
              <a:t>President Reagan declared War on Drugs in 1982.</a:t>
            </a:r>
          </a:p>
          <a:p>
            <a:r>
              <a:rPr lang="en-US" altLang="en-US" sz="2800" dirty="0"/>
              <a:t>The actual drug abuse legislation was not enacted at the federal level until 1986 and 1988. </a:t>
            </a:r>
          </a:p>
          <a:p>
            <a:r>
              <a:rPr lang="en-US" altLang="en-US" sz="2800" dirty="0"/>
              <a:t>The 1970 Act set a mandatory minimum sentence of ten years for some trafficking offenses and up to twenty-five years for dangerous drug offenders (Moore, 2015).</a:t>
            </a:r>
          </a:p>
          <a:p>
            <a:r>
              <a:rPr lang="en-US" altLang="en-US" sz="2800" dirty="0"/>
              <a:t>The Anti-Drug Abuse Act of 1986 provided mandatory minimum penalties for drug trafficking based on the quantity of drugs involved and differentiated between possession of cocaine and possession of crack cocaine.</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35</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r>
              <a:rPr lang="en-US" altLang="en-US" dirty="0"/>
              <a:t>The War on Drugs</a:t>
            </a:r>
          </a:p>
        </p:txBody>
      </p:sp>
    </p:spTree>
    <p:extLst>
      <p:ext uri="{BB962C8B-B14F-4D97-AF65-F5344CB8AC3E}">
        <p14:creationId xmlns:p14="http://schemas.microsoft.com/office/powerpoint/2010/main" val="34579599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644650"/>
            <a:ext cx="8305800" cy="4191000"/>
          </a:xfrm>
        </p:spPr>
        <p:txBody>
          <a:bodyPr>
            <a:normAutofit lnSpcReduction="10000"/>
          </a:bodyPr>
          <a:lstStyle/>
          <a:p>
            <a:pPr>
              <a:defRPr/>
            </a:pPr>
            <a:r>
              <a:rPr lang="en-US" altLang="en-US" sz="2000" dirty="0"/>
              <a:t>In contrast to 1986, the issue of drug control waned in 1987 as the media and public turned attention to other issues (Bush-</a:t>
            </a:r>
            <a:r>
              <a:rPr lang="en-US" altLang="en-US" sz="2000" dirty="0" err="1"/>
              <a:t>Baskette</a:t>
            </a:r>
            <a:r>
              <a:rPr lang="en-US" altLang="en-US" sz="2000" dirty="0"/>
              <a:t>, 1999).</a:t>
            </a:r>
          </a:p>
          <a:p>
            <a:pPr>
              <a:defRPr/>
            </a:pPr>
            <a:r>
              <a:rPr lang="en-US" altLang="en-US" sz="2000" dirty="0"/>
              <a:t>National Drug Control Strategy of 1991</a:t>
            </a:r>
          </a:p>
          <a:p>
            <a:pPr lvl="1">
              <a:defRPr/>
            </a:pPr>
            <a:r>
              <a:rPr lang="en-US" altLang="en-US" sz="2000" dirty="0"/>
              <a:t>Lacked intense focus on crack and cocaine of previous years</a:t>
            </a:r>
          </a:p>
          <a:p>
            <a:pPr>
              <a:defRPr/>
            </a:pPr>
            <a:r>
              <a:rPr lang="en-US" altLang="en-US" sz="2000" dirty="0"/>
              <a:t>1994 Violent Crime Control and Enforcement Act</a:t>
            </a:r>
          </a:p>
          <a:p>
            <a:pPr lvl="1">
              <a:defRPr/>
            </a:pPr>
            <a:r>
              <a:rPr lang="en-US" altLang="en-US" sz="2000" dirty="0"/>
              <a:t>Established three strikes provisions that imposes life imprisonment on conviction of third felony (Moore, 2015)</a:t>
            </a:r>
          </a:p>
          <a:p>
            <a:pPr lvl="1">
              <a:defRPr/>
            </a:pPr>
            <a:r>
              <a:rPr lang="en-US" altLang="en-US" sz="2000" dirty="0"/>
              <a:t>The act enabled designation of areas as drug and violent crime “emergency areas” in which federal and local law enforcement could pool resources and target specific neighborhoods.</a:t>
            </a:r>
          </a:p>
          <a:p>
            <a:pPr>
              <a:defRPr/>
            </a:pPr>
            <a:r>
              <a:rPr lang="en-US" altLang="en-US" sz="2000" dirty="0"/>
              <a:t>Increased and more punitive response to drug abuse over this period enormously impacted extent of drug prosecutions.</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36</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609600" y="762000"/>
            <a:ext cx="8153400" cy="882650"/>
          </a:xfrm>
        </p:spPr>
        <p:txBody>
          <a:bodyPr>
            <a:normAutofit/>
          </a:bodyPr>
          <a:lstStyle/>
          <a:p>
            <a:r>
              <a:rPr lang="en-US" altLang="en-US" dirty="0"/>
              <a:t>The War on Drugs</a:t>
            </a:r>
          </a:p>
        </p:txBody>
      </p:sp>
    </p:spTree>
    <p:extLst>
      <p:ext uri="{BB962C8B-B14F-4D97-AF65-F5344CB8AC3E}">
        <p14:creationId xmlns:p14="http://schemas.microsoft.com/office/powerpoint/2010/main" val="787339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13327" y="1752600"/>
            <a:ext cx="8305800" cy="4191000"/>
          </a:xfrm>
        </p:spPr>
        <p:txBody>
          <a:bodyPr>
            <a:normAutofit fontScale="92500" lnSpcReduction="10000"/>
          </a:bodyPr>
          <a:lstStyle/>
          <a:p>
            <a:r>
              <a:rPr lang="en-US" altLang="en-US" sz="2800" dirty="0"/>
              <a:t>Between 1982 and 1988, there was 52.17% increase in the number of convictions for drug offenses (Bush-</a:t>
            </a:r>
            <a:r>
              <a:rPr lang="en-US" altLang="en-US" sz="2800" dirty="0" err="1"/>
              <a:t>Baskette</a:t>
            </a:r>
            <a:r>
              <a:rPr lang="en-US" altLang="en-US" sz="2800" dirty="0"/>
              <a:t>, 1999)</a:t>
            </a:r>
          </a:p>
          <a:p>
            <a:r>
              <a:rPr lang="en-US" altLang="en-US" sz="2800" dirty="0"/>
              <a:t>Arrests for possession of marijuana accounted for almost 80% of growth in drug arrests in 1990s.</a:t>
            </a:r>
          </a:p>
          <a:p>
            <a:r>
              <a:rPr lang="en-US" altLang="en-US" sz="2800" dirty="0"/>
              <a:t>In reaction to overwhelming focus on incarcerating drug offenders, and in a move toward more treatment-oriented approach, in November 2000, voters of California passed a proposition providing drug treatment for first- and second-time drug offenders not charged with other crimes.</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37</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65727" y="757382"/>
            <a:ext cx="8001000" cy="990600"/>
          </a:xfrm>
        </p:spPr>
        <p:txBody>
          <a:bodyPr>
            <a:normAutofit/>
          </a:bodyPr>
          <a:lstStyle/>
          <a:p>
            <a:r>
              <a:rPr lang="en-US" altLang="en-US" dirty="0"/>
              <a:t>The War on Drugs</a:t>
            </a:r>
          </a:p>
        </p:txBody>
      </p:sp>
    </p:spTree>
    <p:extLst>
      <p:ext uri="{BB962C8B-B14F-4D97-AF65-F5344CB8AC3E}">
        <p14:creationId xmlns:p14="http://schemas.microsoft.com/office/powerpoint/2010/main" val="6052071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676400"/>
            <a:ext cx="8305800" cy="4191000"/>
          </a:xfrm>
        </p:spPr>
        <p:txBody>
          <a:bodyPr>
            <a:normAutofit lnSpcReduction="10000"/>
          </a:bodyPr>
          <a:lstStyle/>
          <a:p>
            <a:r>
              <a:rPr lang="en-US" altLang="en-US" dirty="0"/>
              <a:t>Numerous attempts followed in multiple jurisdictions to correct sentencing disparities, most notably those created by crack cocaine laws.</a:t>
            </a:r>
          </a:p>
          <a:p>
            <a:pPr lvl="1"/>
            <a:r>
              <a:rPr lang="en-US" altLang="en-US" dirty="0"/>
              <a:t>Legislative enactments</a:t>
            </a:r>
          </a:p>
          <a:p>
            <a:pPr lvl="1"/>
            <a:r>
              <a:rPr lang="en-US" altLang="en-US" dirty="0"/>
              <a:t>Court cases</a:t>
            </a:r>
          </a:p>
          <a:p>
            <a:pPr lvl="2"/>
            <a:r>
              <a:rPr lang="en-US" altLang="en-US" i="1" dirty="0"/>
              <a:t>Gall v. United States</a:t>
            </a:r>
            <a:r>
              <a:rPr lang="en-US" altLang="en-US" dirty="0"/>
              <a:t> (2007)</a:t>
            </a:r>
          </a:p>
          <a:p>
            <a:pPr lvl="2"/>
            <a:r>
              <a:rPr lang="en-US" altLang="en-US" i="1" dirty="0"/>
              <a:t>Kimbrough v. United States </a:t>
            </a:r>
            <a:r>
              <a:rPr lang="en-US" altLang="en-US" dirty="0"/>
              <a:t>(2007)</a:t>
            </a:r>
          </a:p>
          <a:p>
            <a:r>
              <a:rPr lang="en-US" altLang="en-US" dirty="0"/>
              <a:t>Enthusiasm for War on Drugs appeared to wane in the mid-1990s.</a:t>
            </a:r>
          </a:p>
          <a:p>
            <a:r>
              <a:rPr lang="en-US" altLang="en-US" dirty="0"/>
              <a:t>War on drugs is the primary example of morality policy making.</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38</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685800" y="762000"/>
            <a:ext cx="7848600" cy="914400"/>
          </a:xfrm>
        </p:spPr>
        <p:txBody>
          <a:bodyPr>
            <a:normAutofit/>
          </a:bodyPr>
          <a:lstStyle/>
          <a:p>
            <a:r>
              <a:rPr lang="en-US" altLang="en-US" dirty="0"/>
              <a:t>The War on Drugs</a:t>
            </a:r>
          </a:p>
        </p:txBody>
      </p:sp>
    </p:spTree>
    <p:extLst>
      <p:ext uri="{BB962C8B-B14F-4D97-AF65-F5344CB8AC3E}">
        <p14:creationId xmlns:p14="http://schemas.microsoft.com/office/powerpoint/2010/main" val="1525141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627909"/>
            <a:ext cx="8305800" cy="4191000"/>
          </a:xfrm>
        </p:spPr>
        <p:txBody>
          <a:bodyPr>
            <a:normAutofit/>
          </a:bodyPr>
          <a:lstStyle/>
          <a:p>
            <a:pPr>
              <a:lnSpc>
                <a:spcPct val="110000"/>
              </a:lnSpc>
            </a:pPr>
            <a:r>
              <a:rPr lang="en-US" altLang="en-US" dirty="0"/>
              <a:t>Concern with “truth in sentencing” relates to offenders being sentenced to prison for substantial periods but being released on parole.</a:t>
            </a:r>
          </a:p>
          <a:p>
            <a:pPr lvl="1">
              <a:lnSpc>
                <a:spcPct val="110000"/>
              </a:lnSpc>
            </a:pPr>
            <a:r>
              <a:rPr lang="en-US" altLang="en-US" dirty="0"/>
              <a:t>Some cases after serving less than one-half of their sentences</a:t>
            </a:r>
          </a:p>
          <a:p>
            <a:pPr>
              <a:lnSpc>
                <a:spcPct val="110000"/>
              </a:lnSpc>
            </a:pPr>
            <a:r>
              <a:rPr lang="en-US" altLang="en-US" dirty="0"/>
              <a:t>Intent of truth in sentencing was to ensure substantial period of prison sentence was actually served.</a:t>
            </a:r>
          </a:p>
          <a:p>
            <a:pPr lvl="1">
              <a:lnSpc>
                <a:spcPct val="110000"/>
              </a:lnSpc>
            </a:pPr>
            <a:r>
              <a:rPr lang="en-US" altLang="en-US" dirty="0"/>
              <a:t>Government set standard at 85% of sentence imposed</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39</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762000" y="762000"/>
            <a:ext cx="7696200" cy="838200"/>
          </a:xfrm>
        </p:spPr>
        <p:txBody>
          <a:bodyPr>
            <a:normAutofit/>
          </a:bodyPr>
          <a:lstStyle/>
          <a:p>
            <a:r>
              <a:rPr lang="en-US" altLang="en-US" dirty="0"/>
              <a:t>Truth in Sentencing</a:t>
            </a:r>
          </a:p>
        </p:txBody>
      </p:sp>
    </p:spTree>
    <p:extLst>
      <p:ext uri="{BB962C8B-B14F-4D97-AF65-F5344CB8AC3E}">
        <p14:creationId xmlns:p14="http://schemas.microsoft.com/office/powerpoint/2010/main" val="487800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76827" y="1295400"/>
            <a:ext cx="8267700" cy="5060950"/>
          </a:xfrm>
        </p:spPr>
        <p:txBody>
          <a:bodyPr>
            <a:noAutofit/>
          </a:bodyPr>
          <a:lstStyle/>
          <a:p>
            <a:r>
              <a:rPr lang="en-US" altLang="en-US" dirty="0"/>
              <a:t>There are at least two ways of thinking about the ethics of criminal justice policy making:</a:t>
            </a:r>
          </a:p>
          <a:p>
            <a:pPr lvl="1"/>
            <a:r>
              <a:rPr lang="en-US" altLang="en-US" dirty="0"/>
              <a:t>General issue, applicable to all policy making; those designing the policies should </a:t>
            </a:r>
            <a:r>
              <a:rPr lang="en-US" altLang="en-US" i="1" dirty="0"/>
              <a:t>act ethically </a:t>
            </a:r>
            <a:r>
              <a:rPr lang="en-US" altLang="en-US" dirty="0"/>
              <a:t>in formulating plans and projects </a:t>
            </a:r>
          </a:p>
          <a:p>
            <a:pPr lvl="1"/>
            <a:r>
              <a:rPr lang="en-US" altLang="en-US" dirty="0"/>
              <a:t>Specifically in relation to policy making on punishment, it is arguable that punishment itself is </a:t>
            </a:r>
            <a:r>
              <a:rPr lang="en-US" altLang="en-US" i="1" dirty="0"/>
              <a:t>morality policy </a:t>
            </a:r>
            <a:r>
              <a:rPr lang="en-US" altLang="en-US" dirty="0"/>
              <a:t>(capital punishment), and making policy about punishment therefore involves ethics</a:t>
            </a:r>
          </a:p>
          <a:p>
            <a:pPr lvl="1"/>
            <a:endParaRPr lang="en-US" altLang="en-US" sz="2000" dirty="0"/>
          </a:p>
          <a:p>
            <a:pPr lvl="1"/>
            <a:endParaRPr lang="en-US" altLang="en-US" sz="2000" dirty="0"/>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4</a:t>
            </a:fld>
            <a:endParaRPr lang="en-US" altLang="en-US"/>
          </a:p>
        </p:txBody>
      </p:sp>
      <p:sp>
        <p:nvSpPr>
          <p:cNvPr id="9" name="Rectangle 2">
            <a:extLst>
              <a:ext uri="{FF2B5EF4-FFF2-40B4-BE49-F238E27FC236}">
                <a16:creationId xmlns:a16="http://schemas.microsoft.com/office/drawing/2014/main" id="{420D96EC-C735-4102-8E01-3525CA511B1E}"/>
              </a:ext>
            </a:extLst>
          </p:cNvPr>
          <p:cNvSpPr>
            <a:spLocks noGrp="1" noChangeArrowheads="1"/>
          </p:cNvSpPr>
          <p:nvPr>
            <p:ph type="title"/>
          </p:nvPr>
        </p:nvSpPr>
        <p:spPr>
          <a:xfrm>
            <a:off x="514927" y="443345"/>
            <a:ext cx="8229600" cy="1219200"/>
          </a:xfrm>
        </p:spPr>
        <p:txBody>
          <a:bodyPr>
            <a:normAutofit/>
          </a:bodyPr>
          <a:lstStyle/>
          <a:p>
            <a:r>
              <a:rPr lang="en-US" altLang="en-US" dirty="0"/>
              <a:t>The Ethics of Policy Making</a:t>
            </a:r>
          </a:p>
        </p:txBody>
      </p:sp>
    </p:spTree>
    <p:extLst>
      <p:ext uri="{BB962C8B-B14F-4D97-AF65-F5344CB8AC3E}">
        <p14:creationId xmlns:p14="http://schemas.microsoft.com/office/powerpoint/2010/main" val="4516949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Truth in Sentencing</a:t>
            </a:r>
            <a:endParaRPr lang="en-US" dirty="0"/>
          </a:p>
        </p:txBody>
      </p:sp>
      <p:sp>
        <p:nvSpPr>
          <p:cNvPr id="4" name="Content Placeholder 3"/>
          <p:cNvSpPr>
            <a:spLocks noGrp="1"/>
          </p:cNvSpPr>
          <p:nvPr>
            <p:ph idx="1"/>
          </p:nvPr>
        </p:nvSpPr>
        <p:spPr/>
        <p:txBody>
          <a:bodyPr/>
          <a:lstStyle/>
          <a:p>
            <a:pPr>
              <a:lnSpc>
                <a:spcPct val="110000"/>
              </a:lnSpc>
            </a:pPr>
            <a:r>
              <a:rPr lang="en-US" altLang="en-US" dirty="0"/>
              <a:t>States who abided by percentage were eligible for federal funding</a:t>
            </a:r>
          </a:p>
          <a:p>
            <a:pPr>
              <a:lnSpc>
                <a:spcPct val="110000"/>
              </a:lnSpc>
            </a:pPr>
            <a:r>
              <a:rPr lang="en-US" altLang="en-US" dirty="0"/>
              <a:t>Policies follow model of mandatory minimum sentencing by basing themselves on the belief that habitual offenders are responsible for a disproportionate amount of crime committed, and that incarcerating them for lengthy periods will reduce the crime rate.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27019537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77982" y="1752600"/>
            <a:ext cx="8305800" cy="4191000"/>
          </a:xfrm>
        </p:spPr>
        <p:txBody>
          <a:bodyPr>
            <a:normAutofit/>
          </a:bodyPr>
          <a:lstStyle/>
          <a:p>
            <a:r>
              <a:rPr lang="en-US" altLang="en-US" dirty="0"/>
              <a:t>Sexual Predators:</a:t>
            </a:r>
          </a:p>
          <a:p>
            <a:pPr lvl="1"/>
            <a:r>
              <a:rPr lang="en-US" altLang="en-US" dirty="0"/>
              <a:t>Sex offenders emerged in the 1990s as a distinct and dangerous criminal class, associated with the belief that children are now more vulnerable to sexual abuse and molestation.</a:t>
            </a:r>
          </a:p>
          <a:p>
            <a:r>
              <a:rPr lang="en-US" altLang="en-US" dirty="0"/>
              <a:t>Philip Jenkins (1986)</a:t>
            </a:r>
          </a:p>
          <a:p>
            <a:pPr lvl="1"/>
            <a:r>
              <a:rPr lang="en-US" altLang="en-US" dirty="0"/>
              <a:t>Has shown how over the period from 1890 until the 1990s, concern about sexual offenders has fluctuated with a series of peaks and dips in the social construction of the issue.</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41</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609600" y="762000"/>
            <a:ext cx="8001000" cy="762000"/>
          </a:xfrm>
        </p:spPr>
        <p:txBody>
          <a:bodyPr>
            <a:normAutofit/>
          </a:bodyPr>
          <a:lstStyle/>
          <a:p>
            <a:r>
              <a:rPr lang="en-US" altLang="en-US" dirty="0"/>
              <a:t>Predators and </a:t>
            </a:r>
            <a:r>
              <a:rPr lang="en-US" altLang="en-US" dirty="0" err="1"/>
              <a:t>Superpredators</a:t>
            </a:r>
            <a:endParaRPr lang="en-US" altLang="en-US" dirty="0"/>
          </a:p>
        </p:txBody>
      </p:sp>
    </p:spTree>
    <p:extLst>
      <p:ext uri="{BB962C8B-B14F-4D97-AF65-F5344CB8AC3E}">
        <p14:creationId xmlns:p14="http://schemas.microsoft.com/office/powerpoint/2010/main" val="29298688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Predators and </a:t>
            </a:r>
            <a:r>
              <a:rPr lang="en-US" altLang="en-US" dirty="0" err="1"/>
              <a:t>Superpredators</a:t>
            </a:r>
            <a:endParaRPr lang="en-US" dirty="0"/>
          </a:p>
        </p:txBody>
      </p:sp>
      <p:sp>
        <p:nvSpPr>
          <p:cNvPr id="4" name="Content Placeholder 3"/>
          <p:cNvSpPr>
            <a:spLocks noGrp="1"/>
          </p:cNvSpPr>
          <p:nvPr>
            <p:ph idx="1"/>
          </p:nvPr>
        </p:nvSpPr>
        <p:spPr/>
        <p:txBody>
          <a:bodyPr/>
          <a:lstStyle/>
          <a:p>
            <a:r>
              <a:rPr lang="en-US" altLang="en-US" dirty="0"/>
              <a:t>Policies for that nature of offenders applied in the 1930s</a:t>
            </a:r>
          </a:p>
          <a:p>
            <a:pPr lvl="1"/>
            <a:r>
              <a:rPr lang="en-US" altLang="en-US" dirty="0"/>
              <a:t>These offenders were evaluated and treated by psychiatrists in mental institutions. </a:t>
            </a:r>
          </a:p>
          <a:p>
            <a:pPr lvl="1"/>
            <a:r>
              <a:rPr lang="en-US" altLang="en-US" dirty="0"/>
              <a:t>Commencing in the late 1950s and continuing until 1970s, restrictive measures previously adopted were eased.</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6851029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43</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762000" y="762000"/>
            <a:ext cx="7620000" cy="7620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1542473"/>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400" dirty="0"/>
              <a:t>By the 1990s, the general public, politicians, and media had begun to express a sense of crisis about sex offenders, sexual predators, child rapists and pedophiles.</a:t>
            </a:r>
          </a:p>
          <a:p>
            <a:r>
              <a:rPr lang="en-US" altLang="en-US" sz="2400" dirty="0"/>
              <a:t>In 2003, the Congress passed PROTECT Bill (known as Amber Alert) that created a national system of notification of child kidnappings.</a:t>
            </a:r>
          </a:p>
          <a:p>
            <a:r>
              <a:rPr lang="en-US" altLang="en-US" sz="2400" dirty="0"/>
              <a:t>Numerous court cases addressed the issue.</a:t>
            </a:r>
          </a:p>
          <a:p>
            <a:pPr lvl="1">
              <a:buFont typeface="Arial" panose="020B0604020202020204" pitchFamily="34" charset="0"/>
              <a:buChar char="–"/>
            </a:pPr>
            <a:r>
              <a:rPr lang="en-US" altLang="en-US" sz="2400" i="1" dirty="0"/>
              <a:t>Kennedy v. Louisiana</a:t>
            </a:r>
            <a:r>
              <a:rPr lang="en-US" altLang="en-US" sz="2400" dirty="0"/>
              <a:t> (2008)</a:t>
            </a:r>
          </a:p>
          <a:p>
            <a:r>
              <a:rPr lang="en-US" altLang="en-US" sz="2400" dirty="0"/>
              <a:t>Penalties for possessing child pornography have also increased.</a:t>
            </a:r>
          </a:p>
        </p:txBody>
      </p:sp>
    </p:spTree>
    <p:extLst>
      <p:ext uri="{BB962C8B-B14F-4D97-AF65-F5344CB8AC3E}">
        <p14:creationId xmlns:p14="http://schemas.microsoft.com/office/powerpoint/2010/main" val="15450771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44</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685800"/>
            <a:ext cx="7391400" cy="8382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533400" y="18288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altLang="en-US" sz="2400" dirty="0"/>
              <a:t>In addition to incarceration for offenses, convicted sex offenders are also subjected to a range of identification and surveillance strategies in most states.</a:t>
            </a:r>
          </a:p>
          <a:p>
            <a:pPr lvl="1">
              <a:spcBef>
                <a:spcPct val="0"/>
              </a:spcBef>
              <a:buFont typeface="Arial" panose="020B0604020202020204" pitchFamily="34" charset="0"/>
              <a:buChar char="–"/>
            </a:pPr>
            <a:r>
              <a:rPr lang="en-US" altLang="en-US" sz="2400" dirty="0"/>
              <a:t>Such laws are generally referred to as “Megan’s Laws”</a:t>
            </a:r>
          </a:p>
          <a:p>
            <a:pPr marL="342900" lvl="1" indent="0">
              <a:spcBef>
                <a:spcPct val="0"/>
              </a:spcBef>
              <a:buNone/>
            </a:pPr>
            <a:endParaRPr lang="en-US" altLang="en-US" sz="2400" dirty="0"/>
          </a:p>
          <a:p>
            <a:pPr>
              <a:spcBef>
                <a:spcPct val="0"/>
              </a:spcBef>
            </a:pPr>
            <a:r>
              <a:rPr lang="en-US" altLang="en-US" sz="2400" dirty="0"/>
              <a:t>Basic format is that specified sex offenders are required to register certain information with local law enforcement, either for several years or even for the rest of their life.</a:t>
            </a:r>
          </a:p>
          <a:p>
            <a:pPr lvl="1">
              <a:spcBef>
                <a:spcPct val="0"/>
              </a:spcBef>
              <a:buFont typeface="Arial" panose="020B0604020202020204" pitchFamily="34" charset="0"/>
              <a:buChar char="–"/>
            </a:pPr>
            <a:r>
              <a:rPr lang="en-US" altLang="en-US" sz="2400" dirty="0"/>
              <a:t>Variations exist</a:t>
            </a:r>
          </a:p>
          <a:p>
            <a:pPr marL="0" indent="0">
              <a:buNone/>
            </a:pPr>
            <a:endParaRPr lang="en-US" altLang="en-US" sz="2400" dirty="0"/>
          </a:p>
        </p:txBody>
      </p:sp>
    </p:spTree>
    <p:extLst>
      <p:ext uri="{BB962C8B-B14F-4D97-AF65-F5344CB8AC3E}">
        <p14:creationId xmlns:p14="http://schemas.microsoft.com/office/powerpoint/2010/main" val="29281735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45</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altLang="en-US" sz="2400" dirty="0"/>
              <a:t>Adam Walsh Child Protection Act, passed in July 2006</a:t>
            </a:r>
          </a:p>
          <a:p>
            <a:pPr lvl="1" hangingPunct="0">
              <a:buFont typeface="Arial" panose="020B0604020202020204" pitchFamily="34" charset="0"/>
              <a:buChar char="–"/>
            </a:pPr>
            <a:r>
              <a:rPr lang="en-GB" sz="2400" dirty="0"/>
              <a:t>The Adam Walsh Act now requires that juvenile sex offenders, 14 years or older, be automatically registered as sex offenders for life with a minimum period of registration of 25 years. </a:t>
            </a:r>
          </a:p>
          <a:p>
            <a:pPr lvl="1" hangingPunct="0">
              <a:buFont typeface="Arial" panose="020B0604020202020204" pitchFamily="34" charset="0"/>
              <a:buChar char="–"/>
            </a:pPr>
            <a:r>
              <a:rPr lang="en-GB" sz="2400" dirty="0"/>
              <a:t>This requirement constitutes a significant constraint to a juvenile’s efforts to reintegrate into society following release and appears to contradict judicial rulings that acknowledge that juveniles lack the moral capacity of adults (Evans and others, 2015: 151-152).  </a:t>
            </a:r>
            <a:endParaRPr lang="en-US" sz="2400" dirty="0"/>
          </a:p>
          <a:p>
            <a:endParaRPr lang="en-US" altLang="en-US" sz="2400" dirty="0"/>
          </a:p>
        </p:txBody>
      </p:sp>
    </p:spTree>
    <p:extLst>
      <p:ext uri="{BB962C8B-B14F-4D97-AF65-F5344CB8AC3E}">
        <p14:creationId xmlns:p14="http://schemas.microsoft.com/office/powerpoint/2010/main" val="41611981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46</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533400" y="2012950"/>
            <a:ext cx="8229600" cy="434340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altLang="en-US" sz="2400" dirty="0"/>
              <a:t>Act upheld by the U.S. Supreme Court in </a:t>
            </a:r>
            <a:r>
              <a:rPr lang="en-US" altLang="en-US" sz="2400" i="1" dirty="0"/>
              <a:t>Comstock </a:t>
            </a:r>
            <a:r>
              <a:rPr lang="en-US" altLang="en-US" sz="2400" dirty="0"/>
              <a:t>decision</a:t>
            </a:r>
          </a:p>
          <a:p>
            <a:pPr>
              <a:spcBef>
                <a:spcPct val="0"/>
              </a:spcBef>
            </a:pPr>
            <a:r>
              <a:rPr lang="en-US" altLang="en-US" sz="2400" dirty="0"/>
              <a:t>Federal government has increasingly involved itself in the punishment of sexual predators.</a:t>
            </a:r>
          </a:p>
          <a:p>
            <a:pPr>
              <a:spcBef>
                <a:spcPct val="0"/>
              </a:spcBef>
            </a:pPr>
            <a:r>
              <a:rPr lang="en-US" altLang="en-US" sz="2400" dirty="0"/>
              <a:t>At least a dozen states are linking intense supervision of sex offenders with constant GPS monitoring of locations.</a:t>
            </a:r>
          </a:p>
          <a:p>
            <a:pPr>
              <a:spcBef>
                <a:spcPct val="0"/>
              </a:spcBef>
            </a:pPr>
            <a:r>
              <a:rPr lang="en-US" altLang="en-US" sz="2400" dirty="0"/>
              <a:t>Other countries also require registration of sex offenders.</a:t>
            </a:r>
          </a:p>
          <a:p>
            <a:pPr>
              <a:spcBef>
                <a:spcPct val="0"/>
              </a:spcBef>
            </a:pPr>
            <a:r>
              <a:rPr lang="en-US" altLang="en-US" sz="2400" dirty="0"/>
              <a:t>Offenders known as “sexually violent predators” subject to even more restriction after release from prison</a:t>
            </a:r>
          </a:p>
          <a:p>
            <a:pPr lvl="1">
              <a:spcBef>
                <a:spcPct val="0"/>
              </a:spcBef>
              <a:buFont typeface="Arial" panose="020B0604020202020204" pitchFamily="34" charset="0"/>
              <a:buChar char="–"/>
            </a:pPr>
            <a:r>
              <a:rPr lang="en-US" altLang="en-US" sz="2400" dirty="0"/>
              <a:t>May be subject to detention in locked facilities for indefinite periods subject only to periodic review</a:t>
            </a:r>
          </a:p>
          <a:p>
            <a:pPr lvl="1">
              <a:spcBef>
                <a:spcPct val="0"/>
              </a:spcBef>
              <a:buFont typeface="Arial" panose="020B0604020202020204" pitchFamily="34" charset="0"/>
              <a:buChar char="–"/>
            </a:pPr>
            <a:r>
              <a:rPr lang="en-US" altLang="en-US" sz="2400" dirty="0"/>
              <a:t>Sometimes termed as civil commitment </a:t>
            </a:r>
          </a:p>
        </p:txBody>
      </p:sp>
    </p:spTree>
    <p:extLst>
      <p:ext uri="{BB962C8B-B14F-4D97-AF65-F5344CB8AC3E}">
        <p14:creationId xmlns:p14="http://schemas.microsoft.com/office/powerpoint/2010/main" val="8286979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47</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7391400" cy="6858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1760682"/>
            <a:ext cx="8229600" cy="42227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200" dirty="0"/>
              <a:t>Policy making on sex offending has been driven by a media focus on sexual predators who have committed the most heinous crimes. </a:t>
            </a:r>
          </a:p>
          <a:p>
            <a:r>
              <a:rPr lang="en-US" sz="2200" dirty="0"/>
              <a:t>The data on recidivism suggests that sex offenders do not have higher recidivism rates than other offenders (Evans and others, 2015).</a:t>
            </a:r>
            <a:r>
              <a:rPr lang="en-US" altLang="en-US" sz="2200" dirty="0"/>
              <a:t> </a:t>
            </a:r>
          </a:p>
          <a:p>
            <a:r>
              <a:rPr lang="en-US" sz="2200" dirty="0"/>
              <a:t>This concentration on isolated sex crimes committed by strangers has ignored the fact that most sexual offenses are committed by family members and family friends (Wright, 2015).</a:t>
            </a:r>
          </a:p>
          <a:p>
            <a:r>
              <a:rPr lang="en-US" sz="2200" dirty="0"/>
              <a:t>Policy makers have disregarded empirically strong evidence about who commits sex crimes and rates of sex offender recidivism in favor of punitive and simplistic policies (Wright, 2015).</a:t>
            </a:r>
          </a:p>
        </p:txBody>
      </p:sp>
    </p:spTree>
    <p:extLst>
      <p:ext uri="{BB962C8B-B14F-4D97-AF65-F5344CB8AC3E}">
        <p14:creationId xmlns:p14="http://schemas.microsoft.com/office/powerpoint/2010/main" val="13503879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48</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609600" y="762000"/>
            <a:ext cx="7924800" cy="6858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304800" y="1772227"/>
            <a:ext cx="8229600" cy="42227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400" i="1" dirty="0"/>
              <a:t>Kansas v. Hendricks</a:t>
            </a:r>
            <a:r>
              <a:rPr lang="en-US" altLang="en-US" sz="2400" dirty="0"/>
              <a:t> (1997)</a:t>
            </a:r>
          </a:p>
          <a:p>
            <a:pPr lvl="1">
              <a:buFont typeface="Arial" panose="020B0604020202020204" pitchFamily="34" charset="0"/>
              <a:buChar char="–"/>
            </a:pPr>
            <a:r>
              <a:rPr lang="en-US" altLang="en-US" sz="2400" dirty="0"/>
              <a:t>Supreme Court upheld civil commitment laws in Kansas that were non-punitive</a:t>
            </a:r>
          </a:p>
          <a:p>
            <a:pPr lvl="1">
              <a:buFont typeface="Arial" panose="020B0604020202020204" pitchFamily="34" charset="0"/>
              <a:buChar char="–"/>
            </a:pPr>
            <a:r>
              <a:rPr lang="en-US" altLang="en-US" sz="2400" dirty="0"/>
              <a:t>Has been used to commit persons with no prior record of sex offenses</a:t>
            </a:r>
          </a:p>
          <a:p>
            <a:pPr marL="1143000" lvl="2" indent="-457200">
              <a:buFont typeface="+mj-lt"/>
              <a:buAutoNum type="alphaLcParenR"/>
            </a:pPr>
            <a:r>
              <a:rPr lang="en-US" altLang="en-US" sz="2400" dirty="0"/>
              <a:t>Have been certified as sexually dangerous</a:t>
            </a:r>
          </a:p>
        </p:txBody>
      </p:sp>
    </p:spTree>
    <p:extLst>
      <p:ext uri="{BB962C8B-B14F-4D97-AF65-F5344CB8AC3E}">
        <p14:creationId xmlns:p14="http://schemas.microsoft.com/office/powerpoint/2010/main" val="25821037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Predators and </a:t>
            </a:r>
            <a:r>
              <a:rPr lang="en-US" altLang="en-US" dirty="0" err="1"/>
              <a:t>Superpredators</a:t>
            </a:r>
            <a:endParaRPr lang="en-US" dirty="0"/>
          </a:p>
        </p:txBody>
      </p:sp>
      <p:sp>
        <p:nvSpPr>
          <p:cNvPr id="4" name="Content Placeholder 3"/>
          <p:cNvSpPr>
            <a:spLocks noGrp="1"/>
          </p:cNvSpPr>
          <p:nvPr>
            <p:ph idx="1"/>
          </p:nvPr>
        </p:nvSpPr>
        <p:spPr/>
        <p:txBody>
          <a:bodyPr/>
          <a:lstStyle/>
          <a:p>
            <a:r>
              <a:rPr lang="en-US" altLang="en-US" dirty="0"/>
              <a:t>Moral panic about sexual predators and violent sexual predators has employed three distinct mechanisms in the overall response to criminality:</a:t>
            </a:r>
          </a:p>
          <a:p>
            <a:pPr lvl="1"/>
            <a:r>
              <a:rPr lang="en-US" altLang="en-US" dirty="0"/>
              <a:t>Impose harsher sentences</a:t>
            </a:r>
          </a:p>
          <a:p>
            <a:pPr lvl="1"/>
            <a:r>
              <a:rPr lang="en-US" altLang="en-US" dirty="0"/>
              <a:t>Require sex offenders be registered and community be advised of whereabouts</a:t>
            </a:r>
          </a:p>
          <a:p>
            <a:pPr lvl="1"/>
            <a:r>
              <a:rPr lang="en-US" altLang="en-US" dirty="0"/>
              <a:t>Indefinite civil commitment of those sex offenders who have completed their sentences (Gottschalk, 2015)</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3487679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The Ethics of Policy Making</a:t>
            </a:r>
            <a:endParaRPr lang="en-US" dirty="0"/>
          </a:p>
        </p:txBody>
      </p:sp>
      <p:sp>
        <p:nvSpPr>
          <p:cNvPr id="4" name="Content Placeholder 3"/>
          <p:cNvSpPr>
            <a:spLocks noGrp="1"/>
          </p:cNvSpPr>
          <p:nvPr>
            <p:ph idx="1"/>
          </p:nvPr>
        </p:nvSpPr>
        <p:spPr/>
        <p:txBody>
          <a:bodyPr/>
          <a:lstStyle/>
          <a:p>
            <a:r>
              <a:rPr lang="en-US" altLang="en-US" dirty="0"/>
              <a:t>Charles Anderson (1987)</a:t>
            </a:r>
          </a:p>
          <a:p>
            <a:pPr lvl="1"/>
            <a:r>
              <a:rPr lang="en-US" altLang="en-US" dirty="0"/>
              <a:t>Notes policy analysis:</a:t>
            </a:r>
          </a:p>
          <a:p>
            <a:pPr lvl="2"/>
            <a:r>
              <a:rPr lang="en-US" altLang="en-US" dirty="0"/>
              <a:t>Involves clarification and ordering of values and any policy analysis inevitably rests on some conception of desirable public purpose</a:t>
            </a:r>
          </a:p>
          <a:p>
            <a:pPr lvl="2"/>
            <a:r>
              <a:rPr lang="en-US" altLang="en-US" dirty="0"/>
              <a:t>Policy analysis that ignores moral dimensions of public choice and public service is inadequate pedagogy</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1502262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50</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762000" y="838200"/>
            <a:ext cx="7620000" cy="6858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43345" y="19812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ts val="2300"/>
              </a:lnSpc>
              <a:spcBef>
                <a:spcPts val="0"/>
              </a:spcBef>
            </a:pPr>
            <a:r>
              <a:rPr lang="en-US" altLang="en-US" sz="2200" dirty="0"/>
              <a:t>In analysis of debates in Congress during formulation of the sex offender legislation, Lynch (2002) highlights language of legislators on sex offenders that has tended to stress gender of these offenders (always described as male), and their characterization as “stranger” and “outsider.” </a:t>
            </a:r>
          </a:p>
          <a:p>
            <a:pPr>
              <a:lnSpc>
                <a:spcPts val="2300"/>
              </a:lnSpc>
              <a:spcBef>
                <a:spcPts val="0"/>
              </a:spcBef>
            </a:pPr>
            <a:r>
              <a:rPr lang="en-US" altLang="en-US" sz="2200" dirty="0"/>
              <a:t>Such language used despite the fact that most children who are sexually abused, neglected, or killed suffer such abuse at the hands of a family member. </a:t>
            </a:r>
          </a:p>
          <a:p>
            <a:pPr>
              <a:lnSpc>
                <a:spcPts val="2300"/>
              </a:lnSpc>
              <a:spcBef>
                <a:spcPts val="0"/>
              </a:spcBef>
            </a:pPr>
            <a:r>
              <a:rPr lang="en-US" altLang="en-US" sz="2200" dirty="0"/>
              <a:t>Language used makes it clear that there is a strong current of emotion rather than rationality used in discourse on child predators, which emphasizes risk, danger, and need to impose punitive measures to manage such monsters. </a:t>
            </a:r>
          </a:p>
        </p:txBody>
      </p:sp>
    </p:spTree>
    <p:extLst>
      <p:ext uri="{BB962C8B-B14F-4D97-AF65-F5344CB8AC3E}">
        <p14:creationId xmlns:p14="http://schemas.microsoft.com/office/powerpoint/2010/main" val="21393534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51</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1028700" y="685800"/>
            <a:ext cx="7086600" cy="979343"/>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31800" y="1665143"/>
            <a:ext cx="8229600" cy="42227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Bef>
                <a:spcPct val="0"/>
              </a:spcBef>
              <a:spcAft>
                <a:spcPts val="0"/>
              </a:spcAft>
              <a:defRPr/>
            </a:pPr>
            <a:r>
              <a:rPr lang="en-US" altLang="en-US" sz="2400" dirty="0"/>
              <a:t>Jonathan Simon (2000)</a:t>
            </a:r>
          </a:p>
          <a:p>
            <a:pPr lvl="1" fontAlgn="auto">
              <a:spcBef>
                <a:spcPct val="0"/>
              </a:spcBef>
              <a:spcAft>
                <a:spcPts val="0"/>
              </a:spcAft>
              <a:buFont typeface="Arial" panose="020B0604020202020204" pitchFamily="34" charset="0"/>
              <a:buChar char="–"/>
              <a:defRPr/>
            </a:pPr>
            <a:r>
              <a:rPr lang="en-US" altLang="en-US" sz="2400" dirty="0"/>
              <a:t>Points out that use of terms such as </a:t>
            </a:r>
            <a:r>
              <a:rPr lang="en-US" altLang="en-US" sz="2400" i="1" dirty="0"/>
              <a:t>prey </a:t>
            </a:r>
            <a:r>
              <a:rPr lang="en-US" altLang="en-US" sz="2400" dirty="0"/>
              <a:t>and </a:t>
            </a:r>
            <a:r>
              <a:rPr lang="en-US" altLang="en-US" sz="2400" i="1" dirty="0"/>
              <a:t>predator</a:t>
            </a:r>
            <a:r>
              <a:rPr lang="en-US" altLang="en-US" sz="2400" dirty="0"/>
              <a:t> connotes forms of danger that are nonhuman</a:t>
            </a:r>
          </a:p>
          <a:p>
            <a:pPr lvl="1" fontAlgn="auto">
              <a:spcBef>
                <a:spcPct val="0"/>
              </a:spcBef>
              <a:spcAft>
                <a:spcPts val="0"/>
              </a:spcAft>
              <a:buFont typeface="Arial" panose="020B0604020202020204" pitchFamily="34" charset="0"/>
              <a:buChar char="–"/>
              <a:defRPr/>
            </a:pPr>
            <a:r>
              <a:rPr lang="en-US" altLang="en-US" sz="2400" dirty="0"/>
              <a:t>Also it links such language to terms such as </a:t>
            </a:r>
            <a:r>
              <a:rPr lang="en-US" altLang="en-US" sz="2400" i="1" dirty="0"/>
              <a:t>monster</a:t>
            </a:r>
            <a:r>
              <a:rPr lang="en-US" altLang="en-US" sz="2400" dirty="0"/>
              <a:t> which defines sexual predators as nonhuman and therefore unworthy of any treatment consistent with human dignity</a:t>
            </a:r>
          </a:p>
          <a:p>
            <a:pPr fontAlgn="auto">
              <a:spcAft>
                <a:spcPts val="0"/>
              </a:spcAft>
              <a:defRPr/>
            </a:pPr>
            <a:r>
              <a:rPr lang="en-US" altLang="en-US" sz="2400" dirty="0"/>
              <a:t>During the 1990s, another moral panic emerged</a:t>
            </a:r>
          </a:p>
          <a:p>
            <a:pPr lvl="1">
              <a:spcBef>
                <a:spcPct val="0"/>
              </a:spcBef>
              <a:buFont typeface="Arial" panose="020B0604020202020204" pitchFamily="34" charset="0"/>
              <a:buChar char="–"/>
              <a:defRPr/>
            </a:pPr>
            <a:r>
              <a:rPr lang="en-US" altLang="en-US" sz="2400" dirty="0"/>
              <a:t>In the form of grave public concern about violence and youth, and so-called “</a:t>
            </a:r>
            <a:r>
              <a:rPr lang="en-US" altLang="en-US" sz="2400" dirty="0" err="1"/>
              <a:t>superpredators</a:t>
            </a:r>
            <a:r>
              <a:rPr lang="en-US" altLang="en-US" sz="2400" dirty="0"/>
              <a:t>” </a:t>
            </a:r>
          </a:p>
          <a:p>
            <a:pPr lvl="1">
              <a:spcBef>
                <a:spcPct val="0"/>
              </a:spcBef>
              <a:buFont typeface="Arial" panose="020B0604020202020204" pitchFamily="34" charset="0"/>
              <a:buChar char="–"/>
              <a:defRPr/>
            </a:pPr>
            <a:r>
              <a:rPr lang="en-US" altLang="en-US" sz="2400" dirty="0"/>
              <a:t>Rhetoric based on the increase in violence committed by and against youth during the late 1980s and early 1990s</a:t>
            </a:r>
          </a:p>
        </p:txBody>
      </p:sp>
    </p:spTree>
    <p:extLst>
      <p:ext uri="{BB962C8B-B14F-4D97-AF65-F5344CB8AC3E}">
        <p14:creationId xmlns:p14="http://schemas.microsoft.com/office/powerpoint/2010/main" val="39216987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52</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400" dirty="0"/>
              <a:t>Those predicting the coming wave of </a:t>
            </a:r>
            <a:r>
              <a:rPr lang="en-US" altLang="en-US" sz="2400" dirty="0" err="1"/>
              <a:t>superpredators</a:t>
            </a:r>
            <a:r>
              <a:rPr lang="en-US" altLang="en-US" sz="2400" dirty="0"/>
              <a:t> projected this increase in juvenile violence as continuing in straight line into the future.</a:t>
            </a:r>
          </a:p>
          <a:p>
            <a:r>
              <a:rPr lang="en-US" altLang="en-US" sz="2400" dirty="0"/>
              <a:t>Supposed epidemic never eventuated.</a:t>
            </a:r>
          </a:p>
          <a:p>
            <a:pPr lvl="1">
              <a:buFont typeface="Arial" panose="020B0604020202020204" pitchFamily="34" charset="0"/>
              <a:buChar char="–"/>
            </a:pPr>
            <a:r>
              <a:rPr lang="en-US" altLang="en-US" sz="2400" dirty="0"/>
              <a:t>Statistical data showed that arrests for juveniles for violent crimes, especially juveniles aged 10–14, actually declined in 1995 (Brownstein, 2000).</a:t>
            </a:r>
          </a:p>
          <a:p>
            <a:pPr lvl="1">
              <a:buFont typeface="Arial" panose="020B0604020202020204" pitchFamily="34" charset="0"/>
              <a:buChar char="–"/>
            </a:pPr>
            <a:r>
              <a:rPr lang="en-US" altLang="en-US" sz="2400" dirty="0"/>
              <a:t>Number of arrests of juveniles for violent crimes declined by 23% between 1973 and 1995.</a:t>
            </a:r>
          </a:p>
        </p:txBody>
      </p:sp>
    </p:spTree>
    <p:extLst>
      <p:ext uri="{BB962C8B-B14F-4D97-AF65-F5344CB8AC3E}">
        <p14:creationId xmlns:p14="http://schemas.microsoft.com/office/powerpoint/2010/main" val="38231185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53</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1562100" y="762000"/>
            <a:ext cx="6019800" cy="762000"/>
          </a:xfrm>
        </p:spPr>
        <p:txBody>
          <a:bodyPr>
            <a:normAutofit/>
          </a:bodyPr>
          <a:lstStyle/>
          <a:p>
            <a:r>
              <a:rPr lang="en-US" altLang="en-US" dirty="0"/>
              <a:t>Internet Sexual Solicitation</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19050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t>Concern has focused generally on adults who employ the internet as a means of securing sexual gratification through conduct that includes cybersex, voyeurism, exhibitionism and role play.</a:t>
            </a:r>
          </a:p>
          <a:p>
            <a:r>
              <a:rPr lang="en-US" sz="2400" dirty="0"/>
              <a:t>Policies designed to combat Internet sexual solicitation include “sting” operations where law enforcement use entrapment to identify online offenders before they can attempt to sexually assault children</a:t>
            </a:r>
          </a:p>
        </p:txBody>
      </p:sp>
    </p:spTree>
    <p:extLst>
      <p:ext uri="{BB962C8B-B14F-4D97-AF65-F5344CB8AC3E}">
        <p14:creationId xmlns:p14="http://schemas.microsoft.com/office/powerpoint/2010/main" val="16552391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Internet Sexual Solicitation</a:t>
            </a:r>
            <a:endParaRPr lang="en-US" dirty="0"/>
          </a:p>
        </p:txBody>
      </p:sp>
      <p:sp>
        <p:nvSpPr>
          <p:cNvPr id="4" name="Content Placeholder 3"/>
          <p:cNvSpPr>
            <a:spLocks noGrp="1"/>
          </p:cNvSpPr>
          <p:nvPr>
            <p:ph idx="1"/>
          </p:nvPr>
        </p:nvSpPr>
        <p:spPr/>
        <p:txBody>
          <a:bodyPr/>
          <a:lstStyle/>
          <a:p>
            <a:r>
              <a:rPr lang="en-US" dirty="0"/>
              <a:t>Generally, there is an absence of empirical data on the incidence of internet sexual solicitation because of the difficulties involved in conceptualizing the activities that could be said to amount to solicitation, the anonymity of the internet itself, the wide range of self-reported youth victims identified in studies—ranging from 6.5% to 21% of those surveyed—and other methodological challenges.</a:t>
            </a:r>
            <a:endParaRPr lang="en-US" alt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Tree>
    <p:extLst>
      <p:ext uri="{BB962C8B-B14F-4D97-AF65-F5344CB8AC3E}">
        <p14:creationId xmlns:p14="http://schemas.microsoft.com/office/powerpoint/2010/main" val="36496270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55</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295400"/>
          </a:xfrm>
        </p:spPr>
        <p:txBody>
          <a:bodyPr>
            <a:normAutofit/>
          </a:bodyPr>
          <a:lstStyle/>
          <a:p>
            <a:r>
              <a:rPr lang="en-US" altLang="en-US" dirty="0"/>
              <a:t>Capital Punishment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41036" y="1828800"/>
            <a:ext cx="8229600" cy="42989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altLang="en-US" sz="2400" dirty="0"/>
              <a:t>Capital punishment is clearly a preeminent morality issue within the category of punishment.</a:t>
            </a:r>
          </a:p>
          <a:p>
            <a:pPr>
              <a:spcBef>
                <a:spcPct val="0"/>
              </a:spcBef>
            </a:pPr>
            <a:r>
              <a:rPr lang="en-US" altLang="en-US" sz="2400" dirty="0"/>
              <a:t>The constitution authorizes the death penalty in the Fifth Amendment that states “no person shall be deprived of life, liberty, or property, without due process of law” (van den Haag, 1985)</a:t>
            </a:r>
          </a:p>
          <a:p>
            <a:pPr>
              <a:spcBef>
                <a:spcPct val="0"/>
              </a:spcBef>
            </a:pPr>
            <a:r>
              <a:rPr lang="en-US" altLang="en-US" sz="2400" dirty="0" err="1"/>
              <a:t>Bedau</a:t>
            </a:r>
            <a:r>
              <a:rPr lang="en-US" altLang="en-US" sz="2400" dirty="0"/>
              <a:t> (1997)</a:t>
            </a:r>
          </a:p>
          <a:p>
            <a:pPr lvl="1">
              <a:spcBef>
                <a:spcPct val="0"/>
              </a:spcBef>
              <a:buFont typeface="Arial" panose="020B0604020202020204" pitchFamily="34" charset="0"/>
              <a:buChar char="–"/>
            </a:pPr>
            <a:r>
              <a:rPr lang="en-US" altLang="en-US" sz="2400" dirty="0"/>
              <a:t>Does not see Constitution as authorizing death penalty but as presenting the government with a choice to either repeal the death penalty or carry it out in accordance with requirements of the due process</a:t>
            </a:r>
          </a:p>
          <a:p>
            <a:pPr>
              <a:spcBef>
                <a:spcPct val="0"/>
              </a:spcBef>
            </a:pPr>
            <a:r>
              <a:rPr lang="en-US" altLang="en-US" sz="2400" dirty="0"/>
              <a:t>Decision about keeping on statute books is the decision of each state</a:t>
            </a:r>
          </a:p>
        </p:txBody>
      </p:sp>
    </p:spTree>
    <p:extLst>
      <p:ext uri="{BB962C8B-B14F-4D97-AF65-F5344CB8AC3E}">
        <p14:creationId xmlns:p14="http://schemas.microsoft.com/office/powerpoint/2010/main" val="35934105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56</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pPr hangingPunct="0"/>
            <a:r>
              <a:rPr lang="en-GB" dirty="0"/>
              <a:t>Supreme Court, the States, and </a:t>
            </a:r>
            <a:br>
              <a:rPr lang="en-GB" dirty="0"/>
            </a:br>
            <a:r>
              <a:rPr lang="en-GB" dirty="0"/>
              <a:t>the Death Penalty </a:t>
            </a:r>
            <a:endParaRPr 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altLang="en-US" sz="2400" dirty="0"/>
              <a:t>Supreme Court in </a:t>
            </a:r>
            <a:r>
              <a:rPr lang="en-US" altLang="en-US" sz="2400" i="1" dirty="0"/>
              <a:t>Furman v. Georgia </a:t>
            </a:r>
            <a:r>
              <a:rPr lang="en-US" altLang="en-US" sz="2400" dirty="0"/>
              <a:t>(1972) struck down death penalty in the 35 states that then imposed capital punishment.</a:t>
            </a:r>
          </a:p>
          <a:p>
            <a:pPr>
              <a:spcBef>
                <a:spcPct val="0"/>
              </a:spcBef>
            </a:pPr>
            <a:r>
              <a:rPr lang="en-US" altLang="en-US" sz="2400" i="1" dirty="0"/>
              <a:t>Gregg v. Georgia </a:t>
            </a:r>
            <a:r>
              <a:rPr lang="en-US" altLang="en-US" sz="2400" dirty="0"/>
              <a:t>(1976) authorized capital punishment so long as certain procedural guidelines protecting the accused were adhered to.</a:t>
            </a:r>
          </a:p>
          <a:p>
            <a:pPr>
              <a:spcBef>
                <a:spcPct val="0"/>
              </a:spcBef>
            </a:pPr>
            <a:r>
              <a:rPr lang="en-US" altLang="en-US" sz="2400" dirty="0"/>
              <a:t>By the end of 1997, 29 states in all parts of the country had executed inmates by various means (Culver, 1999).</a:t>
            </a:r>
          </a:p>
          <a:p>
            <a:pPr>
              <a:spcBef>
                <a:spcPct val="0"/>
              </a:spcBef>
            </a:pPr>
            <a:r>
              <a:rPr lang="en-US" altLang="en-US" sz="2400" dirty="0"/>
              <a:t>Following various rulings, states have degree of flexibility in deciding which homicide offenses can be charged as capital offenses.</a:t>
            </a:r>
          </a:p>
        </p:txBody>
      </p:sp>
    </p:spTree>
    <p:extLst>
      <p:ext uri="{BB962C8B-B14F-4D97-AF65-F5344CB8AC3E}">
        <p14:creationId xmlns:p14="http://schemas.microsoft.com/office/powerpoint/2010/main" val="29543133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57</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pPr hangingPunct="0"/>
            <a:r>
              <a:rPr lang="en-GB" dirty="0"/>
              <a:t>Supreme Court, the States, and </a:t>
            </a:r>
            <a:br>
              <a:rPr lang="en-GB" dirty="0"/>
            </a:br>
            <a:r>
              <a:rPr lang="en-GB" dirty="0"/>
              <a:t>the Death Penalty </a:t>
            </a:r>
            <a:endParaRPr 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sz="2400" dirty="0"/>
              <a:t>In Stanford v. Kentucky (1989), the Supreme Court found that the execution of offenders aged 16 and 17 years was sanctioned by the Constitution. In 2005, the Supreme Court revisited the issue of the death penalty for juvenile offenders and decided in Roper v. Simmons that the Eighth and Fourteenth Amendments of the Constitution forbid the execution of offenders who were under the age of 18 years when their crimes were committed.</a:t>
            </a:r>
          </a:p>
        </p:txBody>
      </p:sp>
    </p:spTree>
    <p:extLst>
      <p:ext uri="{BB962C8B-B14F-4D97-AF65-F5344CB8AC3E}">
        <p14:creationId xmlns:p14="http://schemas.microsoft.com/office/powerpoint/2010/main" val="21007963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58</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Autofit/>
          </a:bodyPr>
          <a:lstStyle/>
          <a:p>
            <a:r>
              <a:rPr lang="en-US" altLang="en-US" dirty="0"/>
              <a:t>State Policies on Capital Punishment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altLang="en-US" sz="2400" dirty="0"/>
              <a:t>Culver (1999)</a:t>
            </a:r>
          </a:p>
          <a:p>
            <a:pPr lvl="1">
              <a:spcBef>
                <a:spcPct val="0"/>
              </a:spcBef>
              <a:buFont typeface="Arial" panose="020B0604020202020204" pitchFamily="34" charset="0"/>
              <a:buChar char="–"/>
            </a:pPr>
            <a:r>
              <a:rPr lang="en-US" altLang="en-US" sz="2400" dirty="0"/>
              <a:t>Noted that concerns may arise when punishment debate involves judiciary due to the likelihood that judicial independence will be compromised</a:t>
            </a:r>
          </a:p>
          <a:p>
            <a:pPr>
              <a:spcBef>
                <a:spcPct val="0"/>
              </a:spcBef>
            </a:pPr>
            <a:r>
              <a:rPr lang="en-US" altLang="en-US" sz="2400" dirty="0"/>
              <a:t>Amnesty International (March, 2014)</a:t>
            </a:r>
          </a:p>
          <a:p>
            <a:pPr lvl="1">
              <a:spcBef>
                <a:spcPct val="0"/>
              </a:spcBef>
              <a:buFont typeface="Arial" panose="020B0604020202020204" pitchFamily="34" charset="0"/>
              <a:buChar char="–"/>
            </a:pPr>
            <a:r>
              <a:rPr lang="en-US" altLang="en-US" sz="2400" dirty="0"/>
              <a:t>98 countries have now abolished death penalty.</a:t>
            </a:r>
          </a:p>
          <a:p>
            <a:pPr lvl="1">
              <a:spcBef>
                <a:spcPct val="0"/>
              </a:spcBef>
              <a:buFont typeface="Arial" panose="020B0604020202020204" pitchFamily="34" charset="0"/>
              <a:buChar char="–"/>
            </a:pPr>
            <a:r>
              <a:rPr lang="en-US" altLang="en-US" sz="2400" dirty="0"/>
              <a:t>There Have been 778 executions in 22 different countries in 2013.</a:t>
            </a:r>
          </a:p>
          <a:p>
            <a:pPr marL="1143000" lvl="2" indent="-457200">
              <a:spcBef>
                <a:spcPct val="0"/>
              </a:spcBef>
              <a:buFont typeface="+mj-lt"/>
              <a:buAutoNum type="alphaLcParenR"/>
            </a:pPr>
            <a:r>
              <a:rPr lang="en-US" altLang="en-US" sz="2400" dirty="0"/>
              <a:t>Increase of 15 percent compared with 2012</a:t>
            </a:r>
          </a:p>
        </p:txBody>
      </p:sp>
    </p:spTree>
    <p:extLst>
      <p:ext uri="{BB962C8B-B14F-4D97-AF65-F5344CB8AC3E}">
        <p14:creationId xmlns:p14="http://schemas.microsoft.com/office/powerpoint/2010/main" val="12085614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59</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762000" y="654050"/>
            <a:ext cx="7620000" cy="457200"/>
          </a:xfrm>
        </p:spPr>
        <p:txBody>
          <a:bodyPr>
            <a:noAutofit/>
          </a:bodyPr>
          <a:lstStyle/>
          <a:p>
            <a:r>
              <a:rPr lang="en-US" altLang="en-US" dirty="0"/>
              <a:t>Public Opinion on Capital Punishment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1219200"/>
            <a:ext cx="8382000" cy="502920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200" dirty="0"/>
              <a:t>Cullen et al. (2000)</a:t>
            </a:r>
          </a:p>
          <a:p>
            <a:pPr lvl="1">
              <a:buFont typeface="Arial" panose="020B0604020202020204" pitchFamily="34" charset="0"/>
              <a:buChar char="–"/>
            </a:pPr>
            <a:r>
              <a:rPr lang="en-US" altLang="en-US" sz="2200" dirty="0"/>
              <a:t>In a review of the public support for capital punishment, Americans most often polled on their attitude to this form of punishment.</a:t>
            </a:r>
          </a:p>
          <a:p>
            <a:pPr lvl="1">
              <a:buFont typeface="Arial" panose="020B0604020202020204" pitchFamily="34" charset="0"/>
              <a:buChar char="–"/>
            </a:pPr>
            <a:r>
              <a:rPr lang="en-US" altLang="en-US" sz="2200" dirty="0"/>
              <a:t>When asked if they support it for convicted murderers</a:t>
            </a:r>
          </a:p>
          <a:p>
            <a:pPr marL="1143000" lvl="2" indent="-457200">
              <a:buFont typeface="+mj-lt"/>
              <a:buAutoNum type="alphaLcParenR"/>
            </a:pPr>
            <a:r>
              <a:rPr lang="en-US" altLang="en-US" sz="2200" dirty="0"/>
              <a:t>About 7 in 10 reply in affirmative; this number has remained constant since the early 1970s.</a:t>
            </a:r>
          </a:p>
          <a:p>
            <a:pPr lvl="1">
              <a:buFont typeface="Arial" panose="020B0604020202020204" pitchFamily="34" charset="0"/>
              <a:buChar char="–"/>
            </a:pPr>
            <a:r>
              <a:rPr lang="en-US" altLang="en-US" sz="2200" dirty="0"/>
              <a:t>If respondents are asked not only if they support the death penalty but also whether they would choose the death penalty or life imprisonment without parole, support for capital punishment declines markedly. </a:t>
            </a:r>
          </a:p>
          <a:p>
            <a:pPr lvl="1">
              <a:buFont typeface="Arial" panose="020B0604020202020204" pitchFamily="34" charset="0"/>
              <a:buChar char="–"/>
            </a:pPr>
            <a:r>
              <a:rPr lang="en-US" altLang="en-US" sz="2200" dirty="0"/>
              <a:t>As to motives for support, research indicates deterrence and retribution figure highly as justification, along with the notion that it is unfair of taxpayers to keep convicted murderers in prison for life.</a:t>
            </a:r>
          </a:p>
          <a:p>
            <a:endParaRPr lang="en-US" altLang="en-US" sz="2000" dirty="0"/>
          </a:p>
        </p:txBody>
      </p:sp>
    </p:spTree>
    <p:extLst>
      <p:ext uri="{BB962C8B-B14F-4D97-AF65-F5344CB8AC3E}">
        <p14:creationId xmlns:p14="http://schemas.microsoft.com/office/powerpoint/2010/main" val="3250798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571500" y="1600200"/>
            <a:ext cx="8305800" cy="4222750"/>
          </a:xfrm>
        </p:spPr>
        <p:txBody>
          <a:bodyPr rtlCol="0">
            <a:noAutofit/>
          </a:bodyPr>
          <a:lstStyle/>
          <a:p>
            <a:r>
              <a:rPr lang="en-US" altLang="en-US" dirty="0"/>
              <a:t>Term “moral panic” coined by Stanley Cohen (1972)</a:t>
            </a:r>
          </a:p>
          <a:p>
            <a:pPr lvl="1"/>
            <a:r>
              <a:rPr lang="en-US" altLang="en-US" dirty="0"/>
              <a:t>Described in terms of emergence of condition, event, or group of persons that becomes defined as threat to values and interests of society</a:t>
            </a:r>
          </a:p>
          <a:p>
            <a:pPr lvl="1"/>
            <a:r>
              <a:rPr lang="en-US" altLang="en-US" dirty="0"/>
              <a:t>Noted condition that produces moral panic either disappears or becomes more visible </a:t>
            </a:r>
          </a:p>
          <a:p>
            <a:r>
              <a:rPr lang="en-US" altLang="en-US" dirty="0"/>
              <a:t>Second theory of moral panic developed by Goode and Ben-Yehuda (1994)</a:t>
            </a:r>
          </a:p>
          <a:p>
            <a:pPr lvl="1"/>
            <a:r>
              <a:rPr lang="en-US" altLang="en-US" dirty="0"/>
              <a:t>Proposed “elite-engineered model”</a:t>
            </a:r>
          </a:p>
          <a:p>
            <a:pPr lvl="1"/>
            <a:r>
              <a:rPr lang="en-US" altLang="en-US" dirty="0"/>
              <a:t>Media is a powerful force for shaping public consciousness about controversial issues</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6</a:t>
            </a:fld>
            <a:endParaRPr lang="en-US" altLang="en-US"/>
          </a:p>
        </p:txBody>
      </p:sp>
      <p:sp>
        <p:nvSpPr>
          <p:cNvPr id="8" name="Rectangle 2">
            <a:extLst>
              <a:ext uri="{FF2B5EF4-FFF2-40B4-BE49-F238E27FC236}">
                <a16:creationId xmlns:a16="http://schemas.microsoft.com/office/drawing/2014/main" id="{003568DD-0BEE-4E4D-BB72-DAFF9C65D84F}"/>
              </a:ext>
            </a:extLst>
          </p:cNvPr>
          <p:cNvSpPr>
            <a:spLocks noGrp="1" noChangeArrowheads="1"/>
          </p:cNvSpPr>
          <p:nvPr>
            <p:ph type="title"/>
          </p:nvPr>
        </p:nvSpPr>
        <p:spPr>
          <a:xfrm>
            <a:off x="609600" y="304800"/>
            <a:ext cx="8229600" cy="1371600"/>
          </a:xfrm>
        </p:spPr>
        <p:txBody>
          <a:bodyPr>
            <a:normAutofit/>
          </a:bodyPr>
          <a:lstStyle/>
          <a:p>
            <a:r>
              <a:rPr lang="en-US" altLang="en-US" dirty="0"/>
              <a:t>Moral Panics &amp; Morality Policy Making</a:t>
            </a:r>
          </a:p>
        </p:txBody>
      </p:sp>
    </p:spTree>
    <p:extLst>
      <p:ext uri="{BB962C8B-B14F-4D97-AF65-F5344CB8AC3E}">
        <p14:creationId xmlns:p14="http://schemas.microsoft.com/office/powerpoint/2010/main" val="42182787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60</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304800" y="685800"/>
            <a:ext cx="7848600" cy="930275"/>
          </a:xfrm>
        </p:spPr>
        <p:txBody>
          <a:bodyPr>
            <a:noAutofit/>
          </a:bodyPr>
          <a:lstStyle/>
          <a:p>
            <a:r>
              <a:rPr lang="en-US" altLang="en-US" dirty="0"/>
              <a:t>Public Opinion on Capital Punishment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61818" y="1836737"/>
            <a:ext cx="8229600" cy="42989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defRPr/>
            </a:pPr>
            <a:r>
              <a:rPr lang="en-US" altLang="en-US" sz="2200" dirty="0"/>
              <a:t>Cullen et al. (2000)</a:t>
            </a:r>
          </a:p>
          <a:p>
            <a:pPr lvl="1" fontAlgn="auto">
              <a:spcAft>
                <a:spcPts val="0"/>
              </a:spcAft>
              <a:buFont typeface="Arial" panose="020B0604020202020204" pitchFamily="34" charset="0"/>
              <a:buChar char="–"/>
              <a:defRPr/>
            </a:pPr>
            <a:r>
              <a:rPr lang="en-US" altLang="en-US" sz="2200" dirty="0"/>
              <a:t>Support for alternative becomes especially strong when respondents are offered choice of sentence of life without parole with restitution to victim.</a:t>
            </a:r>
          </a:p>
          <a:p>
            <a:pPr lvl="1" fontAlgn="auto">
              <a:spcAft>
                <a:spcPts val="0"/>
              </a:spcAft>
              <a:buFont typeface="Arial" panose="020B0604020202020204" pitchFamily="34" charset="0"/>
              <a:buChar char="–"/>
              <a:defRPr/>
            </a:pPr>
            <a:r>
              <a:rPr lang="en-US" altLang="en-US" sz="2200" dirty="0"/>
              <a:t>Polls show 61% of Americans believe that religion is a “very important” part of their lives.</a:t>
            </a:r>
          </a:p>
          <a:p>
            <a:pPr fontAlgn="auto">
              <a:spcAft>
                <a:spcPts val="0"/>
              </a:spcAft>
              <a:defRPr/>
            </a:pPr>
            <a:r>
              <a:rPr lang="en-US" altLang="en-US" sz="2200" dirty="0"/>
              <a:t>Core moral arguments are usually formulated as follows:</a:t>
            </a:r>
          </a:p>
          <a:p>
            <a:pPr marL="928687" lvl="1" indent="-457200" fontAlgn="auto">
              <a:spcAft>
                <a:spcPts val="0"/>
              </a:spcAft>
              <a:buFont typeface="Arial" panose="020B0604020202020204" pitchFamily="34" charset="0"/>
              <a:buChar char="–"/>
              <a:defRPr/>
            </a:pPr>
            <a:r>
              <a:rPr lang="en-US" altLang="en-US" sz="2200" dirty="0"/>
              <a:t>Death penalty has been distributed in a discriminatory manner because African Americans or poorer defendants are more likely to be executed than equally guilty others, especially when the victim is white.</a:t>
            </a:r>
          </a:p>
          <a:p>
            <a:pPr marL="928687" lvl="1" indent="-457200" fontAlgn="auto">
              <a:spcAft>
                <a:spcPts val="0"/>
              </a:spcAft>
              <a:buFont typeface="Arial" panose="020B0604020202020204" pitchFamily="34" charset="0"/>
              <a:buChar char="–"/>
              <a:defRPr/>
            </a:pPr>
            <a:r>
              <a:rPr lang="en-US" altLang="en-US" sz="2200" dirty="0"/>
              <a:t>Miscarriages of justice occur and innocent are executed.</a:t>
            </a:r>
          </a:p>
          <a:p>
            <a:pPr lvl="1" fontAlgn="auto">
              <a:spcAft>
                <a:spcPts val="0"/>
              </a:spcAft>
              <a:defRPr/>
            </a:pPr>
            <a:endParaRPr lang="en-US" altLang="en-US" sz="2000" dirty="0"/>
          </a:p>
          <a:p>
            <a:endParaRPr lang="en-US" altLang="en-US" sz="2000" dirty="0"/>
          </a:p>
        </p:txBody>
      </p:sp>
    </p:spTree>
    <p:extLst>
      <p:ext uri="{BB962C8B-B14F-4D97-AF65-F5344CB8AC3E}">
        <p14:creationId xmlns:p14="http://schemas.microsoft.com/office/powerpoint/2010/main" val="31327184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61</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1999"/>
            <a:ext cx="8229600" cy="1295401"/>
          </a:xfrm>
        </p:spPr>
        <p:txBody>
          <a:bodyPr>
            <a:noAutofit/>
          </a:bodyPr>
          <a:lstStyle/>
          <a:p>
            <a:r>
              <a:rPr lang="en-US" altLang="en-US" dirty="0"/>
              <a:t>Public Opinion on Capital Punishment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057400"/>
            <a:ext cx="8229600" cy="42989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927100" lvl="1" indent="-457200">
              <a:buFont typeface="Arial" panose="020B0604020202020204" pitchFamily="34" charset="0"/>
              <a:buChar char="–"/>
            </a:pPr>
            <a:r>
              <a:rPr lang="en-US" altLang="en-US" sz="2400" dirty="0"/>
              <a:t>Death penalty expresses the desire for revenge—the motive is too volatile and indifferent for the concept of justice to be maintained in a civilized society.</a:t>
            </a:r>
          </a:p>
          <a:p>
            <a:pPr marL="927100" lvl="1" indent="-457200">
              <a:buFont typeface="Arial" panose="020B0604020202020204" pitchFamily="34" charset="0"/>
              <a:buChar char="–"/>
            </a:pPr>
            <a:r>
              <a:rPr lang="en-US" altLang="en-US" sz="2400" dirty="0"/>
              <a:t>Capital punishment is considered to be degrading to human dignity and inconsistent with the principle of the sanctity of life.</a:t>
            </a:r>
          </a:p>
          <a:p>
            <a:pPr marL="927100" lvl="1" indent="-457200">
              <a:buFont typeface="Arial" panose="020B0604020202020204" pitchFamily="34" charset="0"/>
              <a:buChar char="–"/>
            </a:pPr>
            <a:r>
              <a:rPr lang="en-US" altLang="en-US" sz="2400" dirty="0"/>
              <a:t>It is morally wrong to authorize killing of some criminals when there is adequate alternative punishment of imprisonment.</a:t>
            </a:r>
          </a:p>
          <a:p>
            <a:pPr marL="927100" lvl="1" indent="-457200">
              <a:buFont typeface="Arial" panose="020B0604020202020204" pitchFamily="34" charset="0"/>
              <a:buChar char="–"/>
            </a:pPr>
            <a:endParaRPr lang="en-US" altLang="en-US" sz="2400" dirty="0"/>
          </a:p>
          <a:p>
            <a:pPr>
              <a:buFont typeface="Arial" panose="020B0604020202020204" pitchFamily="34" charset="0"/>
              <a:buChar char="–"/>
            </a:pPr>
            <a:endParaRPr lang="en-US" altLang="en-US" sz="2400" dirty="0"/>
          </a:p>
          <a:p>
            <a:pPr lvl="1" fontAlgn="auto">
              <a:spcAft>
                <a:spcPts val="0"/>
              </a:spcAft>
              <a:buFont typeface="Arial" panose="020B0604020202020204" pitchFamily="34" charset="0"/>
              <a:buChar char="–"/>
              <a:defRPr/>
            </a:pPr>
            <a:endParaRPr lang="en-US" altLang="en-US" sz="2000" dirty="0"/>
          </a:p>
          <a:p>
            <a:endParaRPr lang="en-US" altLang="en-US" sz="2800" dirty="0"/>
          </a:p>
        </p:txBody>
      </p:sp>
    </p:spTree>
    <p:extLst>
      <p:ext uri="{BB962C8B-B14F-4D97-AF65-F5344CB8AC3E}">
        <p14:creationId xmlns:p14="http://schemas.microsoft.com/office/powerpoint/2010/main" val="4293628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62</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723900" y="762000"/>
            <a:ext cx="7696200" cy="838200"/>
          </a:xfrm>
        </p:spPr>
        <p:txBody>
          <a:bodyPr>
            <a:normAutofit/>
          </a:bodyPr>
          <a:lstStyle/>
          <a:p>
            <a:r>
              <a:rPr lang="en-US" altLang="en-US" dirty="0"/>
              <a:t>Chapter Summary</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1981200"/>
            <a:ext cx="8229600" cy="4222750"/>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defRPr/>
            </a:pPr>
            <a:r>
              <a:rPr lang="en-US" altLang="en-US" sz="2400" dirty="0"/>
              <a:t>Justifications for policy making may be ideological, empirical, or ethical.</a:t>
            </a:r>
          </a:p>
          <a:p>
            <a:pPr fontAlgn="auto">
              <a:spcAft>
                <a:spcPts val="0"/>
              </a:spcAft>
              <a:defRPr/>
            </a:pPr>
            <a:r>
              <a:rPr lang="en-US" altLang="en-US" sz="2400" dirty="0"/>
              <a:t>Ethics fits into criminal justice policy making in two forms: </a:t>
            </a:r>
          </a:p>
          <a:p>
            <a:pPr lvl="1" fontAlgn="auto">
              <a:spcAft>
                <a:spcPts val="0"/>
              </a:spcAft>
              <a:buFont typeface="Arial" panose="020B0604020202020204" pitchFamily="34" charset="0"/>
              <a:buChar char="–"/>
              <a:defRPr/>
            </a:pPr>
            <a:r>
              <a:rPr lang="en-US" altLang="en-US" sz="2400" dirty="0"/>
              <a:t>General issue in policy making that those who formulate policies should act ethically</a:t>
            </a:r>
          </a:p>
          <a:p>
            <a:pPr lvl="1" fontAlgn="auto">
              <a:spcAft>
                <a:spcPts val="0"/>
              </a:spcAft>
              <a:buFont typeface="Arial" panose="020B0604020202020204" pitchFamily="34" charset="0"/>
              <a:buChar char="–"/>
              <a:defRPr/>
            </a:pPr>
            <a:r>
              <a:rPr lang="en-US" altLang="en-US" sz="2400" dirty="0"/>
              <a:t>An ethical responsibility in making policies about subjects like punishment</a:t>
            </a:r>
          </a:p>
          <a:p>
            <a:pPr fontAlgn="auto">
              <a:spcAft>
                <a:spcPts val="0"/>
              </a:spcAft>
              <a:defRPr/>
            </a:pPr>
            <a:r>
              <a:rPr lang="en-US" altLang="en-US" sz="2400" dirty="0"/>
              <a:t>Moral panic occurs when an event arises that is defined as a threat to the values of society.</a:t>
            </a:r>
          </a:p>
          <a:p>
            <a:pPr fontAlgn="auto">
              <a:spcAft>
                <a:spcPts val="0"/>
              </a:spcAft>
              <a:defRPr/>
            </a:pPr>
            <a:r>
              <a:rPr lang="en-US" altLang="en-US" sz="2400" dirty="0"/>
              <a:t>Surveys show public opinion on crime and crime control are linked to “moral panics” and public has a general tendency toward punitive measures.</a:t>
            </a:r>
          </a:p>
          <a:p>
            <a:pPr marL="927100" lvl="1" indent="-457200">
              <a:buFont typeface="Times New Roman" panose="02020603050405020304" pitchFamily="18" charset="0"/>
              <a:buAutoNum type="arabicPeriod" startAt="3"/>
            </a:pPr>
            <a:endParaRPr lang="en-US" altLang="en-US" sz="2400" dirty="0"/>
          </a:p>
          <a:p>
            <a:endParaRPr lang="en-US" altLang="en-US" sz="2400" dirty="0"/>
          </a:p>
          <a:p>
            <a:pPr lvl="1" fontAlgn="auto">
              <a:spcAft>
                <a:spcPts val="0"/>
              </a:spcAft>
              <a:defRPr/>
            </a:pPr>
            <a:endParaRPr lang="en-US" altLang="en-US" sz="2000" dirty="0"/>
          </a:p>
          <a:p>
            <a:endParaRPr lang="en-US" altLang="en-US" sz="2800" dirty="0"/>
          </a:p>
        </p:txBody>
      </p:sp>
    </p:spTree>
    <p:extLst>
      <p:ext uri="{BB962C8B-B14F-4D97-AF65-F5344CB8AC3E}">
        <p14:creationId xmlns:p14="http://schemas.microsoft.com/office/powerpoint/2010/main" val="39795529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63</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114300" y="609600"/>
            <a:ext cx="8229600" cy="1371600"/>
          </a:xfrm>
        </p:spPr>
        <p:txBody>
          <a:bodyPr>
            <a:normAutofit/>
          </a:bodyPr>
          <a:lstStyle/>
          <a:p>
            <a:r>
              <a:rPr lang="en-US" altLang="en-US" dirty="0"/>
              <a:t>Chapter Summary</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400" dirty="0"/>
              <a:t>Political and media attention to certain categories of crime has resulted in mandatory minimum sentencing, war on drugs, truth in sentencing laws, and legislation designed to combat sexual predators and </a:t>
            </a:r>
            <a:r>
              <a:rPr lang="en-US" altLang="en-US" sz="2400" dirty="0" err="1"/>
              <a:t>superpredators</a:t>
            </a:r>
            <a:r>
              <a:rPr lang="en-US" altLang="en-US" sz="2400" dirty="0"/>
              <a:t>.</a:t>
            </a:r>
          </a:p>
          <a:p>
            <a:r>
              <a:rPr lang="en-US" altLang="en-US" sz="2400" dirty="0"/>
              <a:t>Capital punishment is a major issue of morality policy.</a:t>
            </a:r>
          </a:p>
          <a:p>
            <a:pPr lvl="1" fontAlgn="auto">
              <a:spcAft>
                <a:spcPts val="0"/>
              </a:spcAft>
              <a:defRPr/>
            </a:pPr>
            <a:endParaRPr lang="en-US" altLang="en-US" sz="2400" dirty="0"/>
          </a:p>
          <a:p>
            <a:endParaRPr lang="en-US" altLang="en-US" sz="2400" dirty="0"/>
          </a:p>
        </p:txBody>
      </p:sp>
    </p:spTree>
    <p:extLst>
      <p:ext uri="{BB962C8B-B14F-4D97-AF65-F5344CB8AC3E}">
        <p14:creationId xmlns:p14="http://schemas.microsoft.com/office/powerpoint/2010/main" val="2766471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609600" y="1638300"/>
            <a:ext cx="8305800" cy="4222750"/>
          </a:xfrm>
        </p:spPr>
        <p:txBody>
          <a:bodyPr rtlCol="0">
            <a:noAutofit/>
          </a:bodyPr>
          <a:lstStyle/>
          <a:p>
            <a:r>
              <a:rPr lang="en-US" altLang="en-US" dirty="0"/>
              <a:t>A third theory stresses the level of popular participation in moral panics; this is termed “grass roots model” (Goode &amp; Ben-Yehuda, 1994)</a:t>
            </a:r>
          </a:p>
          <a:p>
            <a:pPr lvl="1"/>
            <a:r>
              <a:rPr lang="en-US" altLang="en-US" dirty="0"/>
              <a:t>This theory states that moral panics are founded on genuine public concern, which is picked up and promoted by the media.</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7</a:t>
            </a:fld>
            <a:endParaRPr lang="en-US" altLang="en-US"/>
          </a:p>
        </p:txBody>
      </p:sp>
      <p:sp>
        <p:nvSpPr>
          <p:cNvPr id="8" name="Rectangle 2">
            <a:extLst>
              <a:ext uri="{FF2B5EF4-FFF2-40B4-BE49-F238E27FC236}">
                <a16:creationId xmlns:a16="http://schemas.microsoft.com/office/drawing/2014/main" id="{003568DD-0BEE-4E4D-BB72-DAFF9C65D84F}"/>
              </a:ext>
            </a:extLst>
          </p:cNvPr>
          <p:cNvSpPr>
            <a:spLocks noGrp="1" noChangeArrowheads="1"/>
          </p:cNvSpPr>
          <p:nvPr>
            <p:ph type="title"/>
          </p:nvPr>
        </p:nvSpPr>
        <p:spPr>
          <a:xfrm>
            <a:off x="568036" y="685800"/>
            <a:ext cx="8153400" cy="838200"/>
          </a:xfrm>
        </p:spPr>
        <p:txBody>
          <a:bodyPr>
            <a:normAutofit/>
          </a:bodyPr>
          <a:lstStyle/>
          <a:p>
            <a:r>
              <a:rPr lang="en-US" altLang="en-US" dirty="0"/>
              <a:t>Moral Panics &amp; Morality Policy Making</a:t>
            </a:r>
          </a:p>
        </p:txBody>
      </p:sp>
    </p:spTree>
    <p:extLst>
      <p:ext uri="{BB962C8B-B14F-4D97-AF65-F5344CB8AC3E}">
        <p14:creationId xmlns:p14="http://schemas.microsoft.com/office/powerpoint/2010/main" val="297278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2133600"/>
            <a:ext cx="8305800" cy="4222750"/>
          </a:xfrm>
        </p:spPr>
        <p:txBody>
          <a:bodyPr rtlCol="0">
            <a:noAutofit/>
          </a:bodyPr>
          <a:lstStyle/>
          <a:p>
            <a:r>
              <a:rPr lang="en-US" altLang="en-US" sz="2200" dirty="0"/>
              <a:t>The term moral panic is problematic</a:t>
            </a:r>
          </a:p>
          <a:p>
            <a:pPr lvl="1"/>
            <a:r>
              <a:rPr lang="en-US" altLang="en-US" sz="2200" dirty="0"/>
              <a:t>Has come to represent a situation where public reaction to an event is disproportionate to the actual problem faced</a:t>
            </a:r>
          </a:p>
          <a:p>
            <a:r>
              <a:rPr lang="en-US" altLang="en-US" sz="2200" dirty="0"/>
              <a:t>Moral panics are often a response to policy changes and, ultimately, legislation, which contains and reflects policy changes. </a:t>
            </a:r>
          </a:p>
          <a:p>
            <a:r>
              <a:rPr lang="en-US" altLang="en-US" sz="2200" dirty="0"/>
              <a:t>Association between crime, minorities (especially blacks) and criminal justice policy making underpinned by a substantial body of research that reveals negative racial stereotypes and collective racial resentment is positively correlated with criminal justice punishment polices favoring punitiveness (Tonry, 2011). </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8</a:t>
            </a:fld>
            <a:endParaRPr lang="en-US" altLang="en-US"/>
          </a:p>
        </p:txBody>
      </p:sp>
      <p:sp>
        <p:nvSpPr>
          <p:cNvPr id="8" name="Rectangle 2">
            <a:extLst>
              <a:ext uri="{FF2B5EF4-FFF2-40B4-BE49-F238E27FC236}">
                <a16:creationId xmlns:a16="http://schemas.microsoft.com/office/drawing/2014/main" id="{003568DD-0BEE-4E4D-BB72-DAFF9C65D84F}"/>
              </a:ext>
            </a:extLst>
          </p:cNvPr>
          <p:cNvSpPr>
            <a:spLocks noGrp="1" noChangeArrowheads="1"/>
          </p:cNvSpPr>
          <p:nvPr>
            <p:ph type="title"/>
          </p:nvPr>
        </p:nvSpPr>
        <p:spPr>
          <a:xfrm>
            <a:off x="533400" y="762000"/>
            <a:ext cx="8229600" cy="1371600"/>
          </a:xfrm>
        </p:spPr>
        <p:txBody>
          <a:bodyPr>
            <a:normAutofit/>
          </a:bodyPr>
          <a:lstStyle/>
          <a:p>
            <a:r>
              <a:rPr lang="en-US" altLang="en-US" dirty="0"/>
              <a:t>Moral Panics &amp; Morality Policy Making</a:t>
            </a:r>
          </a:p>
        </p:txBody>
      </p:sp>
    </p:spTree>
    <p:extLst>
      <p:ext uri="{BB962C8B-B14F-4D97-AF65-F5344CB8AC3E}">
        <p14:creationId xmlns:p14="http://schemas.microsoft.com/office/powerpoint/2010/main" val="209267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56010967-BB79-458A-BE86-8AFAF7A5851D}"/>
              </a:ext>
            </a:extLst>
          </p:cNvPr>
          <p:cNvSpPr>
            <a:spLocks noGrp="1" noChangeArrowheads="1"/>
          </p:cNvSpPr>
          <p:nvPr>
            <p:ph idx="1"/>
          </p:nvPr>
        </p:nvSpPr>
        <p:spPr>
          <a:xfrm>
            <a:off x="495300" y="1752600"/>
            <a:ext cx="8305800" cy="4191000"/>
          </a:xfrm>
        </p:spPr>
        <p:txBody>
          <a:bodyPr>
            <a:normAutofit fontScale="92500" lnSpcReduction="10000"/>
          </a:bodyPr>
          <a:lstStyle/>
          <a:p>
            <a:r>
              <a:rPr lang="en-US" altLang="en-US" dirty="0"/>
              <a:t>In formulating criminal justice policy on issues of morality, policy makers should act ethically, undertake formal policy analysis, and avoid promoting ad hoc, arbitrary, and irrational policy solutions.</a:t>
            </a:r>
          </a:p>
          <a:p>
            <a:r>
              <a:rPr lang="en-US" altLang="en-US" dirty="0"/>
              <a:t>Studies have shown policy making on issues seen as “moral” fails to follow an ethical approach to policy making.</a:t>
            </a:r>
          </a:p>
          <a:p>
            <a:r>
              <a:rPr lang="en-US" altLang="en-US" dirty="0"/>
              <a:t>Morality policies</a:t>
            </a:r>
          </a:p>
          <a:p>
            <a:pPr lvl="1"/>
            <a:r>
              <a:rPr lang="en-US" altLang="en-US" dirty="0"/>
              <a:t>Those viewed and constructed by media, politicians, and sections of public as involving moral and ethical issues</a:t>
            </a:r>
          </a:p>
          <a:p>
            <a:pPr lvl="1"/>
            <a:r>
              <a:rPr lang="en-US" altLang="en-US" dirty="0"/>
              <a:t>Creation depends on how the issue is framed and not on intrinsic content</a:t>
            </a:r>
          </a:p>
          <a:p>
            <a:pPr lvl="1"/>
            <a:r>
              <a:rPr lang="en-US" altLang="en-US" dirty="0"/>
              <a:t>Share common features</a:t>
            </a:r>
          </a:p>
          <a:p>
            <a:pPr lvl="1"/>
            <a:endParaRPr lang="en-US" altLang="en-US" sz="2000" dirty="0"/>
          </a:p>
        </p:txBody>
      </p:sp>
      <p:sp>
        <p:nvSpPr>
          <p:cNvPr id="3" name="Slide Number Placeholder 2">
            <a:extLst>
              <a:ext uri="{FF2B5EF4-FFF2-40B4-BE49-F238E27FC236}">
                <a16:creationId xmlns:a16="http://schemas.microsoft.com/office/drawing/2014/main" id="{01927189-A425-4757-B82C-7732089765DF}"/>
              </a:ext>
            </a:extLst>
          </p:cNvPr>
          <p:cNvSpPr>
            <a:spLocks noGrp="1"/>
          </p:cNvSpPr>
          <p:nvPr>
            <p:ph type="sldNum" sz="quarter" idx="12"/>
          </p:nvPr>
        </p:nvSpPr>
        <p:spPr/>
        <p:txBody>
          <a:bodyPr/>
          <a:lstStyle/>
          <a:p>
            <a:fld id="{D1DE8B5B-AEB0-4E55-AA95-6476F914F479}" type="slidenum">
              <a:rPr lang="en-US" altLang="en-US" smtClean="0"/>
              <a:pPr/>
              <a:t>9</a:t>
            </a:fld>
            <a:endParaRPr lang="en-US" altLang="en-US"/>
          </a:p>
        </p:txBody>
      </p:sp>
      <p:sp>
        <p:nvSpPr>
          <p:cNvPr id="8" name="Rectangle 2">
            <a:extLst>
              <a:ext uri="{FF2B5EF4-FFF2-40B4-BE49-F238E27FC236}">
                <a16:creationId xmlns:a16="http://schemas.microsoft.com/office/drawing/2014/main" id="{33B97F3C-3800-448F-BCBC-69B8C2CCF4CC}"/>
              </a:ext>
            </a:extLst>
          </p:cNvPr>
          <p:cNvSpPr>
            <a:spLocks noGrp="1" noChangeArrowheads="1"/>
          </p:cNvSpPr>
          <p:nvPr>
            <p:ph type="title"/>
          </p:nvPr>
        </p:nvSpPr>
        <p:spPr>
          <a:xfrm>
            <a:off x="381000" y="381000"/>
            <a:ext cx="8229600" cy="1295400"/>
          </a:xfrm>
        </p:spPr>
        <p:txBody>
          <a:bodyPr>
            <a:normAutofit/>
          </a:bodyPr>
          <a:lstStyle/>
          <a:p>
            <a:r>
              <a:rPr lang="en-US" altLang="en-US" dirty="0"/>
              <a:t>Morality Policy </a:t>
            </a:r>
          </a:p>
        </p:txBody>
      </p:sp>
    </p:spTree>
    <p:extLst>
      <p:ext uri="{BB962C8B-B14F-4D97-AF65-F5344CB8AC3E}">
        <p14:creationId xmlns:p14="http://schemas.microsoft.com/office/powerpoint/2010/main" val="793980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TotalTime>
  <Words>4899</Words>
  <Application>Microsoft Office PowerPoint</Application>
  <PresentationFormat>On-screen Show (4:3)</PresentationFormat>
  <Paragraphs>383</Paragraphs>
  <Slides>63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Times New Roman</vt:lpstr>
      <vt:lpstr>Office Theme</vt:lpstr>
      <vt:lpstr>PowerPoint Presentation</vt:lpstr>
      <vt:lpstr>The Ethics of Policy Making</vt:lpstr>
      <vt:lpstr>The Ethics of Policy Making</vt:lpstr>
      <vt:lpstr>The Ethics of Policy Making</vt:lpstr>
      <vt:lpstr>The Ethics of Policy Making</vt:lpstr>
      <vt:lpstr>Moral Panics &amp; Morality Policy Making</vt:lpstr>
      <vt:lpstr>Moral Panics &amp; Morality Policy Making</vt:lpstr>
      <vt:lpstr>Moral Panics &amp; Morality Policy Making</vt:lpstr>
      <vt:lpstr>Morality Policy </vt:lpstr>
      <vt:lpstr>Morality Policy </vt:lpstr>
      <vt:lpstr>Rationale for Morality Policy </vt:lpstr>
      <vt:lpstr>Rationale for Morality Policy </vt:lpstr>
      <vt:lpstr>Rationale for Morality Policy</vt:lpstr>
      <vt:lpstr>Penal Policies </vt:lpstr>
      <vt:lpstr>Penal Policies </vt:lpstr>
      <vt:lpstr>Ending Mass Imprisonment?</vt:lpstr>
      <vt:lpstr>Ending Mass Imprisonment?</vt:lpstr>
      <vt:lpstr>Ending Mass Imprisonment?</vt:lpstr>
      <vt:lpstr>Ending Mass Imprisonment?</vt:lpstr>
      <vt:lpstr>Ending Mass Imprisonment?</vt:lpstr>
      <vt:lpstr>Elderly Inmates</vt:lpstr>
      <vt:lpstr>Elderly Inmates</vt:lpstr>
      <vt:lpstr>Public Opinion About Punishment Policies</vt:lpstr>
      <vt:lpstr>Public Opinion About Punishment Policies</vt:lpstr>
      <vt:lpstr>Public Attitudes Toward Crime</vt:lpstr>
      <vt:lpstr>Public Attitudes Toward Crime</vt:lpstr>
      <vt:lpstr>Public Participation in Sentencing Offenders</vt:lpstr>
      <vt:lpstr>Public Participation in Sentencing Offenders</vt:lpstr>
      <vt:lpstr>Public Participation in Sentencing Offenders</vt:lpstr>
      <vt:lpstr>Mandatory Minimum Sentencing</vt:lpstr>
      <vt:lpstr>Three Strikes Legislation as a  Criminal Justice Policy</vt:lpstr>
      <vt:lpstr>Content and Operation of the Three Strikes Laws </vt:lpstr>
      <vt:lpstr>Criticisms of Three Strikes </vt:lpstr>
      <vt:lpstr>Three Strikes Laws and Public Opinion </vt:lpstr>
      <vt:lpstr>The War on Drugs</vt:lpstr>
      <vt:lpstr>The War on Drugs</vt:lpstr>
      <vt:lpstr>The War on Drugs</vt:lpstr>
      <vt:lpstr>The War on Drugs</vt:lpstr>
      <vt:lpstr>Truth in Sentencing</vt:lpstr>
      <vt:lpstr>Truth in Sentencing</vt:lpstr>
      <vt:lpstr>Predators and Superpredators</vt:lpstr>
      <vt:lpstr>Predators and Superpredators</vt:lpstr>
      <vt:lpstr>Predators and Superpredators</vt:lpstr>
      <vt:lpstr>Predators and Superpredators</vt:lpstr>
      <vt:lpstr>Predators and Superpredators</vt:lpstr>
      <vt:lpstr>Predators and Superpredators</vt:lpstr>
      <vt:lpstr>Predators and Superpredators</vt:lpstr>
      <vt:lpstr>Predators and Superpredators</vt:lpstr>
      <vt:lpstr>Predators and Superpredators</vt:lpstr>
      <vt:lpstr>Predators and Superpredators</vt:lpstr>
      <vt:lpstr>Predators and Superpredators</vt:lpstr>
      <vt:lpstr>Predators and Superpredators</vt:lpstr>
      <vt:lpstr>Internet Sexual Solicitation</vt:lpstr>
      <vt:lpstr>Internet Sexual Solicitation</vt:lpstr>
      <vt:lpstr>Capital Punishment</vt:lpstr>
      <vt:lpstr>Supreme Court, the States, and  the Death Penalty </vt:lpstr>
      <vt:lpstr>Supreme Court, the States, and  the Death Penalty </vt:lpstr>
      <vt:lpstr>State Policies on Capital Punishment</vt:lpstr>
      <vt:lpstr>Public Opinion on Capital Punishment</vt:lpstr>
      <vt:lpstr>Public Opinion on Capital Punishment</vt:lpstr>
      <vt:lpstr>Public Opinion on Capital Punishment</vt:lpstr>
      <vt:lpstr>Chapter Summary</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 B</cp:lastModifiedBy>
  <cp:revision>113</cp:revision>
  <dcterms:created xsi:type="dcterms:W3CDTF">2006-08-16T00:00:00Z</dcterms:created>
  <dcterms:modified xsi:type="dcterms:W3CDTF">2022-08-14T16:09:09Z</dcterms:modified>
</cp:coreProperties>
</file>