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60" r:id="rId3"/>
    <p:sldId id="261" r:id="rId4"/>
    <p:sldId id="300" r:id="rId5"/>
    <p:sldId id="262" r:id="rId6"/>
    <p:sldId id="289" r:id="rId7"/>
    <p:sldId id="264" r:id="rId8"/>
    <p:sldId id="265" r:id="rId9"/>
    <p:sldId id="266" r:id="rId10"/>
    <p:sldId id="301" r:id="rId11"/>
    <p:sldId id="267" r:id="rId12"/>
    <p:sldId id="268" r:id="rId13"/>
    <p:sldId id="269" r:id="rId14"/>
    <p:sldId id="270" r:id="rId15"/>
    <p:sldId id="302" r:id="rId16"/>
    <p:sldId id="290" r:id="rId17"/>
    <p:sldId id="272" r:id="rId18"/>
    <p:sldId id="273" r:id="rId19"/>
    <p:sldId id="274" r:id="rId20"/>
    <p:sldId id="275" r:id="rId21"/>
    <p:sldId id="303" r:id="rId22"/>
    <p:sldId id="276" r:id="rId23"/>
    <p:sldId id="277" r:id="rId24"/>
    <p:sldId id="296" r:id="rId25"/>
    <p:sldId id="291" r:id="rId26"/>
    <p:sldId id="304" r:id="rId27"/>
    <p:sldId id="279" r:id="rId28"/>
    <p:sldId id="280" r:id="rId29"/>
    <p:sldId id="281" r:id="rId30"/>
    <p:sldId id="305" r:id="rId31"/>
    <p:sldId id="282" r:id="rId32"/>
    <p:sldId id="306" r:id="rId33"/>
    <p:sldId id="283" r:id="rId34"/>
    <p:sldId id="307" r:id="rId35"/>
    <p:sldId id="292" r:id="rId36"/>
    <p:sldId id="308" r:id="rId37"/>
    <p:sldId id="297" r:id="rId38"/>
    <p:sldId id="293" r:id="rId39"/>
    <p:sldId id="294" r:id="rId40"/>
    <p:sldId id="295" r:id="rId41"/>
    <p:sldId id="288"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973" autoAdjust="0"/>
  </p:normalViewPr>
  <p:slideViewPr>
    <p:cSldViewPr>
      <p:cViewPr varScale="1">
        <p:scale>
          <a:sx n="70" d="100"/>
          <a:sy n="70" d="100"/>
        </p:scale>
        <p:origin x="2251"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8/13/2022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a:t>
            </a:fld>
            <a:endParaRPr lang="en-US"/>
          </a:p>
        </p:txBody>
      </p:sp>
    </p:spTree>
    <p:extLst>
      <p:ext uri="{BB962C8B-B14F-4D97-AF65-F5344CB8AC3E}">
        <p14:creationId xmlns:p14="http://schemas.microsoft.com/office/powerpoint/2010/main" val="296190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lgn="l">
              <a:defRPr sz="2400"/>
            </a:lvl1pPr>
            <a:lvl2pPr marL="742950" indent="-285750" algn="l">
              <a:buFont typeface="Arial" panose="020B0604020202020204" pitchFamily="34" charset="0"/>
              <a:buChar char="–"/>
              <a:defRPr sz="2400"/>
            </a:lvl2pPr>
            <a:lvl3pPr marL="1371600" indent="-457200" algn="l">
              <a:buFont typeface="+mj-lt"/>
              <a:buAutoNum type="alphaLcParenR"/>
              <a:defRPr sz="2400"/>
            </a:lvl3pPr>
            <a:lvl4pPr marL="1885950" indent="-514350" algn="l">
              <a:buFont typeface="+mj-lt"/>
              <a:buAutoNum type="romanLcPeriod"/>
              <a:defRPr sz="2400"/>
            </a:lvl4pPr>
            <a:lvl5pPr algn="l">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895600"/>
            <a:ext cx="6400800" cy="1752600"/>
          </a:xfrm>
        </p:spPr>
        <p:txBody>
          <a:bodyPr>
            <a:normAutofit/>
          </a:bodyPr>
          <a:lstStyle/>
          <a:p>
            <a:r>
              <a:rPr lang="en-US" dirty="0"/>
              <a:t>Chapter 6: The Purpose of Criminal Punishment</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Does Deterrence Work?</a:t>
            </a:r>
          </a:p>
        </p:txBody>
      </p:sp>
      <p:sp>
        <p:nvSpPr>
          <p:cNvPr id="4" name="Content Placeholder 3"/>
          <p:cNvSpPr>
            <a:spLocks noGrp="1"/>
          </p:cNvSpPr>
          <p:nvPr>
            <p:ph idx="1"/>
          </p:nvPr>
        </p:nvSpPr>
        <p:spPr/>
        <p:txBody>
          <a:bodyPr>
            <a:normAutofit/>
          </a:bodyPr>
          <a:lstStyle/>
          <a:p>
            <a:r>
              <a:rPr lang="en-US" dirty="0"/>
              <a:t>In review of research on deterrence, </a:t>
            </a:r>
            <a:r>
              <a:rPr lang="en-US" dirty="0" err="1"/>
              <a:t>Nagin</a:t>
            </a:r>
            <a:r>
              <a:rPr lang="en-US" dirty="0"/>
              <a:t> (1998) identifies three types of studies:</a:t>
            </a:r>
          </a:p>
          <a:p>
            <a:pPr lvl="1">
              <a:buClrTx/>
            </a:pPr>
            <a:r>
              <a:rPr lang="en-US" dirty="0"/>
              <a:t>Perceptual studies gather data from surveys</a:t>
            </a:r>
          </a:p>
          <a:p>
            <a:pPr lvl="2">
              <a:buClrTx/>
            </a:pPr>
            <a:r>
              <a:rPr lang="en-US" dirty="0"/>
              <a:t>Find self-reported criminality lower among those who view sanctions</a:t>
            </a:r>
          </a:p>
          <a:p>
            <a:pPr lvl="2">
              <a:buClrTx/>
            </a:pPr>
            <a:r>
              <a:rPr lang="en-US" dirty="0"/>
              <a:t>Risks and costs higher</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88942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Much Punishment Must Be Imposed to Deter?</a:t>
            </a:r>
          </a:p>
        </p:txBody>
      </p:sp>
      <p:sp>
        <p:nvSpPr>
          <p:cNvPr id="3" name="Content Placeholder 2"/>
          <p:cNvSpPr>
            <a:spLocks noGrp="1"/>
          </p:cNvSpPr>
          <p:nvPr>
            <p:ph idx="1"/>
          </p:nvPr>
        </p:nvSpPr>
        <p:spPr>
          <a:xfrm>
            <a:off x="457200" y="1981200"/>
            <a:ext cx="8229600" cy="4144963"/>
          </a:xfrm>
        </p:spPr>
        <p:txBody>
          <a:bodyPr>
            <a:normAutofit/>
          </a:bodyPr>
          <a:lstStyle/>
          <a:p>
            <a:pPr>
              <a:buClrTx/>
              <a:buFont typeface="Arial" panose="020B0604020202020204" pitchFamily="34" charset="0"/>
              <a:buChar char="•"/>
            </a:pPr>
            <a:r>
              <a:rPr lang="en-US" dirty="0"/>
              <a:t>Utilitarian theorists view punishment as bad in itself.</a:t>
            </a:r>
          </a:p>
          <a:p>
            <a:pPr>
              <a:buClrTx/>
              <a:buFont typeface="Arial" panose="020B0604020202020204" pitchFamily="34" charset="0"/>
              <a:buChar char="•"/>
            </a:pPr>
            <a:r>
              <a:rPr lang="en-US" dirty="0"/>
              <a:t>Punishment is justified only if suffering it inflicts is less than the harm caused by the criminal act that would have taken place had there been no punishment.  </a:t>
            </a:r>
          </a:p>
          <a:p>
            <a:pPr>
              <a:buClrTx/>
              <a:buFont typeface="Arial" panose="020B0604020202020204" pitchFamily="34" charset="0"/>
              <a:buChar char="•"/>
            </a:pPr>
            <a:r>
              <a:rPr lang="en-US" dirty="0"/>
              <a:t>Follows that least punitive punishment should be utilized</a:t>
            </a:r>
          </a:p>
          <a:p>
            <a:pPr>
              <a:buClrTx/>
              <a:buFont typeface="Arial" panose="020B0604020202020204" pitchFamily="34" charset="0"/>
              <a:buChar char="•"/>
            </a:pPr>
            <a:r>
              <a:rPr lang="en-US" dirty="0"/>
              <a:t>Life imprisonment should be used instead of capital punishment if it can be determined that the effect of both punishments are equal.</a:t>
            </a:r>
          </a:p>
          <a:p>
            <a:endParaRPr lang="en-US" dirty="0"/>
          </a:p>
        </p:txBody>
      </p:sp>
      <p:sp>
        <p:nvSpPr>
          <p:cNvPr id="6" name="Slide Number Placeholder 5">
            <a:extLst>
              <a:ext uri="{FF2B5EF4-FFF2-40B4-BE49-F238E27FC236}">
                <a16:creationId xmlns:a16="http://schemas.microsoft.com/office/drawing/2014/main" id="{9F6134BD-0EF5-4A24-82D1-04E3052DC2F8}"/>
              </a:ext>
            </a:extLst>
          </p:cNvPr>
          <p:cNvSpPr>
            <a:spLocks noGrp="1"/>
          </p:cNvSpPr>
          <p:nvPr>
            <p:ph type="sldNum" sz="quarter" idx="12"/>
          </p:nvPr>
        </p:nvSpPr>
        <p:spPr/>
        <p:txBody>
          <a:bodyPr/>
          <a:lstStyle/>
          <a:p>
            <a:pPr>
              <a:defRPr/>
            </a:pPr>
            <a:fld id="{3B21ED36-448F-411E-92B1-3CC51C382C38}" type="slidenum">
              <a:rPr lang="en-US" smtClean="0"/>
              <a:pPr>
                <a:defRPr/>
              </a:pPr>
              <a:t>11</a:t>
            </a:fld>
            <a:endParaRPr lang="en-US" dirty="0"/>
          </a:p>
        </p:txBody>
      </p:sp>
    </p:spTree>
    <p:extLst>
      <p:ext uri="{BB962C8B-B14F-4D97-AF65-F5344CB8AC3E}">
        <p14:creationId xmlns:p14="http://schemas.microsoft.com/office/powerpoint/2010/main" val="3100088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Retribution</a:t>
            </a:r>
          </a:p>
        </p:txBody>
      </p:sp>
      <p:sp>
        <p:nvSpPr>
          <p:cNvPr id="3" name="Content Placeholder 2"/>
          <p:cNvSpPr>
            <a:spLocks noGrp="1"/>
          </p:cNvSpPr>
          <p:nvPr>
            <p:ph idx="1"/>
          </p:nvPr>
        </p:nvSpPr>
        <p:spPr>
          <a:xfrm>
            <a:off x="457200" y="1981200"/>
            <a:ext cx="8229600" cy="4144963"/>
          </a:xfrm>
        </p:spPr>
        <p:txBody>
          <a:bodyPr>
            <a:normAutofit/>
          </a:bodyPr>
          <a:lstStyle/>
          <a:p>
            <a:pPr>
              <a:lnSpc>
                <a:spcPct val="90000"/>
              </a:lnSpc>
              <a:buClrTx/>
              <a:buFont typeface="Arial" panose="020B0604020202020204" pitchFamily="34" charset="0"/>
              <a:buChar char="•"/>
            </a:pPr>
            <a:r>
              <a:rPr lang="en-US" dirty="0"/>
              <a:t>Retribution is the theory that punishment is justified because it is deserved.  </a:t>
            </a:r>
          </a:p>
          <a:p>
            <a:pPr>
              <a:lnSpc>
                <a:spcPct val="90000"/>
              </a:lnSpc>
              <a:buClrTx/>
              <a:buFont typeface="Arial" panose="020B0604020202020204" pitchFamily="34" charset="0"/>
              <a:buChar char="•"/>
            </a:pPr>
            <a:r>
              <a:rPr lang="en-US" dirty="0"/>
              <a:t>Best known retributive theory is </a:t>
            </a:r>
            <a:r>
              <a:rPr lang="en-US" i="1" dirty="0" err="1"/>
              <a:t>lex</a:t>
            </a:r>
            <a:r>
              <a:rPr lang="en-US" i="1" dirty="0"/>
              <a:t> talionis </a:t>
            </a:r>
            <a:r>
              <a:rPr lang="en-US" dirty="0"/>
              <a:t>of Biblical times.</a:t>
            </a:r>
          </a:p>
          <a:p>
            <a:pPr lvl="1">
              <a:lnSpc>
                <a:spcPct val="90000"/>
              </a:lnSpc>
              <a:buClrTx/>
            </a:pPr>
            <a:r>
              <a:rPr lang="en-US" dirty="0"/>
              <a:t>Calls for “an eye for an eye, a tooth for a tooth, and a life for a life” (Hudson, 1996, p. 38) </a:t>
            </a:r>
          </a:p>
          <a:p>
            <a:pPr>
              <a:lnSpc>
                <a:spcPct val="90000"/>
              </a:lnSpc>
              <a:buClrTx/>
              <a:buFont typeface="Arial" panose="020B0604020202020204" pitchFamily="34" charset="0"/>
              <a:buChar char="•"/>
            </a:pPr>
            <a:r>
              <a:rPr lang="en-US" dirty="0"/>
              <a:t>Retributivists do not question the legitimacy of rules, but operate from a consensus model of society where community acts “rightly” and criminal acts “wrongly.” (Bean, 1981, p. 17)</a:t>
            </a:r>
          </a:p>
        </p:txBody>
      </p:sp>
      <p:sp>
        <p:nvSpPr>
          <p:cNvPr id="6" name="Slide Number Placeholder 5">
            <a:extLst>
              <a:ext uri="{FF2B5EF4-FFF2-40B4-BE49-F238E27FC236}">
                <a16:creationId xmlns:a16="http://schemas.microsoft.com/office/drawing/2014/main" id="{6FBF4183-50EC-40CF-9B75-0BF314BF7A42}"/>
              </a:ext>
            </a:extLst>
          </p:cNvPr>
          <p:cNvSpPr>
            <a:spLocks noGrp="1"/>
          </p:cNvSpPr>
          <p:nvPr>
            <p:ph type="sldNum" sz="quarter" idx="12"/>
          </p:nvPr>
        </p:nvSpPr>
        <p:spPr/>
        <p:txBody>
          <a:bodyPr/>
          <a:lstStyle/>
          <a:p>
            <a:pPr>
              <a:defRPr/>
            </a:pPr>
            <a:fld id="{3B21ED36-448F-411E-92B1-3CC51C382C38}" type="slidenum">
              <a:rPr lang="en-US" smtClean="0"/>
              <a:pPr>
                <a:defRPr/>
              </a:pPr>
              <a:t>12</a:t>
            </a:fld>
            <a:endParaRPr lang="en-US" dirty="0"/>
          </a:p>
        </p:txBody>
      </p:sp>
    </p:spTree>
    <p:extLst>
      <p:ext uri="{BB962C8B-B14F-4D97-AF65-F5344CB8AC3E}">
        <p14:creationId xmlns:p14="http://schemas.microsoft.com/office/powerpoint/2010/main" val="2821108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a:t>Retribution</a:t>
            </a:r>
          </a:p>
        </p:txBody>
      </p:sp>
      <p:sp>
        <p:nvSpPr>
          <p:cNvPr id="3" name="Content Placeholder 2"/>
          <p:cNvSpPr>
            <a:spLocks noGrp="1"/>
          </p:cNvSpPr>
          <p:nvPr>
            <p:ph idx="1"/>
          </p:nvPr>
        </p:nvSpPr>
        <p:spPr>
          <a:xfrm>
            <a:off x="457200" y="1752600"/>
            <a:ext cx="8229600" cy="4572000"/>
          </a:xfrm>
        </p:spPr>
        <p:txBody>
          <a:bodyPr>
            <a:normAutofit fontScale="92500"/>
          </a:bodyPr>
          <a:lstStyle/>
          <a:p>
            <a:pPr>
              <a:buClrTx/>
              <a:buFont typeface="Arial" panose="020B0604020202020204" pitchFamily="34" charset="0"/>
              <a:buChar char="•"/>
            </a:pPr>
            <a:r>
              <a:rPr lang="en-US" dirty="0"/>
              <a:t>Historically </a:t>
            </a:r>
            <a:r>
              <a:rPr lang="en-US" i="1" dirty="0" err="1"/>
              <a:t>lex</a:t>
            </a:r>
            <a:r>
              <a:rPr lang="en-US" i="1" dirty="0"/>
              <a:t> </a:t>
            </a:r>
            <a:r>
              <a:rPr lang="en-US" i="1" dirty="0" err="1"/>
              <a:t>talionis</a:t>
            </a:r>
            <a:r>
              <a:rPr lang="en-US" dirty="0"/>
              <a:t> did not operate as a demand for retribution.</a:t>
            </a:r>
          </a:p>
          <a:p>
            <a:pPr lvl="1">
              <a:buClrTx/>
            </a:pPr>
            <a:r>
              <a:rPr lang="en-US" dirty="0"/>
              <a:t>Set limit on nature of retribution</a:t>
            </a:r>
          </a:p>
          <a:p>
            <a:pPr>
              <a:buClrTx/>
              <a:buFont typeface="Arial" panose="020B0604020202020204" pitchFamily="34" charset="0"/>
              <a:buChar char="•"/>
            </a:pPr>
            <a:r>
              <a:rPr lang="en-US" dirty="0"/>
              <a:t>Basic principle is that punishment should inflict same on offenders as offenders has inflicted on the victim </a:t>
            </a:r>
          </a:p>
          <a:p>
            <a:pPr lvl="1">
              <a:buClrTx/>
            </a:pPr>
            <a:r>
              <a:rPr lang="en-US" dirty="0"/>
              <a:t>Should the state arrange for rapists to be raped as due punishment?</a:t>
            </a:r>
          </a:p>
          <a:p>
            <a:pPr>
              <a:buClrTx/>
              <a:buFont typeface="Arial" panose="020B0604020202020204" pitchFamily="34" charset="0"/>
              <a:buChar char="•"/>
            </a:pPr>
            <a:r>
              <a:rPr lang="en-US" i="1" dirty="0"/>
              <a:t>Lex talionis</a:t>
            </a:r>
            <a:r>
              <a:rPr lang="en-US" dirty="0"/>
              <a:t> also does not take into account any mitigating or aggravating factors or the mental state of the offender.</a:t>
            </a:r>
          </a:p>
          <a:p>
            <a:pPr lvl="1">
              <a:buClrTx/>
            </a:pPr>
            <a:r>
              <a:rPr lang="en-US" dirty="0"/>
              <a:t>Is strictly applied</a:t>
            </a:r>
          </a:p>
          <a:p>
            <a:pPr>
              <a:buClrTx/>
              <a:buFont typeface="Arial" panose="020B0604020202020204" pitchFamily="34" charset="0"/>
              <a:buChar char="•"/>
            </a:pPr>
            <a:r>
              <a:rPr lang="en-US" dirty="0" err="1"/>
              <a:t>Retributionists</a:t>
            </a:r>
            <a:r>
              <a:rPr lang="en-US" dirty="0"/>
              <a:t> believe wrongdoers deserve to be punished and that punishment should be proportional to offense.</a:t>
            </a:r>
          </a:p>
          <a:p>
            <a:endParaRPr lang="en-US" sz="2000" dirty="0"/>
          </a:p>
          <a:p>
            <a:endParaRPr lang="en-US" sz="2000" dirty="0"/>
          </a:p>
        </p:txBody>
      </p:sp>
      <p:sp>
        <p:nvSpPr>
          <p:cNvPr id="6" name="Slide Number Placeholder 5">
            <a:extLst>
              <a:ext uri="{FF2B5EF4-FFF2-40B4-BE49-F238E27FC236}">
                <a16:creationId xmlns:a16="http://schemas.microsoft.com/office/drawing/2014/main" id="{8648BA49-95F1-4B76-BC7B-27E3E55CBFA3}"/>
              </a:ext>
            </a:extLst>
          </p:cNvPr>
          <p:cNvSpPr>
            <a:spLocks noGrp="1"/>
          </p:cNvSpPr>
          <p:nvPr>
            <p:ph type="sldNum" sz="quarter" idx="12"/>
          </p:nvPr>
        </p:nvSpPr>
        <p:spPr/>
        <p:txBody>
          <a:bodyPr/>
          <a:lstStyle/>
          <a:p>
            <a:pPr>
              <a:defRPr/>
            </a:pPr>
            <a:fld id="{3B21ED36-448F-411E-92B1-3CC51C382C38}" type="slidenum">
              <a:rPr lang="en-US" smtClean="0"/>
              <a:pPr>
                <a:defRPr/>
              </a:pPr>
              <a:t>13</a:t>
            </a:fld>
            <a:endParaRPr lang="en-US" dirty="0"/>
          </a:p>
        </p:txBody>
      </p:sp>
    </p:spTree>
    <p:extLst>
      <p:ext uri="{BB962C8B-B14F-4D97-AF65-F5344CB8AC3E}">
        <p14:creationId xmlns:p14="http://schemas.microsoft.com/office/powerpoint/2010/main" val="1775833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7" y="685800"/>
            <a:ext cx="8229600" cy="1143000"/>
          </a:xfrm>
        </p:spPr>
        <p:txBody>
          <a:bodyPr>
            <a:normAutofit/>
          </a:bodyPr>
          <a:lstStyle/>
          <a:p>
            <a:r>
              <a:rPr lang="en-US" dirty="0"/>
              <a:t>Justifications for Retribution</a:t>
            </a:r>
          </a:p>
        </p:txBody>
      </p:sp>
      <p:sp>
        <p:nvSpPr>
          <p:cNvPr id="3" name="Content Placeholder 2"/>
          <p:cNvSpPr>
            <a:spLocks noGrp="1"/>
          </p:cNvSpPr>
          <p:nvPr>
            <p:ph idx="1"/>
          </p:nvPr>
        </p:nvSpPr>
        <p:spPr>
          <a:xfrm>
            <a:off x="457200" y="1828800"/>
            <a:ext cx="8229600" cy="4495800"/>
          </a:xfrm>
        </p:spPr>
        <p:txBody>
          <a:bodyPr>
            <a:noAutofit/>
          </a:bodyPr>
          <a:lstStyle/>
          <a:p>
            <a:pPr>
              <a:buClrTx/>
              <a:buFont typeface="Arial" panose="020B0604020202020204" pitchFamily="34" charset="0"/>
              <a:buChar char="•"/>
            </a:pPr>
            <a:r>
              <a:rPr lang="en-US" dirty="0"/>
              <a:t>Number of explanations used to justify retribution</a:t>
            </a:r>
          </a:p>
          <a:p>
            <a:pPr>
              <a:buClrTx/>
              <a:buFont typeface="Arial" panose="020B0604020202020204" pitchFamily="34" charset="0"/>
              <a:buChar char="•"/>
            </a:pPr>
            <a:r>
              <a:rPr lang="en-US" i="1" dirty="0"/>
              <a:t>Censure</a:t>
            </a:r>
            <a:r>
              <a:rPr lang="en-US" dirty="0"/>
              <a:t> </a:t>
            </a:r>
          </a:p>
          <a:p>
            <a:pPr lvl="1">
              <a:buClrTx/>
            </a:pPr>
            <a:r>
              <a:rPr lang="en-US" dirty="0"/>
              <a:t>Important aspect of retributive thinking</a:t>
            </a:r>
          </a:p>
          <a:p>
            <a:pPr lvl="1">
              <a:buClrTx/>
            </a:pPr>
            <a:r>
              <a:rPr lang="en-US" dirty="0"/>
              <a:t>von Hirsch (1994)</a:t>
            </a:r>
          </a:p>
          <a:p>
            <a:pPr lvl="2">
              <a:buClrTx/>
            </a:pPr>
            <a:r>
              <a:rPr lang="en-US" dirty="0"/>
              <a:t>Defines censure as simply holding someone accountable for his or her actions. </a:t>
            </a:r>
          </a:p>
          <a:p>
            <a:pPr lvl="2">
              <a:buClrTx/>
            </a:pPr>
            <a:r>
              <a:rPr lang="en-US" dirty="0"/>
              <a:t>An expression of sympathy or remorse expected by the offender.</a:t>
            </a:r>
          </a:p>
          <a:p>
            <a:endParaRPr lang="en-US" sz="2000" dirty="0"/>
          </a:p>
        </p:txBody>
      </p:sp>
      <p:sp>
        <p:nvSpPr>
          <p:cNvPr id="6" name="Slide Number Placeholder 5">
            <a:extLst>
              <a:ext uri="{FF2B5EF4-FFF2-40B4-BE49-F238E27FC236}">
                <a16:creationId xmlns:a16="http://schemas.microsoft.com/office/drawing/2014/main" id="{9F99B831-9986-484A-BE4E-030FB4F39190}"/>
              </a:ext>
            </a:extLst>
          </p:cNvPr>
          <p:cNvSpPr>
            <a:spLocks noGrp="1"/>
          </p:cNvSpPr>
          <p:nvPr>
            <p:ph type="sldNum" sz="quarter" idx="12"/>
          </p:nvPr>
        </p:nvSpPr>
        <p:spPr/>
        <p:txBody>
          <a:bodyPr/>
          <a:lstStyle/>
          <a:p>
            <a:pPr>
              <a:defRPr/>
            </a:pPr>
            <a:fld id="{3B21ED36-448F-411E-92B1-3CC51C382C38}" type="slidenum">
              <a:rPr lang="en-US" smtClean="0"/>
              <a:pPr>
                <a:defRPr/>
              </a:pPr>
              <a:t>14</a:t>
            </a:fld>
            <a:endParaRPr lang="en-US" dirty="0"/>
          </a:p>
        </p:txBody>
      </p:sp>
    </p:spTree>
    <p:extLst>
      <p:ext uri="{BB962C8B-B14F-4D97-AF65-F5344CB8AC3E}">
        <p14:creationId xmlns:p14="http://schemas.microsoft.com/office/powerpoint/2010/main" val="49303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Justifications for Retribution</a:t>
            </a:r>
          </a:p>
        </p:txBody>
      </p:sp>
      <p:sp>
        <p:nvSpPr>
          <p:cNvPr id="4" name="Content Placeholder 3"/>
          <p:cNvSpPr>
            <a:spLocks noGrp="1"/>
          </p:cNvSpPr>
          <p:nvPr>
            <p:ph idx="1"/>
          </p:nvPr>
        </p:nvSpPr>
        <p:spPr/>
        <p:txBody>
          <a:bodyPr/>
          <a:lstStyle/>
          <a:p>
            <a:r>
              <a:rPr lang="en-US" i="1" dirty="0"/>
              <a:t>Denunciation </a:t>
            </a:r>
          </a:p>
          <a:p>
            <a:pPr lvl="1"/>
            <a:r>
              <a:rPr lang="en-US" dirty="0"/>
              <a:t>Some argue punishment is morally justified because it gives satisfaction.</a:t>
            </a:r>
          </a:p>
          <a:p>
            <a:pPr lvl="1">
              <a:buClrTx/>
            </a:pPr>
            <a:r>
              <a:rPr lang="en-US" dirty="0"/>
              <a:t>Concept of the purpose of punishment as morally satisfying is known as the denunciation theory (Bean, 1981)</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448742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Justifications for Retribution</a:t>
            </a:r>
          </a:p>
        </p:txBody>
      </p:sp>
      <p:sp>
        <p:nvSpPr>
          <p:cNvPr id="3" name="Content Placeholder 2"/>
          <p:cNvSpPr>
            <a:spLocks noGrp="1"/>
          </p:cNvSpPr>
          <p:nvPr>
            <p:ph idx="1"/>
          </p:nvPr>
        </p:nvSpPr>
        <p:spPr>
          <a:xfrm>
            <a:off x="457200" y="1981200"/>
            <a:ext cx="8229600" cy="4343400"/>
          </a:xfrm>
        </p:spPr>
        <p:txBody>
          <a:bodyPr>
            <a:normAutofit/>
          </a:bodyPr>
          <a:lstStyle/>
          <a:p>
            <a:r>
              <a:rPr lang="en-GB" sz="2400" dirty="0"/>
              <a:t>Denunciation theory, by </a:t>
            </a:r>
            <a:r>
              <a:rPr lang="en-US" sz="2400" dirty="0"/>
              <a:t>James </a:t>
            </a:r>
            <a:r>
              <a:rPr lang="en-US" sz="2400" dirty="0" err="1"/>
              <a:t>Fitzjames</a:t>
            </a:r>
            <a:r>
              <a:rPr lang="en-US" sz="2400" dirty="0"/>
              <a:t> Stephen</a:t>
            </a:r>
          </a:p>
          <a:p>
            <a:pPr marL="0" indent="0">
              <a:buNone/>
            </a:pPr>
            <a:endParaRPr lang="en-US" sz="800" dirty="0"/>
          </a:p>
          <a:p>
            <a:pPr lvl="1"/>
            <a:r>
              <a:rPr lang="en-GB" dirty="0"/>
              <a:t> “I think it highly desirable that criminals should be hated, and that punishments inflicted upon them should be so contrived as to give expression to that hatred, and to justify it so far as the public provisions of means for expressing and gratifying a healthy, natural sentiment can justify and encourage it.” </a:t>
            </a:r>
          </a:p>
          <a:p>
            <a:pPr marL="457200" lvl="1" indent="0">
              <a:buNone/>
            </a:pPr>
            <a:r>
              <a:rPr lang="en-GB" dirty="0"/>
              <a:t>    (Bean 1981, p. 21)</a:t>
            </a:r>
            <a:endParaRPr lang="en-US" dirty="0"/>
          </a:p>
        </p:txBody>
      </p:sp>
      <p:sp>
        <p:nvSpPr>
          <p:cNvPr id="6" name="Slide Number Placeholder 5">
            <a:extLst>
              <a:ext uri="{FF2B5EF4-FFF2-40B4-BE49-F238E27FC236}">
                <a16:creationId xmlns:a16="http://schemas.microsoft.com/office/drawing/2014/main" id="{9F99B831-9986-484A-BE4E-030FB4F39190}"/>
              </a:ext>
            </a:extLst>
          </p:cNvPr>
          <p:cNvSpPr>
            <a:spLocks noGrp="1"/>
          </p:cNvSpPr>
          <p:nvPr>
            <p:ph type="sldNum" sz="quarter" idx="12"/>
          </p:nvPr>
        </p:nvSpPr>
        <p:spPr/>
        <p:txBody>
          <a:bodyPr/>
          <a:lstStyle/>
          <a:p>
            <a:pPr>
              <a:defRPr/>
            </a:pPr>
            <a:fld id="{3B21ED36-448F-411E-92B1-3CC51C382C38}" type="slidenum">
              <a:rPr lang="en-US" smtClean="0"/>
              <a:pPr>
                <a:defRPr/>
              </a:pPr>
              <a:t>16</a:t>
            </a:fld>
            <a:endParaRPr lang="en-US" dirty="0"/>
          </a:p>
        </p:txBody>
      </p:sp>
    </p:spTree>
    <p:extLst>
      <p:ext uri="{BB962C8B-B14F-4D97-AF65-F5344CB8AC3E}">
        <p14:creationId xmlns:p14="http://schemas.microsoft.com/office/powerpoint/2010/main" val="242522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Justifications for Retribution</a:t>
            </a:r>
          </a:p>
        </p:txBody>
      </p:sp>
      <p:sp>
        <p:nvSpPr>
          <p:cNvPr id="3" name="Content Placeholder 2"/>
          <p:cNvSpPr>
            <a:spLocks noGrp="1"/>
          </p:cNvSpPr>
          <p:nvPr>
            <p:ph idx="1"/>
          </p:nvPr>
        </p:nvSpPr>
        <p:spPr>
          <a:xfrm>
            <a:off x="457200" y="1981200"/>
            <a:ext cx="8229600" cy="4343400"/>
          </a:xfrm>
        </p:spPr>
        <p:txBody>
          <a:bodyPr>
            <a:normAutofit/>
          </a:bodyPr>
          <a:lstStyle/>
          <a:p>
            <a:pPr>
              <a:buClrTx/>
              <a:buFont typeface="Arial" panose="020B0604020202020204" pitchFamily="34" charset="0"/>
              <a:buChar char="•"/>
            </a:pPr>
            <a:r>
              <a:rPr lang="en-US" dirty="0"/>
              <a:t>Feinberg (1994)</a:t>
            </a:r>
          </a:p>
          <a:p>
            <a:pPr lvl="1">
              <a:buClrTx/>
            </a:pPr>
            <a:r>
              <a:rPr lang="en-US" dirty="0"/>
              <a:t>Punishment expresses more than disapproval.</a:t>
            </a:r>
          </a:p>
          <a:p>
            <a:pPr>
              <a:buClrTx/>
              <a:buFont typeface="Arial" panose="020B0604020202020204" pitchFamily="34" charset="0"/>
              <a:buChar char="•"/>
            </a:pPr>
            <a:r>
              <a:rPr lang="en-US" dirty="0"/>
              <a:t>Morris (1994)</a:t>
            </a:r>
          </a:p>
          <a:p>
            <a:pPr lvl="1">
              <a:buClrTx/>
            </a:pPr>
            <a:r>
              <a:rPr lang="en-US" dirty="0"/>
              <a:t>Punishment serves to teach offenders moral lesson.</a:t>
            </a:r>
          </a:p>
          <a:p>
            <a:pPr>
              <a:buClrTx/>
              <a:buFont typeface="Arial" panose="020B0604020202020204" pitchFamily="34" charset="0"/>
              <a:buChar char="•"/>
            </a:pPr>
            <a:r>
              <a:rPr lang="en-US" dirty="0"/>
              <a:t>Some analogize punishment with penance.</a:t>
            </a:r>
          </a:p>
          <a:p>
            <a:pPr>
              <a:buClrTx/>
              <a:buFont typeface="Arial" panose="020B0604020202020204" pitchFamily="34" charset="0"/>
              <a:buChar char="•"/>
            </a:pPr>
            <a:r>
              <a:rPr lang="en-US" dirty="0"/>
              <a:t>Dehumanization theory</a:t>
            </a:r>
          </a:p>
          <a:p>
            <a:pPr lvl="1">
              <a:buClrTx/>
            </a:pPr>
            <a:r>
              <a:rPr lang="en-US" dirty="0"/>
              <a:t>Describes extreme form of denunciation as “animalistic dehumanization”</a:t>
            </a:r>
          </a:p>
          <a:p>
            <a:pPr lvl="1">
              <a:buClrTx/>
            </a:pPr>
            <a:r>
              <a:rPr lang="en-US" dirty="0"/>
              <a:t>Depicts offenders as less than human</a:t>
            </a:r>
          </a:p>
          <a:p>
            <a:endParaRPr lang="en-US" dirty="0"/>
          </a:p>
        </p:txBody>
      </p:sp>
      <p:sp>
        <p:nvSpPr>
          <p:cNvPr id="6" name="Slide Number Placeholder 5">
            <a:extLst>
              <a:ext uri="{FF2B5EF4-FFF2-40B4-BE49-F238E27FC236}">
                <a16:creationId xmlns:a16="http://schemas.microsoft.com/office/drawing/2014/main" id="{E1678F42-F380-4895-BB88-E1B0D33753B9}"/>
              </a:ext>
            </a:extLst>
          </p:cNvPr>
          <p:cNvSpPr>
            <a:spLocks noGrp="1"/>
          </p:cNvSpPr>
          <p:nvPr>
            <p:ph type="sldNum" sz="quarter" idx="12"/>
          </p:nvPr>
        </p:nvSpPr>
        <p:spPr/>
        <p:txBody>
          <a:bodyPr/>
          <a:lstStyle/>
          <a:p>
            <a:pPr>
              <a:defRPr/>
            </a:pPr>
            <a:fld id="{3B21ED36-448F-411E-92B1-3CC51C382C38}" type="slidenum">
              <a:rPr lang="en-US" smtClean="0"/>
              <a:pPr>
                <a:defRPr/>
              </a:pPr>
              <a:t>17</a:t>
            </a:fld>
            <a:endParaRPr lang="en-US" dirty="0"/>
          </a:p>
        </p:txBody>
      </p:sp>
    </p:spTree>
    <p:extLst>
      <p:ext uri="{BB962C8B-B14F-4D97-AF65-F5344CB8AC3E}">
        <p14:creationId xmlns:p14="http://schemas.microsoft.com/office/powerpoint/2010/main" val="369087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Justifications for Retribution</a:t>
            </a:r>
          </a:p>
        </p:txBody>
      </p:sp>
      <p:sp>
        <p:nvSpPr>
          <p:cNvPr id="3" name="Content Placeholder 2"/>
          <p:cNvSpPr>
            <a:spLocks noGrp="1"/>
          </p:cNvSpPr>
          <p:nvPr>
            <p:ph idx="1"/>
          </p:nvPr>
        </p:nvSpPr>
        <p:spPr>
          <a:xfrm>
            <a:off x="457200" y="1981200"/>
            <a:ext cx="8229600" cy="4343400"/>
          </a:xfrm>
        </p:spPr>
        <p:txBody>
          <a:bodyPr>
            <a:normAutofit lnSpcReduction="10000"/>
          </a:bodyPr>
          <a:lstStyle/>
          <a:p>
            <a:pPr>
              <a:buClrTx/>
              <a:buFont typeface="Arial" panose="020B0604020202020204" pitchFamily="34" charset="0"/>
              <a:buChar char="•"/>
            </a:pPr>
            <a:r>
              <a:rPr lang="en-US" dirty="0"/>
              <a:t>Punishment as communicative practice</a:t>
            </a:r>
          </a:p>
          <a:p>
            <a:pPr lvl="1">
              <a:buClrTx/>
            </a:pPr>
            <a:r>
              <a:rPr lang="en-US" dirty="0"/>
              <a:t>Asserts that punishment communicates to the criminal a response appropriate to the crime committed</a:t>
            </a:r>
          </a:p>
          <a:p>
            <a:pPr lvl="1">
              <a:buClrTx/>
            </a:pPr>
            <a:r>
              <a:rPr lang="en-US" dirty="0"/>
              <a:t>Punishment can be formal conviction or a type of harsh punishment</a:t>
            </a:r>
          </a:p>
          <a:p>
            <a:pPr lvl="1">
              <a:buClrTx/>
            </a:pPr>
            <a:r>
              <a:rPr lang="en-US" dirty="0"/>
              <a:t>Problem is unrepentant offender</a:t>
            </a:r>
          </a:p>
          <a:p>
            <a:pPr>
              <a:buClrTx/>
              <a:buFont typeface="Arial" panose="020B0604020202020204" pitchFamily="34" charset="0"/>
              <a:buChar char="•"/>
            </a:pPr>
            <a:r>
              <a:rPr lang="en-US" dirty="0"/>
              <a:t>An offender should be viewed as someone who has taken an </a:t>
            </a:r>
            <a:r>
              <a:rPr lang="en-US" i="1" dirty="0"/>
              <a:t>unfair advantage</a:t>
            </a:r>
            <a:r>
              <a:rPr lang="en-US" dirty="0"/>
              <a:t> of others in society by committing a crime. Imposition of punishment restores fairness (Ten, 1987).</a:t>
            </a:r>
          </a:p>
          <a:p>
            <a:endParaRPr lang="en-US" dirty="0"/>
          </a:p>
        </p:txBody>
      </p:sp>
      <p:sp>
        <p:nvSpPr>
          <p:cNvPr id="6" name="Slide Number Placeholder 5">
            <a:extLst>
              <a:ext uri="{FF2B5EF4-FFF2-40B4-BE49-F238E27FC236}">
                <a16:creationId xmlns:a16="http://schemas.microsoft.com/office/drawing/2014/main" id="{E313447B-491C-4F14-AB15-784569D7021A}"/>
              </a:ext>
            </a:extLst>
          </p:cNvPr>
          <p:cNvSpPr>
            <a:spLocks noGrp="1"/>
          </p:cNvSpPr>
          <p:nvPr>
            <p:ph type="sldNum" sz="quarter" idx="12"/>
          </p:nvPr>
        </p:nvSpPr>
        <p:spPr/>
        <p:txBody>
          <a:bodyPr/>
          <a:lstStyle/>
          <a:p>
            <a:pPr>
              <a:defRPr/>
            </a:pPr>
            <a:fld id="{3B21ED36-448F-411E-92B1-3CC51C382C38}" type="slidenum">
              <a:rPr lang="en-US" smtClean="0"/>
              <a:pPr>
                <a:defRPr/>
              </a:pPr>
              <a:t>18</a:t>
            </a:fld>
            <a:endParaRPr lang="en-US" dirty="0"/>
          </a:p>
        </p:txBody>
      </p:sp>
    </p:spTree>
    <p:extLst>
      <p:ext uri="{BB962C8B-B14F-4D97-AF65-F5344CB8AC3E}">
        <p14:creationId xmlns:p14="http://schemas.microsoft.com/office/powerpoint/2010/main" val="1568538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Just Desert</a:t>
            </a:r>
          </a:p>
        </p:txBody>
      </p:sp>
      <p:sp>
        <p:nvSpPr>
          <p:cNvPr id="3" name="Content Placeholder 2"/>
          <p:cNvSpPr>
            <a:spLocks noGrp="1"/>
          </p:cNvSpPr>
          <p:nvPr>
            <p:ph idx="1"/>
          </p:nvPr>
        </p:nvSpPr>
        <p:spPr>
          <a:xfrm>
            <a:off x="457200" y="1981200"/>
            <a:ext cx="8229600" cy="4144963"/>
          </a:xfrm>
        </p:spPr>
        <p:txBody>
          <a:bodyPr>
            <a:normAutofit/>
          </a:bodyPr>
          <a:lstStyle/>
          <a:p>
            <a:pPr>
              <a:buClrTx/>
              <a:buFont typeface="Arial" panose="020B0604020202020204" pitchFamily="34" charset="0"/>
              <a:buChar char="•"/>
            </a:pPr>
            <a:r>
              <a:rPr lang="en-US" dirty="0"/>
              <a:t>Founded in retribution theory and became influential in 1980s (Hudson, 1996). </a:t>
            </a:r>
          </a:p>
          <a:p>
            <a:pPr>
              <a:buClrTx/>
              <a:buFont typeface="Arial" panose="020B0604020202020204" pitchFamily="34" charset="0"/>
              <a:buChar char="•"/>
            </a:pPr>
            <a:r>
              <a:rPr lang="en-US" dirty="0"/>
              <a:t>Important aspect was that although offenders should continue to receive treatment, defendants need not necessarily be incarcerated to do so (Morris, 1974).</a:t>
            </a:r>
          </a:p>
          <a:p>
            <a:pPr>
              <a:buClrTx/>
              <a:buFont typeface="Arial" panose="020B0604020202020204" pitchFamily="34" charset="0"/>
              <a:buChar char="•"/>
            </a:pPr>
            <a:r>
              <a:rPr lang="en-US" dirty="0"/>
              <a:t>Intent of view of is to punish the offender according to his or her treatment needs instead of seriousness of offense (Duff &amp; Garland, 1994).</a:t>
            </a:r>
          </a:p>
          <a:p>
            <a:pPr>
              <a:buClrTx/>
              <a:buFont typeface="Arial" panose="020B0604020202020204" pitchFamily="34" charset="0"/>
              <a:buChar char="•"/>
            </a:pPr>
            <a:r>
              <a:rPr lang="en-US" dirty="0"/>
              <a:t>Proponents emphasize notion of proportionality</a:t>
            </a:r>
          </a:p>
          <a:p>
            <a:pPr lvl="1">
              <a:buClrTx/>
            </a:pPr>
            <a:r>
              <a:rPr lang="en-US" dirty="0"/>
              <a:t>Often called tariff sentencing</a:t>
            </a:r>
          </a:p>
          <a:p>
            <a:endParaRPr lang="en-US" dirty="0"/>
          </a:p>
        </p:txBody>
      </p:sp>
      <p:sp>
        <p:nvSpPr>
          <p:cNvPr id="6" name="Slide Number Placeholder 5">
            <a:extLst>
              <a:ext uri="{FF2B5EF4-FFF2-40B4-BE49-F238E27FC236}">
                <a16:creationId xmlns:a16="http://schemas.microsoft.com/office/drawing/2014/main" id="{74E1BCFC-8D34-412B-9A0D-441DB77414B5}"/>
              </a:ext>
            </a:extLst>
          </p:cNvPr>
          <p:cNvSpPr>
            <a:spLocks noGrp="1"/>
          </p:cNvSpPr>
          <p:nvPr>
            <p:ph type="sldNum" sz="quarter" idx="12"/>
          </p:nvPr>
        </p:nvSpPr>
        <p:spPr/>
        <p:txBody>
          <a:bodyPr/>
          <a:lstStyle/>
          <a:p>
            <a:pPr>
              <a:defRPr/>
            </a:pPr>
            <a:fld id="{3B21ED36-448F-411E-92B1-3CC51C382C38}" type="slidenum">
              <a:rPr lang="en-US" smtClean="0"/>
              <a:pPr>
                <a:defRPr/>
              </a:pPr>
              <a:t>19</a:t>
            </a:fld>
            <a:endParaRPr lang="en-US" dirty="0"/>
          </a:p>
        </p:txBody>
      </p:sp>
    </p:spTree>
    <p:extLst>
      <p:ext uri="{BB962C8B-B14F-4D97-AF65-F5344CB8AC3E}">
        <p14:creationId xmlns:p14="http://schemas.microsoft.com/office/powerpoint/2010/main" val="77552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Purpose of Criminal Punishment</a:t>
            </a:r>
          </a:p>
        </p:txBody>
      </p:sp>
      <p:sp>
        <p:nvSpPr>
          <p:cNvPr id="3" name="Content Placeholder 2"/>
          <p:cNvSpPr>
            <a:spLocks noGrp="1"/>
          </p:cNvSpPr>
          <p:nvPr>
            <p:ph idx="1"/>
          </p:nvPr>
        </p:nvSpPr>
        <p:spPr/>
        <p:txBody>
          <a:bodyPr>
            <a:normAutofit/>
          </a:bodyPr>
          <a:lstStyle/>
          <a:p>
            <a:pPr>
              <a:buClrTx/>
              <a:buFont typeface="Arial" panose="020B0604020202020204" pitchFamily="34" charset="0"/>
              <a:buChar char="•"/>
            </a:pPr>
            <a:r>
              <a:rPr lang="en-US" dirty="0"/>
              <a:t>This chapter addresses questions such as</a:t>
            </a:r>
          </a:p>
          <a:p>
            <a:pPr lvl="1">
              <a:buClrTx/>
            </a:pPr>
            <a:r>
              <a:rPr lang="en-US" dirty="0"/>
              <a:t>Does society have the right to punish?</a:t>
            </a:r>
          </a:p>
          <a:p>
            <a:pPr lvl="1">
              <a:buClrTx/>
            </a:pPr>
            <a:r>
              <a:rPr lang="en-US" dirty="0"/>
              <a:t>Is infliction of punishment morally justifiable?</a:t>
            </a:r>
          </a:p>
          <a:p>
            <a:pPr>
              <a:buClrTx/>
              <a:buFont typeface="Arial" panose="020B0604020202020204" pitchFamily="34" charset="0"/>
              <a:buChar char="•"/>
            </a:pPr>
            <a:r>
              <a:rPr lang="en-US" dirty="0"/>
              <a:t>Although law justifies use of punishment, moral justification for punishment is a separate issue.</a:t>
            </a:r>
          </a:p>
        </p:txBody>
      </p:sp>
      <p:sp>
        <p:nvSpPr>
          <p:cNvPr id="6" name="Slide Number Placeholder 5">
            <a:extLst>
              <a:ext uri="{FF2B5EF4-FFF2-40B4-BE49-F238E27FC236}">
                <a16:creationId xmlns:a16="http://schemas.microsoft.com/office/drawing/2014/main" id="{71D21E25-E247-4CB2-9376-BC8E313F0AC5}"/>
              </a:ext>
            </a:extLst>
          </p:cNvPr>
          <p:cNvSpPr>
            <a:spLocks noGrp="1"/>
          </p:cNvSpPr>
          <p:nvPr>
            <p:ph type="sldNum" sz="quarter" idx="12"/>
          </p:nvPr>
        </p:nvSpPr>
        <p:spPr/>
        <p:txBody>
          <a:bodyPr/>
          <a:lstStyle/>
          <a:p>
            <a:pPr>
              <a:defRPr/>
            </a:pPr>
            <a:fld id="{3B21ED36-448F-411E-92B1-3CC51C382C38}" type="slidenum">
              <a:rPr lang="en-US" smtClean="0"/>
              <a:pPr>
                <a:defRPr/>
              </a:pPr>
              <a:t>2</a:t>
            </a:fld>
            <a:endParaRPr lang="en-US" dirty="0"/>
          </a:p>
        </p:txBody>
      </p:sp>
    </p:spTree>
    <p:extLst>
      <p:ext uri="{BB962C8B-B14F-4D97-AF65-F5344CB8AC3E}">
        <p14:creationId xmlns:p14="http://schemas.microsoft.com/office/powerpoint/2010/main" val="3340193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Just Desert</a:t>
            </a:r>
          </a:p>
        </p:txBody>
      </p:sp>
      <p:sp>
        <p:nvSpPr>
          <p:cNvPr id="3" name="Content Placeholder 2"/>
          <p:cNvSpPr>
            <a:spLocks noGrp="1"/>
          </p:cNvSpPr>
          <p:nvPr>
            <p:ph idx="1"/>
          </p:nvPr>
        </p:nvSpPr>
        <p:spPr>
          <a:xfrm>
            <a:off x="457200" y="1981200"/>
            <a:ext cx="8229600" cy="4144963"/>
          </a:xfrm>
        </p:spPr>
        <p:txBody>
          <a:bodyPr>
            <a:normAutofit/>
          </a:bodyPr>
          <a:lstStyle/>
          <a:p>
            <a:pPr>
              <a:buClrTx/>
              <a:buFont typeface="Arial" panose="020B0604020202020204" pitchFamily="34" charset="0"/>
              <a:buChar char="•"/>
            </a:pPr>
            <a:r>
              <a:rPr lang="en-US" dirty="0"/>
              <a:t>Desert advocates focus on just two dimensions</a:t>
            </a:r>
          </a:p>
          <a:p>
            <a:pPr lvl="1">
              <a:buClrTx/>
            </a:pPr>
            <a:r>
              <a:rPr lang="en-US" dirty="0"/>
              <a:t>Harm involved in the offense</a:t>
            </a:r>
          </a:p>
          <a:p>
            <a:pPr lvl="1">
              <a:buClrTx/>
            </a:pPr>
            <a:r>
              <a:rPr lang="en-US" dirty="0"/>
              <a:t>Defendant’s culpability</a:t>
            </a:r>
          </a:p>
          <a:p>
            <a:pPr>
              <a:buClrTx/>
              <a:buFont typeface="Arial" panose="020B0604020202020204" pitchFamily="34" charset="0"/>
              <a:buChar char="•"/>
            </a:pPr>
            <a:r>
              <a:rPr lang="en-US" dirty="0"/>
              <a:t>Focus on the blame of the offender is thought to encourage the offender to recognize action as wrong, to feel remorse, and to refrain from such behavior in future.</a:t>
            </a:r>
          </a:p>
          <a:p>
            <a:endParaRPr lang="en-US" sz="2000" dirty="0"/>
          </a:p>
        </p:txBody>
      </p:sp>
      <p:sp>
        <p:nvSpPr>
          <p:cNvPr id="6" name="Slide Number Placeholder 5">
            <a:extLst>
              <a:ext uri="{FF2B5EF4-FFF2-40B4-BE49-F238E27FC236}">
                <a16:creationId xmlns:a16="http://schemas.microsoft.com/office/drawing/2014/main" id="{B99679C4-098C-4020-BF23-E5689FF0C599}"/>
              </a:ext>
            </a:extLst>
          </p:cNvPr>
          <p:cNvSpPr>
            <a:spLocks noGrp="1"/>
          </p:cNvSpPr>
          <p:nvPr>
            <p:ph type="sldNum" sz="quarter" idx="12"/>
          </p:nvPr>
        </p:nvSpPr>
        <p:spPr/>
        <p:txBody>
          <a:bodyPr/>
          <a:lstStyle/>
          <a:p>
            <a:pPr>
              <a:defRPr/>
            </a:pPr>
            <a:fld id="{3B21ED36-448F-411E-92B1-3CC51C382C38}" type="slidenum">
              <a:rPr lang="en-US" smtClean="0"/>
              <a:pPr>
                <a:defRPr/>
              </a:pPr>
              <a:t>20</a:t>
            </a:fld>
            <a:endParaRPr lang="en-US" dirty="0"/>
          </a:p>
        </p:txBody>
      </p:sp>
    </p:spTree>
    <p:extLst>
      <p:ext uri="{BB962C8B-B14F-4D97-AF65-F5344CB8AC3E}">
        <p14:creationId xmlns:p14="http://schemas.microsoft.com/office/powerpoint/2010/main" val="307876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Just Desert</a:t>
            </a:r>
          </a:p>
        </p:txBody>
      </p:sp>
      <p:sp>
        <p:nvSpPr>
          <p:cNvPr id="4" name="Content Placeholder 3"/>
          <p:cNvSpPr>
            <a:spLocks noGrp="1"/>
          </p:cNvSpPr>
          <p:nvPr>
            <p:ph idx="1"/>
          </p:nvPr>
        </p:nvSpPr>
        <p:spPr/>
        <p:txBody>
          <a:bodyPr/>
          <a:lstStyle/>
          <a:p>
            <a:r>
              <a:rPr lang="en-US" dirty="0"/>
              <a:t>Censure is the key element, expressed through “hard treatment,” and deprivation. This is theorized to help the offender resist the temptation to reoffend (von Hirsch 2017).</a:t>
            </a:r>
          </a:p>
          <a:p>
            <a:r>
              <a:rPr lang="en-US" dirty="0"/>
              <a:t>Offenses are ranked in terms of seriousness by judges, sentencing commissions, legislating sentencing schedules, and sometimes politicians or others (</a:t>
            </a:r>
            <a:r>
              <a:rPr lang="en-US" dirty="0" err="1"/>
              <a:t>Zimring</a:t>
            </a:r>
            <a:r>
              <a:rPr lang="en-US" dirty="0"/>
              <a:t>, 1976; 1994)</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136269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Just Desert on Juvenile Offending</a:t>
            </a:r>
          </a:p>
        </p:txBody>
      </p:sp>
      <p:sp>
        <p:nvSpPr>
          <p:cNvPr id="3" name="Content Placeholder 2"/>
          <p:cNvSpPr>
            <a:spLocks noGrp="1"/>
          </p:cNvSpPr>
          <p:nvPr>
            <p:ph idx="1"/>
          </p:nvPr>
        </p:nvSpPr>
        <p:spPr>
          <a:xfrm>
            <a:off x="457200" y="1752600"/>
            <a:ext cx="8229600" cy="4603750"/>
          </a:xfrm>
        </p:spPr>
        <p:txBody>
          <a:bodyPr>
            <a:normAutofit/>
          </a:bodyPr>
          <a:lstStyle/>
          <a:p>
            <a:r>
              <a:rPr lang="en-US" sz="2200" dirty="0"/>
              <a:t>Desert-based models ought to prescribe proportionate sentences for juveniles but sentences should be scaled down according to a juvenile’s age.</a:t>
            </a:r>
          </a:p>
          <a:p>
            <a:r>
              <a:rPr lang="en-US" sz="2200" dirty="0"/>
              <a:t>Sentence reductions can be based on the grounds that juveniles lack the capacity to appreciate the harmful outcomes of their actions. </a:t>
            </a:r>
          </a:p>
          <a:p>
            <a:pPr lvl="1"/>
            <a:r>
              <a:rPr lang="en-US" sz="2200" dirty="0"/>
              <a:t>Juveniles lack impulse control.</a:t>
            </a:r>
          </a:p>
          <a:p>
            <a:pPr lvl="1"/>
            <a:r>
              <a:rPr lang="en-US" sz="2200" dirty="0"/>
              <a:t>Less likely to resist peer pressures (von Hirsch 2017)</a:t>
            </a:r>
          </a:p>
          <a:p>
            <a:pPr lvl="1"/>
            <a:r>
              <a:rPr lang="en-US" sz="2200" dirty="0"/>
              <a:t>Permissible, consistent with the desert model, for there to be more reliance on non-custodial punishments for juveniles as compared to even short periods of incarceration </a:t>
            </a:r>
          </a:p>
          <a:p>
            <a:endParaRPr lang="en-US" sz="2000" dirty="0"/>
          </a:p>
        </p:txBody>
      </p:sp>
      <p:sp>
        <p:nvSpPr>
          <p:cNvPr id="6" name="Slide Number Placeholder 5">
            <a:extLst>
              <a:ext uri="{FF2B5EF4-FFF2-40B4-BE49-F238E27FC236}">
                <a16:creationId xmlns:a16="http://schemas.microsoft.com/office/drawing/2014/main" id="{81847D6E-ED53-442A-AD4F-91BE51AE7C7F}"/>
              </a:ext>
            </a:extLst>
          </p:cNvPr>
          <p:cNvSpPr>
            <a:spLocks noGrp="1"/>
          </p:cNvSpPr>
          <p:nvPr>
            <p:ph type="sldNum" sz="quarter" idx="12"/>
          </p:nvPr>
        </p:nvSpPr>
        <p:spPr/>
        <p:txBody>
          <a:bodyPr/>
          <a:lstStyle/>
          <a:p>
            <a:pPr>
              <a:defRPr/>
            </a:pPr>
            <a:fld id="{3B21ED36-448F-411E-92B1-3CC51C382C38}" type="slidenum">
              <a:rPr lang="en-US" smtClean="0"/>
              <a:pPr>
                <a:defRPr/>
              </a:pPr>
              <a:t>22</a:t>
            </a:fld>
            <a:endParaRPr lang="en-US" dirty="0"/>
          </a:p>
        </p:txBody>
      </p:sp>
    </p:spTree>
    <p:extLst>
      <p:ext uri="{BB962C8B-B14F-4D97-AF65-F5344CB8AC3E}">
        <p14:creationId xmlns:p14="http://schemas.microsoft.com/office/powerpoint/2010/main" val="2499240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Criticisms of Just Desert</a:t>
            </a:r>
          </a:p>
        </p:txBody>
      </p:sp>
      <p:sp>
        <p:nvSpPr>
          <p:cNvPr id="3" name="Content Placeholder 2"/>
          <p:cNvSpPr>
            <a:spLocks noGrp="1"/>
          </p:cNvSpPr>
          <p:nvPr>
            <p:ph idx="1"/>
          </p:nvPr>
        </p:nvSpPr>
        <p:spPr>
          <a:xfrm>
            <a:off x="457200" y="1981200"/>
            <a:ext cx="8229600" cy="4144963"/>
          </a:xfrm>
        </p:spPr>
        <p:txBody>
          <a:bodyPr>
            <a:normAutofit lnSpcReduction="10000"/>
          </a:bodyPr>
          <a:lstStyle/>
          <a:p>
            <a:pPr>
              <a:buClrTx/>
              <a:buFont typeface="Arial" panose="020B0604020202020204" pitchFamily="34" charset="0"/>
              <a:buChar char="•"/>
            </a:pPr>
            <a:r>
              <a:rPr lang="en-US" dirty="0"/>
              <a:t>The fundamental weakness is that no principle determines properly commensurate sentence (Hudson, 1996).</a:t>
            </a:r>
          </a:p>
          <a:p>
            <a:pPr lvl="1">
              <a:buClrTx/>
            </a:pPr>
            <a:r>
              <a:rPr lang="en-US" dirty="0"/>
              <a:t>Instead, deserts determined by scale of punishment that fixes most severe penalty</a:t>
            </a:r>
          </a:p>
          <a:p>
            <a:pPr>
              <a:buClrTx/>
              <a:buFont typeface="Arial" panose="020B0604020202020204" pitchFamily="34" charset="0"/>
              <a:buChar char="•"/>
            </a:pPr>
            <a:r>
              <a:rPr lang="en-US" dirty="0"/>
              <a:t>Other criticisms:</a:t>
            </a:r>
          </a:p>
          <a:p>
            <a:pPr lvl="1">
              <a:buClrTx/>
            </a:pPr>
            <a:r>
              <a:rPr lang="en-US" dirty="0"/>
              <a:t>It does not account for unjustness of the world</a:t>
            </a:r>
          </a:p>
          <a:p>
            <a:pPr lvl="1">
              <a:buClrTx/>
            </a:pPr>
            <a:r>
              <a:rPr lang="en-US" dirty="0"/>
              <a:t>Ignores social factors such as poverty, disadvantage, and discrimination</a:t>
            </a:r>
          </a:p>
          <a:p>
            <a:pPr lvl="1">
              <a:buClrTx/>
            </a:pPr>
            <a:r>
              <a:rPr lang="en-US" dirty="0"/>
              <a:t>Fails to take into account multiple discretions in the sentencing power</a:t>
            </a:r>
          </a:p>
          <a:p>
            <a:pPr lvl="1">
              <a:buClrTx/>
              <a:buFont typeface="Arial" panose="020B0604020202020204" pitchFamily="34" charset="0"/>
              <a:buChar char="•"/>
            </a:pPr>
            <a:endParaRPr lang="en-US" dirty="0"/>
          </a:p>
          <a:p>
            <a:endParaRPr lang="en-US" dirty="0"/>
          </a:p>
        </p:txBody>
      </p:sp>
      <p:sp>
        <p:nvSpPr>
          <p:cNvPr id="6" name="Slide Number Placeholder 5">
            <a:extLst>
              <a:ext uri="{FF2B5EF4-FFF2-40B4-BE49-F238E27FC236}">
                <a16:creationId xmlns:a16="http://schemas.microsoft.com/office/drawing/2014/main" id="{81847D6E-ED53-442A-AD4F-91BE51AE7C7F}"/>
              </a:ext>
            </a:extLst>
          </p:cNvPr>
          <p:cNvSpPr>
            <a:spLocks noGrp="1"/>
          </p:cNvSpPr>
          <p:nvPr>
            <p:ph type="sldNum" sz="quarter" idx="12"/>
          </p:nvPr>
        </p:nvSpPr>
        <p:spPr/>
        <p:txBody>
          <a:bodyPr/>
          <a:lstStyle/>
          <a:p>
            <a:pPr>
              <a:defRPr/>
            </a:pPr>
            <a:fld id="{3B21ED36-448F-411E-92B1-3CC51C382C38}" type="slidenum">
              <a:rPr lang="en-US" smtClean="0"/>
              <a:pPr>
                <a:defRPr/>
              </a:pPr>
              <a:t>23</a:t>
            </a:fld>
            <a:endParaRPr lang="en-US" dirty="0"/>
          </a:p>
        </p:txBody>
      </p:sp>
    </p:spTree>
    <p:extLst>
      <p:ext uri="{BB962C8B-B14F-4D97-AF65-F5344CB8AC3E}">
        <p14:creationId xmlns:p14="http://schemas.microsoft.com/office/powerpoint/2010/main" val="1958977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Criticisms of Just Desert</a:t>
            </a:r>
          </a:p>
        </p:txBody>
      </p:sp>
      <p:sp>
        <p:nvSpPr>
          <p:cNvPr id="3" name="Content Placeholder 2"/>
          <p:cNvSpPr>
            <a:spLocks noGrp="1"/>
          </p:cNvSpPr>
          <p:nvPr>
            <p:ph idx="1"/>
          </p:nvPr>
        </p:nvSpPr>
        <p:spPr>
          <a:xfrm>
            <a:off x="457200" y="1981200"/>
            <a:ext cx="8229600" cy="4144963"/>
          </a:xfrm>
        </p:spPr>
        <p:txBody>
          <a:bodyPr>
            <a:normAutofit/>
          </a:bodyPr>
          <a:lstStyle/>
          <a:p>
            <a:r>
              <a:rPr lang="en-US" dirty="0"/>
              <a:t>Response: desert theorists say that sentencing policy is not an appropriate response to social ills and is not intended to promote social justice</a:t>
            </a:r>
          </a:p>
          <a:p>
            <a:pPr lvl="1"/>
            <a:r>
              <a:rPr lang="en-US" dirty="0"/>
              <a:t>Countries should relieve poverty and use economic and social policies to moderate social and economic causes of problems</a:t>
            </a:r>
          </a:p>
          <a:p>
            <a:pPr lvl="1">
              <a:buClrTx/>
              <a:buFont typeface="Arial" panose="020B0604020202020204" pitchFamily="34" charset="0"/>
              <a:buChar char="•"/>
            </a:pPr>
            <a:endParaRPr lang="en-US" dirty="0"/>
          </a:p>
          <a:p>
            <a:endParaRPr lang="en-US" dirty="0"/>
          </a:p>
        </p:txBody>
      </p:sp>
      <p:sp>
        <p:nvSpPr>
          <p:cNvPr id="6" name="Slide Number Placeholder 5">
            <a:extLst>
              <a:ext uri="{FF2B5EF4-FFF2-40B4-BE49-F238E27FC236}">
                <a16:creationId xmlns:a16="http://schemas.microsoft.com/office/drawing/2014/main" id="{81847D6E-ED53-442A-AD4F-91BE51AE7C7F}"/>
              </a:ext>
            </a:extLst>
          </p:cNvPr>
          <p:cNvSpPr>
            <a:spLocks noGrp="1"/>
          </p:cNvSpPr>
          <p:nvPr>
            <p:ph type="sldNum" sz="quarter" idx="12"/>
          </p:nvPr>
        </p:nvSpPr>
        <p:spPr/>
        <p:txBody>
          <a:bodyPr/>
          <a:lstStyle/>
          <a:p>
            <a:pPr>
              <a:defRPr/>
            </a:pPr>
            <a:fld id="{3B21ED36-448F-411E-92B1-3CC51C382C38}" type="slidenum">
              <a:rPr lang="en-US" smtClean="0"/>
              <a:pPr>
                <a:defRPr/>
              </a:pPr>
              <a:t>24</a:t>
            </a:fld>
            <a:endParaRPr lang="en-US" dirty="0"/>
          </a:p>
        </p:txBody>
      </p:sp>
    </p:spTree>
    <p:extLst>
      <p:ext uri="{BB962C8B-B14F-4D97-AF65-F5344CB8AC3E}">
        <p14:creationId xmlns:p14="http://schemas.microsoft.com/office/powerpoint/2010/main" val="2529630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Reconciling Utilitarian and Retributive Theories</a:t>
            </a:r>
          </a:p>
        </p:txBody>
      </p:sp>
      <p:sp>
        <p:nvSpPr>
          <p:cNvPr id="3" name="Content Placeholder 2"/>
          <p:cNvSpPr>
            <a:spLocks noGrp="1"/>
          </p:cNvSpPr>
          <p:nvPr>
            <p:ph idx="1"/>
          </p:nvPr>
        </p:nvSpPr>
        <p:spPr>
          <a:xfrm>
            <a:off x="457200" y="1981200"/>
            <a:ext cx="8229600" cy="4144963"/>
          </a:xfrm>
        </p:spPr>
        <p:txBody>
          <a:bodyPr>
            <a:normAutofit/>
          </a:bodyPr>
          <a:lstStyle/>
          <a:p>
            <a:r>
              <a:rPr lang="en-US" dirty="0"/>
              <a:t>For </a:t>
            </a:r>
            <a:r>
              <a:rPr lang="en-US" dirty="0" err="1"/>
              <a:t>utilitarians</a:t>
            </a:r>
            <a:r>
              <a:rPr lang="en-US" dirty="0"/>
              <a:t>, the goal of punishment is to control future behavior, and retributivists view punishment goals in terms of desert (Bean, 1981). </a:t>
            </a:r>
          </a:p>
          <a:p>
            <a:r>
              <a:rPr lang="en-US" dirty="0"/>
              <a:t>A strength of utilitarian argument is that changes can be made according to societal changes, whereas retributivist theories allow no such fluctuation.</a:t>
            </a:r>
          </a:p>
        </p:txBody>
      </p:sp>
      <p:sp>
        <p:nvSpPr>
          <p:cNvPr id="6" name="Slide Number Placeholder 5">
            <a:extLst>
              <a:ext uri="{FF2B5EF4-FFF2-40B4-BE49-F238E27FC236}">
                <a16:creationId xmlns:a16="http://schemas.microsoft.com/office/drawing/2014/main" id="{81847D6E-ED53-442A-AD4F-91BE51AE7C7F}"/>
              </a:ext>
            </a:extLst>
          </p:cNvPr>
          <p:cNvSpPr>
            <a:spLocks noGrp="1"/>
          </p:cNvSpPr>
          <p:nvPr>
            <p:ph type="sldNum" sz="quarter" idx="12"/>
          </p:nvPr>
        </p:nvSpPr>
        <p:spPr/>
        <p:txBody>
          <a:bodyPr/>
          <a:lstStyle/>
          <a:p>
            <a:pPr>
              <a:defRPr/>
            </a:pPr>
            <a:fld id="{3B21ED36-448F-411E-92B1-3CC51C382C38}" type="slidenum">
              <a:rPr lang="en-US" smtClean="0"/>
              <a:pPr>
                <a:defRPr/>
              </a:pPr>
              <a:t>25</a:t>
            </a:fld>
            <a:endParaRPr lang="en-US" dirty="0"/>
          </a:p>
        </p:txBody>
      </p:sp>
    </p:spTree>
    <p:extLst>
      <p:ext uri="{BB962C8B-B14F-4D97-AF65-F5344CB8AC3E}">
        <p14:creationId xmlns:p14="http://schemas.microsoft.com/office/powerpoint/2010/main" val="12576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Reconciling Utilitarian and Retributive Theories</a:t>
            </a:r>
          </a:p>
        </p:txBody>
      </p:sp>
      <p:sp>
        <p:nvSpPr>
          <p:cNvPr id="4" name="Content Placeholder 3"/>
          <p:cNvSpPr>
            <a:spLocks noGrp="1"/>
          </p:cNvSpPr>
          <p:nvPr>
            <p:ph idx="1"/>
          </p:nvPr>
        </p:nvSpPr>
        <p:spPr/>
        <p:txBody>
          <a:bodyPr/>
          <a:lstStyle/>
          <a:p>
            <a:r>
              <a:rPr lang="en-US" dirty="0"/>
              <a:t>Major objections exist to both theories on moral and empirical grounds.</a:t>
            </a:r>
          </a:p>
          <a:p>
            <a:pPr lvl="1"/>
            <a:r>
              <a:rPr lang="en-US" dirty="0"/>
              <a:t>Many opt for hybrid solutions</a:t>
            </a:r>
          </a:p>
          <a:p>
            <a:pPr lvl="1"/>
            <a:r>
              <a:rPr lang="en-US" dirty="0"/>
              <a:t>Steffen (2012)</a:t>
            </a:r>
          </a:p>
          <a:p>
            <a:pPr lvl="2"/>
            <a:r>
              <a:rPr lang="en-US" dirty="0"/>
              <a:t>Argues for “just punishment”</a:t>
            </a:r>
          </a:p>
          <a:p>
            <a:pPr lvl="2"/>
            <a:r>
              <a:rPr lang="en-US" dirty="0"/>
              <a:t>Punishment should restore harmony and meet the demand for justice against those who have “misused freedom.”</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393933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Rehabilitation</a:t>
            </a:r>
          </a:p>
        </p:txBody>
      </p:sp>
      <p:sp>
        <p:nvSpPr>
          <p:cNvPr id="3" name="Content Placeholder 2"/>
          <p:cNvSpPr>
            <a:spLocks noGrp="1"/>
          </p:cNvSpPr>
          <p:nvPr>
            <p:ph idx="1"/>
          </p:nvPr>
        </p:nvSpPr>
        <p:spPr>
          <a:xfrm>
            <a:off x="457200" y="1981200"/>
            <a:ext cx="8229600" cy="4144963"/>
          </a:xfrm>
        </p:spPr>
        <p:txBody>
          <a:bodyPr>
            <a:normAutofit/>
          </a:bodyPr>
          <a:lstStyle/>
          <a:p>
            <a:pPr>
              <a:buClrTx/>
              <a:buFont typeface="Arial" panose="020B0604020202020204" pitchFamily="34" charset="0"/>
              <a:buChar char="•"/>
            </a:pPr>
            <a:r>
              <a:rPr lang="en-US" dirty="0"/>
              <a:t>More complex than the previous two theories</a:t>
            </a:r>
          </a:p>
          <a:p>
            <a:pPr>
              <a:buClrTx/>
              <a:buFont typeface="Arial" panose="020B0604020202020204" pitchFamily="34" charset="0"/>
              <a:buChar char="•"/>
            </a:pPr>
            <a:r>
              <a:rPr lang="en-US" dirty="0"/>
              <a:t>Brooks (2012)</a:t>
            </a:r>
          </a:p>
          <a:p>
            <a:pPr lvl="1">
              <a:buClrTx/>
            </a:pPr>
            <a:r>
              <a:rPr lang="en-US" dirty="0"/>
              <a:t>Punishment should aim at reformation and assistance for the offender to transition to a law abiding citizen</a:t>
            </a:r>
          </a:p>
          <a:p>
            <a:pPr>
              <a:buClrTx/>
              <a:buFont typeface="Arial" panose="020B0604020202020204" pitchFamily="34" charset="0"/>
              <a:buChar char="•"/>
            </a:pPr>
            <a:r>
              <a:rPr lang="en-US" dirty="0"/>
              <a:t>Involves examination of offense and criminal as well as concern for offender’s social background and punishment</a:t>
            </a:r>
          </a:p>
          <a:p>
            <a:endParaRPr lang="en-US" sz="2400" dirty="0"/>
          </a:p>
        </p:txBody>
      </p:sp>
      <p:sp>
        <p:nvSpPr>
          <p:cNvPr id="6" name="Slide Number Placeholder 5">
            <a:extLst>
              <a:ext uri="{FF2B5EF4-FFF2-40B4-BE49-F238E27FC236}">
                <a16:creationId xmlns:a16="http://schemas.microsoft.com/office/drawing/2014/main" id="{DF86F464-EE3A-4E1E-8911-54E39D8ABFCE}"/>
              </a:ext>
            </a:extLst>
          </p:cNvPr>
          <p:cNvSpPr>
            <a:spLocks noGrp="1"/>
          </p:cNvSpPr>
          <p:nvPr>
            <p:ph type="sldNum" sz="quarter" idx="12"/>
          </p:nvPr>
        </p:nvSpPr>
        <p:spPr/>
        <p:txBody>
          <a:bodyPr/>
          <a:lstStyle/>
          <a:p>
            <a:pPr>
              <a:defRPr/>
            </a:pPr>
            <a:fld id="{3B21ED36-448F-411E-92B1-3CC51C382C38}" type="slidenum">
              <a:rPr lang="en-US" smtClean="0"/>
              <a:pPr>
                <a:defRPr/>
              </a:pPr>
              <a:t>27</a:t>
            </a:fld>
            <a:endParaRPr lang="en-US" dirty="0"/>
          </a:p>
        </p:txBody>
      </p:sp>
    </p:spTree>
    <p:extLst>
      <p:ext uri="{BB962C8B-B14F-4D97-AF65-F5344CB8AC3E}">
        <p14:creationId xmlns:p14="http://schemas.microsoft.com/office/powerpoint/2010/main" val="1699011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Rehabilitation</a:t>
            </a:r>
          </a:p>
        </p:txBody>
      </p:sp>
      <p:sp>
        <p:nvSpPr>
          <p:cNvPr id="3" name="Content Placeholder 2"/>
          <p:cNvSpPr>
            <a:spLocks noGrp="1"/>
          </p:cNvSpPr>
          <p:nvPr>
            <p:ph idx="1"/>
          </p:nvPr>
        </p:nvSpPr>
        <p:spPr>
          <a:xfrm>
            <a:off x="457200" y="1981200"/>
            <a:ext cx="8229600" cy="4144963"/>
          </a:xfrm>
        </p:spPr>
        <p:txBody>
          <a:bodyPr>
            <a:normAutofit lnSpcReduction="10000"/>
          </a:bodyPr>
          <a:lstStyle/>
          <a:p>
            <a:r>
              <a:rPr lang="en-US" dirty="0"/>
              <a:t>Supporters argue that punishment should be tailored to fit the offender and his or her needs, and not to fit the offense.</a:t>
            </a:r>
          </a:p>
          <a:p>
            <a:r>
              <a:rPr lang="en-US" dirty="0"/>
              <a:t>Bean (1981) </a:t>
            </a:r>
          </a:p>
          <a:p>
            <a:pPr lvl="1">
              <a:buClrTx/>
            </a:pPr>
            <a:r>
              <a:rPr lang="en-US" dirty="0"/>
              <a:t>Suggests that strength is emphasis on personal lives of offenders, treatment of people as individuals, and capacity to produce new thinking in otherwise rigid penal system</a:t>
            </a:r>
          </a:p>
          <a:p>
            <a:pPr>
              <a:buClrTx/>
              <a:buFont typeface="Arial" panose="020B0604020202020204" pitchFamily="34" charset="0"/>
              <a:buChar char="•"/>
            </a:pPr>
            <a:r>
              <a:rPr lang="en-US" dirty="0"/>
              <a:t>Indeterminate sentences gave effect to perspective</a:t>
            </a:r>
          </a:p>
          <a:p>
            <a:pPr lvl="1">
              <a:buClrTx/>
            </a:pPr>
            <a:r>
              <a:rPr lang="en-US" dirty="0"/>
              <a:t>Release decisions given to institutions and operators in the system</a:t>
            </a:r>
          </a:p>
          <a:p>
            <a:endParaRPr lang="en-US" dirty="0"/>
          </a:p>
        </p:txBody>
      </p:sp>
      <p:sp>
        <p:nvSpPr>
          <p:cNvPr id="6" name="Slide Number Placeholder 5">
            <a:extLst>
              <a:ext uri="{FF2B5EF4-FFF2-40B4-BE49-F238E27FC236}">
                <a16:creationId xmlns:a16="http://schemas.microsoft.com/office/drawing/2014/main" id="{3DEEAA40-7D44-426B-9A7A-CD0AE51B08B7}"/>
              </a:ext>
            </a:extLst>
          </p:cNvPr>
          <p:cNvSpPr>
            <a:spLocks noGrp="1"/>
          </p:cNvSpPr>
          <p:nvPr>
            <p:ph type="sldNum" sz="quarter" idx="12"/>
          </p:nvPr>
        </p:nvSpPr>
        <p:spPr/>
        <p:txBody>
          <a:bodyPr/>
          <a:lstStyle/>
          <a:p>
            <a:pPr>
              <a:defRPr/>
            </a:pPr>
            <a:fld id="{3B21ED36-448F-411E-92B1-3CC51C382C38}" type="slidenum">
              <a:rPr lang="en-US" smtClean="0"/>
              <a:pPr>
                <a:defRPr/>
              </a:pPr>
              <a:t>28</a:t>
            </a:fld>
            <a:endParaRPr lang="en-US" dirty="0"/>
          </a:p>
        </p:txBody>
      </p:sp>
    </p:spTree>
    <p:extLst>
      <p:ext uri="{BB962C8B-B14F-4D97-AF65-F5344CB8AC3E}">
        <p14:creationId xmlns:p14="http://schemas.microsoft.com/office/powerpoint/2010/main" val="41271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Rehabilitation</a:t>
            </a:r>
          </a:p>
        </p:txBody>
      </p:sp>
      <p:sp>
        <p:nvSpPr>
          <p:cNvPr id="3" name="Content Placeholder 2"/>
          <p:cNvSpPr>
            <a:spLocks noGrp="1"/>
          </p:cNvSpPr>
          <p:nvPr>
            <p:ph idx="1"/>
          </p:nvPr>
        </p:nvSpPr>
        <p:spPr>
          <a:xfrm>
            <a:off x="457200" y="1752600"/>
            <a:ext cx="8229600" cy="4603750"/>
          </a:xfrm>
        </p:spPr>
        <p:txBody>
          <a:bodyPr>
            <a:normAutofit lnSpcReduction="10000"/>
          </a:bodyPr>
          <a:lstStyle/>
          <a:p>
            <a:r>
              <a:rPr lang="en-US" dirty="0"/>
              <a:t>Had wide political support until abandoned in the 1970s </a:t>
            </a:r>
          </a:p>
          <a:p>
            <a:pPr lvl="1">
              <a:buClrTx/>
            </a:pPr>
            <a:r>
              <a:rPr lang="en-US" dirty="0"/>
              <a:t>Article by Martinson (1974)</a:t>
            </a:r>
          </a:p>
          <a:p>
            <a:pPr lvl="2">
              <a:buClrTx/>
            </a:pPr>
            <a:r>
              <a:rPr lang="en-US" dirty="0"/>
              <a:t>“Nothing works”</a:t>
            </a:r>
          </a:p>
          <a:p>
            <a:pPr lvl="2">
              <a:buClrTx/>
            </a:pPr>
            <a:r>
              <a:rPr lang="en-US" dirty="0"/>
              <a:t>No examined treatment programs successful at preventing recidivism</a:t>
            </a:r>
          </a:p>
          <a:p>
            <a:pPr lvl="1">
              <a:buClrTx/>
            </a:pPr>
            <a:r>
              <a:rPr lang="en-US" dirty="0"/>
              <a:t>Martinson later acknowledged that some do work, for some offenders</a:t>
            </a:r>
          </a:p>
          <a:p>
            <a:r>
              <a:rPr lang="en-US" dirty="0"/>
              <a:t>Effectiveness of the theory was assessed almost entirely by reference to official recorded offenses</a:t>
            </a:r>
          </a:p>
          <a:p>
            <a:pPr>
              <a:buClrTx/>
              <a:buFont typeface="Arial" panose="020B0604020202020204" pitchFamily="34" charset="0"/>
              <a:buChar char="•"/>
            </a:pPr>
            <a:r>
              <a:rPr lang="en-US" dirty="0"/>
              <a:t>Day (2011)</a:t>
            </a:r>
          </a:p>
          <a:p>
            <a:pPr lvl="1">
              <a:buClrTx/>
            </a:pPr>
            <a:r>
              <a:rPr lang="en-US" dirty="0"/>
              <a:t>Argues many programs fail for reasons of competency and lack of staff commitment</a:t>
            </a:r>
          </a:p>
          <a:p>
            <a:endParaRPr lang="en-US" sz="2000" dirty="0"/>
          </a:p>
        </p:txBody>
      </p:sp>
      <p:sp>
        <p:nvSpPr>
          <p:cNvPr id="6" name="Slide Number Placeholder 5">
            <a:extLst>
              <a:ext uri="{FF2B5EF4-FFF2-40B4-BE49-F238E27FC236}">
                <a16:creationId xmlns:a16="http://schemas.microsoft.com/office/drawing/2014/main" id="{CF5D86CC-A243-48F3-A949-12D400FCB898}"/>
              </a:ext>
            </a:extLst>
          </p:cNvPr>
          <p:cNvSpPr>
            <a:spLocks noGrp="1"/>
          </p:cNvSpPr>
          <p:nvPr>
            <p:ph type="sldNum" sz="quarter" idx="12"/>
          </p:nvPr>
        </p:nvSpPr>
        <p:spPr/>
        <p:txBody>
          <a:bodyPr/>
          <a:lstStyle/>
          <a:p>
            <a:pPr>
              <a:defRPr/>
            </a:pPr>
            <a:fld id="{3B21ED36-448F-411E-92B1-3CC51C382C38}" type="slidenum">
              <a:rPr lang="en-US" smtClean="0"/>
              <a:pPr>
                <a:defRPr/>
              </a:pPr>
              <a:t>29</a:t>
            </a:fld>
            <a:endParaRPr lang="en-US" dirty="0"/>
          </a:p>
        </p:txBody>
      </p:sp>
    </p:spTree>
    <p:extLst>
      <p:ext uri="{BB962C8B-B14F-4D97-AF65-F5344CB8AC3E}">
        <p14:creationId xmlns:p14="http://schemas.microsoft.com/office/powerpoint/2010/main" val="1836508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dirty="0"/>
              <a:t>What is Punishment?</a:t>
            </a:r>
          </a:p>
        </p:txBody>
      </p:sp>
      <p:sp>
        <p:nvSpPr>
          <p:cNvPr id="3" name="Content Placeholder 2"/>
          <p:cNvSpPr>
            <a:spLocks noGrp="1"/>
          </p:cNvSpPr>
          <p:nvPr>
            <p:ph idx="1"/>
          </p:nvPr>
        </p:nvSpPr>
        <p:spPr>
          <a:xfrm>
            <a:off x="376989" y="1760620"/>
            <a:ext cx="8382000" cy="4595729"/>
          </a:xfrm>
        </p:spPr>
        <p:txBody>
          <a:bodyPr>
            <a:noAutofit/>
          </a:bodyPr>
          <a:lstStyle/>
          <a:p>
            <a:pPr>
              <a:lnSpc>
                <a:spcPct val="80000"/>
              </a:lnSpc>
              <a:buClrTx/>
              <a:buFont typeface="Arial" panose="020B0604020202020204" pitchFamily="34" charset="0"/>
              <a:buChar char="•"/>
            </a:pPr>
            <a:r>
              <a:rPr lang="en-US" dirty="0"/>
              <a:t>Discussion will utilize very specific definition of </a:t>
            </a:r>
            <a:r>
              <a:rPr lang="en-US" i="1" dirty="0"/>
              <a:t>punishment.</a:t>
            </a:r>
            <a:endParaRPr lang="en-US" dirty="0"/>
          </a:p>
          <a:p>
            <a:pPr>
              <a:lnSpc>
                <a:spcPct val="80000"/>
              </a:lnSpc>
              <a:buClrTx/>
              <a:buFont typeface="Arial" panose="020B0604020202020204" pitchFamily="34" charset="0"/>
              <a:buChar char="•"/>
            </a:pPr>
            <a:r>
              <a:rPr lang="en-US" dirty="0"/>
              <a:t>Flew (as cited in Bean, 1981)</a:t>
            </a:r>
          </a:p>
          <a:p>
            <a:pPr lvl="1">
              <a:lnSpc>
                <a:spcPct val="80000"/>
              </a:lnSpc>
              <a:buClrTx/>
            </a:pPr>
            <a:r>
              <a:rPr lang="en-US" dirty="0"/>
              <a:t>Argues punishment, in sense of sanction imposed for criminal offense, consists of five elements: </a:t>
            </a:r>
          </a:p>
          <a:p>
            <a:pPr lvl="2">
              <a:lnSpc>
                <a:spcPct val="80000"/>
              </a:lnSpc>
              <a:buClrTx/>
            </a:pPr>
            <a:r>
              <a:rPr lang="en-US" dirty="0"/>
              <a:t>Must involve an unpleasantness to the victim</a:t>
            </a:r>
          </a:p>
          <a:p>
            <a:pPr lvl="2">
              <a:lnSpc>
                <a:spcPct val="80000"/>
              </a:lnSpc>
              <a:buClrTx/>
            </a:pPr>
            <a:r>
              <a:rPr lang="en-US" dirty="0"/>
              <a:t>Must be for an offense, actual or supposed</a:t>
            </a:r>
          </a:p>
          <a:p>
            <a:pPr lvl="2">
              <a:lnSpc>
                <a:spcPct val="80000"/>
              </a:lnSpc>
              <a:buClrTx/>
            </a:pPr>
            <a:r>
              <a:rPr lang="en-US" dirty="0"/>
              <a:t>Must be of an offender, actual or supposed</a:t>
            </a:r>
          </a:p>
          <a:p>
            <a:pPr lvl="2">
              <a:lnSpc>
                <a:spcPct val="80000"/>
              </a:lnSpc>
              <a:buClrTx/>
            </a:pPr>
            <a:r>
              <a:rPr lang="en-US" dirty="0"/>
              <a:t>Must be work of personal agencies</a:t>
            </a:r>
          </a:p>
          <a:p>
            <a:pPr lvl="3">
              <a:lnSpc>
                <a:spcPct val="80000"/>
              </a:lnSpc>
              <a:buClrTx/>
            </a:pPr>
            <a:r>
              <a:rPr lang="en-US" dirty="0"/>
              <a:t>Must not be the natural consequence of an action</a:t>
            </a:r>
          </a:p>
          <a:p>
            <a:endParaRPr lang="en-US" sz="2000" dirty="0"/>
          </a:p>
        </p:txBody>
      </p:sp>
      <p:sp>
        <p:nvSpPr>
          <p:cNvPr id="6" name="Slide Number Placeholder 5">
            <a:extLst>
              <a:ext uri="{FF2B5EF4-FFF2-40B4-BE49-F238E27FC236}">
                <a16:creationId xmlns:a16="http://schemas.microsoft.com/office/drawing/2014/main" id="{1333B1AF-09B4-4A27-897A-9B7C7B15159A}"/>
              </a:ext>
            </a:extLst>
          </p:cNvPr>
          <p:cNvSpPr>
            <a:spLocks noGrp="1"/>
          </p:cNvSpPr>
          <p:nvPr>
            <p:ph type="sldNum" sz="quarter" idx="12"/>
          </p:nvPr>
        </p:nvSpPr>
        <p:spPr/>
        <p:txBody>
          <a:bodyPr/>
          <a:lstStyle/>
          <a:p>
            <a:pPr>
              <a:defRPr/>
            </a:pPr>
            <a:fld id="{3B21ED36-448F-411E-92B1-3CC51C382C38}" type="slidenum">
              <a:rPr lang="en-US" smtClean="0"/>
              <a:pPr>
                <a:defRPr/>
              </a:pPr>
              <a:t>3</a:t>
            </a:fld>
            <a:endParaRPr lang="en-US" dirty="0"/>
          </a:p>
        </p:txBody>
      </p:sp>
    </p:spTree>
    <p:extLst>
      <p:ext uri="{BB962C8B-B14F-4D97-AF65-F5344CB8AC3E}">
        <p14:creationId xmlns:p14="http://schemas.microsoft.com/office/powerpoint/2010/main" val="2640990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Rehabilitation</a:t>
            </a:r>
          </a:p>
        </p:txBody>
      </p:sp>
      <p:sp>
        <p:nvSpPr>
          <p:cNvPr id="4" name="Content Placeholder 3"/>
          <p:cNvSpPr>
            <a:spLocks noGrp="1"/>
          </p:cNvSpPr>
          <p:nvPr>
            <p:ph idx="1"/>
          </p:nvPr>
        </p:nvSpPr>
        <p:spPr/>
        <p:txBody>
          <a:bodyPr/>
          <a:lstStyle/>
          <a:p>
            <a:r>
              <a:rPr lang="en-US" dirty="0"/>
              <a:t>Argued it is only punishment that combines crime reduction with respect for offender’s rights</a:t>
            </a:r>
          </a:p>
          <a:p>
            <a:r>
              <a:rPr lang="en-US" dirty="0"/>
              <a:t>State-obligated rehabilitation</a:t>
            </a:r>
          </a:p>
          <a:p>
            <a:pPr lvl="1">
              <a:buClrTx/>
            </a:pPr>
            <a:r>
              <a:rPr lang="en-US" dirty="0"/>
              <a:t>Contends if state assumes the right to punish, it should ensure no more harm is inflicted than intended when the sentence is pronounced</a:t>
            </a:r>
          </a:p>
          <a:p>
            <a:r>
              <a:rPr lang="en-US" dirty="0"/>
              <a:t>Carlen (1994) and Matthews (1989)</a:t>
            </a:r>
          </a:p>
          <a:p>
            <a:pPr lvl="1">
              <a:buClrTx/>
            </a:pPr>
            <a:r>
              <a:rPr lang="en-US" dirty="0"/>
              <a:t>States entitled to punish offenders because they act out of choice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471013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Rehabilitation and Virtue Theory</a:t>
            </a:r>
          </a:p>
        </p:txBody>
      </p:sp>
      <p:sp>
        <p:nvSpPr>
          <p:cNvPr id="3" name="Content Placeholder 2"/>
          <p:cNvSpPr>
            <a:spLocks noGrp="1"/>
          </p:cNvSpPr>
          <p:nvPr>
            <p:ph idx="1"/>
          </p:nvPr>
        </p:nvSpPr>
        <p:spPr>
          <a:xfrm>
            <a:off x="457200" y="1981200"/>
            <a:ext cx="8229600" cy="4144963"/>
          </a:xfrm>
        </p:spPr>
        <p:txBody>
          <a:bodyPr>
            <a:normAutofit/>
          </a:bodyPr>
          <a:lstStyle/>
          <a:p>
            <a:pPr>
              <a:buClrTx/>
              <a:buFont typeface="Arial" panose="020B0604020202020204" pitchFamily="34" charset="0"/>
              <a:buChar char="•"/>
            </a:pPr>
            <a:r>
              <a:rPr lang="en-US" dirty="0"/>
              <a:t>One approach links rehabilitation to virtue theory, arguing that punishment should offer opportunities for the development of character and virtue. </a:t>
            </a:r>
          </a:p>
          <a:p>
            <a:pPr>
              <a:buClrTx/>
              <a:buFont typeface="Arial" panose="020B0604020202020204" pitchFamily="34" charset="0"/>
              <a:buChar char="•"/>
            </a:pPr>
            <a:r>
              <a:rPr lang="en-US" dirty="0"/>
              <a:t>Should offer rehabilitation programming like drug-abuse treatment and job training</a:t>
            </a:r>
          </a:p>
          <a:p>
            <a:pPr lvl="1"/>
            <a:r>
              <a:rPr lang="en-US" dirty="0"/>
              <a:t>Behavioral cognitive training strengthens abusers’ capacity for rational choice  (</a:t>
            </a:r>
            <a:r>
              <a:rPr lang="en-US" dirty="0" err="1"/>
              <a:t>Sifferd</a:t>
            </a:r>
            <a:r>
              <a:rPr lang="en-US" dirty="0"/>
              <a:t> 2016)</a:t>
            </a:r>
          </a:p>
          <a:p>
            <a:endParaRPr lang="en-US" sz="2000" dirty="0"/>
          </a:p>
        </p:txBody>
      </p:sp>
      <p:sp>
        <p:nvSpPr>
          <p:cNvPr id="6" name="Slide Number Placeholder 5">
            <a:extLst>
              <a:ext uri="{FF2B5EF4-FFF2-40B4-BE49-F238E27FC236}">
                <a16:creationId xmlns:a16="http://schemas.microsoft.com/office/drawing/2014/main" id="{CF5D86CC-A243-48F3-A949-12D400FCB898}"/>
              </a:ext>
            </a:extLst>
          </p:cNvPr>
          <p:cNvSpPr>
            <a:spLocks noGrp="1"/>
          </p:cNvSpPr>
          <p:nvPr>
            <p:ph type="sldNum" sz="quarter" idx="12"/>
          </p:nvPr>
        </p:nvSpPr>
        <p:spPr/>
        <p:txBody>
          <a:bodyPr/>
          <a:lstStyle/>
          <a:p>
            <a:pPr>
              <a:defRPr/>
            </a:pPr>
            <a:fld id="{3B21ED36-448F-411E-92B1-3CC51C382C38}" type="slidenum">
              <a:rPr lang="en-US" smtClean="0"/>
              <a:pPr>
                <a:defRPr/>
              </a:pPr>
              <a:t>31</a:t>
            </a:fld>
            <a:endParaRPr lang="en-US" dirty="0"/>
          </a:p>
        </p:txBody>
      </p:sp>
    </p:spTree>
    <p:extLst>
      <p:ext uri="{BB962C8B-B14F-4D97-AF65-F5344CB8AC3E}">
        <p14:creationId xmlns:p14="http://schemas.microsoft.com/office/powerpoint/2010/main" val="460565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Rehabilitation and Virtue Theory</a:t>
            </a:r>
          </a:p>
        </p:txBody>
      </p:sp>
      <p:sp>
        <p:nvSpPr>
          <p:cNvPr id="4" name="Content Placeholder 3"/>
          <p:cNvSpPr>
            <a:spLocks noGrp="1"/>
          </p:cNvSpPr>
          <p:nvPr>
            <p:ph idx="1"/>
          </p:nvPr>
        </p:nvSpPr>
        <p:spPr/>
        <p:txBody>
          <a:bodyPr>
            <a:normAutofit/>
          </a:bodyPr>
          <a:lstStyle/>
          <a:p>
            <a:r>
              <a:rPr lang="en-US" dirty="0"/>
              <a:t>Question of morality of requiring offenders to participate in rehabilitation programs in return for privileges or incentives</a:t>
            </a:r>
          </a:p>
          <a:p>
            <a:pPr lvl="1"/>
            <a:r>
              <a:rPr lang="en-US" dirty="0"/>
              <a:t>Practice of coercing offenders to participate in programs is increasingly accepted (</a:t>
            </a:r>
            <a:r>
              <a:rPr lang="en-US" dirty="0" err="1"/>
              <a:t>Ryberg</a:t>
            </a:r>
            <a:r>
              <a:rPr lang="en-US" dirty="0"/>
              <a:t> 2015)</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4807639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Incapacitation</a:t>
            </a:r>
          </a:p>
        </p:txBody>
      </p:sp>
      <p:sp>
        <p:nvSpPr>
          <p:cNvPr id="3" name="Content Placeholder 2"/>
          <p:cNvSpPr>
            <a:spLocks noGrp="1"/>
          </p:cNvSpPr>
          <p:nvPr>
            <p:ph idx="1"/>
          </p:nvPr>
        </p:nvSpPr>
        <p:spPr>
          <a:xfrm>
            <a:off x="457200" y="1981200"/>
            <a:ext cx="8229600" cy="4144963"/>
          </a:xfrm>
        </p:spPr>
        <p:txBody>
          <a:bodyPr>
            <a:normAutofit/>
          </a:bodyPr>
          <a:lstStyle/>
          <a:p>
            <a:pPr>
              <a:buClrTx/>
              <a:buFont typeface="Arial" panose="020B0604020202020204" pitchFamily="34" charset="0"/>
              <a:buChar char="•"/>
            </a:pPr>
            <a:r>
              <a:rPr lang="en-US" dirty="0"/>
              <a:t>Approach involves placing offenders in custody, usually for long periods of time, to protect public from future offending.</a:t>
            </a:r>
          </a:p>
          <a:p>
            <a:pPr>
              <a:buClrTx/>
              <a:buFont typeface="Arial" panose="020B0604020202020204" pitchFamily="34" charset="0"/>
              <a:buChar char="•"/>
            </a:pPr>
            <a:r>
              <a:rPr lang="en-US" dirty="0"/>
              <a:t>Selective incapacitation</a:t>
            </a:r>
          </a:p>
          <a:p>
            <a:pPr lvl="1">
              <a:buClrTx/>
            </a:pPr>
            <a:r>
              <a:rPr lang="en-US" dirty="0"/>
              <a:t>Apply incarceration to specific offenders who commit majority of the crimes</a:t>
            </a:r>
          </a:p>
          <a:p>
            <a:endParaRPr lang="en-US" sz="2000" dirty="0"/>
          </a:p>
        </p:txBody>
      </p:sp>
      <p:sp>
        <p:nvSpPr>
          <p:cNvPr id="6" name="Slide Number Placeholder 5">
            <a:extLst>
              <a:ext uri="{FF2B5EF4-FFF2-40B4-BE49-F238E27FC236}">
                <a16:creationId xmlns:a16="http://schemas.microsoft.com/office/drawing/2014/main" id="{2225B666-36A9-4C6A-87C2-30AC790BCEC5}"/>
              </a:ext>
            </a:extLst>
          </p:cNvPr>
          <p:cNvSpPr>
            <a:spLocks noGrp="1"/>
          </p:cNvSpPr>
          <p:nvPr>
            <p:ph type="sldNum" sz="quarter" idx="12"/>
          </p:nvPr>
        </p:nvSpPr>
        <p:spPr/>
        <p:txBody>
          <a:bodyPr/>
          <a:lstStyle/>
          <a:p>
            <a:pPr>
              <a:defRPr/>
            </a:pPr>
            <a:fld id="{3B21ED36-448F-411E-92B1-3CC51C382C38}" type="slidenum">
              <a:rPr lang="en-US" smtClean="0"/>
              <a:pPr>
                <a:defRPr/>
              </a:pPr>
              <a:t>33</a:t>
            </a:fld>
            <a:endParaRPr lang="en-US" dirty="0"/>
          </a:p>
        </p:txBody>
      </p:sp>
    </p:spTree>
    <p:extLst>
      <p:ext uri="{BB962C8B-B14F-4D97-AF65-F5344CB8AC3E}">
        <p14:creationId xmlns:p14="http://schemas.microsoft.com/office/powerpoint/2010/main" val="878874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Incapacitation</a:t>
            </a:r>
          </a:p>
        </p:txBody>
      </p:sp>
      <p:sp>
        <p:nvSpPr>
          <p:cNvPr id="4" name="Content Placeholder 3"/>
          <p:cNvSpPr>
            <a:spLocks noGrp="1"/>
          </p:cNvSpPr>
          <p:nvPr>
            <p:ph idx="1"/>
          </p:nvPr>
        </p:nvSpPr>
        <p:spPr/>
        <p:txBody>
          <a:bodyPr/>
          <a:lstStyle/>
          <a:p>
            <a:r>
              <a:rPr lang="en-US" dirty="0"/>
              <a:t>Two basic objections to this type of punishment:</a:t>
            </a:r>
          </a:p>
          <a:p>
            <a:pPr lvl="1">
              <a:buClrTx/>
            </a:pPr>
            <a:r>
              <a:rPr lang="en-US" dirty="0"/>
              <a:t>Predicting future criminality is difficult and will inevitably mean some offenders will be incapacitated even though they would not re-offend if left free.</a:t>
            </a:r>
          </a:p>
          <a:p>
            <a:pPr lvl="1">
              <a:buClrTx/>
            </a:pPr>
            <a:r>
              <a:rPr lang="en-US" dirty="0"/>
              <a:t>There is a moral objection that it is wrong in principal to punish offenders for what they </a:t>
            </a:r>
            <a:r>
              <a:rPr lang="en-US" i="1" dirty="0"/>
              <a:t>might do</a:t>
            </a:r>
            <a:r>
              <a:rPr lang="en-US" dirty="0"/>
              <a:t> in future.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04483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Restorative Justice</a:t>
            </a:r>
          </a:p>
        </p:txBody>
      </p:sp>
      <p:sp>
        <p:nvSpPr>
          <p:cNvPr id="3" name="Content Placeholder 2"/>
          <p:cNvSpPr>
            <a:spLocks noGrp="1"/>
          </p:cNvSpPr>
          <p:nvPr>
            <p:ph idx="1"/>
          </p:nvPr>
        </p:nvSpPr>
        <p:spPr>
          <a:xfrm>
            <a:off x="457200" y="1752600"/>
            <a:ext cx="8229600" cy="4572000"/>
          </a:xfrm>
        </p:spPr>
        <p:txBody>
          <a:bodyPr>
            <a:noAutofit/>
          </a:bodyPr>
          <a:lstStyle/>
          <a:p>
            <a:r>
              <a:rPr lang="en-US" dirty="0"/>
              <a:t>Braithwaite (1998)</a:t>
            </a:r>
          </a:p>
          <a:p>
            <a:pPr lvl="1"/>
            <a:r>
              <a:rPr lang="en-US" dirty="0"/>
              <a:t>Theory seeks to restore victims, offenders, and community.</a:t>
            </a:r>
          </a:p>
          <a:p>
            <a:r>
              <a:rPr lang="en-US" dirty="0"/>
              <a:t>Origins lie partially in orders of restitution and community service</a:t>
            </a:r>
          </a:p>
        </p:txBody>
      </p:sp>
      <p:sp>
        <p:nvSpPr>
          <p:cNvPr id="6" name="Slide Number Placeholder 5">
            <a:extLst>
              <a:ext uri="{FF2B5EF4-FFF2-40B4-BE49-F238E27FC236}">
                <a16:creationId xmlns:a16="http://schemas.microsoft.com/office/drawing/2014/main" id="{2225B666-36A9-4C6A-87C2-30AC790BCEC5}"/>
              </a:ext>
            </a:extLst>
          </p:cNvPr>
          <p:cNvSpPr>
            <a:spLocks noGrp="1"/>
          </p:cNvSpPr>
          <p:nvPr>
            <p:ph type="sldNum" sz="quarter" idx="12"/>
          </p:nvPr>
        </p:nvSpPr>
        <p:spPr/>
        <p:txBody>
          <a:bodyPr/>
          <a:lstStyle/>
          <a:p>
            <a:pPr>
              <a:defRPr/>
            </a:pPr>
            <a:fld id="{3B21ED36-448F-411E-92B1-3CC51C382C38}" type="slidenum">
              <a:rPr lang="en-US" smtClean="0"/>
              <a:pPr>
                <a:defRPr/>
              </a:pPr>
              <a:t>35</a:t>
            </a:fld>
            <a:endParaRPr lang="en-US" dirty="0"/>
          </a:p>
        </p:txBody>
      </p:sp>
    </p:spTree>
    <p:extLst>
      <p:ext uri="{BB962C8B-B14F-4D97-AF65-F5344CB8AC3E}">
        <p14:creationId xmlns:p14="http://schemas.microsoft.com/office/powerpoint/2010/main" val="731245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Restorative Justice</a:t>
            </a:r>
          </a:p>
        </p:txBody>
      </p:sp>
      <p:sp>
        <p:nvSpPr>
          <p:cNvPr id="4" name="Content Placeholder 3"/>
          <p:cNvSpPr>
            <a:spLocks noGrp="1"/>
          </p:cNvSpPr>
          <p:nvPr>
            <p:ph idx="1"/>
          </p:nvPr>
        </p:nvSpPr>
        <p:spPr/>
        <p:txBody>
          <a:bodyPr>
            <a:normAutofit lnSpcReduction="10000"/>
          </a:bodyPr>
          <a:lstStyle/>
          <a:p>
            <a:pPr>
              <a:lnSpc>
                <a:spcPct val="90000"/>
              </a:lnSpc>
            </a:pPr>
            <a:r>
              <a:rPr lang="en-US" dirty="0"/>
              <a:t>Van Ness and Strong (1997) </a:t>
            </a:r>
          </a:p>
          <a:p>
            <a:pPr marL="971550" lvl="1" indent="-533400">
              <a:lnSpc>
                <a:spcPct val="90000"/>
              </a:lnSpc>
            </a:pPr>
            <a:r>
              <a:rPr lang="en-US" dirty="0"/>
              <a:t>Three core principles of restorative justice:</a:t>
            </a:r>
          </a:p>
          <a:p>
            <a:pPr marL="1422400" lvl="2" indent="-495300">
              <a:lnSpc>
                <a:spcPct val="90000"/>
              </a:lnSpc>
            </a:pPr>
            <a:r>
              <a:rPr lang="en-US" dirty="0"/>
              <a:t>Requires healing of victims, offenders, and communities injured by crime.</a:t>
            </a:r>
          </a:p>
          <a:p>
            <a:pPr marL="1422400" lvl="2" indent="-495300">
              <a:lnSpc>
                <a:spcPct val="90000"/>
              </a:lnSpc>
            </a:pPr>
            <a:r>
              <a:rPr lang="en-US" dirty="0"/>
              <a:t>Victims, offenders, and communities should be permitted to actively involve themselves in justice process in timely and substantial manner.</a:t>
            </a:r>
          </a:p>
          <a:p>
            <a:pPr marL="1422400" lvl="2" indent="-495300">
              <a:lnSpc>
                <a:spcPct val="90000"/>
              </a:lnSpc>
            </a:pPr>
            <a:r>
              <a:rPr lang="en-US" dirty="0"/>
              <a:t>Roles and responsibilities of the government should be rethought. The government should be responsible for preserving just order and the community should be responsible for establishing peace.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2269867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Restorative Justice</a:t>
            </a:r>
          </a:p>
        </p:txBody>
      </p:sp>
      <p:sp>
        <p:nvSpPr>
          <p:cNvPr id="3" name="Content Placeholder 2"/>
          <p:cNvSpPr>
            <a:spLocks noGrp="1"/>
          </p:cNvSpPr>
          <p:nvPr>
            <p:ph idx="1"/>
          </p:nvPr>
        </p:nvSpPr>
        <p:spPr>
          <a:xfrm>
            <a:off x="457200" y="1981200"/>
            <a:ext cx="8229600" cy="4343400"/>
          </a:xfrm>
        </p:spPr>
        <p:txBody>
          <a:bodyPr>
            <a:normAutofit/>
          </a:bodyPr>
          <a:lstStyle/>
          <a:p>
            <a:r>
              <a:rPr lang="en-US" dirty="0"/>
              <a:t>Critics point to assumption of the possibility of obtaining an agreement between the offender, victim, and community.</a:t>
            </a:r>
          </a:p>
          <a:p>
            <a:r>
              <a:rPr lang="en-US" dirty="0"/>
              <a:t>Some argue it can cause possible trauma to victims</a:t>
            </a:r>
          </a:p>
        </p:txBody>
      </p:sp>
      <p:sp>
        <p:nvSpPr>
          <p:cNvPr id="6" name="Slide Number Placeholder 5">
            <a:extLst>
              <a:ext uri="{FF2B5EF4-FFF2-40B4-BE49-F238E27FC236}">
                <a16:creationId xmlns:a16="http://schemas.microsoft.com/office/drawing/2014/main" id="{2225B666-36A9-4C6A-87C2-30AC790BCEC5}"/>
              </a:ext>
            </a:extLst>
          </p:cNvPr>
          <p:cNvSpPr>
            <a:spLocks noGrp="1"/>
          </p:cNvSpPr>
          <p:nvPr>
            <p:ph type="sldNum" sz="quarter" idx="12"/>
          </p:nvPr>
        </p:nvSpPr>
        <p:spPr/>
        <p:txBody>
          <a:bodyPr/>
          <a:lstStyle/>
          <a:p>
            <a:pPr>
              <a:defRPr/>
            </a:pPr>
            <a:fld id="{3B21ED36-448F-411E-92B1-3CC51C382C38}" type="slidenum">
              <a:rPr lang="en-US" smtClean="0"/>
              <a:pPr>
                <a:defRPr/>
              </a:pPr>
              <a:t>37</a:t>
            </a:fld>
            <a:endParaRPr lang="en-US" dirty="0"/>
          </a:p>
        </p:txBody>
      </p:sp>
    </p:spTree>
    <p:extLst>
      <p:ext uri="{BB962C8B-B14F-4D97-AF65-F5344CB8AC3E}">
        <p14:creationId xmlns:p14="http://schemas.microsoft.com/office/powerpoint/2010/main" val="568609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Why Punish? The Sociological Approach</a:t>
            </a:r>
          </a:p>
        </p:txBody>
      </p:sp>
      <p:sp>
        <p:nvSpPr>
          <p:cNvPr id="3" name="Content Placeholder 2"/>
          <p:cNvSpPr>
            <a:spLocks noGrp="1"/>
          </p:cNvSpPr>
          <p:nvPr>
            <p:ph idx="1"/>
          </p:nvPr>
        </p:nvSpPr>
        <p:spPr>
          <a:xfrm>
            <a:off x="457200" y="1981200"/>
            <a:ext cx="8229600" cy="4343400"/>
          </a:xfrm>
        </p:spPr>
        <p:txBody>
          <a:bodyPr>
            <a:normAutofit lnSpcReduction="10000"/>
          </a:bodyPr>
          <a:lstStyle/>
          <a:p>
            <a:r>
              <a:rPr lang="en-US" dirty="0"/>
              <a:t>Research suggests punishments depend less on philosophical attitudes and more on currents and movements of social thinking</a:t>
            </a:r>
          </a:p>
          <a:p>
            <a:r>
              <a:rPr lang="en-US" dirty="0"/>
              <a:t>Garland (1990)</a:t>
            </a:r>
          </a:p>
          <a:p>
            <a:pPr lvl="1"/>
            <a:r>
              <a:rPr lang="en-US" dirty="0"/>
              <a:t>Argues that the role given to punishment in society will determine who, how, and when people are punished</a:t>
            </a:r>
          </a:p>
          <a:p>
            <a:r>
              <a:rPr lang="en-US" dirty="0"/>
              <a:t>Durkheim views crimes as actions that violate “conscience collective”</a:t>
            </a:r>
          </a:p>
          <a:p>
            <a:pPr lvl="1"/>
            <a:r>
              <a:rPr lang="en-US" dirty="0"/>
              <a:t>Also argues that the purpose of punishment is to promote social solidarity through affirmation of values</a:t>
            </a:r>
          </a:p>
          <a:p>
            <a:endParaRPr lang="en-US" dirty="0"/>
          </a:p>
        </p:txBody>
      </p:sp>
      <p:sp>
        <p:nvSpPr>
          <p:cNvPr id="6" name="Slide Number Placeholder 5">
            <a:extLst>
              <a:ext uri="{FF2B5EF4-FFF2-40B4-BE49-F238E27FC236}">
                <a16:creationId xmlns:a16="http://schemas.microsoft.com/office/drawing/2014/main" id="{2225B666-36A9-4C6A-87C2-30AC790BCEC5}"/>
              </a:ext>
            </a:extLst>
          </p:cNvPr>
          <p:cNvSpPr>
            <a:spLocks noGrp="1"/>
          </p:cNvSpPr>
          <p:nvPr>
            <p:ph type="sldNum" sz="quarter" idx="12"/>
          </p:nvPr>
        </p:nvSpPr>
        <p:spPr/>
        <p:txBody>
          <a:bodyPr/>
          <a:lstStyle/>
          <a:p>
            <a:pPr>
              <a:defRPr/>
            </a:pPr>
            <a:fld id="{3B21ED36-448F-411E-92B1-3CC51C382C38}" type="slidenum">
              <a:rPr lang="en-US" smtClean="0"/>
              <a:pPr>
                <a:defRPr/>
              </a:pPr>
              <a:t>38</a:t>
            </a:fld>
            <a:endParaRPr lang="en-US" dirty="0"/>
          </a:p>
        </p:txBody>
      </p:sp>
    </p:spTree>
    <p:extLst>
      <p:ext uri="{BB962C8B-B14F-4D97-AF65-F5344CB8AC3E}">
        <p14:creationId xmlns:p14="http://schemas.microsoft.com/office/powerpoint/2010/main" val="714915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5950"/>
            <a:ext cx="8229600" cy="1143000"/>
          </a:xfrm>
        </p:spPr>
        <p:txBody>
          <a:bodyPr>
            <a:noAutofit/>
          </a:bodyPr>
          <a:lstStyle/>
          <a:p>
            <a:r>
              <a:rPr lang="en-US" dirty="0"/>
              <a:t>Why Punish? The Sociological Approach</a:t>
            </a:r>
          </a:p>
        </p:txBody>
      </p:sp>
      <p:sp>
        <p:nvSpPr>
          <p:cNvPr id="3" name="Content Placeholder 2"/>
          <p:cNvSpPr>
            <a:spLocks noGrp="1"/>
          </p:cNvSpPr>
          <p:nvPr>
            <p:ph idx="1"/>
          </p:nvPr>
        </p:nvSpPr>
        <p:spPr>
          <a:xfrm>
            <a:off x="533400" y="1600200"/>
            <a:ext cx="8229600" cy="4343400"/>
          </a:xfrm>
        </p:spPr>
        <p:txBody>
          <a:bodyPr>
            <a:noAutofit/>
          </a:bodyPr>
          <a:lstStyle/>
          <a:p>
            <a:pPr>
              <a:lnSpc>
                <a:spcPct val="90000"/>
              </a:lnSpc>
            </a:pPr>
            <a:r>
              <a:rPr lang="en-US" dirty="0"/>
              <a:t>Weber’s ideas on punishment are implied rather than explicit.</a:t>
            </a:r>
          </a:p>
          <a:p>
            <a:pPr lvl="1">
              <a:lnSpc>
                <a:spcPct val="90000"/>
              </a:lnSpc>
            </a:pPr>
            <a:r>
              <a:rPr lang="en-US" dirty="0"/>
              <a:t>Identifies three types of authority.</a:t>
            </a:r>
          </a:p>
          <a:p>
            <a:pPr lvl="2">
              <a:lnSpc>
                <a:spcPct val="90000"/>
              </a:lnSpc>
            </a:pPr>
            <a:r>
              <a:rPr lang="en-US" dirty="0"/>
              <a:t>Traditional, charismatic, and legal</a:t>
            </a:r>
          </a:p>
          <a:p>
            <a:pPr lvl="1">
              <a:lnSpc>
                <a:spcPct val="90000"/>
              </a:lnSpc>
            </a:pPr>
            <a:r>
              <a:rPr lang="en-US" dirty="0"/>
              <a:t>Promoted the idea that legal authority is the most appropriate form of rule for modern societies </a:t>
            </a:r>
          </a:p>
          <a:p>
            <a:pPr>
              <a:lnSpc>
                <a:spcPct val="90000"/>
              </a:lnSpc>
            </a:pPr>
            <a:r>
              <a:rPr lang="en-US" dirty="0"/>
              <a:t>Marxist perspectives</a:t>
            </a:r>
          </a:p>
          <a:p>
            <a:pPr lvl="1">
              <a:lnSpc>
                <a:spcPct val="90000"/>
              </a:lnSpc>
            </a:pPr>
            <a:r>
              <a:rPr lang="en-US" dirty="0"/>
              <a:t>Institutions like law are thought to be shaped to parallel relations of production and the maintenance of the capitalist system.</a:t>
            </a:r>
          </a:p>
          <a:p>
            <a:pPr lvl="1">
              <a:lnSpc>
                <a:spcPct val="90000"/>
              </a:lnSpc>
            </a:pPr>
            <a:r>
              <a:rPr lang="en-US" dirty="0"/>
              <a:t>Also suggest conditions within prison must be worse than anything the offender will experience out of prison</a:t>
            </a:r>
          </a:p>
        </p:txBody>
      </p:sp>
      <p:sp>
        <p:nvSpPr>
          <p:cNvPr id="6" name="Slide Number Placeholder 5">
            <a:extLst>
              <a:ext uri="{FF2B5EF4-FFF2-40B4-BE49-F238E27FC236}">
                <a16:creationId xmlns:a16="http://schemas.microsoft.com/office/drawing/2014/main" id="{2225B666-36A9-4C6A-87C2-30AC790BCEC5}"/>
              </a:ext>
            </a:extLst>
          </p:cNvPr>
          <p:cNvSpPr>
            <a:spLocks noGrp="1"/>
          </p:cNvSpPr>
          <p:nvPr>
            <p:ph type="sldNum" sz="quarter" idx="12"/>
          </p:nvPr>
        </p:nvSpPr>
        <p:spPr/>
        <p:txBody>
          <a:bodyPr/>
          <a:lstStyle/>
          <a:p>
            <a:pPr>
              <a:defRPr/>
            </a:pPr>
            <a:fld id="{3B21ED36-448F-411E-92B1-3CC51C382C38}" type="slidenum">
              <a:rPr lang="en-US" smtClean="0"/>
              <a:pPr>
                <a:defRPr/>
              </a:pPr>
              <a:t>39</a:t>
            </a:fld>
            <a:endParaRPr lang="en-US" dirty="0"/>
          </a:p>
        </p:txBody>
      </p:sp>
    </p:spTree>
    <p:extLst>
      <p:ext uri="{BB962C8B-B14F-4D97-AF65-F5344CB8AC3E}">
        <p14:creationId xmlns:p14="http://schemas.microsoft.com/office/powerpoint/2010/main" val="352878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Punishment?</a:t>
            </a:r>
          </a:p>
        </p:txBody>
      </p:sp>
      <p:sp>
        <p:nvSpPr>
          <p:cNvPr id="4" name="Content Placeholder 3"/>
          <p:cNvSpPr>
            <a:spLocks noGrp="1"/>
          </p:cNvSpPr>
          <p:nvPr>
            <p:ph idx="1"/>
          </p:nvPr>
        </p:nvSpPr>
        <p:spPr/>
        <p:txBody>
          <a:bodyPr/>
          <a:lstStyle/>
          <a:p>
            <a:pPr>
              <a:lnSpc>
                <a:spcPct val="80000"/>
              </a:lnSpc>
            </a:pPr>
            <a:r>
              <a:rPr lang="en-US" dirty="0"/>
              <a:t>Flew (as cited in Bean, 1981)</a:t>
            </a:r>
          </a:p>
          <a:p>
            <a:pPr lvl="1">
              <a:lnSpc>
                <a:spcPct val="80000"/>
              </a:lnSpc>
              <a:buClrTx/>
            </a:pPr>
            <a:r>
              <a:rPr lang="en-US" dirty="0"/>
              <a:t>Argues punishment, in sense of sanction imposed for criminal offense, consists of five elements: </a:t>
            </a:r>
          </a:p>
          <a:p>
            <a:pPr marL="914400" lvl="2" indent="0">
              <a:lnSpc>
                <a:spcPct val="80000"/>
              </a:lnSpc>
              <a:buClrTx/>
              <a:buNone/>
            </a:pPr>
            <a:r>
              <a:rPr lang="en-US" dirty="0"/>
              <a:t>e)   Must be imposed by an authority or institution against whose rules </a:t>
            </a:r>
            <a:r>
              <a:rPr lang="en-US" dirty="0" err="1"/>
              <a:t>th</a:t>
            </a:r>
            <a:r>
              <a:rPr lang="en-US" dirty="0"/>
              <a:t> offense has been committed</a:t>
            </a:r>
          </a:p>
          <a:p>
            <a:pPr lvl="3">
              <a:lnSpc>
                <a:spcPct val="80000"/>
              </a:lnSpc>
              <a:buClrTx/>
            </a:pPr>
            <a:r>
              <a:rPr lang="en-US" dirty="0"/>
              <a:t>If this is not the case, then the act is not one of punishment but simply a hostile act</a:t>
            </a:r>
          </a:p>
          <a:p>
            <a:pPr lvl="3">
              <a:lnSpc>
                <a:spcPct val="80000"/>
              </a:lnSpc>
              <a:buClrTx/>
            </a:pPr>
            <a:r>
              <a:rPr lang="en-US" dirty="0"/>
              <a:t>Similarly, direct action by a person who has no special authority is not properly called punishment, and is more likely to be revenge or act of hostility</a:t>
            </a:r>
          </a:p>
          <a:p>
            <a:pPr lvl="1">
              <a:lnSpc>
                <a:spcPct val="80000"/>
              </a:lnSpc>
              <a:buClrTx/>
            </a:pPr>
            <a:endParaRPr lang="en-US" sz="2000"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668815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Why Punish? The Sociological Approach</a:t>
            </a:r>
          </a:p>
        </p:txBody>
      </p:sp>
      <p:sp>
        <p:nvSpPr>
          <p:cNvPr id="3" name="Content Placeholder 2"/>
          <p:cNvSpPr>
            <a:spLocks noGrp="1"/>
          </p:cNvSpPr>
          <p:nvPr>
            <p:ph idx="1"/>
          </p:nvPr>
        </p:nvSpPr>
        <p:spPr>
          <a:xfrm>
            <a:off x="457200" y="2057400"/>
            <a:ext cx="8229600" cy="4267200"/>
          </a:xfrm>
        </p:spPr>
        <p:txBody>
          <a:bodyPr>
            <a:normAutofit/>
          </a:bodyPr>
          <a:lstStyle/>
          <a:p>
            <a:r>
              <a:rPr lang="en-US" dirty="0"/>
              <a:t>Michel Foucault (1977)</a:t>
            </a:r>
          </a:p>
          <a:p>
            <a:pPr lvl="1"/>
            <a:r>
              <a:rPr lang="en-US" dirty="0"/>
              <a:t>Follows an approach that studies the issue from ground up through detailed examination</a:t>
            </a:r>
          </a:p>
          <a:p>
            <a:pPr lvl="1"/>
            <a:r>
              <a:rPr lang="en-US" dirty="0"/>
              <a:t>Suggests that disciplinary regulation is the fundamental principle of social control in modern society and is most fully realized in the form of prison</a:t>
            </a:r>
          </a:p>
          <a:p>
            <a:pPr lvl="1"/>
            <a:r>
              <a:rPr lang="en-US" dirty="0"/>
              <a:t>Also emphasizes role of punishment in creating “right-thinking” citizen, or a trained and disciplined individual (Hudson, 1996)</a:t>
            </a:r>
          </a:p>
          <a:p>
            <a:endParaRPr lang="en-US" dirty="0"/>
          </a:p>
        </p:txBody>
      </p:sp>
      <p:sp>
        <p:nvSpPr>
          <p:cNvPr id="6" name="Slide Number Placeholder 5">
            <a:extLst>
              <a:ext uri="{FF2B5EF4-FFF2-40B4-BE49-F238E27FC236}">
                <a16:creationId xmlns:a16="http://schemas.microsoft.com/office/drawing/2014/main" id="{2225B666-36A9-4C6A-87C2-30AC790BCEC5}"/>
              </a:ext>
            </a:extLst>
          </p:cNvPr>
          <p:cNvSpPr>
            <a:spLocks noGrp="1"/>
          </p:cNvSpPr>
          <p:nvPr>
            <p:ph type="sldNum" sz="quarter" idx="12"/>
          </p:nvPr>
        </p:nvSpPr>
        <p:spPr/>
        <p:txBody>
          <a:bodyPr/>
          <a:lstStyle/>
          <a:p>
            <a:pPr>
              <a:defRPr/>
            </a:pPr>
            <a:fld id="{3B21ED36-448F-411E-92B1-3CC51C382C38}" type="slidenum">
              <a:rPr lang="en-US" smtClean="0"/>
              <a:pPr>
                <a:defRPr/>
              </a:pPr>
              <a:t>40</a:t>
            </a:fld>
            <a:endParaRPr lang="en-US" dirty="0"/>
          </a:p>
        </p:txBody>
      </p:sp>
    </p:spTree>
    <p:extLst>
      <p:ext uri="{BB962C8B-B14F-4D97-AF65-F5344CB8AC3E}">
        <p14:creationId xmlns:p14="http://schemas.microsoft.com/office/powerpoint/2010/main" val="3406193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Chapter Summary</a:t>
            </a:r>
          </a:p>
        </p:txBody>
      </p:sp>
      <p:sp>
        <p:nvSpPr>
          <p:cNvPr id="3" name="Content Placeholder 2"/>
          <p:cNvSpPr>
            <a:spLocks noGrp="1"/>
          </p:cNvSpPr>
          <p:nvPr>
            <p:ph idx="1"/>
          </p:nvPr>
        </p:nvSpPr>
        <p:spPr/>
        <p:txBody>
          <a:bodyPr>
            <a:normAutofit/>
          </a:bodyPr>
          <a:lstStyle/>
          <a:p>
            <a:pPr>
              <a:lnSpc>
                <a:spcPct val="80000"/>
              </a:lnSpc>
              <a:buClrTx/>
              <a:buFont typeface="Arial" panose="020B0604020202020204" pitchFamily="34" charset="0"/>
              <a:buChar char="•"/>
            </a:pPr>
            <a:r>
              <a:rPr lang="en-US" dirty="0"/>
              <a:t>Purposes of punishment attempt to justify society’s imposition of punishment on offenders.</a:t>
            </a:r>
          </a:p>
          <a:p>
            <a:pPr>
              <a:lnSpc>
                <a:spcPct val="80000"/>
              </a:lnSpc>
              <a:buClrTx/>
              <a:buFont typeface="Arial" panose="020B0604020202020204" pitchFamily="34" charset="0"/>
              <a:buChar char="•"/>
            </a:pPr>
            <a:r>
              <a:rPr lang="en-US" dirty="0"/>
              <a:t>No clear conclusion on the effectiveness of deterrence exists.</a:t>
            </a:r>
          </a:p>
          <a:p>
            <a:pPr>
              <a:lnSpc>
                <a:spcPct val="80000"/>
              </a:lnSpc>
              <a:buClrTx/>
              <a:buFont typeface="Arial" panose="020B0604020202020204" pitchFamily="34" charset="0"/>
              <a:buChar char="•"/>
            </a:pPr>
            <a:r>
              <a:rPr lang="en-US" dirty="0"/>
              <a:t>Retribution theorists argue that punishment should be proportionate to offense.</a:t>
            </a:r>
          </a:p>
          <a:p>
            <a:pPr>
              <a:lnSpc>
                <a:spcPct val="80000"/>
              </a:lnSpc>
              <a:buClrTx/>
              <a:buFont typeface="Arial" panose="020B0604020202020204" pitchFamily="34" charset="0"/>
              <a:buChar char="•"/>
            </a:pPr>
            <a:r>
              <a:rPr lang="en-US" dirty="0"/>
              <a:t>Just deserts theory lacks the guiding principle that determines what amounts to properly commensurate sentence and ignores social factors such as poverty.</a:t>
            </a:r>
          </a:p>
        </p:txBody>
      </p:sp>
      <p:sp>
        <p:nvSpPr>
          <p:cNvPr id="6" name="Slide Number Placeholder 5">
            <a:extLst>
              <a:ext uri="{FF2B5EF4-FFF2-40B4-BE49-F238E27FC236}">
                <a16:creationId xmlns:a16="http://schemas.microsoft.com/office/drawing/2014/main" id="{B2913D64-0981-4167-BE87-548F7A7B3268}"/>
              </a:ext>
            </a:extLst>
          </p:cNvPr>
          <p:cNvSpPr>
            <a:spLocks noGrp="1"/>
          </p:cNvSpPr>
          <p:nvPr>
            <p:ph type="sldNum" sz="quarter" idx="12"/>
          </p:nvPr>
        </p:nvSpPr>
        <p:spPr/>
        <p:txBody>
          <a:bodyPr/>
          <a:lstStyle/>
          <a:p>
            <a:pPr>
              <a:defRPr/>
            </a:pPr>
            <a:fld id="{3B21ED36-448F-411E-92B1-3CC51C382C38}" type="slidenum">
              <a:rPr lang="en-US" smtClean="0"/>
              <a:pPr>
                <a:defRPr/>
              </a:pPr>
              <a:t>41</a:t>
            </a:fld>
            <a:endParaRPr lang="en-US" dirty="0"/>
          </a:p>
        </p:txBody>
      </p:sp>
    </p:spTree>
    <p:extLst>
      <p:ext uri="{BB962C8B-B14F-4D97-AF65-F5344CB8AC3E}">
        <p14:creationId xmlns:p14="http://schemas.microsoft.com/office/powerpoint/2010/main" val="11360990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Chapter Summary</a:t>
            </a:r>
          </a:p>
        </p:txBody>
      </p:sp>
      <p:sp>
        <p:nvSpPr>
          <p:cNvPr id="3" name="Content Placeholder 2"/>
          <p:cNvSpPr>
            <a:spLocks noGrp="1"/>
          </p:cNvSpPr>
          <p:nvPr>
            <p:ph idx="1"/>
          </p:nvPr>
        </p:nvSpPr>
        <p:spPr/>
        <p:txBody>
          <a:bodyPr>
            <a:normAutofit/>
          </a:bodyPr>
          <a:lstStyle/>
          <a:p>
            <a:pPr>
              <a:lnSpc>
                <a:spcPct val="80000"/>
              </a:lnSpc>
              <a:buClrTx/>
              <a:buFont typeface="Arial" panose="020B0604020202020204" pitchFamily="34" charset="0"/>
              <a:buChar char="•"/>
            </a:pPr>
            <a:r>
              <a:rPr lang="en-US" dirty="0"/>
              <a:t>Rehabilitation shows concern for the offender’s personal circumstances and regards crime as a social disease that should be cured through treatment.</a:t>
            </a:r>
          </a:p>
          <a:p>
            <a:pPr>
              <a:lnSpc>
                <a:spcPct val="80000"/>
              </a:lnSpc>
              <a:buClrTx/>
              <a:buFont typeface="Arial" panose="020B0604020202020204" pitchFamily="34" charset="0"/>
              <a:buChar char="•"/>
            </a:pPr>
            <a:r>
              <a:rPr lang="en-US" dirty="0"/>
              <a:t>Incapacitation contends that keeping offenders incarcerated for a long time protects the public from future criminal behavior.</a:t>
            </a:r>
          </a:p>
          <a:p>
            <a:pPr>
              <a:lnSpc>
                <a:spcPct val="80000"/>
              </a:lnSpc>
              <a:buClrTx/>
              <a:buFont typeface="Arial" panose="020B0604020202020204" pitchFamily="34" charset="0"/>
              <a:buChar char="•"/>
            </a:pPr>
            <a:r>
              <a:rPr lang="en-US" dirty="0"/>
              <a:t>Restorative justice is relatively new and some suggest it lacks theoretical support.</a:t>
            </a:r>
          </a:p>
          <a:p>
            <a:pPr lvl="1">
              <a:lnSpc>
                <a:spcPct val="80000"/>
              </a:lnSpc>
              <a:buClrTx/>
            </a:pPr>
            <a:r>
              <a:rPr lang="en-US" dirty="0"/>
              <a:t>Emphasis on community involvement has attracted many supporters.</a:t>
            </a:r>
          </a:p>
        </p:txBody>
      </p:sp>
      <p:sp>
        <p:nvSpPr>
          <p:cNvPr id="6" name="Slide Number Placeholder 5">
            <a:extLst>
              <a:ext uri="{FF2B5EF4-FFF2-40B4-BE49-F238E27FC236}">
                <a16:creationId xmlns:a16="http://schemas.microsoft.com/office/drawing/2014/main" id="{B2913D64-0981-4167-BE87-548F7A7B3268}"/>
              </a:ext>
            </a:extLst>
          </p:cNvPr>
          <p:cNvSpPr>
            <a:spLocks noGrp="1"/>
          </p:cNvSpPr>
          <p:nvPr>
            <p:ph type="sldNum" sz="quarter" idx="12"/>
          </p:nvPr>
        </p:nvSpPr>
        <p:spPr/>
        <p:txBody>
          <a:bodyPr/>
          <a:lstStyle/>
          <a:p>
            <a:pPr>
              <a:defRPr/>
            </a:pPr>
            <a:fld id="{3B21ED36-448F-411E-92B1-3CC51C382C38}" type="slidenum">
              <a:rPr lang="en-US" smtClean="0"/>
              <a:pPr>
                <a:defRPr/>
              </a:pPr>
              <a:t>42</a:t>
            </a:fld>
            <a:endParaRPr lang="en-US" dirty="0"/>
          </a:p>
        </p:txBody>
      </p:sp>
    </p:spTree>
    <p:extLst>
      <p:ext uri="{BB962C8B-B14F-4D97-AF65-F5344CB8AC3E}">
        <p14:creationId xmlns:p14="http://schemas.microsoft.com/office/powerpoint/2010/main" val="415725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Theoretical Approaches to Punishment</a:t>
            </a:r>
          </a:p>
        </p:txBody>
      </p:sp>
      <p:sp>
        <p:nvSpPr>
          <p:cNvPr id="3" name="Content Placeholder 2"/>
          <p:cNvSpPr>
            <a:spLocks noGrp="1"/>
          </p:cNvSpPr>
          <p:nvPr>
            <p:ph idx="1"/>
          </p:nvPr>
        </p:nvSpPr>
        <p:spPr/>
        <p:txBody>
          <a:bodyPr>
            <a:normAutofit lnSpcReduction="10000"/>
          </a:bodyPr>
          <a:lstStyle/>
          <a:p>
            <a:pPr>
              <a:buClrTx/>
              <a:buFont typeface="Arial" panose="020B0604020202020204" pitchFamily="34" charset="0"/>
              <a:buChar char="•"/>
            </a:pPr>
            <a:r>
              <a:rPr lang="en-US" sz="2400" dirty="0"/>
              <a:t>Fundamental question raised by the issue of punishment is “why should an offender be punished?” </a:t>
            </a:r>
          </a:p>
          <a:p>
            <a:pPr>
              <a:buClrTx/>
              <a:buFont typeface="Arial" panose="020B0604020202020204" pitchFamily="34" charset="0"/>
              <a:buChar char="•"/>
            </a:pPr>
            <a:r>
              <a:rPr lang="en-US" sz="2400" dirty="0"/>
              <a:t>Numerous answers can be given, such as</a:t>
            </a:r>
          </a:p>
          <a:p>
            <a:pPr lvl="1">
              <a:buClrTx/>
            </a:pPr>
            <a:r>
              <a:rPr lang="en-US" sz="2400" dirty="0"/>
              <a:t>They deserve to be punished.</a:t>
            </a:r>
          </a:p>
          <a:p>
            <a:pPr lvl="1">
              <a:buClrTx/>
            </a:pPr>
            <a:r>
              <a:rPr lang="en-US" sz="2400" dirty="0"/>
              <a:t>Punishment will stop them from committing further crimes.</a:t>
            </a:r>
          </a:p>
          <a:p>
            <a:pPr lvl="1">
              <a:buClrTx/>
            </a:pPr>
            <a:r>
              <a:rPr lang="en-US" sz="2400" dirty="0"/>
              <a:t>Punishment protects society from dangerous or dishonest people.</a:t>
            </a:r>
          </a:p>
          <a:p>
            <a:pPr>
              <a:buClrTx/>
              <a:buFont typeface="Arial" panose="020B0604020202020204" pitchFamily="34" charset="0"/>
              <a:buChar char="•"/>
            </a:pPr>
            <a:r>
              <a:rPr lang="en-US" sz="2400" dirty="0"/>
              <a:t>Some may conflict with others.</a:t>
            </a:r>
          </a:p>
          <a:p>
            <a:pPr>
              <a:buClrTx/>
              <a:buFont typeface="Arial" panose="020B0604020202020204" pitchFamily="34" charset="0"/>
              <a:buChar char="•"/>
            </a:pPr>
            <a:r>
              <a:rPr lang="en-US" sz="2400" dirty="0"/>
              <a:t>Concept theorized by many</a:t>
            </a:r>
          </a:p>
          <a:p>
            <a:endParaRPr lang="en-US" dirty="0"/>
          </a:p>
        </p:txBody>
      </p:sp>
      <p:sp>
        <p:nvSpPr>
          <p:cNvPr id="6" name="Slide Number Placeholder 5">
            <a:extLst>
              <a:ext uri="{FF2B5EF4-FFF2-40B4-BE49-F238E27FC236}">
                <a16:creationId xmlns:a16="http://schemas.microsoft.com/office/drawing/2014/main" id="{91BAB04F-FDD8-4AD3-91E4-129F93329E55}"/>
              </a:ext>
            </a:extLst>
          </p:cNvPr>
          <p:cNvSpPr>
            <a:spLocks noGrp="1"/>
          </p:cNvSpPr>
          <p:nvPr>
            <p:ph type="sldNum" sz="quarter" idx="12"/>
          </p:nvPr>
        </p:nvSpPr>
        <p:spPr/>
        <p:txBody>
          <a:bodyPr/>
          <a:lstStyle/>
          <a:p>
            <a:pPr>
              <a:defRPr/>
            </a:pPr>
            <a:fld id="{3B21ED36-448F-411E-92B1-3CC51C382C38}" type="slidenum">
              <a:rPr lang="en-US" smtClean="0"/>
              <a:pPr>
                <a:defRPr/>
              </a:pPr>
              <a:t>5</a:t>
            </a:fld>
            <a:endParaRPr lang="en-US" dirty="0"/>
          </a:p>
        </p:txBody>
      </p:sp>
    </p:spTree>
    <p:extLst>
      <p:ext uri="{BB962C8B-B14F-4D97-AF65-F5344CB8AC3E}">
        <p14:creationId xmlns:p14="http://schemas.microsoft.com/office/powerpoint/2010/main" val="213554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Why Punish? The Philosophical Approach</a:t>
            </a:r>
          </a:p>
        </p:txBody>
      </p:sp>
      <p:sp>
        <p:nvSpPr>
          <p:cNvPr id="3" name="Content Placeholder 2"/>
          <p:cNvSpPr>
            <a:spLocks noGrp="1"/>
          </p:cNvSpPr>
          <p:nvPr>
            <p:ph idx="1"/>
          </p:nvPr>
        </p:nvSpPr>
        <p:spPr/>
        <p:txBody>
          <a:bodyPr>
            <a:normAutofit/>
          </a:bodyPr>
          <a:lstStyle/>
          <a:p>
            <a:r>
              <a:rPr lang="en-US" dirty="0"/>
              <a:t>Philosophical debate surrounding punishment includes two main theories</a:t>
            </a:r>
          </a:p>
          <a:p>
            <a:pPr lvl="1"/>
            <a:r>
              <a:rPr lang="en-US" dirty="0"/>
              <a:t>Utilitarian theories </a:t>
            </a:r>
          </a:p>
          <a:p>
            <a:pPr lvl="2"/>
            <a:r>
              <a:rPr lang="en-US" dirty="0"/>
              <a:t>Set the goal of punishment as the prevention for future crime (deterrence).</a:t>
            </a:r>
          </a:p>
          <a:p>
            <a:pPr lvl="1"/>
            <a:r>
              <a:rPr lang="en-US" dirty="0"/>
              <a:t>Retributive theory </a:t>
            </a:r>
          </a:p>
          <a:p>
            <a:pPr lvl="2"/>
            <a:r>
              <a:rPr lang="en-US" dirty="0"/>
              <a:t>Seeks retribution from the offender and is focused on past actions of the offender</a:t>
            </a:r>
            <a:endParaRPr lang="en-US" i="1" dirty="0"/>
          </a:p>
        </p:txBody>
      </p:sp>
      <p:sp>
        <p:nvSpPr>
          <p:cNvPr id="6" name="Slide Number Placeholder 5">
            <a:extLst>
              <a:ext uri="{FF2B5EF4-FFF2-40B4-BE49-F238E27FC236}">
                <a16:creationId xmlns:a16="http://schemas.microsoft.com/office/drawing/2014/main" id="{91BAB04F-FDD8-4AD3-91E4-129F93329E55}"/>
              </a:ext>
            </a:extLst>
          </p:cNvPr>
          <p:cNvSpPr>
            <a:spLocks noGrp="1"/>
          </p:cNvSpPr>
          <p:nvPr>
            <p:ph type="sldNum" sz="quarter" idx="12"/>
          </p:nvPr>
        </p:nvSpPr>
        <p:spPr/>
        <p:txBody>
          <a:bodyPr/>
          <a:lstStyle/>
          <a:p>
            <a:pPr>
              <a:defRPr/>
            </a:pPr>
            <a:fld id="{3B21ED36-448F-411E-92B1-3CC51C382C38}" type="slidenum">
              <a:rPr lang="en-US" smtClean="0"/>
              <a:pPr>
                <a:defRPr/>
              </a:pPr>
              <a:t>6</a:t>
            </a:fld>
            <a:endParaRPr lang="en-US" dirty="0"/>
          </a:p>
        </p:txBody>
      </p:sp>
    </p:spTree>
    <p:extLst>
      <p:ext uri="{BB962C8B-B14F-4D97-AF65-F5344CB8AC3E}">
        <p14:creationId xmlns:p14="http://schemas.microsoft.com/office/powerpoint/2010/main" val="185258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Deterrence</a:t>
            </a:r>
          </a:p>
        </p:txBody>
      </p:sp>
      <p:sp>
        <p:nvSpPr>
          <p:cNvPr id="3" name="Content Placeholder 2"/>
          <p:cNvSpPr>
            <a:spLocks noGrp="1"/>
          </p:cNvSpPr>
          <p:nvPr>
            <p:ph idx="1"/>
          </p:nvPr>
        </p:nvSpPr>
        <p:spPr>
          <a:xfrm>
            <a:off x="457200" y="1981200"/>
            <a:ext cx="8229600" cy="4144963"/>
          </a:xfrm>
        </p:spPr>
        <p:txBody>
          <a:bodyPr>
            <a:normAutofit lnSpcReduction="10000"/>
          </a:bodyPr>
          <a:lstStyle/>
          <a:p>
            <a:pPr>
              <a:buClrTx/>
              <a:buFont typeface="Arial" panose="020B0604020202020204" pitchFamily="34" charset="0"/>
              <a:buChar char="•"/>
            </a:pPr>
            <a:r>
              <a:rPr lang="en-US" sz="2400" dirty="0"/>
              <a:t>People are deterred from actions when they refrain from carrying them out because they experience an aversion to possible consequences of those actions.</a:t>
            </a:r>
          </a:p>
          <a:p>
            <a:pPr>
              <a:buClrTx/>
              <a:buFont typeface="Arial" panose="020B0604020202020204" pitchFamily="34" charset="0"/>
              <a:buChar char="•"/>
            </a:pPr>
            <a:r>
              <a:rPr lang="en-US" sz="2400" dirty="0"/>
              <a:t>Although penologists believe that penalties deter crime, it is hard to determine whether the kind of penalty or its severity has any effect on effectiveness (Walker, 1991)</a:t>
            </a:r>
          </a:p>
          <a:p>
            <a:pPr>
              <a:buClrTx/>
              <a:buFont typeface="Arial" panose="020B0604020202020204" pitchFamily="34" charset="0"/>
              <a:buChar char="•"/>
            </a:pPr>
            <a:r>
              <a:rPr lang="en-US" sz="2400" dirty="0"/>
              <a:t>Some argue that deterrence is morally unacceptable because if deterrent penalties are unsuccessful, punishment in th</a:t>
            </a:r>
            <a:r>
              <a:rPr lang="en-US" dirty="0"/>
              <a:t>e </a:t>
            </a:r>
            <a:r>
              <a:rPr lang="en-US" sz="2400" dirty="0"/>
              <a:t>name of deterrence is morally wrong.</a:t>
            </a:r>
          </a:p>
          <a:p>
            <a:pPr>
              <a:buClrTx/>
              <a:buFont typeface="Arial" panose="020B0604020202020204" pitchFamily="34" charset="0"/>
              <a:buChar char="•"/>
            </a:pPr>
            <a:r>
              <a:rPr lang="en-US" sz="2400" dirty="0"/>
              <a:t>Supported by Cesare Beccaria and Jeremy Bentham</a:t>
            </a:r>
          </a:p>
          <a:p>
            <a:pPr lvl="1"/>
            <a:r>
              <a:rPr lang="en-US" dirty="0" err="1"/>
              <a:t>Utilitarianists</a:t>
            </a:r>
            <a:r>
              <a:rPr lang="en-US" dirty="0"/>
              <a:t> </a:t>
            </a:r>
          </a:p>
          <a:p>
            <a:endParaRPr lang="en-US" sz="2500" dirty="0"/>
          </a:p>
          <a:p>
            <a:endParaRPr lang="en-US" dirty="0"/>
          </a:p>
        </p:txBody>
      </p:sp>
      <p:sp>
        <p:nvSpPr>
          <p:cNvPr id="6" name="Slide Number Placeholder 5">
            <a:extLst>
              <a:ext uri="{FF2B5EF4-FFF2-40B4-BE49-F238E27FC236}">
                <a16:creationId xmlns:a16="http://schemas.microsoft.com/office/drawing/2014/main" id="{EE53A2A2-F6D3-4790-99BD-5E5418089D03}"/>
              </a:ext>
            </a:extLst>
          </p:cNvPr>
          <p:cNvSpPr>
            <a:spLocks noGrp="1"/>
          </p:cNvSpPr>
          <p:nvPr>
            <p:ph type="sldNum" sz="quarter" idx="12"/>
          </p:nvPr>
        </p:nvSpPr>
        <p:spPr/>
        <p:txBody>
          <a:bodyPr/>
          <a:lstStyle/>
          <a:p>
            <a:pPr>
              <a:defRPr/>
            </a:pPr>
            <a:fld id="{3B21ED36-448F-411E-92B1-3CC51C382C38}" type="slidenum">
              <a:rPr lang="en-US" smtClean="0"/>
              <a:pPr>
                <a:defRPr/>
              </a:pPr>
              <a:t>7</a:t>
            </a:fld>
            <a:endParaRPr lang="en-US" dirty="0"/>
          </a:p>
        </p:txBody>
      </p:sp>
    </p:spTree>
    <p:extLst>
      <p:ext uri="{BB962C8B-B14F-4D97-AF65-F5344CB8AC3E}">
        <p14:creationId xmlns:p14="http://schemas.microsoft.com/office/powerpoint/2010/main" val="1812122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Deterrence: Two Types</a:t>
            </a:r>
          </a:p>
        </p:txBody>
      </p:sp>
      <p:sp>
        <p:nvSpPr>
          <p:cNvPr id="3" name="Content Placeholder 2"/>
          <p:cNvSpPr>
            <a:spLocks noGrp="1"/>
          </p:cNvSpPr>
          <p:nvPr>
            <p:ph idx="1"/>
          </p:nvPr>
        </p:nvSpPr>
        <p:spPr>
          <a:xfrm>
            <a:off x="457200" y="1981200"/>
            <a:ext cx="8229600" cy="4144963"/>
          </a:xfrm>
        </p:spPr>
        <p:txBody>
          <a:bodyPr>
            <a:normAutofit/>
          </a:bodyPr>
          <a:lstStyle/>
          <a:p>
            <a:pPr>
              <a:buClrTx/>
              <a:buFont typeface="Arial" panose="020B0604020202020204" pitchFamily="34" charset="0"/>
              <a:buChar char="•"/>
            </a:pPr>
            <a:r>
              <a:rPr lang="en-US" i="1" dirty="0"/>
              <a:t>Individual or Specific deterrence</a:t>
            </a:r>
            <a:r>
              <a:rPr lang="en-US" dirty="0"/>
              <a:t> </a:t>
            </a:r>
          </a:p>
          <a:p>
            <a:pPr lvl="1">
              <a:buClrTx/>
            </a:pPr>
            <a:r>
              <a:rPr lang="en-US" dirty="0"/>
              <a:t>Deterring someone who has already offended from re-offending</a:t>
            </a:r>
          </a:p>
          <a:p>
            <a:pPr lvl="1">
              <a:buClrTx/>
            </a:pPr>
            <a:r>
              <a:rPr lang="en-US" dirty="0"/>
              <a:t>Boot camps</a:t>
            </a:r>
          </a:p>
          <a:p>
            <a:pPr>
              <a:buClrTx/>
              <a:buFont typeface="Arial" panose="020B0604020202020204" pitchFamily="34" charset="0"/>
              <a:buChar char="•"/>
            </a:pPr>
            <a:r>
              <a:rPr lang="en-US" i="1" dirty="0"/>
              <a:t>General deterrence</a:t>
            </a:r>
            <a:endParaRPr lang="en-US" dirty="0"/>
          </a:p>
          <a:p>
            <a:pPr lvl="1">
              <a:buClrTx/>
            </a:pPr>
            <a:r>
              <a:rPr lang="en-US" dirty="0"/>
              <a:t>Dissuading potential offenders from offending at all</a:t>
            </a:r>
          </a:p>
        </p:txBody>
      </p:sp>
      <p:sp>
        <p:nvSpPr>
          <p:cNvPr id="6" name="Slide Number Placeholder 5">
            <a:extLst>
              <a:ext uri="{FF2B5EF4-FFF2-40B4-BE49-F238E27FC236}">
                <a16:creationId xmlns:a16="http://schemas.microsoft.com/office/drawing/2014/main" id="{35DB8D18-E39E-4A26-824E-8A9E731A31C0}"/>
              </a:ext>
            </a:extLst>
          </p:cNvPr>
          <p:cNvSpPr>
            <a:spLocks noGrp="1"/>
          </p:cNvSpPr>
          <p:nvPr>
            <p:ph type="sldNum" sz="quarter" idx="12"/>
          </p:nvPr>
        </p:nvSpPr>
        <p:spPr/>
        <p:txBody>
          <a:bodyPr/>
          <a:lstStyle/>
          <a:p>
            <a:pPr>
              <a:defRPr/>
            </a:pPr>
            <a:fld id="{3B21ED36-448F-411E-92B1-3CC51C382C38}" type="slidenum">
              <a:rPr lang="en-US" smtClean="0"/>
              <a:pPr>
                <a:defRPr/>
              </a:pPr>
              <a:t>8</a:t>
            </a:fld>
            <a:endParaRPr lang="en-US" dirty="0"/>
          </a:p>
        </p:txBody>
      </p:sp>
    </p:spTree>
    <p:extLst>
      <p:ext uri="{BB962C8B-B14F-4D97-AF65-F5344CB8AC3E}">
        <p14:creationId xmlns:p14="http://schemas.microsoft.com/office/powerpoint/2010/main" val="412496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Does Deterrence Work?</a:t>
            </a:r>
          </a:p>
        </p:txBody>
      </p:sp>
      <p:sp>
        <p:nvSpPr>
          <p:cNvPr id="3" name="Content Placeholder 2"/>
          <p:cNvSpPr>
            <a:spLocks noGrp="1"/>
          </p:cNvSpPr>
          <p:nvPr>
            <p:ph idx="1"/>
          </p:nvPr>
        </p:nvSpPr>
        <p:spPr>
          <a:xfrm>
            <a:off x="457200" y="1981200"/>
            <a:ext cx="8229600" cy="4144963"/>
          </a:xfrm>
        </p:spPr>
        <p:txBody>
          <a:bodyPr>
            <a:normAutofit lnSpcReduction="10000"/>
          </a:bodyPr>
          <a:lstStyle/>
          <a:p>
            <a:pPr>
              <a:buClrTx/>
              <a:buFont typeface="Arial" panose="020B0604020202020204" pitchFamily="34" charset="0"/>
              <a:buChar char="•"/>
            </a:pPr>
            <a:r>
              <a:rPr lang="en-US" dirty="0"/>
              <a:t>Empirical evidence suggests general deterrence does not work.</a:t>
            </a:r>
          </a:p>
          <a:p>
            <a:pPr>
              <a:buClrTx/>
              <a:buFont typeface="Arial" panose="020B0604020202020204" pitchFamily="34" charset="0"/>
              <a:buChar char="•"/>
            </a:pPr>
            <a:r>
              <a:rPr lang="en-US" dirty="0"/>
              <a:t>In review of research on deterrence, Nagin (1998) identifies three types of studies:</a:t>
            </a:r>
          </a:p>
          <a:p>
            <a:pPr lvl="1">
              <a:buClrTx/>
            </a:pPr>
            <a:r>
              <a:rPr lang="en-US" dirty="0"/>
              <a:t>Time-series studies explore effectiveness of specific policy initiatives, such as crackdowns on specific drug markets.</a:t>
            </a:r>
          </a:p>
          <a:p>
            <a:pPr lvl="1">
              <a:buClrTx/>
            </a:pPr>
            <a:r>
              <a:rPr lang="en-US" dirty="0"/>
              <a:t>Ecological studies look for a negative association between crime rates and punishment levels, and some studies have been able to isolate a deterrent effect.</a:t>
            </a:r>
          </a:p>
          <a:p>
            <a:endParaRPr lang="en-US" dirty="0"/>
          </a:p>
        </p:txBody>
      </p:sp>
      <p:sp>
        <p:nvSpPr>
          <p:cNvPr id="6" name="Slide Number Placeholder 5">
            <a:extLst>
              <a:ext uri="{FF2B5EF4-FFF2-40B4-BE49-F238E27FC236}">
                <a16:creationId xmlns:a16="http://schemas.microsoft.com/office/drawing/2014/main" id="{AB2B4A21-B03C-4B3F-8D3A-7C8C9E051726}"/>
              </a:ext>
            </a:extLst>
          </p:cNvPr>
          <p:cNvSpPr>
            <a:spLocks noGrp="1"/>
          </p:cNvSpPr>
          <p:nvPr>
            <p:ph type="sldNum" sz="quarter" idx="12"/>
          </p:nvPr>
        </p:nvSpPr>
        <p:spPr/>
        <p:txBody>
          <a:bodyPr/>
          <a:lstStyle/>
          <a:p>
            <a:pPr>
              <a:defRPr/>
            </a:pPr>
            <a:fld id="{3B21ED36-448F-411E-92B1-3CC51C382C38}" type="slidenum">
              <a:rPr lang="en-US" smtClean="0"/>
              <a:pPr>
                <a:defRPr/>
              </a:pPr>
              <a:t>9</a:t>
            </a:fld>
            <a:endParaRPr lang="en-US" dirty="0"/>
          </a:p>
        </p:txBody>
      </p:sp>
    </p:spTree>
    <p:extLst>
      <p:ext uri="{BB962C8B-B14F-4D97-AF65-F5344CB8AC3E}">
        <p14:creationId xmlns:p14="http://schemas.microsoft.com/office/powerpoint/2010/main" val="419491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2556</Words>
  <Application>Microsoft Office PowerPoint</Application>
  <PresentationFormat>On-screen Show (4:3)</PresentationFormat>
  <Paragraphs>270</Paragraphs>
  <Slides>42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PowerPoint Presentation</vt:lpstr>
      <vt:lpstr>The Purpose of Criminal Punishment</vt:lpstr>
      <vt:lpstr>What is Punishment?</vt:lpstr>
      <vt:lpstr>What is Punishment?</vt:lpstr>
      <vt:lpstr>Theoretical Approaches to Punishment</vt:lpstr>
      <vt:lpstr>Why Punish? The Philosophical Approach</vt:lpstr>
      <vt:lpstr>Deterrence</vt:lpstr>
      <vt:lpstr>Deterrence: Two Types</vt:lpstr>
      <vt:lpstr>Does Deterrence Work?</vt:lpstr>
      <vt:lpstr>Does Deterrence Work?</vt:lpstr>
      <vt:lpstr>How Much Punishment Must Be Imposed to Deter?</vt:lpstr>
      <vt:lpstr>Retribution</vt:lpstr>
      <vt:lpstr>Retribution</vt:lpstr>
      <vt:lpstr>Justifications for Retribution</vt:lpstr>
      <vt:lpstr>Justifications for Retribution</vt:lpstr>
      <vt:lpstr>Justifications for Retribution</vt:lpstr>
      <vt:lpstr>Justifications for Retribution</vt:lpstr>
      <vt:lpstr>Justifications for Retribution</vt:lpstr>
      <vt:lpstr>Just Desert</vt:lpstr>
      <vt:lpstr>Just Desert</vt:lpstr>
      <vt:lpstr>Just Desert</vt:lpstr>
      <vt:lpstr>Just Desert on Juvenile Offending</vt:lpstr>
      <vt:lpstr>Criticisms of Just Desert</vt:lpstr>
      <vt:lpstr>Criticisms of Just Desert</vt:lpstr>
      <vt:lpstr>Reconciling Utilitarian and Retributive Theories</vt:lpstr>
      <vt:lpstr>Reconciling Utilitarian and Retributive Theories</vt:lpstr>
      <vt:lpstr>Rehabilitation</vt:lpstr>
      <vt:lpstr>Rehabilitation</vt:lpstr>
      <vt:lpstr>Rehabilitation</vt:lpstr>
      <vt:lpstr>Rehabilitation</vt:lpstr>
      <vt:lpstr>Rehabilitation and Virtue Theory</vt:lpstr>
      <vt:lpstr>Rehabilitation and Virtue Theory</vt:lpstr>
      <vt:lpstr>Incapacitation</vt:lpstr>
      <vt:lpstr>Incapacitation</vt:lpstr>
      <vt:lpstr>Restorative Justice</vt:lpstr>
      <vt:lpstr>Restorative Justice</vt:lpstr>
      <vt:lpstr>Restorative Justice</vt:lpstr>
      <vt:lpstr>Why Punish? The Sociological Approach</vt:lpstr>
      <vt:lpstr>Why Punish? The Sociological Approach</vt:lpstr>
      <vt:lpstr>Why Punish? The Sociological Approach</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 B</cp:lastModifiedBy>
  <cp:revision>39</cp:revision>
  <dcterms:created xsi:type="dcterms:W3CDTF">2006-08-16T00:00:00Z</dcterms:created>
  <dcterms:modified xsi:type="dcterms:W3CDTF">2022-08-13T17:47:57Z</dcterms:modified>
</cp:coreProperties>
</file>