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6" r:id="rId2"/>
    <p:sldId id="260" r:id="rId3"/>
    <p:sldId id="261" r:id="rId4"/>
    <p:sldId id="302" r:id="rId5"/>
    <p:sldId id="262" r:id="rId6"/>
    <p:sldId id="263" r:id="rId7"/>
    <p:sldId id="265" r:id="rId8"/>
    <p:sldId id="299" r:id="rId9"/>
    <p:sldId id="266" r:id="rId10"/>
    <p:sldId id="267" r:id="rId11"/>
    <p:sldId id="269" r:id="rId12"/>
    <p:sldId id="270" r:id="rId13"/>
    <p:sldId id="304" r:id="rId14"/>
    <p:sldId id="271" r:id="rId15"/>
    <p:sldId id="272" r:id="rId16"/>
    <p:sldId id="273" r:id="rId17"/>
    <p:sldId id="274" r:id="rId18"/>
    <p:sldId id="275" r:id="rId19"/>
    <p:sldId id="305" r:id="rId20"/>
    <p:sldId id="276" r:id="rId21"/>
    <p:sldId id="306" r:id="rId22"/>
    <p:sldId id="277" r:id="rId23"/>
    <p:sldId id="280" r:id="rId24"/>
    <p:sldId id="281" r:id="rId25"/>
    <p:sldId id="308" r:id="rId26"/>
    <p:sldId id="282" r:id="rId27"/>
    <p:sldId id="283" r:id="rId28"/>
    <p:sldId id="309" r:id="rId29"/>
    <p:sldId id="284" r:id="rId30"/>
    <p:sldId id="285" r:id="rId31"/>
    <p:sldId id="286" r:id="rId32"/>
    <p:sldId id="287" r:id="rId33"/>
    <p:sldId id="310" r:id="rId34"/>
    <p:sldId id="288" r:id="rId35"/>
    <p:sldId id="311" r:id="rId36"/>
    <p:sldId id="289" r:id="rId37"/>
    <p:sldId id="290" r:id="rId38"/>
    <p:sldId id="291" r:id="rId39"/>
    <p:sldId id="312" r:id="rId40"/>
    <p:sldId id="292" r:id="rId41"/>
    <p:sldId id="293" r:id="rId42"/>
    <p:sldId id="294" r:id="rId43"/>
    <p:sldId id="313" r:id="rId44"/>
    <p:sldId id="295" r:id="rId45"/>
    <p:sldId id="296" r:id="rId46"/>
    <p:sldId id="297" r:id="rId47"/>
    <p:sldId id="300" r:id="rId48"/>
    <p:sldId id="29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60" autoAdjust="0"/>
  </p:normalViewPr>
  <p:slideViewPr>
    <p:cSldViewPr>
      <p:cViewPr varScale="1">
        <p:scale>
          <a:sx n="48" d="100"/>
          <a:sy n="48" d="100"/>
        </p:scale>
        <p:origin x="1779"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8/12/2022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a:p>
        </p:txBody>
      </p:sp>
    </p:spTree>
    <p:extLst>
      <p:ext uri="{BB962C8B-B14F-4D97-AF65-F5344CB8AC3E}">
        <p14:creationId xmlns:p14="http://schemas.microsoft.com/office/powerpoint/2010/main" val="4190192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743200"/>
            <a:ext cx="6400800" cy="2057400"/>
          </a:xfrm>
        </p:spPr>
        <p:txBody>
          <a:bodyPr>
            <a:noAutofit/>
          </a:bodyPr>
          <a:lstStyle/>
          <a:p>
            <a:r>
              <a:rPr lang="en-US" altLang="en-US" dirty="0"/>
              <a:t>Chapter 3: Police Ethics: Use of Force, Investigations, Interrogation and Lying</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9BE6600-6FEE-4D7C-9D02-E3485FF32883}"/>
              </a:ext>
            </a:extLst>
          </p:cNvPr>
          <p:cNvSpPr>
            <a:spLocks noGrp="1"/>
          </p:cNvSpPr>
          <p:nvPr>
            <p:ph type="title"/>
          </p:nvPr>
        </p:nvSpPr>
        <p:spPr>
          <a:xfrm>
            <a:off x="457200" y="533400"/>
            <a:ext cx="8229600" cy="1143000"/>
          </a:xfrm>
        </p:spPr>
        <p:txBody>
          <a:bodyPr/>
          <a:lstStyle/>
          <a:p>
            <a:r>
              <a:rPr lang="en-US" altLang="en-US"/>
              <a:t>Continuum of Force</a:t>
            </a:r>
          </a:p>
        </p:txBody>
      </p:sp>
      <p:sp>
        <p:nvSpPr>
          <p:cNvPr id="19459" name="Content Placeholder 2">
            <a:extLst>
              <a:ext uri="{FF2B5EF4-FFF2-40B4-BE49-F238E27FC236}">
                <a16:creationId xmlns:a16="http://schemas.microsoft.com/office/drawing/2014/main" id="{F670643E-EAAB-40BE-A0E1-2BDE50B41651}"/>
              </a:ext>
            </a:extLst>
          </p:cNvPr>
          <p:cNvSpPr>
            <a:spLocks noGrp="1"/>
          </p:cNvSpPr>
          <p:nvPr>
            <p:ph idx="1"/>
          </p:nvPr>
        </p:nvSpPr>
        <p:spPr>
          <a:xfrm>
            <a:off x="457200" y="1905000"/>
            <a:ext cx="8229600" cy="3992563"/>
          </a:xfrm>
        </p:spPr>
        <p:txBody>
          <a:bodyPr>
            <a:normAutofit/>
          </a:bodyPr>
          <a:lstStyle/>
          <a:p>
            <a:r>
              <a:rPr lang="en-US" altLang="en-US" dirty="0"/>
              <a:t>Skolnick and Fyfe (1993)</a:t>
            </a:r>
          </a:p>
          <a:p>
            <a:pPr lvl="1"/>
            <a:r>
              <a:rPr lang="en-US" altLang="en-US" dirty="0"/>
              <a:t>Show ascending scale of action that can apply</a:t>
            </a:r>
          </a:p>
          <a:p>
            <a:pPr marL="1371600" lvl="2" indent="-457200">
              <a:buFont typeface="+mj-lt"/>
              <a:buAutoNum type="alphaLcParenR"/>
            </a:pPr>
            <a:r>
              <a:rPr lang="en-US" altLang="en-US" dirty="0"/>
              <a:t>Presence</a:t>
            </a:r>
          </a:p>
          <a:p>
            <a:pPr marL="1371600" lvl="2" indent="-457200">
              <a:buFont typeface="+mj-lt"/>
              <a:buAutoNum type="alphaLcParenR"/>
            </a:pPr>
            <a:r>
              <a:rPr lang="en-US" altLang="en-US" dirty="0"/>
              <a:t>Persuasive verbalization</a:t>
            </a:r>
          </a:p>
          <a:p>
            <a:pPr marL="1371600" lvl="2" indent="-457200">
              <a:buFont typeface="+mj-lt"/>
              <a:buAutoNum type="alphaLcParenR"/>
            </a:pPr>
            <a:r>
              <a:rPr lang="en-US" altLang="en-US" dirty="0"/>
              <a:t>Command verbalization</a:t>
            </a:r>
          </a:p>
          <a:p>
            <a:pPr marL="1371600" lvl="2" indent="-457200">
              <a:buFont typeface="+mj-lt"/>
              <a:buAutoNum type="alphaLcParenR"/>
            </a:pPr>
            <a:r>
              <a:rPr lang="en-US" altLang="en-US" dirty="0"/>
              <a:t>Firm grips</a:t>
            </a:r>
          </a:p>
          <a:p>
            <a:pPr marL="1371600" lvl="2" indent="-457200">
              <a:buFont typeface="+mj-lt"/>
              <a:buAutoNum type="alphaLcParenR"/>
            </a:pPr>
            <a:r>
              <a:rPr lang="en-US" altLang="en-US" dirty="0"/>
              <a:t>Pain compliance</a:t>
            </a:r>
          </a:p>
          <a:p>
            <a:pPr marL="1371600" lvl="2" indent="-457200">
              <a:buFont typeface="+mj-lt"/>
              <a:buAutoNum type="alphaLcParenR"/>
            </a:pPr>
            <a:r>
              <a:rPr lang="en-US" altLang="en-US" dirty="0"/>
              <a:t>Impact techniques</a:t>
            </a:r>
          </a:p>
          <a:p>
            <a:pPr marL="1371600" lvl="2" indent="-457200">
              <a:buFont typeface="+mj-lt"/>
              <a:buAutoNum type="alphaLcParenR"/>
            </a:pPr>
            <a:r>
              <a:rPr lang="en-US" altLang="en-US" dirty="0"/>
              <a:t>Deadly force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17045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9188CCD-DA2C-43F1-8C1C-1392C5A1D2CA}"/>
              </a:ext>
            </a:extLst>
          </p:cNvPr>
          <p:cNvSpPr>
            <a:spLocks noGrp="1"/>
          </p:cNvSpPr>
          <p:nvPr>
            <p:ph type="title"/>
          </p:nvPr>
        </p:nvSpPr>
        <p:spPr>
          <a:xfrm>
            <a:off x="457200" y="533400"/>
            <a:ext cx="8229600" cy="1143000"/>
          </a:xfrm>
        </p:spPr>
        <p:txBody>
          <a:bodyPr>
            <a:normAutofit/>
          </a:bodyPr>
          <a:lstStyle/>
          <a:p>
            <a:r>
              <a:rPr lang="en-US" altLang="en-US" dirty="0"/>
              <a:t>Police Perspectives on Use of Force</a:t>
            </a:r>
          </a:p>
        </p:txBody>
      </p:sp>
      <p:sp>
        <p:nvSpPr>
          <p:cNvPr id="21507" name="Content Placeholder 2">
            <a:extLst>
              <a:ext uri="{FF2B5EF4-FFF2-40B4-BE49-F238E27FC236}">
                <a16:creationId xmlns:a16="http://schemas.microsoft.com/office/drawing/2014/main" id="{0DBE3AF6-AFF5-42B9-8A61-9FF2B9C686A1}"/>
              </a:ext>
            </a:extLst>
          </p:cNvPr>
          <p:cNvSpPr>
            <a:spLocks noGrp="1"/>
          </p:cNvSpPr>
          <p:nvPr>
            <p:ph idx="1"/>
          </p:nvPr>
        </p:nvSpPr>
        <p:spPr/>
        <p:txBody>
          <a:bodyPr>
            <a:normAutofit/>
          </a:bodyPr>
          <a:lstStyle/>
          <a:p>
            <a:r>
              <a:rPr lang="en-US" altLang="en-US" dirty="0"/>
              <a:t>Surveys found police more likely to use excessive force if they believe:</a:t>
            </a:r>
          </a:p>
          <a:p>
            <a:pPr lvl="1"/>
            <a:r>
              <a:rPr lang="en-US" altLang="en-US" dirty="0"/>
              <a:t>“Real” police work is action-oriented</a:t>
            </a:r>
          </a:p>
          <a:p>
            <a:pPr lvl="1"/>
            <a:r>
              <a:rPr lang="en-US" altLang="en-US" dirty="0"/>
              <a:t>When patrolling, there are too many restrictions that constrain their battle with crime</a:t>
            </a:r>
          </a:p>
          <a:p>
            <a:r>
              <a:rPr lang="en-US" altLang="en-US" dirty="0"/>
              <a:t>Officers believe only fellow officers should be allowed to pass judgement on use-of-force situations.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451659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CC67F2F-52AF-428F-9452-3752112A8F91}"/>
              </a:ext>
            </a:extLst>
          </p:cNvPr>
          <p:cNvSpPr>
            <a:spLocks noGrp="1"/>
          </p:cNvSpPr>
          <p:nvPr>
            <p:ph type="title"/>
          </p:nvPr>
        </p:nvSpPr>
        <p:spPr>
          <a:xfrm>
            <a:off x="457200" y="533400"/>
            <a:ext cx="8229600" cy="1143000"/>
          </a:xfrm>
        </p:spPr>
        <p:txBody>
          <a:bodyPr>
            <a:normAutofit/>
          </a:bodyPr>
          <a:lstStyle/>
          <a:p>
            <a:r>
              <a:rPr lang="en-US" altLang="en-US" dirty="0"/>
              <a:t>Police Perspectives on Use of Force</a:t>
            </a:r>
          </a:p>
        </p:txBody>
      </p:sp>
      <p:sp>
        <p:nvSpPr>
          <p:cNvPr id="22531" name="Content Placeholder 2">
            <a:extLst>
              <a:ext uri="{FF2B5EF4-FFF2-40B4-BE49-F238E27FC236}">
                <a16:creationId xmlns:a16="http://schemas.microsoft.com/office/drawing/2014/main" id="{1FC43210-23F3-482F-AB0D-CF72E42ADD2C}"/>
              </a:ext>
            </a:extLst>
          </p:cNvPr>
          <p:cNvSpPr>
            <a:spLocks noGrp="1"/>
          </p:cNvSpPr>
          <p:nvPr>
            <p:ph idx="1"/>
          </p:nvPr>
        </p:nvSpPr>
        <p:spPr>
          <a:xfrm>
            <a:off x="457200" y="1447800"/>
            <a:ext cx="8229600" cy="4800600"/>
          </a:xfrm>
        </p:spPr>
        <p:txBody>
          <a:bodyPr>
            <a:noAutofit/>
          </a:bodyPr>
          <a:lstStyle/>
          <a:p>
            <a:r>
              <a:rPr lang="en-US" altLang="en-US" dirty="0"/>
              <a:t>Research by Paoline and Terrill (2011):</a:t>
            </a:r>
          </a:p>
          <a:p>
            <a:pPr lvl="1"/>
            <a:r>
              <a:rPr lang="en-US" altLang="en-US" dirty="0"/>
              <a:t>43% of officers reported following rules about force is not always congruent with getting the job done.</a:t>
            </a:r>
          </a:p>
          <a:p>
            <a:pPr lvl="1"/>
            <a:r>
              <a:rPr lang="en-US" altLang="en-US" dirty="0"/>
              <a:t>Officers generally agreed that verbal control was the starting point of continuum.</a:t>
            </a:r>
          </a:p>
          <a:p>
            <a:pPr lvl="1"/>
            <a:r>
              <a:rPr lang="en-US" altLang="en-US" dirty="0"/>
              <a:t>Majority of officers believed that the use of high levels of force is not necessary</a:t>
            </a:r>
          </a:p>
          <a:p>
            <a:pPr lvl="1"/>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111827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Police Perspectives on Use of Force</a:t>
            </a:r>
            <a:endParaRPr lang="en-US" dirty="0"/>
          </a:p>
        </p:txBody>
      </p:sp>
      <p:sp>
        <p:nvSpPr>
          <p:cNvPr id="4" name="Content Placeholder 3"/>
          <p:cNvSpPr>
            <a:spLocks noGrp="1"/>
          </p:cNvSpPr>
          <p:nvPr>
            <p:ph idx="1"/>
          </p:nvPr>
        </p:nvSpPr>
        <p:spPr/>
        <p:txBody>
          <a:bodyPr/>
          <a:lstStyle/>
          <a:p>
            <a:r>
              <a:rPr lang="en-US" altLang="en-US" dirty="0"/>
              <a:t>Use of force in given situation nearly always ambiguous</a:t>
            </a:r>
          </a:p>
          <a:p>
            <a:pPr lvl="1"/>
            <a:r>
              <a:rPr lang="en-US" altLang="en-US" dirty="0"/>
              <a:t>Boundary between excess and adequate becomes difficult to establish</a:t>
            </a:r>
          </a:p>
          <a:p>
            <a:r>
              <a:rPr lang="en-US" altLang="en-US" dirty="0" err="1"/>
              <a:t>Kleinig</a:t>
            </a:r>
            <a:r>
              <a:rPr lang="en-US" altLang="en-US" dirty="0"/>
              <a:t> finds </a:t>
            </a:r>
            <a:r>
              <a:rPr lang="en-US" altLang="en-US" dirty="0" err="1"/>
              <a:t>overtightening</a:t>
            </a:r>
            <a:r>
              <a:rPr lang="en-US" altLang="en-US" dirty="0"/>
              <a:t> of handcuffs as an exemplar of excessive force</a:t>
            </a:r>
          </a:p>
          <a:p>
            <a:pPr lvl="1"/>
            <a:r>
              <a:rPr lang="en-US" altLang="en-US" dirty="0"/>
              <a:t>Aggravated by policies where officers have no discretion in handcuffing; everyone gets handcuffed at arrest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65163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F919187-D75C-436B-A1B0-76CB76F544F2}"/>
              </a:ext>
            </a:extLst>
          </p:cNvPr>
          <p:cNvSpPr>
            <a:spLocks noGrp="1"/>
          </p:cNvSpPr>
          <p:nvPr>
            <p:ph type="title"/>
          </p:nvPr>
        </p:nvSpPr>
        <p:spPr>
          <a:xfrm>
            <a:off x="457200" y="609600"/>
            <a:ext cx="8229600" cy="1143000"/>
          </a:xfrm>
        </p:spPr>
        <p:txBody>
          <a:bodyPr>
            <a:normAutofit/>
          </a:bodyPr>
          <a:lstStyle/>
          <a:p>
            <a:r>
              <a:rPr lang="en-US" altLang="en-US" dirty="0"/>
              <a:t>Police and Citizen Interactions</a:t>
            </a:r>
          </a:p>
        </p:txBody>
      </p:sp>
      <p:sp>
        <p:nvSpPr>
          <p:cNvPr id="23555" name="Content Placeholder 2">
            <a:extLst>
              <a:ext uri="{FF2B5EF4-FFF2-40B4-BE49-F238E27FC236}">
                <a16:creationId xmlns:a16="http://schemas.microsoft.com/office/drawing/2014/main" id="{82C3F565-5BB8-4A0E-BADE-2D8D1EDDA12C}"/>
              </a:ext>
            </a:extLst>
          </p:cNvPr>
          <p:cNvSpPr>
            <a:spLocks noGrp="1"/>
          </p:cNvSpPr>
          <p:nvPr>
            <p:ph idx="1"/>
          </p:nvPr>
        </p:nvSpPr>
        <p:spPr>
          <a:xfrm>
            <a:off x="457200" y="1828800"/>
            <a:ext cx="8229600" cy="4495800"/>
          </a:xfrm>
        </p:spPr>
        <p:txBody>
          <a:bodyPr>
            <a:normAutofit lnSpcReduction="10000"/>
          </a:bodyPr>
          <a:lstStyle/>
          <a:p>
            <a:r>
              <a:rPr lang="en-US" altLang="en-US" sz="2200" dirty="0"/>
              <a:t>Studies have found suspects brandishing weapons are more likely to be subjected to force.</a:t>
            </a:r>
          </a:p>
          <a:p>
            <a:pPr lvl="1"/>
            <a:r>
              <a:rPr lang="en-US" altLang="en-US" sz="2200" dirty="0"/>
              <a:t>Others report mixed results</a:t>
            </a:r>
          </a:p>
          <a:p>
            <a:r>
              <a:rPr lang="en-US" altLang="en-US" sz="2200" dirty="0"/>
              <a:t>Dynamic nature of interactions well accepted</a:t>
            </a:r>
          </a:p>
          <a:p>
            <a:r>
              <a:rPr lang="en-US" altLang="en-US" sz="2200" dirty="0"/>
              <a:t>Alpert and Dunham (2004)</a:t>
            </a:r>
          </a:p>
          <a:p>
            <a:pPr lvl="1"/>
            <a:r>
              <a:rPr lang="en-US" altLang="en-US" sz="2200" dirty="0"/>
              <a:t>Coined the expression “authority maintenance ritual”</a:t>
            </a:r>
          </a:p>
          <a:p>
            <a:r>
              <a:rPr lang="en-US" altLang="en-US" sz="2200" dirty="0"/>
              <a:t>Citizen accounts stress on over-zealous actions by the police</a:t>
            </a:r>
          </a:p>
          <a:p>
            <a:r>
              <a:rPr lang="en-US" altLang="en-US" sz="2200" dirty="0"/>
              <a:t>Public ignorance extends to assuming that a non-menacing suspect is one who does not possess the same weapons as police or match the police physically</a:t>
            </a:r>
          </a:p>
          <a:p>
            <a:r>
              <a:rPr lang="en-US" altLang="en-US" sz="2200" dirty="0"/>
              <a:t>Another issue of confusion for the public is the number of shots fired by police when using deadly force</a:t>
            </a:r>
          </a:p>
          <a:p>
            <a:endParaRPr lang="en-US" altLang="en-US" sz="2000" dirty="0"/>
          </a:p>
          <a:p>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706198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C0742FB-45C5-401D-904B-A2CBD7AF1C73}"/>
              </a:ext>
            </a:extLst>
          </p:cNvPr>
          <p:cNvSpPr>
            <a:spLocks noGrp="1"/>
          </p:cNvSpPr>
          <p:nvPr>
            <p:ph type="title"/>
          </p:nvPr>
        </p:nvSpPr>
        <p:spPr>
          <a:xfrm>
            <a:off x="457200" y="533400"/>
            <a:ext cx="8229600" cy="1143000"/>
          </a:xfrm>
        </p:spPr>
        <p:txBody>
          <a:bodyPr/>
          <a:lstStyle/>
          <a:p>
            <a:r>
              <a:rPr lang="en-US" altLang="en-US" dirty="0"/>
              <a:t>Police and Citizen Interactions</a:t>
            </a:r>
          </a:p>
        </p:txBody>
      </p:sp>
      <p:sp>
        <p:nvSpPr>
          <p:cNvPr id="24579" name="Content Placeholder 2">
            <a:extLst>
              <a:ext uri="{FF2B5EF4-FFF2-40B4-BE49-F238E27FC236}">
                <a16:creationId xmlns:a16="http://schemas.microsoft.com/office/drawing/2014/main" id="{9E58E449-D2AF-42DA-859E-A1497DF86D88}"/>
              </a:ext>
            </a:extLst>
          </p:cNvPr>
          <p:cNvSpPr>
            <a:spLocks noGrp="1"/>
          </p:cNvSpPr>
          <p:nvPr>
            <p:ph idx="1"/>
          </p:nvPr>
        </p:nvSpPr>
        <p:spPr>
          <a:xfrm>
            <a:off x="457200" y="1752600"/>
            <a:ext cx="8229600" cy="4525963"/>
          </a:xfrm>
        </p:spPr>
        <p:txBody>
          <a:bodyPr/>
          <a:lstStyle/>
          <a:p>
            <a:r>
              <a:rPr lang="en-US" altLang="en-US" dirty="0"/>
              <a:t>Empirical research finds that police is more likely to use force when making arrests.</a:t>
            </a:r>
          </a:p>
          <a:p>
            <a:r>
              <a:rPr lang="en-US" altLang="en-US" dirty="0"/>
              <a:t>Other factors studied in relation to police use of force:</a:t>
            </a:r>
          </a:p>
          <a:p>
            <a:pPr lvl="1"/>
            <a:r>
              <a:rPr lang="en-US" altLang="en-US" dirty="0"/>
              <a:t>Bystanders present</a:t>
            </a:r>
          </a:p>
          <a:p>
            <a:pPr lvl="1"/>
            <a:r>
              <a:rPr lang="en-US" altLang="en-US" dirty="0"/>
              <a:t>Officer age</a:t>
            </a:r>
          </a:p>
          <a:p>
            <a:pPr lvl="1"/>
            <a:r>
              <a:rPr lang="en-US" altLang="en-US" dirty="0"/>
              <a:t>Years of experience</a:t>
            </a:r>
          </a:p>
          <a:p>
            <a:pPr lvl="1"/>
            <a:r>
              <a:rPr lang="en-US" altLang="en-US" dirty="0"/>
              <a:t>Level of education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09187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AE783EF-B807-45C1-AC6F-7F1AE5BEF6D6}"/>
              </a:ext>
            </a:extLst>
          </p:cNvPr>
          <p:cNvSpPr>
            <a:spLocks noGrp="1"/>
          </p:cNvSpPr>
          <p:nvPr>
            <p:ph type="title"/>
          </p:nvPr>
        </p:nvSpPr>
        <p:spPr>
          <a:xfrm>
            <a:off x="457200" y="609600"/>
            <a:ext cx="8229600" cy="1295400"/>
          </a:xfrm>
        </p:spPr>
        <p:txBody>
          <a:bodyPr rtlCol="0">
            <a:normAutofit/>
          </a:bodyPr>
          <a:lstStyle/>
          <a:p>
            <a:pPr fontAlgn="auto">
              <a:spcAft>
                <a:spcPts val="0"/>
              </a:spcAft>
              <a:defRPr/>
            </a:pPr>
            <a:r>
              <a:rPr lang="en-US" altLang="en-US" dirty="0"/>
              <a:t>Police/Citizen Interactions and Procedural Justice</a:t>
            </a:r>
          </a:p>
        </p:txBody>
      </p:sp>
      <p:sp>
        <p:nvSpPr>
          <p:cNvPr id="25603" name="Content Placeholder 2">
            <a:extLst>
              <a:ext uri="{FF2B5EF4-FFF2-40B4-BE49-F238E27FC236}">
                <a16:creationId xmlns:a16="http://schemas.microsoft.com/office/drawing/2014/main" id="{5EE7CF2E-F15C-4A56-BE8D-80AA7B9E49EC}"/>
              </a:ext>
            </a:extLst>
          </p:cNvPr>
          <p:cNvSpPr>
            <a:spLocks noGrp="1"/>
          </p:cNvSpPr>
          <p:nvPr>
            <p:ph idx="1"/>
          </p:nvPr>
        </p:nvSpPr>
        <p:spPr>
          <a:xfrm>
            <a:off x="381000" y="1828800"/>
            <a:ext cx="8229600" cy="4525963"/>
          </a:xfrm>
        </p:spPr>
        <p:txBody>
          <a:bodyPr>
            <a:noAutofit/>
          </a:bodyPr>
          <a:lstStyle/>
          <a:p>
            <a:r>
              <a:rPr lang="en-US" sz="2200" dirty="0"/>
              <a:t>Jackson and colleagues (2012: 1053) argue that </a:t>
            </a:r>
            <a:r>
              <a:rPr lang="en-US" altLang="en-US" sz="2200" dirty="0"/>
              <a:t>if police give procedural justice, this will increase legitimacy</a:t>
            </a:r>
          </a:p>
          <a:p>
            <a:r>
              <a:rPr lang="en-US" altLang="en-US" sz="2200" dirty="0"/>
              <a:t>Procedural justice termed “process-based policing”</a:t>
            </a:r>
          </a:p>
          <a:p>
            <a:pPr lvl="1"/>
            <a:r>
              <a:rPr lang="en-US" altLang="en-US" sz="2200" dirty="0"/>
              <a:t>Generally comprises four components:</a:t>
            </a:r>
          </a:p>
          <a:p>
            <a:pPr marL="1371600" lvl="2" indent="-457200">
              <a:buFont typeface="+mj-lt"/>
              <a:buAutoNum type="alphaLcParenR"/>
            </a:pPr>
            <a:r>
              <a:rPr lang="en-US" altLang="en-US" sz="2200" dirty="0"/>
              <a:t>Dialogue exists that encourages citizen participation before an officer makes a decision.</a:t>
            </a:r>
          </a:p>
          <a:p>
            <a:pPr marL="1371600" lvl="2" indent="-457200">
              <a:buFont typeface="+mj-lt"/>
              <a:buAutoNum type="alphaLcParenR"/>
            </a:pPr>
            <a:r>
              <a:rPr lang="en-US" altLang="en-US" sz="2200" dirty="0"/>
              <a:t>Neutrality in decision-making is demonstrated by conducting dialogue with citizens.</a:t>
            </a:r>
          </a:p>
          <a:p>
            <a:pPr marL="1371600" lvl="2" indent="-457200">
              <a:buFont typeface="+mj-lt"/>
              <a:buAutoNum type="alphaLcParenR"/>
            </a:pPr>
            <a:r>
              <a:rPr lang="en-US" altLang="en-US" sz="2200" dirty="0"/>
              <a:t>Respect for citizens is demonstrated throughout the interaction.</a:t>
            </a:r>
          </a:p>
          <a:p>
            <a:pPr marL="1371600" lvl="2" indent="-457200">
              <a:buFont typeface="+mj-lt"/>
              <a:buAutoNum type="alphaLcParenR"/>
            </a:pPr>
            <a:r>
              <a:rPr lang="en-US" altLang="en-US" sz="2200" dirty="0"/>
              <a:t>Trustworthiness is present.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967675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40A8B64-1F12-45A2-846E-45348C75D589}"/>
              </a:ext>
            </a:extLst>
          </p:cNvPr>
          <p:cNvSpPr>
            <a:spLocks noGrp="1"/>
          </p:cNvSpPr>
          <p:nvPr>
            <p:ph type="title"/>
          </p:nvPr>
        </p:nvSpPr>
        <p:spPr>
          <a:xfrm>
            <a:off x="457200" y="609600"/>
            <a:ext cx="8229600" cy="1295400"/>
          </a:xfrm>
        </p:spPr>
        <p:txBody>
          <a:bodyPr rtlCol="0">
            <a:normAutofit/>
          </a:bodyPr>
          <a:lstStyle/>
          <a:p>
            <a:pPr fontAlgn="auto">
              <a:spcAft>
                <a:spcPts val="0"/>
              </a:spcAft>
              <a:defRPr/>
            </a:pPr>
            <a:r>
              <a:rPr lang="en-US" altLang="en-US" dirty="0"/>
              <a:t>Police/Citizen Interactions and Procedural Justice</a:t>
            </a:r>
          </a:p>
        </p:txBody>
      </p:sp>
      <p:sp>
        <p:nvSpPr>
          <p:cNvPr id="26627" name="Content Placeholder 2">
            <a:extLst>
              <a:ext uri="{FF2B5EF4-FFF2-40B4-BE49-F238E27FC236}">
                <a16:creationId xmlns:a16="http://schemas.microsoft.com/office/drawing/2014/main" id="{7CEAE3E3-CD2C-445C-BB2D-C1A1851BA1E3}"/>
              </a:ext>
            </a:extLst>
          </p:cNvPr>
          <p:cNvSpPr>
            <a:spLocks noGrp="1"/>
          </p:cNvSpPr>
          <p:nvPr>
            <p:ph idx="1"/>
          </p:nvPr>
        </p:nvSpPr>
        <p:spPr>
          <a:xfrm>
            <a:off x="457200" y="1828800"/>
            <a:ext cx="8229600" cy="4525963"/>
          </a:xfrm>
        </p:spPr>
        <p:txBody>
          <a:bodyPr>
            <a:normAutofit/>
          </a:bodyPr>
          <a:lstStyle/>
          <a:p>
            <a:r>
              <a:rPr lang="en-US" altLang="en-US" dirty="0"/>
              <a:t>When four component principles are applied, citizens are more satisfied with interactions and outcomes</a:t>
            </a:r>
          </a:p>
          <a:p>
            <a:r>
              <a:rPr lang="en-US" altLang="en-US" dirty="0"/>
              <a:t>“Stop and frisk” raises questions about police fairness, legitimacy</a:t>
            </a:r>
          </a:p>
          <a:p>
            <a:pPr lvl="1"/>
            <a:r>
              <a:rPr lang="en-US" altLang="en-US" dirty="0"/>
              <a:t>Tyler et al. (2014) in NYC found that widespread use of stop and frisk undermined police legitimacy and discouraged citizen compliance and cooperation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209875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4C49DC6-4676-4456-BF39-5592E4A5BC41}"/>
              </a:ext>
            </a:extLst>
          </p:cNvPr>
          <p:cNvSpPr>
            <a:spLocks noGrp="1"/>
          </p:cNvSpPr>
          <p:nvPr>
            <p:ph type="title"/>
          </p:nvPr>
        </p:nvSpPr>
        <p:spPr>
          <a:xfrm>
            <a:off x="457200" y="762000"/>
            <a:ext cx="8229600" cy="1295400"/>
          </a:xfrm>
        </p:spPr>
        <p:txBody>
          <a:bodyPr rtlCol="0">
            <a:normAutofit/>
          </a:bodyPr>
          <a:lstStyle/>
          <a:p>
            <a:pPr fontAlgn="auto">
              <a:spcAft>
                <a:spcPts val="0"/>
              </a:spcAft>
              <a:defRPr/>
            </a:pPr>
            <a:r>
              <a:rPr lang="en-US" altLang="en-US" dirty="0"/>
              <a:t>Police/Citizen Interactions and Procedural Justice</a:t>
            </a:r>
          </a:p>
        </p:txBody>
      </p:sp>
      <p:sp>
        <p:nvSpPr>
          <p:cNvPr id="27651" name="Content Placeholder 2">
            <a:extLst>
              <a:ext uri="{FF2B5EF4-FFF2-40B4-BE49-F238E27FC236}">
                <a16:creationId xmlns:a16="http://schemas.microsoft.com/office/drawing/2014/main" id="{368C4D2B-FD22-4841-93C3-BA3C99FC791D}"/>
              </a:ext>
            </a:extLst>
          </p:cNvPr>
          <p:cNvSpPr>
            <a:spLocks noGrp="1"/>
          </p:cNvSpPr>
          <p:nvPr>
            <p:ph idx="1"/>
          </p:nvPr>
        </p:nvSpPr>
        <p:spPr>
          <a:xfrm>
            <a:off x="457200" y="2197100"/>
            <a:ext cx="8229600" cy="4525963"/>
          </a:xfrm>
        </p:spPr>
        <p:txBody>
          <a:bodyPr>
            <a:normAutofit/>
          </a:bodyPr>
          <a:lstStyle/>
          <a:p>
            <a:r>
              <a:rPr lang="en-US" altLang="en-US" dirty="0"/>
              <a:t>Dai et al. (2011)</a:t>
            </a:r>
          </a:p>
          <a:p>
            <a:pPr lvl="1"/>
            <a:r>
              <a:rPr lang="en-US" altLang="en-US" dirty="0"/>
              <a:t>Examined whether procedural justice specifically influenced two types of behavior toward police:</a:t>
            </a:r>
          </a:p>
          <a:p>
            <a:pPr marL="1371600" lvl="2" indent="-457200">
              <a:buFont typeface="+mj-lt"/>
              <a:buAutoNum type="alphaLcParenR"/>
            </a:pPr>
            <a:r>
              <a:rPr lang="en-US" altLang="en-US" dirty="0"/>
              <a:t>Disrespect to police</a:t>
            </a:r>
          </a:p>
          <a:p>
            <a:pPr marL="1371600" lvl="2" indent="-457200">
              <a:buFont typeface="+mj-lt"/>
              <a:buAutoNum type="alphaLcParenR"/>
            </a:pPr>
            <a:r>
              <a:rPr lang="en-US" altLang="en-US" dirty="0"/>
              <a:t>Non-compliance with police requests</a:t>
            </a:r>
          </a:p>
          <a:p>
            <a:pPr lvl="1"/>
            <a:r>
              <a:rPr lang="en-US" altLang="en-US" dirty="0"/>
              <a:t>Found that only police demeanor and the reception of citizens were significant factors</a:t>
            </a:r>
          </a:p>
          <a:p>
            <a:r>
              <a:rPr lang="en-US" altLang="en-US" dirty="0"/>
              <a:t>Research reveals that when the public is treated with courtesy and respect, police legitimacy is enhanced.</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800226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Police/Citizen Interactions and Procedural Justice</a:t>
            </a:r>
            <a:endParaRPr lang="en-US" dirty="0"/>
          </a:p>
        </p:txBody>
      </p:sp>
      <p:sp>
        <p:nvSpPr>
          <p:cNvPr id="4" name="Content Placeholder 3"/>
          <p:cNvSpPr>
            <a:spLocks noGrp="1"/>
          </p:cNvSpPr>
          <p:nvPr>
            <p:ph idx="1"/>
          </p:nvPr>
        </p:nvSpPr>
        <p:spPr/>
        <p:txBody>
          <a:bodyPr/>
          <a:lstStyle/>
          <a:p>
            <a:r>
              <a:rPr lang="en-US" altLang="en-US" dirty="0"/>
              <a:t>Some evidence that procedural justice extends beyond police/citizen interactions</a:t>
            </a:r>
          </a:p>
          <a:p>
            <a:pPr lvl="1"/>
            <a:r>
              <a:rPr lang="en-US" altLang="en-US" dirty="0"/>
              <a:t>Witnessing other citizens’ interactions</a:t>
            </a:r>
          </a:p>
          <a:p>
            <a:pPr lvl="1"/>
            <a:r>
              <a:rPr lang="en-US" altLang="en-US" dirty="0"/>
              <a:t>Media reports of violence</a:t>
            </a:r>
          </a:p>
          <a:p>
            <a:r>
              <a:rPr lang="en-US" altLang="en-US" dirty="0"/>
              <a:t>Procedurally fair policing requires that police develop strategies to encourage procedural justice principles.</a:t>
            </a:r>
          </a:p>
          <a:p>
            <a:r>
              <a:rPr lang="en-US" altLang="en-US" dirty="0"/>
              <a:t>Supervisors must employ these principles, then police model behavior of supervisors when with public</a:t>
            </a:r>
          </a:p>
          <a:p>
            <a:pPr lvl="1"/>
            <a:r>
              <a:rPr lang="en-US" altLang="en-US" dirty="0"/>
              <a:t>Encourages police trust in citizens and vice versa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16577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AB3A77D-E8DD-4CC8-851A-34F7742610EB}"/>
              </a:ext>
            </a:extLst>
          </p:cNvPr>
          <p:cNvSpPr>
            <a:spLocks noGrp="1" noChangeArrowheads="1"/>
          </p:cNvSpPr>
          <p:nvPr>
            <p:ph type="title"/>
          </p:nvPr>
        </p:nvSpPr>
        <p:spPr>
          <a:xfrm>
            <a:off x="457200" y="609600"/>
            <a:ext cx="8229600" cy="1143000"/>
          </a:xfrm>
        </p:spPr>
        <p:txBody>
          <a:bodyPr>
            <a:normAutofit/>
          </a:bodyPr>
          <a:lstStyle/>
          <a:p>
            <a:r>
              <a:rPr lang="en-US" altLang="en-US" dirty="0"/>
              <a:t>Police Use of Force</a:t>
            </a:r>
          </a:p>
        </p:txBody>
      </p:sp>
      <p:sp>
        <p:nvSpPr>
          <p:cNvPr id="14339" name="Rectangle 3">
            <a:extLst>
              <a:ext uri="{FF2B5EF4-FFF2-40B4-BE49-F238E27FC236}">
                <a16:creationId xmlns:a16="http://schemas.microsoft.com/office/drawing/2014/main" id="{834F82B7-49BC-4B47-BCCE-E03D17AF9B58}"/>
              </a:ext>
            </a:extLst>
          </p:cNvPr>
          <p:cNvSpPr>
            <a:spLocks noGrp="1" noChangeArrowheads="1"/>
          </p:cNvSpPr>
          <p:nvPr>
            <p:ph idx="1"/>
          </p:nvPr>
        </p:nvSpPr>
        <p:spPr/>
        <p:txBody>
          <a:bodyPr>
            <a:normAutofit/>
          </a:bodyPr>
          <a:lstStyle/>
          <a:p>
            <a:r>
              <a:rPr lang="en-US" altLang="en-US" dirty="0"/>
              <a:t>Dominant and contentious issue</a:t>
            </a:r>
          </a:p>
          <a:p>
            <a:r>
              <a:rPr lang="en-US" altLang="en-US" dirty="0"/>
              <a:t>Police are the only authority empowered to use physical force.</a:t>
            </a:r>
          </a:p>
          <a:p>
            <a:pPr lvl="1"/>
            <a:r>
              <a:rPr lang="en-US" altLang="en-US" dirty="0"/>
              <a:t>To be used only as a last resort</a:t>
            </a:r>
          </a:p>
          <a:p>
            <a:r>
              <a:rPr lang="en-US" altLang="en-US" dirty="0"/>
              <a:t>General acceptance is that police should be allowed to use force </a:t>
            </a:r>
            <a:r>
              <a:rPr lang="en-US" altLang="en-US" i="1" dirty="0"/>
              <a:t>when necessary </a:t>
            </a:r>
            <a:endParaRPr lang="en-US" altLang="en-US" dirty="0"/>
          </a:p>
          <a:p>
            <a:pPr lvl="1"/>
            <a:r>
              <a:rPr lang="en-US" altLang="en-US" dirty="0"/>
              <a:t>No consensus of how much force is unnecessary or excessive </a:t>
            </a:r>
          </a:p>
          <a:p>
            <a:r>
              <a:rPr lang="en-US" altLang="en-US" dirty="0"/>
              <a:t>Incidents are rare occurrences.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649864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133019F-9E16-4DFB-B3B7-F9D37B4B3747}"/>
              </a:ext>
            </a:extLst>
          </p:cNvPr>
          <p:cNvSpPr>
            <a:spLocks noGrp="1" noChangeArrowheads="1"/>
          </p:cNvSpPr>
          <p:nvPr>
            <p:ph type="title"/>
          </p:nvPr>
        </p:nvSpPr>
        <p:spPr>
          <a:xfrm>
            <a:off x="457200" y="609600"/>
            <a:ext cx="8229600" cy="1143000"/>
          </a:xfrm>
        </p:spPr>
        <p:txBody>
          <a:bodyPr/>
          <a:lstStyle/>
          <a:p>
            <a:r>
              <a:rPr lang="en-US" altLang="en-US" sz="3200" dirty="0"/>
              <a:t>United States Supreme Court Decisions</a:t>
            </a:r>
          </a:p>
        </p:txBody>
      </p:sp>
      <p:sp>
        <p:nvSpPr>
          <p:cNvPr id="28675" name="Rectangle 3">
            <a:extLst>
              <a:ext uri="{FF2B5EF4-FFF2-40B4-BE49-F238E27FC236}">
                <a16:creationId xmlns:a16="http://schemas.microsoft.com/office/drawing/2014/main" id="{CE1AE490-B001-4E39-ABE8-8BC8F1E7F773}"/>
              </a:ext>
            </a:extLst>
          </p:cNvPr>
          <p:cNvSpPr>
            <a:spLocks noGrp="1" noChangeArrowheads="1"/>
          </p:cNvSpPr>
          <p:nvPr>
            <p:ph idx="1"/>
          </p:nvPr>
        </p:nvSpPr>
        <p:spPr>
          <a:xfrm>
            <a:off x="457200" y="1676400"/>
            <a:ext cx="8229600" cy="4525963"/>
          </a:xfrm>
        </p:spPr>
        <p:txBody>
          <a:bodyPr>
            <a:normAutofit/>
          </a:bodyPr>
          <a:lstStyle/>
          <a:p>
            <a:pPr>
              <a:lnSpc>
                <a:spcPct val="90000"/>
              </a:lnSpc>
            </a:pPr>
            <a:r>
              <a:rPr lang="en-US" altLang="en-US" i="1" dirty="0"/>
              <a:t>Tennessee v. Garner</a:t>
            </a:r>
            <a:r>
              <a:rPr lang="en-US" altLang="en-US" dirty="0"/>
              <a:t> (1985): </a:t>
            </a:r>
          </a:p>
          <a:p>
            <a:pPr lvl="1">
              <a:lnSpc>
                <a:spcPct val="90000"/>
              </a:lnSpc>
            </a:pPr>
            <a:r>
              <a:rPr lang="en-US" altLang="en-US" dirty="0"/>
              <a:t>An officer might use deadly force only “if he has probable cause to believe that the suspect posed a threat of serious physical harm, either to the officer or to others”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838917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United States Supreme Court Decisions</a:t>
            </a:r>
            <a:endParaRPr lang="en-US" dirty="0"/>
          </a:p>
        </p:txBody>
      </p:sp>
      <p:sp>
        <p:nvSpPr>
          <p:cNvPr id="4" name="Content Placeholder 3"/>
          <p:cNvSpPr>
            <a:spLocks noGrp="1"/>
          </p:cNvSpPr>
          <p:nvPr>
            <p:ph idx="1"/>
          </p:nvPr>
        </p:nvSpPr>
        <p:spPr/>
        <p:txBody>
          <a:bodyPr>
            <a:normAutofit lnSpcReduction="10000"/>
          </a:bodyPr>
          <a:lstStyle/>
          <a:p>
            <a:pPr>
              <a:lnSpc>
                <a:spcPct val="90000"/>
              </a:lnSpc>
            </a:pPr>
            <a:r>
              <a:rPr lang="en-US" altLang="en-US" i="1" dirty="0"/>
              <a:t>Graham v. Connor</a:t>
            </a:r>
            <a:r>
              <a:rPr lang="en-US" altLang="en-US" dirty="0"/>
              <a:t> (1989):</a:t>
            </a:r>
          </a:p>
          <a:p>
            <a:pPr lvl="1">
              <a:lnSpc>
                <a:spcPct val="90000"/>
              </a:lnSpc>
            </a:pPr>
            <a:r>
              <a:rPr lang="en-US" altLang="en-US" dirty="0"/>
              <a:t>Court noted there is no precise definition of reasonableness.</a:t>
            </a:r>
          </a:p>
          <a:p>
            <a:pPr lvl="1">
              <a:lnSpc>
                <a:spcPct val="90000"/>
              </a:lnSpc>
            </a:pPr>
            <a:r>
              <a:rPr lang="en-US" altLang="en-US" dirty="0"/>
              <a:t>There are four factors to consider when assessing reasonableness of use of force: </a:t>
            </a:r>
          </a:p>
          <a:p>
            <a:pPr marL="1371600" lvl="2" indent="-457200">
              <a:lnSpc>
                <a:spcPct val="90000"/>
              </a:lnSpc>
              <a:buFont typeface="+mj-lt"/>
              <a:buAutoNum type="alphaLcParenR"/>
            </a:pPr>
            <a:r>
              <a:rPr lang="en-US" altLang="en-US" dirty="0"/>
              <a:t>Severity of crime</a:t>
            </a:r>
          </a:p>
          <a:p>
            <a:pPr marL="1371600" lvl="2" indent="-457200">
              <a:lnSpc>
                <a:spcPct val="90000"/>
              </a:lnSpc>
              <a:buFont typeface="+mj-lt"/>
              <a:buAutoNum type="alphaLcParenR"/>
            </a:pPr>
            <a:r>
              <a:rPr lang="en-US" altLang="en-US" dirty="0"/>
              <a:t>Whether or not suspect threatens safety of arresting officers</a:t>
            </a:r>
          </a:p>
          <a:p>
            <a:pPr marL="1371600" lvl="2" indent="-457200">
              <a:lnSpc>
                <a:spcPct val="90000"/>
              </a:lnSpc>
              <a:buFont typeface="+mj-lt"/>
              <a:buAutoNum type="alphaLcParenR"/>
            </a:pPr>
            <a:r>
              <a:rPr lang="en-US" altLang="en-US" dirty="0"/>
              <a:t>Whether or not suspect actively resists arrest</a:t>
            </a:r>
          </a:p>
          <a:p>
            <a:pPr marL="1371600" lvl="2" indent="-457200">
              <a:lnSpc>
                <a:spcPct val="90000"/>
              </a:lnSpc>
              <a:buFont typeface="+mj-lt"/>
              <a:buAutoNum type="alphaLcParenR"/>
            </a:pPr>
            <a:r>
              <a:rPr lang="en-US" altLang="en-US" dirty="0"/>
              <a:t>Whether or not suspect attempts to evade arrest by fleeing from scene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667985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312E86-A180-4229-8B9F-EFCC2A139EB0}"/>
              </a:ext>
            </a:extLst>
          </p:cNvPr>
          <p:cNvSpPr>
            <a:spLocks noGrp="1" noChangeArrowheads="1"/>
          </p:cNvSpPr>
          <p:nvPr>
            <p:ph type="title"/>
          </p:nvPr>
        </p:nvSpPr>
        <p:spPr>
          <a:xfrm>
            <a:off x="457200" y="533400"/>
            <a:ext cx="8229600" cy="1143000"/>
          </a:xfrm>
        </p:spPr>
        <p:txBody>
          <a:bodyPr/>
          <a:lstStyle/>
          <a:p>
            <a:r>
              <a:rPr lang="en-US" altLang="en-US" sz="3200" dirty="0"/>
              <a:t>United States Supreme Court Decisions</a:t>
            </a:r>
          </a:p>
        </p:txBody>
      </p:sp>
      <p:sp>
        <p:nvSpPr>
          <p:cNvPr id="29699" name="Rectangle 3">
            <a:extLst>
              <a:ext uri="{FF2B5EF4-FFF2-40B4-BE49-F238E27FC236}">
                <a16:creationId xmlns:a16="http://schemas.microsoft.com/office/drawing/2014/main" id="{244DBC83-9839-4477-9087-2E29847110D7}"/>
              </a:ext>
            </a:extLst>
          </p:cNvPr>
          <p:cNvSpPr>
            <a:spLocks noGrp="1" noChangeArrowheads="1"/>
          </p:cNvSpPr>
          <p:nvPr>
            <p:ph idx="1"/>
          </p:nvPr>
        </p:nvSpPr>
        <p:spPr>
          <a:xfrm>
            <a:off x="457200" y="1676400"/>
            <a:ext cx="8229600" cy="4525963"/>
          </a:xfrm>
        </p:spPr>
        <p:txBody>
          <a:bodyPr>
            <a:normAutofit/>
          </a:bodyPr>
          <a:lstStyle/>
          <a:p>
            <a:pPr>
              <a:lnSpc>
                <a:spcPct val="90000"/>
              </a:lnSpc>
            </a:pPr>
            <a:r>
              <a:rPr lang="en-US" altLang="en-US" i="1" dirty="0"/>
              <a:t>Scott v. Harris</a:t>
            </a:r>
            <a:r>
              <a:rPr lang="en-US" altLang="en-US" dirty="0"/>
              <a:t> (2007)</a:t>
            </a:r>
          </a:p>
          <a:p>
            <a:pPr lvl="1">
              <a:lnSpc>
                <a:spcPct val="90000"/>
              </a:lnSpc>
            </a:pPr>
            <a:r>
              <a:rPr lang="en-US" altLang="en-US" dirty="0"/>
              <a:t>Court validated police use of deadly force during high speed vehicle pursuit when suspect endangered lives of police and innocent strangers.</a:t>
            </a:r>
          </a:p>
          <a:p>
            <a:pPr>
              <a:lnSpc>
                <a:spcPct val="90000"/>
              </a:lnSpc>
            </a:pPr>
            <a:r>
              <a:rPr lang="en-US" altLang="en-US" i="1" dirty="0"/>
              <a:t>Canton v. Harris </a:t>
            </a:r>
            <a:r>
              <a:rPr lang="en-US" altLang="en-US" dirty="0"/>
              <a:t>(1989)</a:t>
            </a:r>
          </a:p>
          <a:p>
            <a:pPr lvl="1">
              <a:lnSpc>
                <a:spcPct val="90000"/>
              </a:lnSpc>
            </a:pPr>
            <a:r>
              <a:rPr lang="en-US" altLang="en-US" dirty="0"/>
              <a:t>Court held municipalities civilly liable for failure to train officers when “failure to train amounts to deliberate indifference to rights of persons with whom the police come into contact”.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972388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582F26E2-CE69-4DE8-8326-9D45E1EF263F}"/>
              </a:ext>
            </a:extLst>
          </p:cNvPr>
          <p:cNvSpPr>
            <a:spLocks noGrp="1"/>
          </p:cNvSpPr>
          <p:nvPr>
            <p:ph type="title"/>
          </p:nvPr>
        </p:nvSpPr>
        <p:spPr>
          <a:xfrm>
            <a:off x="457200" y="533400"/>
            <a:ext cx="8229600" cy="1143000"/>
          </a:xfrm>
        </p:spPr>
        <p:txBody>
          <a:bodyPr/>
          <a:lstStyle/>
          <a:p>
            <a:r>
              <a:rPr lang="en-US" altLang="en-US"/>
              <a:t>Explaining Excessive Force</a:t>
            </a:r>
          </a:p>
        </p:txBody>
      </p:sp>
      <p:sp>
        <p:nvSpPr>
          <p:cNvPr id="32771" name="Content Placeholder 2">
            <a:extLst>
              <a:ext uri="{FF2B5EF4-FFF2-40B4-BE49-F238E27FC236}">
                <a16:creationId xmlns:a16="http://schemas.microsoft.com/office/drawing/2014/main" id="{3B43DFC9-608A-4E68-99C9-81DCE015A838}"/>
              </a:ext>
            </a:extLst>
          </p:cNvPr>
          <p:cNvSpPr>
            <a:spLocks noGrp="1"/>
          </p:cNvSpPr>
          <p:nvPr>
            <p:ph idx="1"/>
          </p:nvPr>
        </p:nvSpPr>
        <p:spPr>
          <a:xfrm>
            <a:off x="457200" y="1752600"/>
            <a:ext cx="8229600" cy="4525963"/>
          </a:xfrm>
        </p:spPr>
        <p:txBody>
          <a:bodyPr/>
          <a:lstStyle/>
          <a:p>
            <a:r>
              <a:rPr lang="en-US" altLang="en-US" dirty="0"/>
              <a:t>Three theoretical approaches to causes of police use of excessive force</a:t>
            </a:r>
          </a:p>
          <a:p>
            <a:pPr lvl="1"/>
            <a:r>
              <a:rPr lang="en-US" altLang="en-US" dirty="0"/>
              <a:t>Psychological theories</a:t>
            </a:r>
          </a:p>
          <a:p>
            <a:pPr lvl="1"/>
            <a:r>
              <a:rPr lang="en-US" altLang="en-US" dirty="0"/>
              <a:t>Sociological theories</a:t>
            </a:r>
          </a:p>
          <a:p>
            <a:pPr lvl="1"/>
            <a:r>
              <a:rPr lang="en-US" altLang="en-US" dirty="0"/>
              <a:t>Organizational theories</a:t>
            </a:r>
          </a:p>
          <a:p>
            <a:r>
              <a:rPr lang="en-US" altLang="en-US" dirty="0"/>
              <a:t>Issue is generally complex.</a:t>
            </a:r>
          </a:p>
          <a:p>
            <a:r>
              <a:rPr lang="en-US" altLang="en-US" dirty="0"/>
              <a:t>None claim to be an adequate explanation of why some do/do not use excessive force.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348412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9F675BB-CA57-4631-ADC4-171AD671E3D9}"/>
              </a:ext>
            </a:extLst>
          </p:cNvPr>
          <p:cNvSpPr>
            <a:spLocks noGrp="1"/>
          </p:cNvSpPr>
          <p:nvPr>
            <p:ph type="title"/>
          </p:nvPr>
        </p:nvSpPr>
        <p:spPr>
          <a:xfrm>
            <a:off x="457200" y="533400"/>
            <a:ext cx="8229600" cy="1143000"/>
          </a:xfrm>
        </p:spPr>
        <p:txBody>
          <a:bodyPr/>
          <a:lstStyle/>
          <a:p>
            <a:r>
              <a:rPr lang="en-US" altLang="en-US" dirty="0"/>
              <a:t>The “Rotten Apple” Explanation</a:t>
            </a:r>
          </a:p>
        </p:txBody>
      </p:sp>
      <p:sp>
        <p:nvSpPr>
          <p:cNvPr id="33795" name="Content Placeholder 2">
            <a:extLst>
              <a:ext uri="{FF2B5EF4-FFF2-40B4-BE49-F238E27FC236}">
                <a16:creationId xmlns:a16="http://schemas.microsoft.com/office/drawing/2014/main" id="{91D0215D-36AC-48FC-A4B0-7C474096046C}"/>
              </a:ext>
            </a:extLst>
          </p:cNvPr>
          <p:cNvSpPr>
            <a:spLocks noGrp="1"/>
          </p:cNvSpPr>
          <p:nvPr>
            <p:ph idx="1"/>
          </p:nvPr>
        </p:nvSpPr>
        <p:spPr>
          <a:xfrm>
            <a:off x="457200" y="1524000"/>
            <a:ext cx="8229600" cy="4724400"/>
          </a:xfrm>
        </p:spPr>
        <p:txBody>
          <a:bodyPr>
            <a:noAutofit/>
          </a:bodyPr>
          <a:lstStyle/>
          <a:p>
            <a:r>
              <a:rPr lang="en-US" altLang="en-US" dirty="0"/>
              <a:t>Research suggests personality types among officers who appear to be associated with high rates of use of force.</a:t>
            </a:r>
          </a:p>
          <a:p>
            <a:pPr lvl="1"/>
            <a:r>
              <a:rPr lang="en-US" altLang="en-US" dirty="0"/>
              <a:t>Some suffer from personality disorders or other dysfunctions</a:t>
            </a:r>
          </a:p>
          <a:p>
            <a:r>
              <a:rPr lang="en-US" altLang="en-US" dirty="0"/>
              <a:t>Responding to this view include establishing early warning systems to target officers who show indicators</a:t>
            </a:r>
          </a:p>
          <a:p>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778188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“Rotten Apple” Explanation</a:t>
            </a:r>
            <a:endParaRPr lang="en-US" dirty="0"/>
          </a:p>
        </p:txBody>
      </p:sp>
      <p:sp>
        <p:nvSpPr>
          <p:cNvPr id="4" name="Content Placeholder 3"/>
          <p:cNvSpPr>
            <a:spLocks noGrp="1"/>
          </p:cNvSpPr>
          <p:nvPr>
            <p:ph idx="1"/>
          </p:nvPr>
        </p:nvSpPr>
        <p:spPr/>
        <p:txBody>
          <a:bodyPr/>
          <a:lstStyle/>
          <a:p>
            <a:r>
              <a:rPr lang="en-US" altLang="en-US" dirty="0"/>
              <a:t>Some evidence of police shootings and low-self-control</a:t>
            </a:r>
          </a:p>
          <a:p>
            <a:pPr lvl="1"/>
            <a:r>
              <a:rPr lang="en-US" altLang="en-US" dirty="0"/>
              <a:t>Donner et al.’s (2017) Philadelphia study showed positive correlation between low-self-control and officer-involved shootings.</a:t>
            </a:r>
          </a:p>
          <a:p>
            <a:pPr lvl="1"/>
            <a:r>
              <a:rPr lang="en-US" altLang="en-US" dirty="0"/>
              <a:t>Significant connections between “legacy” officers, male officers, having served in armed forces, length of service, and having a prior arrest record</a:t>
            </a:r>
          </a:p>
          <a:p>
            <a:pPr lvl="1"/>
            <a:r>
              <a:rPr lang="en-US" altLang="en-US" dirty="0"/>
              <a:t>Findings promote stringent recruiting and psychological testing of recruits.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862950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3B8643E-A8E9-499C-81AF-00F3E3585F67}"/>
              </a:ext>
            </a:extLst>
          </p:cNvPr>
          <p:cNvSpPr>
            <a:spLocks noGrp="1" noChangeArrowheads="1"/>
          </p:cNvSpPr>
          <p:nvPr>
            <p:ph type="title"/>
          </p:nvPr>
        </p:nvSpPr>
        <p:spPr>
          <a:xfrm>
            <a:off x="457200" y="609600"/>
            <a:ext cx="8229600" cy="1143000"/>
          </a:xfrm>
        </p:spPr>
        <p:txBody>
          <a:bodyPr>
            <a:normAutofit/>
          </a:bodyPr>
          <a:lstStyle/>
          <a:p>
            <a:r>
              <a:rPr lang="en-US" altLang="en-US" dirty="0"/>
              <a:t>Assessing the Level of Force</a:t>
            </a:r>
          </a:p>
        </p:txBody>
      </p:sp>
      <p:sp>
        <p:nvSpPr>
          <p:cNvPr id="34819" name="Rectangle 3">
            <a:extLst>
              <a:ext uri="{FF2B5EF4-FFF2-40B4-BE49-F238E27FC236}">
                <a16:creationId xmlns:a16="http://schemas.microsoft.com/office/drawing/2014/main" id="{25A70412-8F12-4280-BC43-7C2F061FC0E4}"/>
              </a:ext>
            </a:extLst>
          </p:cNvPr>
          <p:cNvSpPr>
            <a:spLocks noGrp="1" noChangeArrowheads="1"/>
          </p:cNvSpPr>
          <p:nvPr>
            <p:ph idx="1"/>
          </p:nvPr>
        </p:nvSpPr>
        <p:spPr>
          <a:xfrm>
            <a:off x="457200" y="1828800"/>
            <a:ext cx="8229600" cy="4191000"/>
          </a:xfrm>
        </p:spPr>
        <p:txBody>
          <a:bodyPr rtlCol="0">
            <a:normAutofit lnSpcReduction="10000"/>
          </a:bodyPr>
          <a:lstStyle/>
          <a:p>
            <a:pPr fontAlgn="auto">
              <a:lnSpc>
                <a:spcPct val="90000"/>
              </a:lnSpc>
              <a:spcAft>
                <a:spcPts val="0"/>
              </a:spcAft>
              <a:defRPr/>
            </a:pPr>
            <a:r>
              <a:rPr lang="en-US" altLang="en-US" dirty="0"/>
              <a:t>Kleinig (1996: 99–102)</a:t>
            </a:r>
          </a:p>
          <a:p>
            <a:pPr lvl="1" fontAlgn="auto">
              <a:lnSpc>
                <a:spcPct val="90000"/>
              </a:lnSpc>
              <a:spcAft>
                <a:spcPts val="0"/>
              </a:spcAft>
              <a:defRPr/>
            </a:pPr>
            <a:r>
              <a:rPr lang="en-US" altLang="en-US" dirty="0"/>
              <a:t>Factors relevant to assessing use of force in ethical terms:</a:t>
            </a:r>
          </a:p>
          <a:p>
            <a:pPr marL="1371600" lvl="2" indent="-457200" fontAlgn="auto">
              <a:lnSpc>
                <a:spcPct val="90000"/>
              </a:lnSpc>
              <a:spcAft>
                <a:spcPts val="0"/>
              </a:spcAft>
              <a:buFont typeface="+mj-lt"/>
              <a:buAutoNum type="alphaLcParenR"/>
              <a:defRPr/>
            </a:pPr>
            <a:r>
              <a:rPr lang="en-US" altLang="en-US" dirty="0"/>
              <a:t>Intentions</a:t>
            </a:r>
          </a:p>
          <a:p>
            <a:pPr marL="1371600" lvl="2" indent="-457200" fontAlgn="auto">
              <a:lnSpc>
                <a:spcPct val="90000"/>
              </a:lnSpc>
              <a:spcAft>
                <a:spcPts val="0"/>
              </a:spcAft>
              <a:buFont typeface="+mj-lt"/>
              <a:buAutoNum type="alphaLcParenR"/>
              <a:defRPr/>
            </a:pPr>
            <a:r>
              <a:rPr lang="en-US" altLang="en-US" dirty="0"/>
              <a:t>Seemliness</a:t>
            </a:r>
          </a:p>
          <a:p>
            <a:pPr marL="1371600" lvl="2" indent="-457200" fontAlgn="auto">
              <a:spcAft>
                <a:spcPts val="0"/>
              </a:spcAft>
              <a:buFont typeface="+mj-lt"/>
              <a:buAutoNum type="alphaLcParenR"/>
              <a:defRPr/>
            </a:pPr>
            <a:r>
              <a:rPr lang="en-US" altLang="en-US" dirty="0"/>
              <a:t>Proportionality</a:t>
            </a:r>
          </a:p>
          <a:p>
            <a:pPr marL="1371600" lvl="2" indent="-457200" fontAlgn="auto">
              <a:spcAft>
                <a:spcPts val="0"/>
              </a:spcAft>
              <a:buFont typeface="+mj-lt"/>
              <a:buAutoNum type="alphaLcParenR"/>
              <a:defRPr/>
            </a:pPr>
            <a:r>
              <a:rPr lang="en-US" altLang="en-US" dirty="0"/>
              <a:t> Minimization</a:t>
            </a:r>
          </a:p>
          <a:p>
            <a:pPr marL="1371600" lvl="2" indent="-457200" fontAlgn="auto">
              <a:spcAft>
                <a:spcPts val="0"/>
              </a:spcAft>
              <a:buFont typeface="+mj-lt"/>
              <a:buAutoNum type="alphaLcParenR"/>
              <a:defRPr/>
            </a:pPr>
            <a:r>
              <a:rPr lang="en-US" altLang="en-US" dirty="0"/>
              <a:t>Practicability</a:t>
            </a:r>
          </a:p>
          <a:p>
            <a:pPr fontAlgn="auto">
              <a:spcAft>
                <a:spcPts val="0"/>
              </a:spcAft>
              <a:defRPr/>
            </a:pPr>
            <a:r>
              <a:rPr lang="en-US" altLang="en-US" dirty="0"/>
              <a:t>Lawrence (2000)</a:t>
            </a:r>
          </a:p>
          <a:p>
            <a:pPr lvl="1" fontAlgn="auto">
              <a:spcAft>
                <a:spcPts val="0"/>
              </a:spcAft>
              <a:defRPr/>
            </a:pPr>
            <a:r>
              <a:rPr lang="en-US" altLang="en-US" dirty="0"/>
              <a:t>Ambiguity about use of force has the effect of reducing or limiting media coverage of police abuse.</a:t>
            </a:r>
          </a:p>
          <a:p>
            <a:pPr lvl="1" fontAlgn="auto">
              <a:lnSpc>
                <a:spcPct val="90000"/>
              </a:lnSpc>
              <a:spcAft>
                <a:spcPts val="0"/>
              </a:spcAft>
              <a:defRPr/>
            </a:pPr>
            <a:endParaRPr lang="en-US" altLang="en-US" sz="2000" dirty="0"/>
          </a:p>
          <a:p>
            <a:pPr lvl="1" fontAlgn="auto">
              <a:lnSpc>
                <a:spcPct val="90000"/>
              </a:lnSpc>
              <a:spcAft>
                <a:spcPts val="0"/>
              </a:spcAft>
              <a:defRPr/>
            </a:pPr>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467969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A483911-AB91-46E4-BAE2-01E7B03DB375}"/>
              </a:ext>
            </a:extLst>
          </p:cNvPr>
          <p:cNvSpPr>
            <a:spLocks noGrp="1" noChangeArrowheads="1"/>
          </p:cNvSpPr>
          <p:nvPr>
            <p:ph type="title"/>
          </p:nvPr>
        </p:nvSpPr>
        <p:spPr>
          <a:xfrm>
            <a:off x="457200" y="533400"/>
            <a:ext cx="8229600" cy="1143000"/>
          </a:xfrm>
        </p:spPr>
        <p:txBody>
          <a:bodyPr>
            <a:normAutofit/>
          </a:bodyPr>
          <a:lstStyle/>
          <a:p>
            <a:r>
              <a:rPr lang="en-US" altLang="en-US" dirty="0"/>
              <a:t>Excessive Force: Other Countries</a:t>
            </a:r>
          </a:p>
        </p:txBody>
      </p:sp>
      <p:sp>
        <p:nvSpPr>
          <p:cNvPr id="35843" name="Rectangle 3">
            <a:extLst>
              <a:ext uri="{FF2B5EF4-FFF2-40B4-BE49-F238E27FC236}">
                <a16:creationId xmlns:a16="http://schemas.microsoft.com/office/drawing/2014/main" id="{989A4E18-E989-4A96-B3B6-571B0FAFC9D0}"/>
              </a:ext>
            </a:extLst>
          </p:cNvPr>
          <p:cNvSpPr>
            <a:spLocks noGrp="1" noChangeArrowheads="1"/>
          </p:cNvSpPr>
          <p:nvPr>
            <p:ph idx="1"/>
          </p:nvPr>
        </p:nvSpPr>
        <p:spPr>
          <a:xfrm>
            <a:off x="457200" y="1752600"/>
            <a:ext cx="8229600" cy="4525963"/>
          </a:xfrm>
        </p:spPr>
        <p:txBody>
          <a:bodyPr>
            <a:normAutofit/>
          </a:bodyPr>
          <a:lstStyle/>
          <a:p>
            <a:r>
              <a:rPr lang="en-US" altLang="en-US" dirty="0"/>
              <a:t>Excessive use of force said to be used in all Asian countries.</a:t>
            </a:r>
          </a:p>
          <a:p>
            <a:r>
              <a:rPr lang="en-US" altLang="en-US" dirty="0"/>
              <a:t>Argentina</a:t>
            </a:r>
          </a:p>
          <a:p>
            <a:pPr lvl="1"/>
            <a:r>
              <a:rPr lang="en-US" altLang="en-US" dirty="0"/>
              <a:t>Crime survey revealed that 18.5% of respondents believed retired police and military most frequently committed crimes.</a:t>
            </a:r>
          </a:p>
          <a:p>
            <a:pPr lvl="1"/>
            <a:r>
              <a:rPr lang="en-US" altLang="en-US" dirty="0"/>
              <a:t>About 7% believe active officers committed crimes.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553343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Excessive Force: Other Countries</a:t>
            </a:r>
            <a:endParaRPr lang="en-US" dirty="0"/>
          </a:p>
        </p:txBody>
      </p:sp>
      <p:sp>
        <p:nvSpPr>
          <p:cNvPr id="4" name="Content Placeholder 3"/>
          <p:cNvSpPr>
            <a:spLocks noGrp="1"/>
          </p:cNvSpPr>
          <p:nvPr>
            <p:ph idx="1"/>
          </p:nvPr>
        </p:nvSpPr>
        <p:spPr/>
        <p:txBody>
          <a:bodyPr/>
          <a:lstStyle/>
          <a:p>
            <a:r>
              <a:rPr lang="en-US" altLang="en-US" dirty="0"/>
              <a:t>Nigerian police use methods of torture.</a:t>
            </a:r>
          </a:p>
          <a:p>
            <a:r>
              <a:rPr lang="en-US" altLang="en-US" dirty="0"/>
              <a:t>In Brazil, citizens killed by police not recorded as homicides</a:t>
            </a:r>
          </a:p>
          <a:p>
            <a:pPr lvl="1"/>
            <a:r>
              <a:rPr lang="en-US" altLang="en-US" dirty="0"/>
              <a:t>Registered as police having used “legitimate force” against a “criminal’s threatening actions” (Huggins, 2010, p. 73).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848615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335C817-80F1-49D6-8B1C-29C33A59E98B}"/>
              </a:ext>
            </a:extLst>
          </p:cNvPr>
          <p:cNvSpPr>
            <a:spLocks noGrp="1"/>
          </p:cNvSpPr>
          <p:nvPr>
            <p:ph type="title"/>
          </p:nvPr>
        </p:nvSpPr>
        <p:spPr>
          <a:xfrm>
            <a:off x="457200" y="457200"/>
            <a:ext cx="8229600" cy="1143000"/>
          </a:xfrm>
        </p:spPr>
        <p:txBody>
          <a:bodyPr/>
          <a:lstStyle/>
          <a:p>
            <a:r>
              <a:rPr lang="en-US" altLang="en-US" dirty="0"/>
              <a:t>Police Use of Force: Tasers</a:t>
            </a:r>
          </a:p>
        </p:txBody>
      </p:sp>
      <p:sp>
        <p:nvSpPr>
          <p:cNvPr id="36867" name="Content Placeholder 2">
            <a:extLst>
              <a:ext uri="{FF2B5EF4-FFF2-40B4-BE49-F238E27FC236}">
                <a16:creationId xmlns:a16="http://schemas.microsoft.com/office/drawing/2014/main" id="{A80819EE-712F-4209-903B-276E3DB7B0B5}"/>
              </a:ext>
            </a:extLst>
          </p:cNvPr>
          <p:cNvSpPr>
            <a:spLocks noGrp="1"/>
          </p:cNvSpPr>
          <p:nvPr>
            <p:ph idx="1"/>
          </p:nvPr>
        </p:nvSpPr>
        <p:spPr>
          <a:xfrm>
            <a:off x="457200" y="1752600"/>
            <a:ext cx="8229600" cy="4525963"/>
          </a:xfrm>
        </p:spPr>
        <p:txBody>
          <a:bodyPr/>
          <a:lstStyle/>
          <a:p>
            <a:r>
              <a:rPr lang="en-US" altLang="en-US" sz="2400" dirty="0"/>
              <a:t>Tasers were originally developed during the mid-1970s.</a:t>
            </a:r>
          </a:p>
          <a:p>
            <a:r>
              <a:rPr lang="en-US" altLang="en-US" sz="2400" dirty="0"/>
              <a:t>Portrayed as having capacity to humanely control</a:t>
            </a:r>
          </a:p>
          <a:p>
            <a:pPr lvl="1"/>
            <a:r>
              <a:rPr lang="en-US" altLang="en-US" sz="2400" dirty="0"/>
              <a:t>Have been controversial</a:t>
            </a:r>
          </a:p>
          <a:p>
            <a:r>
              <a:rPr lang="en-US" altLang="en-US" sz="2400" dirty="0"/>
              <a:t>Many agencies place </a:t>
            </a:r>
            <a:r>
              <a:rPr lang="en-US" altLang="en-US" sz="2400" dirty="0" err="1"/>
              <a:t>tasers</a:t>
            </a:r>
            <a:r>
              <a:rPr lang="en-US" altLang="en-US" sz="2400" dirty="0"/>
              <a:t> on the same level of force continuum as a pepper spray</a:t>
            </a:r>
          </a:p>
          <a:p>
            <a:pPr lvl="1"/>
            <a:r>
              <a:rPr lang="en-US" altLang="en-US" sz="2400" i="1" dirty="0"/>
              <a:t>Bryan v. McPherson </a:t>
            </a:r>
            <a:r>
              <a:rPr lang="en-US" altLang="en-US" sz="2400" dirty="0"/>
              <a:t>(2009)</a:t>
            </a:r>
          </a:p>
          <a:p>
            <a:pPr marL="1371600" lvl="2" indent="-457200">
              <a:buFont typeface="+mj-lt"/>
              <a:buAutoNum type="alphaLcParenR"/>
            </a:pPr>
            <a:r>
              <a:rPr lang="en-US" altLang="en-US" dirty="0"/>
              <a:t>Ninth Circuit Court held that they are an “intermediate, significant level of force that must be justified by a strong government interest that </a:t>
            </a:r>
            <a:r>
              <a:rPr lang="en-US" altLang="en-US" i="1" dirty="0"/>
              <a:t>compels</a:t>
            </a:r>
            <a:r>
              <a:rPr lang="en-US" altLang="en-US" dirty="0"/>
              <a:t> the employment of such force”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30219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8854B36-492F-4409-A848-FB9DE9372886}"/>
              </a:ext>
            </a:extLst>
          </p:cNvPr>
          <p:cNvSpPr>
            <a:spLocks noGrp="1"/>
          </p:cNvSpPr>
          <p:nvPr>
            <p:ph type="title"/>
          </p:nvPr>
        </p:nvSpPr>
        <p:spPr>
          <a:xfrm>
            <a:off x="457200" y="609600"/>
            <a:ext cx="8229600" cy="1143000"/>
          </a:xfrm>
        </p:spPr>
        <p:txBody>
          <a:bodyPr>
            <a:normAutofit/>
          </a:bodyPr>
          <a:lstStyle/>
          <a:p>
            <a:r>
              <a:rPr lang="en-US" altLang="en-US" dirty="0"/>
              <a:t>Arrest-Related Deaths</a:t>
            </a:r>
          </a:p>
        </p:txBody>
      </p:sp>
      <p:sp>
        <p:nvSpPr>
          <p:cNvPr id="15363" name="Content Placeholder 2">
            <a:extLst>
              <a:ext uri="{FF2B5EF4-FFF2-40B4-BE49-F238E27FC236}">
                <a16:creationId xmlns:a16="http://schemas.microsoft.com/office/drawing/2014/main" id="{CAFB677D-D838-44A3-83B2-DD61CDEC27B8}"/>
              </a:ext>
            </a:extLst>
          </p:cNvPr>
          <p:cNvSpPr>
            <a:spLocks noGrp="1"/>
          </p:cNvSpPr>
          <p:nvPr>
            <p:ph idx="1"/>
          </p:nvPr>
        </p:nvSpPr>
        <p:spPr/>
        <p:txBody>
          <a:bodyPr>
            <a:normAutofit/>
          </a:bodyPr>
          <a:lstStyle/>
          <a:p>
            <a:r>
              <a:rPr lang="en-US" altLang="en-US" dirty="0"/>
              <a:t>Approximately 300 persons are shot and killed by police in the United States each year.</a:t>
            </a:r>
          </a:p>
          <a:p>
            <a:r>
              <a:rPr lang="en-US" altLang="en-US" dirty="0"/>
              <a:t>U.S. rates compare to a rate of about 10 per year in Canada.</a:t>
            </a:r>
          </a:p>
          <a:p>
            <a:pPr lvl="1"/>
            <a:r>
              <a:rPr lang="en-US" altLang="en-US" dirty="0"/>
              <a:t>These rates are even lower in Australia and New Zealand.</a:t>
            </a:r>
          </a:p>
          <a:p>
            <a:r>
              <a:rPr lang="en-US" altLang="en-US" dirty="0"/>
              <a:t>U.S. DOJ found 1.4% of citizens who had contact with police in 2008 had force used or threatened against them.</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767127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35B1FEB-DE40-4A30-A4AA-F81F02283639}"/>
              </a:ext>
            </a:extLst>
          </p:cNvPr>
          <p:cNvSpPr>
            <a:spLocks noGrp="1"/>
          </p:cNvSpPr>
          <p:nvPr>
            <p:ph type="title"/>
          </p:nvPr>
        </p:nvSpPr>
        <p:spPr>
          <a:xfrm>
            <a:off x="457200" y="685800"/>
            <a:ext cx="8229600" cy="1143000"/>
          </a:xfrm>
        </p:spPr>
        <p:txBody>
          <a:bodyPr/>
          <a:lstStyle/>
          <a:p>
            <a:r>
              <a:rPr lang="en-US" altLang="en-US"/>
              <a:t>Police Use of Force: Tasers</a:t>
            </a:r>
          </a:p>
        </p:txBody>
      </p:sp>
      <p:sp>
        <p:nvSpPr>
          <p:cNvPr id="37891" name="Content Placeholder 2">
            <a:extLst>
              <a:ext uri="{FF2B5EF4-FFF2-40B4-BE49-F238E27FC236}">
                <a16:creationId xmlns:a16="http://schemas.microsoft.com/office/drawing/2014/main" id="{ECE034C8-E2C3-411A-A4E4-F7E387526C1C}"/>
              </a:ext>
            </a:extLst>
          </p:cNvPr>
          <p:cNvSpPr>
            <a:spLocks noGrp="1"/>
          </p:cNvSpPr>
          <p:nvPr>
            <p:ph idx="1"/>
          </p:nvPr>
        </p:nvSpPr>
        <p:spPr>
          <a:xfrm>
            <a:off x="457200" y="1828800"/>
            <a:ext cx="8229600" cy="4525963"/>
          </a:xfrm>
        </p:spPr>
        <p:txBody>
          <a:bodyPr/>
          <a:lstStyle/>
          <a:p>
            <a:r>
              <a:rPr lang="en-US" altLang="en-US" dirty="0"/>
              <a:t>Officers should assess the level of risk before employing any device.</a:t>
            </a:r>
          </a:p>
          <a:p>
            <a:r>
              <a:rPr lang="en-US" altLang="en-US" dirty="0"/>
              <a:t>Agencies that authorize use when officers are faced with only passive resistance may be criticized.</a:t>
            </a:r>
          </a:p>
          <a:p>
            <a:r>
              <a:rPr lang="en-US" altLang="en-US" dirty="0"/>
              <a:t>Analysis of use and improper use of tasers have been examined by researchers.</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441015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EEC5DBE-1323-4507-8975-BCAFB500C314}"/>
              </a:ext>
            </a:extLst>
          </p:cNvPr>
          <p:cNvSpPr>
            <a:spLocks noGrp="1" noChangeArrowheads="1"/>
          </p:cNvSpPr>
          <p:nvPr>
            <p:ph type="title"/>
          </p:nvPr>
        </p:nvSpPr>
        <p:spPr>
          <a:xfrm>
            <a:off x="457200" y="762000"/>
            <a:ext cx="8229600" cy="1219200"/>
          </a:xfrm>
        </p:spPr>
        <p:txBody>
          <a:bodyPr/>
          <a:lstStyle/>
          <a:p>
            <a:r>
              <a:rPr lang="en-US" altLang="en-US" sz="3200"/>
              <a:t>Dirty Harry/Dirty Hands and Jack Bauer in “24”</a:t>
            </a:r>
          </a:p>
        </p:txBody>
      </p:sp>
      <p:sp>
        <p:nvSpPr>
          <p:cNvPr id="38915" name="Rectangle 3">
            <a:extLst>
              <a:ext uri="{FF2B5EF4-FFF2-40B4-BE49-F238E27FC236}">
                <a16:creationId xmlns:a16="http://schemas.microsoft.com/office/drawing/2014/main" id="{C3116278-E740-474F-BC48-306FB0165329}"/>
              </a:ext>
            </a:extLst>
          </p:cNvPr>
          <p:cNvSpPr>
            <a:spLocks noGrp="1" noChangeArrowheads="1"/>
          </p:cNvSpPr>
          <p:nvPr>
            <p:ph idx="1"/>
          </p:nvPr>
        </p:nvSpPr>
        <p:spPr>
          <a:xfrm>
            <a:off x="457200" y="2057400"/>
            <a:ext cx="8229600" cy="4419600"/>
          </a:xfrm>
        </p:spPr>
        <p:txBody>
          <a:bodyPr>
            <a:normAutofit/>
          </a:bodyPr>
          <a:lstStyle/>
          <a:p>
            <a:r>
              <a:rPr lang="en-US" altLang="en-US" dirty="0"/>
              <a:t>Dirty hands or dirty means</a:t>
            </a:r>
          </a:p>
          <a:p>
            <a:pPr lvl="1"/>
            <a:r>
              <a:rPr lang="en-US" altLang="en-US" dirty="0"/>
              <a:t>Been characterized as the </a:t>
            </a:r>
            <a:r>
              <a:rPr lang="en-US" altLang="en-US" i="1" dirty="0"/>
              <a:t>Dirty Harry</a:t>
            </a:r>
            <a:r>
              <a:rPr lang="en-US" altLang="en-US" dirty="0"/>
              <a:t> problem</a:t>
            </a:r>
          </a:p>
          <a:p>
            <a:pPr lvl="1"/>
            <a:r>
              <a:rPr lang="en-US" altLang="en-US" dirty="0"/>
              <a:t>Drawn from a 1971 film</a:t>
            </a:r>
          </a:p>
          <a:p>
            <a:pPr lvl="1"/>
            <a:r>
              <a:rPr lang="en-US" altLang="en-US" dirty="0"/>
              <a:t>Karl </a:t>
            </a:r>
            <a:r>
              <a:rPr lang="en-US" altLang="en-US" dirty="0" err="1"/>
              <a:t>Klockars</a:t>
            </a:r>
            <a:endParaRPr lang="en-US" altLang="en-US" dirty="0"/>
          </a:p>
          <a:p>
            <a:pPr marL="1371600" lvl="2" indent="-457200">
              <a:buFont typeface="+mj-lt"/>
              <a:buAutoNum type="alphaLcParenR"/>
            </a:pPr>
            <a:r>
              <a:rPr lang="en-US" altLang="en-US" dirty="0"/>
              <a:t>Raises issue of morality of using force to extract information from suspects </a:t>
            </a:r>
          </a:p>
          <a:p>
            <a:pPr marL="1371600" lvl="2" indent="-457200">
              <a:buFont typeface="+mj-lt"/>
              <a:buAutoNum type="alphaLcParenR"/>
            </a:pPr>
            <a:r>
              <a:rPr lang="en-US" altLang="en-US" dirty="0"/>
              <a:t>Not limited to actual torture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913618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C88788-E722-4BDF-8B7B-3C7FF9DD472D}"/>
              </a:ext>
            </a:extLst>
          </p:cNvPr>
          <p:cNvSpPr>
            <a:spLocks noGrp="1" noChangeArrowheads="1"/>
          </p:cNvSpPr>
          <p:nvPr>
            <p:ph type="title"/>
          </p:nvPr>
        </p:nvSpPr>
        <p:spPr>
          <a:xfrm>
            <a:off x="457200" y="609600"/>
            <a:ext cx="8229600" cy="1219200"/>
          </a:xfrm>
        </p:spPr>
        <p:txBody>
          <a:bodyPr/>
          <a:lstStyle/>
          <a:p>
            <a:r>
              <a:rPr lang="en-US" altLang="en-US" sz="3200" dirty="0"/>
              <a:t>Dirty Harry/Dirty Hands and Jack Bauer in “24”</a:t>
            </a:r>
          </a:p>
        </p:txBody>
      </p:sp>
      <p:sp>
        <p:nvSpPr>
          <p:cNvPr id="39939" name="Rectangle 3">
            <a:extLst>
              <a:ext uri="{FF2B5EF4-FFF2-40B4-BE49-F238E27FC236}">
                <a16:creationId xmlns:a16="http://schemas.microsoft.com/office/drawing/2014/main" id="{ECA63D54-A969-42BA-8450-914635ADA616}"/>
              </a:ext>
            </a:extLst>
          </p:cNvPr>
          <p:cNvSpPr>
            <a:spLocks noGrp="1" noChangeArrowheads="1"/>
          </p:cNvSpPr>
          <p:nvPr>
            <p:ph idx="1"/>
          </p:nvPr>
        </p:nvSpPr>
        <p:spPr>
          <a:xfrm>
            <a:off x="457200" y="1752600"/>
            <a:ext cx="8229600" cy="4419600"/>
          </a:xfrm>
        </p:spPr>
        <p:txBody>
          <a:bodyPr>
            <a:normAutofit/>
          </a:bodyPr>
          <a:lstStyle/>
          <a:p>
            <a:r>
              <a:rPr lang="en-US" altLang="en-US" dirty="0"/>
              <a:t>Crux of problem</a:t>
            </a:r>
            <a:r>
              <a:rPr lang="en-US" altLang="en-US" i="1" dirty="0"/>
              <a:t> </a:t>
            </a:r>
            <a:r>
              <a:rPr lang="en-US" altLang="en-US" dirty="0"/>
              <a:t>is whether means that are illegal and morally questionable may be used to achieve ends which may themselves be considered moral</a:t>
            </a:r>
          </a:p>
          <a:p>
            <a:r>
              <a:rPr lang="en-US" altLang="en-US" dirty="0"/>
              <a:t>Modernized in popular culture by agent Jack Bauer in television show </a:t>
            </a:r>
            <a:r>
              <a:rPr lang="en-US" altLang="en-US" i="1" dirty="0"/>
              <a:t>24</a:t>
            </a:r>
          </a:p>
          <a:p>
            <a:r>
              <a:rPr lang="en-US" altLang="en-US" dirty="0"/>
              <a:t>Noble cause corruption</a:t>
            </a:r>
          </a:p>
          <a:p>
            <a:pPr lvl="1"/>
            <a:r>
              <a:rPr lang="en-US" altLang="en-US" dirty="0"/>
              <a:t>Employing dirty means to achieve moral ends.</a:t>
            </a:r>
          </a:p>
          <a:p>
            <a:r>
              <a:rPr lang="en-US" altLang="en-US" dirty="0"/>
              <a:t>Issue is morally problematic.</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164671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Dirty Harry/Dirty Hands and Jack Bauer in “24”</a:t>
            </a:r>
            <a:endParaRPr lang="en-US" dirty="0"/>
          </a:p>
        </p:txBody>
      </p:sp>
      <p:sp>
        <p:nvSpPr>
          <p:cNvPr id="4" name="Content Placeholder 3"/>
          <p:cNvSpPr>
            <a:spLocks noGrp="1"/>
          </p:cNvSpPr>
          <p:nvPr>
            <p:ph idx="1"/>
          </p:nvPr>
        </p:nvSpPr>
        <p:spPr/>
        <p:txBody>
          <a:bodyPr/>
          <a:lstStyle/>
          <a:p>
            <a:r>
              <a:rPr lang="en-US" altLang="en-US" dirty="0"/>
              <a:t>Some argue necessity involves dirtying one’s hands sometimes.</a:t>
            </a:r>
          </a:p>
          <a:p>
            <a:pPr lvl="1"/>
            <a:r>
              <a:rPr lang="en-US" altLang="en-US" dirty="0"/>
              <a:t>Others argue such situations should be avoided as much as possible.</a:t>
            </a:r>
          </a:p>
          <a:p>
            <a:r>
              <a:rPr lang="en-US" altLang="en-US" dirty="0" err="1"/>
              <a:t>Klockars</a:t>
            </a:r>
            <a:r>
              <a:rPr lang="en-US" altLang="en-US" dirty="0"/>
              <a:t> (1980)</a:t>
            </a:r>
          </a:p>
          <a:p>
            <a:pPr lvl="1"/>
            <a:r>
              <a:rPr lang="en-US" altLang="en-US" dirty="0"/>
              <a:t>Concludes that those who use dirty means should be punished.</a:t>
            </a:r>
          </a:p>
          <a:p>
            <a:pPr lvl="1"/>
            <a:r>
              <a:rPr lang="en-US" altLang="en-US" dirty="0"/>
              <a:t>If the public fails to condemn use of dirty means, they become complicit in noble cause corruption.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4122220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7C02931-CFA5-4AC4-B733-77D290946FFB}"/>
              </a:ext>
            </a:extLst>
          </p:cNvPr>
          <p:cNvSpPr>
            <a:spLocks noGrp="1"/>
          </p:cNvSpPr>
          <p:nvPr>
            <p:ph type="title"/>
          </p:nvPr>
        </p:nvSpPr>
        <p:spPr>
          <a:xfrm>
            <a:off x="457200" y="685800"/>
            <a:ext cx="8229600" cy="1219200"/>
          </a:xfrm>
        </p:spPr>
        <p:txBody>
          <a:bodyPr rtlCol="0">
            <a:normAutofit/>
          </a:bodyPr>
          <a:lstStyle/>
          <a:p>
            <a:pPr fontAlgn="auto">
              <a:spcAft>
                <a:spcPts val="0"/>
              </a:spcAft>
              <a:defRPr/>
            </a:pPr>
            <a:r>
              <a:rPr lang="en-US" altLang="en-US" dirty="0"/>
              <a:t>Policing, Mental Illness, and Crisis Intervention Teams (CIT)</a:t>
            </a:r>
          </a:p>
        </p:txBody>
      </p:sp>
      <p:sp>
        <p:nvSpPr>
          <p:cNvPr id="40963" name="Content Placeholder 2">
            <a:extLst>
              <a:ext uri="{FF2B5EF4-FFF2-40B4-BE49-F238E27FC236}">
                <a16:creationId xmlns:a16="http://schemas.microsoft.com/office/drawing/2014/main" id="{120C4857-1978-4223-A07F-E5BE9A0A2A41}"/>
              </a:ext>
            </a:extLst>
          </p:cNvPr>
          <p:cNvSpPr>
            <a:spLocks noGrp="1"/>
          </p:cNvSpPr>
          <p:nvPr>
            <p:ph idx="1"/>
          </p:nvPr>
        </p:nvSpPr>
        <p:spPr>
          <a:xfrm>
            <a:off x="457200" y="1905000"/>
            <a:ext cx="8229600" cy="4525963"/>
          </a:xfrm>
        </p:spPr>
        <p:txBody>
          <a:bodyPr>
            <a:normAutofit/>
          </a:bodyPr>
          <a:lstStyle/>
          <a:p>
            <a:r>
              <a:rPr lang="en-US" altLang="en-US" dirty="0"/>
              <a:t>Challenge officers face when interacting with persons suffering from mental illness</a:t>
            </a:r>
          </a:p>
          <a:p>
            <a:r>
              <a:rPr lang="en-US" altLang="en-US" dirty="0"/>
              <a:t>Police generally considered major contributors to the involvement of persons with mental illness in the system.</a:t>
            </a:r>
          </a:p>
          <a:p>
            <a:pPr lvl="1"/>
            <a:r>
              <a:rPr lang="en-US" altLang="en-US" dirty="0"/>
              <a:t>Been criticized for handling of such cases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980019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Policing, Mental Illness, and Crisis Intervention Teams (CIT)</a:t>
            </a:r>
            <a:endParaRPr lang="en-US" dirty="0"/>
          </a:p>
        </p:txBody>
      </p:sp>
      <p:sp>
        <p:nvSpPr>
          <p:cNvPr id="4" name="Content Placeholder 3"/>
          <p:cNvSpPr>
            <a:spLocks noGrp="1"/>
          </p:cNvSpPr>
          <p:nvPr>
            <p:ph idx="1"/>
          </p:nvPr>
        </p:nvSpPr>
        <p:spPr/>
        <p:txBody>
          <a:bodyPr>
            <a:normAutofit/>
          </a:bodyPr>
          <a:lstStyle/>
          <a:p>
            <a:r>
              <a:rPr lang="en-US" altLang="en-US" dirty="0"/>
              <a:t>Criminalization hypothesis</a:t>
            </a:r>
          </a:p>
          <a:p>
            <a:pPr lvl="1"/>
            <a:r>
              <a:rPr lang="en-US" altLang="en-US" dirty="0"/>
              <a:t>Emerged during the 1970s and 1980s to explain the increase in the number of persons with mental illness entering the system.</a:t>
            </a:r>
          </a:p>
          <a:p>
            <a:pPr lvl="1"/>
            <a:r>
              <a:rPr lang="en-US" altLang="en-US" dirty="0"/>
              <a:t>Police responded to deinstitutionalization by arresting persons with disorders.</a:t>
            </a:r>
          </a:p>
          <a:p>
            <a:pPr lvl="1"/>
            <a:r>
              <a:rPr lang="en-US" altLang="en-US" dirty="0"/>
              <a:t>The hypothesis has since been called into question.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200304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67F6354-3DB3-4D0A-A215-C843B8ED1479}"/>
              </a:ext>
            </a:extLst>
          </p:cNvPr>
          <p:cNvSpPr>
            <a:spLocks noGrp="1"/>
          </p:cNvSpPr>
          <p:nvPr>
            <p:ph type="title"/>
          </p:nvPr>
        </p:nvSpPr>
        <p:spPr>
          <a:xfrm>
            <a:off x="489857" y="457200"/>
            <a:ext cx="8229600" cy="1219200"/>
          </a:xfrm>
        </p:spPr>
        <p:txBody>
          <a:bodyPr rtlCol="0">
            <a:normAutofit/>
          </a:bodyPr>
          <a:lstStyle/>
          <a:p>
            <a:pPr fontAlgn="auto">
              <a:spcAft>
                <a:spcPts val="0"/>
              </a:spcAft>
              <a:defRPr/>
            </a:pPr>
            <a:r>
              <a:rPr lang="en-US" altLang="en-US" dirty="0"/>
              <a:t>Police Perceptions of Mentally Ill Persons</a:t>
            </a:r>
          </a:p>
        </p:txBody>
      </p:sp>
      <p:sp>
        <p:nvSpPr>
          <p:cNvPr id="41987" name="Content Placeholder 2">
            <a:extLst>
              <a:ext uri="{FF2B5EF4-FFF2-40B4-BE49-F238E27FC236}">
                <a16:creationId xmlns:a16="http://schemas.microsoft.com/office/drawing/2014/main" id="{D46C28E5-7BA7-4739-B45F-7C1BE1388444}"/>
              </a:ext>
            </a:extLst>
          </p:cNvPr>
          <p:cNvSpPr>
            <a:spLocks noGrp="1"/>
          </p:cNvSpPr>
          <p:nvPr>
            <p:ph idx="1"/>
          </p:nvPr>
        </p:nvSpPr>
        <p:spPr>
          <a:xfrm>
            <a:off x="457200" y="1544864"/>
            <a:ext cx="8229600" cy="4876800"/>
          </a:xfrm>
        </p:spPr>
        <p:txBody>
          <a:bodyPr>
            <a:normAutofit lnSpcReduction="10000"/>
          </a:bodyPr>
          <a:lstStyle/>
          <a:p>
            <a:r>
              <a:rPr lang="en-US" altLang="en-US" sz="2200" dirty="0"/>
              <a:t>Research suggests that persons with mental illness are no more hostile than the general population</a:t>
            </a:r>
          </a:p>
          <a:p>
            <a:pPr lvl="1"/>
            <a:r>
              <a:rPr lang="en-US" altLang="en-US" sz="2200" dirty="0"/>
              <a:t>Some exceptions apply</a:t>
            </a:r>
          </a:p>
          <a:p>
            <a:r>
              <a:rPr lang="en-US" altLang="en-US" sz="2200" dirty="0"/>
              <a:t>Officers are concerned about interactions with the mentally ill because of perceived unpredictability.</a:t>
            </a:r>
          </a:p>
          <a:p>
            <a:r>
              <a:rPr lang="en-US" altLang="en-US" sz="2200" dirty="0"/>
              <a:t>Departments have created Crisis Intervention Teams (CITs) to improve response</a:t>
            </a:r>
          </a:p>
          <a:p>
            <a:pPr lvl="1"/>
            <a:r>
              <a:rPr lang="en-US" altLang="en-US" sz="2200" dirty="0"/>
              <a:t>Teams of officers specialize in mental health issues and care</a:t>
            </a:r>
          </a:p>
          <a:p>
            <a:pPr lvl="1"/>
            <a:r>
              <a:rPr lang="en-US" altLang="en-US" sz="2200" dirty="0"/>
              <a:t>Trained in de-escalation techniques</a:t>
            </a:r>
          </a:p>
          <a:p>
            <a:pPr lvl="1"/>
            <a:r>
              <a:rPr lang="en-US" altLang="en-US" sz="2200" dirty="0"/>
              <a:t>Initially intended to help reduce arrest and incarceration of mentally ill, not to eliminate use of force</a:t>
            </a:r>
          </a:p>
          <a:p>
            <a:pPr lvl="1"/>
            <a:r>
              <a:rPr lang="en-US" altLang="en-US" sz="2200" dirty="0"/>
              <a:t>Studies show existence has prevented arrests in many regions.</a:t>
            </a:r>
          </a:p>
          <a:p>
            <a:endParaRPr lang="en-US" altLang="en-US"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454254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4047C4D-E235-4827-AFB0-536C077C7F2D}"/>
              </a:ext>
            </a:extLst>
          </p:cNvPr>
          <p:cNvSpPr>
            <a:spLocks noGrp="1" noChangeArrowheads="1"/>
          </p:cNvSpPr>
          <p:nvPr>
            <p:ph type="title"/>
          </p:nvPr>
        </p:nvSpPr>
        <p:spPr>
          <a:xfrm>
            <a:off x="381000" y="762000"/>
            <a:ext cx="8229600" cy="1143000"/>
          </a:xfrm>
        </p:spPr>
        <p:txBody>
          <a:bodyPr rtlCol="0">
            <a:normAutofit/>
          </a:bodyPr>
          <a:lstStyle/>
          <a:p>
            <a:pPr fontAlgn="auto">
              <a:spcAft>
                <a:spcPts val="0"/>
              </a:spcAft>
              <a:defRPr/>
            </a:pPr>
            <a:r>
              <a:rPr lang="en-US" altLang="en-US" dirty="0"/>
              <a:t>Ethical Issues in Investigation, Interrogation, and Custody </a:t>
            </a:r>
          </a:p>
        </p:txBody>
      </p:sp>
      <p:sp>
        <p:nvSpPr>
          <p:cNvPr id="43011" name="Rectangle 3">
            <a:extLst>
              <a:ext uri="{FF2B5EF4-FFF2-40B4-BE49-F238E27FC236}">
                <a16:creationId xmlns:a16="http://schemas.microsoft.com/office/drawing/2014/main" id="{2D91450A-DD06-403B-9E19-898186C604DB}"/>
              </a:ext>
            </a:extLst>
          </p:cNvPr>
          <p:cNvSpPr>
            <a:spLocks noGrp="1" noChangeArrowheads="1"/>
          </p:cNvSpPr>
          <p:nvPr>
            <p:ph idx="1"/>
          </p:nvPr>
        </p:nvSpPr>
        <p:spPr>
          <a:xfrm>
            <a:off x="457200" y="2057400"/>
            <a:ext cx="8229600" cy="4525963"/>
          </a:xfrm>
        </p:spPr>
        <p:txBody>
          <a:bodyPr>
            <a:noAutofit/>
          </a:bodyPr>
          <a:lstStyle/>
          <a:p>
            <a:pPr>
              <a:lnSpc>
                <a:spcPct val="90000"/>
              </a:lnSpc>
            </a:pPr>
            <a:r>
              <a:rPr lang="en-US" altLang="en-US" sz="2200" dirty="0"/>
              <a:t>Issues may arise when investigating incidents that suggest crime has been committed and where persons are suspected of criminal conduct.</a:t>
            </a:r>
          </a:p>
          <a:p>
            <a:pPr>
              <a:lnSpc>
                <a:spcPct val="90000"/>
              </a:lnSpc>
            </a:pPr>
            <a:r>
              <a:rPr lang="en-US" altLang="en-US" sz="2200" dirty="0"/>
              <a:t>While investigating cases, officers must always be aware of</a:t>
            </a:r>
          </a:p>
          <a:p>
            <a:pPr lvl="1">
              <a:lnSpc>
                <a:spcPct val="90000"/>
              </a:lnSpc>
            </a:pPr>
            <a:r>
              <a:rPr lang="en-US" altLang="en-US" sz="2200" dirty="0"/>
              <a:t>Rights of suspects</a:t>
            </a:r>
          </a:p>
          <a:p>
            <a:pPr lvl="1">
              <a:lnSpc>
                <a:spcPct val="90000"/>
              </a:lnSpc>
            </a:pPr>
            <a:r>
              <a:rPr lang="en-US" altLang="en-US" sz="2200" dirty="0"/>
              <a:t>Privacy</a:t>
            </a:r>
          </a:p>
          <a:p>
            <a:pPr lvl="1">
              <a:lnSpc>
                <a:spcPct val="90000"/>
              </a:lnSpc>
            </a:pPr>
            <a:r>
              <a:rPr lang="en-US" altLang="en-US" sz="2200" dirty="0"/>
              <a:t>Moralities associated with attempting to entrap individuals</a:t>
            </a:r>
          </a:p>
          <a:p>
            <a:r>
              <a:rPr lang="en-US" altLang="en-US" sz="2200" dirty="0"/>
              <a:t>Police investigations should have the moral purpose of discovering the truth</a:t>
            </a:r>
          </a:p>
          <a:p>
            <a:pPr lvl="1"/>
            <a:r>
              <a:rPr lang="en-US" altLang="en-US" sz="2200" dirty="0"/>
              <a:t>Rational evidence gathering is guided by truth; acts of police corruption undermine moral purpose.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414846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C64160A-97A6-4B76-BD7A-6365C961A7AB}"/>
              </a:ext>
            </a:extLst>
          </p:cNvPr>
          <p:cNvSpPr>
            <a:spLocks noGrp="1" noChangeArrowheads="1"/>
          </p:cNvSpPr>
          <p:nvPr>
            <p:ph type="title"/>
          </p:nvPr>
        </p:nvSpPr>
        <p:spPr>
          <a:xfrm>
            <a:off x="457200" y="685800"/>
            <a:ext cx="8229600" cy="1143000"/>
          </a:xfrm>
        </p:spPr>
        <p:txBody>
          <a:bodyPr/>
          <a:lstStyle/>
          <a:p>
            <a:r>
              <a:rPr lang="en-US" altLang="en-US" dirty="0"/>
              <a:t>Rights of Suspects and Victims</a:t>
            </a:r>
          </a:p>
        </p:txBody>
      </p:sp>
      <p:sp>
        <p:nvSpPr>
          <p:cNvPr id="44035" name="Rectangle 3">
            <a:extLst>
              <a:ext uri="{FF2B5EF4-FFF2-40B4-BE49-F238E27FC236}">
                <a16:creationId xmlns:a16="http://schemas.microsoft.com/office/drawing/2014/main" id="{C39CA0F7-7DF2-49B7-ACDC-0A22B107B5A3}"/>
              </a:ext>
            </a:extLst>
          </p:cNvPr>
          <p:cNvSpPr>
            <a:spLocks noGrp="1" noChangeArrowheads="1"/>
          </p:cNvSpPr>
          <p:nvPr>
            <p:ph idx="1"/>
          </p:nvPr>
        </p:nvSpPr>
        <p:spPr>
          <a:xfrm>
            <a:off x="457200" y="1828800"/>
            <a:ext cx="8229600" cy="4525963"/>
          </a:xfrm>
        </p:spPr>
        <p:txBody>
          <a:bodyPr>
            <a:normAutofit/>
          </a:bodyPr>
          <a:lstStyle/>
          <a:p>
            <a:pPr>
              <a:lnSpc>
                <a:spcPct val="90000"/>
              </a:lnSpc>
            </a:pPr>
            <a:r>
              <a:rPr lang="en-US" altLang="en-US" dirty="0"/>
              <a:t>Suspects have certain moral rights and specific legal rights.</a:t>
            </a:r>
          </a:p>
          <a:p>
            <a:pPr lvl="1"/>
            <a:r>
              <a:rPr lang="en-US" altLang="en-US" dirty="0"/>
              <a:t>Right to life, right not to suffer ill treatment, right to privacy</a:t>
            </a:r>
          </a:p>
          <a:p>
            <a:r>
              <a:rPr lang="en-US" altLang="en-US" dirty="0"/>
              <a:t>Accused suspects are entitled to a fair trial; considered fair only if based on evidence.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943504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Rights of Suspects and Victims</a:t>
            </a:r>
            <a:endParaRPr lang="en-US" dirty="0"/>
          </a:p>
        </p:txBody>
      </p:sp>
      <p:sp>
        <p:nvSpPr>
          <p:cNvPr id="4" name="Content Placeholder 3"/>
          <p:cNvSpPr>
            <a:spLocks noGrp="1"/>
          </p:cNvSpPr>
          <p:nvPr>
            <p:ph idx="1"/>
          </p:nvPr>
        </p:nvSpPr>
        <p:spPr/>
        <p:txBody>
          <a:bodyPr>
            <a:normAutofit lnSpcReduction="10000"/>
          </a:bodyPr>
          <a:lstStyle/>
          <a:p>
            <a:r>
              <a:rPr lang="en-US" altLang="en-US" dirty="0"/>
              <a:t>Police have duty to crime victims, duty extends to victim’s family</a:t>
            </a:r>
          </a:p>
          <a:p>
            <a:pPr lvl="1"/>
            <a:r>
              <a:rPr lang="en-US" altLang="en-US" dirty="0"/>
              <a:t>May be a need to protect people terrorized by a crime but not direct targets</a:t>
            </a:r>
          </a:p>
          <a:p>
            <a:pPr lvl="1"/>
            <a:r>
              <a:rPr lang="en-US" altLang="en-US" dirty="0"/>
              <a:t>Police are obligated to apprehend suspects and provide solid evidence to fulfill moral obligation to the victim (Miller et al. 1997).</a:t>
            </a:r>
          </a:p>
          <a:p>
            <a:pPr lvl="1"/>
            <a:r>
              <a:rPr lang="en-US" altLang="en-US" dirty="0"/>
              <a:t>Police have the moral responsibility to provide appropriate care for vulnerable victims (victims of rape, people who are disabled), including interviews by officers with specialized training</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3673524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Arrest-Related Deaths</a:t>
            </a:r>
            <a:endParaRPr lang="en-US" dirty="0"/>
          </a:p>
        </p:txBody>
      </p:sp>
      <p:sp>
        <p:nvSpPr>
          <p:cNvPr id="4" name="Content Placeholder 3"/>
          <p:cNvSpPr>
            <a:spLocks noGrp="1"/>
          </p:cNvSpPr>
          <p:nvPr>
            <p:ph idx="1"/>
          </p:nvPr>
        </p:nvSpPr>
        <p:spPr/>
        <p:txBody>
          <a:bodyPr/>
          <a:lstStyle/>
          <a:p>
            <a:r>
              <a:rPr lang="en-US" altLang="en-US" dirty="0"/>
              <a:t>2015 official reports of deaths in custody substantially under count; The </a:t>
            </a:r>
            <a:r>
              <a:rPr lang="en-US" altLang="en-US" i="1" dirty="0"/>
              <a:t>Post </a:t>
            </a:r>
            <a:r>
              <a:rPr lang="en-US" altLang="en-US" dirty="0"/>
              <a:t>and the </a:t>
            </a:r>
            <a:r>
              <a:rPr lang="en-US" altLang="en-US" i="1" dirty="0"/>
              <a:t>Guardian</a:t>
            </a:r>
            <a:r>
              <a:rPr lang="en-US" altLang="en-US" dirty="0"/>
              <a:t> found 986 and 1134 police killings, respectively; double of official estimates</a:t>
            </a:r>
          </a:p>
          <a:p>
            <a:r>
              <a:rPr lang="en-US" altLang="en-US" dirty="0"/>
              <a:t>Perspective: FBI estimated about 98 million arrests from 6/1/2015 to 3/1/2016 </a:t>
            </a:r>
          </a:p>
          <a:p>
            <a:r>
              <a:rPr lang="en-US" altLang="en-US" dirty="0"/>
              <a:t>Amnesty International (2015)</a:t>
            </a:r>
          </a:p>
          <a:p>
            <a:pPr lvl="1"/>
            <a:r>
              <a:rPr lang="en-US" altLang="en-US" dirty="0"/>
              <a:t>None of the U.S. states meet the international standards for police use of force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3556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C64160A-97A6-4B76-BD7A-6365C961A7AB}"/>
              </a:ext>
            </a:extLst>
          </p:cNvPr>
          <p:cNvSpPr>
            <a:spLocks noGrp="1" noChangeArrowheads="1"/>
          </p:cNvSpPr>
          <p:nvPr>
            <p:ph type="title"/>
          </p:nvPr>
        </p:nvSpPr>
        <p:spPr>
          <a:xfrm>
            <a:off x="457200" y="685800"/>
            <a:ext cx="8229600" cy="1143000"/>
          </a:xfrm>
        </p:spPr>
        <p:txBody>
          <a:bodyPr/>
          <a:lstStyle/>
          <a:p>
            <a:r>
              <a:rPr lang="en-US" altLang="en-US" dirty="0"/>
              <a:t>Privacy</a:t>
            </a:r>
          </a:p>
        </p:txBody>
      </p:sp>
      <p:sp>
        <p:nvSpPr>
          <p:cNvPr id="44035" name="Rectangle 3">
            <a:extLst>
              <a:ext uri="{FF2B5EF4-FFF2-40B4-BE49-F238E27FC236}">
                <a16:creationId xmlns:a16="http://schemas.microsoft.com/office/drawing/2014/main" id="{C39CA0F7-7DF2-49B7-ACDC-0A22B107B5A3}"/>
              </a:ext>
            </a:extLst>
          </p:cNvPr>
          <p:cNvSpPr>
            <a:spLocks noGrp="1" noChangeArrowheads="1"/>
          </p:cNvSpPr>
          <p:nvPr>
            <p:ph idx="1"/>
          </p:nvPr>
        </p:nvSpPr>
        <p:spPr>
          <a:xfrm>
            <a:off x="457200" y="1828800"/>
            <a:ext cx="8229600" cy="4525963"/>
          </a:xfrm>
        </p:spPr>
        <p:txBody>
          <a:bodyPr>
            <a:normAutofit/>
          </a:bodyPr>
          <a:lstStyle/>
          <a:p>
            <a:pPr>
              <a:lnSpc>
                <a:spcPct val="90000"/>
              </a:lnSpc>
            </a:pPr>
            <a:r>
              <a:rPr lang="en-US" altLang="en-US" dirty="0"/>
              <a:t>Suspects have a moral right to privacy.</a:t>
            </a:r>
          </a:p>
          <a:p>
            <a:pPr>
              <a:lnSpc>
                <a:spcPct val="90000"/>
              </a:lnSpc>
            </a:pPr>
            <a:r>
              <a:rPr lang="en-US" altLang="en-US" dirty="0"/>
              <a:t>Unauthorized invasion of privacy is morally wrong, regardless of the subject’s awareness of this violation or the consequences of the same.</a:t>
            </a:r>
          </a:p>
          <a:p>
            <a:pPr>
              <a:lnSpc>
                <a:spcPct val="90000"/>
              </a:lnSpc>
            </a:pPr>
            <a:r>
              <a:rPr lang="en-US" altLang="en-US" dirty="0"/>
              <a:t>Recently, concerns about appropriate ownership, warehousing, and sharing data of DNA profiles have challenged practices and beliefs about privacy.</a:t>
            </a:r>
          </a:p>
          <a:p>
            <a:pPr>
              <a:lnSpc>
                <a:spcPct val="90000"/>
              </a:lnSpc>
            </a:pPr>
            <a:r>
              <a:rPr lang="en-US" altLang="en-US" dirty="0"/>
              <a:t>This right is not absolute; this right must be balanced with the public’s right to protection from crime.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3773050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C64160A-97A6-4B76-BD7A-6365C961A7AB}"/>
              </a:ext>
            </a:extLst>
          </p:cNvPr>
          <p:cNvSpPr>
            <a:spLocks noGrp="1" noChangeArrowheads="1"/>
          </p:cNvSpPr>
          <p:nvPr>
            <p:ph type="title"/>
          </p:nvPr>
        </p:nvSpPr>
        <p:spPr>
          <a:xfrm>
            <a:off x="457200" y="685800"/>
            <a:ext cx="8229600" cy="1143000"/>
          </a:xfrm>
        </p:spPr>
        <p:txBody>
          <a:bodyPr/>
          <a:lstStyle/>
          <a:p>
            <a:r>
              <a:rPr lang="en-US" altLang="en-US"/>
              <a:t>Entrapment and Deception</a:t>
            </a:r>
          </a:p>
        </p:txBody>
      </p:sp>
      <p:sp>
        <p:nvSpPr>
          <p:cNvPr id="44035" name="Rectangle 3">
            <a:extLst>
              <a:ext uri="{FF2B5EF4-FFF2-40B4-BE49-F238E27FC236}">
                <a16:creationId xmlns:a16="http://schemas.microsoft.com/office/drawing/2014/main" id="{C39CA0F7-7DF2-49B7-ACDC-0A22B107B5A3}"/>
              </a:ext>
            </a:extLst>
          </p:cNvPr>
          <p:cNvSpPr>
            <a:spLocks noGrp="1" noChangeArrowheads="1"/>
          </p:cNvSpPr>
          <p:nvPr>
            <p:ph idx="1"/>
          </p:nvPr>
        </p:nvSpPr>
        <p:spPr>
          <a:xfrm>
            <a:off x="457200" y="1828800"/>
            <a:ext cx="8229600" cy="4525963"/>
          </a:xfrm>
        </p:spPr>
        <p:txBody>
          <a:bodyPr>
            <a:normAutofit/>
          </a:bodyPr>
          <a:lstStyle/>
          <a:p>
            <a:pPr>
              <a:lnSpc>
                <a:spcPct val="90000"/>
              </a:lnSpc>
            </a:pPr>
            <a:r>
              <a:rPr lang="en-US" altLang="en-US" sz="2200" dirty="0"/>
              <a:t>Miller, </a:t>
            </a:r>
            <a:r>
              <a:rPr lang="en-US" altLang="en-US" sz="2200" dirty="0" err="1"/>
              <a:t>Blackler</a:t>
            </a:r>
            <a:r>
              <a:rPr lang="en-US" altLang="en-US" sz="2200" dirty="0"/>
              <a:t> and Alexandra (1997) </a:t>
            </a:r>
          </a:p>
          <a:p>
            <a:pPr lvl="1">
              <a:lnSpc>
                <a:spcPct val="90000"/>
              </a:lnSpc>
            </a:pPr>
            <a:r>
              <a:rPr lang="en-US" altLang="en-US" sz="2200" dirty="0"/>
              <a:t>Suggest practice of entrapment includes operations that are of a covert nature and involve deception of one kind or another.</a:t>
            </a:r>
          </a:p>
          <a:p>
            <a:r>
              <a:rPr lang="en-US" altLang="en-US" sz="2200" dirty="0"/>
              <a:t>Deception is an inevitable part of law enforcement and may not infringe on rights.</a:t>
            </a:r>
          </a:p>
          <a:p>
            <a:r>
              <a:rPr lang="en-US" altLang="en-US" sz="2200" dirty="0"/>
              <a:t>Entrapment</a:t>
            </a:r>
          </a:p>
          <a:p>
            <a:pPr lvl="1"/>
            <a:r>
              <a:rPr lang="en-US" altLang="en-US" sz="2200" dirty="0"/>
              <a:t>Morally problematic</a:t>
            </a:r>
          </a:p>
          <a:p>
            <a:pPr lvl="1"/>
            <a:r>
              <a:rPr lang="en-US" altLang="en-US" sz="2200" dirty="0"/>
              <a:t>May be random or targeted</a:t>
            </a:r>
          </a:p>
          <a:p>
            <a:pPr lvl="1"/>
            <a:r>
              <a:rPr lang="en-US" altLang="en-US" sz="2200" dirty="0"/>
              <a:t>Random considered particularly morally problematic</a:t>
            </a:r>
          </a:p>
          <a:p>
            <a:pPr lvl="1"/>
            <a:r>
              <a:rPr lang="en-US" altLang="en-US" sz="2200" dirty="0"/>
              <a:t>Considered a legal limitation in U.S.</a:t>
            </a:r>
          </a:p>
          <a:p>
            <a:pPr marL="1371600" lvl="2" indent="-457200">
              <a:buFont typeface="+mj-lt"/>
              <a:buAutoNum type="alphaLcParenR"/>
            </a:pPr>
            <a:r>
              <a:rPr lang="en-US" altLang="en-US" sz="2200" dirty="0"/>
              <a:t>Courts apply subjective test (</a:t>
            </a:r>
            <a:r>
              <a:rPr lang="en-US" altLang="en-US" sz="2200" i="1" dirty="0"/>
              <a:t>Sherman v. U.S.</a:t>
            </a:r>
            <a:r>
              <a:rPr lang="en-US" altLang="en-US" sz="2200" dirty="0"/>
              <a:t>, 1958)</a:t>
            </a:r>
          </a:p>
          <a:p>
            <a:pPr>
              <a:lnSpc>
                <a:spcPct val="90000"/>
              </a:lnSpc>
            </a:pPr>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2047637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49A3EEA-7FD2-439A-97A5-D62EADC19AD4}"/>
              </a:ext>
            </a:extLst>
          </p:cNvPr>
          <p:cNvSpPr>
            <a:spLocks noGrp="1" noChangeArrowheads="1"/>
          </p:cNvSpPr>
          <p:nvPr>
            <p:ph type="title"/>
          </p:nvPr>
        </p:nvSpPr>
        <p:spPr>
          <a:xfrm>
            <a:off x="457200" y="533400"/>
            <a:ext cx="8229600" cy="1143000"/>
          </a:xfrm>
        </p:spPr>
        <p:txBody>
          <a:bodyPr/>
          <a:lstStyle/>
          <a:p>
            <a:r>
              <a:rPr lang="en-US" altLang="en-US" dirty="0"/>
              <a:t>Entrapment and Deception</a:t>
            </a:r>
          </a:p>
        </p:txBody>
      </p:sp>
      <p:sp>
        <p:nvSpPr>
          <p:cNvPr id="45059" name="Rectangle 3">
            <a:extLst>
              <a:ext uri="{FF2B5EF4-FFF2-40B4-BE49-F238E27FC236}">
                <a16:creationId xmlns:a16="http://schemas.microsoft.com/office/drawing/2014/main" id="{E548C873-D9FB-4F24-B616-9D71028511A4}"/>
              </a:ext>
            </a:extLst>
          </p:cNvPr>
          <p:cNvSpPr>
            <a:spLocks noGrp="1" noChangeArrowheads="1"/>
          </p:cNvSpPr>
          <p:nvPr>
            <p:ph idx="1"/>
          </p:nvPr>
        </p:nvSpPr>
        <p:spPr>
          <a:xfrm>
            <a:off x="457200" y="1676400"/>
            <a:ext cx="8229600" cy="4679950"/>
          </a:xfrm>
        </p:spPr>
        <p:txBody>
          <a:bodyPr>
            <a:noAutofit/>
          </a:bodyPr>
          <a:lstStyle/>
          <a:p>
            <a:r>
              <a:rPr lang="en-US" altLang="en-US" dirty="0"/>
              <a:t>Deceptive practices can include acts associated with fabrication of evidence such as telling the suspect that they have been identified by an accomplice when that is not actually true.</a:t>
            </a:r>
          </a:p>
          <a:p>
            <a:pPr lvl="1"/>
            <a:r>
              <a:rPr lang="en-US" altLang="en-US" dirty="0"/>
              <a:t>Many forms involve lying in one form or another.</a:t>
            </a:r>
          </a:p>
          <a:p>
            <a:pPr>
              <a:lnSpc>
                <a:spcPct val="90000"/>
              </a:lnSpc>
            </a:pPr>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3850392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Entrapment and Deception</a:t>
            </a:r>
            <a:endParaRPr lang="en-US" dirty="0"/>
          </a:p>
        </p:txBody>
      </p:sp>
      <p:sp>
        <p:nvSpPr>
          <p:cNvPr id="4" name="Content Placeholder 3"/>
          <p:cNvSpPr>
            <a:spLocks noGrp="1"/>
          </p:cNvSpPr>
          <p:nvPr>
            <p:ph idx="1"/>
          </p:nvPr>
        </p:nvSpPr>
        <p:spPr/>
        <p:txBody>
          <a:bodyPr>
            <a:normAutofit lnSpcReduction="10000"/>
          </a:bodyPr>
          <a:lstStyle/>
          <a:p>
            <a:r>
              <a:rPr lang="en-US" altLang="en-US" dirty="0"/>
              <a:t>Skolnick (1982)</a:t>
            </a:r>
          </a:p>
          <a:p>
            <a:pPr lvl="1"/>
            <a:r>
              <a:rPr lang="en-US" altLang="en-US" dirty="0"/>
              <a:t>Focuses on three stages of deception:</a:t>
            </a:r>
          </a:p>
          <a:p>
            <a:pPr marL="1371600" lvl="2" indent="-457200">
              <a:buFont typeface="+mj-lt"/>
              <a:buAutoNum type="alphaLcParenR"/>
            </a:pPr>
            <a:r>
              <a:rPr lang="en-US" altLang="en-US" dirty="0"/>
              <a:t>Investigative deception</a:t>
            </a:r>
          </a:p>
          <a:p>
            <a:pPr marL="1371600" lvl="2" indent="-457200">
              <a:buFont typeface="+mj-lt"/>
              <a:buAutoNum type="alphaLcParenR"/>
            </a:pPr>
            <a:r>
              <a:rPr lang="en-US" altLang="en-US" dirty="0"/>
              <a:t>Interrogatory deception</a:t>
            </a:r>
          </a:p>
          <a:p>
            <a:pPr marL="1371600" lvl="2" indent="-457200">
              <a:buFont typeface="+mj-lt"/>
              <a:buAutoNum type="alphaLcParenR"/>
            </a:pPr>
            <a:r>
              <a:rPr lang="en-US" altLang="en-US" dirty="0"/>
              <a:t>Testimonial deception</a:t>
            </a:r>
          </a:p>
          <a:p>
            <a:pPr lvl="1"/>
            <a:r>
              <a:rPr lang="en-US" altLang="en-US" dirty="0"/>
              <a:t>Acceptability varies according to the stage reached in the criminal process</a:t>
            </a:r>
          </a:p>
          <a:p>
            <a:pPr marL="1371600" lvl="2" indent="-457200">
              <a:buFont typeface="+mj-lt"/>
              <a:buAutoNum type="alphaLcParenR"/>
            </a:pPr>
            <a:r>
              <a:rPr lang="en-US" altLang="en-US" dirty="0"/>
              <a:t>Most acceptable at the investigation stage</a:t>
            </a:r>
          </a:p>
          <a:p>
            <a:r>
              <a:rPr lang="en-US" altLang="en-US" dirty="0"/>
              <a:t>Other areas of concern are with informants and confessions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38444188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727D17A-4B36-493C-ACD8-519D67EDA9F1}"/>
              </a:ext>
            </a:extLst>
          </p:cNvPr>
          <p:cNvSpPr>
            <a:spLocks noGrp="1" noChangeArrowheads="1"/>
          </p:cNvSpPr>
          <p:nvPr>
            <p:ph type="title"/>
          </p:nvPr>
        </p:nvSpPr>
        <p:spPr>
          <a:xfrm>
            <a:off x="457200" y="685800"/>
            <a:ext cx="8229600" cy="1143000"/>
          </a:xfrm>
        </p:spPr>
        <p:txBody>
          <a:bodyPr/>
          <a:lstStyle/>
          <a:p>
            <a:r>
              <a:rPr lang="en-US" altLang="en-US" dirty="0"/>
              <a:t>Police Lying</a:t>
            </a:r>
          </a:p>
        </p:txBody>
      </p:sp>
      <p:sp>
        <p:nvSpPr>
          <p:cNvPr id="46083" name="Rectangle 3">
            <a:extLst>
              <a:ext uri="{FF2B5EF4-FFF2-40B4-BE49-F238E27FC236}">
                <a16:creationId xmlns:a16="http://schemas.microsoft.com/office/drawing/2014/main" id="{0F76CA9B-DB5C-4189-B356-43EF1B162A42}"/>
              </a:ext>
            </a:extLst>
          </p:cNvPr>
          <p:cNvSpPr>
            <a:spLocks noGrp="1" noChangeArrowheads="1"/>
          </p:cNvSpPr>
          <p:nvPr>
            <p:ph idx="1"/>
          </p:nvPr>
        </p:nvSpPr>
        <p:spPr>
          <a:xfrm>
            <a:off x="457200" y="1600200"/>
            <a:ext cx="8229600" cy="4267200"/>
          </a:xfrm>
        </p:spPr>
        <p:txBody>
          <a:bodyPr>
            <a:noAutofit/>
          </a:bodyPr>
          <a:lstStyle/>
          <a:p>
            <a:pPr>
              <a:lnSpc>
                <a:spcPct val="90000"/>
              </a:lnSpc>
            </a:pPr>
            <a:r>
              <a:rPr lang="en-US" altLang="en-US" sz="2300" dirty="0"/>
              <a:t>Barker and Carter (1995) offer a typography of police lying</a:t>
            </a:r>
          </a:p>
          <a:p>
            <a:pPr lvl="1">
              <a:lnSpc>
                <a:spcPct val="90000"/>
              </a:lnSpc>
            </a:pPr>
            <a:r>
              <a:rPr lang="en-US" altLang="en-US" sz="2300" dirty="0"/>
              <a:t>Accepted lies</a:t>
            </a:r>
          </a:p>
          <a:p>
            <a:pPr lvl="1">
              <a:lnSpc>
                <a:spcPct val="90000"/>
              </a:lnSpc>
            </a:pPr>
            <a:r>
              <a:rPr lang="en-US" altLang="en-US" sz="2300" dirty="0"/>
              <a:t>Tolerated lies</a:t>
            </a:r>
          </a:p>
          <a:p>
            <a:pPr lvl="1">
              <a:lnSpc>
                <a:spcPct val="90000"/>
              </a:lnSpc>
            </a:pPr>
            <a:r>
              <a:rPr lang="en-US" altLang="en-US" sz="2300" dirty="0"/>
              <a:t>Deviant lies</a:t>
            </a:r>
          </a:p>
          <a:p>
            <a:pPr>
              <a:lnSpc>
                <a:spcPct val="90000"/>
              </a:lnSpc>
            </a:pPr>
            <a:r>
              <a:rPr lang="en-US" altLang="en-US" sz="2300" dirty="0"/>
              <a:t>So far as the police are concerned, a lie is acceptable if</a:t>
            </a:r>
          </a:p>
          <a:p>
            <a:pPr lvl="1">
              <a:lnSpc>
                <a:spcPct val="90000"/>
              </a:lnSpc>
            </a:pPr>
            <a:r>
              <a:rPr lang="en-US" altLang="en-US" sz="2300" dirty="0"/>
              <a:t>It is made in pursuit of legitimate organizational goal.</a:t>
            </a:r>
          </a:p>
          <a:p>
            <a:pPr lvl="1">
              <a:lnSpc>
                <a:spcPct val="90000"/>
              </a:lnSpc>
            </a:pPr>
            <a:r>
              <a:rPr lang="en-US" altLang="en-US" sz="2300" dirty="0"/>
              <a:t>There is a clear relationship between deceiving and achieving the goal.</a:t>
            </a:r>
          </a:p>
          <a:p>
            <a:pPr lvl="1">
              <a:lnSpc>
                <a:spcPct val="90000"/>
              </a:lnSpc>
            </a:pPr>
            <a:r>
              <a:rPr lang="en-US" altLang="en-US" sz="2300" dirty="0"/>
              <a:t>Lying is such that police and management within police believe it will better serve public interest than providing the truth.</a:t>
            </a:r>
          </a:p>
          <a:p>
            <a:pPr lvl="1">
              <a:lnSpc>
                <a:spcPct val="90000"/>
              </a:lnSpc>
            </a:pPr>
            <a:r>
              <a:rPr lang="en-US" altLang="en-US" sz="2300" dirty="0"/>
              <a:t>Ethical and legal aspect is not considered a concern.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4149649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1ECF28A-80DD-4692-B248-B7ED0CF00115}"/>
              </a:ext>
            </a:extLst>
          </p:cNvPr>
          <p:cNvSpPr>
            <a:spLocks noGrp="1" noChangeArrowheads="1"/>
          </p:cNvSpPr>
          <p:nvPr>
            <p:ph type="title"/>
          </p:nvPr>
        </p:nvSpPr>
        <p:spPr>
          <a:xfrm>
            <a:off x="457200" y="609600"/>
            <a:ext cx="8229600" cy="1143000"/>
          </a:xfrm>
        </p:spPr>
        <p:txBody>
          <a:bodyPr/>
          <a:lstStyle/>
          <a:p>
            <a:r>
              <a:rPr lang="en-US" altLang="en-US" dirty="0"/>
              <a:t>Police Lying</a:t>
            </a:r>
          </a:p>
        </p:txBody>
      </p:sp>
      <p:sp>
        <p:nvSpPr>
          <p:cNvPr id="47107" name="Rectangle 3">
            <a:extLst>
              <a:ext uri="{FF2B5EF4-FFF2-40B4-BE49-F238E27FC236}">
                <a16:creationId xmlns:a16="http://schemas.microsoft.com/office/drawing/2014/main" id="{6F207238-0E28-4923-8D2B-6FD38E54E2A0}"/>
              </a:ext>
            </a:extLst>
          </p:cNvPr>
          <p:cNvSpPr>
            <a:spLocks noGrp="1" noChangeArrowheads="1"/>
          </p:cNvSpPr>
          <p:nvPr>
            <p:ph idx="1"/>
          </p:nvPr>
        </p:nvSpPr>
        <p:spPr>
          <a:xfrm>
            <a:off x="425302" y="1676400"/>
            <a:ext cx="8229600" cy="4495800"/>
          </a:xfrm>
        </p:spPr>
        <p:txBody>
          <a:bodyPr>
            <a:noAutofit/>
          </a:bodyPr>
          <a:lstStyle/>
          <a:p>
            <a:pPr>
              <a:lnSpc>
                <a:spcPct val="90000"/>
              </a:lnSpc>
            </a:pPr>
            <a:r>
              <a:rPr lang="en-US" altLang="en-US" sz="2300" dirty="0"/>
              <a:t>As far as the police are concerned, a lie is tolerated if</a:t>
            </a:r>
          </a:p>
          <a:p>
            <a:pPr lvl="1">
              <a:lnSpc>
                <a:spcPct val="90000"/>
              </a:lnSpc>
            </a:pPr>
            <a:r>
              <a:rPr lang="en-US" altLang="en-US" sz="2300" dirty="0"/>
              <a:t>They are necessary evils.</a:t>
            </a:r>
          </a:p>
          <a:p>
            <a:pPr lvl="1">
              <a:lnSpc>
                <a:spcPct val="90000"/>
              </a:lnSpc>
            </a:pPr>
            <a:r>
              <a:rPr lang="en-US" altLang="en-US" sz="2300" dirty="0"/>
              <a:t>Police will admit the lie when confronted.</a:t>
            </a:r>
          </a:p>
          <a:p>
            <a:pPr lvl="1">
              <a:lnSpc>
                <a:spcPct val="90000"/>
              </a:lnSpc>
            </a:pPr>
            <a:r>
              <a:rPr lang="en-US" altLang="en-US" sz="2300" dirty="0"/>
              <a:t>Tolerated in interrogation: police are even trained to lie</a:t>
            </a:r>
          </a:p>
          <a:p>
            <a:pPr lvl="1">
              <a:lnSpc>
                <a:spcPct val="90000"/>
              </a:lnSpc>
            </a:pPr>
            <a:r>
              <a:rPr lang="en-US" altLang="en-US" sz="2300" dirty="0"/>
              <a:t>Leading text on interrogation suggests that a trained investigator can achieve 85% accuracy in differentiating truthful/untruthful statements.</a:t>
            </a:r>
          </a:p>
          <a:p>
            <a:pPr>
              <a:lnSpc>
                <a:spcPct val="90000"/>
              </a:lnSpc>
            </a:pPr>
            <a:r>
              <a:rPr lang="en-US" altLang="en-US" sz="2300" dirty="0"/>
              <a:t>As far as the police are concerned, a lie is deviant if</a:t>
            </a:r>
          </a:p>
          <a:p>
            <a:pPr lvl="1">
              <a:lnSpc>
                <a:spcPct val="90000"/>
              </a:lnSpc>
            </a:pPr>
            <a:r>
              <a:rPr lang="en-US" altLang="en-US" sz="2300" dirty="0"/>
              <a:t>They violate police regulations as well as law.</a:t>
            </a:r>
          </a:p>
          <a:p>
            <a:pPr lvl="1">
              <a:lnSpc>
                <a:spcPct val="90000"/>
              </a:lnSpc>
            </a:pPr>
            <a:r>
              <a:rPr lang="en-US" altLang="en-US" sz="2300" dirty="0"/>
              <a:t>Major example here is police perjuring themselves in giving evidence in court, sometimes referred to as “</a:t>
            </a:r>
            <a:r>
              <a:rPr lang="en-US" altLang="en-US" sz="2300" dirty="0" err="1"/>
              <a:t>testilying</a:t>
            </a:r>
            <a:r>
              <a:rPr lang="en-US" altLang="en-US" sz="2300" dirty="0"/>
              <a:t>” (Commission to Investigate Allegations of Corruption of the Police Department, 1994)</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27053896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AED90A8-67B4-47E7-A241-61B8EB47F921}"/>
              </a:ext>
            </a:extLst>
          </p:cNvPr>
          <p:cNvSpPr>
            <a:spLocks noGrp="1" noChangeArrowheads="1"/>
          </p:cNvSpPr>
          <p:nvPr>
            <p:ph type="title"/>
          </p:nvPr>
        </p:nvSpPr>
        <p:spPr>
          <a:xfrm>
            <a:off x="457200" y="609600"/>
            <a:ext cx="8229600" cy="1143000"/>
          </a:xfrm>
        </p:spPr>
        <p:txBody>
          <a:bodyPr/>
          <a:lstStyle/>
          <a:p>
            <a:r>
              <a:rPr lang="en-US" altLang="en-US" dirty="0"/>
              <a:t>Consequences of Lying</a:t>
            </a:r>
          </a:p>
        </p:txBody>
      </p:sp>
      <p:sp>
        <p:nvSpPr>
          <p:cNvPr id="48131" name="Rectangle 3">
            <a:extLst>
              <a:ext uri="{FF2B5EF4-FFF2-40B4-BE49-F238E27FC236}">
                <a16:creationId xmlns:a16="http://schemas.microsoft.com/office/drawing/2014/main" id="{F8BAE65D-DA18-462B-AAE6-E51CFB9EBD82}"/>
              </a:ext>
            </a:extLst>
          </p:cNvPr>
          <p:cNvSpPr>
            <a:spLocks noGrp="1" noChangeArrowheads="1"/>
          </p:cNvSpPr>
          <p:nvPr>
            <p:ph idx="1"/>
          </p:nvPr>
        </p:nvSpPr>
        <p:spPr>
          <a:xfrm>
            <a:off x="457200" y="1752600"/>
            <a:ext cx="8229600" cy="4525963"/>
          </a:xfrm>
        </p:spPr>
        <p:txBody>
          <a:bodyPr>
            <a:noAutofit/>
          </a:bodyPr>
          <a:lstStyle/>
          <a:p>
            <a:pPr>
              <a:lnSpc>
                <a:spcPct val="80000"/>
              </a:lnSpc>
            </a:pPr>
            <a:r>
              <a:rPr lang="en-US" altLang="en-US" dirty="0"/>
              <a:t>Kleinig (1996)</a:t>
            </a:r>
          </a:p>
          <a:p>
            <a:pPr lvl="1">
              <a:lnSpc>
                <a:spcPct val="80000"/>
              </a:lnSpc>
            </a:pPr>
            <a:r>
              <a:rPr lang="en-US" altLang="en-US" dirty="0"/>
              <a:t>Discusses consequences of police lying and identifies three deleterious consequences:</a:t>
            </a:r>
          </a:p>
          <a:p>
            <a:pPr marL="1371600" lvl="2" indent="-457200">
              <a:lnSpc>
                <a:spcPct val="80000"/>
              </a:lnSpc>
              <a:buFont typeface="+mj-lt"/>
              <a:buAutoNum type="alphaLcParenR"/>
            </a:pPr>
            <a:r>
              <a:rPr lang="en-US" altLang="en-US" i="1" dirty="0"/>
              <a:t>Others are harmed</a:t>
            </a:r>
          </a:p>
          <a:p>
            <a:pPr marL="1885950" lvl="3" indent="-514350">
              <a:lnSpc>
                <a:spcPct val="80000"/>
              </a:lnSpc>
              <a:buFont typeface="+mj-lt"/>
              <a:buAutoNum type="romanLcPeriod"/>
            </a:pPr>
            <a:r>
              <a:rPr lang="en-US" altLang="en-US" dirty="0"/>
              <a:t>Occurs in the sense that persons are led to do what they have not chosen to do</a:t>
            </a:r>
          </a:p>
          <a:p>
            <a:pPr marL="1885950" lvl="3" indent="-514350">
              <a:lnSpc>
                <a:spcPct val="80000"/>
              </a:lnSpc>
              <a:buFont typeface="+mj-lt"/>
              <a:buAutoNum type="romanLcPeriod"/>
            </a:pPr>
            <a:r>
              <a:rPr lang="en-US" altLang="en-US" dirty="0"/>
              <a:t>May also be deprived of possessions or placed at physical risk</a:t>
            </a:r>
            <a:endParaRPr lang="en-US" altLang="en-US" i="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19194502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AED90A8-67B4-47E7-A241-61B8EB47F921}"/>
              </a:ext>
            </a:extLst>
          </p:cNvPr>
          <p:cNvSpPr>
            <a:spLocks noGrp="1" noChangeArrowheads="1"/>
          </p:cNvSpPr>
          <p:nvPr>
            <p:ph type="title"/>
          </p:nvPr>
        </p:nvSpPr>
        <p:spPr>
          <a:xfrm>
            <a:off x="457200" y="609600"/>
            <a:ext cx="8229600" cy="1143000"/>
          </a:xfrm>
        </p:spPr>
        <p:txBody>
          <a:bodyPr/>
          <a:lstStyle/>
          <a:p>
            <a:r>
              <a:rPr lang="en-US" altLang="en-US" dirty="0"/>
              <a:t>Consequences of Lying</a:t>
            </a:r>
          </a:p>
        </p:txBody>
      </p:sp>
      <p:sp>
        <p:nvSpPr>
          <p:cNvPr id="48131" name="Rectangle 3">
            <a:extLst>
              <a:ext uri="{FF2B5EF4-FFF2-40B4-BE49-F238E27FC236}">
                <a16:creationId xmlns:a16="http://schemas.microsoft.com/office/drawing/2014/main" id="{F8BAE65D-DA18-462B-AAE6-E51CFB9EBD82}"/>
              </a:ext>
            </a:extLst>
          </p:cNvPr>
          <p:cNvSpPr>
            <a:spLocks noGrp="1" noChangeArrowheads="1"/>
          </p:cNvSpPr>
          <p:nvPr>
            <p:ph idx="1"/>
          </p:nvPr>
        </p:nvSpPr>
        <p:spPr>
          <a:xfrm>
            <a:off x="457200" y="1752600"/>
            <a:ext cx="8229600" cy="4525963"/>
          </a:xfrm>
        </p:spPr>
        <p:txBody>
          <a:bodyPr>
            <a:noAutofit/>
          </a:bodyPr>
          <a:lstStyle/>
          <a:p>
            <a:pPr>
              <a:lnSpc>
                <a:spcPct val="80000"/>
              </a:lnSpc>
            </a:pPr>
            <a:r>
              <a:rPr lang="en-US" altLang="en-US" dirty="0"/>
              <a:t>Kleinig (1996)</a:t>
            </a:r>
          </a:p>
          <a:p>
            <a:pPr lvl="1">
              <a:lnSpc>
                <a:spcPct val="80000"/>
              </a:lnSpc>
            </a:pPr>
            <a:r>
              <a:rPr lang="en-US" altLang="en-US" dirty="0"/>
              <a:t>Discusses consequences of police lying and identifies three deleterious consequences:</a:t>
            </a:r>
          </a:p>
          <a:p>
            <a:pPr marL="1371600" lvl="2" indent="-457200">
              <a:lnSpc>
                <a:spcPct val="80000"/>
              </a:lnSpc>
              <a:buFont typeface="+mj-lt"/>
              <a:buAutoNum type="alphaLcParenR" startAt="2"/>
            </a:pPr>
            <a:r>
              <a:rPr lang="en-US" altLang="en-US" i="1" dirty="0"/>
              <a:t>Social trust is destroyed</a:t>
            </a:r>
          </a:p>
          <a:p>
            <a:pPr marL="1885950" lvl="3" indent="-514350">
              <a:lnSpc>
                <a:spcPct val="80000"/>
              </a:lnSpc>
              <a:buFont typeface="+mj-lt"/>
              <a:buAutoNum type="romanLcPeriod"/>
            </a:pPr>
            <a:r>
              <a:rPr lang="en-US" altLang="en-US" dirty="0"/>
              <a:t>Person lied to and who discovers lie suffers consequence of cynicism</a:t>
            </a:r>
          </a:p>
          <a:p>
            <a:pPr marL="1885950" lvl="3" indent="-514350">
              <a:lnSpc>
                <a:spcPct val="80000"/>
              </a:lnSpc>
              <a:buFont typeface="+mj-lt"/>
              <a:buAutoNum type="romanLcPeriod"/>
            </a:pPr>
            <a:r>
              <a:rPr lang="en-US" altLang="en-US" dirty="0"/>
              <a:t>May in turn affect interactions with others because suspicion erodes trust</a:t>
            </a:r>
            <a:endParaRPr lang="en-US" altLang="en-US" i="1" dirty="0"/>
          </a:p>
          <a:p>
            <a:pPr marL="1371600" lvl="2" indent="-457200">
              <a:lnSpc>
                <a:spcPct val="80000"/>
              </a:lnSpc>
              <a:buFont typeface="+mj-lt"/>
              <a:buAutoNum type="alphaLcParenR" startAt="2"/>
            </a:pPr>
            <a:r>
              <a:rPr lang="en-US" altLang="en-US" i="1" dirty="0"/>
              <a:t>The liar is harmed</a:t>
            </a:r>
            <a:endParaRPr lang="en-US" altLang="en-US" dirty="0"/>
          </a:p>
          <a:p>
            <a:pPr marL="1885950" lvl="3" indent="-514350">
              <a:lnSpc>
                <a:spcPct val="80000"/>
              </a:lnSpc>
              <a:buFont typeface="+mj-lt"/>
              <a:buAutoNum type="romanLcPeriod"/>
            </a:pPr>
            <a:r>
              <a:rPr lang="en-US" altLang="en-US" dirty="0"/>
              <a:t>May occur through liar becoming more evasive for fear of being found out, developing suspicion of others, and perhaps developing reduced ability to resist other forms of corruption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1480112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42991C2-7E61-432D-B827-8F8AF2849912}"/>
              </a:ext>
            </a:extLst>
          </p:cNvPr>
          <p:cNvSpPr>
            <a:spLocks noGrp="1" noChangeArrowheads="1"/>
          </p:cNvSpPr>
          <p:nvPr>
            <p:ph type="title"/>
          </p:nvPr>
        </p:nvSpPr>
        <p:spPr>
          <a:xfrm>
            <a:off x="457200" y="685800"/>
            <a:ext cx="8229600" cy="1143000"/>
          </a:xfrm>
        </p:spPr>
        <p:txBody>
          <a:bodyPr/>
          <a:lstStyle/>
          <a:p>
            <a:r>
              <a:rPr lang="en-US" altLang="en-US"/>
              <a:t>Chapter Summary</a:t>
            </a:r>
          </a:p>
        </p:txBody>
      </p:sp>
      <p:sp>
        <p:nvSpPr>
          <p:cNvPr id="49155" name="Content Placeholder 2">
            <a:extLst>
              <a:ext uri="{FF2B5EF4-FFF2-40B4-BE49-F238E27FC236}">
                <a16:creationId xmlns:a16="http://schemas.microsoft.com/office/drawing/2014/main" id="{AB8468B1-6BE9-4A13-98B0-200E8311E056}"/>
              </a:ext>
            </a:extLst>
          </p:cNvPr>
          <p:cNvSpPr>
            <a:spLocks noGrp="1"/>
          </p:cNvSpPr>
          <p:nvPr>
            <p:ph idx="1"/>
          </p:nvPr>
        </p:nvSpPr>
        <p:spPr>
          <a:xfrm>
            <a:off x="381000" y="1870075"/>
            <a:ext cx="8229600" cy="4302125"/>
          </a:xfrm>
        </p:spPr>
        <p:txBody>
          <a:bodyPr/>
          <a:lstStyle/>
          <a:p>
            <a:pPr>
              <a:lnSpc>
                <a:spcPct val="90000"/>
              </a:lnSpc>
            </a:pPr>
            <a:r>
              <a:rPr lang="en-US" altLang="en-US" dirty="0"/>
              <a:t>Police use discretion in determining what degree of force is necessary.</a:t>
            </a:r>
          </a:p>
          <a:p>
            <a:pPr lvl="1">
              <a:lnSpc>
                <a:spcPct val="90000"/>
              </a:lnSpc>
            </a:pPr>
            <a:r>
              <a:rPr lang="en-US" altLang="en-US" dirty="0"/>
              <a:t>Is a major area where ethical considerations arise</a:t>
            </a:r>
          </a:p>
          <a:p>
            <a:pPr>
              <a:lnSpc>
                <a:spcPct val="90000"/>
              </a:lnSpc>
            </a:pPr>
            <a:r>
              <a:rPr lang="en-US" altLang="en-US" dirty="0"/>
              <a:t>Methods of deception, especially lying, are accepted part of police work.</a:t>
            </a:r>
          </a:p>
          <a:p>
            <a:pPr lvl="1">
              <a:lnSpc>
                <a:spcPct val="90000"/>
              </a:lnSpc>
            </a:pPr>
            <a:r>
              <a:rPr lang="en-US" altLang="en-US" dirty="0"/>
              <a:t>Are justified as means of supporting the “noble cause”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403499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8854B36-492F-4409-A848-FB9DE9372886}"/>
              </a:ext>
            </a:extLst>
          </p:cNvPr>
          <p:cNvSpPr>
            <a:spLocks noGrp="1"/>
          </p:cNvSpPr>
          <p:nvPr>
            <p:ph type="title"/>
          </p:nvPr>
        </p:nvSpPr>
        <p:spPr>
          <a:xfrm>
            <a:off x="457200" y="609600"/>
            <a:ext cx="8229600" cy="1143000"/>
          </a:xfrm>
        </p:spPr>
        <p:txBody>
          <a:bodyPr>
            <a:normAutofit/>
          </a:bodyPr>
          <a:lstStyle/>
          <a:p>
            <a:r>
              <a:rPr lang="en-US" altLang="en-US" dirty="0"/>
              <a:t>Justifying Lethal Force</a:t>
            </a:r>
          </a:p>
        </p:txBody>
      </p:sp>
      <p:sp>
        <p:nvSpPr>
          <p:cNvPr id="15363" name="Content Placeholder 2">
            <a:extLst>
              <a:ext uri="{FF2B5EF4-FFF2-40B4-BE49-F238E27FC236}">
                <a16:creationId xmlns:a16="http://schemas.microsoft.com/office/drawing/2014/main" id="{CAFB677D-D838-44A3-83B2-DD61CDEC27B8}"/>
              </a:ext>
            </a:extLst>
          </p:cNvPr>
          <p:cNvSpPr>
            <a:spLocks noGrp="1"/>
          </p:cNvSpPr>
          <p:nvPr>
            <p:ph idx="1"/>
          </p:nvPr>
        </p:nvSpPr>
        <p:spPr/>
        <p:txBody>
          <a:bodyPr>
            <a:normAutofit/>
          </a:bodyPr>
          <a:lstStyle/>
          <a:p>
            <a:r>
              <a:rPr lang="en-US" altLang="en-US" dirty="0"/>
              <a:t>Generally accepted as being morally justified:</a:t>
            </a:r>
          </a:p>
          <a:p>
            <a:pPr lvl="1"/>
            <a:r>
              <a:rPr lang="en-US" altLang="en-US" dirty="0"/>
              <a:t>When used in self defense</a:t>
            </a:r>
          </a:p>
          <a:p>
            <a:pPr lvl="1"/>
            <a:r>
              <a:rPr lang="en-US" altLang="en-US" dirty="0"/>
              <a:t>When used by a third party to protect the life of another</a:t>
            </a:r>
          </a:p>
          <a:p>
            <a:r>
              <a:rPr lang="en-US" altLang="en-US" dirty="0"/>
              <a:t>Every person has a right to life; a right not to be killed.</a:t>
            </a:r>
          </a:p>
          <a:p>
            <a:r>
              <a:rPr lang="en-US" altLang="en-US" dirty="0"/>
              <a:t>Police are morally justified in using lethal force to uphold law.</a:t>
            </a:r>
          </a:p>
          <a:p>
            <a:pPr lvl="1"/>
            <a:r>
              <a:rPr lang="en-US" altLang="en-US" dirty="0"/>
              <a:t>In cases of rioting, communal violence, widespread looting, and breakdown in public order</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803173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D6E18A5-9944-4844-9932-5C4F98FA33BB}"/>
              </a:ext>
            </a:extLst>
          </p:cNvPr>
          <p:cNvSpPr>
            <a:spLocks noGrp="1"/>
          </p:cNvSpPr>
          <p:nvPr>
            <p:ph type="title"/>
          </p:nvPr>
        </p:nvSpPr>
        <p:spPr>
          <a:xfrm>
            <a:off x="457200" y="609600"/>
            <a:ext cx="8229600" cy="1143000"/>
          </a:xfrm>
        </p:spPr>
        <p:txBody>
          <a:bodyPr/>
          <a:lstStyle/>
          <a:p>
            <a:r>
              <a:rPr lang="en-US" altLang="en-US" dirty="0"/>
              <a:t>Deaths in Police Custody</a:t>
            </a:r>
          </a:p>
        </p:txBody>
      </p:sp>
      <p:sp>
        <p:nvSpPr>
          <p:cNvPr id="16387" name="Content Placeholder 2">
            <a:extLst>
              <a:ext uri="{FF2B5EF4-FFF2-40B4-BE49-F238E27FC236}">
                <a16:creationId xmlns:a16="http://schemas.microsoft.com/office/drawing/2014/main" id="{BA56D7B4-6262-4F29-BD20-02632A1CA26D}"/>
              </a:ext>
            </a:extLst>
          </p:cNvPr>
          <p:cNvSpPr>
            <a:spLocks noGrp="1"/>
          </p:cNvSpPr>
          <p:nvPr>
            <p:ph idx="1"/>
          </p:nvPr>
        </p:nvSpPr>
        <p:spPr>
          <a:xfrm>
            <a:off x="457200" y="1828800"/>
            <a:ext cx="8229600" cy="4419600"/>
          </a:xfrm>
        </p:spPr>
        <p:txBody>
          <a:bodyPr rtlCol="0">
            <a:normAutofit/>
          </a:bodyPr>
          <a:lstStyle/>
          <a:p>
            <a:pPr fontAlgn="auto">
              <a:spcAft>
                <a:spcPts val="0"/>
              </a:spcAft>
              <a:defRPr/>
            </a:pPr>
            <a:r>
              <a:rPr lang="en-US" altLang="en-US" dirty="0"/>
              <a:t>Deaths in Custody Reporting Acts (2000, 2013)</a:t>
            </a:r>
          </a:p>
          <a:p>
            <a:pPr lvl="1" fontAlgn="auto">
              <a:spcAft>
                <a:spcPts val="0"/>
              </a:spcAft>
              <a:defRPr/>
            </a:pPr>
            <a:r>
              <a:rPr lang="en-US" altLang="en-US" dirty="0"/>
              <a:t>First law that required states applying for certain grants to submit quarterly reports</a:t>
            </a:r>
          </a:p>
          <a:p>
            <a:pPr lvl="1" fontAlgn="auto">
              <a:spcAft>
                <a:spcPts val="0"/>
              </a:spcAft>
              <a:defRPr/>
            </a:pPr>
            <a:r>
              <a:rPr lang="en-US" altLang="en-US" dirty="0"/>
              <a:t>Includes deaths that occur when police attempt to apprehend or arrest</a:t>
            </a:r>
          </a:p>
          <a:p>
            <a:pPr fontAlgn="auto">
              <a:spcAft>
                <a:spcPts val="0"/>
              </a:spcAft>
              <a:defRPr/>
            </a:pPr>
            <a:r>
              <a:rPr lang="en-US" altLang="en-US" dirty="0"/>
              <a:t>Numerous issues found in relation to collecting data on this topic</a:t>
            </a:r>
          </a:p>
          <a:p>
            <a:pPr lvl="1" fontAlgn="auto">
              <a:spcAft>
                <a:spcPts val="0"/>
              </a:spcAft>
              <a:defRPr/>
            </a:pPr>
            <a:r>
              <a:rPr lang="en-US" altLang="en-US" dirty="0"/>
              <a:t>Inadequate data constrains efforts to analyze circumstances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8879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4378EA1-C82D-4A34-A659-D1D1A0179BAA}"/>
              </a:ext>
            </a:extLst>
          </p:cNvPr>
          <p:cNvSpPr>
            <a:spLocks noGrp="1"/>
          </p:cNvSpPr>
          <p:nvPr>
            <p:ph type="title"/>
          </p:nvPr>
        </p:nvSpPr>
        <p:spPr>
          <a:xfrm>
            <a:off x="457200" y="533400"/>
            <a:ext cx="8229600" cy="1143000"/>
          </a:xfrm>
        </p:spPr>
        <p:txBody>
          <a:bodyPr>
            <a:normAutofit/>
          </a:bodyPr>
          <a:lstStyle/>
          <a:p>
            <a:r>
              <a:rPr lang="en-US" altLang="en-US" dirty="0"/>
              <a:t>Obama Task Force Promotes </a:t>
            </a:r>
            <a:br>
              <a:rPr lang="en-US" altLang="en-US" dirty="0"/>
            </a:br>
            <a:r>
              <a:rPr lang="en-US" altLang="en-US" dirty="0"/>
              <a:t>Police Body Cameras</a:t>
            </a:r>
          </a:p>
        </p:txBody>
      </p:sp>
      <p:sp>
        <p:nvSpPr>
          <p:cNvPr id="17411" name="Content Placeholder 2">
            <a:extLst>
              <a:ext uri="{FF2B5EF4-FFF2-40B4-BE49-F238E27FC236}">
                <a16:creationId xmlns:a16="http://schemas.microsoft.com/office/drawing/2014/main" id="{77DA8446-4F87-4290-8F35-0CC0FDA31530}"/>
              </a:ext>
            </a:extLst>
          </p:cNvPr>
          <p:cNvSpPr>
            <a:spLocks noGrp="1"/>
          </p:cNvSpPr>
          <p:nvPr>
            <p:ph idx="1"/>
          </p:nvPr>
        </p:nvSpPr>
        <p:spPr>
          <a:xfrm>
            <a:off x="457200" y="2012949"/>
            <a:ext cx="8229600" cy="4525963"/>
          </a:xfrm>
        </p:spPr>
        <p:txBody>
          <a:bodyPr>
            <a:noAutofit/>
          </a:bodyPr>
          <a:lstStyle/>
          <a:p>
            <a:r>
              <a:rPr lang="en-US" altLang="en-US" dirty="0"/>
              <a:t>By 2016, more than 95% of major cities were using or planning to use body cameras.</a:t>
            </a:r>
          </a:p>
          <a:p>
            <a:r>
              <a:rPr lang="en-US" altLang="en-US" dirty="0"/>
              <a:t>Research showed mixed results: </a:t>
            </a:r>
          </a:p>
          <a:p>
            <a:pPr lvl="1"/>
            <a:r>
              <a:rPr lang="en-US" altLang="en-US" dirty="0"/>
              <a:t>Body cameras theorized to prevent police from social/moral wrongdoing.</a:t>
            </a:r>
          </a:p>
          <a:p>
            <a:pPr lvl="1"/>
            <a:r>
              <a:rPr lang="en-US" altLang="en-US" dirty="0"/>
              <a:t>Body cameras create excessive self-observation that impede power-holders’ capacity to act under duress to protect themselves and others.</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69688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4378EA1-C82D-4A34-A659-D1D1A0179BAA}"/>
              </a:ext>
            </a:extLst>
          </p:cNvPr>
          <p:cNvSpPr>
            <a:spLocks noGrp="1"/>
          </p:cNvSpPr>
          <p:nvPr>
            <p:ph type="title"/>
          </p:nvPr>
        </p:nvSpPr>
        <p:spPr>
          <a:xfrm>
            <a:off x="457200" y="688351"/>
            <a:ext cx="8229600" cy="1143000"/>
          </a:xfrm>
        </p:spPr>
        <p:txBody>
          <a:bodyPr>
            <a:normAutofit/>
          </a:bodyPr>
          <a:lstStyle/>
          <a:p>
            <a:r>
              <a:rPr lang="en-US" altLang="en-US" dirty="0"/>
              <a:t>Obama Task Force Promotes </a:t>
            </a:r>
            <a:br>
              <a:rPr lang="en-US" altLang="en-US" dirty="0"/>
            </a:br>
            <a:r>
              <a:rPr lang="en-US" altLang="en-US" dirty="0"/>
              <a:t>Police Body Cameras</a:t>
            </a:r>
          </a:p>
        </p:txBody>
      </p:sp>
      <p:sp>
        <p:nvSpPr>
          <p:cNvPr id="17411" name="Content Placeholder 2">
            <a:extLst>
              <a:ext uri="{FF2B5EF4-FFF2-40B4-BE49-F238E27FC236}">
                <a16:creationId xmlns:a16="http://schemas.microsoft.com/office/drawing/2014/main" id="{77DA8446-4F87-4290-8F35-0CC0FDA31530}"/>
              </a:ext>
            </a:extLst>
          </p:cNvPr>
          <p:cNvSpPr>
            <a:spLocks noGrp="1"/>
          </p:cNvSpPr>
          <p:nvPr>
            <p:ph idx="1"/>
          </p:nvPr>
        </p:nvSpPr>
        <p:spPr>
          <a:xfrm>
            <a:off x="457200" y="2012949"/>
            <a:ext cx="8229600" cy="4525963"/>
          </a:xfrm>
        </p:spPr>
        <p:txBody>
          <a:bodyPr>
            <a:noAutofit/>
          </a:bodyPr>
          <a:lstStyle/>
          <a:p>
            <a:r>
              <a:rPr lang="en-US" altLang="en-US" dirty="0"/>
              <a:t>Research shows mixed results: </a:t>
            </a:r>
          </a:p>
          <a:p>
            <a:pPr lvl="1"/>
            <a:r>
              <a:rPr lang="en-US" altLang="en-US" dirty="0"/>
              <a:t>Officers of the Mesa Police Department, Arizona, wearing a camera were found less likely to perform stop and frisks and arrest persons but were more likely to cite and initiate interactions with public than those officers not wearing body cameras</a:t>
            </a:r>
          </a:p>
          <a:p>
            <a:pPr lvl="1"/>
            <a:r>
              <a:rPr lang="en-US" altLang="en-US" dirty="0"/>
              <a:t>A study in Orlando, Florida found that cameras reduced incidents of resistance to police</a:t>
            </a:r>
          </a:p>
          <a:p>
            <a:pPr lvl="1"/>
            <a:r>
              <a:rPr lang="en-US" altLang="en-US" dirty="0"/>
              <a:t>A study in Rialto, California found that cameras reduced police use of force by 50%, with a 90% drop in complaints  </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788048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40E3E1D-3F3F-4ECE-B340-7B52440A7D56}"/>
              </a:ext>
            </a:extLst>
          </p:cNvPr>
          <p:cNvSpPr>
            <a:spLocks noGrp="1"/>
          </p:cNvSpPr>
          <p:nvPr>
            <p:ph type="title"/>
          </p:nvPr>
        </p:nvSpPr>
        <p:spPr>
          <a:xfrm>
            <a:off x="457200" y="685800"/>
            <a:ext cx="8229600" cy="1219200"/>
          </a:xfrm>
        </p:spPr>
        <p:txBody>
          <a:bodyPr rtlCol="0">
            <a:normAutofit/>
          </a:bodyPr>
          <a:lstStyle/>
          <a:p>
            <a:pPr fontAlgn="auto">
              <a:spcAft>
                <a:spcPts val="0"/>
              </a:spcAft>
              <a:defRPr/>
            </a:pPr>
            <a:r>
              <a:rPr lang="en-US" altLang="en-US" dirty="0"/>
              <a:t>The Rise of the Citizen Journalist and Police Use of Force</a:t>
            </a:r>
          </a:p>
        </p:txBody>
      </p:sp>
      <p:sp>
        <p:nvSpPr>
          <p:cNvPr id="18435" name="Content Placeholder 2">
            <a:extLst>
              <a:ext uri="{FF2B5EF4-FFF2-40B4-BE49-F238E27FC236}">
                <a16:creationId xmlns:a16="http://schemas.microsoft.com/office/drawing/2014/main" id="{56A6D15F-92E5-4DAA-A1E4-CE689168BAA6}"/>
              </a:ext>
            </a:extLst>
          </p:cNvPr>
          <p:cNvSpPr>
            <a:spLocks noGrp="1"/>
          </p:cNvSpPr>
          <p:nvPr>
            <p:ph idx="1"/>
          </p:nvPr>
        </p:nvSpPr>
        <p:spPr>
          <a:xfrm>
            <a:off x="477456" y="2031276"/>
            <a:ext cx="8229600" cy="4525963"/>
          </a:xfrm>
        </p:spPr>
        <p:txBody>
          <a:bodyPr/>
          <a:lstStyle/>
          <a:p>
            <a:r>
              <a:rPr lang="en-US" altLang="en-US" dirty="0"/>
              <a:t>Events involving police are now regularly captured on telephone cams and shared online and with news media</a:t>
            </a:r>
          </a:p>
          <a:p>
            <a:pPr lvl="1"/>
            <a:r>
              <a:rPr lang="en-US" altLang="en-US" dirty="0"/>
              <a:t>Rise of the citizen journalist</a:t>
            </a:r>
          </a:p>
          <a:p>
            <a:pPr lvl="1"/>
            <a:r>
              <a:rPr lang="en-US" altLang="en-US" dirty="0"/>
              <a:t>Has changed consciousness of officers</a:t>
            </a:r>
          </a:p>
          <a:p>
            <a:pPr lvl="1"/>
            <a:r>
              <a:rPr lang="en-US" altLang="en-US" dirty="0"/>
              <a:t>New visibility has been seen as a form of disciplinary power.</a:t>
            </a: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553934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3005</Words>
  <Application>Microsoft Office PowerPoint</Application>
  <PresentationFormat>On-screen Show (4:3)</PresentationFormat>
  <Paragraphs>342</Paragraphs>
  <Slides>48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Office Theme</vt:lpstr>
      <vt:lpstr>PowerPoint Presentation</vt:lpstr>
      <vt:lpstr>Police Use of Force</vt:lpstr>
      <vt:lpstr>Arrest-Related Deaths</vt:lpstr>
      <vt:lpstr>Arrest-Related Deaths</vt:lpstr>
      <vt:lpstr>Justifying Lethal Force</vt:lpstr>
      <vt:lpstr>Deaths in Police Custody</vt:lpstr>
      <vt:lpstr>Obama Task Force Promotes  Police Body Cameras</vt:lpstr>
      <vt:lpstr>Obama Task Force Promotes  Police Body Cameras</vt:lpstr>
      <vt:lpstr>The Rise of the Citizen Journalist and Police Use of Force</vt:lpstr>
      <vt:lpstr>Continuum of Force</vt:lpstr>
      <vt:lpstr>Police Perspectives on Use of Force</vt:lpstr>
      <vt:lpstr>Police Perspectives on Use of Force</vt:lpstr>
      <vt:lpstr>Police Perspectives on Use of Force</vt:lpstr>
      <vt:lpstr>Police and Citizen Interactions</vt:lpstr>
      <vt:lpstr>Police and Citizen Interactions</vt:lpstr>
      <vt:lpstr>Police/Citizen Interactions and Procedural Justice</vt:lpstr>
      <vt:lpstr>Police/Citizen Interactions and Procedural Justice</vt:lpstr>
      <vt:lpstr>Police/Citizen Interactions and Procedural Justice</vt:lpstr>
      <vt:lpstr>Police/Citizen Interactions and Procedural Justice</vt:lpstr>
      <vt:lpstr>United States Supreme Court Decisions</vt:lpstr>
      <vt:lpstr>United States Supreme Court Decisions</vt:lpstr>
      <vt:lpstr>United States Supreme Court Decisions</vt:lpstr>
      <vt:lpstr>Explaining Excessive Force</vt:lpstr>
      <vt:lpstr>The “Rotten Apple” Explanation</vt:lpstr>
      <vt:lpstr>The “Rotten Apple” Explanation</vt:lpstr>
      <vt:lpstr>Assessing the Level of Force</vt:lpstr>
      <vt:lpstr>Excessive Force: Other Countries</vt:lpstr>
      <vt:lpstr>Excessive Force: Other Countries</vt:lpstr>
      <vt:lpstr>Police Use of Force: Tasers</vt:lpstr>
      <vt:lpstr>Police Use of Force: Tasers</vt:lpstr>
      <vt:lpstr>Dirty Harry/Dirty Hands and Jack Bauer in “24”</vt:lpstr>
      <vt:lpstr>Dirty Harry/Dirty Hands and Jack Bauer in “24”</vt:lpstr>
      <vt:lpstr>Dirty Harry/Dirty Hands and Jack Bauer in “24”</vt:lpstr>
      <vt:lpstr>Policing, Mental Illness, and Crisis Intervention Teams (CIT)</vt:lpstr>
      <vt:lpstr>Policing, Mental Illness, and Crisis Intervention Teams (CIT)</vt:lpstr>
      <vt:lpstr>Police Perceptions of Mentally Ill Persons</vt:lpstr>
      <vt:lpstr>Ethical Issues in Investigation, Interrogation, and Custody </vt:lpstr>
      <vt:lpstr>Rights of Suspects and Victims</vt:lpstr>
      <vt:lpstr>Rights of Suspects and Victims</vt:lpstr>
      <vt:lpstr>Privacy</vt:lpstr>
      <vt:lpstr>Entrapment and Deception</vt:lpstr>
      <vt:lpstr>Entrapment and Deception</vt:lpstr>
      <vt:lpstr>Entrapment and Deception</vt:lpstr>
      <vt:lpstr>Police Lying</vt:lpstr>
      <vt:lpstr>Police Lying</vt:lpstr>
      <vt:lpstr>Consequences of Lying</vt:lpstr>
      <vt:lpstr>Consequences of Lying</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 B</cp:lastModifiedBy>
  <cp:revision>45</cp:revision>
  <dcterms:created xsi:type="dcterms:W3CDTF">2006-08-16T00:00:00Z</dcterms:created>
  <dcterms:modified xsi:type="dcterms:W3CDTF">2022-08-12T14:52:36Z</dcterms:modified>
</cp:coreProperties>
</file>