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5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330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331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32" r:id="rId31"/>
    <p:sldId id="307" r:id="rId32"/>
    <p:sldId id="308" r:id="rId33"/>
    <p:sldId id="333" r:id="rId34"/>
    <p:sldId id="309" r:id="rId35"/>
    <p:sldId id="310" r:id="rId36"/>
    <p:sldId id="311" r:id="rId37"/>
    <p:sldId id="312" r:id="rId38"/>
    <p:sldId id="313" r:id="rId39"/>
    <p:sldId id="314" r:id="rId40"/>
    <p:sldId id="328" r:id="rId41"/>
    <p:sldId id="315" r:id="rId42"/>
    <p:sldId id="316" r:id="rId43"/>
    <p:sldId id="334" r:id="rId44"/>
    <p:sldId id="317" r:id="rId45"/>
    <p:sldId id="318" r:id="rId46"/>
    <p:sldId id="319" r:id="rId47"/>
    <p:sldId id="320" r:id="rId48"/>
    <p:sldId id="321" r:id="rId49"/>
    <p:sldId id="322" r:id="rId50"/>
    <p:sldId id="323" r:id="rId51"/>
    <p:sldId id="335" r:id="rId52"/>
    <p:sldId id="327" r:id="rId53"/>
    <p:sldId id="337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799" autoAdjust="0"/>
  </p:normalViewPr>
  <p:slideViewPr>
    <p:cSldViewPr>
      <p:cViewPr varScale="1">
        <p:scale>
          <a:sx n="47" d="100"/>
          <a:sy n="47" d="100"/>
        </p:scale>
        <p:origin x="1805" y="2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22B10-FE80-4935-B9C9-55F2DE02CE53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74C31-EB4A-4B21-8134-CB5741A1D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4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39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Publishing, 2020.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3008313" cy="7283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449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Publishing, 2020.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Publishing, 2020.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1999"/>
            <a:ext cx="5486400" cy="3965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Publishing, 2020.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/>
            </a:lvl1pPr>
            <a:lvl2pPr marL="742950" indent="-285750">
              <a:buFont typeface="Arial" panose="020B0604020202020204" pitchFamily="34" charset="0"/>
              <a:buChar char="–"/>
              <a:defRPr sz="2400"/>
            </a:lvl2pPr>
            <a:lvl3pPr marL="1371600" indent="-457200">
              <a:buFont typeface="+mj-lt"/>
              <a:buAutoNum type="alphaLcParenR"/>
              <a:defRPr sz="2400"/>
            </a:lvl3pPr>
            <a:lvl4pPr marL="1885950" indent="-514350">
              <a:buFont typeface="+mj-lt"/>
              <a:buAutoNum type="romanLcPeriod"/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696200" cy="4449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600" y="6356350"/>
            <a:ext cx="7010400" cy="365125"/>
          </a:xfrm>
        </p:spPr>
        <p:txBody>
          <a:bodyPr/>
          <a:lstStyle/>
          <a:p>
            <a:r>
              <a:rPr lang="en-US"/>
              <a:t>Banks, Criminal Justice Ethics 5e. SAGE Publishing, 2020.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6096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9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Publishing, 2020.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Publishing, 2020.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Publishing, 2020.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7238"/>
            <a:ext cx="4040188" cy="5635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799"/>
            <a:ext cx="4040188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27238"/>
            <a:ext cx="4041775" cy="5635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799"/>
            <a:ext cx="4041775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Publishing, 2020.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Publishing, 2020.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3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Banks, Criminal Justice Ethics 5e. SAGE Publishing, 2020.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en-US" dirty="0"/>
              <a:t>Chapter 2: Police Ethics: The Nature of Policing and Police Corruption</a:t>
            </a: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2565008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Police Culture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DB9E952-5BB3-41D9-8B19-5B8181DCD4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>
              <a:defRPr/>
            </a:pPr>
            <a:r>
              <a:rPr lang="en-US" altLang="en-US" dirty="0" err="1"/>
              <a:t>Caldero</a:t>
            </a:r>
            <a:r>
              <a:rPr lang="en-US" altLang="en-US" dirty="0"/>
              <a:t> and Crank (2011)</a:t>
            </a:r>
          </a:p>
          <a:p>
            <a:pPr lvl="1" eaLnBrk="1" hangingPunct="1">
              <a:defRPr/>
            </a:pPr>
            <a:r>
              <a:rPr lang="en-US" altLang="en-US" sz="2400" dirty="0"/>
              <a:t>Argue that police values in the past 25 years have remained pretty much the same</a:t>
            </a:r>
          </a:p>
          <a:p>
            <a:pPr lvl="1" eaLnBrk="1" hangingPunct="1">
              <a:defRPr/>
            </a:pPr>
            <a:r>
              <a:rPr lang="en-US" altLang="en-US" sz="2400" dirty="0"/>
              <a:t>Officers hired with set of values already in place</a:t>
            </a:r>
          </a:p>
          <a:p>
            <a:pPr lvl="1" eaLnBrk="1" hangingPunct="1">
              <a:defRPr/>
            </a:pPr>
            <a:r>
              <a:rPr lang="en-US" altLang="en-US" sz="2400" dirty="0"/>
              <a:t>Newly recruited officers already committed to the noble cause</a:t>
            </a:r>
          </a:p>
          <a:p>
            <a:pPr>
              <a:defRPr/>
            </a:pPr>
            <a:r>
              <a:rPr lang="en-US" altLang="en-US" dirty="0"/>
              <a:t>Study of ethics important in light of police functions</a:t>
            </a:r>
          </a:p>
          <a:p>
            <a:pPr lvl="1" eaLnBrk="1" hangingPunct="1">
              <a:defRPr/>
            </a:pPr>
            <a:r>
              <a:rPr lang="en-US" altLang="en-US" sz="2400" dirty="0"/>
              <a:t>Wide powers of discretion affecting life, liberty, and property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endParaRPr lang="en-US" alt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31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Police Discretion</a:t>
            </a:r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/>
          </a:bodyPr>
          <a:lstStyle/>
          <a:p>
            <a:r>
              <a:rPr lang="en-US" altLang="en-US" dirty="0"/>
              <a:t>In performing their duties, officers utilize a great deal of discretion.</a:t>
            </a:r>
          </a:p>
          <a:p>
            <a:r>
              <a:rPr lang="en-US" altLang="en-US" dirty="0"/>
              <a:t>Amount of discretion provided to officers is concerning for some commentators</a:t>
            </a:r>
          </a:p>
          <a:p>
            <a:r>
              <a:rPr lang="en-US" altLang="en-US" dirty="0" err="1"/>
              <a:t>Caldero</a:t>
            </a:r>
            <a:r>
              <a:rPr lang="en-US" altLang="en-US" dirty="0"/>
              <a:t> and Crank (2011)</a:t>
            </a:r>
          </a:p>
          <a:p>
            <a:pPr lvl="1" eaLnBrk="1" hangingPunct="1"/>
            <a:r>
              <a:rPr lang="en-US" altLang="en-US" dirty="0"/>
              <a:t>Argue it is possible to predict probable police action in situations calling for the exercise of discretion</a:t>
            </a:r>
          </a:p>
          <a:p>
            <a:r>
              <a:rPr lang="en-US" altLang="en-US" dirty="0"/>
              <a:t>Some argue that officer discretion should be limited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52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Police Discretion</a:t>
            </a: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/>
          </a:bodyPr>
          <a:lstStyle/>
          <a:p>
            <a:r>
              <a:rPr lang="en-US" altLang="en-US" dirty="0" err="1"/>
              <a:t>Reiman</a:t>
            </a:r>
            <a:r>
              <a:rPr lang="en-US" altLang="en-US" dirty="0"/>
              <a:t> (1996)</a:t>
            </a:r>
          </a:p>
          <a:p>
            <a:pPr lvl="1"/>
            <a:r>
              <a:rPr lang="en-US" altLang="en-US" dirty="0"/>
              <a:t>“Police discretion has no rightful place in a free society” (p. 80)</a:t>
            </a:r>
          </a:p>
          <a:p>
            <a:r>
              <a:rPr lang="en-US" altLang="en-US" dirty="0"/>
              <a:t>Manning (1997)</a:t>
            </a:r>
          </a:p>
          <a:p>
            <a:pPr lvl="1"/>
            <a:r>
              <a:rPr lang="en-US" altLang="en-US" dirty="0"/>
              <a:t>Police guidelines create uncertain circumstances, impact is unclear</a:t>
            </a:r>
          </a:p>
          <a:p>
            <a:r>
              <a:rPr lang="en-US" altLang="en-US" dirty="0"/>
              <a:t>Some officers deliberately abuse the amount of discretion and become involved in misconduct. </a:t>
            </a:r>
          </a:p>
          <a:p>
            <a:r>
              <a:rPr lang="en-US" altLang="en-US" dirty="0"/>
              <a:t>It is difficult to limit officers’ discretionary powers because of varying situations they encounter on a regular basis.</a:t>
            </a:r>
          </a:p>
          <a:p>
            <a:pPr eaLnBrk="1" hangingPunct="1">
              <a:buFont typeface="Wingdings" pitchFamily="2" charset="2"/>
              <a:buChar char="q"/>
            </a:pPr>
            <a:endParaRPr lang="en-US" alt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61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Police Discretion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Some argue for high level of accountability to match the permission of wide discretion.</a:t>
            </a:r>
          </a:p>
          <a:p>
            <a:r>
              <a:rPr lang="en-US" altLang="en-US" dirty="0"/>
              <a:t>Manning (1997)</a:t>
            </a:r>
          </a:p>
          <a:p>
            <a:pPr lvl="1"/>
            <a:r>
              <a:rPr lang="en-US" altLang="en-US" dirty="0"/>
              <a:t>Discretion creates uncertainty.</a:t>
            </a:r>
          </a:p>
          <a:p>
            <a:pPr lvl="1"/>
            <a:r>
              <a:rPr lang="en-US" altLang="en-US" dirty="0"/>
              <a:t>Can create randomness in patrol practice</a:t>
            </a:r>
          </a:p>
          <a:p>
            <a:r>
              <a:rPr lang="en-US" altLang="en-US" dirty="0" err="1"/>
              <a:t>Kleinig</a:t>
            </a:r>
            <a:r>
              <a:rPr lang="en-US" altLang="en-US" dirty="0"/>
              <a:t> (1996)</a:t>
            </a:r>
          </a:p>
          <a:p>
            <a:pPr lvl="1"/>
            <a:r>
              <a:rPr lang="en-US" altLang="en-US" dirty="0"/>
              <a:t>Outlined the distinction between decisions about scope and decisions about interpretation in exercising discretion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35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Police Discretion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D5D406A-0D8D-42DA-A7A2-8D8DD0F6A8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/>
          <a:lstStyle/>
          <a:p>
            <a:pPr>
              <a:defRPr/>
            </a:pPr>
            <a:r>
              <a:rPr lang="en-US" altLang="en-US" sz="2400" dirty="0"/>
              <a:t>Bradford &amp; Jackson (2015) </a:t>
            </a:r>
          </a:p>
          <a:p>
            <a:pPr lvl="1" eaLnBrk="1" hangingPunct="1">
              <a:defRPr/>
            </a:pPr>
            <a:r>
              <a:rPr lang="en-US" altLang="en-US" sz="2400" dirty="0"/>
              <a:t>Suggest three </a:t>
            </a:r>
            <a:r>
              <a:rPr lang="en-US" altLang="en-US" dirty="0"/>
              <a:t>s</a:t>
            </a:r>
            <a:r>
              <a:rPr lang="en-US" altLang="en-US" sz="2400" dirty="0"/>
              <a:t>trategies to regulate police discretion in stop and frisk actions:</a:t>
            </a:r>
          </a:p>
          <a:p>
            <a:pPr lvl="2" eaLnBrk="1" hangingPunct="1">
              <a:defRPr/>
            </a:pPr>
            <a:r>
              <a:rPr lang="en-US" altLang="en-US" dirty="0"/>
              <a:t>Place legal limits on officer discretion with formal list of approved circumstances where stop and frisk is permitted</a:t>
            </a:r>
          </a:p>
          <a:p>
            <a:pPr lvl="2" eaLnBrk="1" hangingPunct="1">
              <a:defRPr/>
            </a:pPr>
            <a:r>
              <a:rPr lang="en-US" altLang="en-US" dirty="0"/>
              <a:t>Increase police visibility with use of body worn cameras and citizen-journalist videos</a:t>
            </a:r>
          </a:p>
          <a:p>
            <a:pPr lvl="2" eaLnBrk="1" hangingPunct="1">
              <a:defRPr/>
            </a:pPr>
            <a:r>
              <a:rPr lang="en-US" altLang="en-US" dirty="0"/>
              <a:t>Institute fair, transparent, and equitable procedural justice practices that promote respect for all citizens who have interactions with officers </a:t>
            </a:r>
          </a:p>
          <a:p>
            <a:pPr lvl="1" eaLnBrk="1" hangingPunct="1">
              <a:buFont typeface="Wingdings" panose="05000000000000000000" pitchFamily="2" charset="2"/>
              <a:buChar char="q"/>
              <a:defRPr/>
            </a:pPr>
            <a:endParaRPr lang="en-US" altLang="en-US" sz="2000" dirty="0">
              <a:highlight>
                <a:srgbClr val="FFFF00"/>
              </a:highlight>
            </a:endParaRP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endParaRPr lang="en-US" alt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1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Ethics and Codes of Ethics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E48D00CD-3879-4488-A7A8-28A329E3C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Ethics code not formulated in the United States until 1928</a:t>
            </a:r>
          </a:p>
          <a:p>
            <a:pPr>
              <a:defRPr/>
            </a:pPr>
            <a:r>
              <a:rPr lang="en-US" altLang="en-US" dirty="0"/>
              <a:t>Individual departments have codes or canons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of ethics</a:t>
            </a:r>
          </a:p>
          <a:p>
            <a:pPr>
              <a:defRPr/>
            </a:pPr>
            <a:r>
              <a:rPr lang="en-US" altLang="en-US" dirty="0"/>
              <a:t>International Association of Chiefs of Police (IACP) </a:t>
            </a:r>
          </a:p>
          <a:p>
            <a:pPr lvl="1" eaLnBrk="1" hangingPunct="1">
              <a:defRPr/>
            </a:pPr>
            <a:r>
              <a:rPr lang="en-US" altLang="en-US" dirty="0"/>
              <a:t>Finalized Law Enforcement Code of Ethics in 1991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89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Ethics and Codes of Ethics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Statements of values and ethical standards likely to be more general than codes</a:t>
            </a:r>
          </a:p>
          <a:p>
            <a:pPr lvl="1" eaLnBrk="1" hangingPunct="1"/>
            <a:r>
              <a:rPr lang="en-US" altLang="en-US" dirty="0"/>
              <a:t>Increasingly common for codes to be used as internal documents</a:t>
            </a:r>
          </a:p>
          <a:p>
            <a:r>
              <a:rPr lang="en-US" altLang="en-US" dirty="0"/>
              <a:t>Academies use codes as teaching devices.</a:t>
            </a:r>
          </a:p>
          <a:p>
            <a:r>
              <a:rPr lang="en-US" altLang="en-US" dirty="0"/>
              <a:t>Standards directed at each individual officer</a:t>
            </a:r>
          </a:p>
          <a:p>
            <a:pPr lvl="1" eaLnBrk="1" hangingPunct="1"/>
            <a:r>
              <a:rPr lang="en-US" altLang="en-US" dirty="0"/>
              <a:t>Must decide own level of compliance</a:t>
            </a:r>
          </a:p>
          <a:p>
            <a:pPr lvl="1" eaLnBrk="1" hangingPunct="1"/>
            <a:r>
              <a:rPr lang="en-US" altLang="en-US" dirty="0"/>
              <a:t>May become question of character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39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Ethics Instruction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43891B2C-29BD-44FA-865F-D1480662D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Ethics training gained considerable traction in the 1990s.</a:t>
            </a:r>
          </a:p>
          <a:p>
            <a:pPr>
              <a:defRPr/>
            </a:pPr>
            <a:r>
              <a:rPr lang="en-US" altLang="en-US" dirty="0"/>
              <a:t>International Association of Chiefs of Police recommended providing ethics instruction for all ranks throughout an officer’s career (Wyatt-Nichol &amp; Franks, 2009).</a:t>
            </a:r>
          </a:p>
          <a:p>
            <a:pPr>
              <a:defRPr/>
            </a:pPr>
            <a:r>
              <a:rPr lang="en-US" altLang="en-US" dirty="0"/>
              <a:t>Ethics training time ranges from less than a day (commonly) to almost a week (rarely).</a:t>
            </a:r>
          </a:p>
          <a:p>
            <a:pPr>
              <a:defRPr/>
            </a:pP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62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Policing and Stress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Law enforcement is a stressful occupation.</a:t>
            </a:r>
          </a:p>
          <a:p>
            <a:pPr lvl="1" eaLnBrk="1" hangingPunct="1"/>
            <a:r>
              <a:rPr lang="en-US" altLang="en-US" dirty="0"/>
              <a:t>Exposed to more stress than others</a:t>
            </a:r>
          </a:p>
          <a:p>
            <a:r>
              <a:rPr lang="en-US" altLang="en-US" dirty="0"/>
              <a:t>Studies began focusing on stress in policing during mid to late twentieth century.</a:t>
            </a:r>
          </a:p>
          <a:p>
            <a:r>
              <a:rPr lang="en-US" altLang="en-US" dirty="0"/>
              <a:t>Manning (2007)</a:t>
            </a:r>
          </a:p>
          <a:p>
            <a:pPr lvl="1" eaLnBrk="1" hangingPunct="1"/>
            <a:r>
              <a:rPr lang="en-US" altLang="en-US" dirty="0"/>
              <a:t>Organizational tensions arise from officer perceptions of their organization.</a:t>
            </a:r>
          </a:p>
          <a:p>
            <a:r>
              <a:rPr lang="en-US" altLang="en-US" dirty="0"/>
              <a:t>Researchers have identified important stressors.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44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Policing and Stress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Stress can vary in type and amount based on department size.</a:t>
            </a:r>
          </a:p>
          <a:p>
            <a:r>
              <a:rPr lang="en-US" altLang="en-US" dirty="0"/>
              <a:t>Police face three types of stress:</a:t>
            </a:r>
          </a:p>
          <a:p>
            <a:pPr lvl="1" eaLnBrk="1" hangingPunct="1"/>
            <a:r>
              <a:rPr lang="en-US" altLang="en-US" dirty="0"/>
              <a:t>Explosive events</a:t>
            </a:r>
          </a:p>
          <a:p>
            <a:pPr lvl="1" eaLnBrk="1" hangingPunct="1"/>
            <a:r>
              <a:rPr lang="en-US" altLang="en-US" dirty="0"/>
              <a:t>Daily tensions</a:t>
            </a:r>
          </a:p>
          <a:p>
            <a:pPr lvl="1" eaLnBrk="1" hangingPunct="1"/>
            <a:r>
              <a:rPr lang="en-US" altLang="en-US" dirty="0"/>
              <a:t>Implosive events</a:t>
            </a:r>
          </a:p>
          <a:p>
            <a:r>
              <a:rPr lang="en-US" altLang="en-US" dirty="0"/>
              <a:t>Officers must constantly adapt to change.</a:t>
            </a:r>
          </a:p>
          <a:p>
            <a:pPr lvl="1" eaLnBrk="1" hangingPunct="1"/>
            <a:r>
              <a:rPr lang="en-US" altLang="en-US" dirty="0"/>
              <a:t>Can lead to more stress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15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Ethics and Policing</a:t>
            </a:r>
          </a:p>
        </p:txBody>
      </p:sp>
      <p:sp>
        <p:nvSpPr>
          <p:cNvPr id="4099" name="Rectangle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Three things shape role of ethics in policing.</a:t>
            </a:r>
          </a:p>
          <a:p>
            <a:pPr lvl="1" eaLnBrk="1" hangingPunct="1"/>
            <a:r>
              <a:rPr lang="en-US" altLang="en-US" dirty="0"/>
              <a:t>Styles of policing</a:t>
            </a:r>
          </a:p>
          <a:p>
            <a:pPr lvl="1" eaLnBrk="1" hangingPunct="1"/>
            <a:r>
              <a:rPr lang="en-US" altLang="en-US" dirty="0"/>
              <a:t>The police as an institution</a:t>
            </a:r>
          </a:p>
          <a:p>
            <a:pPr lvl="1" eaLnBrk="1" hangingPunct="1"/>
            <a:r>
              <a:rPr lang="en-US" altLang="en-US" dirty="0"/>
              <a:t>Police culture</a:t>
            </a:r>
          </a:p>
          <a:p>
            <a:r>
              <a:rPr lang="en-US" altLang="en-US" dirty="0"/>
              <a:t>There was little concern for officers to adhere to legal norms when policing was first instituted in the United States</a:t>
            </a:r>
          </a:p>
          <a:p>
            <a:pPr lvl="1" eaLnBrk="1" hangingPunct="1"/>
            <a:r>
              <a:rPr lang="en-US" altLang="en-US" dirty="0"/>
              <a:t>Seen as part of larger political system</a:t>
            </a:r>
          </a:p>
          <a:p>
            <a:r>
              <a:rPr lang="en-US" altLang="en-US" dirty="0"/>
              <a:t>Functions narrowed to crime control in the 1930s.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878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Policing and Stress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7B7B8600-D153-42EF-84E3-4A465C6F4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96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altLang="en-US" dirty="0"/>
              <a:t>Officers can rely on mutual assistance and solidarity to cope.</a:t>
            </a:r>
          </a:p>
          <a:p>
            <a:pPr>
              <a:defRPr/>
            </a:pPr>
            <a:r>
              <a:rPr lang="en-US" altLang="en-US" dirty="0"/>
              <a:t>Can cope negatively or positively</a:t>
            </a:r>
          </a:p>
          <a:p>
            <a:pPr>
              <a:defRPr/>
            </a:pPr>
            <a:r>
              <a:rPr lang="en-US" altLang="en-US" dirty="0"/>
              <a:t>Departments can assist officers with individual coping strategies by minimizing or avoiding organizational practices that produce more stress.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84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Policing and Stress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Griffin and Bernard (2003)</a:t>
            </a:r>
          </a:p>
          <a:p>
            <a:pPr lvl="1">
              <a:defRPr/>
            </a:pPr>
            <a:r>
              <a:rPr lang="en-US" altLang="en-US" dirty="0"/>
              <a:t>Concept of “extralegal force” rather than “excessive force”</a:t>
            </a:r>
          </a:p>
          <a:p>
            <a:pPr lvl="1">
              <a:defRPr/>
            </a:pPr>
            <a:r>
              <a:rPr lang="en-US" altLang="en-US" dirty="0"/>
              <a:t>Best explained by their Angry Aggression Theory</a:t>
            </a:r>
          </a:p>
          <a:p>
            <a:pPr lvl="2">
              <a:defRPr/>
            </a:pPr>
            <a:r>
              <a:rPr lang="en-US" altLang="en-US" dirty="0"/>
              <a:t>Originated to explain violent responses to minor conflicts and insults</a:t>
            </a:r>
          </a:p>
          <a:p>
            <a:pPr lvl="2">
              <a:defRPr/>
            </a:pPr>
            <a:r>
              <a:rPr lang="en-US" altLang="en-US" dirty="0"/>
              <a:t>People respond aggressively to threats when they experience it more often.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8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Police “Militarization”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proposition of “militarization” of policing has been advancing since the 1990s </a:t>
            </a:r>
          </a:p>
          <a:p>
            <a:r>
              <a:rPr lang="en-US" altLang="en-US" dirty="0"/>
              <a:t>Raised questions about response by police and possible consequences militarization could bring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818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Police “Militarization”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U.S. has long sought to isolate military from involvement in civilian affairs</a:t>
            </a:r>
          </a:p>
          <a:p>
            <a:pPr lvl="1" eaLnBrk="1" hangingPunct="1"/>
            <a:r>
              <a:rPr lang="en-US" altLang="en-US" dirty="0"/>
              <a:t>Reconstruction Act went away from that </a:t>
            </a:r>
          </a:p>
          <a:p>
            <a:pPr lvl="1" eaLnBrk="1" hangingPunct="1"/>
            <a:r>
              <a:rPr lang="en-US" altLang="en-US" dirty="0"/>
              <a:t>Reaffirmation of original ideas by </a:t>
            </a:r>
            <a:r>
              <a:rPr lang="en-US" altLang="en-US" i="1" dirty="0"/>
              <a:t>Posse </a:t>
            </a:r>
            <a:r>
              <a:rPr lang="en-US" altLang="en-US" i="1" dirty="0" err="1"/>
              <a:t>Comitatus</a:t>
            </a:r>
            <a:r>
              <a:rPr lang="en-US" altLang="en-US" i="1" dirty="0"/>
              <a:t> Act</a:t>
            </a:r>
            <a:r>
              <a:rPr lang="en-US" altLang="en-US" dirty="0"/>
              <a:t> (PCA) of 1878</a:t>
            </a:r>
          </a:p>
          <a:p>
            <a:r>
              <a:rPr lang="en-US" altLang="en-US" dirty="0"/>
              <a:t>WWI saw suspension of PCA</a:t>
            </a:r>
          </a:p>
          <a:p>
            <a:r>
              <a:rPr lang="en-US" altLang="en-US" dirty="0"/>
              <a:t>Weakened in 1981</a:t>
            </a:r>
          </a:p>
          <a:p>
            <a:pPr lvl="1" eaLnBrk="1" hangingPunct="1"/>
            <a:r>
              <a:rPr lang="en-US" altLang="en-US" dirty="0"/>
              <a:t>Military allowed to participate in war on drugs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154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Police “Militarization”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z="2400" dirty="0" err="1"/>
              <a:t>Kraska</a:t>
            </a:r>
            <a:r>
              <a:rPr lang="en-US" altLang="en-US" sz="2400" dirty="0"/>
              <a:t> (2007)</a:t>
            </a:r>
          </a:p>
          <a:p>
            <a:pPr lvl="1" eaLnBrk="1" hangingPunct="1"/>
            <a:r>
              <a:rPr lang="en-US" altLang="en-US" sz="2400" dirty="0"/>
              <a:t>Argued that military and policing lines are blurring</a:t>
            </a:r>
          </a:p>
          <a:p>
            <a:pPr lvl="1" eaLnBrk="1" hangingPunct="1"/>
            <a:r>
              <a:rPr lang="en-US" altLang="en-US" sz="2400" dirty="0"/>
              <a:t>Changes have been occurring since the 1960s with the introduction of SWAT concept to policing</a:t>
            </a:r>
          </a:p>
          <a:p>
            <a:pPr lvl="1" eaLnBrk="1" hangingPunct="1"/>
            <a:r>
              <a:rPr lang="en-US" altLang="en-US" sz="2400" dirty="0"/>
              <a:t>Militarism</a:t>
            </a:r>
          </a:p>
          <a:p>
            <a:pPr lvl="2" eaLnBrk="1" hangingPunct="1"/>
            <a:r>
              <a:rPr lang="en-US" altLang="en-US" dirty="0"/>
              <a:t>Ideology focused on best means to solve problems</a:t>
            </a:r>
          </a:p>
          <a:p>
            <a:pPr lvl="1" eaLnBrk="1" hangingPunct="1"/>
            <a:r>
              <a:rPr lang="en-US" altLang="en-US" sz="2400" dirty="0"/>
              <a:t>Militarization</a:t>
            </a:r>
          </a:p>
          <a:p>
            <a:pPr lvl="2" eaLnBrk="1" hangingPunct="1"/>
            <a:r>
              <a:rPr lang="en-US" altLang="en-US" dirty="0"/>
              <a:t>Implementation of the idea of militarism</a:t>
            </a:r>
          </a:p>
          <a:p>
            <a:pPr lvl="1" eaLnBrk="1" hangingPunct="1"/>
            <a:r>
              <a:rPr lang="en-US" altLang="en-US" sz="2400" dirty="0"/>
              <a:t>Proposes set of indicators from which degree can be measured</a:t>
            </a:r>
          </a:p>
          <a:p>
            <a:pPr lvl="1" eaLnBrk="1" hangingPunct="1">
              <a:buFont typeface="Wingdings" pitchFamily="2" charset="2"/>
              <a:buChar char="q"/>
            </a:pP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307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Police “Militarization”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dirty="0"/>
              <a:t>As of the late 1990s, about 89% of departments had established paramilitary units</a:t>
            </a:r>
          </a:p>
          <a:p>
            <a:pPr lvl="1" eaLnBrk="1" hangingPunct="1"/>
            <a:r>
              <a:rPr lang="en-US" altLang="en-US" dirty="0"/>
              <a:t>Increase not attributed to growth in dangerous incidents</a:t>
            </a:r>
          </a:p>
          <a:p>
            <a:pPr lvl="1" eaLnBrk="1" hangingPunct="1"/>
            <a:r>
              <a:rPr lang="en-US" altLang="en-US" dirty="0"/>
              <a:t>Represents a dramatic change in police tactics</a:t>
            </a:r>
          </a:p>
          <a:p>
            <a:r>
              <a:rPr lang="en-US" altLang="en-US" dirty="0"/>
              <a:t>Study by ACLU described SWAT events as “undoubtedly violent events”</a:t>
            </a:r>
          </a:p>
          <a:p>
            <a:pPr lvl="1" eaLnBrk="1" hangingPunct="1"/>
            <a:r>
              <a:rPr lang="en-US" altLang="en-US" dirty="0"/>
              <a:t>Concluded tactics “unnecessarily entailed use of violent tactics…</a:t>
            </a:r>
            <a:r>
              <a:rPr lang="en-US" altLang="en-US" dirty="0" err="1"/>
              <a:t>encourag</a:t>
            </a:r>
            <a:r>
              <a:rPr lang="en-US" altLang="en-US" dirty="0"/>
              <a:t>[</a:t>
            </a:r>
            <a:r>
              <a:rPr lang="en-US" altLang="en-US" dirty="0" err="1"/>
              <a:t>ing</a:t>
            </a:r>
            <a:r>
              <a:rPr lang="en-US" altLang="en-US" dirty="0"/>
              <a:t>] the development of “warrior” mentality (ACLU, 2014, p. 2).</a:t>
            </a:r>
          </a:p>
          <a:p>
            <a:pPr eaLnBrk="1" hangingPunct="1">
              <a:buFont typeface="Wingdings" pitchFamily="2" charset="2"/>
              <a:buChar char="q"/>
            </a:pP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372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Police “Militarization”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War on terror and war on drugs are both strategies that contributed to the growth of militarization.</a:t>
            </a:r>
          </a:p>
          <a:p>
            <a:r>
              <a:rPr lang="en-US" altLang="en-US" dirty="0"/>
              <a:t>Hall and Coyne (2013)</a:t>
            </a:r>
          </a:p>
          <a:p>
            <a:pPr lvl="1" eaLnBrk="1" hangingPunct="1"/>
            <a:r>
              <a:rPr lang="en-US" altLang="en-US" dirty="0"/>
              <a:t>Indirect militarization</a:t>
            </a:r>
          </a:p>
          <a:p>
            <a:r>
              <a:rPr lang="en-US" altLang="en-US" dirty="0"/>
              <a:t>Actual or perceived crises, and fear-based moral panics provide an opportunity to expand activities.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891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Police “Militarization”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02347900-6B95-40E1-9D2A-65DFEA4B0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Expansion of the use of SWAT team continues</a:t>
            </a:r>
          </a:p>
          <a:p>
            <a:pPr>
              <a:defRPr/>
            </a:pPr>
            <a:r>
              <a:rPr lang="en-US" altLang="en-US" dirty="0"/>
              <a:t>Some agencies have opted out of the drive to militarize.</a:t>
            </a:r>
          </a:p>
          <a:p>
            <a:pPr>
              <a:defRPr/>
            </a:pPr>
            <a:r>
              <a:rPr lang="en-US" altLang="en-US" dirty="0"/>
              <a:t>Some critiques have been noted</a:t>
            </a:r>
          </a:p>
          <a:p>
            <a:pPr lvl="1" eaLnBrk="1" hangingPunct="1">
              <a:defRPr/>
            </a:pPr>
            <a:r>
              <a:rPr lang="en-US" altLang="en-US" sz="2400" dirty="0" err="1"/>
              <a:t>Kraska</a:t>
            </a:r>
            <a:r>
              <a:rPr lang="en-US" altLang="en-US" sz="2400" dirty="0"/>
              <a:t> (2007) argues that SWATs create fear and outrage in communities</a:t>
            </a:r>
          </a:p>
          <a:p>
            <a:pPr lvl="1" eaLnBrk="1" hangingPunct="1">
              <a:defRPr/>
            </a:pPr>
            <a:r>
              <a:rPr lang="en-US" altLang="en-US" sz="2400" dirty="0"/>
              <a:t>Waddington (1999) asserts that SWATs’ popular expansion nationwide is a proof of their public and political support.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68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Police “Militarization”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02347900-6B95-40E1-9D2A-65DFEA4B0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Phillips (2016)</a:t>
            </a:r>
          </a:p>
          <a:p>
            <a:pPr lvl="1" eaLnBrk="1" hangingPunct="1">
              <a:defRPr/>
            </a:pPr>
            <a:r>
              <a:rPr lang="en-US" altLang="en-US" sz="2400" dirty="0"/>
              <a:t>Argues that police militarization has moved from SWAT units into street level policing</a:t>
            </a:r>
          </a:p>
          <a:p>
            <a:pPr lvl="1" eaLnBrk="1" hangingPunct="1">
              <a:defRPr/>
            </a:pPr>
            <a:r>
              <a:rPr lang="en-US" altLang="en-US" sz="2400" dirty="0"/>
              <a:t>Today, street level officers are the first responders to “active shooter incidents” where military style assault weapons are used.</a:t>
            </a:r>
          </a:p>
          <a:p>
            <a:pPr lvl="1" eaLnBrk="1" hangingPunct="1">
              <a:defRPr/>
            </a:pPr>
            <a:r>
              <a:rPr lang="en-US" altLang="en-US" sz="2400" dirty="0"/>
              <a:t>Do officers require military grade weapons to respond to school shootings or terrorist situations?</a:t>
            </a:r>
          </a:p>
          <a:p>
            <a:pPr lvl="1" eaLnBrk="1" hangingPunct="1">
              <a:buFont typeface="Wingdings" panose="05000000000000000000" pitchFamily="2" charset="2"/>
              <a:buChar char="q"/>
              <a:defRPr/>
            </a:pPr>
            <a:endParaRPr lang="en-US" altLang="en-US" sz="2400" dirty="0"/>
          </a:p>
          <a:p>
            <a:pPr lvl="1" eaLnBrk="1" hangingPunct="1">
              <a:buFont typeface="Wingdings" panose="05000000000000000000" pitchFamily="2" charset="2"/>
              <a:buChar char="q"/>
              <a:defRPr/>
            </a:pPr>
            <a:endParaRPr lang="en-US" alt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850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Police Corruption</a:t>
            </a:r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dirty="0"/>
              <a:t>Variously defined: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Accepting money or equivalent for doing something that a public official is already required to do, or not required to do, or in consideration of exercising a discretion for improper reasons (Kleinig, 1996)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Accepting goods or services for performing or not performing duties that are part of one’s employment (Kleinig, 1996)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81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The Nature of Policing</a:t>
            </a:r>
          </a:p>
        </p:txBody>
      </p:sp>
      <p:sp>
        <p:nvSpPr>
          <p:cNvPr id="5123" name="Rectangle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altLang="en-US" dirty="0"/>
              <a:t>Crime fighter</a:t>
            </a:r>
          </a:p>
          <a:p>
            <a:r>
              <a:rPr lang="en-US" altLang="en-US" dirty="0"/>
              <a:t>Emergency operator</a:t>
            </a:r>
          </a:p>
          <a:p>
            <a:r>
              <a:rPr lang="en-US" altLang="en-US" dirty="0"/>
              <a:t>Social enforcer</a:t>
            </a:r>
          </a:p>
          <a:p>
            <a:r>
              <a:rPr lang="en-US" altLang="en-US" dirty="0"/>
              <a:t>Social peacekeeper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982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Police Corruption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r>
              <a:rPr lang="en-US" altLang="en-US" dirty="0"/>
              <a:t>Misuse of authority by a police officer in a way intended to produce personal gain for officer or others (</a:t>
            </a:r>
            <a:r>
              <a:rPr lang="en-US" altLang="en-US" dirty="0" err="1"/>
              <a:t>Kleinig</a:t>
            </a:r>
            <a:r>
              <a:rPr lang="en-US" altLang="en-US" dirty="0"/>
              <a:t>, 1996) 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Actions taken by a police officer that exploit police powers in exchange for considerations of “private-regarding benefit,” which violate standards governing his or her conduct (Johnston, 1995, p. 287)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852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Corruption Typologies</a:t>
            </a:r>
          </a:p>
        </p:txBody>
      </p:sp>
      <p:sp>
        <p:nvSpPr>
          <p:cNvPr id="30723" name="Rectangle 3"/>
          <p:cNvSpPr>
            <a:spLocks noGrp="1"/>
          </p:cNvSpPr>
          <p:nvPr>
            <p:ph idx="1"/>
          </p:nvPr>
        </p:nvSpPr>
        <p:spPr>
          <a:xfrm>
            <a:off x="457200" y="1703408"/>
            <a:ext cx="8229600" cy="4392592"/>
          </a:xfrm>
        </p:spPr>
        <p:txBody>
          <a:bodyPr>
            <a:noAutofit/>
          </a:bodyPr>
          <a:lstStyle/>
          <a:p>
            <a:r>
              <a:rPr lang="en-US" altLang="en-US" dirty="0"/>
              <a:t>Kickbacks</a:t>
            </a:r>
          </a:p>
          <a:p>
            <a:r>
              <a:rPr lang="en-US" altLang="en-US" dirty="0"/>
              <a:t>Opportunistic Theft</a:t>
            </a:r>
          </a:p>
          <a:p>
            <a:r>
              <a:rPr lang="en-US" altLang="en-US" dirty="0"/>
              <a:t>Shakedowns</a:t>
            </a:r>
          </a:p>
          <a:p>
            <a:r>
              <a:rPr lang="en-US" altLang="en-US" dirty="0"/>
              <a:t>Protection of Illegal Activities</a:t>
            </a:r>
          </a:p>
          <a:p>
            <a:r>
              <a:rPr lang="en-US" altLang="en-US" dirty="0"/>
              <a:t>The Traffic Fix</a:t>
            </a:r>
          </a:p>
          <a:p>
            <a:r>
              <a:rPr lang="en-US" altLang="en-US" dirty="0"/>
              <a:t>The Misdemeanor Fix</a:t>
            </a:r>
          </a:p>
          <a:p>
            <a:r>
              <a:rPr lang="en-US" altLang="en-US" dirty="0"/>
              <a:t>The Felony Fix</a:t>
            </a:r>
          </a:p>
          <a:p>
            <a:r>
              <a:rPr lang="en-US" altLang="en-US" dirty="0"/>
              <a:t>Direct Criminal Activities</a:t>
            </a:r>
          </a:p>
          <a:p>
            <a:r>
              <a:rPr lang="en-US" altLang="en-US" dirty="0"/>
              <a:t>Internal Payoffs</a:t>
            </a:r>
          </a:p>
          <a:p>
            <a:r>
              <a:rPr lang="en-US" altLang="en-US" dirty="0"/>
              <a:t>Corruption of Authority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37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Accepting Gratuities</a:t>
            </a:r>
          </a:p>
        </p:txBody>
      </p:sp>
      <p:sp>
        <p:nvSpPr>
          <p:cNvPr id="31747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Acceptance of gratuities is a subject that brings about much discussion</a:t>
            </a:r>
          </a:p>
          <a:p>
            <a:r>
              <a:rPr lang="en-US" altLang="en-US" dirty="0" err="1"/>
              <a:t>Kania</a:t>
            </a:r>
            <a:r>
              <a:rPr lang="en-US" altLang="en-US" dirty="0"/>
              <a:t> (2004) </a:t>
            </a:r>
          </a:p>
          <a:p>
            <a:pPr lvl="1" eaLnBrk="1" hangingPunct="1"/>
            <a:r>
              <a:rPr lang="en-US" altLang="en-US" dirty="0"/>
              <a:t>Argues that officers should be allowed to accept such gifts; most people offering such gifts are not attempting to bribe officers, but are repaying them for services provided.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985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Accepting Gratuities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Coleman (2004) rebuts </a:t>
            </a:r>
            <a:r>
              <a:rPr lang="en-US" altLang="en-US" dirty="0" err="1"/>
              <a:t>Kania’s</a:t>
            </a:r>
            <a:r>
              <a:rPr lang="en-US" altLang="en-US" dirty="0"/>
              <a:t> (2004) argument</a:t>
            </a:r>
          </a:p>
          <a:p>
            <a:pPr lvl="1"/>
            <a:r>
              <a:rPr lang="en-US" altLang="en-US" dirty="0"/>
              <a:t>Acceptance of such gifts may be viewed by the public as a factor which will affect an officer’s judgment in carrying out duties</a:t>
            </a:r>
          </a:p>
          <a:p>
            <a:r>
              <a:rPr lang="en-US" altLang="en-US" dirty="0"/>
              <a:t>Ruiz and Bono (2004)</a:t>
            </a:r>
          </a:p>
          <a:p>
            <a:pPr lvl="1"/>
            <a:r>
              <a:rPr lang="en-US" altLang="en-US" dirty="0"/>
              <a:t>Accepting gratuities should be actively discouraged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11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339A87EA-2D03-4FD2-B081-38AA8B676C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What Policies Do Police Departments Follow?</a:t>
            </a:r>
          </a:p>
        </p:txBody>
      </p:sp>
      <p:sp>
        <p:nvSpPr>
          <p:cNvPr id="32771" name="Rectangle 3"/>
          <p:cNvSpPr>
            <a:spLocks noGrp="1"/>
          </p:cNvSpPr>
          <p:nvPr>
            <p:ph idx="1"/>
          </p:nvPr>
        </p:nvSpPr>
        <p:spPr>
          <a:xfrm>
            <a:off x="457200" y="2074863"/>
            <a:ext cx="8229600" cy="4525962"/>
          </a:xfrm>
        </p:spPr>
        <p:txBody>
          <a:bodyPr/>
          <a:lstStyle/>
          <a:p>
            <a:r>
              <a:rPr lang="en-US" altLang="en-US" dirty="0"/>
              <a:t>Although most departments forbid officers from accepting such gratuities, officers receive little supervision while on patrol.</a:t>
            </a:r>
          </a:p>
          <a:p>
            <a:r>
              <a:rPr lang="en-US" altLang="en-US" dirty="0"/>
              <a:t>Policy is difficult to enforce.</a:t>
            </a:r>
          </a:p>
          <a:p>
            <a:r>
              <a:rPr lang="en-US" altLang="en-US" dirty="0"/>
              <a:t>Those who provide gratuities have no incentive to report such behavior.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745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Explanations for Police Corruption</a:t>
            </a:r>
          </a:p>
        </p:txBody>
      </p:sp>
      <p:sp>
        <p:nvSpPr>
          <p:cNvPr id="33795" name="Rectangle 3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Johnston (1995)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err="1"/>
              <a:t>Personalistic</a:t>
            </a: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Institutional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Systemic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Other identify “slippery slope” and “noble cause” corruption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073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Personalistic</a:t>
            </a:r>
            <a:r>
              <a:rPr lang="en-US" altLang="en-US" dirty="0"/>
              <a:t> Explanations</a:t>
            </a:r>
          </a:p>
        </p:txBody>
      </p:sp>
      <p:sp>
        <p:nvSpPr>
          <p:cNvPr id="34819" name="Rectangle 3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The “rotten apple” explanation </a:t>
            </a:r>
          </a:p>
          <a:p>
            <a:endParaRPr lang="en-US" altLang="en-US" dirty="0"/>
          </a:p>
          <a:p>
            <a:r>
              <a:rPr lang="en-US" altLang="en-US" dirty="0"/>
              <a:t>The recruitment perspective </a:t>
            </a:r>
          </a:p>
          <a:p>
            <a:endParaRPr lang="en-US" altLang="en-US" dirty="0"/>
          </a:p>
          <a:p>
            <a:r>
              <a:rPr lang="en-US" altLang="en-US" dirty="0"/>
              <a:t>The police personality argument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23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Personalistic</a:t>
            </a:r>
            <a:r>
              <a:rPr lang="en-US" altLang="en-US" dirty="0"/>
              <a:t> Explanations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C2014C2-5FBC-4CF9-BDDF-AD0456BAAC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Miller &amp; Gordon (2014) </a:t>
            </a:r>
          </a:p>
          <a:p>
            <a:pPr lvl="1" eaLnBrk="1" hangingPunct="1">
              <a:defRPr/>
            </a:pPr>
            <a:r>
              <a:rPr lang="en-US" altLang="en-US" dirty="0"/>
              <a:t>Argue that a police officer’s personal lack of competence contributes to corruption</a:t>
            </a:r>
          </a:p>
          <a:p>
            <a:pPr lvl="2" eaLnBrk="1" hangingPunct="1">
              <a:defRPr/>
            </a:pPr>
            <a:r>
              <a:rPr lang="en-US" altLang="en-US" dirty="0"/>
              <a:t>Fails to take advantage of training opportunities</a:t>
            </a:r>
          </a:p>
          <a:p>
            <a:pPr lvl="2" eaLnBrk="1" hangingPunct="1">
              <a:defRPr/>
            </a:pPr>
            <a:r>
              <a:rPr lang="en-US" altLang="en-US" dirty="0"/>
              <a:t>May not be knowledgeable about current laws</a:t>
            </a:r>
          </a:p>
          <a:p>
            <a:pPr lvl="2" eaLnBrk="1" hangingPunct="1">
              <a:defRPr/>
            </a:pPr>
            <a:r>
              <a:rPr lang="en-US" altLang="en-US" dirty="0"/>
              <a:t>May make unlawful arrests</a:t>
            </a:r>
          </a:p>
          <a:p>
            <a:pPr lvl="2" eaLnBrk="1" hangingPunct="1">
              <a:defRPr/>
            </a:pPr>
            <a:r>
              <a:rPr lang="en-US" altLang="en-US" dirty="0"/>
              <a:t>Lacks required skills, aptitudes</a:t>
            </a:r>
          </a:p>
          <a:p>
            <a:pPr lvl="2" eaLnBrk="1" hangingPunct="1">
              <a:defRPr/>
            </a:pPr>
            <a:r>
              <a:rPr lang="en-US" altLang="en-US" dirty="0"/>
              <a:t>Lacks confidence to make necessary arrests</a:t>
            </a:r>
          </a:p>
          <a:p>
            <a:pPr lvl="1" eaLnBrk="1" hangingPunct="1">
              <a:defRPr/>
            </a:pPr>
            <a:r>
              <a:rPr lang="en-US" altLang="en-US" dirty="0"/>
              <a:t>All can contribute to corruption.</a:t>
            </a:r>
          </a:p>
          <a:p>
            <a:pPr lvl="2" eaLnBrk="1" hangingPunct="1">
              <a:buFont typeface="Wingdings" panose="05000000000000000000" pitchFamily="2" charset="2"/>
              <a:buChar char="q"/>
              <a:defRPr/>
            </a:pP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769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Institutional Explanations</a:t>
            </a:r>
          </a:p>
        </p:txBody>
      </p:sp>
      <p:sp>
        <p:nvSpPr>
          <p:cNvPr id="36867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92563"/>
          </a:xfrm>
        </p:spPr>
        <p:txBody>
          <a:bodyPr>
            <a:noAutofit/>
          </a:bodyPr>
          <a:lstStyle/>
          <a:p>
            <a:r>
              <a:rPr lang="en-US" altLang="en-US" sz="2200" dirty="0"/>
              <a:t>Argued that discretionary power and difficulty in supervising discretion make corruption more likely to occur </a:t>
            </a:r>
          </a:p>
          <a:p>
            <a:r>
              <a:rPr lang="en-US" altLang="en-US" sz="2200" dirty="0"/>
              <a:t>Knapp Commission (1970)</a:t>
            </a:r>
          </a:p>
          <a:p>
            <a:pPr lvl="1" eaLnBrk="1" hangingPunct="1"/>
            <a:r>
              <a:rPr lang="en-US" altLang="en-US" sz="2200" dirty="0"/>
              <a:t>Divided police corruption into two groups:</a:t>
            </a:r>
          </a:p>
          <a:p>
            <a:pPr lvl="2" eaLnBrk="1" hangingPunct="1"/>
            <a:r>
              <a:rPr lang="en-US" altLang="en-US" sz="2200" dirty="0"/>
              <a:t>Meat eaters</a:t>
            </a:r>
          </a:p>
          <a:p>
            <a:pPr lvl="2" eaLnBrk="1" hangingPunct="1"/>
            <a:r>
              <a:rPr lang="en-US" altLang="en-US" sz="2200" dirty="0"/>
              <a:t>Grass eaters</a:t>
            </a:r>
          </a:p>
          <a:p>
            <a:r>
              <a:rPr lang="en-US" altLang="en-US" sz="2200" dirty="0"/>
              <a:t>Two factors that may bear on corruption within policing:</a:t>
            </a:r>
          </a:p>
          <a:p>
            <a:pPr lvl="1" eaLnBrk="1" hangingPunct="1"/>
            <a:r>
              <a:rPr lang="en-US" altLang="en-US" sz="2200" i="1" dirty="0"/>
              <a:t>Low public visibility</a:t>
            </a:r>
          </a:p>
          <a:p>
            <a:pPr lvl="1" eaLnBrk="1" hangingPunct="1"/>
            <a:r>
              <a:rPr lang="en-US" altLang="en-US" sz="2200" i="1" dirty="0"/>
              <a:t>Secrecy </a:t>
            </a:r>
            <a:r>
              <a:rPr lang="en-US" altLang="en-US" sz="2200" dirty="0"/>
              <a:t>within institution</a:t>
            </a:r>
          </a:p>
          <a:p>
            <a:pPr lvl="2" eaLnBrk="1" hangingPunct="1"/>
            <a:r>
              <a:rPr lang="en-US" altLang="en-US" sz="2200" i="1" dirty="0"/>
              <a:t>Wall of silence	</a:t>
            </a:r>
          </a:p>
          <a:p>
            <a:pPr lvl="1" eaLnBrk="1" hangingPunct="1"/>
            <a:r>
              <a:rPr lang="en-US" altLang="en-US" sz="2200" dirty="0"/>
              <a:t>Managerial secrecy</a:t>
            </a:r>
          </a:p>
          <a:p>
            <a:pPr lvl="2" eaLnBrk="1" hangingPunct="1"/>
            <a:endParaRPr lang="en-US" alt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503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Institutional Explanations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FEDA33E-26A2-4BE2-ADBB-355B81B285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3992563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en-US" sz="2600" dirty="0"/>
              <a:t>Miller &amp; Gordon (2014)</a:t>
            </a:r>
          </a:p>
          <a:p>
            <a:pPr lvl="1" eaLnBrk="1" hangingPunct="1">
              <a:defRPr/>
            </a:pPr>
            <a:r>
              <a:rPr lang="en-US" altLang="en-US" sz="2600" dirty="0"/>
              <a:t>In Australia, there is a strong support for reporting corruption by fellow officers along with the perception of the reporter as being disloyal</a:t>
            </a:r>
          </a:p>
          <a:p>
            <a:pPr lvl="2" eaLnBrk="1" hangingPunct="1">
              <a:defRPr/>
            </a:pPr>
            <a:r>
              <a:rPr lang="en-US" altLang="en-US" sz="2600" dirty="0"/>
              <a:t>Decision not to report based on the belief that internal investigations lack seriousness</a:t>
            </a:r>
          </a:p>
          <a:p>
            <a:pPr lvl="2" eaLnBrk="1" hangingPunct="1">
              <a:defRPr/>
            </a:pPr>
            <a:r>
              <a:rPr lang="en-US" altLang="en-US" sz="2600" dirty="0"/>
              <a:t>Decision not to report based on the belief that investigations are witch hunts, unnecessarily harsh and punitive for minor acts </a:t>
            </a:r>
          </a:p>
          <a:p>
            <a:pPr lvl="2" eaLnBrk="1" hangingPunct="1">
              <a:defRPr/>
            </a:pPr>
            <a:r>
              <a:rPr lang="en-US" altLang="en-US" sz="2600" dirty="0"/>
              <a:t>Decision not to report based on the fear that the offender would be exonerated, and an honest whistleblower’s career could be damaged</a:t>
            </a:r>
          </a:p>
          <a:p>
            <a:pPr marL="457200" lvl="1" indent="0" eaLnBrk="1" hangingPunct="1">
              <a:buNone/>
              <a:defRPr/>
            </a:pPr>
            <a:endParaRPr lang="en-US" altLang="en-US" sz="2000" dirty="0"/>
          </a:p>
          <a:p>
            <a:pPr lvl="2" eaLnBrk="1" hangingPunct="1">
              <a:buFont typeface="Arial" panose="020B0604020202020204" pitchFamily="34" charset="0"/>
              <a:buChar char="•"/>
              <a:defRPr/>
            </a:pPr>
            <a:endParaRPr lang="en-US" alt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54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The Nature of Policing</a:t>
            </a:r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altLang="en-US" dirty="0"/>
              <a:t>Jerome Skolnick (1975)</a:t>
            </a:r>
          </a:p>
          <a:p>
            <a:pPr lvl="1" eaLnBrk="1" hangingPunct="1"/>
            <a:r>
              <a:rPr lang="en-US" altLang="en-US" dirty="0"/>
              <a:t>Noted inherent tension between roles</a:t>
            </a:r>
          </a:p>
          <a:p>
            <a:r>
              <a:rPr lang="en-US" altLang="en-US" dirty="0"/>
              <a:t>Muir (1977) and Goldstein (1977)</a:t>
            </a:r>
          </a:p>
          <a:p>
            <a:pPr lvl="1" eaLnBrk="1" hangingPunct="1"/>
            <a:r>
              <a:rPr lang="en-US" altLang="en-US" dirty="0"/>
              <a:t>Saw the need for training</a:t>
            </a:r>
          </a:p>
          <a:p>
            <a:r>
              <a:rPr lang="en-US" altLang="en-US" dirty="0" err="1"/>
              <a:t>Delattre</a:t>
            </a:r>
            <a:r>
              <a:rPr lang="en-US" altLang="en-US" dirty="0"/>
              <a:t> (1989) and Sherman (1985)</a:t>
            </a:r>
          </a:p>
          <a:p>
            <a:pPr lvl="1" eaLnBrk="1" hangingPunct="1"/>
            <a:r>
              <a:rPr lang="en-US" altLang="en-US" dirty="0"/>
              <a:t>Were concerned about issues of corruption arising in 1980s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541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Institutional Explanations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FEDA33E-26A2-4BE2-ADBB-355B81B285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Miller &amp; Gordon (2014)</a:t>
            </a:r>
          </a:p>
          <a:p>
            <a:pPr lvl="1" eaLnBrk="1" hangingPunct="1">
              <a:defRPr/>
            </a:pPr>
            <a:r>
              <a:rPr lang="en-US" altLang="en-US" dirty="0"/>
              <a:t>There must be a high degree of success in conducting internal investigations of corruption.</a:t>
            </a:r>
          </a:p>
          <a:p>
            <a:pPr lvl="1" eaLnBrk="1" hangingPunct="1">
              <a:defRPr/>
            </a:pPr>
            <a:r>
              <a:rPr lang="en-US" altLang="en-US" dirty="0"/>
              <a:t>Pressure or interference from above and media pressure can adversely affect an internal investigation process.</a:t>
            </a:r>
          </a:p>
          <a:p>
            <a:pPr lvl="1" eaLnBrk="1" hangingPunct="1">
              <a:buFont typeface="Wingdings" panose="05000000000000000000" pitchFamily="2" charset="2"/>
              <a:buChar char="q"/>
              <a:defRPr/>
            </a:pPr>
            <a:endParaRPr lang="en-US" altLang="en-US" sz="2000" dirty="0"/>
          </a:p>
          <a:p>
            <a:pPr lvl="2" eaLnBrk="1" hangingPunct="1">
              <a:buFont typeface="Arial" panose="020B0604020202020204" pitchFamily="34" charset="0"/>
              <a:buChar char="•"/>
              <a:defRPr/>
            </a:pPr>
            <a:endParaRPr lang="en-US" alt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381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Systemic Explanation</a:t>
            </a:r>
          </a:p>
        </p:txBody>
      </p:sp>
      <p:sp>
        <p:nvSpPr>
          <p:cNvPr id="38915" name="Rectangle 3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Examines pressures that society places on officers and suggests that corruption is rooted within interactions between police and society, rather than individual officers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 reluctance of officers to enforce vice laws is thought to encourage corruption.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Such crimes are thought of as victimless crimes, increasing the likelihood that officers will not enforce them.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038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“Slippery Slope” &amp; “Noble Cause”</a:t>
            </a:r>
          </a:p>
        </p:txBody>
      </p:sp>
      <p:sp>
        <p:nvSpPr>
          <p:cNvPr id="39939" name="Rectangle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Slippery slope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Term first introduced by Sherman (1985).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Acceptance of gifts by officers begins on a small scale.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Eventually develops into corruption on a larger scale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Officers become desensitized to corruption and this behavior becomes addictive for them.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449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“Slippery Slope” &amp; “Noble Cause”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Noble cause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Crank and </a:t>
            </a:r>
            <a:r>
              <a:rPr lang="en-US" altLang="en-US" dirty="0" err="1"/>
              <a:t>Caldero</a:t>
            </a:r>
            <a:r>
              <a:rPr lang="en-US" altLang="en-US" dirty="0"/>
              <a:t> (2000)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Begins with smaller gratuities being accepted to test officer loyalty to others; leads to other activities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Police place personal morality above the law.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376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Drugs and Corruption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Miller, </a:t>
            </a:r>
            <a:r>
              <a:rPr lang="en-US" altLang="en-US" dirty="0" err="1"/>
              <a:t>Blackler</a:t>
            </a:r>
            <a:r>
              <a:rPr lang="en-US" altLang="en-US" dirty="0"/>
              <a:t>, and Alexandra (1997)</a:t>
            </a:r>
          </a:p>
          <a:p>
            <a:pPr lvl="1" eaLnBrk="1" hangingPunct="1"/>
            <a:r>
              <a:rPr lang="en-US" altLang="en-US" dirty="0"/>
              <a:t>Single out illegal drugs as the major contributing factor to corruption</a:t>
            </a:r>
          </a:p>
          <a:p>
            <a:pPr lvl="1" eaLnBrk="1" hangingPunct="1"/>
            <a:r>
              <a:rPr lang="en-US" altLang="en-US" dirty="0"/>
              <a:t>Theory found support in 1998 government report.</a:t>
            </a:r>
          </a:p>
          <a:p>
            <a:r>
              <a:rPr lang="en-US" altLang="en-US" dirty="0" err="1"/>
              <a:t>Mollen</a:t>
            </a:r>
            <a:r>
              <a:rPr lang="en-US" altLang="en-US" dirty="0"/>
              <a:t> Commission (1990-1993)</a:t>
            </a:r>
          </a:p>
          <a:p>
            <a:pPr lvl="1" eaLnBrk="1" hangingPunct="1"/>
            <a:r>
              <a:rPr lang="en-US" altLang="en-US" dirty="0"/>
              <a:t>Found most salient forms of corruption included</a:t>
            </a:r>
          </a:p>
          <a:p>
            <a:pPr lvl="2" eaLnBrk="1" hangingPunct="1"/>
            <a:r>
              <a:rPr lang="en-US" altLang="en-US" dirty="0"/>
              <a:t>Groups of officers protecting and assisting traffickers for profit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645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Combating Corruption</a:t>
            </a:r>
          </a:p>
        </p:txBody>
      </p:sp>
      <p:sp>
        <p:nvSpPr>
          <p:cNvPr id="41987" name="Rectangle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altLang="en-US" dirty="0"/>
              <a:t>Miller, </a:t>
            </a:r>
            <a:r>
              <a:rPr lang="en-US" altLang="en-US" dirty="0" err="1"/>
              <a:t>Blackler</a:t>
            </a:r>
            <a:r>
              <a:rPr lang="en-US" altLang="en-US" dirty="0"/>
              <a:t>, and Alexandra (1997) </a:t>
            </a:r>
          </a:p>
          <a:p>
            <a:pPr lvl="1" eaLnBrk="1" hangingPunct="1"/>
            <a:r>
              <a:rPr lang="en-US" altLang="en-US" dirty="0"/>
              <a:t>Suggest that corruption can be decreased by examining four basic aspects of policing:</a:t>
            </a:r>
          </a:p>
          <a:p>
            <a:pPr lvl="2" eaLnBrk="1" hangingPunct="1"/>
            <a:r>
              <a:rPr lang="en-US" altLang="en-US" dirty="0"/>
              <a:t>Recruitment</a:t>
            </a:r>
          </a:p>
          <a:p>
            <a:pPr lvl="2" eaLnBrk="1" hangingPunct="1"/>
            <a:r>
              <a:rPr lang="en-US" altLang="en-US" dirty="0"/>
              <a:t>Reducing the opportunities for corruption</a:t>
            </a:r>
          </a:p>
          <a:p>
            <a:pPr lvl="2" eaLnBrk="1" hangingPunct="1"/>
            <a:r>
              <a:rPr lang="en-US" altLang="en-US" dirty="0"/>
              <a:t>Detecting and deterring corruption</a:t>
            </a:r>
          </a:p>
          <a:p>
            <a:pPr lvl="2" eaLnBrk="1" hangingPunct="1"/>
            <a:r>
              <a:rPr lang="en-US" altLang="en-US" dirty="0"/>
              <a:t>Reinforcing the motivation to act morally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4722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Reducing Corruption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Motivating police to do what is morally correct should reduce temptations.</a:t>
            </a:r>
          </a:p>
          <a:p>
            <a:r>
              <a:rPr lang="en-US" altLang="en-US" dirty="0"/>
              <a:t>Ethical standards can contribute to the development of proper motivation.</a:t>
            </a:r>
          </a:p>
          <a:p>
            <a:r>
              <a:rPr lang="en-US" altLang="en-US" dirty="0"/>
              <a:t>Emphasis on collective responsibility for controlling corruption can also assist in changing attitudes.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400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Ensuring Police Accountability</a:t>
            </a:r>
          </a:p>
        </p:txBody>
      </p:sp>
      <p:sp>
        <p:nvSpPr>
          <p:cNvPr id="44035" name="Rectangle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dirty="0"/>
              <a:t>Most departments utilize several mechanisms to hold officers accountable (many include the community).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Involving citizens in oversight likely to result in more objective and thorough investigations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Involving citizens likely to deter police misconduct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dirty="0"/>
              <a:t>Citizen involvement leads to greater rate of conviction because police are less able to conceal wrong-doing.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Individual complainants and public will have a higher level of confidence in the integrity of police practice.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Samuel Walker (2005)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Police accountability refers to holding both agencies and individual officers accountable.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073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Police Auditors</a:t>
            </a:r>
          </a:p>
        </p:txBody>
      </p:sp>
      <p:sp>
        <p:nvSpPr>
          <p:cNvPr id="45059" name="Rectangle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Emerged in the 1990s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Walker (2005)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More likely to be effective as a form of oversight than as a citizen review board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Focus is on organizational problems as opposed to individual complaints.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Auditors can determine systemic problems, allowing officers to evade accountability.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397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/>
              <a:t>External Citizen Review of Police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Multimember boards that conduct vast majority of review procedures</a:t>
            </a:r>
          </a:p>
          <a:p>
            <a:r>
              <a:rPr lang="en-US" altLang="en-US" dirty="0"/>
              <a:t>Takes number of forms and roles</a:t>
            </a:r>
          </a:p>
          <a:p>
            <a:r>
              <a:rPr lang="en-US" altLang="en-US" dirty="0"/>
              <a:t>Can range in size</a:t>
            </a:r>
          </a:p>
          <a:p>
            <a:r>
              <a:rPr lang="en-US" altLang="en-US" dirty="0"/>
              <a:t>Adopted procedures center on four processes:</a:t>
            </a:r>
          </a:p>
          <a:p>
            <a:pPr lvl="1" eaLnBrk="1" hangingPunct="1"/>
            <a:r>
              <a:rPr lang="en-US" altLang="en-US" dirty="0"/>
              <a:t>Independent investigating power</a:t>
            </a:r>
          </a:p>
          <a:p>
            <a:pPr lvl="1" eaLnBrk="1" hangingPunct="1"/>
            <a:r>
              <a:rPr lang="en-US" altLang="en-US" dirty="0"/>
              <a:t>Power to issue subpoenas</a:t>
            </a:r>
          </a:p>
          <a:p>
            <a:pPr lvl="1" eaLnBrk="1" hangingPunct="1"/>
            <a:r>
              <a:rPr lang="en-US" altLang="en-US" dirty="0"/>
              <a:t>Public hearings</a:t>
            </a:r>
          </a:p>
          <a:p>
            <a:pPr lvl="1" eaLnBrk="1" hangingPunct="1"/>
            <a:r>
              <a:rPr lang="en-US" altLang="en-US" dirty="0"/>
              <a:t>Legal representation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27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7604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The Nature of Policing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E2A56956-1A2C-46E2-8848-E5E417089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Manning (2007)</a:t>
            </a:r>
          </a:p>
          <a:p>
            <a:pPr lvl="1" eaLnBrk="1" hangingPunct="1">
              <a:defRPr/>
            </a:pPr>
            <a:r>
              <a:rPr lang="en-US" altLang="en-US" dirty="0"/>
              <a:t>Identified four primary segments found in policing:</a:t>
            </a:r>
          </a:p>
          <a:p>
            <a:pPr lvl="2" eaLnBrk="1" hangingPunct="1">
              <a:defRPr/>
            </a:pPr>
            <a:r>
              <a:rPr lang="en-US" altLang="en-US" dirty="0"/>
              <a:t>Patrol officers</a:t>
            </a:r>
          </a:p>
          <a:p>
            <a:pPr lvl="2" eaLnBrk="1" hangingPunct="1">
              <a:defRPr/>
            </a:pPr>
            <a:r>
              <a:rPr lang="en-US" altLang="en-US" dirty="0"/>
              <a:t>Middle managers</a:t>
            </a:r>
          </a:p>
          <a:p>
            <a:pPr lvl="2" eaLnBrk="1" hangingPunct="1">
              <a:defRPr/>
            </a:pPr>
            <a:r>
              <a:rPr lang="en-US" altLang="en-US" dirty="0"/>
              <a:t>Higher administrators</a:t>
            </a:r>
          </a:p>
          <a:p>
            <a:pPr lvl="2" eaLnBrk="1" hangingPunct="1">
              <a:defRPr/>
            </a:pPr>
            <a:r>
              <a:rPr lang="en-US" altLang="en-US" dirty="0"/>
              <a:t>Detectives and investigators</a:t>
            </a:r>
          </a:p>
          <a:p>
            <a:pPr lvl="1">
              <a:defRPr/>
            </a:pPr>
            <a:r>
              <a:rPr lang="en-US" altLang="en-US" dirty="0"/>
              <a:t>Other primary segment to note:</a:t>
            </a:r>
          </a:p>
          <a:p>
            <a:pPr lvl="2">
              <a:defRPr/>
            </a:pPr>
            <a:r>
              <a:rPr lang="en-US" altLang="en-US" dirty="0"/>
              <a:t>Paramilitary units known as SWAT</a:t>
            </a:r>
          </a:p>
          <a:p>
            <a:pPr lvl="2" eaLnBrk="1" hangingPunct="1">
              <a:buFont typeface="Wingdings" panose="05000000000000000000" pitchFamily="2" charset="2"/>
              <a:buChar char="q"/>
              <a:defRPr/>
            </a:pP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8619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Whistle-blowing</a:t>
            </a:r>
          </a:p>
        </p:txBody>
      </p:sp>
      <p:sp>
        <p:nvSpPr>
          <p:cNvPr id="47107" name="Rectangle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Internal whistle-blowers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Those who report misconduct to another person within the agency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External whistle-blowers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Report misconduct to someone outside the agency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912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Whistle-blowing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Whistle-blowers are protected against retaliation by the Constitution, common law, as well as federal and state laws.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Bowie (as cited in </a:t>
            </a:r>
            <a:r>
              <a:rPr lang="en-US" altLang="en-US" dirty="0" err="1"/>
              <a:t>Kleinig</a:t>
            </a:r>
            <a:r>
              <a:rPr lang="en-US" altLang="en-US" dirty="0"/>
              <a:t>, 1996)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Argues that in certain circumstances, it is morally justified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However, </a:t>
            </a:r>
            <a:r>
              <a:rPr lang="en-US" altLang="en-US" dirty="0" err="1"/>
              <a:t>Kleinig</a:t>
            </a:r>
            <a:r>
              <a:rPr lang="en-US" altLang="en-US" dirty="0"/>
              <a:t> (1996) warns it should be regarded as a last resort.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9400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Chapter Summary</a:t>
            </a:r>
          </a:p>
        </p:txBody>
      </p:sp>
      <p:sp>
        <p:nvSpPr>
          <p:cNvPr id="51203" name="Rectangle 3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267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Police corruption and the abuse of power are inextricably linked to the nature of policing and police culture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 policing model may be that of a crime fighter, emergency operator, or social peacekeeper, and the type of model chosen by a department influences relations between the police and community, police culture, and overall ethical standards employed in policing.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041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Chapter 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Police have extensive discretionary powers that can be used for “good” or “ill.”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Some argue that such discretion is too wide.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Codes of ethics may be one way of limiting police discretion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Evidence suggests that police mostly depend on their own personal notion of ethics.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Police as an Institution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The institution of policing has been perceived either as a profession or a bureaucracy</a:t>
            </a:r>
          </a:p>
          <a:p>
            <a:pPr eaLnBrk="1" hangingPunct="1"/>
            <a:r>
              <a:rPr lang="en-US" altLang="en-US" dirty="0"/>
              <a:t>Kleinig (1996)</a:t>
            </a:r>
          </a:p>
          <a:p>
            <a:pPr lvl="1" eaLnBrk="1" hangingPunct="1"/>
            <a:r>
              <a:rPr lang="en-US" altLang="en-US" dirty="0"/>
              <a:t>Policing possesses some aspects of a profession, but not others.</a:t>
            </a:r>
          </a:p>
          <a:p>
            <a:pPr eaLnBrk="1" hangingPunct="1"/>
            <a:r>
              <a:rPr lang="en-US" altLang="en-US" dirty="0"/>
              <a:t>An important distinction is that professions emphasize ethical standards and service ideals</a:t>
            </a:r>
          </a:p>
          <a:p>
            <a:pPr eaLnBrk="1" hangingPunct="1"/>
            <a:r>
              <a:rPr lang="en-US" altLang="en-US" dirty="0"/>
              <a:t>Policing organizationally resembles bureaucracies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58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Police Culture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2B19F61-8C0A-4DB3-9285-523476A13F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>
              <a:defRPr/>
            </a:pPr>
            <a:r>
              <a:rPr lang="en-US" altLang="en-US" i="1" dirty="0"/>
              <a:t>Institutional or organizational culture </a:t>
            </a:r>
          </a:p>
          <a:p>
            <a:pPr lvl="1" eaLnBrk="1" hangingPunct="1">
              <a:defRPr/>
            </a:pPr>
            <a:r>
              <a:rPr lang="en-US" altLang="en-US" dirty="0"/>
              <a:t>Referred to as police culture</a:t>
            </a:r>
          </a:p>
          <a:p>
            <a:pPr>
              <a:defRPr/>
            </a:pPr>
            <a:r>
              <a:rPr lang="en-US" altLang="en-US" dirty="0"/>
              <a:t>Largely determines the way in which institutional activities are performed </a:t>
            </a:r>
          </a:p>
          <a:p>
            <a:pPr>
              <a:defRPr/>
            </a:pPr>
            <a:r>
              <a:rPr lang="en-US" altLang="en-US" dirty="0"/>
              <a:t>Police culture along with formal rules of policing dictate how policing is carried out.</a:t>
            </a:r>
          </a:p>
          <a:p>
            <a:pPr>
              <a:defRPr/>
            </a:pPr>
            <a:r>
              <a:rPr lang="en-US" altLang="en-US" dirty="0"/>
              <a:t>Aspects of police culture are viewed differently by different commentators.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66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Aspects of Police Culture</a:t>
            </a:r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Police should never hesitate to use deadly force against those suspects who deserve it.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Loyalty and deception are integral parts of policing.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Protection of colleagues, even if they have been involved in misconduct, is an overriding principle within institutional culture.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13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Police Culture</a:t>
            </a:r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r>
              <a:rPr lang="en-US" altLang="en-US" dirty="0"/>
              <a:t>Three dominant characteristics of police culture (</a:t>
            </a:r>
            <a:r>
              <a:rPr lang="en-US" altLang="en-US" dirty="0" err="1"/>
              <a:t>Scheingold</a:t>
            </a:r>
            <a:r>
              <a:rPr lang="en-US" altLang="en-US" dirty="0"/>
              <a:t>, 1984):</a:t>
            </a:r>
          </a:p>
          <a:p>
            <a:pPr lvl="1" eaLnBrk="1" hangingPunct="1"/>
            <a:r>
              <a:rPr lang="en-US" altLang="en-US" dirty="0"/>
              <a:t>Cynicism</a:t>
            </a:r>
          </a:p>
          <a:p>
            <a:pPr lvl="1" eaLnBrk="1" hangingPunct="1"/>
            <a:r>
              <a:rPr lang="en-US" altLang="en-US" dirty="0"/>
              <a:t>Force</a:t>
            </a:r>
          </a:p>
          <a:p>
            <a:pPr lvl="1" eaLnBrk="1" hangingPunct="1"/>
            <a:r>
              <a:rPr lang="en-US" altLang="en-US" dirty="0"/>
              <a:t>Police are victims</a:t>
            </a:r>
          </a:p>
          <a:p>
            <a:r>
              <a:rPr lang="en-US" altLang="en-US" dirty="0"/>
              <a:t>Loftus (2010)</a:t>
            </a:r>
          </a:p>
          <a:p>
            <a:pPr lvl="1" eaLnBrk="1" hangingPunct="1"/>
            <a:r>
              <a:rPr lang="en-US" altLang="en-US" dirty="0"/>
              <a:t>Absent significant social change, police culture unlikely to be impacted by radical change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66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</TotalTime>
  <Words>2647</Words>
  <Application>Microsoft Office PowerPoint</Application>
  <PresentationFormat>On-screen Show (4:3)</PresentationFormat>
  <Paragraphs>369</Paragraphs>
  <Slides>53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Arial</vt:lpstr>
      <vt:lpstr>Calibri</vt:lpstr>
      <vt:lpstr>Wingdings</vt:lpstr>
      <vt:lpstr>Office Theme</vt:lpstr>
      <vt:lpstr>PowerPoint Presentation</vt:lpstr>
      <vt:lpstr>Ethics and Policing</vt:lpstr>
      <vt:lpstr>The Nature of Policing</vt:lpstr>
      <vt:lpstr>The Nature of Policing</vt:lpstr>
      <vt:lpstr>The Nature of Policing</vt:lpstr>
      <vt:lpstr>Police as an Institution</vt:lpstr>
      <vt:lpstr>Police Culture</vt:lpstr>
      <vt:lpstr>Aspects of Police Culture</vt:lpstr>
      <vt:lpstr>Police Culture</vt:lpstr>
      <vt:lpstr>Police Culture</vt:lpstr>
      <vt:lpstr>Police Discretion</vt:lpstr>
      <vt:lpstr>Police Discretion</vt:lpstr>
      <vt:lpstr>Police Discretion</vt:lpstr>
      <vt:lpstr>Police Discretion</vt:lpstr>
      <vt:lpstr>Ethics and Codes of Ethics</vt:lpstr>
      <vt:lpstr>Ethics and Codes of Ethics</vt:lpstr>
      <vt:lpstr>Ethics Instruction</vt:lpstr>
      <vt:lpstr>Policing and Stress</vt:lpstr>
      <vt:lpstr>Policing and Stress</vt:lpstr>
      <vt:lpstr>Policing and Stress</vt:lpstr>
      <vt:lpstr>Policing and Stress</vt:lpstr>
      <vt:lpstr>Police “Militarization”</vt:lpstr>
      <vt:lpstr>Police “Militarization”</vt:lpstr>
      <vt:lpstr>Police “Militarization”</vt:lpstr>
      <vt:lpstr>Police “Militarization”</vt:lpstr>
      <vt:lpstr>Police “Militarization”</vt:lpstr>
      <vt:lpstr>Police “Militarization”</vt:lpstr>
      <vt:lpstr>Police “Militarization”</vt:lpstr>
      <vt:lpstr>Police Corruption</vt:lpstr>
      <vt:lpstr>Police Corruption</vt:lpstr>
      <vt:lpstr>Corruption Typologies</vt:lpstr>
      <vt:lpstr>Accepting Gratuities</vt:lpstr>
      <vt:lpstr>Accepting Gratuities</vt:lpstr>
      <vt:lpstr>What Policies Do Police Departments Follow?</vt:lpstr>
      <vt:lpstr>Explanations for Police Corruption</vt:lpstr>
      <vt:lpstr>Personalistic Explanations</vt:lpstr>
      <vt:lpstr>Personalistic Explanations</vt:lpstr>
      <vt:lpstr>Institutional Explanations</vt:lpstr>
      <vt:lpstr>Institutional Explanations</vt:lpstr>
      <vt:lpstr>Institutional Explanations</vt:lpstr>
      <vt:lpstr>Systemic Explanation</vt:lpstr>
      <vt:lpstr>“Slippery Slope” &amp; “Noble Cause”</vt:lpstr>
      <vt:lpstr>“Slippery Slope” &amp; “Noble Cause”</vt:lpstr>
      <vt:lpstr>Drugs and Corruption</vt:lpstr>
      <vt:lpstr>Combating Corruption</vt:lpstr>
      <vt:lpstr>Reducing Corruption</vt:lpstr>
      <vt:lpstr>Ensuring Police Accountability</vt:lpstr>
      <vt:lpstr>Police Auditors</vt:lpstr>
      <vt:lpstr>External Citizen Review of Police</vt:lpstr>
      <vt:lpstr>Whistle-blowing</vt:lpstr>
      <vt:lpstr>Whistle-blowing</vt:lpstr>
      <vt:lpstr>Chapter Summary</vt:lpstr>
      <vt:lpstr>Chapter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Ancheta, Katie</dc:creator>
  <cp:lastModifiedBy>T B</cp:lastModifiedBy>
  <cp:revision>62</cp:revision>
  <dcterms:created xsi:type="dcterms:W3CDTF">2006-08-16T00:00:00Z</dcterms:created>
  <dcterms:modified xsi:type="dcterms:W3CDTF">2022-08-12T14:43:35Z</dcterms:modified>
</cp:coreProperties>
</file>