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356" r:id="rId3"/>
    <p:sldId id="376" r:id="rId4"/>
    <p:sldId id="357" r:id="rId5"/>
    <p:sldId id="358" r:id="rId6"/>
    <p:sldId id="359" r:id="rId7"/>
    <p:sldId id="360" r:id="rId8"/>
    <p:sldId id="361" r:id="rId9"/>
    <p:sldId id="362" r:id="rId10"/>
    <p:sldId id="363" r:id="rId11"/>
    <p:sldId id="364" r:id="rId12"/>
    <p:sldId id="365" r:id="rId13"/>
    <p:sldId id="373" r:id="rId14"/>
    <p:sldId id="366" r:id="rId15"/>
    <p:sldId id="374" r:id="rId16"/>
    <p:sldId id="367" r:id="rId17"/>
    <p:sldId id="368" r:id="rId18"/>
    <p:sldId id="369" r:id="rId19"/>
    <p:sldId id="370" r:id="rId20"/>
    <p:sldId id="371" r:id="rId21"/>
    <p:sldId id="3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76904" autoAdjust="0"/>
  </p:normalViewPr>
  <p:slideViewPr>
    <p:cSldViewPr>
      <p:cViewPr varScale="1">
        <p:scale>
          <a:sx n="66" d="100"/>
          <a:sy n="66" d="100"/>
        </p:scale>
        <p:origin x="197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7/13/2021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32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371600" indent="-457200" algn="l" defTabSz="914400" rtl="0" eaLnBrk="1" latinLnBrk="0" hangingPunct="1">
        <a:spcBef>
          <a:spcPct val="20000"/>
        </a:spcBef>
        <a:buFont typeface="+mj-lt"/>
        <a:buAutoNum type="alphaLcParenR"/>
        <a:defRPr sz="2400" kern="1200">
          <a:solidFill>
            <a:schemeClr val="tx1"/>
          </a:solidFill>
          <a:latin typeface="+mn-lt"/>
          <a:ea typeface="+mn-ea"/>
          <a:cs typeface="+mn-cs"/>
        </a:defRPr>
      </a:lvl3pPr>
      <a:lvl4pPr marL="1885950" indent="-514350" algn="l" defTabSz="914400" rtl="0" eaLnBrk="1" latinLnBrk="0" hangingPunct="1">
        <a:spcBef>
          <a:spcPct val="20000"/>
        </a:spcBef>
        <a:buFont typeface="+mj-lt"/>
        <a:buAutoNum type="romanLcPeriod"/>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3276600"/>
            <a:ext cx="6400800" cy="1752600"/>
          </a:xfrm>
        </p:spPr>
        <p:txBody>
          <a:bodyPr>
            <a:normAutofit/>
          </a:bodyPr>
          <a:lstStyle/>
          <a:p>
            <a:r>
              <a:rPr lang="en-US" sz="3200" dirty="0"/>
              <a:t>Chapter 12: Duty and Principle</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ED06068-E491-4C6B-8430-4BAC248CBB31}"/>
              </a:ext>
            </a:extLst>
          </p:cNvPr>
          <p:cNvSpPr>
            <a:spLocks noGrp="1" noChangeArrowheads="1"/>
          </p:cNvSpPr>
          <p:nvPr>
            <p:ph type="title"/>
          </p:nvPr>
        </p:nvSpPr>
        <p:spPr>
          <a:xfrm>
            <a:off x="457200" y="762000"/>
            <a:ext cx="8229600" cy="1143000"/>
          </a:xfrm>
        </p:spPr>
        <p:txBody>
          <a:bodyPr>
            <a:normAutofit/>
          </a:bodyPr>
          <a:lstStyle/>
          <a:p>
            <a:r>
              <a:rPr lang="en-US" altLang="en-US" dirty="0"/>
              <a:t>Conflicting Duties</a:t>
            </a:r>
          </a:p>
        </p:txBody>
      </p:sp>
      <p:sp>
        <p:nvSpPr>
          <p:cNvPr id="19459" name="Rectangle 3">
            <a:extLst>
              <a:ext uri="{FF2B5EF4-FFF2-40B4-BE49-F238E27FC236}">
                <a16:creationId xmlns:a16="http://schemas.microsoft.com/office/drawing/2014/main" id="{4FE97EA8-754B-4079-BDFF-369C314DBC2B}"/>
              </a:ext>
            </a:extLst>
          </p:cNvPr>
          <p:cNvSpPr>
            <a:spLocks noGrp="1" noChangeArrowheads="1"/>
          </p:cNvSpPr>
          <p:nvPr>
            <p:ph idx="1"/>
          </p:nvPr>
        </p:nvSpPr>
        <p:spPr>
          <a:xfrm>
            <a:off x="457200" y="1905000"/>
            <a:ext cx="8229600" cy="4343400"/>
          </a:xfrm>
        </p:spPr>
        <p:txBody>
          <a:bodyPr/>
          <a:lstStyle/>
          <a:p>
            <a:pPr>
              <a:lnSpc>
                <a:spcPct val="80000"/>
              </a:lnSpc>
            </a:pPr>
            <a:r>
              <a:rPr lang="en-US" altLang="en-US" sz="2400" dirty="0"/>
              <a:t>The notion that there are absolute moral rules that do not allow any exceptions gives rise to a problem in conflict cases (Rachels, 1999).</a:t>
            </a:r>
          </a:p>
          <a:p>
            <a:pPr>
              <a:lnSpc>
                <a:spcPct val="80000"/>
              </a:lnSpc>
            </a:pPr>
            <a:r>
              <a:rPr lang="en-US" altLang="en-US" sz="2400" dirty="0"/>
              <a:t>One way of dealing with an issue is to argue that moral rules should be treated as generalizations and not as categorical rules without exceptions.</a:t>
            </a:r>
          </a:p>
          <a:p>
            <a:pPr lvl="1">
              <a:lnSpc>
                <a:spcPct val="80000"/>
              </a:lnSpc>
            </a:pPr>
            <a:r>
              <a:rPr lang="en-US" altLang="en-US" sz="2400" dirty="0"/>
              <a:t>In general, we should tell the truth, but there may be circumstances where we would feel morally obliged to tell lies.</a:t>
            </a:r>
          </a:p>
          <a:p>
            <a:pPr>
              <a:lnSpc>
                <a:spcPct val="90000"/>
              </a:lnSpc>
            </a:pPr>
            <a:endParaRPr lang="en-US" altLang="en-US" sz="2200" dirty="0"/>
          </a:p>
        </p:txBody>
      </p:sp>
      <p:sp>
        <p:nvSpPr>
          <p:cNvPr id="3" name="Slide Number Placeholder 2">
            <a:extLst>
              <a:ext uri="{FF2B5EF4-FFF2-40B4-BE49-F238E27FC236}">
                <a16:creationId xmlns:a16="http://schemas.microsoft.com/office/drawing/2014/main" id="{B83A799E-B361-45B4-A6D5-49A9A51B8ABD}"/>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Tree>
    <p:extLst>
      <p:ext uri="{BB962C8B-B14F-4D97-AF65-F5344CB8AC3E}">
        <p14:creationId xmlns:p14="http://schemas.microsoft.com/office/powerpoint/2010/main" val="3415069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E6BEF0-AEE5-4B05-8E50-FB77B2BAC393}"/>
              </a:ext>
            </a:extLst>
          </p:cNvPr>
          <p:cNvSpPr>
            <a:spLocks noGrp="1" noChangeArrowheads="1"/>
          </p:cNvSpPr>
          <p:nvPr>
            <p:ph type="title"/>
          </p:nvPr>
        </p:nvSpPr>
        <p:spPr>
          <a:xfrm>
            <a:off x="457200" y="762000"/>
            <a:ext cx="8229600" cy="1219200"/>
          </a:xfrm>
        </p:spPr>
        <p:txBody>
          <a:bodyPr>
            <a:normAutofit/>
          </a:bodyPr>
          <a:lstStyle/>
          <a:p>
            <a:r>
              <a:rPr lang="en-US" altLang="en-US" dirty="0"/>
              <a:t>Conflicting Duties</a:t>
            </a:r>
          </a:p>
        </p:txBody>
      </p:sp>
      <p:sp>
        <p:nvSpPr>
          <p:cNvPr id="20483" name="Rectangle 3">
            <a:extLst>
              <a:ext uri="{FF2B5EF4-FFF2-40B4-BE49-F238E27FC236}">
                <a16:creationId xmlns:a16="http://schemas.microsoft.com/office/drawing/2014/main" id="{D48FDA38-0FD0-481A-B016-147CA8CCE992}"/>
              </a:ext>
            </a:extLst>
          </p:cNvPr>
          <p:cNvSpPr>
            <a:spLocks noGrp="1" noChangeArrowheads="1"/>
          </p:cNvSpPr>
          <p:nvPr>
            <p:ph idx="1"/>
          </p:nvPr>
        </p:nvSpPr>
        <p:spPr>
          <a:xfrm>
            <a:off x="457200" y="1981200"/>
            <a:ext cx="8305800" cy="4191000"/>
          </a:xfrm>
        </p:spPr>
        <p:txBody>
          <a:bodyPr/>
          <a:lstStyle/>
          <a:p>
            <a:r>
              <a:rPr lang="en-US" altLang="en-US" dirty="0"/>
              <a:t>In Kantian moral theory, strict moral dilemmas are conceptually impossible.  </a:t>
            </a:r>
          </a:p>
          <a:p>
            <a:r>
              <a:rPr lang="en-US" altLang="en-US" dirty="0"/>
              <a:t>If it seems that a duty forbids action A and action B, but we cannot avoid doing one or the other, the solution is to go back and rethink the issue.</a:t>
            </a:r>
          </a:p>
          <a:p>
            <a:pPr lvl="1"/>
            <a:r>
              <a:rPr lang="en-US" altLang="en-US" dirty="0"/>
              <a:t>Includes, if necessary, reviewing reasoning that initially led us to think of A and B as strict duties in the first place.</a:t>
            </a:r>
          </a:p>
          <a:p>
            <a:endParaRPr lang="en-US" altLang="en-US" sz="2400" dirty="0"/>
          </a:p>
        </p:txBody>
      </p:sp>
      <p:sp>
        <p:nvSpPr>
          <p:cNvPr id="3" name="Slide Number Placeholder 2">
            <a:extLst>
              <a:ext uri="{FF2B5EF4-FFF2-40B4-BE49-F238E27FC236}">
                <a16:creationId xmlns:a16="http://schemas.microsoft.com/office/drawing/2014/main" id="{D8401817-D897-421E-ACD6-0B78DB39F2B7}"/>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Tree>
    <p:extLst>
      <p:ext uri="{BB962C8B-B14F-4D97-AF65-F5344CB8AC3E}">
        <p14:creationId xmlns:p14="http://schemas.microsoft.com/office/powerpoint/2010/main" val="2846644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9A38F8-A49B-4A7E-87CB-702A78DB1D8D}"/>
              </a:ext>
            </a:extLst>
          </p:cNvPr>
          <p:cNvSpPr>
            <a:spLocks noGrp="1" noChangeArrowheads="1"/>
          </p:cNvSpPr>
          <p:nvPr>
            <p:ph type="title"/>
          </p:nvPr>
        </p:nvSpPr>
        <p:spPr>
          <a:xfrm>
            <a:off x="457200" y="762000"/>
            <a:ext cx="8229600" cy="1219200"/>
          </a:xfrm>
        </p:spPr>
        <p:txBody>
          <a:bodyPr>
            <a:noAutofit/>
          </a:bodyPr>
          <a:lstStyle/>
          <a:p>
            <a:r>
              <a:rPr lang="en-US" altLang="en-US" dirty="0"/>
              <a:t>Case Study 12.1: Rough Justice in a Juvenile Institution</a:t>
            </a:r>
          </a:p>
        </p:txBody>
      </p:sp>
      <p:sp>
        <p:nvSpPr>
          <p:cNvPr id="21507" name="Rectangle 3">
            <a:extLst>
              <a:ext uri="{FF2B5EF4-FFF2-40B4-BE49-F238E27FC236}">
                <a16:creationId xmlns:a16="http://schemas.microsoft.com/office/drawing/2014/main" id="{98DDB783-FE07-46A3-BD8E-960A165D8B0F}"/>
              </a:ext>
            </a:extLst>
          </p:cNvPr>
          <p:cNvSpPr>
            <a:spLocks noGrp="1" noChangeArrowheads="1"/>
          </p:cNvSpPr>
          <p:nvPr>
            <p:ph idx="1"/>
          </p:nvPr>
        </p:nvSpPr>
        <p:spPr>
          <a:xfrm>
            <a:off x="381000" y="2286000"/>
            <a:ext cx="8305800" cy="4375150"/>
          </a:xfrm>
        </p:spPr>
        <p:txBody>
          <a:bodyPr>
            <a:normAutofit/>
          </a:bodyPr>
          <a:lstStyle/>
          <a:p>
            <a:pPr>
              <a:lnSpc>
                <a:spcPts val="2200"/>
              </a:lnSpc>
              <a:buFont typeface="Wingdings" panose="05000000000000000000" pitchFamily="2" charset="2"/>
              <a:buNone/>
            </a:pPr>
            <a:r>
              <a:rPr lang="en-US" altLang="en-US" sz="2400" dirty="0"/>
              <a:t>		</a:t>
            </a:r>
            <a:r>
              <a:rPr lang="en-US" altLang="en-US" dirty="0"/>
              <a:t>Joe is a corrections officer in a juvenile detention center and works on a unit housing 15 young offenders, many of whom suffer mental health problems. Joe has worked at the institution for about two months, he feels comfortable with the job, and he has been accepted by the other staff and he admires them for the skills they show. He has not had any significant problems with the juveniles and is generally enjoying the work and is learning skills on the job. </a:t>
            </a:r>
          </a:p>
          <a:p>
            <a:pPr>
              <a:lnSpc>
                <a:spcPts val="2200"/>
              </a:lnSpc>
              <a:buFont typeface="Wingdings" panose="05000000000000000000" pitchFamily="2" charset="2"/>
              <a:buNone/>
            </a:pPr>
            <a:endParaRPr lang="en-US" altLang="en-US" sz="6000" dirty="0"/>
          </a:p>
          <a:p>
            <a:pPr>
              <a:lnSpc>
                <a:spcPts val="2200"/>
              </a:lnSpc>
              <a:buFont typeface="Wingdings" panose="05000000000000000000" pitchFamily="2" charset="2"/>
              <a:buNone/>
            </a:pPr>
            <a:r>
              <a:rPr lang="en-US" altLang="en-US" sz="6000" dirty="0"/>
              <a:t>		</a:t>
            </a:r>
          </a:p>
        </p:txBody>
      </p:sp>
      <p:sp>
        <p:nvSpPr>
          <p:cNvPr id="3" name="Slide Number Placeholder 2">
            <a:extLst>
              <a:ext uri="{FF2B5EF4-FFF2-40B4-BE49-F238E27FC236}">
                <a16:creationId xmlns:a16="http://schemas.microsoft.com/office/drawing/2014/main" id="{00DEDADD-43B6-4629-B951-047FAB09B148}"/>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Tree>
    <p:extLst>
      <p:ext uri="{BB962C8B-B14F-4D97-AF65-F5344CB8AC3E}">
        <p14:creationId xmlns:p14="http://schemas.microsoft.com/office/powerpoint/2010/main" val="2337660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9A38F8-A49B-4A7E-87CB-702A78DB1D8D}"/>
              </a:ext>
            </a:extLst>
          </p:cNvPr>
          <p:cNvSpPr>
            <a:spLocks noGrp="1" noChangeArrowheads="1"/>
          </p:cNvSpPr>
          <p:nvPr>
            <p:ph type="title"/>
          </p:nvPr>
        </p:nvSpPr>
        <p:spPr>
          <a:xfrm>
            <a:off x="457200" y="762000"/>
            <a:ext cx="8229600" cy="1219200"/>
          </a:xfrm>
        </p:spPr>
        <p:txBody>
          <a:bodyPr>
            <a:noAutofit/>
          </a:bodyPr>
          <a:lstStyle/>
          <a:p>
            <a:r>
              <a:rPr lang="en-US" altLang="en-US" dirty="0"/>
              <a:t>Case Study 12.1: Rough Justice in a Juvenile Institution</a:t>
            </a:r>
          </a:p>
        </p:txBody>
      </p:sp>
      <p:sp>
        <p:nvSpPr>
          <p:cNvPr id="21507" name="Rectangle 3">
            <a:extLst>
              <a:ext uri="{FF2B5EF4-FFF2-40B4-BE49-F238E27FC236}">
                <a16:creationId xmlns:a16="http://schemas.microsoft.com/office/drawing/2014/main" id="{98DDB783-FE07-46A3-BD8E-960A165D8B0F}"/>
              </a:ext>
            </a:extLst>
          </p:cNvPr>
          <p:cNvSpPr>
            <a:spLocks noGrp="1" noChangeArrowheads="1"/>
          </p:cNvSpPr>
          <p:nvPr>
            <p:ph idx="1"/>
          </p:nvPr>
        </p:nvSpPr>
        <p:spPr>
          <a:xfrm>
            <a:off x="457200" y="1981200"/>
            <a:ext cx="8305800" cy="4375150"/>
          </a:xfrm>
        </p:spPr>
        <p:txBody>
          <a:bodyPr>
            <a:normAutofit fontScale="25000" lnSpcReduction="20000"/>
          </a:bodyPr>
          <a:lstStyle/>
          <a:p>
            <a:pPr>
              <a:lnSpc>
                <a:spcPts val="2200"/>
              </a:lnSpc>
              <a:buFont typeface="Wingdings" panose="05000000000000000000" pitchFamily="2" charset="2"/>
              <a:buNone/>
            </a:pPr>
            <a:r>
              <a:rPr lang="en-US" altLang="en-US" sz="2400" dirty="0"/>
              <a:t>		</a:t>
            </a:r>
            <a:endParaRPr lang="en-US" altLang="en-US" sz="9600" dirty="0"/>
          </a:p>
          <a:p>
            <a:pPr>
              <a:lnSpc>
                <a:spcPts val="2200"/>
              </a:lnSpc>
              <a:buFont typeface="Wingdings" panose="05000000000000000000" pitchFamily="2" charset="2"/>
              <a:buNone/>
            </a:pPr>
            <a:r>
              <a:rPr lang="en-US" altLang="en-US" sz="9600" dirty="0"/>
              <a:t>		It is lunch time on Monday, and Joe is in the dining room supervising the juveniles as they eat their lunch. At one table sit six juveniles, one of whom is a 17-year old named Brian who Joe thinks has a developmental disability. Brian displays offensive table manners, which on this day put Joe off his own meal. Brian keeps adding ketchup in vast quantities to every dish and slurping it from the plate. He also uses his hands instead of his fork, keeps talking while he is eating, and spits food across the table. Joe can see that the other juveniles are repulsed by this behavior in the same way that he is. </a:t>
            </a:r>
          </a:p>
          <a:p>
            <a:endParaRPr lang="en-US" altLang="en-US" sz="9600" dirty="0"/>
          </a:p>
        </p:txBody>
      </p:sp>
      <p:sp>
        <p:nvSpPr>
          <p:cNvPr id="3" name="Slide Number Placeholder 2">
            <a:extLst>
              <a:ext uri="{FF2B5EF4-FFF2-40B4-BE49-F238E27FC236}">
                <a16:creationId xmlns:a16="http://schemas.microsoft.com/office/drawing/2014/main" id="{00DEDADD-43B6-4629-B951-047FAB09B148}"/>
              </a:ext>
            </a:extLst>
          </p:cNvPr>
          <p:cNvSpPr>
            <a:spLocks noGrp="1"/>
          </p:cNvSpPr>
          <p:nvPr>
            <p:ph type="sldNum" sz="quarter" idx="12"/>
          </p:nvPr>
        </p:nvSpPr>
        <p:spPr/>
        <p:txBody>
          <a:bodyPr/>
          <a:lstStyle/>
          <a:p>
            <a:fld id="{D1DE8B5B-AEB0-4E55-AA95-6476F914F479}" type="slidenum">
              <a:rPr lang="en-US" altLang="en-US" smtClean="0"/>
              <a:pPr/>
              <a:t>13</a:t>
            </a:fld>
            <a:endParaRPr lang="en-US" altLang="en-US"/>
          </a:p>
        </p:txBody>
      </p:sp>
    </p:spTree>
    <p:extLst>
      <p:ext uri="{BB962C8B-B14F-4D97-AF65-F5344CB8AC3E}">
        <p14:creationId xmlns:p14="http://schemas.microsoft.com/office/powerpoint/2010/main" val="430611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9A38F8-A49B-4A7E-87CB-702A78DB1D8D}"/>
              </a:ext>
            </a:extLst>
          </p:cNvPr>
          <p:cNvSpPr>
            <a:spLocks noGrp="1" noChangeArrowheads="1"/>
          </p:cNvSpPr>
          <p:nvPr>
            <p:ph type="title"/>
          </p:nvPr>
        </p:nvSpPr>
        <p:spPr>
          <a:xfrm>
            <a:off x="457200" y="762000"/>
            <a:ext cx="8229600" cy="1219200"/>
          </a:xfrm>
        </p:spPr>
        <p:txBody>
          <a:bodyPr>
            <a:noAutofit/>
          </a:bodyPr>
          <a:lstStyle/>
          <a:p>
            <a:r>
              <a:rPr lang="en-US" altLang="en-US" dirty="0"/>
              <a:t>Case Study 12.1: Rough Justice in a Juvenile Institution</a:t>
            </a:r>
          </a:p>
        </p:txBody>
      </p:sp>
      <p:sp>
        <p:nvSpPr>
          <p:cNvPr id="21507" name="Rectangle 3">
            <a:extLst>
              <a:ext uri="{FF2B5EF4-FFF2-40B4-BE49-F238E27FC236}">
                <a16:creationId xmlns:a16="http://schemas.microsoft.com/office/drawing/2014/main" id="{98DDB783-FE07-46A3-BD8E-960A165D8B0F}"/>
              </a:ext>
            </a:extLst>
          </p:cNvPr>
          <p:cNvSpPr>
            <a:spLocks noGrp="1" noChangeArrowheads="1"/>
          </p:cNvSpPr>
          <p:nvPr>
            <p:ph idx="1"/>
          </p:nvPr>
        </p:nvSpPr>
        <p:spPr>
          <a:xfrm>
            <a:off x="457200" y="2209800"/>
            <a:ext cx="8229600" cy="4146550"/>
          </a:xfrm>
        </p:spPr>
        <p:txBody>
          <a:bodyPr>
            <a:normAutofit fontScale="25000" lnSpcReduction="20000"/>
          </a:bodyPr>
          <a:lstStyle/>
          <a:p>
            <a:pPr>
              <a:lnSpc>
                <a:spcPts val="2200"/>
              </a:lnSpc>
              <a:buNone/>
            </a:pPr>
            <a:r>
              <a:rPr lang="en-US" altLang="en-US" sz="2400" dirty="0"/>
              <a:t>		</a:t>
            </a:r>
            <a:r>
              <a:rPr lang="en-US" altLang="en-US" sz="9600" dirty="0"/>
              <a:t>Joe is surprised to see his coworker, Daren, suddenly get up from the table, go over to Brian, grab him by the shirt collar, and move him away from the table. Daren takes Brian off to the kitchen and returns with a large mixing bowl. He then tells Brian to scrape out what is left of his meal into the bowl and, taking Brian to the center of the dining room, he puts the bowl on the floor and tells Brian to eat. He tells him he has disgusting manners and if he is going to eat like a dog at the table, he might as well get down on the floor like a real dog. He tells him to stay down there until he has licked his bowl clean. </a:t>
            </a:r>
          </a:p>
          <a:p>
            <a:pPr>
              <a:lnSpc>
                <a:spcPts val="2200"/>
              </a:lnSpc>
              <a:buNone/>
            </a:pPr>
            <a:r>
              <a:rPr lang="en-US" altLang="en-US" sz="9600" dirty="0"/>
              <a:t>		</a:t>
            </a:r>
          </a:p>
        </p:txBody>
      </p:sp>
      <p:sp>
        <p:nvSpPr>
          <p:cNvPr id="3" name="Slide Number Placeholder 2">
            <a:extLst>
              <a:ext uri="{FF2B5EF4-FFF2-40B4-BE49-F238E27FC236}">
                <a16:creationId xmlns:a16="http://schemas.microsoft.com/office/drawing/2014/main" id="{00DEDADD-43B6-4629-B951-047FAB09B148}"/>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Tree>
    <p:extLst>
      <p:ext uri="{BB962C8B-B14F-4D97-AF65-F5344CB8AC3E}">
        <p14:creationId xmlns:p14="http://schemas.microsoft.com/office/powerpoint/2010/main" val="4043259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9A38F8-A49B-4A7E-87CB-702A78DB1D8D}"/>
              </a:ext>
            </a:extLst>
          </p:cNvPr>
          <p:cNvSpPr>
            <a:spLocks noGrp="1" noChangeArrowheads="1"/>
          </p:cNvSpPr>
          <p:nvPr>
            <p:ph type="title"/>
          </p:nvPr>
        </p:nvSpPr>
        <p:spPr>
          <a:xfrm>
            <a:off x="457200" y="762000"/>
            <a:ext cx="8229600" cy="1219200"/>
          </a:xfrm>
        </p:spPr>
        <p:txBody>
          <a:bodyPr>
            <a:noAutofit/>
          </a:bodyPr>
          <a:lstStyle/>
          <a:p>
            <a:r>
              <a:rPr lang="en-US" altLang="en-US" dirty="0"/>
              <a:t>Case Study 12.1: Rough Justice in a Juvenile Institution</a:t>
            </a:r>
          </a:p>
        </p:txBody>
      </p:sp>
      <p:sp>
        <p:nvSpPr>
          <p:cNvPr id="21507" name="Rectangle 3">
            <a:extLst>
              <a:ext uri="{FF2B5EF4-FFF2-40B4-BE49-F238E27FC236}">
                <a16:creationId xmlns:a16="http://schemas.microsoft.com/office/drawing/2014/main" id="{98DDB783-FE07-46A3-BD8E-960A165D8B0F}"/>
              </a:ext>
            </a:extLst>
          </p:cNvPr>
          <p:cNvSpPr>
            <a:spLocks noGrp="1" noChangeArrowheads="1"/>
          </p:cNvSpPr>
          <p:nvPr>
            <p:ph idx="1"/>
          </p:nvPr>
        </p:nvSpPr>
        <p:spPr>
          <a:xfrm>
            <a:off x="457200" y="2438400"/>
            <a:ext cx="8229600" cy="3917950"/>
          </a:xfrm>
        </p:spPr>
        <p:txBody>
          <a:bodyPr>
            <a:normAutofit/>
          </a:bodyPr>
          <a:lstStyle/>
          <a:p>
            <a:pPr>
              <a:lnSpc>
                <a:spcPts val="2200"/>
              </a:lnSpc>
              <a:buNone/>
            </a:pPr>
            <a:r>
              <a:rPr lang="en-US" altLang="en-US" sz="2400" dirty="0"/>
              <a:t>	</a:t>
            </a:r>
            <a:r>
              <a:rPr lang="en-US" altLang="en-US" dirty="0"/>
              <a:t>Joe does not react to these events. Later Daren explains to Joe and other staff members who were present that the reason he acted in that way with Brian was to shock him into understanding that his table manners were highly offensive. He thought that if he used “tough love” on Brian in that way, Brian would be less likely to alienate his co-detainees, and this might help him get through the experience of being in the institution. </a:t>
            </a:r>
          </a:p>
          <a:p>
            <a:pPr>
              <a:lnSpc>
                <a:spcPts val="2200"/>
              </a:lnSpc>
              <a:buNone/>
            </a:pPr>
            <a:r>
              <a:rPr lang="en-US" altLang="en-US" dirty="0"/>
              <a:t>	Source: Jones and Carlson, 2001: 165–166. </a:t>
            </a:r>
          </a:p>
          <a:p>
            <a:endParaRPr lang="en-US" altLang="en-US" sz="9600" dirty="0"/>
          </a:p>
        </p:txBody>
      </p:sp>
      <p:sp>
        <p:nvSpPr>
          <p:cNvPr id="3" name="Slide Number Placeholder 2">
            <a:extLst>
              <a:ext uri="{FF2B5EF4-FFF2-40B4-BE49-F238E27FC236}">
                <a16:creationId xmlns:a16="http://schemas.microsoft.com/office/drawing/2014/main" id="{00DEDADD-43B6-4629-B951-047FAB09B148}"/>
              </a:ext>
            </a:extLst>
          </p:cNvPr>
          <p:cNvSpPr>
            <a:spLocks noGrp="1"/>
          </p:cNvSpPr>
          <p:nvPr>
            <p:ph type="sldNum" sz="quarter" idx="12"/>
          </p:nvPr>
        </p:nvSpPr>
        <p:spPr/>
        <p:txBody>
          <a:bodyPr/>
          <a:lstStyle/>
          <a:p>
            <a:fld id="{D1DE8B5B-AEB0-4E55-AA95-6476F914F479}" type="slidenum">
              <a:rPr lang="en-US" altLang="en-US" smtClean="0"/>
              <a:pPr/>
              <a:t>15</a:t>
            </a:fld>
            <a:endParaRPr lang="en-US" altLang="en-US"/>
          </a:p>
        </p:txBody>
      </p:sp>
    </p:spTree>
    <p:extLst>
      <p:ext uri="{BB962C8B-B14F-4D97-AF65-F5344CB8AC3E}">
        <p14:creationId xmlns:p14="http://schemas.microsoft.com/office/powerpoint/2010/main" val="41799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219200"/>
          </a:xfrm>
        </p:spPr>
        <p:txBody>
          <a:bodyPr>
            <a:normAutofit/>
          </a:bodyPr>
          <a:lstStyle/>
          <a:p>
            <a:r>
              <a:rPr lang="en-US" altLang="en-US" dirty="0"/>
              <a:t>Applying Deontological Theory</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1981200"/>
            <a:ext cx="8229600" cy="4191000"/>
          </a:xfrm>
        </p:spPr>
        <p:txBody>
          <a:bodyPr>
            <a:normAutofit/>
          </a:bodyPr>
          <a:lstStyle/>
          <a:p>
            <a:r>
              <a:rPr lang="en-US" altLang="en-US" dirty="0"/>
              <a:t>Case Study 12.1 describes an event in which a potential moral dilemma arises. In resolving what may be an ethical dilemma, Joe will follow the process of resolving an ethical dilemma set out in Chapter 1:</a:t>
            </a:r>
          </a:p>
          <a:p>
            <a:r>
              <a:rPr lang="en-US" altLang="en-US" dirty="0"/>
              <a:t>Is Joe faced with an ethical dilemma?</a:t>
            </a:r>
          </a:p>
          <a:p>
            <a:r>
              <a:rPr lang="en-US" altLang="en-US" dirty="0"/>
              <a:t>What are the facts and circumstances of the incident?</a:t>
            </a:r>
          </a:p>
          <a:p>
            <a:endParaRPr lang="en-US" altLang="en-US" sz="28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Tree>
    <p:extLst>
      <p:ext uri="{BB962C8B-B14F-4D97-AF65-F5344CB8AC3E}">
        <p14:creationId xmlns:p14="http://schemas.microsoft.com/office/powerpoint/2010/main" val="3685729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295400"/>
          </a:xfrm>
        </p:spPr>
        <p:txBody>
          <a:bodyPr>
            <a:normAutofit/>
          </a:bodyPr>
          <a:lstStyle/>
          <a:p>
            <a:r>
              <a:rPr lang="en-US" altLang="en-US" dirty="0"/>
              <a:t>Applying Deontological Theory</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2057400"/>
            <a:ext cx="8229600" cy="4114800"/>
          </a:xfrm>
        </p:spPr>
        <p:txBody>
          <a:bodyPr>
            <a:normAutofit/>
          </a:bodyPr>
          <a:lstStyle/>
          <a:p>
            <a:r>
              <a:rPr lang="en-US" altLang="en-US" dirty="0"/>
              <a:t>What are the facts relevant to the decision he has to make? What are his own values about the issue and what are the values of his workplace about such an issue?</a:t>
            </a:r>
          </a:p>
          <a:p>
            <a:r>
              <a:rPr lang="en-US" altLang="en-US" dirty="0"/>
              <a:t>What ethical theories does Joe call to mind to assist him in resolving the dilemma?</a:t>
            </a:r>
          </a:p>
          <a:p>
            <a:r>
              <a:rPr lang="en-US" altLang="en-US" dirty="0"/>
              <a:t>What are Joe’s available courses of action?</a:t>
            </a:r>
          </a:p>
          <a:p>
            <a:endParaRPr lang="en-US" altLang="en-US" sz="28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17</a:t>
            </a:fld>
            <a:endParaRPr lang="en-US" altLang="en-US"/>
          </a:p>
        </p:txBody>
      </p:sp>
    </p:spTree>
    <p:extLst>
      <p:ext uri="{BB962C8B-B14F-4D97-AF65-F5344CB8AC3E}">
        <p14:creationId xmlns:p14="http://schemas.microsoft.com/office/powerpoint/2010/main" val="396986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295400"/>
          </a:xfrm>
        </p:spPr>
        <p:txBody>
          <a:bodyPr>
            <a:normAutofit/>
          </a:bodyPr>
          <a:lstStyle/>
          <a:p>
            <a:r>
              <a:rPr lang="en-US" altLang="en-US" dirty="0"/>
              <a:t>Applying Deontological Theory</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2057400"/>
            <a:ext cx="8229600" cy="4114800"/>
          </a:xfrm>
        </p:spPr>
        <p:txBody>
          <a:bodyPr>
            <a:normAutofit/>
          </a:bodyPr>
          <a:lstStyle/>
          <a:p>
            <a:r>
              <a:rPr lang="en-US" altLang="en-US" dirty="0"/>
              <a:t>Joe will make a decision after applying the deontological approach to each alternative course of action and will choose the course of action that is the most ethically appropriate under deontology.</a:t>
            </a:r>
          </a:p>
          <a:p>
            <a:pPr marL="0" indent="0">
              <a:buNone/>
            </a:pPr>
            <a:endParaRPr lang="en-US" altLang="en-US" sz="28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Tree>
    <p:extLst>
      <p:ext uri="{BB962C8B-B14F-4D97-AF65-F5344CB8AC3E}">
        <p14:creationId xmlns:p14="http://schemas.microsoft.com/office/powerpoint/2010/main" val="2874153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295400"/>
          </a:xfrm>
        </p:spPr>
        <p:txBody>
          <a:bodyPr>
            <a:normAutofit/>
          </a:bodyPr>
          <a:lstStyle/>
          <a:p>
            <a:r>
              <a:rPr lang="en-US" altLang="en-US" dirty="0"/>
              <a:t>Applying Deontological Theory</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114300" y="1828800"/>
            <a:ext cx="8229600" cy="4114800"/>
          </a:xfrm>
        </p:spPr>
        <p:txBody>
          <a:bodyPr>
            <a:normAutofit/>
          </a:bodyPr>
          <a:lstStyle/>
          <a:p>
            <a:pPr marL="552450" indent="-552450"/>
            <a:r>
              <a:rPr lang="en-US" altLang="en-US" dirty="0"/>
              <a:t>The process for assessing an ethical dilemma from a deontological perspective is</a:t>
            </a:r>
          </a:p>
          <a:p>
            <a:pPr marL="933450" lvl="1" indent="-476250"/>
            <a:r>
              <a:rPr lang="en-US" altLang="en-US" dirty="0"/>
              <a:t>The focus is on the act and therefore one must identify the act to be evaluated. The question must therefore be asked “What is the act?” </a:t>
            </a:r>
          </a:p>
          <a:p>
            <a:pPr marL="933450" lvl="1" indent="-476250"/>
            <a:r>
              <a:rPr lang="en-US" altLang="en-US" dirty="0"/>
              <a:t>What is the intention underlying the act? </a:t>
            </a:r>
          </a:p>
          <a:p>
            <a:pPr marL="933450" lvl="1" indent="-476250"/>
            <a:r>
              <a:rPr lang="en-US" altLang="en-US" dirty="0"/>
              <a:t>What duties are involved in this situation and to whom or what? </a:t>
            </a:r>
          </a:p>
          <a:p>
            <a:pPr marL="933450" lvl="1" indent="-476250"/>
            <a:r>
              <a:rPr lang="en-US" altLang="en-US" dirty="0"/>
              <a:t>Do the duties conflict? </a:t>
            </a:r>
          </a:p>
          <a:p>
            <a:pPr marL="0" indent="0">
              <a:buNone/>
            </a:pPr>
            <a:endParaRPr lang="en-US" altLang="en-US" sz="28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19</a:t>
            </a:fld>
            <a:endParaRPr lang="en-US" altLang="en-US"/>
          </a:p>
        </p:txBody>
      </p:sp>
    </p:spTree>
    <p:extLst>
      <p:ext uri="{BB962C8B-B14F-4D97-AF65-F5344CB8AC3E}">
        <p14:creationId xmlns:p14="http://schemas.microsoft.com/office/powerpoint/2010/main" val="345987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1905000" y="762001"/>
            <a:ext cx="5257800" cy="533400"/>
          </a:xfrm>
        </p:spPr>
        <p:txBody>
          <a:bodyPr>
            <a:noAutofit/>
          </a:bodyPr>
          <a:lstStyle/>
          <a:p>
            <a:r>
              <a:rPr lang="en-US" altLang="en-US" dirty="0"/>
              <a:t>Duty and Principle</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23862" y="1447800"/>
            <a:ext cx="8262938" cy="4495800"/>
          </a:xfrm>
        </p:spPr>
        <p:txBody>
          <a:bodyPr>
            <a:noAutofit/>
          </a:bodyPr>
          <a:lstStyle/>
          <a:p>
            <a:r>
              <a:rPr lang="en-US" altLang="en-US" dirty="0"/>
              <a:t>Immanuel Kant (1724-1804)</a:t>
            </a:r>
          </a:p>
          <a:p>
            <a:pPr lvl="1"/>
            <a:r>
              <a:rPr lang="en-US" altLang="en-US" dirty="0"/>
              <a:t>Considered one of the greatest modern philosophers.</a:t>
            </a:r>
          </a:p>
          <a:p>
            <a:pPr lvl="1"/>
            <a:r>
              <a:rPr lang="en-US" altLang="en-US" dirty="0"/>
              <a:t>Argued that morality depends upon following absolute rules</a:t>
            </a:r>
          </a:p>
          <a:p>
            <a:pPr lvl="2"/>
            <a:r>
              <a:rPr lang="en-US" altLang="en-US" dirty="0"/>
              <a:t>Example: believed that lying is always wrong, no matter the situation</a:t>
            </a:r>
          </a:p>
          <a:p>
            <a:pPr lvl="1"/>
            <a:r>
              <a:rPr lang="en-US" altLang="en-US" dirty="0"/>
              <a:t>Contends </a:t>
            </a:r>
            <a:r>
              <a:rPr lang="en-US" altLang="en-US" i="1" dirty="0"/>
              <a:t>we do what is right because it is right and it is right because it is our duty</a:t>
            </a:r>
            <a:endParaRPr lang="en-US" altLang="en-US" dirty="0"/>
          </a:p>
          <a:p>
            <a:pPr lvl="1"/>
            <a:r>
              <a:rPr lang="en-US" altLang="en-US" dirty="0"/>
              <a:t>Approach is to focus on internal orientation</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3935719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371600"/>
          </a:xfrm>
        </p:spPr>
        <p:txBody>
          <a:bodyPr>
            <a:normAutofit/>
          </a:bodyPr>
          <a:lstStyle/>
          <a:p>
            <a:r>
              <a:rPr lang="en-US" altLang="en-US" dirty="0"/>
              <a:t>Applying Deontological Theory</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2133600"/>
            <a:ext cx="8229600" cy="4038600"/>
          </a:xfrm>
        </p:spPr>
        <p:txBody>
          <a:bodyPr>
            <a:normAutofit/>
          </a:bodyPr>
          <a:lstStyle/>
          <a:p>
            <a:pPr marL="933450" lvl="1" indent="-476250">
              <a:defRPr/>
            </a:pPr>
            <a:r>
              <a:rPr lang="en-US" dirty="0"/>
              <a:t>Will this act show respect for the human dignity of </a:t>
            </a:r>
            <a:r>
              <a:rPr lang="en-US" i="1" dirty="0"/>
              <a:t>everyone </a:t>
            </a:r>
            <a:r>
              <a:rPr lang="en-US" dirty="0"/>
              <a:t>involved? </a:t>
            </a:r>
          </a:p>
          <a:p>
            <a:pPr marL="933450" lvl="1" indent="-476250">
              <a:defRPr/>
            </a:pPr>
            <a:r>
              <a:rPr lang="en-US" dirty="0"/>
              <a:t>Will it use any person as a means to an end? </a:t>
            </a:r>
          </a:p>
          <a:p>
            <a:pPr marL="933450" lvl="1" indent="-476250">
              <a:defRPr/>
            </a:pPr>
            <a:r>
              <a:rPr lang="en-US" dirty="0"/>
              <a:t>Given that the act must follow the categorical imperative and therefore must be applied universally, can I will this act onto everyone? </a:t>
            </a:r>
          </a:p>
          <a:p>
            <a:pPr marL="933450" lvl="1" indent="-476250">
              <a:buNone/>
              <a:defRPr/>
            </a:pPr>
            <a:endParaRPr lang="en-US" dirty="0"/>
          </a:p>
          <a:p>
            <a:pPr marL="552450" indent="-552450">
              <a:defRPr/>
            </a:pPr>
            <a:r>
              <a:rPr lang="en-US" dirty="0"/>
              <a:t>For Joe, the appropriate course of action is to report the incident to his supervisor.</a:t>
            </a:r>
          </a:p>
          <a:p>
            <a:pPr marL="933450" lvl="1" indent="-476250">
              <a:defRPr/>
            </a:pPr>
            <a:endParaRPr lang="en-US" dirty="0"/>
          </a:p>
          <a:p>
            <a:pPr marL="0" indent="0">
              <a:buNone/>
            </a:pPr>
            <a:endParaRPr lang="en-US" altLang="en-US" sz="28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20</a:t>
            </a:fld>
            <a:endParaRPr lang="en-US" altLang="en-US"/>
          </a:p>
        </p:txBody>
      </p:sp>
    </p:spTree>
    <p:extLst>
      <p:ext uri="{BB962C8B-B14F-4D97-AF65-F5344CB8AC3E}">
        <p14:creationId xmlns:p14="http://schemas.microsoft.com/office/powerpoint/2010/main" val="3882518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066800"/>
          </a:xfrm>
        </p:spPr>
        <p:txBody>
          <a:bodyPr>
            <a:normAutofit/>
          </a:bodyPr>
          <a:lstStyle/>
          <a:p>
            <a:r>
              <a:rPr lang="en-US" altLang="en-US" dirty="0"/>
              <a:t>Chapter Summary</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1828800"/>
            <a:ext cx="8229600" cy="4343400"/>
          </a:xfrm>
        </p:spPr>
        <p:txBody>
          <a:bodyPr>
            <a:normAutofit lnSpcReduction="10000"/>
          </a:bodyPr>
          <a:lstStyle/>
          <a:p>
            <a:r>
              <a:rPr lang="en-US" altLang="en-US" sz="2400" dirty="0"/>
              <a:t>Kant believed that one should act in accordance with duty and obligation in a rational manner.  </a:t>
            </a:r>
          </a:p>
          <a:p>
            <a:r>
              <a:rPr lang="en-US" altLang="en-US" sz="2400" dirty="0"/>
              <a:t>Moral obligations are seen as categorical, and categorical imperative lays down law that must be followed regardless of one’s individual wants and desires.</a:t>
            </a:r>
          </a:p>
          <a:p>
            <a:r>
              <a:rPr lang="en-US" altLang="en-US" sz="2400" dirty="0"/>
              <a:t>Kant believed humans to be rational creatures and every act should be evaluated as if one’s behavior were to become a universal law.</a:t>
            </a:r>
          </a:p>
          <a:p>
            <a:r>
              <a:rPr lang="en-US" altLang="en-US" sz="2400" dirty="0"/>
              <a:t>Test for a categorical imperative is whether the person is willing for a particular rule to be followed by all persons at all times. </a:t>
            </a:r>
          </a:p>
          <a:p>
            <a:pPr marL="0" indent="0">
              <a:buNone/>
            </a:pPr>
            <a:endParaRPr lang="en-US" altLang="en-US" sz="28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21</a:t>
            </a:fld>
            <a:endParaRPr lang="en-US" altLang="en-US"/>
          </a:p>
        </p:txBody>
      </p:sp>
    </p:spTree>
    <p:extLst>
      <p:ext uri="{BB962C8B-B14F-4D97-AF65-F5344CB8AC3E}">
        <p14:creationId xmlns:p14="http://schemas.microsoft.com/office/powerpoint/2010/main" val="3997223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Duty and Principle</a:t>
            </a:r>
            <a:endParaRPr lang="en-US" dirty="0"/>
          </a:p>
        </p:txBody>
      </p:sp>
      <p:sp>
        <p:nvSpPr>
          <p:cNvPr id="4" name="Content Placeholder 3"/>
          <p:cNvSpPr>
            <a:spLocks noGrp="1"/>
          </p:cNvSpPr>
          <p:nvPr>
            <p:ph idx="1"/>
          </p:nvPr>
        </p:nvSpPr>
        <p:spPr/>
        <p:txBody>
          <a:bodyPr/>
          <a:lstStyle/>
          <a:p>
            <a:r>
              <a:rPr lang="en-US" altLang="en-US" dirty="0"/>
              <a:t>Immanuel Kant (1724-1804)</a:t>
            </a:r>
          </a:p>
          <a:p>
            <a:pPr lvl="1"/>
            <a:r>
              <a:rPr lang="en-US" altLang="en-US" dirty="0"/>
              <a:t>Philosophy does not mean morality should be based on feelings or emotions.</a:t>
            </a:r>
          </a:p>
          <a:p>
            <a:pPr lvl="2"/>
            <a:r>
              <a:rPr lang="en-US" altLang="en-US" dirty="0"/>
              <a:t>Rather on concepts of duty, obligation, and rationality </a:t>
            </a:r>
          </a:p>
          <a:p>
            <a:pPr lvl="1"/>
            <a:r>
              <a:rPr lang="en-US" altLang="en-US" dirty="0"/>
              <a:t>In his vision of morality, there are some actions we must perform.</a:t>
            </a:r>
          </a:p>
          <a:p>
            <a:pPr lvl="1"/>
            <a:r>
              <a:rPr lang="en-US" altLang="en-US" dirty="0"/>
              <a:t>We impose moral law on ourselves that create an obligation to act in certain ways.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989679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762000"/>
          </a:xfrm>
        </p:spPr>
        <p:txBody>
          <a:bodyPr>
            <a:noAutofit/>
          </a:bodyPr>
          <a:lstStyle/>
          <a:p>
            <a:r>
              <a:rPr lang="en-US" altLang="en-US" dirty="0"/>
              <a:t>Hypothetical and Categorical Imperatives</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19100" y="1524000"/>
            <a:ext cx="8305800" cy="4648200"/>
          </a:xfrm>
        </p:spPr>
        <p:txBody>
          <a:bodyPr>
            <a:noAutofit/>
          </a:bodyPr>
          <a:lstStyle/>
          <a:p>
            <a:r>
              <a:rPr lang="en-US" altLang="en-US" sz="2000" dirty="0"/>
              <a:t>Kant distinguished two types of imperatives:</a:t>
            </a:r>
          </a:p>
          <a:p>
            <a:pPr lvl="1"/>
            <a:r>
              <a:rPr lang="en-US" altLang="en-US" sz="2000" b="1" i="1" dirty="0"/>
              <a:t>Hypothetical imperatives</a:t>
            </a:r>
          </a:p>
          <a:p>
            <a:pPr lvl="2"/>
            <a:r>
              <a:rPr lang="en-US" altLang="en-US" sz="2000" dirty="0"/>
              <a:t>Courses of conduct governed by word </a:t>
            </a:r>
            <a:r>
              <a:rPr lang="en-US" altLang="en-US" sz="2000" b="1" i="1" dirty="0"/>
              <a:t>ought</a:t>
            </a:r>
            <a:r>
              <a:rPr lang="en-US" altLang="en-US" sz="2000" i="1" dirty="0"/>
              <a:t> </a:t>
            </a:r>
            <a:r>
              <a:rPr lang="en-US" altLang="en-US" sz="2000" dirty="0"/>
              <a:t>that establish a pattern that we have a certain wish and recognize that a particular course of action will help us to achieve that wish and, as a consequence, we decide we should follow that course of action (Rachels, 1999).</a:t>
            </a:r>
          </a:p>
          <a:p>
            <a:pPr lvl="1"/>
            <a:r>
              <a:rPr lang="en-US" altLang="en-US" sz="2000" b="1" i="1" dirty="0"/>
              <a:t>Categorical imperatives</a:t>
            </a:r>
          </a:p>
          <a:p>
            <a:pPr lvl="2"/>
            <a:r>
              <a:rPr lang="en-US" altLang="en-US" sz="2000" dirty="0"/>
              <a:t>Command and lay down law (Scruton 2001)</a:t>
            </a:r>
          </a:p>
          <a:p>
            <a:pPr lvl="2"/>
            <a:r>
              <a:rPr lang="en-US" altLang="en-US" sz="2000" dirty="0"/>
              <a:t>Such acts are unconditional</a:t>
            </a:r>
          </a:p>
          <a:p>
            <a:pPr lvl="2"/>
            <a:r>
              <a:rPr lang="en-US" altLang="en-US" sz="2000" dirty="0"/>
              <a:t>Kant developed two versions of categorical imperative.</a:t>
            </a:r>
          </a:p>
          <a:p>
            <a:pPr lvl="3"/>
            <a:r>
              <a:rPr lang="en-US" altLang="en-US" sz="2000" dirty="0"/>
              <a:t>Principle of universality</a:t>
            </a:r>
          </a:p>
          <a:p>
            <a:pPr lvl="3"/>
            <a:r>
              <a:rPr lang="en-US" altLang="en-US" sz="2000" dirty="0"/>
              <a:t>Respect for all persons</a:t>
            </a:r>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Tree>
    <p:extLst>
      <p:ext uri="{BB962C8B-B14F-4D97-AF65-F5344CB8AC3E}">
        <p14:creationId xmlns:p14="http://schemas.microsoft.com/office/powerpoint/2010/main" val="413768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95400"/>
          </a:xfrm>
        </p:spPr>
        <p:txBody>
          <a:bodyPr>
            <a:normAutofit/>
          </a:bodyPr>
          <a:lstStyle/>
          <a:p>
            <a:r>
              <a:rPr lang="en-US" altLang="en-US" dirty="0"/>
              <a:t>The Principle of Universality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057400"/>
            <a:ext cx="8305800" cy="4191000"/>
          </a:xfrm>
        </p:spPr>
        <p:txBody>
          <a:bodyPr rtlCol="0">
            <a:normAutofit lnSpcReduction="10000"/>
          </a:bodyPr>
          <a:lstStyle/>
          <a:p>
            <a:r>
              <a:rPr lang="en-US" altLang="en-US" sz="2000" dirty="0"/>
              <a:t>Kant expressed the form of a categorical imperative as follows: </a:t>
            </a:r>
          </a:p>
          <a:p>
            <a:pPr lvl="1"/>
            <a:r>
              <a:rPr lang="en-US" altLang="en-US" sz="2000" dirty="0"/>
              <a:t>“Act only according to the maxim by which you can at the same time will that is should become a universal law” (Rachels, 1999, p. 124)</a:t>
            </a:r>
          </a:p>
          <a:p>
            <a:pPr lvl="1"/>
            <a:r>
              <a:rPr lang="en-US" altLang="en-US" sz="2000" dirty="0"/>
              <a:t>Suggests this version of a categorical imperative can determine what one’s duty will be in a particular set of circumstances</a:t>
            </a:r>
          </a:p>
          <a:p>
            <a:pPr lvl="1"/>
            <a:r>
              <a:rPr lang="en-US" altLang="en-US" sz="2000" dirty="0"/>
              <a:t>Maxim</a:t>
            </a:r>
          </a:p>
          <a:p>
            <a:pPr lvl="2"/>
            <a:r>
              <a:rPr lang="en-US" altLang="en-US" sz="2000" dirty="0"/>
              <a:t>Personal or subjective plan of action incorporating agent’s reasons for acting as well as sufficient indication of what act reasons call for</a:t>
            </a:r>
          </a:p>
          <a:p>
            <a:pPr lvl="2"/>
            <a:r>
              <a:rPr lang="en-US" altLang="en-US" sz="2000" dirty="0"/>
              <a:t>Includes both principle and motive</a:t>
            </a:r>
          </a:p>
          <a:p>
            <a:pPr lvl="2"/>
            <a:r>
              <a:rPr lang="en-US" altLang="en-US" sz="2000" dirty="0"/>
              <a:t>Is a subjective rule</a:t>
            </a:r>
          </a:p>
          <a:p>
            <a:pPr lvl="1"/>
            <a:r>
              <a:rPr lang="en-US" altLang="en-US" sz="2000" dirty="0"/>
              <a:t>Rational person tests maxim before acting upon them.</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5</a:t>
            </a:fld>
            <a:endParaRPr lang="en-US" altLang="en-US"/>
          </a:p>
        </p:txBody>
      </p:sp>
    </p:spTree>
    <p:extLst>
      <p:ext uri="{BB962C8B-B14F-4D97-AF65-F5344CB8AC3E}">
        <p14:creationId xmlns:p14="http://schemas.microsoft.com/office/powerpoint/2010/main" val="21693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95400"/>
          </a:xfrm>
        </p:spPr>
        <p:txBody>
          <a:bodyPr>
            <a:normAutofit/>
          </a:bodyPr>
          <a:lstStyle/>
          <a:p>
            <a:r>
              <a:rPr lang="en-US" altLang="en-US" dirty="0"/>
              <a:t>The Principle of Universality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057400"/>
            <a:ext cx="8229600" cy="4191000"/>
          </a:xfrm>
        </p:spPr>
        <p:txBody>
          <a:bodyPr rtlCol="0">
            <a:normAutofit/>
          </a:bodyPr>
          <a:lstStyle/>
          <a:p>
            <a:r>
              <a:rPr lang="en-US" altLang="en-US" dirty="0"/>
              <a:t>Categorical imperatives make no reference to goodness and do not advocate promoting good of anyone (Holmes, 1998).</a:t>
            </a:r>
          </a:p>
          <a:p>
            <a:r>
              <a:rPr lang="en-US" altLang="en-US" dirty="0"/>
              <a:t>Kant argues that a categorical imperative binds rational agents because they are rational (Rachels, 1999).</a:t>
            </a:r>
          </a:p>
          <a:p>
            <a:r>
              <a:rPr lang="en-US" altLang="en-US" dirty="0"/>
              <a:t>Proposed that rule against lying is a categorical imperative</a:t>
            </a:r>
          </a:p>
          <a:p>
            <a:pPr lvl="1"/>
            <a:r>
              <a:rPr lang="en-US" altLang="en-US" dirty="0"/>
              <a:t>Lying under any circumstances is “obliteration of one’s dignity as a human being” (as cited in Rachels, 1999, p. 125)  </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6</a:t>
            </a:fld>
            <a:endParaRPr lang="en-US" altLang="en-US"/>
          </a:p>
        </p:txBody>
      </p:sp>
    </p:spTree>
    <p:extLst>
      <p:ext uri="{BB962C8B-B14F-4D97-AF65-F5344CB8AC3E}">
        <p14:creationId xmlns:p14="http://schemas.microsoft.com/office/powerpoint/2010/main" val="510941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6BF2B6-3BE8-403C-A807-4D644CC5504E}"/>
              </a:ext>
            </a:extLst>
          </p:cNvPr>
          <p:cNvSpPr>
            <a:spLocks noGrp="1" noChangeArrowheads="1"/>
          </p:cNvSpPr>
          <p:nvPr>
            <p:ph type="title"/>
          </p:nvPr>
        </p:nvSpPr>
        <p:spPr>
          <a:xfrm>
            <a:off x="457200" y="762000"/>
            <a:ext cx="8229600" cy="1219200"/>
          </a:xfrm>
        </p:spPr>
        <p:txBody>
          <a:bodyPr>
            <a:normAutofit/>
          </a:bodyPr>
          <a:lstStyle/>
          <a:p>
            <a:r>
              <a:rPr lang="en-US" altLang="en-US" dirty="0"/>
              <a:t>Respect for All Persons</a:t>
            </a:r>
          </a:p>
        </p:txBody>
      </p:sp>
      <p:sp>
        <p:nvSpPr>
          <p:cNvPr id="16387" name="Rectangle 3">
            <a:extLst>
              <a:ext uri="{FF2B5EF4-FFF2-40B4-BE49-F238E27FC236}">
                <a16:creationId xmlns:a16="http://schemas.microsoft.com/office/drawing/2014/main" id="{56010967-BB79-458A-BE86-8AFAF7A5851D}"/>
              </a:ext>
            </a:extLst>
          </p:cNvPr>
          <p:cNvSpPr>
            <a:spLocks noGrp="1" noChangeArrowheads="1"/>
          </p:cNvSpPr>
          <p:nvPr>
            <p:ph idx="1"/>
          </p:nvPr>
        </p:nvSpPr>
        <p:spPr>
          <a:xfrm>
            <a:off x="457200" y="1981200"/>
            <a:ext cx="8305800" cy="4267200"/>
          </a:xfrm>
        </p:spPr>
        <p:txBody>
          <a:bodyPr>
            <a:normAutofit/>
          </a:bodyPr>
          <a:lstStyle/>
          <a:p>
            <a:r>
              <a:rPr lang="en-US" altLang="en-US" dirty="0"/>
              <a:t>Kant stated that the ultimate moral principle can be expressed as follows: </a:t>
            </a:r>
          </a:p>
          <a:p>
            <a:pPr lvl="1"/>
            <a:r>
              <a:rPr lang="en-US" altLang="en-US" dirty="0"/>
              <a:t>“Act so that you treat humanity, whether in your own person or that of another, always as an end and never as a means only” (as cited in Rachels, 1999, p. 133)</a:t>
            </a:r>
          </a:p>
          <a:p>
            <a:r>
              <a:rPr lang="en-US" altLang="en-US" dirty="0"/>
              <a:t>A categorical imperative requires us to respect other people because they are rational human beings just like us.</a:t>
            </a:r>
          </a:p>
          <a:p>
            <a:pPr lvl="1"/>
            <a:r>
              <a:rPr lang="en-US" altLang="en-US" dirty="0"/>
              <a:t>Respect should not be based on social rank, individual talents or even moral goodness.</a:t>
            </a:r>
          </a:p>
          <a:p>
            <a:pPr lvl="1"/>
            <a:endParaRPr lang="en-US" altLang="en-US" sz="2000" dirty="0"/>
          </a:p>
        </p:txBody>
      </p:sp>
      <p:sp>
        <p:nvSpPr>
          <p:cNvPr id="3" name="Slide Number Placeholder 2">
            <a:extLst>
              <a:ext uri="{FF2B5EF4-FFF2-40B4-BE49-F238E27FC236}">
                <a16:creationId xmlns:a16="http://schemas.microsoft.com/office/drawing/2014/main" id="{01927189-A425-4757-B82C-7732089765DF}"/>
              </a:ext>
            </a:extLst>
          </p:cNvPr>
          <p:cNvSpPr>
            <a:spLocks noGrp="1"/>
          </p:cNvSpPr>
          <p:nvPr>
            <p:ph type="sldNum" sz="quarter" idx="12"/>
          </p:nvPr>
        </p:nvSpPr>
        <p:spPr/>
        <p:txBody>
          <a:bodyPr/>
          <a:lstStyle/>
          <a:p>
            <a:fld id="{D1DE8B5B-AEB0-4E55-AA95-6476F914F479}" type="slidenum">
              <a:rPr lang="en-US" altLang="en-US" smtClean="0"/>
              <a:pPr/>
              <a:t>7</a:t>
            </a:fld>
            <a:endParaRPr lang="en-US" altLang="en-US"/>
          </a:p>
        </p:txBody>
      </p:sp>
    </p:spTree>
    <p:extLst>
      <p:ext uri="{BB962C8B-B14F-4D97-AF65-F5344CB8AC3E}">
        <p14:creationId xmlns:p14="http://schemas.microsoft.com/office/powerpoint/2010/main" val="2783717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A56DF0B-6BE2-4208-AFE8-2B89751C2C61}"/>
              </a:ext>
            </a:extLst>
          </p:cNvPr>
          <p:cNvSpPr>
            <a:spLocks noGrp="1" noChangeArrowheads="1"/>
          </p:cNvSpPr>
          <p:nvPr>
            <p:ph type="title"/>
          </p:nvPr>
        </p:nvSpPr>
        <p:spPr>
          <a:xfrm>
            <a:off x="457200" y="762000"/>
            <a:ext cx="8229600" cy="1219200"/>
          </a:xfrm>
        </p:spPr>
        <p:txBody>
          <a:bodyPr>
            <a:normAutofit/>
          </a:bodyPr>
          <a:lstStyle/>
          <a:p>
            <a:r>
              <a:rPr lang="en-US" altLang="en-US" dirty="0"/>
              <a:t>Respect for All Persons</a:t>
            </a:r>
          </a:p>
        </p:txBody>
      </p:sp>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981200"/>
            <a:ext cx="8305800" cy="4191000"/>
          </a:xfrm>
        </p:spPr>
        <p:txBody>
          <a:bodyPr>
            <a:normAutofit/>
          </a:bodyPr>
          <a:lstStyle/>
          <a:p>
            <a:r>
              <a:rPr lang="en-US" altLang="en-US" dirty="0"/>
              <a:t>Hill (2000)</a:t>
            </a:r>
          </a:p>
          <a:p>
            <a:pPr lvl="1"/>
            <a:r>
              <a:rPr lang="en-US" altLang="en-US" dirty="0"/>
              <a:t>Argues that treating others with basic human respect applies even to perpetrators of serious crimes who should not be seen as having forfeited respect based on criminal acts they committed </a:t>
            </a:r>
          </a:p>
          <a:p>
            <a:pPr lvl="1"/>
            <a:r>
              <a:rPr lang="en-US" altLang="en-US" dirty="0"/>
              <a:t>Suggests that punishment and moral censure ought to be just and respectful, consistent with presumption that all human beings have dignity</a:t>
            </a:r>
          </a:p>
          <a:p>
            <a:pPr lvl="2"/>
            <a:r>
              <a:rPr lang="en-US" altLang="en-US" dirty="0"/>
              <a:t>Status “that need not be earned and cannot be forfeited” (Hill, 2000, p. 117)</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Tree>
    <p:extLst>
      <p:ext uri="{BB962C8B-B14F-4D97-AF65-F5344CB8AC3E}">
        <p14:creationId xmlns:p14="http://schemas.microsoft.com/office/powerpoint/2010/main" val="3900814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0AB921-A8D2-4C13-B18E-7B0CC764F62E}"/>
              </a:ext>
            </a:extLst>
          </p:cNvPr>
          <p:cNvSpPr>
            <a:spLocks noGrp="1" noChangeArrowheads="1"/>
          </p:cNvSpPr>
          <p:nvPr>
            <p:ph type="title"/>
          </p:nvPr>
        </p:nvSpPr>
        <p:spPr>
          <a:xfrm>
            <a:off x="457200" y="762000"/>
            <a:ext cx="8229600" cy="1187450"/>
          </a:xfrm>
        </p:spPr>
        <p:txBody>
          <a:bodyPr>
            <a:normAutofit/>
          </a:bodyPr>
          <a:lstStyle/>
          <a:p>
            <a:r>
              <a:rPr lang="en-US" altLang="en-US" dirty="0"/>
              <a:t>Respect for All Persons</a:t>
            </a:r>
          </a:p>
        </p:txBody>
      </p:sp>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949450"/>
            <a:ext cx="8305800" cy="4375150"/>
          </a:xfrm>
        </p:spPr>
        <p:txBody>
          <a:bodyPr>
            <a:normAutofit/>
          </a:bodyPr>
          <a:lstStyle/>
          <a:p>
            <a:r>
              <a:rPr lang="en-US" altLang="en-US" dirty="0"/>
              <a:t>Humans have intrinsic worth or dignity not enjoyed by other animals.</a:t>
            </a:r>
          </a:p>
          <a:p>
            <a:r>
              <a:rPr lang="en-US" altLang="en-US" dirty="0"/>
              <a:t>Hill (2000)</a:t>
            </a:r>
          </a:p>
          <a:p>
            <a:pPr lvl="1"/>
            <a:r>
              <a:rPr lang="en-US" altLang="en-US" dirty="0"/>
              <a:t>Argues that treating others with basic human respect applies even to perpetrators of serious crimes</a:t>
            </a:r>
          </a:p>
          <a:p>
            <a:pPr lvl="2"/>
            <a:r>
              <a:rPr lang="en-US" altLang="en-US" dirty="0"/>
              <a:t>Do not forfeit based on criminal acts committed</a:t>
            </a:r>
          </a:p>
          <a:p>
            <a:pPr lvl="1"/>
            <a:r>
              <a:rPr lang="en-US" altLang="en-US" dirty="0"/>
              <a:t>Suggests punishment and moral censure ought to be just and respectful, consistent with presumption all human beings have dignity</a:t>
            </a:r>
          </a:p>
          <a:p>
            <a:pPr lvl="2"/>
            <a:r>
              <a:rPr lang="en-US" altLang="en-US" dirty="0"/>
              <a:t>Cannot be earned or forfeited</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9</a:t>
            </a:fld>
            <a:endParaRPr lang="en-US" altLang="en-US"/>
          </a:p>
        </p:txBody>
      </p:sp>
    </p:spTree>
    <p:extLst>
      <p:ext uri="{BB962C8B-B14F-4D97-AF65-F5344CB8AC3E}">
        <p14:creationId xmlns:p14="http://schemas.microsoft.com/office/powerpoint/2010/main" val="3196790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1720</Words>
  <Application>Microsoft Office PowerPoint</Application>
  <PresentationFormat>On-screen Show (4:3)</PresentationFormat>
  <Paragraphs>123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PowerPoint Presentation</vt:lpstr>
      <vt:lpstr>Duty and Principle</vt:lpstr>
      <vt:lpstr>Duty and Principle</vt:lpstr>
      <vt:lpstr>Hypothetical and Categorical Imperatives</vt:lpstr>
      <vt:lpstr>The Principle of Universality</vt:lpstr>
      <vt:lpstr>The Principle of Universality</vt:lpstr>
      <vt:lpstr>Respect for All Persons</vt:lpstr>
      <vt:lpstr>Respect for All Persons</vt:lpstr>
      <vt:lpstr>Respect for All Persons</vt:lpstr>
      <vt:lpstr>Conflicting Duties</vt:lpstr>
      <vt:lpstr>Conflicting Duties</vt:lpstr>
      <vt:lpstr>Case Study 12.1: Rough Justice in a Juvenile Institution</vt:lpstr>
      <vt:lpstr>Case Study 12.1: Rough Justice in a Juvenile Institution</vt:lpstr>
      <vt:lpstr>Case Study 12.1: Rough Justice in a Juvenile Institution</vt:lpstr>
      <vt:lpstr>Case Study 12.1: Rough Justice in a Juvenile Institution</vt:lpstr>
      <vt:lpstr>Applying Deontological Theory</vt:lpstr>
      <vt:lpstr>Applying Deontological Theory</vt:lpstr>
      <vt:lpstr>Applying Deontological Theory</vt:lpstr>
      <vt:lpstr>Applying Deontological Theory</vt:lpstr>
      <vt:lpstr>Applying Deontological Theory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39</cp:revision>
  <dcterms:created xsi:type="dcterms:W3CDTF">2006-08-16T00:00:00Z</dcterms:created>
  <dcterms:modified xsi:type="dcterms:W3CDTF">2021-07-13T14:34:23Z</dcterms:modified>
</cp:coreProperties>
</file>