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373" r:id="rId3"/>
    <p:sldId id="374" r:id="rId4"/>
    <p:sldId id="375" r:id="rId5"/>
    <p:sldId id="376" r:id="rId6"/>
    <p:sldId id="377" r:id="rId7"/>
    <p:sldId id="392" r:id="rId8"/>
    <p:sldId id="378" r:id="rId9"/>
    <p:sldId id="379" r:id="rId10"/>
    <p:sldId id="380" r:id="rId11"/>
    <p:sldId id="381" r:id="rId12"/>
    <p:sldId id="382" r:id="rId13"/>
    <p:sldId id="383" r:id="rId14"/>
    <p:sldId id="384" r:id="rId15"/>
    <p:sldId id="385" r:id="rId16"/>
    <p:sldId id="386" r:id="rId17"/>
    <p:sldId id="387" r:id="rId18"/>
    <p:sldId id="388" r:id="rId19"/>
    <p:sldId id="389" r:id="rId20"/>
    <p:sldId id="390" r:id="rId21"/>
    <p:sldId id="391" r:id="rId22"/>
    <p:sldId id="39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99" autoAdjust="0"/>
  </p:normalViewPr>
  <p:slideViewPr>
    <p:cSldViewPr>
      <p:cViewPr varScale="1">
        <p:scale>
          <a:sx n="61" d="100"/>
          <a:sy n="61" d="100"/>
        </p:scale>
        <p:origin x="207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7/13/2021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974C31-EB4A-4B21-8134-CB5741A1DC5F}" type="slidenum">
              <a:rPr lang="en-US" smtClean="0"/>
              <a:t>2</a:t>
            </a:fld>
            <a:endParaRPr lang="en-US"/>
          </a:p>
        </p:txBody>
      </p:sp>
    </p:spTree>
    <p:extLst>
      <p:ext uri="{BB962C8B-B14F-4D97-AF65-F5344CB8AC3E}">
        <p14:creationId xmlns:p14="http://schemas.microsoft.com/office/powerpoint/2010/main" val="111192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371600" indent="-457200" algn="l" defTabSz="914400" rtl="0" eaLnBrk="1" latinLnBrk="0" hangingPunct="1">
        <a:spcBef>
          <a:spcPct val="20000"/>
        </a:spcBef>
        <a:buFont typeface="+mj-lt"/>
        <a:buAutoNum type="alphaLcParenR"/>
        <a:defRPr sz="2400" kern="1200">
          <a:solidFill>
            <a:schemeClr val="tx1"/>
          </a:solidFill>
          <a:latin typeface="+mn-lt"/>
          <a:ea typeface="+mn-ea"/>
          <a:cs typeface="+mn-cs"/>
        </a:defRPr>
      </a:lvl3pPr>
      <a:lvl4pPr marL="1885950" indent="-514350" algn="l" defTabSz="914400" rtl="0" eaLnBrk="1" latinLnBrk="0" hangingPunct="1">
        <a:spcBef>
          <a:spcPct val="20000"/>
        </a:spcBef>
        <a:buFont typeface="+mj-lt"/>
        <a:buAutoNum type="romanLcPeriod"/>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971800"/>
            <a:ext cx="6400800" cy="1752600"/>
          </a:xfrm>
        </p:spPr>
        <p:txBody>
          <a:bodyPr>
            <a:normAutofit/>
          </a:bodyPr>
          <a:lstStyle/>
          <a:p>
            <a:r>
              <a:rPr lang="en-US" sz="3200" dirty="0"/>
              <a:t>Chapter 13: Considering the Consequences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19200"/>
          </a:xfrm>
        </p:spPr>
        <p:txBody>
          <a:bodyPr>
            <a:normAutofit/>
          </a:bodyPr>
          <a:lstStyle/>
          <a:p>
            <a:r>
              <a:rPr lang="en-US" altLang="en-US" dirty="0"/>
              <a:t>Rule Consequentialism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981200"/>
            <a:ext cx="8229600" cy="4267200"/>
          </a:xfrm>
        </p:spPr>
        <p:txBody>
          <a:bodyPr>
            <a:normAutofit/>
          </a:bodyPr>
          <a:lstStyle/>
          <a:p>
            <a:r>
              <a:rPr lang="en-US" altLang="en-US" sz="2000" dirty="0"/>
              <a:t>Argue that it is possible to link consequentialist view of what makes acts right or wrong with moral rules (Holmes, 1998). </a:t>
            </a:r>
          </a:p>
          <a:p>
            <a:r>
              <a:rPr lang="en-US" altLang="en-US" sz="2000" dirty="0"/>
              <a:t>Do not advocate obedience to rules just because they are rules.</a:t>
            </a:r>
          </a:p>
          <a:p>
            <a:pPr lvl="1"/>
            <a:r>
              <a:rPr lang="en-US" altLang="en-US" sz="2000" dirty="0"/>
              <a:t>See following rules as the best way to achieve general good or best outcome for all affected. </a:t>
            </a:r>
          </a:p>
          <a:p>
            <a:r>
              <a:rPr lang="en-US" altLang="en-US" sz="2000" dirty="0"/>
              <a:t>Rule consequentialists are subjected to criticism for the argument that if they take rules to be absolute and without exception, they will have abandoned consequentialism (Hinman, 1998). </a:t>
            </a:r>
          </a:p>
          <a:p>
            <a:pPr lvl="1"/>
            <a:r>
              <a:rPr lang="en-US" altLang="en-US" sz="2000" dirty="0"/>
              <a:t>If they acknowledge exceptions to rules, they could really be described as act consequentialists. </a:t>
            </a:r>
          </a:p>
          <a:p>
            <a:endParaRPr lang="en-US" altLang="en-US" sz="24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57350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Public Policy and Utilitarianism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normAutofit fontScale="92500" lnSpcReduction="20000"/>
          </a:bodyPr>
          <a:lstStyle/>
          <a:p>
            <a:r>
              <a:rPr lang="en-US" altLang="en-US" sz="2600" dirty="0"/>
              <a:t>Utilitarian strategy and approach to public policy making would require that government officials base actions and programs on the most accurate and detailed information of particular circumstances and of likely results of alternatives and options available to them.</a:t>
            </a:r>
          </a:p>
          <a:p>
            <a:r>
              <a:rPr lang="en-US" altLang="en-US" sz="2600" dirty="0"/>
              <a:t>In considering public policy about punishment, a utilitarian would argue that punishment is justified if</a:t>
            </a:r>
          </a:p>
          <a:p>
            <a:pPr lvl="1"/>
            <a:r>
              <a:rPr lang="en-US" altLang="en-US" sz="2600" dirty="0"/>
              <a:t>Pain and suffering to those who are punished are outweighed by benefits of the punishment</a:t>
            </a:r>
          </a:p>
          <a:p>
            <a:pPr lvl="1"/>
            <a:r>
              <a:rPr lang="en-US" altLang="en-US" sz="2600" dirty="0"/>
              <a:t>Benefits cannot be achieved with less suffering or at a lower cost to those who are being punished (Shaw, 1999).</a:t>
            </a:r>
          </a:p>
          <a:p>
            <a:endParaRPr lang="en-US" altLang="en-US" sz="24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277530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Arguments Criticizing Utilitarianism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normAutofit lnSpcReduction="10000"/>
          </a:bodyPr>
          <a:lstStyle/>
          <a:p>
            <a:r>
              <a:rPr lang="en-US" altLang="en-US" sz="2400" dirty="0"/>
              <a:t>Critics of utilitarianism argue it is incompatible with the ideal of justice according to which we should treat people fairly, taking into account individual needs and merits.</a:t>
            </a:r>
          </a:p>
          <a:p>
            <a:r>
              <a:rPr lang="en-US" altLang="en-US" sz="2400" dirty="0"/>
              <a:t>Critics also state that the theory is inconsistent with the notion that people have rights that may not be infringed simply because good results are anticipated.</a:t>
            </a:r>
          </a:p>
          <a:p>
            <a:r>
              <a:rPr lang="en-US" altLang="en-US" sz="2400" dirty="0"/>
              <a:t>Argued that utilitarianism eliminates distinction between obligatory actions that are morally required and </a:t>
            </a:r>
            <a:r>
              <a:rPr lang="en-US" altLang="en-US" sz="2400" i="1" dirty="0"/>
              <a:t>supererogatory actions</a:t>
            </a:r>
            <a:r>
              <a:rPr lang="en-US" altLang="en-US" sz="2400" dirty="0"/>
              <a:t>, which although not strictly required, are still praiseworthy (</a:t>
            </a:r>
            <a:r>
              <a:rPr lang="en-US" altLang="en-US" sz="2400" dirty="0" err="1"/>
              <a:t>Goodin</a:t>
            </a:r>
            <a:r>
              <a:rPr lang="en-US" altLang="en-US" sz="2400" dirty="0"/>
              <a:t>, 1991; Rachels, 1999a)</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2531705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Arguments Criticizing Utilitarianism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normAutofit/>
          </a:bodyPr>
          <a:lstStyle/>
          <a:p>
            <a:r>
              <a:rPr lang="en-US" altLang="en-US" dirty="0"/>
              <a:t>An important element of utilitarian theory is the notion that every person’s life and interests rank equally with everyone else’s (Rachels, 1999). </a:t>
            </a:r>
          </a:p>
          <a:p>
            <a:pPr lvl="1"/>
            <a:r>
              <a:rPr lang="en-US" altLang="en-US" dirty="0"/>
              <a:t>Sounds appealing, but in practice would require that we give up special relationships with family and friends where we show partiality and preference (</a:t>
            </a:r>
            <a:r>
              <a:rPr lang="en-US" altLang="en-US" dirty="0" err="1"/>
              <a:t>Goodin</a:t>
            </a:r>
            <a:r>
              <a:rPr lang="en-US" altLang="en-US" dirty="0"/>
              <a:t>, 1991)</a:t>
            </a:r>
          </a:p>
          <a:p>
            <a:r>
              <a:rPr lang="en-US" altLang="en-US" dirty="0"/>
              <a:t>Final defense against criticisms of utilitarianism is more radical—essentially asks, so what? </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64185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Autofit/>
          </a:bodyPr>
          <a:lstStyle/>
          <a:p>
            <a:r>
              <a:rPr lang="en-US" altLang="en-US" dirty="0"/>
              <a:t>Case Study 13.1: Good Friends are Hard to Find</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298950"/>
          </a:xfrm>
        </p:spPr>
        <p:txBody>
          <a:bodyPr>
            <a:normAutofit fontScale="92500" lnSpcReduction="20000"/>
          </a:bodyPr>
          <a:lstStyle/>
          <a:p>
            <a:pPr>
              <a:spcBef>
                <a:spcPct val="0"/>
              </a:spcBef>
              <a:buFont typeface="Wingdings" panose="05000000000000000000" pitchFamily="2" charset="2"/>
              <a:buNone/>
            </a:pPr>
            <a:r>
              <a:rPr lang="en-US" altLang="en-US" sz="2400" dirty="0"/>
              <a:t>		</a:t>
            </a:r>
            <a:r>
              <a:rPr lang="en-US" altLang="en-US" sz="2600" dirty="0"/>
              <a:t> When Ben first joined the police department, a long-standing friend in the same department told him that he would only have cop friends and that no one else understood police except other police. Ben felt uncomfortable about this, and, together with his wife, made a conscious effort to find friends outside of the police force. They succeeded in part because Ben’s wife, who was a teacher, was able to make friends from that profession. Nevertheless, Ben found that many people treated him differently than an ordinary citizen when they found out he was a policeman. They tended to blame him for all the troubles they encountered and especially for any citations they received from other police officers. </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237446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Autofit/>
          </a:bodyPr>
          <a:lstStyle/>
          <a:p>
            <a:r>
              <a:rPr lang="en-US" altLang="en-US" dirty="0"/>
              <a:t>Case Study 13.1: Good Friends are Hard to Find</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lstStyle/>
          <a:p>
            <a:pPr>
              <a:spcBef>
                <a:spcPct val="0"/>
              </a:spcBef>
              <a:buFont typeface="Wingdings" panose="05000000000000000000" pitchFamily="2" charset="2"/>
              <a:buNone/>
            </a:pPr>
            <a:r>
              <a:rPr lang="en-US" altLang="en-US" sz="2400" dirty="0"/>
              <a:t>		In order to deal with this problem, Ben and his wife decided not to tell any new acquaintances about his job. He would just say that he worked in public relations in the city and after they became friends then he would tell them what he really did. This seemed to work quite well and after a while Ben and his wife began to develop a circle of good friends. He found that these friends would alter their schedules to accommodate his shift work.</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Tree>
    <p:extLst>
      <p:ext uri="{BB962C8B-B14F-4D97-AF65-F5344CB8AC3E}">
        <p14:creationId xmlns:p14="http://schemas.microsoft.com/office/powerpoint/2010/main" val="142934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Autofit/>
          </a:bodyPr>
          <a:lstStyle/>
          <a:p>
            <a:r>
              <a:rPr lang="en-US" altLang="en-US" dirty="0"/>
              <a:t>Case Study 13.1: Good Friends are Hard to Find</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lstStyle/>
          <a:p>
            <a:pPr>
              <a:spcBef>
                <a:spcPct val="0"/>
              </a:spcBef>
              <a:buFont typeface="Wingdings" panose="05000000000000000000" pitchFamily="2" charset="2"/>
              <a:buNone/>
            </a:pPr>
            <a:r>
              <a:rPr lang="en-US" altLang="en-US" sz="2400" dirty="0"/>
              <a:t>		</a:t>
            </a:r>
            <a:r>
              <a:rPr lang="en-US" altLang="en-US" dirty="0"/>
              <a:t>For example, if a party was planned, Ben and his wife were contacted first to make sure that he would be available and could get the night off. Ben thought that some of these friends might be recreational drug users but they always respected his position as a police officer and he never observed them taking drugs in his presence. </a:t>
            </a:r>
          </a:p>
          <a:p>
            <a:pPr>
              <a:spcBef>
                <a:spcPct val="0"/>
              </a:spcBef>
              <a:buFont typeface="Wingdings" panose="05000000000000000000" pitchFamily="2" charset="2"/>
              <a:buNone/>
            </a:pPr>
            <a:r>
              <a:rPr lang="en-US" altLang="en-US" dirty="0"/>
              <a:t>	</a:t>
            </a:r>
            <a:endParaRPr lang="en-US" altLang="en-US" i="1" dirty="0"/>
          </a:p>
          <a:p>
            <a:pPr>
              <a:buFont typeface="Wingdings" panose="05000000000000000000" pitchFamily="2" charset="2"/>
              <a:buNone/>
            </a:pPr>
            <a:endParaRPr lang="en-US" altLang="en-US" sz="24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2326506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19200"/>
          </a:xfrm>
        </p:spPr>
        <p:txBody>
          <a:bodyPr>
            <a:noAutofit/>
          </a:bodyPr>
          <a:lstStyle/>
          <a:p>
            <a:r>
              <a:rPr lang="en-US" altLang="en-US" dirty="0"/>
              <a:t>Case Study 13.1: Good Friends are Hard to Find</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981200"/>
            <a:ext cx="8229600" cy="4267200"/>
          </a:xfrm>
        </p:spPr>
        <p:txBody>
          <a:bodyPr>
            <a:normAutofit lnSpcReduction="10000"/>
          </a:bodyPr>
          <a:lstStyle/>
          <a:p>
            <a:pPr marL="0" indent="0">
              <a:buNone/>
            </a:pPr>
            <a:r>
              <a:rPr lang="en-US" altLang="en-US" sz="2400" dirty="0"/>
              <a:t>	Two friends, Jim and Sandy, invited Ben and his wife to dinner one Friday night and when they arrived, Jim immediately gave Ben his favorite drink, which was scotch on the rocks. Jim put on some music and Ben’s wife went to help Sandy in the kitchen while Ben and Jim sat in the living room. Ben needed something to put under his drink so that he would not leave rings on the coffee table and he saw a wooden box on the coffee table which looked the right size and shape to hold coasters. He reached out and opened the box. It did not contain coasters but several joints of marijuana. He put the lid back on the box, looked up and saw fear in Jim’s eyes.</a:t>
            </a:r>
          </a:p>
          <a:p>
            <a:pPr>
              <a:buFont typeface="Wingdings" panose="05000000000000000000" pitchFamily="2" charset="2"/>
              <a:buNone/>
            </a:pPr>
            <a:endParaRPr lang="en-US" altLang="en-US" sz="24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3528222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Applying Utilitarian Theory</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lstStyle/>
          <a:p>
            <a:r>
              <a:rPr lang="en-US" altLang="en-US" sz="2400" dirty="0"/>
              <a:t>Case Study 13.1 illustrates how utilitarian theory can be applied to an ethical dilemma within the criminal justice system.</a:t>
            </a:r>
          </a:p>
          <a:p>
            <a:r>
              <a:rPr lang="en-US" altLang="en-US" sz="2400" dirty="0"/>
              <a:t>In resolving what may be an ethical dilemma, Ben will follow the process of resolving an ethical dilemma set out in Chapter 1.</a:t>
            </a:r>
          </a:p>
          <a:p>
            <a:r>
              <a:rPr lang="en-US" altLang="en-US" sz="2400" dirty="0"/>
              <a:t>Is Ben faced with an ethical dilemma?</a:t>
            </a:r>
          </a:p>
          <a:p>
            <a:r>
              <a:rPr lang="en-US" altLang="en-US" sz="2400" dirty="0"/>
              <a:t>What are the facts and circumstances of the incident?</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242323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Applying Utilitarian Theory</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229600" cy="4191000"/>
          </a:xfrm>
        </p:spPr>
        <p:txBody>
          <a:bodyPr/>
          <a:lstStyle/>
          <a:p>
            <a:r>
              <a:rPr lang="en-US" altLang="en-US" sz="2400" dirty="0"/>
              <a:t>What are the facts relevant to the decision he has to make? What are his own values about the issue and what are the vales of his workplace about such an issue?</a:t>
            </a:r>
          </a:p>
          <a:p>
            <a:r>
              <a:rPr lang="en-US" altLang="en-US" sz="2400"/>
              <a:t>What </a:t>
            </a:r>
            <a:r>
              <a:rPr lang="en-US" altLang="en-US" sz="2400" dirty="0"/>
              <a:t>ethical theories does he call to mind to assist him in resolving the dilemma?</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374371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rmAutofit/>
          </a:bodyPr>
          <a:lstStyle/>
          <a:p>
            <a:r>
              <a:rPr lang="en-US" altLang="en-US" dirty="0"/>
              <a:t>Consequentialism is an important and widely discussed theory of ethical action.</a:t>
            </a:r>
          </a:p>
          <a:p>
            <a:r>
              <a:rPr lang="en-US" altLang="en-US" dirty="0"/>
              <a:t>What makes an act morally right or wrong is its consequences and nothing more (Benn, 1998).</a:t>
            </a:r>
          </a:p>
          <a:p>
            <a:r>
              <a:rPr lang="en-US" altLang="en-US" dirty="0"/>
              <a:t>Motives for act or the nature of act itself are not important considerations in consequentialism.</a:t>
            </a:r>
          </a:p>
          <a:p>
            <a:r>
              <a:rPr lang="en-US" altLang="en-US" dirty="0"/>
              <a:t>Classic theorists were utilitarian: Jeremy Bentham and John Stuart Mill</a:t>
            </a:r>
          </a:p>
          <a:p>
            <a:pPr lvl="1"/>
            <a:r>
              <a:rPr lang="en-US" altLang="en-US" dirty="0"/>
              <a:t>Doctrine said to have originated with Bentham</a:t>
            </a:r>
          </a:p>
          <a:p>
            <a:pPr lvl="1"/>
            <a:r>
              <a:rPr lang="en-US" altLang="en-US" dirty="0"/>
              <a:t>Mill provided a more refined version</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42407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95400"/>
          </a:xfrm>
        </p:spPr>
        <p:txBody>
          <a:bodyPr>
            <a:normAutofit/>
          </a:bodyPr>
          <a:lstStyle/>
          <a:p>
            <a:r>
              <a:rPr lang="en-US" altLang="en-US" dirty="0"/>
              <a:t>Applying Utilitarian Theory</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2057400"/>
            <a:ext cx="8305800" cy="4191000"/>
          </a:xfrm>
        </p:spPr>
        <p:txBody>
          <a:bodyPr>
            <a:normAutofit/>
          </a:bodyPr>
          <a:lstStyle/>
          <a:p>
            <a:r>
              <a:rPr lang="en-US" altLang="en-US" dirty="0"/>
              <a:t>What are Ben’s available courses of action?</a:t>
            </a:r>
          </a:p>
          <a:p>
            <a:r>
              <a:rPr lang="en-US" altLang="en-US" dirty="0"/>
              <a:t>Ben will make his decision after applying the utilitarian approach to each alternative course of action, and he will choose the course of action that is the most ethically appropriate for him under utilitarianism.</a:t>
            </a:r>
          </a:p>
          <a:p>
            <a:pPr lvl="1"/>
            <a:r>
              <a:rPr lang="en-US" altLang="en-US" dirty="0"/>
              <a:t>According to the utilitarian perspective, the option producing the most benefits would be for Ben to arrest Jim.</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2836994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8B889F-9951-4A19-A5E3-0CCB0EE98A6C}"/>
              </a:ext>
            </a:extLst>
          </p:cNvPr>
          <p:cNvSpPr>
            <a:spLocks noGrp="1" noChangeArrowheads="1"/>
          </p:cNvSpPr>
          <p:nvPr>
            <p:ph type="title"/>
          </p:nvPr>
        </p:nvSpPr>
        <p:spPr>
          <a:xfrm>
            <a:off x="457200" y="762000"/>
            <a:ext cx="8229600" cy="1219200"/>
          </a:xfrm>
        </p:spPr>
        <p:txBody>
          <a:bodyPr>
            <a:normAutofit/>
          </a:bodyPr>
          <a:lstStyle/>
          <a:p>
            <a:r>
              <a:rPr lang="en-US" altLang="en-US" dirty="0"/>
              <a:t>Chapter Summary</a:t>
            </a:r>
          </a:p>
        </p:txBody>
      </p:sp>
      <p:sp>
        <p:nvSpPr>
          <p:cNvPr id="38915" name="Rectangle 3">
            <a:extLst>
              <a:ext uri="{FF2B5EF4-FFF2-40B4-BE49-F238E27FC236}">
                <a16:creationId xmlns:a16="http://schemas.microsoft.com/office/drawing/2014/main" id="{6B2C189A-5728-43D8-BF5C-D8A5E2CF0589}"/>
              </a:ext>
            </a:extLst>
          </p:cNvPr>
          <p:cNvSpPr>
            <a:spLocks noGrp="1" noChangeArrowheads="1"/>
          </p:cNvSpPr>
          <p:nvPr>
            <p:ph idx="1"/>
          </p:nvPr>
        </p:nvSpPr>
        <p:spPr>
          <a:xfrm>
            <a:off x="457200" y="1981200"/>
            <a:ext cx="8229600" cy="4191000"/>
          </a:xfrm>
        </p:spPr>
        <p:txBody>
          <a:bodyPr>
            <a:normAutofit/>
          </a:bodyPr>
          <a:lstStyle/>
          <a:p>
            <a:pPr>
              <a:spcBef>
                <a:spcPct val="0"/>
              </a:spcBef>
            </a:pPr>
            <a:r>
              <a:rPr lang="en-US" altLang="en-US" dirty="0"/>
              <a:t>Consequentialists (</a:t>
            </a:r>
            <a:r>
              <a:rPr lang="en-US" altLang="en-US" dirty="0" err="1"/>
              <a:t>utilitarians</a:t>
            </a:r>
            <a:r>
              <a:rPr lang="en-US" altLang="en-US" dirty="0"/>
              <a:t>) believe what makes an act morally right or wrong is its consequences, and all other considerations are irrelevant.</a:t>
            </a:r>
          </a:p>
          <a:p>
            <a:pPr>
              <a:spcBef>
                <a:spcPct val="0"/>
              </a:spcBef>
            </a:pPr>
            <a:r>
              <a:rPr lang="en-US" altLang="en-US" dirty="0"/>
              <a:t>Classical </a:t>
            </a:r>
            <a:r>
              <a:rPr lang="en-US" altLang="en-US" dirty="0" err="1"/>
              <a:t>utilitarians</a:t>
            </a:r>
            <a:r>
              <a:rPr lang="en-US" altLang="en-US" dirty="0"/>
              <a:t>, Bentham and Mill, saw happiness as equivalent to pleasure, and argued that humans look for pleasure and avoid pain.</a:t>
            </a:r>
          </a:p>
          <a:p>
            <a:pPr>
              <a:spcBef>
                <a:spcPct val="0"/>
              </a:spcBef>
            </a:pPr>
            <a:r>
              <a:rPr lang="en-US" altLang="en-US" dirty="0"/>
              <a:t>Act </a:t>
            </a:r>
            <a:r>
              <a:rPr lang="en-US" altLang="en-US" dirty="0" err="1"/>
              <a:t>utilitarians</a:t>
            </a:r>
            <a:r>
              <a:rPr lang="en-US" altLang="en-US" dirty="0"/>
              <a:t> argue the motive behind act is irrelevant, and it is possible to measure whether an act causes more pleasure than pain.</a:t>
            </a:r>
          </a:p>
          <a:p>
            <a:endParaRPr lang="en-US" altLang="en-US" sz="2400" dirty="0"/>
          </a:p>
          <a:p>
            <a:endParaRPr lang="en-US" altLang="en-US" sz="2400" dirty="0"/>
          </a:p>
        </p:txBody>
      </p:sp>
      <p:sp>
        <p:nvSpPr>
          <p:cNvPr id="3" name="Slide Number Placeholder 2">
            <a:extLst>
              <a:ext uri="{FF2B5EF4-FFF2-40B4-BE49-F238E27FC236}">
                <a16:creationId xmlns:a16="http://schemas.microsoft.com/office/drawing/2014/main" id="{E501EC71-1C1D-4491-9FFC-D85B0D2CF6EF}"/>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2420707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pPr>
              <a:spcBef>
                <a:spcPct val="0"/>
              </a:spcBef>
            </a:pPr>
            <a:r>
              <a:rPr lang="en-US" altLang="en-US" dirty="0"/>
              <a:t>Rule </a:t>
            </a:r>
            <a:r>
              <a:rPr lang="en-US" altLang="en-US" dirty="0" err="1"/>
              <a:t>utilitarians</a:t>
            </a:r>
            <a:r>
              <a:rPr lang="en-US" altLang="en-US" dirty="0"/>
              <a:t> link consequentialism with moral rules and argue if we follow certain rules, better consequences are likely to be the result.</a:t>
            </a:r>
          </a:p>
          <a:p>
            <a:pPr>
              <a:spcBef>
                <a:spcPct val="0"/>
              </a:spcBef>
            </a:pPr>
            <a:r>
              <a:rPr lang="en-US" altLang="en-US" dirty="0"/>
              <a:t>Main criticism of </a:t>
            </a:r>
            <a:r>
              <a:rPr lang="en-US" altLang="en-US" dirty="0" err="1"/>
              <a:t>consequentialisim</a:t>
            </a:r>
            <a:r>
              <a:rPr lang="en-US" altLang="en-US" dirty="0"/>
              <a:t> is it puts outcome of action above ideals of justice, such as treating people fairly.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59705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954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752600"/>
            <a:ext cx="8262938" cy="4343400"/>
          </a:xfrm>
        </p:spPr>
        <p:txBody>
          <a:bodyPr>
            <a:noAutofit/>
          </a:bodyPr>
          <a:lstStyle/>
          <a:p>
            <a:r>
              <a:rPr lang="en-US" altLang="en-US" sz="2200" dirty="0" err="1"/>
              <a:t>Utilitarians</a:t>
            </a:r>
            <a:r>
              <a:rPr lang="en-US" altLang="en-US" sz="2200" dirty="0"/>
              <a:t> attempted to provide objective principle that would determine if a particular action was ethically right or wrong.</a:t>
            </a:r>
          </a:p>
          <a:p>
            <a:pPr lvl="1"/>
            <a:r>
              <a:rPr lang="en-US" altLang="en-US" sz="2200" dirty="0"/>
              <a:t>Called this the </a:t>
            </a:r>
            <a:r>
              <a:rPr lang="en-US" altLang="en-US" sz="2200" i="1" dirty="0"/>
              <a:t>principle of utility </a:t>
            </a:r>
            <a:endParaRPr lang="en-US" altLang="en-US" sz="2200" dirty="0"/>
          </a:p>
          <a:p>
            <a:pPr lvl="1"/>
            <a:r>
              <a:rPr lang="en-US" altLang="en-US" sz="2200" dirty="0"/>
              <a:t>States that action is right in so far as it tends to produce the greatest happiness for everyone affected</a:t>
            </a:r>
          </a:p>
          <a:p>
            <a:r>
              <a:rPr lang="en-US" altLang="en-US" sz="2200" dirty="0"/>
              <a:t>Idea was considered revolutionary at the time it was created.</a:t>
            </a:r>
          </a:p>
          <a:p>
            <a:r>
              <a:rPr lang="en-US" altLang="en-US" sz="2200" dirty="0"/>
              <a:t>Bentham believed mankind was governed by pain and pleasure.</a:t>
            </a:r>
          </a:p>
          <a:p>
            <a:r>
              <a:rPr lang="en-US" altLang="en-US" sz="2200" dirty="0"/>
              <a:t>Mill was criticized for the hedonistic aspect of his doctrine set forth in his work </a:t>
            </a:r>
            <a:r>
              <a:rPr lang="en-US" altLang="en-US" sz="2200" i="1" dirty="0"/>
              <a:t>Utilitarianism </a:t>
            </a:r>
            <a:r>
              <a:rPr lang="en-US" altLang="en-US" sz="2200" dirty="0"/>
              <a:t>(1863).</a:t>
            </a:r>
          </a:p>
          <a:p>
            <a:pPr lvl="1"/>
            <a:r>
              <a:rPr lang="en-US" altLang="en-US" sz="2200" dirty="0"/>
              <a:t>Was categorized as being “worthy of swine” (Benn, 1998, p. 62)</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3</a:t>
            </a:fld>
            <a:endParaRPr lang="en-US" altLang="en-US"/>
          </a:p>
        </p:txBody>
      </p:sp>
    </p:spTree>
    <p:extLst>
      <p:ext uri="{BB962C8B-B14F-4D97-AF65-F5344CB8AC3E}">
        <p14:creationId xmlns:p14="http://schemas.microsoft.com/office/powerpoint/2010/main" val="333817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rmAutofit/>
          </a:bodyPr>
          <a:lstStyle/>
          <a:p>
            <a:r>
              <a:rPr lang="en-US" altLang="en-US" sz="2200" dirty="0"/>
              <a:t>Many modern </a:t>
            </a:r>
            <a:r>
              <a:rPr lang="en-US" altLang="en-US" sz="2200" dirty="0" err="1"/>
              <a:t>utilitarians</a:t>
            </a:r>
            <a:r>
              <a:rPr lang="en-US" altLang="en-US" sz="2200" dirty="0"/>
              <a:t> do not interpret theory in such a hedonistic manner.</a:t>
            </a:r>
          </a:p>
          <a:p>
            <a:pPr lvl="1"/>
            <a:r>
              <a:rPr lang="en-US" altLang="en-US" sz="2200" dirty="0"/>
              <a:t>Take “preference satisfaction” (Hinman, 1998, p. 164) and not happiness as the final goal (Benn, 1998)</a:t>
            </a:r>
          </a:p>
          <a:p>
            <a:r>
              <a:rPr lang="en-US" altLang="en-US" sz="2200" dirty="0"/>
              <a:t>Utilitarianism emphasizes effects of an action.</a:t>
            </a:r>
          </a:p>
          <a:p>
            <a:pPr lvl="1"/>
            <a:r>
              <a:rPr lang="en-US" altLang="en-US" sz="2200" dirty="0"/>
              <a:t>If action produces more beneficial effects than harmful ones, it is considered an ethical action; otherwise, it is not.</a:t>
            </a:r>
          </a:p>
          <a:p>
            <a:r>
              <a:rPr lang="en-US" altLang="en-US" sz="2200" dirty="0"/>
              <a:t>In deciding whether action was right or wrong, consequentialists argue that it is possible to measure action. </a:t>
            </a:r>
          </a:p>
          <a:p>
            <a:pPr lvl="1"/>
            <a:r>
              <a:rPr lang="en-US" altLang="en-US" sz="2200" dirty="0"/>
              <a:t>It is possible to determine whether particular action caused more pleasure or pain for all affected by the situation. </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364915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rmAutofit fontScale="92500" lnSpcReduction="10000"/>
          </a:bodyPr>
          <a:lstStyle/>
          <a:p>
            <a:r>
              <a:rPr lang="en-US" altLang="en-US" sz="2400" dirty="0"/>
              <a:t>Bentham developed a method for calculating the amount of pleasure versus pain</a:t>
            </a:r>
          </a:p>
          <a:p>
            <a:pPr lvl="1"/>
            <a:r>
              <a:rPr lang="en-US" altLang="en-US" sz="2400" dirty="0"/>
              <a:t>Hedonistic calculus</a:t>
            </a:r>
          </a:p>
          <a:p>
            <a:pPr lvl="2"/>
            <a:r>
              <a:rPr lang="en-US" altLang="en-US" dirty="0"/>
              <a:t>Has seven elements</a:t>
            </a:r>
          </a:p>
          <a:p>
            <a:pPr lvl="1"/>
            <a:r>
              <a:rPr lang="en-US" altLang="en-US" sz="2400" dirty="0"/>
              <a:t>Believed numerical values could in principle be attached to elements</a:t>
            </a:r>
          </a:p>
          <a:p>
            <a:pPr lvl="1"/>
            <a:r>
              <a:rPr lang="en-US" altLang="en-US" sz="2400" dirty="0"/>
              <a:t>Did not believe that the process needed to be strictly pursued</a:t>
            </a:r>
          </a:p>
          <a:p>
            <a:r>
              <a:rPr lang="en-US" altLang="en-US" sz="2400" dirty="0"/>
              <a:t>Problems with his calculus are difficulties in accurately predicting consequences.</a:t>
            </a:r>
          </a:p>
          <a:p>
            <a:r>
              <a:rPr lang="en-US" altLang="en-US" sz="2400" dirty="0"/>
              <a:t>Theory does not require ignoring what may be good for ourselves.</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6801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Autofit/>
          </a:bodyPr>
          <a:lstStyle/>
          <a:p>
            <a:pPr marL="609600" indent="-609600"/>
            <a:r>
              <a:rPr lang="en-US" altLang="en-US" sz="2000" dirty="0"/>
              <a:t>Rachels (1999a)</a:t>
            </a:r>
          </a:p>
          <a:p>
            <a:pPr marL="1047750" lvl="1" indent="-609600"/>
            <a:r>
              <a:rPr lang="en-US" altLang="en-US" sz="2000" dirty="0"/>
              <a:t>Summarized utilitarian theories in the following propositions:</a:t>
            </a:r>
          </a:p>
          <a:p>
            <a:pPr marL="1517650" lvl="2" indent="-609600"/>
            <a:r>
              <a:rPr lang="en-US" altLang="en-US" sz="2000" dirty="0"/>
              <a:t>Actions are to be determined right or wrong by virtue of their consequences</a:t>
            </a:r>
          </a:p>
          <a:p>
            <a:pPr marL="1517650" lvl="2" indent="-609600"/>
            <a:r>
              <a:rPr lang="en-US" altLang="en-US" sz="2000" dirty="0"/>
              <a:t>Right actions are those that produce the best consequences</a:t>
            </a:r>
          </a:p>
          <a:p>
            <a:pPr marL="1517650" lvl="2" indent="-609600"/>
            <a:r>
              <a:rPr lang="en-US" altLang="en-US" sz="2000" dirty="0"/>
              <a:t>Nothing else is relevant</a:t>
            </a:r>
          </a:p>
          <a:p>
            <a:pPr marL="1047750" lvl="1" indent="-609600"/>
            <a:r>
              <a:rPr lang="en-US" altLang="en-US" sz="2000" dirty="0"/>
              <a:t>In assessing consequences, everything is irrelevant except the amount of happiness or unhappiness produced</a:t>
            </a:r>
          </a:p>
          <a:p>
            <a:pPr marL="1517650" lvl="2" indent="-609600"/>
            <a:r>
              <a:rPr lang="en-US" altLang="en-US" sz="2000" dirty="0"/>
              <a:t>Accordingly, right actions are those which produce the greatest balance of happiness over unhappiness.</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Tree>
    <p:extLst>
      <p:ext uri="{BB962C8B-B14F-4D97-AF65-F5344CB8AC3E}">
        <p14:creationId xmlns:p14="http://schemas.microsoft.com/office/powerpoint/2010/main" val="236330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altLang="en-US" dirty="0"/>
              <a:t>Considering the Consequences</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Autofit/>
          </a:bodyPr>
          <a:lstStyle/>
          <a:p>
            <a:pPr marL="1047750" lvl="1" indent="-609600"/>
            <a:r>
              <a:rPr lang="en-US" altLang="en-US" sz="2000" dirty="0"/>
              <a:t>In calculating happiness or unhappiness, each person’s welfare is equally important</a:t>
            </a:r>
          </a:p>
          <a:p>
            <a:pPr marL="1517650" lvl="2" indent="-609600"/>
            <a:r>
              <a:rPr lang="en-US" altLang="en-US" sz="2000" dirty="0"/>
              <a:t>Right actions are those that produce the greatest possible balance of happiness over unhappiness, taking into account each person affected.</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345433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066800"/>
          </a:xfrm>
        </p:spPr>
        <p:txBody>
          <a:bodyPr>
            <a:normAutofit/>
          </a:bodyPr>
          <a:lstStyle/>
          <a:p>
            <a:r>
              <a:rPr lang="en-US" altLang="en-US" dirty="0"/>
              <a:t>Pleasure and Happiness</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39783" y="1828800"/>
            <a:ext cx="8305800" cy="4495800"/>
          </a:xfrm>
        </p:spPr>
        <p:txBody>
          <a:bodyPr/>
          <a:lstStyle/>
          <a:p>
            <a:r>
              <a:rPr lang="en-US" altLang="en-US" sz="2400" dirty="0"/>
              <a:t>Mill argued hedonistically that the only ultimate value is pleasure or happiness.</a:t>
            </a:r>
          </a:p>
          <a:p>
            <a:r>
              <a:rPr lang="en-US" altLang="en-US" sz="2400" dirty="0"/>
              <a:t>Pleasure and happiness are not interchangeable here because it is possible to experience pleasure without being happy and vice versa.</a:t>
            </a:r>
          </a:p>
          <a:p>
            <a:r>
              <a:rPr lang="en-US" altLang="en-US" sz="2400" dirty="0"/>
              <a:t>In response to criticisms of emphasis on pleasure, Mill expressed the view that pleasures can be compared in terms of their quality (Benn, 1998; </a:t>
            </a:r>
            <a:r>
              <a:rPr lang="en-US" altLang="en-US" sz="2400" dirty="0" err="1"/>
              <a:t>Scarre</a:t>
            </a:r>
            <a:r>
              <a:rPr lang="en-US" altLang="en-US" sz="2400" dirty="0"/>
              <a:t>, 1996).</a:t>
            </a:r>
          </a:p>
          <a:p>
            <a:r>
              <a:rPr lang="en-US" altLang="en-US" sz="2400" dirty="0"/>
              <a:t>There is no one choice for standard of utility.</a:t>
            </a:r>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761712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609600"/>
            <a:ext cx="8229600" cy="1219200"/>
          </a:xfrm>
        </p:spPr>
        <p:txBody>
          <a:bodyPr>
            <a:normAutofit/>
          </a:bodyPr>
          <a:lstStyle/>
          <a:p>
            <a:r>
              <a:rPr lang="en-US" altLang="en-US" dirty="0"/>
              <a:t>Act Consequentialism</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381000" y="1752600"/>
            <a:ext cx="8305800" cy="4267200"/>
          </a:xfrm>
        </p:spPr>
        <p:txBody>
          <a:bodyPr>
            <a:noAutofit/>
          </a:bodyPr>
          <a:lstStyle/>
          <a:p>
            <a:r>
              <a:rPr lang="en-US" altLang="en-US" sz="2200" dirty="0"/>
              <a:t>Act consequentialists argue that we should ask ourselves, in relation to each separate act, whether it promotes the greatest good.</a:t>
            </a:r>
          </a:p>
          <a:p>
            <a:r>
              <a:rPr lang="en-US" altLang="en-US" sz="2200" dirty="0"/>
              <a:t>In response to time-consuming criticism, act consequentialists say that they follow basic rules of thumb.</a:t>
            </a:r>
          </a:p>
          <a:p>
            <a:pPr lvl="1"/>
            <a:r>
              <a:rPr lang="en-US" altLang="en-US" sz="2200" dirty="0"/>
              <a:t>Incorporate past experience of many situations</a:t>
            </a:r>
          </a:p>
          <a:p>
            <a:pPr lvl="1"/>
            <a:r>
              <a:rPr lang="en-US" altLang="en-US" sz="2200" dirty="0"/>
              <a:t>Argue what society generally considers good outcome will usually produce best consequences for everyone</a:t>
            </a:r>
          </a:p>
          <a:p>
            <a:r>
              <a:rPr lang="en-US" altLang="en-US" sz="2200" dirty="0"/>
              <a:t>Number of objections (Hinman, 1998)</a:t>
            </a:r>
          </a:p>
          <a:p>
            <a:pPr lvl="1"/>
            <a:r>
              <a:rPr lang="en-US" altLang="en-US" sz="2200" dirty="0"/>
              <a:t>It is extremely time consuming and difficult to calculate the consequences of every action.</a:t>
            </a:r>
          </a:p>
          <a:p>
            <a:pPr lvl="1"/>
            <a:r>
              <a:rPr lang="en-US" altLang="en-US" sz="2200" dirty="0"/>
              <a:t>Generally neglects moral rules</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Tree>
    <p:extLst>
      <p:ext uri="{BB962C8B-B14F-4D97-AF65-F5344CB8AC3E}">
        <p14:creationId xmlns:p14="http://schemas.microsoft.com/office/powerpoint/2010/main" val="4157573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TotalTime>
  <Words>1804</Words>
  <Application>Microsoft Office PowerPoint</Application>
  <PresentationFormat>On-screen Show (4:3)</PresentationFormat>
  <Paragraphs>124</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PowerPoint Presentation</vt:lpstr>
      <vt:lpstr>Considering the Consequences</vt:lpstr>
      <vt:lpstr>Considering the Consequences</vt:lpstr>
      <vt:lpstr>Considering the Consequences</vt:lpstr>
      <vt:lpstr>Considering the Consequences</vt:lpstr>
      <vt:lpstr>Considering the Consequences</vt:lpstr>
      <vt:lpstr>Considering the Consequences</vt:lpstr>
      <vt:lpstr>Pleasure and Happiness</vt:lpstr>
      <vt:lpstr>Act Consequentialism</vt:lpstr>
      <vt:lpstr>Rule Consequentialism</vt:lpstr>
      <vt:lpstr>Public Policy and Utilitarianism</vt:lpstr>
      <vt:lpstr>Arguments Criticizing Utilitarianism</vt:lpstr>
      <vt:lpstr>Arguments Criticizing Utilitarianism</vt:lpstr>
      <vt:lpstr>Case Study 13.1: Good Friends are Hard to Find</vt:lpstr>
      <vt:lpstr>Case Study 13.1: Good Friends are Hard to Find</vt:lpstr>
      <vt:lpstr>Case Study 13.1: Good Friends are Hard to Find</vt:lpstr>
      <vt:lpstr>Case Study 13.1: Good Friends are Hard to Find</vt:lpstr>
      <vt:lpstr>Applying Utilitarian Theory</vt:lpstr>
      <vt:lpstr>Applying Utilitarian Theory</vt:lpstr>
      <vt:lpstr>Applying Utilitarian Theory</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38</cp:revision>
  <dcterms:created xsi:type="dcterms:W3CDTF">2006-08-16T00:00:00Z</dcterms:created>
  <dcterms:modified xsi:type="dcterms:W3CDTF">2021-07-13T15:27:45Z</dcterms:modified>
</cp:coreProperties>
</file>