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93" r:id="rId2"/>
    <p:sldId id="263" r:id="rId3"/>
    <p:sldId id="264" r:id="rId4"/>
    <p:sldId id="278" r:id="rId5"/>
    <p:sldId id="279" r:id="rId6"/>
    <p:sldId id="280" r:id="rId7"/>
    <p:sldId id="281" r:id="rId8"/>
    <p:sldId id="282" r:id="rId9"/>
    <p:sldId id="287" r:id="rId10"/>
    <p:sldId id="283" r:id="rId11"/>
    <p:sldId id="284" r:id="rId12"/>
    <p:sldId id="285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237" autoAdjust="0"/>
  </p:normalViewPr>
  <p:slideViewPr>
    <p:cSldViewPr>
      <p:cViewPr varScale="1">
        <p:scale>
          <a:sx n="61" d="100"/>
          <a:sy n="61" d="100"/>
        </p:scale>
        <p:origin x="216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7A8FF22-CC69-4E8C-8BB4-D4943EF0D3A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86A638-30B7-42C4-9910-45EAB32A4B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5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A638-30B7-42C4-9910-45EAB32A4B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8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A638-30B7-42C4-9910-45EAB32A4B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A638-30B7-42C4-9910-45EAB32A4B1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8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itchFamily="34" charset="0"/>
              <a:buChar char="•"/>
            </a:pPr>
            <a:r>
              <a:rPr lang="en-US" dirty="0" smtClean="0"/>
              <a:t>Request for purchase of goods or</a:t>
            </a:r>
            <a:r>
              <a:rPr lang="en-US" baseline="0" dirty="0" smtClean="0"/>
              <a:t> services is approved and forwarded to vendor, in form of purchase 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6A638-30B7-42C4-9910-45EAB32A4B1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836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198F6689-A723-4CA5-9E14-84B0A683AFFF}" type="datetimeFigureOut">
              <a:rPr lang="en-US" smtClean="0"/>
              <a:t>5/17/2015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27FBC26-F9E2-4DAD-933A-7087937AE7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Defining Financial Management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“The subset of management that focuses on generating </a:t>
            </a:r>
            <a:r>
              <a:rPr lang="en-US" dirty="0" smtClean="0"/>
              <a:t>financial information </a:t>
            </a:r>
            <a:r>
              <a:rPr lang="en-US" dirty="0" smtClean="0"/>
              <a:t>that can be used to improve decision making”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—</a:t>
            </a:r>
            <a:r>
              <a:rPr lang="en-US" dirty="0" err="1" smtClean="0"/>
              <a:t>Finkler</a:t>
            </a:r>
            <a:r>
              <a:rPr lang="en-US" dirty="0" smtClean="0"/>
              <a:t> et al.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36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Dealing with situations with potential for significant losses and liabilities</a:t>
            </a:r>
          </a:p>
          <a:p>
            <a:r>
              <a:rPr lang="en-US" dirty="0" smtClean="0"/>
              <a:t>Methods to pay for potential risks:</a:t>
            </a:r>
          </a:p>
          <a:p>
            <a:pPr lvl="1"/>
            <a:r>
              <a:rPr lang="en-US" dirty="0" smtClean="0"/>
              <a:t>Self-financing</a:t>
            </a:r>
          </a:p>
          <a:p>
            <a:pPr lvl="1"/>
            <a:r>
              <a:rPr lang="en-US" dirty="0" smtClean="0"/>
              <a:t>Pooling</a:t>
            </a:r>
          </a:p>
          <a:p>
            <a:pPr lvl="1"/>
            <a:r>
              <a:rPr lang="en-US" dirty="0" smtClean="0"/>
              <a:t>Insuring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8194" name="Picture 2" descr="Insurance Ag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46" y="3581400"/>
            <a:ext cx="3772104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31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Process of purchasing products and services for use by organization</a:t>
            </a:r>
          </a:p>
          <a:p>
            <a:pPr lvl="1"/>
            <a:r>
              <a:rPr lang="en-US" sz="2400" dirty="0" smtClean="0"/>
              <a:t>Specifications</a:t>
            </a:r>
          </a:p>
          <a:p>
            <a:pPr lvl="1"/>
            <a:r>
              <a:rPr lang="en-US" sz="2400" dirty="0" smtClean="0"/>
              <a:t>Advertisement</a:t>
            </a:r>
          </a:p>
          <a:p>
            <a:pPr lvl="1"/>
            <a:r>
              <a:rPr lang="en-US" sz="2400" dirty="0" smtClean="0"/>
              <a:t>Selection</a:t>
            </a:r>
            <a:endParaRPr lang="en-US" sz="2400" dirty="0" smtClean="0"/>
          </a:p>
          <a:p>
            <a:pPr lvl="1"/>
            <a:r>
              <a:rPr lang="en-US" sz="2400" dirty="0" smtClean="0"/>
              <a:t>Implementation</a:t>
            </a:r>
          </a:p>
          <a:p>
            <a:pPr lvl="1"/>
            <a:r>
              <a:rPr lang="en-US" sz="2400" dirty="0" smtClean="0"/>
              <a:t>Evaluation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Encumbrances and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purchase </a:t>
            </a:r>
            <a:r>
              <a:rPr lang="en-US" sz="2800" dirty="0" smtClean="0"/>
              <a:t>orders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AutoShape 2" descr="data:image/jpeg;base64,/9j/4AAQSkZJRgABAQAAAQABAAD/2wCEAAkGBxQREhUUExQWFhQXFxkbGBgVFRocHRsYGhsYGBgYGBsaHiggGRslHB0YITIhJSkrLi4uFx8zODQsNygtLisBCgoKDg0OGxAQGzQkHyYsLDQ0LC0sLCw0NC8sLCwsLCwsLCwsLCwsLCwsLCwsLCwsNCwsLCwsLCw0LCwsLCwsLP/AABEIAOAA4QMBEQACEQEDEQH/xAAcAAABBQEBAQAAAAAAAAAAAAAAAwQFBgcBAgj/xABJEAABAgMFBQQGBggEBgMBAAABAgMABBEFEiExQQYHIlFhEzJxgRRCUpGhsRcjYnLB0TNTgpKT0tPhFVWy8DRDVHOiwmOD8Rb/xAAbAQEAAgMBAQAAAAAAAAAAAAAAAwQBAgUGB//EAD0RAAIBAgQCBwcCBAYCAwAAAAABAgMRBBIhMQVBE1FhgZGh8BQiMnGxwdFC4QYjUmIVJDNTcvFj0kOSsv/aAAwDAQACEQMRAD8A3GACACACACACACACAI1928emkAeQ4RqffAHsTKufwgD2Jw8hAHsTvMfGAPYm09R5QAoH0nUQB7CgcjAHYAIAIAIAIAIAIAIAIAIAIAIAIAIAIAIAIAIAIAIAazrwApXP5Ri6NHUjHdoYFwRjMiJ4qkv1HC6Ix0iInj6a2uzhe6RjpCJ8Q6o+ZztTGOkZH7fU6l5/k6HukOkN1xB84+Z0OiNukRKsfT5pnQ4IznRKsZRfM6FDnGcyJFWpvaS8T2HDoT74ySp32FBMK5wB7E4rpAHsTvMfGAHDTgUKiAPcAEAEAEAEAEAEAEAEAEAEAcWaAnpBmJOybItVoK6DyiHOzkvHVHtYTVNrPrGMZmRPFVX+oRW6dSfMxpOajFyk9ERp1KklFNtsSbfSokJUklPeAIJFRUVGmFDGISjOKlF3T5oxOnKDtJWfaKRsaBABABABABADYz7Qc7IuI7WgNy+L1DWhu1rjQ+6M2NssrXtoOYwahALQ6FHnGbskVaotpPxO9oYznZKsZWXP6Httyucbxnd2Zbw2LlOeWY5l3bp6axIdAkQYA7ABABABABABABABABABACcweBXgflGJbEVZ2py+TIOK5wAgCK2mtZEpLuPOHhQkkjnySOpNAPGOPxaUqihhafxTfkufrqZ2eD0lnlXltFeb/b6mK2PspPziDaLT/ZvurUpIvKQSmuYUMhWoCThRIjepxXDYKosLZ2ikrr14vrOr7LKvHO+fWSkrvDtOziEWhLlxNaXlC4o68LiQUL9xyzjp0MRQxCvSkn66tzl1+GpcrfQvez+8qQm6DtexX7D9E+5Vbp99ekSODRzqmEqQ5X+RbwY1Kx2ACAInai3m5CWW+6cE4JTqtZ7qB1PwAJ0jKV2SUqbqSyoxfZzYiYtztp157sr6zdUWyq+Rnd4hRCcEjPIjSJXJR0OnUxEaFoJXJhOxVtyP/CTXaJFLqEu0wAoKtui5lpU5eEYzRe5H7Rh6nxr13HRtlbsooCYlC6NSWDjnktnhr+WUMsWOgw8/hlbv/I6k99icn5RacsW3AcNcFJGlNcekY6M1eAf6ZE9Kb3bOX3lOt5d9on/QVRjIyF4Kqu0mJTb+znKFM20K+3VGXO+BSMZWjT2etF3sTUltLJvfo5qXUeSXkE4Z4VrEyOzTk5RTasS0pazQwLrfTjT+cZNxy5azCQVKeaCQCSS4kAAYkk1wEAQs9vAsxkErnWMNELDhyrk3UwBM2NaSZplDzYWELFUX03SU1N1VMwFCihXGhGAgB7ABABABABABABACM4eBXhGstiDEu1KXyIWIDhBAGR7ypxVoTzFmsnhCgp4jTCv/AIoqrxUmOLTrKHS8Qnt8MPkv/Z/c9VQoZKcKC33fzf4NDlZdLSEtoFEISEpA0SBQD3R42c5Tk5S3ep2kklZHp5pK0lKkhSTgQoAgjkQc4xGTi7xdmZaT3KZbu7GSmKlsGXWdW+7Xqg4U6Jux2sLx7FUdJvOu3fx/NyrUwdOW2hV02BbFk8Uq6Xmh6iDeFK1NWV5E/Yqcc49DhuOYSvpP3X27eP5sc2vw2+6v8tyZsTfIArs56XU2oYFTYOB1vNq4k+RPhHVUVJXi7o5FXh7XwvuZotj7RSs2kqYfbcAFSAqhSOakmik+YjVpoozpTh8SMa2stn/Gp8NpcDcixUqcUQEhAIC3j1UaJQNapyqYlSyo6dGn0FO9vefq35L9Zm39nNhDLDiUNJSEt30rbFE4d5YA98TQoU5R96Vmefxbx8KknGlmj2O78E2/ItjdqJOYPljG0sDJbNHPpcZpzai4O/Zr+GLonUH1gPHD5xBLDVVyLkeIYaTtms+3T6nmZkmXx9Y224KEcaEqwOYxBwiJqUd9C7Tq3V4S8GQU5u9s10UVKNj7l5B09giuUMzJ1iqq/URLu6KzjWiXU1rSjpwryqDl1rGc7JVjao1b3KyBOLs1/Ea/pRtGd2WMPjHOeWQr9CMh+tm/4jX9KJDoEhZ25SzKEKMws/adAp4XEJwgDPrJ2OlLRtky8mgiQl6dsu+pXaXDxEKrhfVwi6RwpKhrAH0khIAAAAAwAGQHIQB2ACACACACACACAG9oH6s+XzEaz2K2Mf8AJfd9SHiA4hE7VW0iSlXX1+qnhFe8s4JSPExWxeZw6OG8tPlfd9yv32LvD6SnWTe0dX9l3soG6eyFXHJ57F6ZUognO5WpPS8qp8Ep5x5rjuJjmjhafwwXn+y82z1mEpuzqPdmgR58uhABABAEdbFgS82KPsoc0BIoofdUOIeRi1hsXXoS/kya7P22ZFUpwkveRi+8bZmXkZhDMq44t1YqpogKuXsEpChQkkYXaE0pjjH0TCOs6MXXtm529ePaefVWM5ScPhWzfrYnrT3fvScvJkNLmB2naTjbYBJPDcSB66UpK0+KlZXsLNNpyuzmVsWpqcVLK2mot307ez1uWWUtFubKWTIO9iMKvsIShNBhRKjjTLAYR1IyUtMunajxNXDVMKnVWIjn/tk23rrqvHUyvbW15lyZdQ6VoSlZCWqkJSkGiSE5GoANdYoVpycmn4HtuD4bD0qEKlGzk1rLnd76793IsGzO0EzJ2e866SUm6mVC8TfN68U1xuAUOOGFBnEtKcqdNt9xzuK4alxDHU6S1au5tdV9E31t3XWrk7Z20NoMqk0TKGyX13KCodoCKuKu8AABBpTTTSVTn7qmtzk1cDgKirVMNOSyK9/0/wDFX11a3JCU2xmxOutuNKSy02L4S4hdwVKg6rUVR6ox8aiI3CDm1KG3q5J0bhgoSpV7yk9Lp67LKr3589vMeSG8ht28auIQlntr60AApCghQTzIXw9SDSuqMKD/AE8rmlfDcTpWXSJtyy2Vt7XV9NLrXsW52Q3kodllvpDnAtKOzuJvqUs0QE0wNfHQ+eFToOOZRN50eJUMRGi6i1TebSyS3vpyOWpvMLXo6qLCHFHtCtki4lPaJWnDJxK04jHAHxjMo0lZ2L2Fr8TqupF1Y3ila2XVuzT2+Fp6Pr8CS3sbY+hyYQwo9vNJKWymtQ2QLyxqDQgDWprpFQ9WWHdTsmLNkUpIHbu8bx+0RgivJIw8So6wBc4AIAIAIAIAIAIAIAaWmeDzEaT2KeOf8rvIqITjmQbx5pVqWixZrJPZtKvPKGiqcRy9VGA+0siKuJrrDU5YiXJWXa3+XbuVzvcNoXgkv1O7+S2+/iaPLspbSlCAEpSAlIGQSBQAeAj57OTnJylq2enSSVke41MhABABAEdtPbyLOlVTDmKsmkVpfWch4Zk9AY9TwLht7Yiov+K+/wCPHqODxLFOpL2am/8Ak/t+fDrKHuk2eXNvrtSbqs3yWir1nPWcAyup7qdAcqXRHqpu2iOTi6qhHooGxREc08rbBzAPiI2jOUdnYjnSpz+OKfzQ1fstpfeQDEyxVVc7/Mqy4bh3srfJtfsRlq7JMTCm1OAqLSryKk0CsDUgEBWQzBiX2zNbPG5DT4fOhGUaFRxzKzuk9Pnut+QzmtkQqaRNFRUttsoSmouit6qqEd6hIrWJliqUpKTuis8Hi6eFlhoZXFu7ez0tp1W0IdzZKYCJ8iinpq8Em9dogIuNpJxxAJ/tGzrU7S97V/M3jTquphoum1Cna+z1vdvfmFv7Huu2aWENoDqWUAAXcSgoWUJPUp8K0jWpiKTp5U/IlwFDEU8f09T4cze/Wmr6X2uU/ZXZKfl21FyUUS080+lBKKruh1tYSakXgFBQH2fCIKdeMd+s7vEYRxLtCdrxlFvXm4td2ln8y8TUs443LTTzRYDM0HVpcUmqGWw4StVDSpFODE1UBElTFKeiRzOFcK9nr61E7q23O6dtfl3lf2Fl121ajlpPp+oYUAyk+2nFtPLhBvnHvKTziA9ebXLPXTjkf91gCQgAgAgAgAgAgAgAgBlah4R4/gYjqbFHHv3F8ypbY2+mQlHH1UvAUbSfWcPcT+J6AxpFXZzqNN1JqJR90tiqQyubdqXpklVTncqTXxUqquoux4/+IMZ0tZUY7R+v7beJ7PBUckM3X9C+x58vBABACjbJOQi9huHYjEfBHTrei/fuKeIx1Ch8ctepav18xG0Z6XlU3pl5DY0vqAr4DNXlHocL/D9OLvVeZ9S0X5fkcWtxitV92hG3bu/wvMwnb7ahu0p9F5xQk2yEpKEmoQaFxYSoA3jy+yM6Y+lhHKrIioUpU4N/qZ9CWYy2hltLNOyCEhu7lcoLtOeGsRM4023J33HMYNTiumfWAM5dsS321lTc8w4kmt1aaZ6AFs0A+9El4l3pMM1rF+u8TNq7Qs0vSku8BmUkVIrpdcGJ+75QtEzkwsv1NevkdO8adaJD9kPilaqRfphy+roRTWsMi6x7LTfwzQozvikr11xqZaP2kJIGFRWi72PhqIxkZh4GdrppmhMOhaUqAICgCARQ0IriND0jQptWdhSBgyre9bS5hxqypbiccUkugHnihB5DJZ5AJMSQVtToYOmop1ZbGlbL2K3JSrUu13UJxOqlHFaj1JqfhEid0dGnUVSKkiVjJuPJN71T5QA6gAgAgAgAgAgAgCNtN2pA5fOI6hzuIPSK+Zh23MwbXtRqQaV9RLkl0g4XgR2p6lIogfaJ0MU8bilhMPKq9+Xz5fn5FnhmFb35/Q0xpsISEpACUgAAZADAAdKR85lJybb3Z6lKysewKxmEJTeWKu+wxKUYq8nZHX7raSt1aW0DNS1AAeJOAjtYbgOIqa1PdXi/A5NfjFGLy0lnfZt4/gp1t705CWqGr0y4MOAUTUfbUKU6pBj0eF4Nh6GuW763r5bHOqV8ZiN3lXUvVyCFu25av/DNeisK9el3hOvaL4leLYEdS0UVOjw9L4nd+vWpIWTugSpQcn5lx9w94JJAPQrVVah14Yw59RpPHNaU1Ybb2rHkZKQbaZl0IdW6OyKRx8I41KV3liigmhJxWOUUnUqyxcYxfuqLcu/SP0b7i1gpSnGU5O+tl9/sd3M7UqBVZ0zVLiCrsgvBQu99kg41SQSAce8NAIuNxlFTi7p8yDHULe+u81mNDmjaZtFpo3XHW0GlaLWlJplWhOWB90ZsbKEnshH/ABqW/wCoZ/io/OFmZ6OfUOG51tQBDiCDkQoEfOFjXK+o9elI9tP7wgLM66wlY4kpUPtAH5wCbWwoBAwRu0dqeiSrz9wrLaCoJSCanStAaJrmdBU6QSuzenDPNRMw3JsImJiZnHnQuar3TmAvFTlKUxPCKZAEaiJJ7WL+NbjFQS0NlZVpGKb5GuAq2bgxaJTqADAEjLu3h11gBWACACACACAEph26OukAUfeJtGLPk1vV+sIKGhnVxQwPgMVHonrGkldopYmn0lSMfmU7dFs+pmWVMuA9pMcV5RybGKak+0aqJ5FMeU4vGvjq/RUY3jHnsr89ezbxOzSrUcNDNUlZvlzt8iWtvb2z5SoU92qx6jHFjrVVQke+sSYX+HIrWvK/YtF47/QgqcTrVNKMLLrl+P8Asqat4NpT5KLNlLicr9L5B0JWqjaDSmBr4x6CjhKOHVoRS+Xq7OdVipPNiJ3frZfgWlt1k3OLDtpTiifYSStQHIKVwox5AiJs6WxC8ZCCtTiXywNh5GSoWmElY/5jnGuuVQVd39mkaOTZTqYipPdkladuS0tTt32miakBa0gkDOgJqYxZs0jTnP4VcZtbYyCqUnJfHKrqQcehOHnGcrNnQqL9LM9ChbNvpum9LSYrUGqVXDWo0N50gdUpjkcaxCwmEnJfFPTy+yv3s7mBpNQSfzHG+TZVaFptOVqlxspLt0YgpPA8OowB6BJ0Mcj+GuKW/wApUf8Ax/8AX7rv7C3Xppq5c9gtqE2lKpdwDqeF5I0WBmB7Ksx5jMGPXSVmeaxFF0p25HnarYeVtFaFv37yE3QUKCcK1xwNca+8wUmhSxE6atEg/oes/wD+f+IP5Y2zsm9uqiL25iRJqHJhI5BaD80QzsysdU6kJ/QrJfrpn95v+nDOx7fU6l67xFe5OWrhMPAaAhBPvoPlDOzb2+fUepfcyy2pK0TTyVJIUkhKKhQNQR4GGcw8dJqziaalOFDjhjhnzwjQomJ7b2A7Yk2ifksGVKxSO6gnNtQri2rGnLLAhMSReZWZ06FRV4dHPc1jZfaBqfl0vsnA4KSSKoWM0qpr8wQdY0asyjOEqM+1E+k1iZO6O3TmpxUkdjJue2nLprAEklVRUQB2ACACACAI2YdvHppAHzvvztpbs+GCkpbYSLoUCL6lgKUscwcEj7p5wMW5lVnNpHpxQTOTDoZAACGkJKQBkEtXkIwGueAjFrbEapRhrBa+uepZLAtawZailS03ML5vIaKcqUCA4EkfeBjVqTIKkMRLZpfK5epLe/Z3duPtJAwq0i74AIWae6mEa5GVJYGrvdMd/S1ZvtufwlRjIzX2KqN7R3vSKWllkrW6Em4lTZAKtKnQVzjKgzaOBqX12Krs/sIZwGdtJayt+q0tpNFEHJThI4U5XUjSmWUQ18SqSstzOKxyoe5TRN/R7IfqT/Fc/mig8ZV6/I53+J4j+ryQyf3ZyuBaceaWMlBYNDocRX3ERt7bNq0kmiSHFqyeqTEl2bbEqkhmb9KbIN5t7ivAjiTR2ounKgUM/GK88Lw+s7yp5X1x0+lvodKjxqD0ndeaKhshbj1jzoU62tttZuutkEcFe8muZTmDriK41juJxnHR3J6kYYin7jv1H0Dask3Oyym73A6iqVoOIqKoWk9MDEa0ZyIydOV+ozf6Ipj/ADNf7i/6sb511F722P8AR68A+iKY/wAzX+4v+rDOuoe2x/o9eB4e3UPIFV2opI5qSoD3l2GfsCxkXtD14Df6Nlf5yn4/1ozm7Db2r/x+vAPo2V/nKfj/AFoZuwe1f+P14Ens1sYqTmW3/wDFUOBB4kKyUkgpUP0udCaHGhodIw5X5EdSupxccnrwNFfDE02tolDqFJIWkKB4ThjQ4eMaaoprNB32MZT22zU/67kk98UV8k9sj4g6XsJfiR0vdxVP+5evA3GzJ1DyEuNqCkLAUlQOBBjEHbQ0wU3GTpSHkSHSCAHEo9Q0ORgB9ABABADacdoKan5QAygDO98OyHprHbNJrMMJqKDFbYqVN4YkjFSRzqB3o0crSKUq+Svle1kQW7V6Rn2LrkpK+kNABf1DVVpyDgF3XI9eVRHjeMxxeEq5oVJZJbe89Ozfw7Pkb1c0Xo9C3ObJyJzk5fyZQPkI5C4ji1/8sv8A7Mi6SXWef/5CR/6Rj+Gn8oz/AIli/wDdl4sdJLrGp2Ds7/pW/er+aJP8Xxv+4/L8Geln1meWLYctaFpuFlpCZGVpeuVIdIJuAkk1vqBywup54x7XCOrRwqlXk3J668uz1zM4mu6NK73ZqLiyo1P++g6Rz5Scndnl5ScndnmNTAQAQBSN41rySmFsOrCnhi2G+IpXoSckjHEE5aZRdwlOqpKSWh0+H0a6qKcVZc79Q03NbYlB9DdUbpqWqnLVSB8VD9rpFyveDz8uf5LvEKLi+lW3P8/k2sGNiiEAR20Njtzsu5Lu1uOAAkZgghQIrqCBGU7G9Oo4SUkUL6FJT9fMe9v+SN+kZc9vn1I6ncrJ6vzFOhb/AJIdIzHt8+pCn0LSP62a/iNf0odIx7fU6l67yU2b3aS0g+l9h6ZvgEEKW2UqSc0qAbFRlroIw53I6mLlUjlkkWDaewGp+XUw8MDilVMULGS09R8QSNY1TsQ0qrpyzIyzYfaB2xZtdnTpIZKvq1nupKjwrBrQNLzPI504oleuqOjUj0iVanujcUmsbJ3LkJqcVJcwKhzhdEii3sjsZMEjLGqRACsAeVqoKmAIxa6mpgDkAN3c4hnucTGP+c+76GIbwLIdsifRaEqKMuL4kjILNSttQ9hYqRyNcqCIcRh4Yqi6U+fl1PuLuFqqrDJLdGnWFa7c4wh9o1QsZHMEYKSeoNR/aPnWKw08NVdKe69XNZRcXZj+K5qUbextCqWlgw1+mmKoAANQ3SiyKakkJH3jyju8BwKr1+kl8Mde/l+SajG7u+Q+2YsISEq2xQBwgLfOBq4R3ajMJGAj02Nq5pZUcPH4h1allsiSiiUTilAAkkADMnIDrALUqFu7xJWXqls9uvkg8HmvL92sW6WDqT30R0aHDK1TWXurt38CoLtG1LWwaSUMnA3OBulaG8smq+oBOWUW1ChQ33OgqWEwmstZdur8OXrUsezu6ZGCn1F0+yiqUeau8fKkaPFVKmlNd/rQr1OJ1amlJW7X6t9Tu9DYtEqw3OS9xpTKkgpQLtQVcCk81hR5Yg1rhE1CM0mpu9ybA1JtunVd7mj7AWsZ+SYeuXVKBBGhUglKlJ+ySD4ZaRs4qGi2IpYZxq9FAsvoS+nvjXOiT2Gt1eYehL6e+GdD2Gt1eYehL6e+GdD2Gt1eYehL6e+GdD2Gt1eZwya+XxEM6NXgqy5eaD0RfL4j84ZkY9jrf0+a/IeiL5fEfnDMh7HW/p81+So7ydiBaEqomiHmkqU24oigpipK8e6QM9MDzB3jUSZZw9KvSl8OnzX5IHczaszNya0uC8iXKUIcvZpoTdIJ9QXcdQoDSFbRnawbjTk4taP6/v8AnrLtEB1iWaXeAMXYu6ucSpDJNxJKT7o842NBeAGU47U05Z+MANoAIAbuZmIJbnCxLvVkMLZstubYcYdFUOJoeY1ChyINCDzEYTsRwm4SUkYpsnaTlh2g5JzR+oWoAqxoP1byR7JFArp1TSK3EMBTxtKz0ktn1ft2HWl/Ngpw39aGyzLgbSpSyEpSCpSicAkCpUTypjHz+thatKr0Ml7316rddyCLzbGU7Htm1bWdnnKmXljVFRyr2IyzGK+YNI+gYPDrB4VQ52u/nzN8VUVKll6y+z04hAU46tKE5lSlAAV6mOf705abs80oyqSsldsolubzGkEolUF5eQUQQiulB3l/Dxi3TwMnrN2OnQ4VOWtV2Xn+EQ4sO1LUIMwotNHJKqpFK+q0MSeqqeMT9JQo6QV365/gs9PhMLpTV5dmvn+C77N7rpdmilp7RftPDD9lvIedY0cq9X+1evXIq1MXiK39q9euRe5ezEI0rTnl5DKNoYaEd9SCNGK31HoETkpke++0FOuSsg1itagtQ+0o9m0K+JXh4RJDrOjgY2Uqj9dZr2ylkplZdppOTaEoB53Rio9SamIKkrsnwcXJuq+ZMxEXggAgAgAgAgAgChb3NrWZWQmGUvI9JcbuJbChfoshC1EDFNElRBOoiWlBt3DMSsLeNMSMl6JKobbKlLU46ReUoqoBdB4U0SAMQqvSLDppu7MKTTujcZG12nUMqC0gvIStCSReIKb+Cc8BESw9Vxc1F5Vu7aeJ2YVIySae5O2evAjlG1F6WKWNhaSkTMj3fOJykOIAj5pm6a6GAEYAIAbKzMV3uefrO9SXzYhNzKWkKWs0SkVJoTQeAjaEHOSjHdmaNGdaoqcFdvYwLfTazcxOt9kpKkoYSKjmVLUQfIjDDOJujlTeWSszr4fDVKCcKqs77Efa1u2pLyypOZ7RLSkhA7RGN0UNEOU4k0FMyKRXnhqVScakldx2ZmEKTlmgOLH3gmSkRKyzAS4SVOOrVeqonMJoPVCRidMjnG9Skpqz2Iq2DVaV5vTqJKwtjZi1SHpmbDicOFtYWR0NOBrTKuuEV3U6P3KUPsVKmJjh/co09e1W/dmm7O7CS0oAUIAVTvd5Z8VnLwFBEbpVKn+pLuRRqSq1v9SWnUtizsy6Ud0AfP3xLCnGHwoxGEY7IVjc2CBlJvY8qcAzIHiYXRNHDVpbQfgzGtggbVt16bOLbRUUYGlMW2RQ5cFVeKTEk2oxOm8PUdDJBdV+w+gUJoABpFRluMVGKiuR2MGQgAgAgDilACpNAMyYAoG1O96Qk6pbUZl32WSLoP2nO7+7ePSJY0ZMXMk2h3pWlaJKGiWGz6svUGlai+53umBSDyi9h8FOrLLTi5P14d5jVkJZ+zqTVUwpZJxutkA1OqnFBWPQJNa5x36H8PVpa1ZKK7NX9l9TZQHW0Usgy9G2mmwghXAjiOhqtRUsjGtCqnSLHEODUKGFlOknmVndvlz6l27CUVuLbEWhcDa/1Tgr92oJ+BIifhv+b4dKg97OPjt9fI3pSs0z6BlHKKHI4e+PB03llqdHEQz02WGROB8YuHIHMAcWmooYAjXW7ppAHiAGqjFZs8+4ynJ2V9SubezATJOAHFRSP/IE/AGL3DVmxMe/6Hc4BhKvt0JSg0lfdW5PrPnGe+tmiOawn3UT+ET1v5uKa63b7HVxP8/GtdcrfY1GU2smEJuLKXm6UKHkhQI5E5nzrHUq8OoT1Ss+z8bHWxPAMHWeZRyvrjp5beQznbNsqbxUw5KOHNTCqo/cIoB0SkRzqvDK0fgebyOY+AYiD92qmu1a/X7kK5u+mm1drITCH7uILS+zdH7JVh+9WOfNSp6VItfMr1uH1IaNXF5PeNakgrs5lJWPZmGylVB7KwAT4m9GmVS2Oa8FSUvej3ao1LYraw2kwXQ2pq6q6QSFAmgJumgJzGgziCacXa50MPgsLJXVPxbf1ZP3zzPvjS7LscLQjtBeCKhtBvGkpRRQVl5YzSzRVDUghSiQAcMq1jeNOTMSxFOnovIotv721vtOtNS/ZhaSkLLlVAHAmgSADTrgecSxo2d2VqmMck0kQWxG2E7IIcRJsoWVKClKLSlqGFAMDQDA6amNpwi9ytGUsuVItD29K3EVvsBNBU3pVYoOeOka9HAw4TW6FLJ38TaP+Il2Xh9gqbV7+IfCDoLka3NH2b3t2dOUSpwy6/ZmKJHkut33kHpEMqUkZuXppwKAUkhSTkQag+BGcRgbWut1LDqmAlTwQotpXW6VgEpSaEYE4Z6wVr6g+WbU2htG11LDrylIQL6mwQhtKbwSDcT3qKUkVIKscTrHVwmEdeqqULJvr7DC1OSezracVkrPLIfmY9bhuAUKetV5n4L16sbqKPLqnXXhLSwCLoNaUA0JOWAH4xz+KcTdCp0FF5Ix3suv8dm5NRoVK8+jp7nWHX5d8MTBrXEGtc8iDywIhwji9SdZUqksyfPt5dz+4r0KlCp0dTcl3mwpJSciCPfhHqqtNVIOD2aa8SMrezDhQ6ts6j4pP5V90eW4DUdLEToy5/VemaR3PoPZmb7WVZXWpuhJ+8nhPxEed4rQ6DGVIdt+56r6nXpSvBMullOXk18PfjWNIu6ucmrDJNxH0bEYQAm+1eHygCGnXLgpqcPziOrLKizhqWed3siMpFQ6xUt5Uxdl0Dmu95JSa/MR2ODK1SU+pevoW8G7ScnyRhlgpK5hJPVR9x/GkSYFOeITfazj8Mi6mLi32v13lzj0J68IA6hZSQQSCMiDQxhpNWZhpPRlf23tl59TbTjilpaFReNcV0JqczgE5x53GxpRq2pq3XbrPKcWlDpskFtv8zVNiNorOl5NllM00ChAv3iU1WqpX3wCeKvlSOVOMm72MUalOMErjLeVtsyJMolJhC3XFBJ7JeKUYlSqjLIJ/aMZp03fU1xFdZLRZC7ud3bMzLiZmgs3ybiEqui4DS8qgvVJCsjlTnG1So07Ijw+GjKOaRfFWXZlnpSVNyzIOCVOBNTkaX11UdDnEV5SLWSlT3SR62m2vl7PDBcqUvKoLlDRAFS51AqnAe1hlSEYOQqVo07X5lgbcCgCDgQCPA4iNCbcZWhY0vMfpmGnOq0JJ8iRUaxlSa2NZU4y3RTbW3SybgJZU4wrSir6fMK4iP2tTEirS5laWDg9tCsnZ617GUVybq1tAknssQcgSthVQTgMQFYDMRJnhPcq1MNOG2qHVpb755xkNNstszFSFuJBJzwCG1VuK0xKugGhUYp3K+pS5LtrPnG1zbak9oklxK63lNO3kLURWoV3iK4hSRFilVdOSqU94u67jfK4SWYs80wW1qQrNJIqMjTUdDmPGPpNGtGtTjUjs1fxJJKzsQ7sg+h7t5Ui+cFJJSMKfaIBHTMH4eS49gJKr0sYtxlvZXs+7XX69xPheljPPRazdTaWnfo/qeWpB9b/AG80RfGSQQaUGHdwSBnzrj454Fw2TqdNOLUVtdbvv106+u1jGK6WVTPWazdSs7eGiJaPYlcqlo/UTYXoSFeRwV+MeOxv+U4kqi2bT7no/uaPRm1buJu8043qhYUPurH5pV74h/imhlrQqr9St3r9mjoYVvVGjWAvvDwP+/8AesefovSxFjYaqRMROUQgDijTEwCV9CsTsx2iyrTTw0ilOWZ3O1Rp9HCwhGpIZtvjmrraU8kKwr7ZCcvIx2MB7mGqz67L14kzlkwtWXZbx0+5mWyTdVrVySB7z/aLfC43nKXZ9f8Aor8DhepOXUvr/wBFojtHpQgBWVbClcRohIKlnkhIKln90GIcRWVKm5+r8iGvVVKm5vkQmw9jJtOeWp4HsUhbjgBIwOCEAjLEig5IMeUq1Gld7njqUXXqty+bLm7uxkColL0wkHTgNOgN2tPGIOnZbeAj1kRtPu/lJWUdeRMOlxCRQKAulRUkUoE1xqaY6iN4VnJ2Ia2DVODlcvO6iaLlmM1A4CtGHIKJFeuMR1V7xPhXemipb+JmqpVoE1AcWRpiUJSepwX7+sSUFuV8a9Uij28qbQ8wufQ4SlKLiVgJq0g9wUFE61qKiuIiSNre6Vp5005mybObxpObupK+xdIxQ5gL3JK+6ccsieUV5UpI6NPEwn2MuERlgIAIAZpspgOF4MtB05uBtN/96lfjGbu1jXJG97alF32WP2kqiYSOJhVFfccoPgoI/eMS0ZWdirjIXjm6isyL/pEmw/mpP1Dv3mwOyUeZLdBX7Eez/h3FXjLDy5ar5Pfwf1K3xQUu48R6Y0CAOwBAbWMVQhfI0Pgcfw+Mec/iKjenCquTt4/9eZrMu+6u0vrEAn9I2Un7yMcfJKvfFbia9q4TCtzja/8A+X52ZZwsveNgst266nrh7/70jx9N2kW8RHNTZZYuHHCAI223SEUAwJxP4ecQ1m0i3g4pzu+RBRWOmEAY1vpm6vBHIIHkAV/NQjsU/cwSX9Un5afYxjZZcIo/1S+npFb2Uao0pXtK+AH9zHU4ZG1Jy62W+CQtRcut/Qm46J2QgBPaN70eQJyXNKuJ/wC02Qpw+a7ifAGOHxOtmmqS5av58vI4HGcRoqaLPu3sv0eRCiKOTB7Q8+zGDY8Dir9qOFWld2KuBp5YZnzLLEBeIPbSzlTEm62gVXgpI5lJBp5ivwiSnK0rsr4mDnSaRT93e3rVmsuMPNOKq4VgopWpSlJSoKIpS7nXXKLNSm5O6OZQxCpppoLMfXbVrpeKSllopWQcbjTZqlJPNSv9R0EYdoQsIXr1rmozDqXUqQ6hLrajUocAUM6jPlFVSaOvKnGSsyj27uvYe4pJzslfqnSSk8rq8SNc73lE8a/Wc+rgecCtSO0Fp2MoNOJUGx/ynheR/wDWsHAfdVSuhiVxjPUrRqVaOjNS2U2/lZ8hAJae/VuEcR+wrJXhgcMoglTcS9SxEJ6bMtkRk4QA2tKSS+040vuuIUk+CgRXxjKdncxKOZNGGbCtlqamLPeoC6FIHIPskqbNeXfHW+I6uExTw1aFdbJ6/J7+us5VJWk6b9ND5SSCQRQjAjkRmI+kJpq6MBGTAQA0tWX7RpadaYeIxHxEU+IUOmw04c7ea1RhrQZ7A2j2Swa/o3Er/ZrRQ9w+Mef4P/mMLWwr5rTvX2aTFKVnc+mLEa4r3Q0/OPKUYc2WsXW/Qu8nInKAQBxSQRQio6wMptO6IG0bOKOJOKfl/brFWpTy6o6dDEqfuy3+pHxEWj5+3qzV+eWPZJ+Buf8ArHYq+7RpQ/tv4lbictKcOpX8X+wpYbV1hscxX3kmO5g45aEV61O9w2GTDQXZfx1H8WS8LSUqp1xLaO8ogD8z0GcaVakacHOWyNJzUIuTI/axAnrVblGjRpq6wCDklFVPL8Qb/jdjyTqN3qS3ep46vJ169jUQAAAkBKQAEpGQSBRIHQAARQbudeMVFWR2MGwQAhOyEu+Qp+WZcUBS8pAvEdSM43U5LYgnh4Sd2hWWZbZSUMtNsoOJDaQK/eOsYcm9zaFKMNkeo1JTkAdeo4gtuJS42c0OJCk8xgY2Ta2NJU4yVmjO9p93dKuyN6ooewJqfFpZNTTDhOOdCcosQrX0kcyvgnH3oeAxszepPMIDaw27dwvOpVfw9ohQqdMRWN3SiyGOLqRVi2bv9rrRnZkl1kKliKFSUXEtkCoKVHFZNRVNScQRTWOcIxRPQrVJy1WhpkQl0xXe5Z6pSfanGsO0uqroHWiPmLh64xZpO8bM5uKjkqKaJPaNCVqbmW/0cygODoogX0+IOJ6kx7n+H8X02G6OXxQ07uT+3cKq1zLZkRHdIQgAgCqyP1M2UaElPkrFP4R4/Cf5Tibp8m2vHVfY0Wkj6g2Gne2lZddam5dV95FUK+IrHM4jR6HFTgtr3Xyeq+prLcs8UjAQAQAQBC2lZl2q0DDUcuo6dIr1KXOJ0cPib+7PfrPk7aqZ7WbdVnVWnXHDzJjpYr/VyrkkvBGvEXmxDiuVl5fklLUdWCzLtGil3Ug1pmQhIrpjrF3iWKeGpZVokrv5I6fF8ZLC0lTg7aavsXUKbQ2E/ZZbWXg6hZIIxHFmQQScKet8Br5/hnG+mm8l9N0+fmeb4bxuUql4N6bp7PzZddn3BLS0xPqp9W2Q0FauKAp8SkftGO5xavdRox56v5cj1vEcQo07Lqv+Cv7qJG8t6ZUaqHACTU1VxLUeuWPUxxK8tEjjYCndubNJiqdQIAIAIAIAIAIAjdo33m5dxbF0uJF4BQJqBiqgBzpUjwjeCTdmRVnKMG4bkRu/2gVOMq7VQLrasTQCqVYpNBgNR+yI2qwyvQhwlZ1IvNuhtt9siJoKmGRSYAqoAfpQByH/ADOvreOMb0qttGRYrCZvfhuKbp9tr92SmFcQFGVqOYGTR6j1fdyrtVhzRDha/wCiRqkQF4x3eFttJz0qtkJc7ZDx7MgJKTdJF+9XuqRXDOtM6VixThKLuc+vXhONudzxsE/6XZz0tm5LK7VofYVW8ked7zWI63CcV7NjIt/DL3X37Pxt3XNaXv03HmhrH0EhOwAQBWNqGyhxDgwJGfVJqPw90eT4/TdOvCvH0168jSXWbtuZtIOMqRXurC0jklxP8yVe+IeOxUp068dpR+n7NCXWadHBNAgAgAgBhtBM9lKvuey04fMJJA98SUY5qkV2omw8M9WMetr6nx1KntJgHRTl7HlW9E1L+ZiE+t387k9G1bFpvnK/nctFo2YJi6Q4EKTWisSOYBu4jGmIyjqcRw7rU80FeS5aa9a108TvcVwjxFLNTWaS5aa9a10+V/vc6/YM1MrQJmZS4QUpQhK75JJAphgk9TicM9ODgOHqEn/KcIbybSW3fd/RfXznDuFy6TWk4Q3benctbv6Int7Ex6PLytnt4kgLWE604U4faXfP7IjWVR1asqj9L9kW+IVs0rdfpELaWw09Z115hRUbovdn3gaVUKeumo/tEfSRlpIheGq0/fg/X3H1ibyRdKZpBCgO+2O8RoUnuk9DSp0jSVD+knpY9WtUXgdXvRTfwllFHMuAK8aXSOeFfOHs/aHxFX+HT5lps3aeXeYL98IQk0V2mBSrOnUkYila154RE6ck7FuGIpyhnvZFdtfeW0jCXbLh9pXCnyHePnSJI0HzK1THxXwK40sveM52iUzLKUoWRxJvJupOSqKreTnlSMyoK2jNKeOlmSmtC1r2ukw6Gu3TeJpgFFNeV8C751pEXRytexb9qpZsuYnIjLAQBkzjhsi0yaHsFkmg1aWdBjig+FbmlYt/6kO047bw1fs+37Gpyc0h1CXGzeQoVSeYPy8IqtWdmdaMlJXWxQN59ihBTOtVS5fSHLuGNOBwEYpVgAaZ4HOpNmjO/us5uNoKP8yIlbu9F5+VQw0kodUgJedriTkQ2B3b2dc8SBzjaNJJ3IJ4qUo5VuWDYTdk0GQ7PNlTiiClsqUAhOgWEkVUcyDlgM6xrOq72iTUMKrXmiqMTP8AglruVBLSSoEJGJZcF5FK0BI4fNJje2eBXT6Gr2DO09qmi4sstKuFRKQsgEA4gUFcss8gI9VT/iFxpRjKF5Jau/Nc9ue7I5TV9COd2mcPdSkeNT+IiKf8RV38MUvF/g1zsWlDaExiy08sHLsmSRyzCTr1inPjWMl+u3yS/FzDkyQRu/teYzlnT/3FoRlhktQpFKtia1b/AFJN/NmLm27rdl1SDCQ8gCYqUqUlwqCkXqowrdFK0wGnWM1MVVqU40pO8Y7aL67i5okVzAQAQAQBX9vpd12z5hthJU6tF1IGfEQCfACpiahbOru2+vcWMLbpVd231fydvM+d/ootD9Sr90xL7PT/ANxeZY9jpf70fMV+h606VDI81JH/ALYRq6NPlUXg/wAEcsNSW1VeEvwKSG7O1AontEsqTkVPLB8igE//ALEFWrl0z3v1X872JXQrWuql79Tf4JzZ/dvNpnWpicebeS2bx+scWolIJQONIwCqHPSKsqqtZGIYaedSm7mpOIChQioiAvmH73JFtqfaBFG1tpUtSUi8eNaVY5KUEgZ9Is0b5Tm4y3SK6Lq9srZ7UkpYDRly3eLhFVEUqCF4qvY4AamkQ5puXaXMtBU9tDHtmbAdn30stDqpRGCE6qV+WppFqUlFXOVSpupKyNy2e2DlpMApTVY9dVCryURwjwAipKcpbnXp0qdP4V3szfb5SLRtJqXkyFkDs71TdK7yio11SkajkaV1nprJG7KGJl01VKIjtvsOmz5Vpy8VOKcuqqcDVKlVSmmAFNTXH3KdRyYxGHjTgmnqXvZR0uyTBWSSpsAnU0qmuOtBFaekmdPDvNSjfqKLuztANTTrbyqLcASLxrVaSRdvc8T4xYrRvFNFDBTy1HGW7L1tRs+idauKN1QxQrkqmvNJ1EV4TcXcv16CqxsylbA2wqUmFyT5okqIFTglwZgfZV86czE9WOZZkUcJVdObpT9Mum2baVSMwFEAdmSCfaFFJHiSAPOIafxIvYlJ0pX6ivbj5FlxUwtbSVOtlsoWrG6FX+6DgDVOecT1m1Y52Cim22jYYrnQK7tBsXKTzqXn0qUpKLmCykEAqIrTGtSdY3jNxVkQ1KEJu8jknsJZ7XdlWzjXjvL/ANZPuyg6knzCw9NciakbLaboGmm0ZUuISnLLIaRhXk7G7yU4t2LA2m6AIuRVlY485ucnJnqMmh6bzHiIAlIAIAIAIAIAIAIAZz8iHBXJQyP4HpEc6akT0K7pvsK+80UEpUKERVaadmdWE1JXR4jBsQe12zLVoMFtwALFS0vGqFkUrhmMqjWg1AjaEnFkdWkqkbMxi193c/LNOLUEqabqtVxyooM1BJocB0yBiyqkWzmzw1SKbexfdyKmfRHAinbdp9bWlaU+r63KXqV1v84irXuWsHlyO25BbwdrXp19VnyYJTf7NV04uqGBTpdQDWuNDSpNI2pwUVmZFXrSnLo4Fv2B2CRZ47RwhyZIoVAcKBqG6iuOqjnTIY1jqVM2hYoYdU9XuU/fTbPbPNSbdVFviWE41cXQISAMagf64koxsrlfGTzSUERGwe1TwfZl1rT2BFwApAukJN2hFDUqoMa1vQq01Ztbm2ExMs6g3oSW32xxUVTMsnizcQnXUrT15jz5xrSq/pZLi8Lf34d6+492H2zS8gNTCwl5NAlSiAHBkMThfyFNffGtWlbVG+FxSkss3r9Sp7wAh6fpL0WtQQlV3Grtbt0aVpdHjE1K6hqU8ZllW930yzt7o3jQLmTdGlz3UqvA+UadP2E/sPXPyNA2M2Vas5ooRVS1mq1KpU0wAw0GOHUxFKbluWKVGNNWRYY1JAgAgB9Is0F45nLwizRhZXObi6t3kXIdxMUwgAEAS0AEAEAEAEAEAEAEAN5yUS4KHPQ8o0nBSRLSrSpu6K7My6mzRQ8DofCKsouLszrU6kZq6Eo1Nzw62FJKVAFJBBByIOBB8oBq5j1p7AT1nv8Ab2atS00oOJPaAHMKSQEuDLIcsMKxYVSMlaRzpYepTd6ZDbuplMralZwlpdHAS7w0cUPXKu7UVx5kc42qK8dCPDvLV9/Q07bHbuXlGVdk6hx8p+rSghYqcApVDQAcq1MQwptvUu1sRGC0epUN0ezKn3FWhMY4q7OvrOKJC3DQ6cQ8SThdiSrKyyogwlNt9IygWvKFU3NdighLbjqqJ9RCXCK+AqMvGJU7JXKsotzll5XNP2I2oTONhCzSYQOIH1x7aefXl5xUq08rvyOthcQqkbPcoVo2MmZtVcsypKQ46RWhokkXlinRV4U6aRZjK0Ls5tWClXcY9ZqGx27dqScS8tXaup7ppQA44pT55knLSIJ1XIvUsNCnruy9xGThABABACss1ePTWN6cMzIa9Xo4X5knFw452ACAOQBI9oIAWgAgAgAgAgAgAgAgBGalw4KEeHjGHFPc3hUlB3iyGdkADTEGInRjyLMcZNbq4iqSOhB+EaOi+RNHGwe6EVS6hofLH5Ro6clyJ416ctmVLbTYZi0aKUS08kUDiQDUeytOF4DxBHOMwqOJrVoRq68zKtudgDZrLbod7UKWUq4LtMKo9Y1qAqvlE8KmZ2KNbD9Gr3uWaX3uMIl7iJVSFpRRCUqHZg0wxwIHlX5xH0LvuTLGRUbJGc2RaUxLFbzQP1gKCsoJzxNFH1sKxLKMZaMrU6k4XlHmT+z27yZmG+0Ciyu9glSVA3aYKqMU46U0rGkqyTtuT08HOUczdi+7CbthJOiYecDjqQbiUiiUkggkk940JHIV10jnVzKxPRwqpyzN3NCiItBABABAAIBuxKS7V0U11i5COVHHr1eklfkKxuQhABABACnbdIAkoAIAIAIAIAIAIAIAIASdYCs/hACfoaeZ+H5QAehp5n4flAHFSKTnU+NPyjDSe5lScdmIP2I0sEKFQdDSnuIpGjpxJliai53+ZBv7vZIm8JaXrj3pds1JzrQYxh03yZIsRD9UEentmiKUSLoFAlBCRnXKgiGVGRbhjKaVtjwJMtilwpHgfnrGji1yJlUjLZ3ORg2CACACACAJOx5K9xqyGXjziajDmUsXVssiJb0VPL4mLJzg9FTy+JgA9FTy+JgA9FTy+JgA9FTy+JgA9FTy+JgBaACACACACACACACACACACACACACACACACAEXZVCs0g+WPvjVxi90SRqzjsxo5Y7ZyqnwNfnGjoxJ44yot9Rq5YqvVUD4in5xo6D5MmjjY80NXLOcT6pPhj8ojdOS5E8cRTfMTYllKWE0IJ5jIamMRi27G06sYxzFmabCQAMhFxKysceUnJ3Z7jJqEAEAEAEAE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81003"/>
            <a:ext cx="3133725" cy="3119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74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Personnel and Benefits</a:t>
            </a:r>
            <a:endParaRPr lang="en-US" dirty="0"/>
          </a:p>
        </p:txBody>
      </p:sp>
      <p:pic>
        <p:nvPicPr>
          <p:cNvPr id="10244" name="Picture 4" descr="paychec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0"/>
            <a:ext cx="2228850" cy="394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Largest expenditure category</a:t>
            </a:r>
          </a:p>
          <a:p>
            <a:r>
              <a:rPr lang="en-US" dirty="0" smtClean="0"/>
              <a:t>Position register</a:t>
            </a:r>
          </a:p>
          <a:p>
            <a:pPr lvl="1"/>
            <a:r>
              <a:rPr lang="en-US" dirty="0" smtClean="0"/>
              <a:t>Listing of all authorized positions</a:t>
            </a:r>
          </a:p>
          <a:p>
            <a:pPr lvl="1"/>
            <a:r>
              <a:rPr lang="en-US" dirty="0" smtClean="0"/>
              <a:t>Approval to add or transfer positions comes from Human Resources and Budget/Finance staff</a:t>
            </a:r>
          </a:p>
          <a:p>
            <a:r>
              <a:rPr lang="en-US" dirty="0" smtClean="0"/>
              <a:t>Payroll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11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Management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Accounting</a:t>
            </a:r>
          </a:p>
          <a:p>
            <a:r>
              <a:rPr lang="en-US" dirty="0"/>
              <a:t>Forecasting</a:t>
            </a:r>
          </a:p>
          <a:p>
            <a:r>
              <a:rPr lang="en-US" dirty="0"/>
              <a:t>Revenue </a:t>
            </a:r>
            <a:r>
              <a:rPr lang="en-US" dirty="0" smtClean="0"/>
              <a:t>administration</a:t>
            </a:r>
            <a:endParaRPr lang="en-US" dirty="0"/>
          </a:p>
          <a:p>
            <a:r>
              <a:rPr lang="en-US" dirty="0"/>
              <a:t>Debt management</a:t>
            </a:r>
          </a:p>
          <a:p>
            <a:r>
              <a:rPr lang="en-US" dirty="0"/>
              <a:t>Cash management</a:t>
            </a:r>
          </a:p>
          <a:p>
            <a:r>
              <a:rPr lang="en-US" dirty="0"/>
              <a:t>Internal </a:t>
            </a:r>
            <a:r>
              <a:rPr lang="en-US" dirty="0" smtClean="0"/>
              <a:t>controls</a:t>
            </a:r>
          </a:p>
          <a:p>
            <a:r>
              <a:rPr lang="en-US" dirty="0" smtClean="0"/>
              <a:t>Auditing</a:t>
            </a:r>
            <a:endParaRPr lang="en-US" dirty="0"/>
          </a:p>
          <a:p>
            <a:r>
              <a:rPr lang="en-US" dirty="0"/>
              <a:t>Risk management</a:t>
            </a:r>
          </a:p>
          <a:p>
            <a:r>
              <a:rPr lang="en-US" dirty="0" smtClean="0"/>
              <a:t>Procurement</a:t>
            </a:r>
          </a:p>
          <a:p>
            <a:r>
              <a:rPr lang="en-US" dirty="0" smtClean="0"/>
              <a:t>Personnel </a:t>
            </a:r>
            <a:r>
              <a:rPr lang="en-US" dirty="0"/>
              <a:t>and benefits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250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43624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Budget provides financial plan, accounting maintains financial integrity</a:t>
            </a:r>
          </a:p>
          <a:p>
            <a:r>
              <a:rPr lang="en-US" dirty="0" smtClean="0"/>
              <a:t>Fund accounting in </a:t>
            </a:r>
            <a:r>
              <a:rPr lang="en-US" dirty="0" smtClean="0"/>
              <a:t>nonprofit </a:t>
            </a:r>
            <a:br>
              <a:rPr lang="en-US" dirty="0" smtClean="0"/>
            </a:br>
            <a:r>
              <a:rPr lang="en-US" dirty="0" smtClean="0"/>
              <a:t>sector</a:t>
            </a:r>
            <a:endParaRPr lang="en-US" dirty="0" smtClean="0"/>
          </a:p>
          <a:p>
            <a:pPr lvl="1"/>
            <a:r>
              <a:rPr lang="en-US" dirty="0" smtClean="0"/>
              <a:t>Unrestricted</a:t>
            </a:r>
            <a:endParaRPr lang="en-US" dirty="0" smtClean="0"/>
          </a:p>
          <a:p>
            <a:pPr lvl="1"/>
            <a:r>
              <a:rPr lang="en-US" dirty="0" smtClean="0"/>
              <a:t>Temporarily Restricted</a:t>
            </a:r>
            <a:endParaRPr lang="en-US" dirty="0" smtClean="0"/>
          </a:p>
          <a:p>
            <a:pPr lvl="1"/>
            <a:r>
              <a:rPr lang="en-US" dirty="0" smtClean="0"/>
              <a:t>Permanently Restricted</a:t>
            </a:r>
            <a:endParaRPr lang="en-US" dirty="0" smtClean="0"/>
          </a:p>
          <a:p>
            <a:r>
              <a:rPr lang="en-US" dirty="0" smtClean="0"/>
              <a:t>Four activities</a:t>
            </a:r>
          </a:p>
          <a:p>
            <a:pPr lvl="1"/>
            <a:r>
              <a:rPr lang="en-US" dirty="0" smtClean="0"/>
              <a:t>Transacting</a:t>
            </a:r>
          </a:p>
          <a:p>
            <a:pPr lvl="1"/>
            <a:r>
              <a:rPr lang="en-US" dirty="0" smtClean="0"/>
              <a:t>Manipulating</a:t>
            </a:r>
          </a:p>
          <a:p>
            <a:pPr lvl="1"/>
            <a:r>
              <a:rPr lang="en-US" dirty="0" smtClean="0"/>
              <a:t>Storing</a:t>
            </a:r>
          </a:p>
          <a:p>
            <a:pPr lvl="1"/>
            <a:r>
              <a:rPr lang="en-US" dirty="0" smtClean="0"/>
              <a:t>Reporting</a:t>
            </a:r>
          </a:p>
          <a:p>
            <a:pPr lvl="2"/>
            <a:endParaRPr lang="en-US" dirty="0" smtClean="0"/>
          </a:p>
        </p:txBody>
      </p:sp>
      <p:pic>
        <p:nvPicPr>
          <p:cNvPr id="1026" name="Picture 2" descr="accountant%20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67000"/>
            <a:ext cx="3619500" cy="323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7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Forecasting</a:t>
            </a:r>
            <a:endParaRPr lang="en-US" dirty="0"/>
          </a:p>
        </p:txBody>
      </p:sp>
      <p:pic>
        <p:nvPicPr>
          <p:cNvPr id="2050" name="Picture 2" descr="outlook%20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76600"/>
            <a:ext cx="52578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In-year vs. future</a:t>
            </a:r>
          </a:p>
          <a:p>
            <a:r>
              <a:rPr lang="en-US" dirty="0" smtClean="0"/>
              <a:t>Revenue and expenditure</a:t>
            </a:r>
          </a:p>
          <a:p>
            <a:r>
              <a:rPr lang="en-US" dirty="0" smtClean="0"/>
              <a:t>Actual vs. projected</a:t>
            </a:r>
          </a:p>
          <a:p>
            <a:r>
              <a:rPr lang="en-US" dirty="0" smtClean="0"/>
              <a:t>Seasonal variances</a:t>
            </a:r>
          </a:p>
          <a:p>
            <a:r>
              <a:rPr lang="en-US" dirty="0" smtClean="0"/>
              <a:t>Results in budget amendment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371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Fundraising/Development</a:t>
            </a:r>
          </a:p>
          <a:p>
            <a:pPr lvl="1"/>
            <a:r>
              <a:rPr lang="en-US" dirty="0" smtClean="0"/>
              <a:t>Act of generating revenue commitments</a:t>
            </a:r>
            <a:endParaRPr lang="en-US" dirty="0" smtClean="0"/>
          </a:p>
          <a:p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Following up on revenue commitments</a:t>
            </a:r>
            <a:br>
              <a:rPr lang="en-US" dirty="0" smtClean="0"/>
            </a:br>
            <a:r>
              <a:rPr lang="en-US" dirty="0" smtClean="0"/>
              <a:t>to gain cash at hand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3074" name="Picture 2" descr="http://images.clipartpanda.com/revenue-clipart-public-domain-clipart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71800"/>
            <a:ext cx="27622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67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Nonprofits </a:t>
            </a:r>
            <a:r>
              <a:rPr lang="en-US" dirty="0" smtClean="0"/>
              <a:t>issue debt to deal with:</a:t>
            </a:r>
          </a:p>
          <a:p>
            <a:pPr lvl="1"/>
            <a:r>
              <a:rPr lang="en-US" dirty="0" smtClean="0"/>
              <a:t>Cash shortage (short-term)</a:t>
            </a:r>
          </a:p>
          <a:p>
            <a:pPr lvl="1"/>
            <a:r>
              <a:rPr lang="en-US" dirty="0" smtClean="0"/>
              <a:t>Equipment purchases/leasing (mid-term)</a:t>
            </a:r>
          </a:p>
          <a:p>
            <a:pPr lvl="1"/>
            <a:r>
              <a:rPr lang="en-US" dirty="0" smtClean="0"/>
              <a:t>Capital improvements (long-term)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098" name="Picture 2" descr="http://free.clipartof.com/70-Free-Retro-Clipart-Illustration-Of-A-Worried-Businessman-Holding-Large-Bill-Statem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19888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10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Collecting revenue early</a:t>
            </a:r>
          </a:p>
          <a:p>
            <a:r>
              <a:rPr lang="en-US" dirty="0" smtClean="0"/>
              <a:t>Pay bills in timely fashion</a:t>
            </a:r>
          </a:p>
          <a:p>
            <a:r>
              <a:rPr lang="en-US" dirty="0" smtClean="0"/>
              <a:t>Maximize investment income</a:t>
            </a:r>
          </a:p>
          <a:p>
            <a:r>
              <a:rPr lang="en-US" dirty="0" smtClean="0"/>
              <a:t>Avoid debt costs</a:t>
            </a:r>
          </a:p>
          <a:p>
            <a:pPr lvl="2"/>
            <a:endParaRPr lang="en-US" dirty="0" smtClean="0"/>
          </a:p>
        </p:txBody>
      </p:sp>
      <p:pic>
        <p:nvPicPr>
          <p:cNvPr id="5122" name="Picture 2" descr="http://thumbs.gograph.com/gg587772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295650" cy="32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6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degree of transparency necessary due to </a:t>
            </a:r>
            <a:r>
              <a:rPr lang="en-US" dirty="0" smtClean="0"/>
              <a:t>contributed </a:t>
            </a:r>
            <a:r>
              <a:rPr lang="en-US" dirty="0" smtClean="0"/>
              <a:t>funds</a:t>
            </a:r>
          </a:p>
          <a:p>
            <a:r>
              <a:rPr lang="en-US" dirty="0" smtClean="0"/>
              <a:t>Formal written rules concerning the handling of resources</a:t>
            </a:r>
          </a:p>
          <a:p>
            <a:pPr lvl="1"/>
            <a:r>
              <a:rPr lang="en-US" dirty="0" smtClean="0"/>
              <a:t>Cash</a:t>
            </a:r>
          </a:p>
          <a:p>
            <a:pPr lvl="1"/>
            <a:r>
              <a:rPr lang="en-US" dirty="0" smtClean="0"/>
              <a:t>Materials</a:t>
            </a:r>
          </a:p>
          <a:p>
            <a:r>
              <a:rPr lang="en-US" dirty="0" smtClean="0"/>
              <a:t>System of accounting checks and balances</a:t>
            </a:r>
          </a:p>
          <a:p>
            <a:r>
              <a:rPr lang="en-US" dirty="0" smtClean="0"/>
              <a:t>Can cause excessive red tape; hindering </a:t>
            </a:r>
            <a:br>
              <a:rPr lang="en-US" dirty="0" smtClean="0"/>
            </a:br>
            <a:r>
              <a:rPr lang="en-US" dirty="0" smtClean="0"/>
              <a:t>operational effectiveness</a:t>
            </a:r>
          </a:p>
          <a:p>
            <a:pPr lvl="2"/>
            <a:endParaRPr lang="en-US" dirty="0" smtClean="0"/>
          </a:p>
        </p:txBody>
      </p:sp>
      <p:pic>
        <p:nvPicPr>
          <p:cNvPr id="6" name="Picture 2" descr="http://www.clker.com/cliparts/t/i/e/e/c/O/stop-m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686" y="4343400"/>
            <a:ext cx="2013857" cy="185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051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Audit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/>
          </a:bodyPr>
          <a:lstStyle/>
          <a:p>
            <a:r>
              <a:rPr lang="en-US" dirty="0" smtClean="0"/>
              <a:t>Annual Audit</a:t>
            </a:r>
            <a:endParaRPr lang="en-US" dirty="0" smtClean="0"/>
          </a:p>
          <a:p>
            <a:pPr lvl="1"/>
            <a:r>
              <a:rPr lang="en-US" dirty="0" smtClean="0"/>
              <a:t>External review by auditors</a:t>
            </a:r>
          </a:p>
          <a:p>
            <a:pPr lvl="2"/>
            <a:r>
              <a:rPr lang="en-US" dirty="0" smtClean="0"/>
              <a:t>Compliance with Generally Accepted Accounting Practices</a:t>
            </a:r>
          </a:p>
          <a:p>
            <a:pPr lvl="2"/>
            <a:r>
              <a:rPr lang="en-US" dirty="0" smtClean="0"/>
              <a:t>Compliance with external/internal financial policies and procedures</a:t>
            </a:r>
          </a:p>
          <a:p>
            <a:pPr lvl="2"/>
            <a:r>
              <a:rPr lang="en-US" dirty="0" smtClean="0"/>
              <a:t>Accurate account and fund balances</a:t>
            </a:r>
          </a:p>
          <a:p>
            <a:pPr lvl="2"/>
            <a:r>
              <a:rPr lang="en-US" dirty="0" smtClean="0"/>
              <a:t>Determine if appropriate financial internal controls exist</a:t>
            </a:r>
          </a:p>
          <a:p>
            <a:pPr lvl="2"/>
            <a:r>
              <a:rPr lang="en-US" dirty="0" smtClean="0"/>
              <a:t>Outcome</a:t>
            </a:r>
          </a:p>
          <a:p>
            <a:pPr lvl="3"/>
            <a:r>
              <a:rPr lang="en-US" dirty="0" smtClean="0"/>
              <a:t>Qualified opinion</a:t>
            </a:r>
          </a:p>
          <a:p>
            <a:pPr lvl="3"/>
            <a:r>
              <a:rPr lang="en-US" dirty="0" smtClean="0"/>
              <a:t>Unqualified opinion</a:t>
            </a:r>
          </a:p>
          <a:p>
            <a:pPr lvl="3"/>
            <a:r>
              <a:rPr lang="en-US" dirty="0" smtClean="0"/>
              <a:t>Adverse opinion</a:t>
            </a:r>
          </a:p>
          <a:p>
            <a:pPr lvl="1"/>
            <a:r>
              <a:rPr lang="en-US" dirty="0" smtClean="0"/>
              <a:t>Management Letter</a:t>
            </a:r>
          </a:p>
        </p:txBody>
      </p:sp>
      <p:sp>
        <p:nvSpPr>
          <p:cNvPr id="5" name="AutoShape 2" descr="data:image/jpeg;base64,/9j/4AAQSkZJRgABAQAAAQABAAD/2wCEAAkGBxQSEhUUEhQWFBUWFRcYFBgYFhgYFxcdFRgYFxYZFxwYICggGBolHBcVITEhJSkrLi4uFx8zODMtNygtLisBCgoKDg0OGhAQGiwkHyQsLCwsNywsLCwsLCwsLCwsLCwtLCwsLCwsLCwsLCwsLCwtLCwsLCwsLCwsLCwsLCwsLP/AABEIAM8A9AMBIgACEQEDEQH/xAAcAAACAgMBAQAAAAAAAAAAAAAABgQFAQIDBwj/xABJEAACAQMBBQQGBAsFCAMBAAABAgMABBEFBhIhMUETUWFxBxQiMoGRI0JioRUkM0NSU3KCkrHRVIOissEWFzREY3OT4cLD8fD/xAAaAQEAAwEBAQAAAAAAAAAAAAAAAQIDBAUG/8QAMhEAAgIBAwIDBQcFAQAAAAAAAAECAxEEEiExUQUTQRRCYZHRMoGhseHw8RUzUmJxI//aAAwDAQACEQMRAD8A9wooooAooooAoorlcPgcKpOahFyfoSlk60VB7c99atMRzNcf9Qr7MtsZYUUnXO3dojFVmaZhwKwRvMQe49mpAPma1O1srDMdhevw4ZRI/wDO4Iq/tf8Aq/yI2jlRSUNp7s8tMuvjLbj/AOyg7T3fXTLv4SW5/wDsp7X/AK/iido7ZopPg2qlB9vT74d+Eif/ACSHNdjtzCPft75POznI+aqRXRVNzjnGCr4GqilZfSBYfWleP/uQTR/50FSbXbTT5DhLy3J7u1UH5Eg1oQMFYqPb3kb+5Ij/ALLA/wAjUjNAR5JiDWouT3Cucx4mtcV4dmqtU3iXqbKKwdxcHurIufCo+KxUe13dxtRK9Z8KPWR3GotZxU+229/wGxEoXI8az6wtRMVirrX2/AjYiaJ176z2w76g0VK8Qs7IbET+0HfWd4d9V9FXXiMv8RsLDNFaxrgCivTi21kzOlFFFWICiiigCo95yHnUio950rn1X9mRaPUi0s7TResXNtaOSIXWWWUAkdr2W4FjJHHdy+SOuMUzUv7ZQuI0uYgWktX7QKObpjEyDvJTOPECvEq+0jVl1aWccKhIkWNRwCqoUD4Cu1crK6SaNZI2DI6hkYciGGQa61R5zySFFFFASrUcCa71zjGF+FJWo7byzSPBpUHrUiHdkmY7ttGeo3vrkdwr6GiG2uKMG+R3YA8xmolzpcEnCSGJ/wBqNT/MUoDZfVLjjd6mYc847SMKo/ff2jWiejS2JxLeXsrczvXLA+eFxWpBey7Fae3H1SAHvVAp+a4q20rTUt4xHECEBJALMxGTk8WJOMmlD/dbY9JLoeVzJ/WhvRhbY9i5vUPQrdP/AK0A5tb+NHq3jSUPR5Mn5DVr5P2nWQfeBWP9ntai/JapFKOgmtwPvSuZ6Ol+hbex1Nue8VzMBpMF7tBDnftrK6A/VSNGx/j4fdWP94VzCB63pN3H3mLdmUd54Y4Vm9BU+mSd7HIqR0rGaW7H0o6bId1pzC36MyNHj4kY++mma4hAUs6Lve6SwG9nljJ41hPw9+6yd5yrFdng7uNcTXBZVOt4ki6aYUGiiqEgK3iXJFaV3tV4mtaIb7EiJPCJVFFFfQGBmiiipAUUUUAVHuxyrvQaztr8yDj3JTwyuNFa6VrEVw86JkPBJ2cisMEHAYEd6kEEHrW9ldQzmQROrGJzHJunO6wAJU+OCK8yXh819l5NPMFTS/xG6Nqf+HuGZ7U9I34tLB5Hi6j9odKahVdtPowuYGiyVfg0Tjmki8Y3Hk2OHUZFc9mNUNzbq7ruSqTHOn6MkZ3ZB5ZGR4EVzWJvl9Vw/qWRbVsi5IrWutuMmq0w3zUfiHwhV2+upJ5INNt2KPdbzTyD3ooI8b5HcWJ3R8aY9LsIbSJYYECIgwFH8yep8aWtivp73Ubw8fphaxHuS3Ht48C7H5U0E5r6IwN3mJrzz8MGNtS1EL2m66WlqvRzFhMDwM8jD4U563dNFbyyIjO6RsUVRkswB3QB144pTvdBkh0eKNV35YDDcOBzkdJVuJR5k79AbpsXcOnazahcrdn2t6NgIUJ+osWMFBy48TV1sfqsk8BE4CzwyNDOF90vH9Ze4MCrY8am6drEM8InikVoiu9vZ5AcTvdxHHIPdVNsF9IlxdYIS6uXliB4ExhVjRsfaCb3xqQStoNqEtnSFI5Li4cZSGIAtgfWYk4RfE1y0La3tpvV54ZbS43SyxyEEOo5mN14Pju51w2TUNe6lI35QTxxDvEaRIyAeBLMaNvlA9SkH5RL63EZ64kbckHkULH4UAx3+pJAu/NKsaj6zsFH30afqkc678MqyqeqMGH3cqU7DTkvr65nuVEiW0ogto24opVFaSTd5FyWxk8gtbX+lpY3trc2yrEs8wt7qNRhH31YxPujgHVl5joagDfqlhbvGxuI43VVJYuingBk8x3ZpB2Y2Wh1VHvr+MyCckWkZJVYIFO7HugHgxA3s+VX/pRuG9SFvGcPdzR2y9+JD9IR5IGpotLZYo0jQYVFVVHcFAA+4UAm7GXMlndSaXcO0gVO1spW4s8XJkY9WQ8PKnWWMGkG3ilvL6RJpFjuNPvBJEypjtLaZOCHjxyMgnvFOGv63DZwPPO26iD4k9FUdWJ5CqTgprEkE8G7DFYrznYC5v8AUrx9RlYw2m60cMPMOM8PkeJfqeA4V6NXh6ijypYNovIVMtlwPOogFT1XAro8PhmTl2ImzNFFFeuZGRRRRQBRRRQGKp9orS6kCeqXCQMCd7fi7UOOg5jHWrmqzaK+kggd4YmnkAAjjXqzHdGe5QTknuoDyDbS81GzumkWeB53titw0MTruRZwk0wJIBUk7p58+BxTnsiL+1ihhWxgMORmWO63i2+ctKwZcsTktz41dbK7MiCKQzkTXFz7V25Gd8kY3BnlGo9kDuFdtkdKks4ngdg0UcjerHJLLEcFUfPVSWUeAFGwWt30pVsV7LUp0HBbiFJ8fbjbspD8VMXypllkyaWrVxNqUjLxW2txET9uZhIy+YVEP71eHbNTsm10NksJDFXQyiOKSQ8lVmPkoJP8q51VekC77DS7txz7BlXzk9hfvYVpoIZsz2In0Inozh3NKgY+9NvTN4mZ2cn5EUxZqPpVp2NvBCPzcSJ/CoH+lRduL829jKyflGURQ+MkxEaf4mB+FewZFBYbWlbWa7my6PcvHaRovtuA3ZRqO8syscnofCtJtodRgXt7qzi9XHGQRSs00S9WIIw+OoHca66jpMdrLo0J4RRO8Y7u0EBEZOepPafEinG6gUIxYjd3TvZ5YxxzUkFHo+iWiubq2jVTcICzITuOH9re3c7uT34qDq8M891FbRB4baHclmkX2e03SezgjI6ZXLeAA6129G8Tfgy2ODgodz9jfbs+f2N2qwWkmqTzF5pYrSCVoY0hcxmV4+EjyOvHdDZUL4GhJN1zSLmO49bsDGZGVUnhkJEcwX3DvDijgEjPUc6m3GjGee2uJmwIFLCEYKiVhjfJ+tuqWA881UadHJp95FbGWSe2uQ4hMrF5IZI1LlN48WRlDEZ5Fatdodp47V0hWOS4uJBlIYgC5A5sxJwqjvJoCmnv/wAF3c7zq3qd04lEqqXEMu6EdXC8QjBVIbvzVxqNnLdXVoAuLWE+tPJn8o+CsMajnwyWJ8q10PahbiY28sMttPu73ZSge2o5lCCVcDqBTcBUAS9ZHb61Zw8xbQTXLDpvORDHn/HTULr6bs/s5+P/AOUrbHnt9Q1K65qskdrGemIF3pP8T/dUv1v6btPtZ+HL+VAQNpvxXVLK75JODZz92WJeBj+9kfEUmaroV7r17OJw9ra2xeONSOJccAePvE8CW5AEAc69H9IWlG60+dE/KBO0iI5h4j2iY+K4+NWGzGqC7tILgfnYkY+BI9ofA5FAVPo31ft7JUdRHNbE288YGArxezwA5AgAjzq9mXBpP1Jfwfq8U44QahiGbuWdB9C/7w9mnS7HI1x66vdXnsWg8M5wLlhU2o1qvM1JpoYbas9yZvkKKKK7Chmil3Yy/kkSeOZt+WC5miYnmV3i8RP926Uw0BmisZrQygdaq5xj1YwdKxXBrkdBVfqmtxQLvTzRwr3uwX5Z51zz1la4XL+BZRZaPIBUSabmTwA5/wDulT/aqSfhY20kwPASyAwQee843nHH6qmtv9mpLg51Cftl6W8YMdv+8M70v7xx4VxXXznxJ7V29f38i8Vgxca+90xh0/DcSJLkjMMWOe4eUz+C8BjjVzo2lJbRCOPJ4lnZjl3ZuLO56sTUuGFUUKihVAwFAAAHcAOVb1xynxhLgubIMkClv0ne3Fa24/5i+tkP7KN2r/dHTPbLx8qVddPb6xaRA+zawS3LjpvSfQxZ7jgyEeVep4fDEHLuZTfI2xDLZ7q11O1icKZgpWNhIC3AKycQ2TwGKqW1ZxfxWsYBHYPNOTnKjeVIQO7ebf59FrzPbzaKTVbmSxtpRDZwAteTk4TCn2t49VB4BfrHPQV3lCR6RPSRa3KNZ2sT3bkgpJHvAI6n2XiKjeZgeRXh41WSybSXdqYXgJjdAGLKkcrr1BywIzyOQKvthNLDmSGyBsY4hGXkaMeu3AkBKSZcYijbBwME+VOL7E24BLPcu3Vmu597/C4A+AoQef2vpK1DTgkepacUiUBQ8alAAOAC8TGeHTIq/wDRXtZay+sW6SAH1iaaIP7JdJ2MnAHmylipHgO+plzZNDmO3vFl4YNpeSLKjj9EMfpEPid4eFeZbW7JxgNe2UJTsHBvLKTnDjjvLg8Yjx4qcY4g8KkJ5PWdd/GNTs4EB/Ft65nbHBQ0bxRLnvYsx8lNY2Vtw99qcjflFnjhGeYjSFHUeRZ2NW+yG0EWoWyXMXDeGHX6yMvvK3fg8vAg9artd0W6iuTeaeUZ3VVuIJDupME9xlYe5IASM8iKgk4bd24Q2Uw/KR30CxkcyJmMci+W4zH92mrVLsQxSStyjRnP7oJ/0qrudFa4uLW4mbAgUuIeYEzjd3y31t1SwHnmq30oylrNbZD7d5NFbjHPDtmQ/BFagImyEws9GWedghkV7iVjwwbhi/zwwFKg26bHamyuBa9JsccfplOe741eekOITT2OnD8koM8y96QYSJT4Fj91Wcm6BhsAH2QDjBzwAx18qAZdBv1nt45EYOrLwI4gjoflilv0ajsDe2J4C1un7Pp9HcfSx/5mFVXo2l9UvLjTj+SYesWngrHEiD9lquJfxfXEI4Le2jK3/ctm3l+O4x+VAWe3uiG8sZol4SBd+E9RJH7aEHpxGPjRsprPrtjBcdXQb47nX2ZB8GBpgJpE2OX1a91Cx5LvrdQDoEn4OB4Bx99Z3R3VyXwJXUd4FwK6UAUVNcdsVHsG8hRRRVyBUs27HV5k5LdW6TL4vAezk+O60fyphvr2OJSZJEjAHEswUD50o+kywVjZTOXVEulilKO0bdnc/Rn2kIIG/wBmefSra22HsEORaxsw5NJmVvnISaiSymEVk23dnnEUj3B7oIpJvvQbo+daDW76b/h7Exjo91Ksfx3I99vnimWOFVGFAUdwGB91bV8+5R9F83/BuLH4Gvpv+IvRGvVLWPcz4do5LfEAGpmnbJWkLb4iDyfrJSZZP4nyaxqW1ltC3Z75ml/VQqZZOPLIXgvmSKiLc6lce5FFZRn60p7abH/bTCKfNjVv/Rrsvl/I4GjFYpdXY55P+IvLubvAk7FPgIgp++t/9iBECbW4uIZOalpnmjJ6b6SkgqeuMHxq8NLKfTPy4/f3EbsF/WQpPKo2y+oC5tklZQr5ZJV5hZImMcgBPMBlOPCrdGB5EVtDw9+8/kVcznAmBxpJ2Ib1m4vb7pNOIYT/ANK29jPxcuatfSJq7W9myw/l52W3tx3vMd3P7q7zfu1J0XSUtbeO3T3Y0Cc+JP1m8ycn416ddariooo+Wed6/tIbe11C/QntLu49UtO8RwApvD49s3yrbYDZUKiwOuUhKS3X/WuXAdI2PVIU3DjqzjuNR9vrWIalpenoN23t0a4Zck8F35Dknnwhbn+kacdIvorSxSW5kWPfBnlLHm8x7RgOp97AA7hWiKSeDtZcNZbH1tPXf/cnfcPyYj4Vnau9mnuFsLaQxZj7W6lXG9HGSVREzydyG49ADVPol/2QudVu8wibcWFWB31hTPZAqOO+7MW3efEVP2ak373UnJJbtYF49EFtGV+9mPxqcckbuDCej7Tgm4bVG73bJkJ798nez45qLs/Ziyvlt5j20c8Trayye1IoUhpLaRvrjGGUnpvCnGlnbQ4ewYe8L+Ld/eWRX/wlqFUxEtprnQ9WktbWMSw3OJYomJXeGGO7G3ISDDKM8DhRXsug6tHdwJPFndcciMMpBIZWHRgQQfKvIvSxeswhvN0CWx1Dsju9UISaM8epwvxJr0D0cSh4Z5IxiKS8uHi6ZUtxI8CwY1U1GyknUfxnWoI+aWVu87d3aTns4wfEKrn406SyBQWY4ABJPcBxNJHo6PaR3WouON3MzpnpDDmOEfIE/GgK24TtdcuGyAsVjGCzHCqO0YsSfhSWjvr2pC3hl3LW3+kLA4Z90gb6jnknAHcOPWu22mm3VzqS29s26LyBVlPTcikZnLH9Ebw4DnwHWmvWNnYtHWxurcYS2fsrpurxXGFeR+/D7reAoDO19q9lc2N59WO4EUjDrHP7Bz8cGrn0i/Rvp9z+pvo1J+zPmJv8wrf0rxB9IuiOO6iyKR3o6sCPlXD0lIW0WVs+0kcUoPijo4P3UA8UmbRL2Wr6dMOUyz20n8Pax/4kPzpxjbIB7wD86TvSS26dOkHNNSt8eIffQj5NQDpRRRQBRRRQFDtzppubC5iX3jExj/bQb8Z8PaValbM6mLq0gnH52JHPgSo3h8DkVZkUnejY9kt1Zn/lLuVV/wC3Ke2i+GHI+FAW2r3ckSZhhadywARSq8+rM3JR1PE+FUw2bu7o5vp+zT+z2xZE/vJT7b/DdFOLMBzwKiy6ig5ZJ8K4Fp66/tM0W6XRHHS9Cgt03IY1jXuUAZ8T3nxNd768it0MkrpGg5sxAA+dKWp7XzSuYLBEdxwklbPYw+DEe+/2F7uJFcbXZ1S4luXa6m578vFV/wC1H7qDyGe81PmVV8pfUuqpSJ8vpCgyCsNy8OQDMIt2IZIAPtkMVyeYBq6m1U9AAO80o6+e3litF5Eiaf7McbZVf33AHkrV12quW7IQxnEtweyjxzUH8pJ5KuT54rOWonLGODSNUVnPJjYyRjah88JpZ5h3YnmeRT8QwPxpy0pcJ5kn/SqSztQqpHGMBVCqO4AYH3VrtxrbWlusNuN66uD2Nqv224Fz3KoyxPhVtMnKxyIuxGKiVts/4Q1Vpudtp4aOM9HuJBiRh0O4vDzNWc+rP+EI7ZN3dEDzXBPNcsEiA48MnfPktSNmdFWytY7dDncHtt1d24u58yT91I1/cM1rqV4pKm5uI7WJhzWJJFtiwPm8rfGvQOUotpNTiutYuXhcSLHpk6Bl5BkjfeAPXBY16DYbEWMLLIsCllAKlyzheAJKhyQvwpH2x0eO11axjjASGeze0wOA4rJGPjmSOvT9Eue3tYJD9eJd8HowXdcHxyCKlFJdBZ08fhO5Fw3/AAVuxFsvSeUcGmPei8Qvjk1rrGoLZXzXQYPDIixXoUhmhZPyUzKOO7ht0nphavH1+ygbsDPBE0eF7PfVdzgCBu9OBB+NIGwd/A2rarI8kYR2AQsy7rjeYcMnDDgKsVPUrS7SVQ8bq6sMhlOQR8KWSWvNRXCkQWJY7xBHaTuu7hc81RGPHvYd1WGhaDZwyPNaKqlxut2bkx88nCg7oPkKvAvQdT/OhB5T6UFBstUPddWZ+PZRg/HBr1XZaBY7O3VFCqIY8ADAGVBNeQ+kuffsHCcWvdUZYx3rAOxUjwLRr/FXtlnDuRon6KKv8IAqhqhW9Jl4wtVtojia9kW3jxxwH/Kt5CMN86s7m3W2tY4IxhVVY18kH/oUv6KfX9VluudvZBre3PRpWx27jyGF+dN+o2Ha49rGM44cONCTzLauY21xZXo4CGbs5P2JxunP7wX516XeW8d3bvG43o5UKsPBhg/EUu7SbKNcW8sJwQ6kAg8Qeanj3ECq30c6/IYTHMCJYG7G5XHFWTgG8iMHxoBb1TW5I9Om0e43jegpbwcD+MRu6iORT1wnP9mnT0ofR6PcJzJjSJfEsyIPvNNhgRysm6rMPdbAJGe4niPhSbt0/rV1Z6enEtKtxcfZigIYZ/afAFAO0YwAO4AfKk/bgiS80u36m6M5/Zto2bJ8N5lpyJpH2Wf13Ubq+5wwj1S1PQ7pDTyL5thfhQD0KKKDQGKKKKAzSvbaZLHq0s6r9BPbIJDkcJYmwvDmco3PwporFAR7q0DjuPQ0k7UCRpYrNGMZmDvJIvvLFGVD7h6MxdVz0BJp/pe2m0iV3juLbc7eEOoV/cljk3S8bEe6SUQhuhHiawsojJ7l1NYWuKx6EKwsY4IxHEoRFHAD+fifE1S3OvTozx+pyvJvHsimDCyn3GZz7nDmCOhxmp02uBB9NaXcLDmBC06fuvDvcPPFcPw1LKPxayuZc8mkQwIPMy4OPIGuF0zT5WTp82DXDwaWEK2UMk9zIGlc79xJ3nGFRB+iowqr/qaNAtZJJGu513XcbsMZ4mGLmAftsfab4DpXaw2WuJZFmvWDsvGOJeEER/S48ZH+0fgBTfb2Sp7THJ556Dxq0aZyf5sh2RRGVkt4mnmYIqKWYnkqgcSfGlfZK3e8nbVLhSpdSljGfzUJ+uR0eTnnuqLcTnW7gxpkaZbv9I3EC7kU+4vfEpHE9aegO7l0A5DHICvQrgoLajklJyeWQ9a1GO3glmlOEjQs3jjoPE8h50pXV1ZJpkdrdulkJoBuxNJvPHve0CCeJIbByetWO0Vm93dwW5VhbRYuJ2x7MjK2IYgevtDeI+yO+ouxVhHM13cyorzSXU0ZLKGKpC3Zoi5HAYAOPtVoVE3bv1q4sY5HhzLYkTR3cRVoJkyoJUg5VshHK4+oeNOPo811Jfo+AS5BubbuDE/jUP7SS5bHdJ4V32MskjuNSs1GbZWiZYz7qesRsZUA6Lwzj7VeZ3KLo969lLIfVXcTW0qMDJavxCvjnwGVdT7y48agg9F2g9GVldTvNMsnaOQWKyEA4AUcOXICvNdh/R/bX016kjSqlvOY4t0rkgM49rKnJwor1rStsEASO/KRSNjs5gfxa4B5NC/IE/oE5B7+dTNltkbezMzQu7esSGRiWB4nJ9kgcuJqSuH6EbZDZiPToTDCzupdny+M5YAY9kDhwqbtHftbwExjM8pEVsvfJJwUnH1V4sT0Cmt9U2htrYhC3aTH3IY/bmbyUch4nAHfSzZ6/F+EkS9cC7ZG7CFTvR24Ye4zDg1w45nwwMdTYS9WLV9Yg61ptlId23s4x2bORiaRFDNjvcuEyOfA99eg+kDXXtoFjt+N1cuIbZe5n95z3Ki5OfKvEdpLVrO4kaZZJbSeVmcFj2sUhJIdWPFZV6N9YDBp82S16IXNs1+wlfcaOwvcnckV8ZSQZwk/DGTzyR1qZRcXhiNkZLKGuw2dvLOCGCxnt0SNMP20LuzyElnfeWReZPLFSFXVhzaxf92ZP9TTJJJujJzjwqIdUXoDWMrYReGzVQlLoim9a1Uf8vZv5Tyr/NDS7e6LqZuvXYIYLefswsyCcyRXQU8EcFFKsByfwxTy2qjop+dc21U9FHxNZvVVr1L+RPsKp2r1Nh2cWkOkvLeklTsVPfkcWHlVvsbsy1t2k9zIJryc5nk+qAPdjjHRF++p7am/cPlWm0e0KWVoZ5QWOAEQe9I7e4ijvJq1d0bHhESrlFZZUbfaxIdywsz+N3QIyPzMXKSVscuGQPE0yaDpMdpbx28QwkahR3nHMnvJOSfOqHYXZ+SISXV3hry5IaU9I1+pCncq/wA6bq2MwooooAooooArFZpa2y2qWyRERDNdTErbQL70jd5/RQcyaAY96lST0k6WrFWvIwQSCCG4EHB6VjZPZieOU3d9O0106FSqkiGJWIbcjXkeQ4nupg/BFv8AqIv/ABp/SgKL/ePpf9th+Z/pXQ+kHTP7bb/xirY6FbHnbw/+JP6Vo+zdoedrAf7pP6UBX/7eab/brb/yrS9tjrltfLHBHqdtFbOW9bKzL2jrwwiceAbiDTZJspZHnaW5/uk/pXJ9jNPPA2Vsf7lP6UBH07XtMiiSOG5tVjQbqKsqAADpzq20+9gnBMMiSgHBKOGAPPBxVa2w2m/2G2/8Kf0pSs965kltdFSOytFfFxdogy7Dgy24HAkDhv8AT5UA86rqtrbDNxPHCPtuFz5A8TSRp2t6ct9JLb6lEiT5M0LEbjS43VkRmwFblkcjV7pHo3sIG32i9YlPFpJyZXJ7/a4A+Qq6u9mrOVdyS1gZe4xJ/ThQC1eWv4N024lhlMs8vEztg78szLGr8OG6u8uAOgqTF6OrD1b1eSFHZhl5TxmZzzk7T3t7PHnSttRs8dNRo43b8G3REcikljZyMfopoyeUe+FyOlW9xql36uTNat6zEOzwCvZznhiSNs+5xyc8RxoDzW30zUdOt7mSGWKWziuJYZYZt1kJjbAPZuMEsCPdOcmoya/uFFfRUVpPcVTcwrIT+ig4N5Cm62sHimsIJn38vcXUn6LT8COB5gb5x+yKZNu7syWE++RmNDLG+MMjx+0jqR1BAoQJmnWOtzqY7Szi0uJ/eZUETEHvZsyHh3CrG+9CoSzZo5nkvgRIHJKqSOJRRzBJ5MeOcV6Pp+v70aF0IJVSceIBNabR7WQ2lsZiGZidyGMA78sje6iDrk93KhJ53oGpLq9tJHOuLuFd25jIwZVHs9oB0YHmOh+FJLodOdre4XtrCc8Qc+z9ofouPDzpo2g2PvrJE1hH3r0O014gHshX4lVA5qo9lh3celXV2lvq1l6xEoMb8J4/rQyD+XHiD4jvrorlvW19fT6HHdDy3vXT1+q+J32U2say7OC7k7W0kwtrdHiUz7sU5/k/X+T/AHdln2k88dPMV896deNp8jWl2BJay5ClhlcE9e4d/ccGn3ZzaR9LKxzM0unMQI5T7T2pbkkh+tEejdKwv06nHp+hvRqXGSWevTs/1Hc1rVpPbrKoeMg5GQQchgeRBFVhUjnXjWVSreGetCamuAUZNVNjF6/qskj8bfTiIoV+q05UGRz4oCqjuNXlmmXXz/lxqt9GWOxuh9Yaheb/AJ9qTx+GK69GuGzn1L5SHEVmiiu05gooooAooooApH2NgFzfX17JxZJmtYPsRw4DY7izZJp4pE0yf8H6pNBJwhv3M9u590TYAliJ6E4DDvoB2n5cOlRu0PfU3GagsMUBntD3mgEnvrSukcpFSDdYmPXFdVi8SaEnB8K65qALHpKvXg0u7eM4YREA/o75CE/AMTSbqmk61askWkiP1RIowgJhySFG+x38Ektk58a9M1nTkuYJIJBlJUZG78MMcPGlXYTW3jJ068OLq3XCMeVxEOCSJnmcAZHOgEa92n2ktniSWGMtM5SIbkZ32AJwCj8OAJ44r0rYO+vprdm1GJYZu0ICquPZAXB95uuetQfSnAwtY7lAS1ncQ3OBzKxtiT/AzH4U2Wd0ssayRsGR1DKRyIbiDQEPafTluLSeFxkSROv+E4PzwaW9m7oz6TZSsct2SBj3kDdJ/wANXG3GurZ2csjHLMpSJR7zyOCqKoHM5qq0e3NrYWtoffSFO08GxkjzyTQFVtFpBuEUo/ZzRNvwyYzutjBBHVSMgiuF7o892kEczKq5BuUQE9oVIKqp6ITxOaZrOxaT3eXUnl/7rbX9ettLjBky8r8Io1GZZSeQQdB48qA01GSCxga4vHCIvJepPRQPrMe4VW7KaPNeTrqV+m4QPxK3P5hD9dh+tYfKsbPbN3F3Ot9qoAZeNtajilvnjvP0aTl//cA8TS44DnVLLIwjukEsmzEHKnjkcRXi2u2D7PX/AKzCpbT7k7s8Y4hCeYHcRzU+a91euZ60anp8V3A8Myhkdd1h/IjuIPEHwrm0+qVrafHYtKB5ttXoENzCCpDwTAPDIvHdJHDHj4eYpJ2b1KS1m9RuhvK3CIkbysD9U96EfKmDQJ30i7bSr4lrSc5tZTyQsfZPgCeDDo2DyNd9rNOZbiO3wAxDsZB7yxjAbcPQsSF+dezCe9Z95fijy7a/LbXuv8Ga6PtemkSiPtVks3b2ot8NLak9UGctF9nmP5+sjs7mNZYmVwygo6nIYGljZrYe3EQMka7rDITA5HqxPMmpOi2Q026W1jz6pcB2gU8exlT2pI1PPcdcuB0Kt4VyXwhJuJ26ac9qbLnToSJDkcQDVFs59Bq1/bngs6xXcfmw7KXH7yr86cwvXrSftL9Fq2myj84Li3byKCRc/FPvrCqvy1g6LJ73kcqKKK1KBRRRQBRRRQBVLtVs9Ff27QS5HEMjrweN14q6HoQf6VdUUAhbN7TzW0osNUws3K3ueUV0OnHksveDz/m53C9ai7QaDBexNDcIHQ8ujKejIeasO+lTTI9S00tEUOpWqr9AwZVuV4gBH3iA4AOd7PQ+VAN9FLh2vnHvaRffAQn+T0HbTHvadfj+4Df5WqQMZrZHI5Glc7e24960v187ST/TNan0hWI95bpfO1nH/wAagDglx31SbYbLx30akOYp4jvW86+/G3T9pe9etVyekHTjzldf2oZV/mtdE9IOl/22MeZYfzFAQtE2sdZPUNWRYp2BVJD/AMPdA8PZJ4BiOanv+Fc02PvrQldMvVSAnKwzx9oIsnJEbDju+BqZrGvaPfRGGe5tpEbvkUFT3qeakd9VeiXF5ZGMQv8AhTT3cIkisDPBx3faI4SoDjJ5jwoCdp+yTxyi71C4a9uE/ILuhIYiescY5t9qr2KwAzJcMFHM5IA82PQVSaxthcNM8FhYSzyxsUaWX6OBD1O8ff8AhiolvsJcXhEmsXRmGci2hzHbr4HHtP8AH76A2v8Abd7ljbaNELhxwe4PC2hz4/XbwH31Z7J7ErbObm5kN1eOPbmce79mJfqLTJp1hHAgjhjWNByVFCgfKuk82POqWWRhHMglkzNLjzqIaCaxivDvvlbLPobxjgK3ifFaUVjGTi8ollVt5snHqdqYmwrjLQyY9xsfep5EV5lsJPLNdTWV+27dwwJDBvc2ETuzAn62Qy8eoAPSvaLeTHA8qSPSdsS10Yry1yl1AynKYDyIpzhc8O0Xju54HJB4GvoNNqN6Ul1OaytNOL6MfbNcIo7lA+6qParHa2AHveuDHkIpi/8AhzUvQtoILoYik3nUfSI3syof+oh4qfhVdpqPd3frLo0cMAeO2VwQzuxxLMVPujA3F7xvHqK1C4Gek3a47+paVGOayzyn9lISufmwpwdgASeAHE+GKRdjJPX7241I/kQDbWXiiHMsg8Gbl4LQkfRRWKzQBRRRQBRRRQBRRRQBRisVmgCsVmsGgCk3a7WZYp1WJyoCAkcOJJPPPhinKvM9q5d66k8CF/hAFcOvsca1h+pnY8I6LtVcfWKN+0i/6Yrou1LH3oYW/cqgorylqbV7zMd8u56Rptta3MQfsITngwMaHBHTlVra2qRLuRIqL+iqhRx4ngK800PWHtnyOKn317/LuNMOr7TXQ3JLK2W7h3fpkEm5Opzw3VPAjFevpdSrY4fU3hNSHCik3S/SVZSN2czPaS9Y7hTGc8sBj7J+dN0cysu8rBgeRBBHzFdhc1mlxy51EJqV6uO81sLYV5l9F90svp/00TSIdZAqWLdaz2K91Zf0+zuid6IVFTuyHdQIx3VZeHz7ob0Qal28meBrpuDuFZxXRRpZVSzuKylk5i3UMXCrvEYLYG8R3E88V1zUXUtSit4zJPIsaLzZiAP/ANpFl1S61nMdlv2tieEl0w3ZZh1W3B90fbNdxQztNqkmpztp1kxEQIF/cDki9YYz1kYcD3U96dYpBEkUShY41Coo6AcBUbQdEhs4Vgt0CRr8ST1ZjzLHqasqAxWRWKyKAKKKKAKKKKAKKKKAKKxWaAKxRRQBXkuoyb0sjd7sfmxr1rFQDo0H6lP4RXHq9PK5JJ9Ck47jyuivUToFt+pT5VzfZq2P5oDyJH8jXE/DrO6M/Kfc8yrpBOyMGRipHUcK9EbZW1/Vn+Jv61ybZC27mHk1R7BcumB5UhYk11J07O9t4rlPtKCfPiMZ8sVVjQtPU71pPeae2c4hkYpnxUking7G2/e/8Q/pXFtiov1kg/h/pXRGOshxwy6UxVi1fUYOEd9bXqjpPE8L/wASjBNdY/SjPFwudPk4c2gdZV8wDg0wtsOnSVvkK5nYYfrj/B/7rRWapdYL9/eMz7EGH0v6b+caaE9zwSf/ABBqR/vW0w+7cA/Dd/zYol2FJ/OqfNf/AHUCf0ahs5WBvOMf0qzut/wa/wCNMnMuxMf0n2n1WU+ciD/Wudn6TbZpQsksESccsZQeQ4cuucVVP6KU/U25+B/pV3st6P7eAs0ttAx4bvsK2O88RwPKqwlZKaT3fJYCzk2uvSlp4bdhkkuX6LBE8h+eMffXEa9qt2MWlkLRT+du29oZ6rEvEnzp3trVEGERUHcqhR91dcV3FxL070foXE2oTPfzDiO1/Iof+nF7o+Oac1UAAAYA5eFbUUAUUUUAUUUUAUUCigCiii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WFBUWFRcYFBgYFhgYFxcdFRgYFxYZFxwYICggGBolHBcVITEhJSkrLi4uFx8zODMtNygtLisBCgoKDg0OGhAQGiwkHyQsLCwsNywsLCwsLCwsLCwsLCwtLCwsLCwsLCwsLCwsLCwtLCwsLCwsLCwsLCwsLCwsLP/AABEIAM8A9AMBIgACEQEDEQH/xAAcAAACAgMBAQAAAAAAAAAAAAAABgQFAQIDBwj/xABJEAACAQMBBQQGBAsFCAMBAAABAgMABBEFBhIhMUETUWFxBxQiMoGRI0JioRUkM0NSU3KCkrHRVIOissEWFzREY3OT4cLD8fD/xAAaAQEAAwEBAQAAAAAAAAAAAAAAAQIDBAUG/8QAMhEAAgIBAwIDBQcFAQAAAAAAAAECAxEEEiExUQUTQRRCYZHRMoGhseHw8RUzUmJxI//aAAwDAQACEQMRAD8A9wooooAooooAoorlcPgcKpOahFyfoSlk60VB7c99atMRzNcf9Qr7MtsZYUUnXO3dojFVmaZhwKwRvMQe49mpAPma1O1srDMdhevw4ZRI/wDO4Iq/tf8Aq/yI2jlRSUNp7s8tMuvjLbj/AOyg7T3fXTLv4SW5/wDsp7X/AK/iido7ZopPg2qlB9vT74d+Eif/ACSHNdjtzCPft75POznI+aqRXRVNzjnGCr4GqilZfSBYfWleP/uQTR/50FSbXbTT5DhLy3J7u1UH5Eg1oQMFYqPb3kb+5Ij/ALLA/wAjUjNAR5JiDWouT3Cucx4mtcV4dmqtU3iXqbKKwdxcHurIufCo+KxUe13dxtRK9Z8KPWR3GotZxU+229/wGxEoXI8az6wtRMVirrX2/AjYiaJ176z2w76g0VK8Qs7IbET+0HfWd4d9V9FXXiMv8RsLDNFaxrgCivTi21kzOlFFFWICiiigCo95yHnUio950rn1X9mRaPUi0s7TResXNtaOSIXWWWUAkdr2W4FjJHHdy+SOuMUzUv7ZQuI0uYgWktX7QKObpjEyDvJTOPECvEq+0jVl1aWccKhIkWNRwCqoUD4Cu1crK6SaNZI2DI6hkYciGGQa61R5zySFFFFASrUcCa71zjGF+FJWo7byzSPBpUHrUiHdkmY7ttGeo3vrkdwr6GiG2uKMG+R3YA8xmolzpcEnCSGJ/wBqNT/MUoDZfVLjjd6mYc847SMKo/ff2jWiejS2JxLeXsrczvXLA+eFxWpBey7Fae3H1SAHvVAp+a4q20rTUt4xHECEBJALMxGTk8WJOMmlD/dbY9JLoeVzJ/WhvRhbY9i5vUPQrdP/AK0A5tb+NHq3jSUPR5Mn5DVr5P2nWQfeBWP9ntai/JapFKOgmtwPvSuZ6Ol+hbex1Nue8VzMBpMF7tBDnftrK6A/VSNGx/j4fdWP94VzCB63pN3H3mLdmUd54Y4Vm9BU+mSd7HIqR0rGaW7H0o6bId1pzC36MyNHj4kY++mma4hAUs6Lve6SwG9nljJ41hPw9+6yd5yrFdng7uNcTXBZVOt4ki6aYUGiiqEgK3iXJFaV3tV4mtaIb7EiJPCJVFFFfQGBmiiipAUUUUAVHuxyrvQaztr8yDj3JTwyuNFa6VrEVw86JkPBJ2cisMEHAYEd6kEEHrW9ldQzmQROrGJzHJunO6wAJU+OCK8yXh819l5NPMFTS/xG6Nqf+HuGZ7U9I34tLB5Hi6j9odKahVdtPowuYGiyVfg0Tjmki8Y3Hk2OHUZFc9mNUNzbq7ruSqTHOn6MkZ3ZB5ZGR4EVzWJvl9Vw/qWRbVsi5IrWutuMmq0w3zUfiHwhV2+upJ5INNt2KPdbzTyD3ooI8b5HcWJ3R8aY9LsIbSJYYECIgwFH8yep8aWtivp73Ubw8fphaxHuS3Ht48C7H5U0E5r6IwN3mJrzz8MGNtS1EL2m66WlqvRzFhMDwM8jD4U563dNFbyyIjO6RsUVRkswB3QB144pTvdBkh0eKNV35YDDcOBzkdJVuJR5k79AbpsXcOnazahcrdn2t6NgIUJ+osWMFBy48TV1sfqsk8BE4CzwyNDOF90vH9Ze4MCrY8am6drEM8InikVoiu9vZ5AcTvdxHHIPdVNsF9IlxdYIS6uXliB4ExhVjRsfaCb3xqQStoNqEtnSFI5Li4cZSGIAtgfWYk4RfE1y0La3tpvV54ZbS43SyxyEEOo5mN14Pju51w2TUNe6lI35QTxxDvEaRIyAeBLMaNvlA9SkH5RL63EZ64kbckHkULH4UAx3+pJAu/NKsaj6zsFH30afqkc678MqyqeqMGH3cqU7DTkvr65nuVEiW0ogto24opVFaSTd5FyWxk8gtbX+lpY3trc2yrEs8wt7qNRhH31YxPujgHVl5joagDfqlhbvGxuI43VVJYuingBk8x3ZpB2Y2Wh1VHvr+MyCckWkZJVYIFO7HugHgxA3s+VX/pRuG9SFvGcPdzR2y9+JD9IR5IGpotLZYo0jQYVFVVHcFAA+4UAm7GXMlndSaXcO0gVO1spW4s8XJkY9WQ8PKnWWMGkG3ilvL6RJpFjuNPvBJEypjtLaZOCHjxyMgnvFOGv63DZwPPO26iD4k9FUdWJ5CqTgprEkE8G7DFYrznYC5v8AUrx9RlYw2m60cMPMOM8PkeJfqeA4V6NXh6ijypYNovIVMtlwPOogFT1XAro8PhmTl2ImzNFFFeuZGRRRRQBRRRQGKp9orS6kCeqXCQMCd7fi7UOOg5jHWrmqzaK+kggd4YmnkAAjjXqzHdGe5QTknuoDyDbS81GzumkWeB53titw0MTruRZwk0wJIBUk7p58+BxTnsiL+1ihhWxgMORmWO63i2+ctKwZcsTktz41dbK7MiCKQzkTXFz7V25Gd8kY3BnlGo9kDuFdtkdKks4ngdg0UcjerHJLLEcFUfPVSWUeAFGwWt30pVsV7LUp0HBbiFJ8fbjbspD8VMXypllkyaWrVxNqUjLxW2txET9uZhIy+YVEP71eHbNTsm10NksJDFXQyiOKSQ8lVmPkoJP8q51VekC77DS7txz7BlXzk9hfvYVpoIZsz2In0Inozh3NKgY+9NvTN4mZ2cn5EUxZqPpVp2NvBCPzcSJ/CoH+lRduL829jKyflGURQ+MkxEaf4mB+FewZFBYbWlbWa7my6PcvHaRovtuA3ZRqO8syscnofCtJtodRgXt7qzi9XHGQRSs00S9WIIw+OoHca66jpMdrLo0J4RRO8Y7u0EBEZOepPafEinG6gUIxYjd3TvZ5YxxzUkFHo+iWiubq2jVTcICzITuOH9re3c7uT34qDq8M891FbRB4baHclmkX2e03SezgjI6ZXLeAA6129G8Tfgy2ODgodz9jfbs+f2N2qwWkmqTzF5pYrSCVoY0hcxmV4+EjyOvHdDZUL4GhJN1zSLmO49bsDGZGVUnhkJEcwX3DvDijgEjPUc6m3GjGee2uJmwIFLCEYKiVhjfJ+tuqWA881UadHJp95FbGWSe2uQ4hMrF5IZI1LlN48WRlDEZ5Fatdodp47V0hWOS4uJBlIYgC5A5sxJwqjvJoCmnv/wAF3c7zq3qd04lEqqXEMu6EdXC8QjBVIbvzVxqNnLdXVoAuLWE+tPJn8o+CsMajnwyWJ8q10PahbiY28sMttPu73ZSge2o5lCCVcDqBTcBUAS9ZHb61Zw8xbQTXLDpvORDHn/HTULr6bs/s5+P/AOUrbHnt9Q1K65qskdrGemIF3pP8T/dUv1v6btPtZ+HL+VAQNpvxXVLK75JODZz92WJeBj+9kfEUmaroV7r17OJw9ra2xeONSOJccAePvE8CW5AEAc69H9IWlG60+dE/KBO0iI5h4j2iY+K4+NWGzGqC7tILgfnYkY+BI9ofA5FAVPo31ft7JUdRHNbE288YGArxezwA5AgAjzq9mXBpP1Jfwfq8U44QahiGbuWdB9C/7w9mnS7HI1x66vdXnsWg8M5wLlhU2o1qvM1JpoYbas9yZvkKKKK7Chmil3Yy/kkSeOZt+WC5miYnmV3i8RP926Uw0BmisZrQygdaq5xj1YwdKxXBrkdBVfqmtxQLvTzRwr3uwX5Z51zz1la4XL+BZRZaPIBUSabmTwA5/wDulT/aqSfhY20kwPASyAwQee843nHH6qmtv9mpLg51Cftl6W8YMdv+8M70v7xx4VxXXznxJ7V29f38i8Vgxca+90xh0/DcSJLkjMMWOe4eUz+C8BjjVzo2lJbRCOPJ4lnZjl3ZuLO56sTUuGFUUKihVAwFAAAHcAOVb1xynxhLgubIMkClv0ne3Fa24/5i+tkP7KN2r/dHTPbLx8qVddPb6xaRA+zawS3LjpvSfQxZ7jgyEeVep4fDEHLuZTfI2xDLZ7q11O1icKZgpWNhIC3AKycQ2TwGKqW1ZxfxWsYBHYPNOTnKjeVIQO7ebf59FrzPbzaKTVbmSxtpRDZwAteTk4TCn2t49VB4BfrHPQV3lCR6RPSRa3KNZ2sT3bkgpJHvAI6n2XiKjeZgeRXh41WSybSXdqYXgJjdAGLKkcrr1BywIzyOQKvthNLDmSGyBsY4hGXkaMeu3AkBKSZcYijbBwME+VOL7E24BLPcu3Vmu597/C4A+AoQef2vpK1DTgkepacUiUBQ8alAAOAC8TGeHTIq/wDRXtZay+sW6SAH1iaaIP7JdJ2MnAHmylipHgO+plzZNDmO3vFl4YNpeSLKjj9EMfpEPid4eFeZbW7JxgNe2UJTsHBvLKTnDjjvLg8Yjx4qcY4g8KkJ5PWdd/GNTs4EB/Ft65nbHBQ0bxRLnvYsx8lNY2Vtw99qcjflFnjhGeYjSFHUeRZ2NW+yG0EWoWyXMXDeGHX6yMvvK3fg8vAg9artd0W6iuTeaeUZ3VVuIJDupME9xlYe5IASM8iKgk4bd24Q2Uw/KR30CxkcyJmMci+W4zH92mrVLsQxSStyjRnP7oJ/0qrudFa4uLW4mbAgUuIeYEzjd3y31t1SwHnmq30oylrNbZD7d5NFbjHPDtmQ/BFagImyEws9GWedghkV7iVjwwbhi/zwwFKg26bHamyuBa9JsccfplOe741eekOITT2OnD8koM8y96QYSJT4Fj91Wcm6BhsAH2QDjBzwAx18qAZdBv1nt45EYOrLwI4gjoflilv0ajsDe2J4C1un7Pp9HcfSx/5mFVXo2l9UvLjTj+SYesWngrHEiD9lquJfxfXEI4Le2jK3/ctm3l+O4x+VAWe3uiG8sZol4SBd+E9RJH7aEHpxGPjRsprPrtjBcdXQb47nX2ZB8GBpgJpE2OX1a91Cx5LvrdQDoEn4OB4Bx99Z3R3VyXwJXUd4FwK6UAUVNcdsVHsG8hRRRVyBUs27HV5k5LdW6TL4vAezk+O60fyphvr2OJSZJEjAHEswUD50o+kywVjZTOXVEulilKO0bdnc/Rn2kIIG/wBmefSra22HsEORaxsw5NJmVvnISaiSymEVk23dnnEUj3B7oIpJvvQbo+daDW76b/h7Exjo91Ksfx3I99vnimWOFVGFAUdwGB91bV8+5R9F83/BuLH4Gvpv+IvRGvVLWPcz4do5LfEAGpmnbJWkLb4iDyfrJSZZP4nyaxqW1ltC3Z75ml/VQqZZOPLIXgvmSKiLc6lce5FFZRn60p7abH/bTCKfNjVv/Rrsvl/I4GjFYpdXY55P+IvLubvAk7FPgIgp++t/9iBECbW4uIZOalpnmjJ6b6SkgqeuMHxq8NLKfTPy4/f3EbsF/WQpPKo2y+oC5tklZQr5ZJV5hZImMcgBPMBlOPCrdGB5EVtDw9+8/kVcznAmBxpJ2Ib1m4vb7pNOIYT/ANK29jPxcuatfSJq7W9myw/l52W3tx3vMd3P7q7zfu1J0XSUtbeO3T3Y0Cc+JP1m8ycn416ddariooo+Wed6/tIbe11C/QntLu49UtO8RwApvD49s3yrbYDZUKiwOuUhKS3X/WuXAdI2PVIU3DjqzjuNR9vrWIalpenoN23t0a4Zck8F35Dknnwhbn+kacdIvorSxSW5kWPfBnlLHm8x7RgOp97AA7hWiKSeDtZcNZbH1tPXf/cnfcPyYj4Vnau9mnuFsLaQxZj7W6lXG9HGSVREzydyG49ADVPol/2QudVu8wibcWFWB31hTPZAqOO+7MW3efEVP2ak373UnJJbtYF49EFtGV+9mPxqcckbuDCej7Tgm4bVG73bJkJ798nez45qLs/Ziyvlt5j20c8Trayye1IoUhpLaRvrjGGUnpvCnGlnbQ4ewYe8L+Ld/eWRX/wlqFUxEtprnQ9WktbWMSw3OJYomJXeGGO7G3ISDDKM8DhRXsug6tHdwJPFndcciMMpBIZWHRgQQfKvIvSxeswhvN0CWx1Dsju9UISaM8epwvxJr0D0cSh4Z5IxiKS8uHi6ZUtxI8CwY1U1GyknUfxnWoI+aWVu87d3aTns4wfEKrn406SyBQWY4ABJPcBxNJHo6PaR3WouON3MzpnpDDmOEfIE/GgK24TtdcuGyAsVjGCzHCqO0YsSfhSWjvr2pC3hl3LW3+kLA4Z90gb6jnknAHcOPWu22mm3VzqS29s26LyBVlPTcikZnLH9Ebw4DnwHWmvWNnYtHWxurcYS2fsrpurxXGFeR+/D7reAoDO19q9lc2N59WO4EUjDrHP7Bz8cGrn0i/Rvp9z+pvo1J+zPmJv8wrf0rxB9IuiOO6iyKR3o6sCPlXD0lIW0WVs+0kcUoPijo4P3UA8UmbRL2Wr6dMOUyz20n8Pax/4kPzpxjbIB7wD86TvSS26dOkHNNSt8eIffQj5NQDpRRRQBRRRQFDtzppubC5iX3jExj/bQb8Z8PaValbM6mLq0gnH52JHPgSo3h8DkVZkUnejY9kt1Zn/lLuVV/wC3Ke2i+GHI+FAW2r3ckSZhhadywARSq8+rM3JR1PE+FUw2bu7o5vp+zT+z2xZE/vJT7b/DdFOLMBzwKiy6ig5ZJ8K4Fp66/tM0W6XRHHS9Cgt03IY1jXuUAZ8T3nxNd768it0MkrpGg5sxAA+dKWp7XzSuYLBEdxwklbPYw+DEe+/2F7uJFcbXZ1S4luXa6m578vFV/wC1H7qDyGe81PmVV8pfUuqpSJ8vpCgyCsNy8OQDMIt2IZIAPtkMVyeYBq6m1U9AAO80o6+e3litF5Eiaf7McbZVf33AHkrV12quW7IQxnEtweyjxzUH8pJ5KuT54rOWonLGODSNUVnPJjYyRjah88JpZ5h3YnmeRT8QwPxpy0pcJ5kn/SqSztQqpHGMBVCqO4AYH3VrtxrbWlusNuN66uD2Nqv224Fz3KoyxPhVtMnKxyIuxGKiVts/4Q1Vpudtp4aOM9HuJBiRh0O4vDzNWc+rP+EI7ZN3dEDzXBPNcsEiA48MnfPktSNmdFWytY7dDncHtt1d24u58yT91I1/cM1rqV4pKm5uI7WJhzWJJFtiwPm8rfGvQOUotpNTiutYuXhcSLHpk6Bl5BkjfeAPXBY16DYbEWMLLIsCllAKlyzheAJKhyQvwpH2x0eO11axjjASGeze0wOA4rJGPjmSOvT9Eue3tYJD9eJd8HowXdcHxyCKlFJdBZ08fhO5Fw3/AAVuxFsvSeUcGmPei8Qvjk1rrGoLZXzXQYPDIixXoUhmhZPyUzKOO7ht0nphavH1+ygbsDPBE0eF7PfVdzgCBu9OBB+NIGwd/A2rarI8kYR2AQsy7rjeYcMnDDgKsVPUrS7SVQ8bq6sMhlOQR8KWSWvNRXCkQWJY7xBHaTuu7hc81RGPHvYd1WGhaDZwyPNaKqlxut2bkx88nCg7oPkKvAvQdT/OhB5T6UFBstUPddWZ+PZRg/HBr1XZaBY7O3VFCqIY8ADAGVBNeQ+kuffsHCcWvdUZYx3rAOxUjwLRr/FXtlnDuRon6KKv8IAqhqhW9Jl4wtVtojia9kW3jxxwH/Kt5CMN86s7m3W2tY4IxhVVY18kH/oUv6KfX9VluudvZBre3PRpWx27jyGF+dN+o2Ha49rGM44cONCTzLauY21xZXo4CGbs5P2JxunP7wX516XeW8d3bvG43o5UKsPBhg/EUu7SbKNcW8sJwQ6kAg8Qeanj3ECq30c6/IYTHMCJYG7G5XHFWTgG8iMHxoBb1TW5I9Om0e43jegpbwcD+MRu6iORT1wnP9mnT0ofR6PcJzJjSJfEsyIPvNNhgRysm6rMPdbAJGe4niPhSbt0/rV1Z6enEtKtxcfZigIYZ/afAFAO0YwAO4AfKk/bgiS80u36m6M5/Zto2bJ8N5lpyJpH2Wf13Ubq+5wwj1S1PQ7pDTyL5thfhQD0KKKDQGKKKKAzSvbaZLHq0s6r9BPbIJDkcJYmwvDmco3PwporFAR7q0DjuPQ0k7UCRpYrNGMZmDvJIvvLFGVD7h6MxdVz0BJp/pe2m0iV3juLbc7eEOoV/cljk3S8bEe6SUQhuhHiawsojJ7l1NYWuKx6EKwsY4IxHEoRFHAD+fifE1S3OvTozx+pyvJvHsimDCyn3GZz7nDmCOhxmp02uBB9NaXcLDmBC06fuvDvcPPFcPw1LKPxayuZc8mkQwIPMy4OPIGuF0zT5WTp82DXDwaWEK2UMk9zIGlc79xJ3nGFRB+iowqr/qaNAtZJJGu513XcbsMZ4mGLmAftsfab4DpXaw2WuJZFmvWDsvGOJeEER/S48ZH+0fgBTfb2Sp7THJ556Dxq0aZyf5sh2RRGVkt4mnmYIqKWYnkqgcSfGlfZK3e8nbVLhSpdSljGfzUJ+uR0eTnnuqLcTnW7gxpkaZbv9I3EC7kU+4vfEpHE9aegO7l0A5DHICvQrgoLajklJyeWQ9a1GO3glmlOEjQs3jjoPE8h50pXV1ZJpkdrdulkJoBuxNJvPHve0CCeJIbByetWO0Vm93dwW5VhbRYuJ2x7MjK2IYgevtDeI+yO+ouxVhHM13cyorzSXU0ZLKGKpC3Zoi5HAYAOPtVoVE3bv1q4sY5HhzLYkTR3cRVoJkyoJUg5VshHK4+oeNOPo811Jfo+AS5BubbuDE/jUP7SS5bHdJ4V32MskjuNSs1GbZWiZYz7qesRsZUA6Lwzj7VeZ3KLo969lLIfVXcTW0qMDJavxCvjnwGVdT7y48agg9F2g9GVldTvNMsnaOQWKyEA4AUcOXICvNdh/R/bX016kjSqlvOY4t0rkgM49rKnJwor1rStsEASO/KRSNjs5gfxa4B5NC/IE/oE5B7+dTNltkbezMzQu7esSGRiWB4nJ9kgcuJqSuH6EbZDZiPToTDCzupdny+M5YAY9kDhwqbtHftbwExjM8pEVsvfJJwUnH1V4sT0Cmt9U2htrYhC3aTH3IY/bmbyUch4nAHfSzZ6/F+EkS9cC7ZG7CFTvR24Ye4zDg1w45nwwMdTYS9WLV9Yg61ptlId23s4x2bORiaRFDNjvcuEyOfA99eg+kDXXtoFjt+N1cuIbZe5n95z3Ki5OfKvEdpLVrO4kaZZJbSeVmcFj2sUhJIdWPFZV6N9YDBp82S16IXNs1+wlfcaOwvcnckV8ZSQZwk/DGTzyR1qZRcXhiNkZLKGuw2dvLOCGCxnt0SNMP20LuzyElnfeWReZPLFSFXVhzaxf92ZP9TTJJJujJzjwqIdUXoDWMrYReGzVQlLoim9a1Uf8vZv5Tyr/NDS7e6LqZuvXYIYLefswsyCcyRXQU8EcFFKsByfwxTy2qjop+dc21U9FHxNZvVVr1L+RPsKp2r1Nh2cWkOkvLeklTsVPfkcWHlVvsbsy1t2k9zIJryc5nk+qAPdjjHRF++p7am/cPlWm0e0KWVoZ5QWOAEQe9I7e4ijvJq1d0bHhESrlFZZUbfaxIdywsz+N3QIyPzMXKSVscuGQPE0yaDpMdpbx28QwkahR3nHMnvJOSfOqHYXZ+SISXV3hry5IaU9I1+pCncq/wA6bq2MwooooAooooArFZpa2y2qWyRERDNdTErbQL70jd5/RQcyaAY96lST0k6WrFWvIwQSCCG4EHB6VjZPZieOU3d9O0106FSqkiGJWIbcjXkeQ4nupg/BFv8AqIv/ABp/SgKL/ePpf9th+Z/pXQ+kHTP7bb/xirY6FbHnbw/+JP6Vo+zdoedrAf7pP6UBX/7eab/brb/yrS9tjrltfLHBHqdtFbOW9bKzL2jrwwiceAbiDTZJspZHnaW5/uk/pXJ9jNPPA2Vsf7lP6UBH07XtMiiSOG5tVjQbqKsqAADpzq20+9gnBMMiSgHBKOGAPPBxVa2w2m/2G2/8Kf0pSs965kltdFSOytFfFxdogy7Dgy24HAkDhv8AT5UA86rqtrbDNxPHCPtuFz5A8TSRp2t6ct9JLb6lEiT5M0LEbjS43VkRmwFblkcjV7pHo3sIG32i9YlPFpJyZXJ7/a4A+Qq6u9mrOVdyS1gZe4xJ/ThQC1eWv4N024lhlMs8vEztg78szLGr8OG6u8uAOgqTF6OrD1b1eSFHZhl5TxmZzzk7T3t7PHnSttRs8dNRo43b8G3REcikljZyMfopoyeUe+FyOlW9xql36uTNat6zEOzwCvZznhiSNs+5xyc8RxoDzW30zUdOt7mSGWKWziuJYZYZt1kJjbAPZuMEsCPdOcmoya/uFFfRUVpPcVTcwrIT+ig4N5Cm62sHimsIJn38vcXUn6LT8COB5gb5x+yKZNu7syWE++RmNDLG+MMjx+0jqR1BAoQJmnWOtzqY7Szi0uJ/eZUETEHvZsyHh3CrG+9CoSzZo5nkvgRIHJKqSOJRRzBJ5MeOcV6Pp+v70aF0IJVSceIBNabR7WQ2lsZiGZidyGMA78sje6iDrk93KhJ53oGpLq9tJHOuLuFd25jIwZVHs9oB0YHmOh+FJLodOdre4XtrCc8Qc+z9ofouPDzpo2g2PvrJE1hH3r0O014gHshX4lVA5qo9lh3celXV2lvq1l6xEoMb8J4/rQyD+XHiD4jvrorlvW19fT6HHdDy3vXT1+q+J32U2say7OC7k7W0kwtrdHiUz7sU5/k/X+T/AHdln2k88dPMV896deNp8jWl2BJay5ClhlcE9e4d/ccGn3ZzaR9LKxzM0unMQI5T7T2pbkkh+tEejdKwv06nHp+hvRqXGSWevTs/1Hc1rVpPbrKoeMg5GQQchgeRBFVhUjnXjWVSreGetCamuAUZNVNjF6/qskj8bfTiIoV+q05UGRz4oCqjuNXlmmXXz/lxqt9GWOxuh9Yaheb/AJ9qTx+GK69GuGzn1L5SHEVmiiu05gooooAooooApH2NgFzfX17JxZJmtYPsRw4DY7izZJp4pE0yf8H6pNBJwhv3M9u590TYAliJ6E4DDvoB2n5cOlRu0PfU3GagsMUBntD3mgEnvrSukcpFSDdYmPXFdVi8SaEnB8K65qALHpKvXg0u7eM4YREA/o75CE/AMTSbqmk61askWkiP1RIowgJhySFG+x38Ektk58a9M1nTkuYJIJBlJUZG78MMcPGlXYTW3jJ068OLq3XCMeVxEOCSJnmcAZHOgEa92n2ktniSWGMtM5SIbkZ32AJwCj8OAJ44r0rYO+vprdm1GJYZu0ICquPZAXB95uuetQfSnAwtY7lAS1ncQ3OBzKxtiT/AzH4U2Wd0ssayRsGR1DKRyIbiDQEPafTluLSeFxkSROv+E4PzwaW9m7oz6TZSsct2SBj3kDdJ/wANXG3GurZ2csjHLMpSJR7zyOCqKoHM5qq0e3NrYWtoffSFO08GxkjzyTQFVtFpBuEUo/ZzRNvwyYzutjBBHVSMgiuF7o892kEczKq5BuUQE9oVIKqp6ITxOaZrOxaT3eXUnl/7rbX9ettLjBky8r8Io1GZZSeQQdB48qA01GSCxga4vHCIvJepPRQPrMe4VW7KaPNeTrqV+m4QPxK3P5hD9dh+tYfKsbPbN3F3Ot9qoAZeNtajilvnjvP0aTl//cA8TS44DnVLLIwjukEsmzEHKnjkcRXi2u2D7PX/AKzCpbT7k7s8Y4hCeYHcRzU+a91euZ60anp8V3A8Myhkdd1h/IjuIPEHwrm0+qVrafHYtKB5ttXoENzCCpDwTAPDIvHdJHDHj4eYpJ2b1KS1m9RuhvK3CIkbysD9U96EfKmDQJ30i7bSr4lrSc5tZTyQsfZPgCeDDo2DyNd9rNOZbiO3wAxDsZB7yxjAbcPQsSF+dezCe9Z95fijy7a/LbXuv8Ga6PtemkSiPtVks3b2ot8NLak9UGctF9nmP5+sjs7mNZYmVwygo6nIYGljZrYe3EQMka7rDITA5HqxPMmpOi2Q026W1jz6pcB2gU8exlT2pI1PPcdcuB0Kt4VyXwhJuJ26ac9qbLnToSJDkcQDVFs59Bq1/bngs6xXcfmw7KXH7yr86cwvXrSftL9Fq2myj84Li3byKCRc/FPvrCqvy1g6LJ73kcqKKK1KBRRRQBRRRQBVLtVs9Ff27QS5HEMjrweN14q6HoQf6VdUUAhbN7TzW0osNUws3K3ueUV0OnHksveDz/m53C9ai7QaDBexNDcIHQ8ujKejIeasO+lTTI9S00tEUOpWqr9AwZVuV4gBH3iA4AOd7PQ+VAN9FLh2vnHvaRffAQn+T0HbTHvadfj+4Df5WqQMZrZHI5Glc7e24960v187ST/TNan0hWI95bpfO1nH/wAagDglx31SbYbLx30akOYp4jvW86+/G3T9pe9etVyekHTjzldf2oZV/mtdE9IOl/22MeZYfzFAQtE2sdZPUNWRYp2BVJD/AMPdA8PZJ4BiOanv+Fc02PvrQldMvVSAnKwzx9oIsnJEbDju+BqZrGvaPfRGGe5tpEbvkUFT3qeakd9VeiXF5ZGMQv8AhTT3cIkisDPBx3faI4SoDjJ5jwoCdp+yTxyi71C4a9uE/ILuhIYiescY5t9qr2KwAzJcMFHM5IA82PQVSaxthcNM8FhYSzyxsUaWX6OBD1O8ff8AhiolvsJcXhEmsXRmGci2hzHbr4HHtP8AH76A2v8Abd7ljbaNELhxwe4PC2hz4/XbwH31Z7J7ErbObm5kN1eOPbmce79mJfqLTJp1hHAgjhjWNByVFCgfKuk82POqWWRhHMglkzNLjzqIaCaxivDvvlbLPobxjgK3ifFaUVjGTi8ollVt5snHqdqYmwrjLQyY9xsfep5EV5lsJPLNdTWV+27dwwJDBvc2ETuzAn62Qy8eoAPSvaLeTHA8qSPSdsS10Yry1yl1AynKYDyIpzhc8O0Xju54HJB4GvoNNqN6Ul1OaytNOL6MfbNcIo7lA+6qParHa2AHveuDHkIpi/8AhzUvQtoILoYik3nUfSI3syof+oh4qfhVdpqPd3frLo0cMAeO2VwQzuxxLMVPujA3F7xvHqK1C4Gek3a47+paVGOayzyn9lISufmwpwdgASeAHE+GKRdjJPX7241I/kQDbWXiiHMsg8Gbl4LQkfRRWKzQBRRRQBRRRQBRRRQBRisVmgCsVmsGgCk3a7WZYp1WJyoCAkcOJJPPPhinKvM9q5d66k8CF/hAFcOvsca1h+pnY8I6LtVcfWKN+0i/6Yrou1LH3oYW/cqgorylqbV7zMd8u56Rptta3MQfsITngwMaHBHTlVra2qRLuRIqL+iqhRx4ngK800PWHtnyOKn317/LuNMOr7TXQ3JLK2W7h3fpkEm5Opzw3VPAjFevpdSrY4fU3hNSHCik3S/SVZSN2czPaS9Y7hTGc8sBj7J+dN0cysu8rBgeRBBHzFdhc1mlxy51EJqV6uO81sLYV5l9F90svp/00TSIdZAqWLdaz2K91Zf0+zuid6IVFTuyHdQIx3VZeHz7ob0Qal28meBrpuDuFZxXRRpZVSzuKylk5i3UMXCrvEYLYG8R3E88V1zUXUtSit4zJPIsaLzZiAP/ANpFl1S61nMdlv2tieEl0w3ZZh1W3B90fbNdxQztNqkmpztp1kxEQIF/cDki9YYz1kYcD3U96dYpBEkUShY41Coo6AcBUbQdEhs4Vgt0CRr8ST1ZjzLHqasqAxWRWKyKAKKKKAKKKKAKKKKAKKxWaAKxRRQBXkuoyb0sjd7sfmxr1rFQDo0H6lP4RXHq9PK5JJ9Ck47jyuivUToFt+pT5VzfZq2P5oDyJH8jXE/DrO6M/Kfc8yrpBOyMGRipHUcK9EbZW1/Vn+Jv61ybZC27mHk1R7BcumB5UhYk11J07O9t4rlPtKCfPiMZ8sVVjQtPU71pPeae2c4hkYpnxUking7G2/e/8Q/pXFtiov1kg/h/pXRGOshxwy6UxVi1fUYOEd9bXqjpPE8L/wASjBNdY/SjPFwudPk4c2gdZV8wDg0wtsOnSVvkK5nYYfrj/B/7rRWapdYL9/eMz7EGH0v6b+caaE9zwSf/ABBqR/vW0w+7cA/Dd/zYol2FJ/OqfNf/AHUCf0ahs5WBvOMf0qzut/wa/wCNMnMuxMf0n2n1WU+ciD/Wudn6TbZpQsksESccsZQeQ4cuucVVP6KU/U25+B/pV3st6P7eAs0ttAx4bvsK2O88RwPKqwlZKaT3fJYCzk2uvSlp4bdhkkuX6LBE8h+eMffXEa9qt2MWlkLRT+du29oZ6rEvEnzp3trVEGERUHcqhR91dcV3FxL070foXE2oTPfzDiO1/Iof+nF7o+Oac1UAAAYA5eFbUUAUUUUAUUUUAUUCigCiii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hQWFBUWFRcYFBgYFhgYFxcdFRgYFxYZFxwYICggGBolHBcVITEhJSkrLi4uFx8zODMtNygtLisBCgoKDg0OGhAQGiwkHyQsLCwsNywsLCwsLCwsLCwsLCwtLCwsLCwsLCwsLCwsLCwtLCwsLCwsLCwsLCwsLCwsLP/AABEIAM8A9AMBIgACEQEDEQH/xAAcAAACAgMBAQAAAAAAAAAAAAAABgQFAQIDBwj/xABJEAACAQMBBQQGBAsFCAMBAAABAgMABBEFBhIhMUETUWFxBxQiMoGRI0JioRUkM0NSU3KCkrHRVIOissEWFzREY3OT4cLD8fD/xAAaAQEAAwEBAQAAAAAAAAAAAAAAAQIDBAUG/8QAMhEAAgIBAwIDBQcFAQAAAAAAAAECAxEEEiExUQUTQRRCYZHRMoGhseHw8RUzUmJxI//aAAwDAQACEQMRAD8A9wooooAooooAoorlcPgcKpOahFyfoSlk60VB7c99atMRzNcf9Qr7MtsZYUUnXO3dojFVmaZhwKwRvMQe49mpAPma1O1srDMdhevw4ZRI/wDO4Iq/tf8Aq/yI2jlRSUNp7s8tMuvjLbj/AOyg7T3fXTLv4SW5/wDsp7X/AK/iido7ZopPg2qlB9vT74d+Eif/ACSHNdjtzCPft75POznI+aqRXRVNzjnGCr4GqilZfSBYfWleP/uQTR/50FSbXbTT5DhLy3J7u1UH5Eg1oQMFYqPb3kb+5Ij/ALLA/wAjUjNAR5JiDWouT3Cucx4mtcV4dmqtU3iXqbKKwdxcHurIufCo+KxUe13dxtRK9Z8KPWR3GotZxU+229/wGxEoXI8az6wtRMVirrX2/AjYiaJ176z2w76g0VK8Qs7IbET+0HfWd4d9V9FXXiMv8RsLDNFaxrgCivTi21kzOlFFFWICiiigCo95yHnUio950rn1X9mRaPUi0s7TResXNtaOSIXWWWUAkdr2W4FjJHHdy+SOuMUzUv7ZQuI0uYgWktX7QKObpjEyDvJTOPECvEq+0jVl1aWccKhIkWNRwCqoUD4Cu1crK6SaNZI2DI6hkYciGGQa61R5zySFFFFASrUcCa71zjGF+FJWo7byzSPBpUHrUiHdkmY7ttGeo3vrkdwr6GiG2uKMG+R3YA8xmolzpcEnCSGJ/wBqNT/MUoDZfVLjjd6mYc847SMKo/ff2jWiejS2JxLeXsrczvXLA+eFxWpBey7Fae3H1SAHvVAp+a4q20rTUt4xHECEBJALMxGTk8WJOMmlD/dbY9JLoeVzJ/WhvRhbY9i5vUPQrdP/AK0A5tb+NHq3jSUPR5Mn5DVr5P2nWQfeBWP9ntai/JapFKOgmtwPvSuZ6Ol+hbex1Nue8VzMBpMF7tBDnftrK6A/VSNGx/j4fdWP94VzCB63pN3H3mLdmUd54Y4Vm9BU+mSd7HIqR0rGaW7H0o6bId1pzC36MyNHj4kY++mma4hAUs6Lve6SwG9nljJ41hPw9+6yd5yrFdng7uNcTXBZVOt4ki6aYUGiiqEgK3iXJFaV3tV4mtaIb7EiJPCJVFFFfQGBmiiipAUUUUAVHuxyrvQaztr8yDj3JTwyuNFa6VrEVw86JkPBJ2cisMEHAYEd6kEEHrW9ldQzmQROrGJzHJunO6wAJU+OCK8yXh819l5NPMFTS/xG6Nqf+HuGZ7U9I34tLB5Hi6j9odKahVdtPowuYGiyVfg0Tjmki8Y3Hk2OHUZFc9mNUNzbq7ruSqTHOn6MkZ3ZB5ZGR4EVzWJvl9Vw/qWRbVsi5IrWutuMmq0w3zUfiHwhV2+upJ5INNt2KPdbzTyD3ooI8b5HcWJ3R8aY9LsIbSJYYECIgwFH8yep8aWtivp73Ubw8fphaxHuS3Ht48C7H5U0E5r6IwN3mJrzz8MGNtS1EL2m66WlqvRzFhMDwM8jD4U563dNFbyyIjO6RsUVRkswB3QB144pTvdBkh0eKNV35YDDcOBzkdJVuJR5k79AbpsXcOnazahcrdn2t6NgIUJ+osWMFBy48TV1sfqsk8BE4CzwyNDOF90vH9Ze4MCrY8am6drEM8InikVoiu9vZ5AcTvdxHHIPdVNsF9IlxdYIS6uXliB4ExhVjRsfaCb3xqQStoNqEtnSFI5Li4cZSGIAtgfWYk4RfE1y0La3tpvV54ZbS43SyxyEEOo5mN14Pju51w2TUNe6lI35QTxxDvEaRIyAeBLMaNvlA9SkH5RL63EZ64kbckHkULH4UAx3+pJAu/NKsaj6zsFH30afqkc678MqyqeqMGH3cqU7DTkvr65nuVEiW0ogto24opVFaSTd5FyWxk8gtbX+lpY3trc2yrEs8wt7qNRhH31YxPujgHVl5joagDfqlhbvGxuI43VVJYuingBk8x3ZpB2Y2Wh1VHvr+MyCckWkZJVYIFO7HugHgxA3s+VX/pRuG9SFvGcPdzR2y9+JD9IR5IGpotLZYo0jQYVFVVHcFAA+4UAm7GXMlndSaXcO0gVO1spW4s8XJkY9WQ8PKnWWMGkG3ilvL6RJpFjuNPvBJEypjtLaZOCHjxyMgnvFOGv63DZwPPO26iD4k9FUdWJ5CqTgprEkE8G7DFYrznYC5v8AUrx9RlYw2m60cMPMOM8PkeJfqeA4V6NXh6ijypYNovIVMtlwPOogFT1XAro8PhmTl2ImzNFFFeuZGRRRRQBRRRQGKp9orS6kCeqXCQMCd7fi7UOOg5jHWrmqzaK+kggd4YmnkAAjjXqzHdGe5QTknuoDyDbS81GzumkWeB53titw0MTruRZwk0wJIBUk7p58+BxTnsiL+1ihhWxgMORmWO63i2+ctKwZcsTktz41dbK7MiCKQzkTXFz7V25Gd8kY3BnlGo9kDuFdtkdKks4ngdg0UcjerHJLLEcFUfPVSWUeAFGwWt30pVsV7LUp0HBbiFJ8fbjbspD8VMXypllkyaWrVxNqUjLxW2txET9uZhIy+YVEP71eHbNTsm10NksJDFXQyiOKSQ8lVmPkoJP8q51VekC77DS7txz7BlXzk9hfvYVpoIZsz2In0Inozh3NKgY+9NvTN4mZ2cn5EUxZqPpVp2NvBCPzcSJ/CoH+lRduL829jKyflGURQ+MkxEaf4mB+FewZFBYbWlbWa7my6PcvHaRovtuA3ZRqO8syscnofCtJtodRgXt7qzi9XHGQRSs00S9WIIw+OoHca66jpMdrLo0J4RRO8Y7u0EBEZOepPafEinG6gUIxYjd3TvZ5YxxzUkFHo+iWiubq2jVTcICzITuOH9re3c7uT34qDq8M891FbRB4baHclmkX2e03SezgjI6ZXLeAA6129G8Tfgy2ODgodz9jfbs+f2N2qwWkmqTzF5pYrSCVoY0hcxmV4+EjyOvHdDZUL4GhJN1zSLmO49bsDGZGVUnhkJEcwX3DvDijgEjPUc6m3GjGee2uJmwIFLCEYKiVhjfJ+tuqWA881UadHJp95FbGWSe2uQ4hMrF5IZI1LlN48WRlDEZ5Fatdodp47V0hWOS4uJBlIYgC5A5sxJwqjvJoCmnv/wAF3c7zq3qd04lEqqXEMu6EdXC8QjBVIbvzVxqNnLdXVoAuLWE+tPJn8o+CsMajnwyWJ8q10PahbiY28sMttPu73ZSge2o5lCCVcDqBTcBUAS9ZHb61Zw8xbQTXLDpvORDHn/HTULr6bs/s5+P/AOUrbHnt9Q1K65qskdrGemIF3pP8T/dUv1v6btPtZ+HL+VAQNpvxXVLK75JODZz92WJeBj+9kfEUmaroV7r17OJw9ra2xeONSOJccAePvE8CW5AEAc69H9IWlG60+dE/KBO0iI5h4j2iY+K4+NWGzGqC7tILgfnYkY+BI9ofA5FAVPo31ft7JUdRHNbE288YGArxezwA5AgAjzq9mXBpP1Jfwfq8U44QahiGbuWdB9C/7w9mnS7HI1x66vdXnsWg8M5wLlhU2o1qvM1JpoYbas9yZvkKKKK7Chmil3Yy/kkSeOZt+WC5miYnmV3i8RP926Uw0BmisZrQygdaq5xj1YwdKxXBrkdBVfqmtxQLvTzRwr3uwX5Z51zz1la4XL+BZRZaPIBUSabmTwA5/wDulT/aqSfhY20kwPASyAwQee843nHH6qmtv9mpLg51Cftl6W8YMdv+8M70v7xx4VxXXznxJ7V29f38i8Vgxca+90xh0/DcSJLkjMMWOe4eUz+C8BjjVzo2lJbRCOPJ4lnZjl3ZuLO56sTUuGFUUKihVAwFAAAHcAOVb1xynxhLgubIMkClv0ne3Fa24/5i+tkP7KN2r/dHTPbLx8qVddPb6xaRA+zawS3LjpvSfQxZ7jgyEeVep4fDEHLuZTfI2xDLZ7q11O1icKZgpWNhIC3AKycQ2TwGKqW1ZxfxWsYBHYPNOTnKjeVIQO7ebf59FrzPbzaKTVbmSxtpRDZwAteTk4TCn2t49VB4BfrHPQV3lCR6RPSRa3KNZ2sT3bkgpJHvAI6n2XiKjeZgeRXh41WSybSXdqYXgJjdAGLKkcrr1BywIzyOQKvthNLDmSGyBsY4hGXkaMeu3AkBKSZcYijbBwME+VOL7E24BLPcu3Vmu597/C4A+AoQef2vpK1DTgkepacUiUBQ8alAAOAC8TGeHTIq/wDRXtZay+sW6SAH1iaaIP7JdJ2MnAHmylipHgO+plzZNDmO3vFl4YNpeSLKjj9EMfpEPid4eFeZbW7JxgNe2UJTsHBvLKTnDjjvLg8Yjx4qcY4g8KkJ5PWdd/GNTs4EB/Ft65nbHBQ0bxRLnvYsx8lNY2Vtw99qcjflFnjhGeYjSFHUeRZ2NW+yG0EWoWyXMXDeGHX6yMvvK3fg8vAg9artd0W6iuTeaeUZ3VVuIJDupME9xlYe5IASM8iKgk4bd24Q2Uw/KR30CxkcyJmMci+W4zH92mrVLsQxSStyjRnP7oJ/0qrudFa4uLW4mbAgUuIeYEzjd3y31t1SwHnmq30oylrNbZD7d5NFbjHPDtmQ/BFagImyEws9GWedghkV7iVjwwbhi/zwwFKg26bHamyuBa9JsccfplOe741eekOITT2OnD8koM8y96QYSJT4Fj91Wcm6BhsAH2QDjBzwAx18qAZdBv1nt45EYOrLwI4gjoflilv0ajsDe2J4C1un7Pp9HcfSx/5mFVXo2l9UvLjTj+SYesWngrHEiD9lquJfxfXEI4Le2jK3/ctm3l+O4x+VAWe3uiG8sZol4SBd+E9RJH7aEHpxGPjRsprPrtjBcdXQb47nX2ZB8GBpgJpE2OX1a91Cx5LvrdQDoEn4OB4Bx99Z3R3VyXwJXUd4FwK6UAUVNcdsVHsG8hRRRVyBUs27HV5k5LdW6TL4vAezk+O60fyphvr2OJSZJEjAHEswUD50o+kywVjZTOXVEulilKO0bdnc/Rn2kIIG/wBmefSra22HsEORaxsw5NJmVvnISaiSymEVk23dnnEUj3B7oIpJvvQbo+daDW76b/h7Exjo91Ksfx3I99vnimWOFVGFAUdwGB91bV8+5R9F83/BuLH4Gvpv+IvRGvVLWPcz4do5LfEAGpmnbJWkLb4iDyfrJSZZP4nyaxqW1ltC3Z75ml/VQqZZOPLIXgvmSKiLc6lce5FFZRn60p7abH/bTCKfNjVv/Rrsvl/I4GjFYpdXY55P+IvLubvAk7FPgIgp++t/9iBECbW4uIZOalpnmjJ6b6SkgqeuMHxq8NLKfTPy4/f3EbsF/WQpPKo2y+oC5tklZQr5ZJV5hZImMcgBPMBlOPCrdGB5EVtDw9+8/kVcznAmBxpJ2Ib1m4vb7pNOIYT/ANK29jPxcuatfSJq7W9myw/l52W3tx3vMd3P7q7zfu1J0XSUtbeO3T3Y0Cc+JP1m8ycn416ddariooo+Wed6/tIbe11C/QntLu49UtO8RwApvD49s3yrbYDZUKiwOuUhKS3X/WuXAdI2PVIU3DjqzjuNR9vrWIalpenoN23t0a4Zck8F35Dknnwhbn+kacdIvorSxSW5kWPfBnlLHm8x7RgOp97AA7hWiKSeDtZcNZbH1tPXf/cnfcPyYj4Vnau9mnuFsLaQxZj7W6lXG9HGSVREzydyG49ADVPol/2QudVu8wibcWFWB31hTPZAqOO+7MW3efEVP2ak373UnJJbtYF49EFtGV+9mPxqcckbuDCej7Tgm4bVG73bJkJ798nez45qLs/Ziyvlt5j20c8Trayye1IoUhpLaRvrjGGUnpvCnGlnbQ4ewYe8L+Ld/eWRX/wlqFUxEtprnQ9WktbWMSw3OJYomJXeGGO7G3ISDDKM8DhRXsug6tHdwJPFndcciMMpBIZWHRgQQfKvIvSxeswhvN0CWx1Dsju9UISaM8epwvxJr0D0cSh4Z5IxiKS8uHi6ZUtxI8CwY1U1GyknUfxnWoI+aWVu87d3aTns4wfEKrn406SyBQWY4ABJPcBxNJHo6PaR3WouON3MzpnpDDmOEfIE/GgK24TtdcuGyAsVjGCzHCqO0YsSfhSWjvr2pC3hl3LW3+kLA4Z90gb6jnknAHcOPWu22mm3VzqS29s26LyBVlPTcikZnLH9Ebw4DnwHWmvWNnYtHWxurcYS2fsrpurxXGFeR+/D7reAoDO19q9lc2N59WO4EUjDrHP7Bz8cGrn0i/Rvp9z+pvo1J+zPmJv8wrf0rxB9IuiOO6iyKR3o6sCPlXD0lIW0WVs+0kcUoPijo4P3UA8UmbRL2Wr6dMOUyz20n8Pax/4kPzpxjbIB7wD86TvSS26dOkHNNSt8eIffQj5NQDpRRRQBRRRQFDtzppubC5iX3jExj/bQb8Z8PaValbM6mLq0gnH52JHPgSo3h8DkVZkUnejY9kt1Zn/lLuVV/wC3Ke2i+GHI+FAW2r3ckSZhhadywARSq8+rM3JR1PE+FUw2bu7o5vp+zT+z2xZE/vJT7b/DdFOLMBzwKiy6ig5ZJ8K4Fp66/tM0W6XRHHS9Cgt03IY1jXuUAZ8T3nxNd768it0MkrpGg5sxAA+dKWp7XzSuYLBEdxwklbPYw+DEe+/2F7uJFcbXZ1S4luXa6m578vFV/wC1H7qDyGe81PmVV8pfUuqpSJ8vpCgyCsNy8OQDMIt2IZIAPtkMVyeYBq6m1U9AAO80o6+e3litF5Eiaf7McbZVf33AHkrV12quW7IQxnEtweyjxzUH8pJ5KuT54rOWonLGODSNUVnPJjYyRjah88JpZ5h3YnmeRT8QwPxpy0pcJ5kn/SqSztQqpHGMBVCqO4AYH3VrtxrbWlusNuN66uD2Nqv224Fz3KoyxPhVtMnKxyIuxGKiVts/4Q1Vpudtp4aOM9HuJBiRh0O4vDzNWc+rP+EI7ZN3dEDzXBPNcsEiA48MnfPktSNmdFWytY7dDncHtt1d24u58yT91I1/cM1rqV4pKm5uI7WJhzWJJFtiwPm8rfGvQOUotpNTiutYuXhcSLHpk6Bl5BkjfeAPXBY16DYbEWMLLIsCllAKlyzheAJKhyQvwpH2x0eO11axjjASGeze0wOA4rJGPjmSOvT9Eue3tYJD9eJd8HowXdcHxyCKlFJdBZ08fhO5Fw3/AAVuxFsvSeUcGmPei8Qvjk1rrGoLZXzXQYPDIixXoUhmhZPyUzKOO7ht0nphavH1+ygbsDPBE0eF7PfVdzgCBu9OBB+NIGwd/A2rarI8kYR2AQsy7rjeYcMnDDgKsVPUrS7SVQ8bq6sMhlOQR8KWSWvNRXCkQWJY7xBHaTuu7hc81RGPHvYd1WGhaDZwyPNaKqlxut2bkx88nCg7oPkKvAvQdT/OhB5T6UFBstUPddWZ+PZRg/HBr1XZaBY7O3VFCqIY8ADAGVBNeQ+kuffsHCcWvdUZYx3rAOxUjwLRr/FXtlnDuRon6KKv8IAqhqhW9Jl4wtVtojia9kW3jxxwH/Kt5CMN86s7m3W2tY4IxhVVY18kH/oUv6KfX9VluudvZBre3PRpWx27jyGF+dN+o2Ha49rGM44cONCTzLauY21xZXo4CGbs5P2JxunP7wX516XeW8d3bvG43o5UKsPBhg/EUu7SbKNcW8sJwQ6kAg8Qeanj3ECq30c6/IYTHMCJYG7G5XHFWTgG8iMHxoBb1TW5I9Om0e43jegpbwcD+MRu6iORT1wnP9mnT0ofR6PcJzJjSJfEsyIPvNNhgRysm6rMPdbAJGe4niPhSbt0/rV1Z6enEtKtxcfZigIYZ/afAFAO0YwAO4AfKk/bgiS80u36m6M5/Zto2bJ8N5lpyJpH2Wf13Ubq+5wwj1S1PQ7pDTyL5thfhQD0KKKDQGKKKKAzSvbaZLHq0s6r9BPbIJDkcJYmwvDmco3PwporFAR7q0DjuPQ0k7UCRpYrNGMZmDvJIvvLFGVD7h6MxdVz0BJp/pe2m0iV3juLbc7eEOoV/cljk3S8bEe6SUQhuhHiawsojJ7l1NYWuKx6EKwsY4IxHEoRFHAD+fifE1S3OvTozx+pyvJvHsimDCyn3GZz7nDmCOhxmp02uBB9NaXcLDmBC06fuvDvcPPFcPw1LKPxayuZc8mkQwIPMy4OPIGuF0zT5WTp82DXDwaWEK2UMk9zIGlc79xJ3nGFRB+iowqr/qaNAtZJJGu513XcbsMZ4mGLmAftsfab4DpXaw2WuJZFmvWDsvGOJeEER/S48ZH+0fgBTfb2Sp7THJ556Dxq0aZyf5sh2RRGVkt4mnmYIqKWYnkqgcSfGlfZK3e8nbVLhSpdSljGfzUJ+uR0eTnnuqLcTnW7gxpkaZbv9I3EC7kU+4vfEpHE9aegO7l0A5DHICvQrgoLajklJyeWQ9a1GO3glmlOEjQs3jjoPE8h50pXV1ZJpkdrdulkJoBuxNJvPHve0CCeJIbByetWO0Vm93dwW5VhbRYuJ2x7MjK2IYgevtDeI+yO+ouxVhHM13cyorzSXU0ZLKGKpC3Zoi5HAYAOPtVoVE3bv1q4sY5HhzLYkTR3cRVoJkyoJUg5VshHK4+oeNOPo811Jfo+AS5BubbuDE/jUP7SS5bHdJ4V32MskjuNSs1GbZWiZYz7qesRsZUA6Lwzj7VeZ3KLo969lLIfVXcTW0qMDJavxCvjnwGVdT7y48agg9F2g9GVldTvNMsnaOQWKyEA4AUcOXICvNdh/R/bX016kjSqlvOY4t0rkgM49rKnJwor1rStsEASO/KRSNjs5gfxa4B5NC/IE/oE5B7+dTNltkbezMzQu7esSGRiWB4nJ9kgcuJqSuH6EbZDZiPToTDCzupdny+M5YAY9kDhwqbtHftbwExjM8pEVsvfJJwUnH1V4sT0Cmt9U2htrYhC3aTH3IY/bmbyUch4nAHfSzZ6/F+EkS9cC7ZG7CFTvR24Ye4zDg1w45nwwMdTYS9WLV9Yg61ptlId23s4x2bORiaRFDNjvcuEyOfA99eg+kDXXtoFjt+N1cuIbZe5n95z3Ki5OfKvEdpLVrO4kaZZJbSeVmcFj2sUhJIdWPFZV6N9YDBp82S16IXNs1+wlfcaOwvcnckV8ZSQZwk/DGTzyR1qZRcXhiNkZLKGuw2dvLOCGCxnt0SNMP20LuzyElnfeWReZPLFSFXVhzaxf92ZP9TTJJJujJzjwqIdUXoDWMrYReGzVQlLoim9a1Uf8vZv5Tyr/NDS7e6LqZuvXYIYLefswsyCcyRXQU8EcFFKsByfwxTy2qjop+dc21U9FHxNZvVVr1L+RPsKp2r1Nh2cWkOkvLeklTsVPfkcWHlVvsbsy1t2k9zIJryc5nk+qAPdjjHRF++p7am/cPlWm0e0KWVoZ5QWOAEQe9I7e4ijvJq1d0bHhESrlFZZUbfaxIdywsz+N3QIyPzMXKSVscuGQPE0yaDpMdpbx28QwkahR3nHMnvJOSfOqHYXZ+SISXV3hry5IaU9I1+pCncq/wA6bq2MwooooAooooArFZpa2y2qWyRERDNdTErbQL70jd5/RQcyaAY96lST0k6WrFWvIwQSCCG4EHB6VjZPZieOU3d9O0106FSqkiGJWIbcjXkeQ4nupg/BFv8AqIv/ABp/SgKL/ePpf9th+Z/pXQ+kHTP7bb/xirY6FbHnbw/+JP6Vo+zdoedrAf7pP6UBX/7eab/brb/yrS9tjrltfLHBHqdtFbOW9bKzL2jrwwiceAbiDTZJspZHnaW5/uk/pXJ9jNPPA2Vsf7lP6UBH07XtMiiSOG5tVjQbqKsqAADpzq20+9gnBMMiSgHBKOGAPPBxVa2w2m/2G2/8Kf0pSs965kltdFSOytFfFxdogy7Dgy24HAkDhv8AT5UA86rqtrbDNxPHCPtuFz5A8TSRp2t6ct9JLb6lEiT5M0LEbjS43VkRmwFblkcjV7pHo3sIG32i9YlPFpJyZXJ7/a4A+Qq6u9mrOVdyS1gZe4xJ/ThQC1eWv4N024lhlMs8vEztg78szLGr8OG6u8uAOgqTF6OrD1b1eSFHZhl5TxmZzzk7T3t7PHnSttRs8dNRo43b8G3REcikljZyMfopoyeUe+FyOlW9xql36uTNat6zEOzwCvZznhiSNs+5xyc8RxoDzW30zUdOt7mSGWKWziuJYZYZt1kJjbAPZuMEsCPdOcmoya/uFFfRUVpPcVTcwrIT+ig4N5Cm62sHimsIJn38vcXUn6LT8COB5gb5x+yKZNu7syWE++RmNDLG+MMjx+0jqR1BAoQJmnWOtzqY7Szi0uJ/eZUETEHvZsyHh3CrG+9CoSzZo5nkvgRIHJKqSOJRRzBJ5MeOcV6Pp+v70aF0IJVSceIBNabR7WQ2lsZiGZidyGMA78sje6iDrk93KhJ53oGpLq9tJHOuLuFd25jIwZVHs9oB0YHmOh+FJLodOdre4XtrCc8Qc+z9ofouPDzpo2g2PvrJE1hH3r0O014gHshX4lVA5qo9lh3celXV2lvq1l6xEoMb8J4/rQyD+XHiD4jvrorlvW19fT6HHdDy3vXT1+q+J32U2say7OC7k7W0kwtrdHiUz7sU5/k/X+T/AHdln2k88dPMV896deNp8jWl2BJay5ClhlcE9e4d/ccGn3ZzaR9LKxzM0unMQI5T7T2pbkkh+tEejdKwv06nHp+hvRqXGSWevTs/1Hc1rVpPbrKoeMg5GQQchgeRBFVhUjnXjWVSreGetCamuAUZNVNjF6/qskj8bfTiIoV+q05UGRz4oCqjuNXlmmXXz/lxqt9GWOxuh9Yaheb/AJ9qTx+GK69GuGzn1L5SHEVmiiu05gooooAooooApH2NgFzfX17JxZJmtYPsRw4DY7izZJp4pE0yf8H6pNBJwhv3M9u590TYAliJ6E4DDvoB2n5cOlRu0PfU3GagsMUBntD3mgEnvrSukcpFSDdYmPXFdVi8SaEnB8K65qALHpKvXg0u7eM4YREA/o75CE/AMTSbqmk61askWkiP1RIowgJhySFG+x38Ektk58a9M1nTkuYJIJBlJUZG78MMcPGlXYTW3jJ068OLq3XCMeVxEOCSJnmcAZHOgEa92n2ktniSWGMtM5SIbkZ32AJwCj8OAJ44r0rYO+vprdm1GJYZu0ICquPZAXB95uuetQfSnAwtY7lAS1ncQ3OBzKxtiT/AzH4U2Wd0ssayRsGR1DKRyIbiDQEPafTluLSeFxkSROv+E4PzwaW9m7oz6TZSsct2SBj3kDdJ/wANXG3GurZ2csjHLMpSJR7zyOCqKoHM5qq0e3NrYWtoffSFO08GxkjzyTQFVtFpBuEUo/ZzRNvwyYzutjBBHVSMgiuF7o892kEczKq5BuUQE9oVIKqp6ITxOaZrOxaT3eXUnl/7rbX9ettLjBky8r8Io1GZZSeQQdB48qA01GSCxga4vHCIvJepPRQPrMe4VW7KaPNeTrqV+m4QPxK3P5hD9dh+tYfKsbPbN3F3Ot9qoAZeNtajilvnjvP0aTl//cA8TS44DnVLLIwjukEsmzEHKnjkcRXi2u2D7PX/AKzCpbT7k7s8Y4hCeYHcRzU+a91euZ60anp8V3A8Myhkdd1h/IjuIPEHwrm0+qVrafHYtKB5ttXoENzCCpDwTAPDIvHdJHDHj4eYpJ2b1KS1m9RuhvK3CIkbysD9U96EfKmDQJ30i7bSr4lrSc5tZTyQsfZPgCeDDo2DyNd9rNOZbiO3wAxDsZB7yxjAbcPQsSF+dezCe9Z95fijy7a/LbXuv8Ga6PtemkSiPtVks3b2ot8NLak9UGctF9nmP5+sjs7mNZYmVwygo6nIYGljZrYe3EQMka7rDITA5HqxPMmpOi2Q026W1jz6pcB2gU8exlT2pI1PPcdcuB0Kt4VyXwhJuJ26ac9qbLnToSJDkcQDVFs59Bq1/bngs6xXcfmw7KXH7yr86cwvXrSftL9Fq2myj84Li3byKCRc/FPvrCqvy1g6LJ73kcqKKK1KBRRRQBRRRQBVLtVs9Ff27QS5HEMjrweN14q6HoQf6VdUUAhbN7TzW0osNUws3K3ueUV0OnHksveDz/m53C9ai7QaDBexNDcIHQ8ujKejIeasO+lTTI9S00tEUOpWqr9AwZVuV4gBH3iA4AOd7PQ+VAN9FLh2vnHvaRffAQn+T0HbTHvadfj+4Df5WqQMZrZHI5Glc7e24960v187ST/TNan0hWI95bpfO1nH/wAagDglx31SbYbLx30akOYp4jvW86+/G3T9pe9etVyekHTjzldf2oZV/mtdE9IOl/22MeZYfzFAQtE2sdZPUNWRYp2BVJD/AMPdA8PZJ4BiOanv+Fc02PvrQldMvVSAnKwzx9oIsnJEbDju+BqZrGvaPfRGGe5tpEbvkUFT3qeakd9VeiXF5ZGMQv8AhTT3cIkisDPBx3faI4SoDjJ5jwoCdp+yTxyi71C4a9uE/ILuhIYiescY5t9qr2KwAzJcMFHM5IA82PQVSaxthcNM8FhYSzyxsUaWX6OBD1O8ff8AhiolvsJcXhEmsXRmGci2hzHbr4HHtP8AH76A2v8Abd7ljbaNELhxwe4PC2hz4/XbwH31Z7J7ErbObm5kN1eOPbmce79mJfqLTJp1hHAgjhjWNByVFCgfKuk82POqWWRhHMglkzNLjzqIaCaxivDvvlbLPobxjgK3ifFaUVjGTi8ollVt5snHqdqYmwrjLQyY9xsfep5EV5lsJPLNdTWV+27dwwJDBvc2ETuzAn62Qy8eoAPSvaLeTHA8qSPSdsS10Yry1yl1AynKYDyIpzhc8O0Xju54HJB4GvoNNqN6Ul1OaytNOL6MfbNcIo7lA+6qParHa2AHveuDHkIpi/8AhzUvQtoILoYik3nUfSI3syof+oh4qfhVdpqPd3frLo0cMAeO2VwQzuxxLMVPujA3F7xvHqK1C4Gek3a47+paVGOayzyn9lISufmwpwdgASeAHE+GKRdjJPX7241I/kQDbWXiiHMsg8Gbl4LQkfRRWKzQBRRRQBRRRQBRRRQBRisVmgCsVmsGgCk3a7WZYp1WJyoCAkcOJJPPPhinKvM9q5d66k8CF/hAFcOvsca1h+pnY8I6LtVcfWKN+0i/6Yrou1LH3oYW/cqgorylqbV7zMd8u56Rptta3MQfsITngwMaHBHTlVra2qRLuRIqL+iqhRx4ngK800PWHtnyOKn317/LuNMOr7TXQ3JLK2W7h3fpkEm5Opzw3VPAjFevpdSrY4fU3hNSHCik3S/SVZSN2czPaS9Y7hTGc8sBj7J+dN0cysu8rBgeRBBHzFdhc1mlxy51EJqV6uO81sLYV5l9F90svp/00TSIdZAqWLdaz2K91Zf0+zuid6IVFTuyHdQIx3VZeHz7ob0Qal28meBrpuDuFZxXRRpZVSzuKylk5i3UMXCrvEYLYG8R3E88V1zUXUtSit4zJPIsaLzZiAP/ANpFl1S61nMdlv2tieEl0w3ZZh1W3B90fbNdxQztNqkmpztp1kxEQIF/cDki9YYz1kYcD3U96dYpBEkUShY41Coo6AcBUbQdEhs4Vgt0CRr8ST1ZjzLHqasqAxWRWKyKAKKKKAKKKKAKKKKAKKxWaAKxRRQBXkuoyb0sjd7sfmxr1rFQDo0H6lP4RXHq9PK5JJ9Ck47jyuivUToFt+pT5VzfZq2P5oDyJH8jXE/DrO6M/Kfc8yrpBOyMGRipHUcK9EbZW1/Vn+Jv61ybZC27mHk1R7BcumB5UhYk11J07O9t4rlPtKCfPiMZ8sVVjQtPU71pPeae2c4hkYpnxUking7G2/e/8Q/pXFtiov1kg/h/pXRGOshxwy6UxVi1fUYOEd9bXqjpPE8L/wASjBNdY/SjPFwudPk4c2gdZV8wDg0wtsOnSVvkK5nYYfrj/B/7rRWapdYL9/eMz7EGH0v6b+caaE9zwSf/ABBqR/vW0w+7cA/Dd/zYol2FJ/OqfNf/AHUCf0ahs5WBvOMf0qzut/wa/wCNMnMuxMf0n2n1WU+ciD/Wudn6TbZpQsksESccsZQeQ4cuucVVP6KU/U25+B/pV3st6P7eAs0ttAx4bvsK2O88RwPKqwlZKaT3fJYCzk2uvSlp4bdhkkuX6LBE8h+eMffXEa9qt2MWlkLRT+du29oZ6rEvEnzp3trVEGERUHcqhR91dcV3FxL070foXE2oTPfzDiO1/Iof+nF7o+Oac1UAAAYA5eFbUUAUUUUAUUUUAUUCigCiiig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224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</TotalTime>
  <Words>302</Words>
  <Application>Microsoft Office PowerPoint</Application>
  <PresentationFormat>On-screen Show (4:3)</PresentationFormat>
  <Paragraphs>94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 TT-Bold</vt:lpstr>
      <vt:lpstr>Calibri</vt:lpstr>
      <vt:lpstr>Cambria</vt:lpstr>
      <vt:lpstr>Rage Italic</vt:lpstr>
      <vt:lpstr>Sketchbook</vt:lpstr>
      <vt:lpstr>Defining Financial Management</vt:lpstr>
      <vt:lpstr>Financial Management Components</vt:lpstr>
      <vt:lpstr>Accounting</vt:lpstr>
      <vt:lpstr>Forecasting</vt:lpstr>
      <vt:lpstr>Revenue Administration</vt:lpstr>
      <vt:lpstr>Debt Management</vt:lpstr>
      <vt:lpstr>Cash Management</vt:lpstr>
      <vt:lpstr>Internal Controls</vt:lpstr>
      <vt:lpstr>Financial Audit</vt:lpstr>
      <vt:lpstr>Risk Management</vt:lpstr>
      <vt:lpstr>Procurement</vt:lpstr>
      <vt:lpstr>Personnel and Benefits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Budget Cycle: Implementation and Administration</dc:title>
  <dc:creator>David</dc:creator>
  <cp:lastModifiedBy>David Mitchell</cp:lastModifiedBy>
  <cp:revision>31</cp:revision>
  <cp:lastPrinted>2013-11-07T14:22:22Z</cp:lastPrinted>
  <dcterms:created xsi:type="dcterms:W3CDTF">2013-02-19T15:48:56Z</dcterms:created>
  <dcterms:modified xsi:type="dcterms:W3CDTF">2015-05-18T03:35:27Z</dcterms:modified>
</cp:coreProperties>
</file>