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83" r:id="rId2"/>
    <p:sldId id="264" r:id="rId3"/>
    <p:sldId id="278" r:id="rId4"/>
    <p:sldId id="279" r:id="rId5"/>
    <p:sldId id="280" r:id="rId6"/>
    <p:sldId id="281" r:id="rId7"/>
    <p:sldId id="282" r:id="rId8"/>
    <p:sldId id="300" r:id="rId9"/>
    <p:sldId id="293" r:id="rId10"/>
    <p:sldId id="295" r:id="rId11"/>
    <p:sldId id="296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237" autoAdjust="0"/>
  </p:normalViewPr>
  <p:slideViewPr>
    <p:cSldViewPr>
      <p:cViewPr varScale="1">
        <p:scale>
          <a:sx n="58" d="100"/>
          <a:sy n="58" d="100"/>
        </p:scale>
        <p:origin x="22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7A8FF22-CC69-4E8C-8BB4-D4943EF0D3AF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886A638-30B7-42C4-9910-45EAB32A4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54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6A638-30B7-42C4-9910-45EAB32A4B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98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163590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848749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33093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6A638-30B7-42C4-9910-45EAB32A4B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17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6A638-30B7-42C4-9910-45EAB32A4B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07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6749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3610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7244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93935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0776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9137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198F6689-A723-4CA5-9E14-84B0A683AFFF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27FBC26-F9E2-4DAD-933A-7087937AE73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6689-A723-4CA5-9E14-84B0A683AFFF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BC26-F9E2-4DAD-933A-7087937AE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6689-A723-4CA5-9E14-84B0A683AFFF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BC26-F9E2-4DAD-933A-7087937AE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6689-A723-4CA5-9E14-84B0A683AFFF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BC26-F9E2-4DAD-933A-7087937AE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6689-A723-4CA5-9E14-84B0A683AFFF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BC26-F9E2-4DAD-933A-7087937AE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6689-A723-4CA5-9E14-84B0A683AFFF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BC26-F9E2-4DAD-933A-7087937AE7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6689-A723-4CA5-9E14-84B0A683AFFF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BC26-F9E2-4DAD-933A-7087937AE73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6689-A723-4CA5-9E14-84B0A683AFFF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BC26-F9E2-4DAD-933A-7087937AE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6689-A723-4CA5-9E14-84B0A683AFFF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BC26-F9E2-4DAD-933A-7087937AE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6689-A723-4CA5-9E14-84B0A683AFFF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BC26-F9E2-4DAD-933A-7087937AE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6689-A723-4CA5-9E14-84B0A683AFFF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FBC26-F9E2-4DAD-933A-7087937AE7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198F6689-A723-4CA5-9E14-84B0A683AFFF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427FBC26-F9E2-4DAD-933A-7087937AE7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Nonprofit Accounting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7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Report?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better decisions in future</a:t>
            </a:r>
          </a:p>
          <a:p>
            <a:r>
              <a:rPr lang="en-US" dirty="0" smtClean="0"/>
              <a:t>Fulfill legal and other obligations</a:t>
            </a:r>
          </a:p>
          <a:p>
            <a:r>
              <a:rPr lang="en-US" dirty="0" smtClean="0"/>
              <a:t>Maintain accountability</a:t>
            </a:r>
          </a:p>
          <a:p>
            <a:r>
              <a:rPr lang="en-US" dirty="0" smtClean="0"/>
              <a:t>Public relations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76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External review by auditors</a:t>
            </a:r>
          </a:p>
          <a:p>
            <a:pPr lvl="1"/>
            <a:r>
              <a:rPr lang="en-US" dirty="0" smtClean="0"/>
              <a:t>Compliance with GAAP</a:t>
            </a:r>
          </a:p>
          <a:p>
            <a:pPr lvl="1"/>
            <a:r>
              <a:rPr lang="en-US" dirty="0" smtClean="0"/>
              <a:t>Compliance with external/internal financial policies and procedures</a:t>
            </a:r>
          </a:p>
          <a:p>
            <a:pPr lvl="1"/>
            <a:r>
              <a:rPr lang="en-US" dirty="0" smtClean="0"/>
              <a:t>Accurate account and fund balances</a:t>
            </a:r>
          </a:p>
          <a:p>
            <a:pPr lvl="1"/>
            <a:r>
              <a:rPr lang="en-US" dirty="0" smtClean="0"/>
              <a:t>Determine if appropriate financial internal controls exist</a:t>
            </a:r>
          </a:p>
          <a:p>
            <a:pPr lvl="2"/>
            <a:r>
              <a:rPr lang="en-US" dirty="0" smtClean="0"/>
              <a:t>Test the process</a:t>
            </a:r>
          </a:p>
          <a:p>
            <a:pPr lvl="1"/>
            <a:r>
              <a:rPr lang="en-US" dirty="0" smtClean="0"/>
              <a:t>Outcome</a:t>
            </a:r>
          </a:p>
          <a:p>
            <a:pPr lvl="2"/>
            <a:r>
              <a:rPr lang="en-US" dirty="0" smtClean="0"/>
              <a:t>Unqualified opinion – auditor states that there no significant issues</a:t>
            </a:r>
          </a:p>
          <a:p>
            <a:pPr lvl="2"/>
            <a:r>
              <a:rPr lang="en-US" dirty="0"/>
              <a:t>Q</a:t>
            </a:r>
            <a:r>
              <a:rPr lang="en-US" dirty="0" smtClean="0"/>
              <a:t>ualified opinion – auditor identifies one or more significant issues</a:t>
            </a:r>
          </a:p>
          <a:p>
            <a:pPr lvl="2"/>
            <a:r>
              <a:rPr lang="en-US" dirty="0" smtClean="0"/>
              <a:t>Adverse opinion – auditor concludes financial statements are significantly out of compliance with GAAP</a:t>
            </a:r>
          </a:p>
          <a:p>
            <a:r>
              <a:rPr lang="en-US" dirty="0" smtClean="0"/>
              <a:t>Management Letter</a:t>
            </a:r>
          </a:p>
          <a:p>
            <a:pPr lvl="1"/>
            <a:r>
              <a:rPr lang="en-US" dirty="0" smtClean="0"/>
              <a:t>Response to auditors</a:t>
            </a:r>
          </a:p>
          <a:p>
            <a:pPr lvl="1"/>
            <a:r>
              <a:rPr lang="en-US" dirty="0" smtClean="0"/>
              <a:t>Discusses conformance to budget</a:t>
            </a:r>
          </a:p>
          <a:p>
            <a:pPr lvl="1"/>
            <a:r>
              <a:rPr lang="en-US" dirty="0" smtClean="0"/>
              <a:t>Reports on status of balanced budget</a:t>
            </a:r>
          </a:p>
        </p:txBody>
      </p:sp>
    </p:spTree>
    <p:extLst>
      <p:ext uri="{BB962C8B-B14F-4D97-AF65-F5344CB8AC3E}">
        <p14:creationId xmlns:p14="http://schemas.microsoft.com/office/powerpoint/2010/main" val="15660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78216" y="5282574"/>
            <a:ext cx="4927600" cy="1005205"/>
          </a:xfrm>
          <a:custGeom>
            <a:avLst/>
            <a:gdLst/>
            <a:ahLst/>
            <a:cxnLst/>
            <a:rect l="l" t="t" r="r" b="b"/>
            <a:pathLst>
              <a:path w="4927600" h="1005204">
                <a:moveTo>
                  <a:pt x="4759985" y="0"/>
                </a:moveTo>
                <a:lnTo>
                  <a:pt x="157881" y="270"/>
                </a:lnTo>
                <a:lnTo>
                  <a:pt x="115620" y="8182"/>
                </a:lnTo>
                <a:lnTo>
                  <a:pt x="77824" y="25990"/>
                </a:lnTo>
                <a:lnTo>
                  <a:pt x="45929" y="52259"/>
                </a:lnTo>
                <a:lnTo>
                  <a:pt x="21369" y="85552"/>
                </a:lnTo>
                <a:lnTo>
                  <a:pt x="5581" y="124436"/>
                </a:lnTo>
                <a:lnTo>
                  <a:pt x="0" y="167474"/>
                </a:lnTo>
                <a:lnTo>
                  <a:pt x="270" y="846955"/>
                </a:lnTo>
                <a:lnTo>
                  <a:pt x="8182" y="889216"/>
                </a:lnTo>
                <a:lnTo>
                  <a:pt x="25990" y="927012"/>
                </a:lnTo>
                <a:lnTo>
                  <a:pt x="52259" y="958907"/>
                </a:lnTo>
                <a:lnTo>
                  <a:pt x="85552" y="983466"/>
                </a:lnTo>
                <a:lnTo>
                  <a:pt x="124436" y="999255"/>
                </a:lnTo>
                <a:lnTo>
                  <a:pt x="167474" y="1004836"/>
                </a:lnTo>
                <a:lnTo>
                  <a:pt x="4769579" y="1004566"/>
                </a:lnTo>
                <a:lnTo>
                  <a:pt x="4811840" y="996654"/>
                </a:lnTo>
                <a:lnTo>
                  <a:pt x="4849635" y="978846"/>
                </a:lnTo>
                <a:lnTo>
                  <a:pt x="4881531" y="952577"/>
                </a:lnTo>
                <a:lnTo>
                  <a:pt x="4906090" y="919283"/>
                </a:lnTo>
                <a:lnTo>
                  <a:pt x="4921878" y="880400"/>
                </a:lnTo>
                <a:lnTo>
                  <a:pt x="4927460" y="837361"/>
                </a:lnTo>
                <a:lnTo>
                  <a:pt x="4927190" y="157881"/>
                </a:lnTo>
                <a:lnTo>
                  <a:pt x="4919277" y="115620"/>
                </a:lnTo>
                <a:lnTo>
                  <a:pt x="4901469" y="77824"/>
                </a:lnTo>
                <a:lnTo>
                  <a:pt x="4875201" y="45929"/>
                </a:lnTo>
                <a:lnTo>
                  <a:pt x="4841907" y="21369"/>
                </a:lnTo>
                <a:lnTo>
                  <a:pt x="4803023" y="5581"/>
                </a:lnTo>
                <a:lnTo>
                  <a:pt x="4759985" y="0"/>
                </a:lnTo>
                <a:close/>
              </a:path>
            </a:pathLst>
          </a:custGeom>
          <a:solidFill>
            <a:srgbClr val="D163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78216" y="5282574"/>
            <a:ext cx="4927600" cy="1005205"/>
          </a:xfrm>
          <a:custGeom>
            <a:avLst/>
            <a:gdLst/>
            <a:ahLst/>
            <a:cxnLst/>
            <a:rect l="l" t="t" r="r" b="b"/>
            <a:pathLst>
              <a:path w="4927600" h="1005204">
                <a:moveTo>
                  <a:pt x="0" y="167474"/>
                </a:moveTo>
                <a:lnTo>
                  <a:pt x="5581" y="124436"/>
                </a:lnTo>
                <a:lnTo>
                  <a:pt x="21369" y="85552"/>
                </a:lnTo>
                <a:lnTo>
                  <a:pt x="45929" y="52259"/>
                </a:lnTo>
                <a:lnTo>
                  <a:pt x="77824" y="25990"/>
                </a:lnTo>
                <a:lnTo>
                  <a:pt x="115620" y="8182"/>
                </a:lnTo>
                <a:lnTo>
                  <a:pt x="157881" y="270"/>
                </a:lnTo>
                <a:lnTo>
                  <a:pt x="4759985" y="0"/>
                </a:lnTo>
                <a:lnTo>
                  <a:pt x="4774704" y="637"/>
                </a:lnTo>
                <a:lnTo>
                  <a:pt x="4816517" y="9781"/>
                </a:lnTo>
                <a:lnTo>
                  <a:pt x="4853697" y="28652"/>
                </a:lnTo>
                <a:lnTo>
                  <a:pt x="4884808" y="55816"/>
                </a:lnTo>
                <a:lnTo>
                  <a:pt x="4908416" y="89838"/>
                </a:lnTo>
                <a:lnTo>
                  <a:pt x="4923085" y="129281"/>
                </a:lnTo>
                <a:lnTo>
                  <a:pt x="4927460" y="837361"/>
                </a:lnTo>
                <a:lnTo>
                  <a:pt x="4926822" y="852080"/>
                </a:lnTo>
                <a:lnTo>
                  <a:pt x="4917679" y="893893"/>
                </a:lnTo>
                <a:lnTo>
                  <a:pt x="4898807" y="931073"/>
                </a:lnTo>
                <a:lnTo>
                  <a:pt x="4871643" y="962185"/>
                </a:lnTo>
                <a:lnTo>
                  <a:pt x="4837621" y="985793"/>
                </a:lnTo>
                <a:lnTo>
                  <a:pt x="4798178" y="1000462"/>
                </a:lnTo>
                <a:lnTo>
                  <a:pt x="167474" y="1004836"/>
                </a:lnTo>
                <a:lnTo>
                  <a:pt x="152755" y="1004198"/>
                </a:lnTo>
                <a:lnTo>
                  <a:pt x="110942" y="995055"/>
                </a:lnTo>
                <a:lnTo>
                  <a:pt x="73763" y="976184"/>
                </a:lnTo>
                <a:lnTo>
                  <a:pt x="42651" y="949019"/>
                </a:lnTo>
                <a:lnTo>
                  <a:pt x="19043" y="914998"/>
                </a:lnTo>
                <a:lnTo>
                  <a:pt x="4374" y="875554"/>
                </a:lnTo>
                <a:lnTo>
                  <a:pt x="0" y="167474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803207"/>
              </p:ext>
            </p:extLst>
          </p:nvPr>
        </p:nvGraphicFramePr>
        <p:xfrm>
          <a:off x="147637" y="150685"/>
          <a:ext cx="8833103" cy="65471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58820"/>
                <a:gridCol w="2774283"/>
              </a:tblGrid>
              <a:tr h="112129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St</a:t>
                      </a:r>
                      <a:r>
                        <a:rPr sz="3200" spc="5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te</a:t>
                      </a:r>
                      <a:r>
                        <a:rPr sz="3200" spc="-5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ent</a:t>
                      </a:r>
                      <a:r>
                        <a:rPr sz="3200" spc="-15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of 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Financial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 Condition</a:t>
                      </a:r>
                      <a:endParaRPr sz="3200" dirty="0">
                        <a:solidFill>
                          <a:schemeClr val="tx1"/>
                        </a:solidFill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T w="9524">
                      <a:solidFill>
                        <a:srgbClr val="7B9899"/>
                      </a:solidFill>
                      <a:prstDash val="solid"/>
                    </a:lnT>
                    <a:lnB w="9525">
                      <a:solidFill>
                        <a:srgbClr val="7B989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111636">
                <a:tc gridSpan="2">
                  <a:txBody>
                    <a:bodyPr/>
                    <a:lstStyle/>
                    <a:p>
                      <a:pPr marL="509905" indent="-274320">
                        <a:lnSpc>
                          <a:spcPct val="100000"/>
                        </a:lnSpc>
                        <a:buClr>
                          <a:srgbClr val="D16349"/>
                        </a:buClr>
                        <a:buSzPct val="83928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r>
                        <a:rPr sz="2800" spc="-5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800" spc="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h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 r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f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r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spc="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h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spc="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h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ng</a:t>
                      </a: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590"/>
                        </a:spcBef>
                        <a:buClr>
                          <a:srgbClr val="CCB400"/>
                        </a:buClr>
                        <a:buSzPct val="68750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For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di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v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idua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:</a:t>
                      </a:r>
                      <a:r>
                        <a:rPr sz="2400" spc="-3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“</a:t>
                      </a:r>
                      <a:r>
                        <a:rPr sz="24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p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er</a:t>
                      </a:r>
                      <a:r>
                        <a:rPr sz="24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24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al</a:t>
                      </a:r>
                      <a:r>
                        <a:rPr sz="2400" spc="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w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ea</a:t>
                      </a:r>
                      <a:r>
                        <a:rPr sz="24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4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h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”</a:t>
                      </a:r>
                      <a:endParaRPr sz="2400" dirty="0">
                        <a:latin typeface="Georgia"/>
                        <a:cs typeface="Georgia"/>
                      </a:endParaRP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575"/>
                        </a:spcBef>
                        <a:buClr>
                          <a:srgbClr val="CCB400"/>
                        </a:buClr>
                        <a:buSzPct val="68750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For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go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v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er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nm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: 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“</a:t>
                      </a:r>
                      <a:r>
                        <a:rPr sz="24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tate</a:t>
                      </a:r>
                      <a:r>
                        <a:rPr sz="24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4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400" spc="-1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24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 n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et</a:t>
                      </a:r>
                      <a:r>
                        <a:rPr sz="2400" spc="-1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4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ss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et</a:t>
                      </a:r>
                      <a:r>
                        <a:rPr sz="24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”</a:t>
                      </a:r>
                      <a:endParaRPr sz="2400" dirty="0">
                        <a:latin typeface="Georgia"/>
                        <a:cs typeface="Georgia"/>
                      </a:endParaRP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575"/>
                        </a:spcBef>
                        <a:buClr>
                          <a:srgbClr val="CCB400"/>
                        </a:buClr>
                        <a:buSzPct val="68750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For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bu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ss</a:t>
                      </a:r>
                      <a:r>
                        <a:rPr sz="2400" dirty="0">
                          <a:solidFill>
                            <a:srgbClr val="546D7A"/>
                          </a:solidFill>
                          <a:latin typeface="Georgia"/>
                          <a:cs typeface="Georgia"/>
                        </a:rPr>
                        <a:t>: 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“t</a:t>
                      </a:r>
                      <a:r>
                        <a:rPr sz="24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h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400" spc="1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ba</a:t>
                      </a:r>
                      <a:r>
                        <a:rPr sz="24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4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ce </a:t>
                      </a:r>
                      <a:r>
                        <a:rPr sz="24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sh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eet”</a:t>
                      </a:r>
                      <a:endParaRPr sz="2400" dirty="0">
                        <a:latin typeface="Georgia"/>
                        <a:cs typeface="Georgia"/>
                      </a:endParaRP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575"/>
                        </a:spcBef>
                        <a:buClr>
                          <a:srgbClr val="CCB400"/>
                        </a:buClr>
                        <a:buSzPct val="68750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For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n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-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p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rofit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: 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“</a:t>
                      </a:r>
                      <a:r>
                        <a:rPr sz="24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tate</a:t>
                      </a:r>
                      <a:r>
                        <a:rPr sz="24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4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400" spc="-1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of</a:t>
                      </a:r>
                      <a:r>
                        <a:rPr sz="24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fi</a:t>
                      </a:r>
                      <a:r>
                        <a:rPr sz="24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4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cial</a:t>
                      </a:r>
                      <a:r>
                        <a:rPr sz="2400" spc="-3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p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24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itio</a:t>
                      </a:r>
                      <a:r>
                        <a:rPr sz="2400" spc="-5" dirty="0">
                          <a:solidFill>
                            <a:srgbClr val="D16349"/>
                          </a:solidFill>
                          <a:latin typeface="Georgia"/>
                          <a:cs typeface="Georgia"/>
                        </a:rPr>
                        <a:t>n”</a:t>
                      </a:r>
                      <a:endParaRPr sz="2400" dirty="0">
                        <a:latin typeface="Georgia"/>
                        <a:cs typeface="Georgia"/>
                      </a:endParaRPr>
                    </a:p>
                    <a:p>
                      <a:pPr marL="509905" indent="-274320">
                        <a:lnSpc>
                          <a:spcPct val="100000"/>
                        </a:lnSpc>
                        <a:spcBef>
                          <a:spcPts val="655"/>
                        </a:spcBef>
                        <a:buClr>
                          <a:srgbClr val="D16349"/>
                        </a:buClr>
                        <a:buSzPct val="83928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r>
                        <a:rPr sz="2800" spc="-5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h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e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ba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2800" spc="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nc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p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</a:t>
                      </a: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590"/>
                        </a:spcBef>
                        <a:buClr>
                          <a:srgbClr val="CCB400"/>
                        </a:buClr>
                        <a:buSzPct val="68750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Ass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et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:</a:t>
                      </a:r>
                      <a:r>
                        <a:rPr sz="2400" spc="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wh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at</a:t>
                      </a:r>
                      <a:r>
                        <a:rPr sz="24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y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ou</a:t>
                      </a:r>
                      <a:r>
                        <a:rPr sz="24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wn</a:t>
                      </a:r>
                      <a:endParaRPr sz="2400" dirty="0">
                        <a:latin typeface="Georgia"/>
                        <a:cs typeface="Georgia"/>
                      </a:endParaRP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575"/>
                        </a:spcBef>
                        <a:buClr>
                          <a:srgbClr val="CCB400"/>
                        </a:buClr>
                        <a:buSzPct val="68750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Liabi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itie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:</a:t>
                      </a:r>
                      <a:r>
                        <a:rPr sz="2400" spc="-3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wh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at</a:t>
                      </a:r>
                      <a:r>
                        <a:rPr sz="2400" spc="2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y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ou</a:t>
                      </a:r>
                      <a:r>
                        <a:rPr sz="24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w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endParaRPr sz="2400" dirty="0">
                        <a:latin typeface="Georgia"/>
                        <a:cs typeface="Georgia"/>
                      </a:endParaRP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815"/>
                        </a:spcBef>
                        <a:buClr>
                          <a:srgbClr val="CCB400"/>
                        </a:buClr>
                        <a:buSzPct val="68750"/>
                        <a:buFont typeface="Wingdings"/>
                        <a:buChar char=""/>
                        <a:tabLst>
                          <a:tab pos="784860" algn="l"/>
                          <a:tab pos="3861435" algn="l"/>
                        </a:tabLst>
                      </a:pPr>
                      <a:r>
                        <a:rPr sz="3600" spc="-7" baseline="5787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3600" baseline="5787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et</a:t>
                      </a:r>
                      <a:r>
                        <a:rPr sz="3600" spc="-7" baseline="5787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3600" baseline="5787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3600" spc="-7" baseline="5787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ss</a:t>
                      </a:r>
                      <a:r>
                        <a:rPr sz="3600" baseline="5787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et</a:t>
                      </a:r>
                      <a:r>
                        <a:rPr sz="3600" spc="-7" baseline="5787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3600" baseline="5787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: </a:t>
                      </a:r>
                      <a:r>
                        <a:rPr sz="3600" spc="-7" baseline="5787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wh</a:t>
                      </a:r>
                      <a:r>
                        <a:rPr sz="3600" baseline="5787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at</a:t>
                      </a:r>
                      <a:r>
                        <a:rPr sz="3600" spc="7" baseline="5787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3600" spc="-7" baseline="5787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3600" baseline="5787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eft	</a:t>
                      </a:r>
                      <a:r>
                        <a:rPr sz="2000" b="1" i="1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2000" b="1" i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i="1" dirty="0">
                          <a:latin typeface="Arial"/>
                          <a:cs typeface="Arial"/>
                        </a:rPr>
                        <a:t>funda</a:t>
                      </a:r>
                      <a:r>
                        <a:rPr sz="2000" b="1" i="1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000" b="1" i="1" dirty="0">
                          <a:latin typeface="Arial"/>
                          <a:cs typeface="Arial"/>
                        </a:rPr>
                        <a:t>ental</a:t>
                      </a:r>
                      <a:r>
                        <a:rPr sz="2000" b="1" i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i="1" dirty="0">
                          <a:latin typeface="Arial"/>
                          <a:cs typeface="Arial"/>
                        </a:rPr>
                        <a:t>account</a:t>
                      </a:r>
                      <a:r>
                        <a:rPr sz="2000" b="1" i="1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i="1" dirty="0">
                          <a:latin typeface="Arial"/>
                          <a:cs typeface="Arial"/>
                        </a:rPr>
                        <a:t>ng</a:t>
                      </a:r>
                      <a:r>
                        <a:rPr sz="2000" b="1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i="1" dirty="0">
                          <a:latin typeface="Arial"/>
                          <a:cs typeface="Arial"/>
                        </a:rPr>
                        <a:t>equat</a:t>
                      </a:r>
                      <a:r>
                        <a:rPr sz="2000" b="1" i="1" spc="-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i="1" dirty="0">
                          <a:latin typeface="Arial"/>
                          <a:cs typeface="Arial"/>
                        </a:rPr>
                        <a:t>on:</a:t>
                      </a: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6"/>
                        </a:spcBef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  <a:p>
                      <a:pPr marL="386143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ts</a:t>
                      </a:r>
                      <a:r>
                        <a:rPr sz="2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 Liabili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ie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+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 Ne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ss</a:t>
                      </a:r>
                      <a:r>
                        <a:rPr sz="2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ts</a:t>
                      </a: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T w="9525">
                      <a:solidFill>
                        <a:srgbClr val="7B9899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4172">
                <a:tc>
                  <a:txBody>
                    <a:bodyPr/>
                    <a:lstStyle/>
                    <a:p>
                      <a:pPr marL="238760">
                        <a:lnSpc>
                          <a:spcPct val="100000"/>
                        </a:lnSpc>
                      </a:pPr>
                      <a:endParaRPr sz="16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B w="9524">
                      <a:solidFill>
                        <a:srgbClr val="7B9899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678305">
                        <a:lnSpc>
                          <a:spcPct val="100000"/>
                        </a:lnSpc>
                      </a:pPr>
                      <a:endParaRPr sz="16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R w="9524">
                      <a:solidFill>
                        <a:srgbClr val="7B9899"/>
                      </a:solidFill>
                      <a:prstDash val="solid"/>
                    </a:lnR>
                    <a:lnB w="9524">
                      <a:solidFill>
                        <a:srgbClr val="7B9899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59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805254"/>
              </p:ext>
            </p:extLst>
          </p:nvPr>
        </p:nvGraphicFramePr>
        <p:xfrm>
          <a:off x="147637" y="150685"/>
          <a:ext cx="8833104" cy="65471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33104"/>
              </a:tblGrid>
              <a:tr h="11212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St</a:t>
                      </a:r>
                      <a:r>
                        <a:rPr sz="3200" spc="5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te</a:t>
                      </a:r>
                      <a:r>
                        <a:rPr sz="3200" spc="-5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ent</a:t>
                      </a:r>
                      <a:r>
                        <a:rPr sz="3200" spc="-15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of 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Financial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 Condition</a:t>
                      </a:r>
                      <a:endParaRPr sz="3200" dirty="0">
                        <a:solidFill>
                          <a:schemeClr val="tx1"/>
                        </a:solidFill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T w="9524">
                      <a:solidFill>
                        <a:srgbClr val="7B9899"/>
                      </a:solidFill>
                      <a:prstDash val="solid"/>
                    </a:lnT>
                    <a:lnB w="9525">
                      <a:solidFill>
                        <a:srgbClr val="7B9899"/>
                      </a:solidFill>
                      <a:prstDash val="solid"/>
                    </a:lnB>
                  </a:tcPr>
                </a:tc>
              </a:tr>
              <a:tr h="5111636">
                <a:tc>
                  <a:txBody>
                    <a:bodyPr/>
                    <a:lstStyle/>
                    <a:p>
                      <a:pPr marL="509905" indent="-274320">
                        <a:lnSpc>
                          <a:spcPct val="100000"/>
                        </a:lnSpc>
                        <a:buClr>
                          <a:srgbClr val="D16349"/>
                        </a:buClr>
                        <a:buSzPct val="83928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r>
                        <a:rPr sz="28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ss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f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800" spc="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lang="en-US" sz="2800" dirty="0" smtClean="0">
                          <a:latin typeface="Georgia"/>
                          <a:cs typeface="Georgia"/>
                        </a:rPr>
                        <a:t>nonprofits</a:t>
                      </a:r>
                      <a:endParaRPr sz="2800" dirty="0">
                        <a:latin typeface="Georgia"/>
                        <a:cs typeface="Georgia"/>
                      </a:endParaRP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590"/>
                        </a:spcBef>
                        <a:buClr>
                          <a:srgbClr val="CCB400"/>
                        </a:buClr>
                        <a:buSzPct val="68750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C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urre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ss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et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: to be ca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sh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ed or</a:t>
                      </a:r>
                      <a:r>
                        <a:rPr sz="24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co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ns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u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ed</a:t>
                      </a:r>
                      <a:r>
                        <a:rPr sz="2400" spc="-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lang="en-US" sz="2400" spc="-15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with</a:t>
                      </a:r>
                      <a:r>
                        <a:rPr sz="240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in</a:t>
                      </a:r>
                      <a:r>
                        <a:rPr sz="2400" spc="-2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 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y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ear</a:t>
                      </a:r>
                      <a:endParaRPr sz="2400" dirty="0">
                        <a:latin typeface="Georgia"/>
                        <a:cs typeface="Georgia"/>
                      </a:endParaRPr>
                    </a:p>
                    <a:p>
                      <a:pPr marL="829944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500" dirty="0">
                          <a:solidFill>
                            <a:srgbClr val="8CADAE"/>
                          </a:solidFill>
                          <a:latin typeface="Wingdings 2"/>
                          <a:cs typeface="Wingdings 2"/>
                        </a:rPr>
                        <a:t></a:t>
                      </a:r>
                      <a:r>
                        <a:rPr sz="1500" spc="85" dirty="0">
                          <a:solidFill>
                            <a:srgbClr val="8CADA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 smtClean="0">
                          <a:latin typeface="Georgia"/>
                          <a:cs typeface="Georgia"/>
                        </a:rPr>
                        <a:t>Cas</a:t>
                      </a:r>
                      <a:r>
                        <a:rPr sz="2000" dirty="0" smtClean="0">
                          <a:latin typeface="Georgia"/>
                          <a:cs typeface="Georgia"/>
                        </a:rPr>
                        <a:t>h</a:t>
                      </a:r>
                      <a:endParaRPr sz="2000" dirty="0">
                        <a:latin typeface="Georgia"/>
                        <a:cs typeface="Georgia"/>
                      </a:endParaRPr>
                    </a:p>
                    <a:p>
                      <a:pPr marL="1377950" indent="-54927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500" dirty="0">
                          <a:solidFill>
                            <a:srgbClr val="8CADAE"/>
                          </a:solidFill>
                          <a:latin typeface="Wingdings 2"/>
                          <a:cs typeface="Wingdings 2"/>
                        </a:rPr>
                        <a:t></a:t>
                      </a:r>
                      <a:r>
                        <a:rPr sz="1500" spc="85" dirty="0">
                          <a:solidFill>
                            <a:srgbClr val="8CADA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spc="0" dirty="0" smtClean="0">
                          <a:solidFill>
                            <a:schemeClr val="tx1"/>
                          </a:solidFill>
                          <a:latin typeface="Georgia"/>
                          <a:cs typeface="Times New Roman"/>
                        </a:rPr>
                        <a:t>Marketable</a:t>
                      </a:r>
                      <a:r>
                        <a:rPr lang="en-US" sz="2000" spc="0" baseline="0" dirty="0" smtClean="0">
                          <a:solidFill>
                            <a:schemeClr val="tx1"/>
                          </a:solidFill>
                          <a:latin typeface="Georgia"/>
                          <a:cs typeface="Times New Roman"/>
                        </a:rPr>
                        <a:t> securities</a:t>
                      </a:r>
                      <a:r>
                        <a:rPr sz="2000" spc="-3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 smtClean="0">
                          <a:latin typeface="Georgia"/>
                          <a:cs typeface="Georgia"/>
                        </a:rPr>
                        <a:t>(</a:t>
                      </a:r>
                      <a:r>
                        <a:rPr lang="en-US" sz="2000" dirty="0" smtClean="0">
                          <a:latin typeface="Georgia"/>
                          <a:cs typeface="Georgia"/>
                        </a:rPr>
                        <a:t>easily liquidated investments, </a:t>
                      </a:r>
                      <a:r>
                        <a:rPr sz="2000" spc="-5" dirty="0" smtClean="0">
                          <a:latin typeface="Georgia"/>
                          <a:cs typeface="Georgia"/>
                        </a:rPr>
                        <a:t>s</a:t>
                      </a:r>
                      <a:r>
                        <a:rPr sz="2000" dirty="0" smtClean="0">
                          <a:latin typeface="Georgia"/>
                          <a:cs typeface="Georgia"/>
                        </a:rPr>
                        <a:t>uch</a:t>
                      </a:r>
                      <a:r>
                        <a:rPr sz="2000" spc="-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000" spc="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lang="en-US" sz="2000" spc="5" dirty="0" smtClean="0">
                          <a:latin typeface="Georgia"/>
                          <a:cs typeface="Georgia"/>
                        </a:rPr>
                        <a:t>   </a:t>
                      </a:r>
                      <a:r>
                        <a:rPr sz="2000" spc="-5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2000" spc="-1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2000" spc="-5" dirty="0" smtClean="0">
                          <a:latin typeface="Georgia"/>
                          <a:cs typeface="Georgia"/>
                        </a:rPr>
                        <a:t>as</a:t>
                      </a:r>
                      <a:r>
                        <a:rPr sz="2000" dirty="0" smtClean="0">
                          <a:latin typeface="Georgia"/>
                          <a:cs typeface="Georgia"/>
                        </a:rPr>
                        <a:t>u</a:t>
                      </a:r>
                      <a:r>
                        <a:rPr sz="2000" spc="-1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 smtClean="0">
                          <a:latin typeface="Georgia"/>
                          <a:cs typeface="Georgia"/>
                        </a:rPr>
                        <a:t>y</a:t>
                      </a:r>
                      <a:r>
                        <a:rPr sz="2000" spc="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B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ill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s)</a:t>
                      </a:r>
                      <a:endParaRPr sz="2000" dirty="0">
                        <a:latin typeface="Georgia"/>
                        <a:cs typeface="Georgia"/>
                      </a:endParaRPr>
                    </a:p>
                    <a:p>
                      <a:pPr marL="829944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500" dirty="0">
                          <a:solidFill>
                            <a:srgbClr val="8CADAE"/>
                          </a:solidFill>
                          <a:latin typeface="Wingdings 2"/>
                          <a:cs typeface="Wingdings 2"/>
                        </a:rPr>
                        <a:t></a:t>
                      </a:r>
                      <a:r>
                        <a:rPr sz="1500" spc="85" dirty="0">
                          <a:solidFill>
                            <a:srgbClr val="8CADA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Accounts</a:t>
                      </a:r>
                      <a:r>
                        <a:rPr sz="2000" spc="-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eceiv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000" spc="5" dirty="0">
                          <a:latin typeface="Georgia"/>
                          <a:cs typeface="Georgia"/>
                        </a:rPr>
                        <a:t>b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le,</a:t>
                      </a:r>
                      <a:r>
                        <a:rPr sz="2000" spc="-3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uch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 a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s</a:t>
                      </a:r>
                    </a:p>
                    <a:p>
                      <a:pPr marL="1332865" lvl="2" indent="-228600">
                        <a:lnSpc>
                          <a:spcPct val="100000"/>
                        </a:lnSpc>
                        <a:spcBef>
                          <a:spcPts val="480"/>
                        </a:spcBef>
                        <a:buClr>
                          <a:srgbClr val="8C7B70"/>
                        </a:buClr>
                        <a:buSzPct val="70000"/>
                        <a:buFont typeface="Wingdings"/>
                        <a:buChar char=""/>
                        <a:tabLst>
                          <a:tab pos="1333500" algn="l"/>
                        </a:tabLst>
                      </a:pPr>
                      <a:r>
                        <a:rPr lang="en-US" sz="200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Promised</a:t>
                      </a:r>
                      <a:r>
                        <a:rPr lang="en-US" sz="2000" baseline="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but not yet received contributions, dues, pledges</a:t>
                      </a:r>
                    </a:p>
                    <a:p>
                      <a:pPr marL="1332865" lvl="2" indent="-228600">
                        <a:lnSpc>
                          <a:spcPct val="100000"/>
                        </a:lnSpc>
                        <a:spcBef>
                          <a:spcPts val="480"/>
                        </a:spcBef>
                        <a:buClr>
                          <a:srgbClr val="8C7B70"/>
                        </a:buClr>
                        <a:buSzPct val="70000"/>
                        <a:buFont typeface="Wingdings"/>
                        <a:buChar char=""/>
                        <a:tabLst>
                          <a:tab pos="1333500" algn="l"/>
                        </a:tabLst>
                      </a:pPr>
                      <a:r>
                        <a:rPr lang="en-US" sz="2000" baseline="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Due from contracts (especially from governments)</a:t>
                      </a:r>
                      <a:endParaRPr sz="2000" dirty="0">
                        <a:latin typeface="Georgia"/>
                        <a:cs typeface="Georgia"/>
                      </a:endParaRPr>
                    </a:p>
                    <a:p>
                      <a:pPr marL="1377950" indent="-54927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500" dirty="0">
                          <a:solidFill>
                            <a:srgbClr val="8CADAE"/>
                          </a:solidFill>
                          <a:latin typeface="Wingdings 2"/>
                          <a:cs typeface="Wingdings 2"/>
                        </a:rPr>
                        <a:t></a:t>
                      </a:r>
                      <a:r>
                        <a:rPr sz="1500" spc="85" dirty="0">
                          <a:solidFill>
                            <a:srgbClr val="8CADA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nvento</a:t>
                      </a:r>
                      <a:r>
                        <a:rPr sz="20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y</a:t>
                      </a:r>
                      <a:r>
                        <a:rPr sz="2000" spc="-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(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ma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te</a:t>
                      </a:r>
                      <a:r>
                        <a:rPr sz="20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ls</a:t>
                      </a:r>
                      <a:r>
                        <a:rPr sz="2000" spc="-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nd</a:t>
                      </a:r>
                      <a:r>
                        <a:rPr sz="2000" spc="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 smtClean="0">
                          <a:latin typeface="Georgia"/>
                          <a:cs typeface="Georgia"/>
                        </a:rPr>
                        <a:t>s</a:t>
                      </a:r>
                      <a:r>
                        <a:rPr sz="2000" dirty="0" smtClean="0">
                          <a:latin typeface="Georgia"/>
                          <a:cs typeface="Georgia"/>
                        </a:rPr>
                        <a:t>u</a:t>
                      </a:r>
                      <a:r>
                        <a:rPr sz="2000" spc="-5" dirty="0" smtClean="0">
                          <a:latin typeface="Georgia"/>
                          <a:cs typeface="Georgia"/>
                        </a:rPr>
                        <a:t>pp</a:t>
                      </a:r>
                      <a:r>
                        <a:rPr sz="2000" dirty="0" smtClean="0">
                          <a:latin typeface="Georgia"/>
                          <a:cs typeface="Georgia"/>
                        </a:rPr>
                        <a:t>lie</a:t>
                      </a:r>
                      <a:r>
                        <a:rPr sz="2000" spc="-5" dirty="0" smtClean="0">
                          <a:latin typeface="Georgia"/>
                          <a:cs typeface="Georgia"/>
                        </a:rPr>
                        <a:t>s</a:t>
                      </a:r>
                      <a:r>
                        <a:rPr lang="en-US" sz="2000" spc="-5" dirty="0" smtClean="0">
                          <a:latin typeface="Georgia"/>
                          <a:cs typeface="Georgia"/>
                        </a:rPr>
                        <a:t> not yet used to produce</a:t>
                      </a:r>
                      <a:r>
                        <a:rPr lang="en-US" sz="2000" spc="-5" baseline="0" dirty="0" smtClean="0">
                          <a:latin typeface="Georgia"/>
                          <a:cs typeface="Georgia"/>
                        </a:rPr>
                        <a:t> goods and services</a:t>
                      </a:r>
                      <a:r>
                        <a:rPr sz="2000" dirty="0" smtClean="0">
                          <a:latin typeface="Georgia"/>
                          <a:cs typeface="Georgia"/>
                        </a:rPr>
                        <a:t>)</a:t>
                      </a:r>
                      <a:endParaRPr sz="2000" dirty="0">
                        <a:latin typeface="Georgia"/>
                        <a:cs typeface="Georgia"/>
                      </a:endParaRPr>
                    </a:p>
                    <a:p>
                      <a:pPr marL="1377950" indent="-54927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500" dirty="0">
                          <a:solidFill>
                            <a:srgbClr val="8CADAE"/>
                          </a:solidFill>
                          <a:latin typeface="Wingdings 2"/>
                          <a:cs typeface="Wingdings 2"/>
                        </a:rPr>
                        <a:t></a:t>
                      </a:r>
                      <a:r>
                        <a:rPr sz="1500" spc="85" dirty="0">
                          <a:solidFill>
                            <a:srgbClr val="8CADA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P</a:t>
                      </a:r>
                      <a:r>
                        <a:rPr sz="20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pa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id</a:t>
                      </a:r>
                      <a:r>
                        <a:rPr sz="2000" spc="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xp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en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es</a:t>
                      </a:r>
                      <a:r>
                        <a:rPr sz="2000" spc="-3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(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dv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nce</a:t>
                      </a:r>
                      <a:r>
                        <a:rPr sz="2000" spc="-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 smtClean="0">
                          <a:latin typeface="Georgia"/>
                          <a:cs typeface="Georgia"/>
                        </a:rPr>
                        <a:t>paym</a:t>
                      </a:r>
                      <a:r>
                        <a:rPr sz="2000" dirty="0" smtClean="0">
                          <a:latin typeface="Georgia"/>
                          <a:cs typeface="Georgia"/>
                        </a:rPr>
                        <a:t>ent</a:t>
                      </a:r>
                      <a:r>
                        <a:rPr lang="en-US" sz="2000" dirty="0" smtClean="0">
                          <a:latin typeface="Georgia"/>
                          <a:cs typeface="Georgia"/>
                        </a:rPr>
                        <a:t> of short-term</a:t>
                      </a:r>
                      <a:r>
                        <a:rPr lang="en-US" sz="2000" baseline="0" dirty="0" smtClean="0">
                          <a:latin typeface="Georgia"/>
                          <a:cs typeface="Georgia"/>
                        </a:rPr>
                        <a:t> goods and services, such as insurance</a:t>
                      </a:r>
                      <a:r>
                        <a:rPr sz="2000" dirty="0" smtClean="0">
                          <a:latin typeface="Georgia"/>
                          <a:cs typeface="Georgia"/>
                        </a:rPr>
                        <a:t>)</a:t>
                      </a:r>
                      <a:endParaRPr sz="2000" dirty="0">
                        <a:latin typeface="Georgia"/>
                        <a:cs typeface="Georgia"/>
                      </a:endParaRPr>
                    </a:p>
                    <a:p>
                      <a:pPr marL="829944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20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T w="9525">
                      <a:solidFill>
                        <a:srgbClr val="7B9899"/>
                      </a:solidFill>
                      <a:prstDash val="solid"/>
                    </a:lnT>
                  </a:tcPr>
                </a:tc>
              </a:tr>
              <a:tr h="314172">
                <a:tc>
                  <a:txBody>
                    <a:bodyPr/>
                    <a:lstStyle/>
                    <a:p>
                      <a:pPr marL="238760">
                        <a:lnSpc>
                          <a:spcPct val="100000"/>
                        </a:lnSpc>
                        <a:tabLst>
                          <a:tab pos="7732395" algn="l"/>
                        </a:tabLst>
                      </a:pPr>
                      <a:endParaRPr sz="2400" baseline="1736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B w="9524">
                      <a:solidFill>
                        <a:srgbClr val="7B9899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86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/>
          </p:nvPr>
        </p:nvGraphicFramePr>
        <p:xfrm>
          <a:off x="147637" y="150685"/>
          <a:ext cx="8833104" cy="65471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33104"/>
              </a:tblGrid>
              <a:tr h="11212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St</a:t>
                      </a:r>
                      <a:r>
                        <a:rPr sz="3200" spc="5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te</a:t>
                      </a:r>
                      <a:r>
                        <a:rPr sz="3200" spc="-5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ent</a:t>
                      </a:r>
                      <a:r>
                        <a:rPr sz="3200" spc="-15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of 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Financial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 Condition</a:t>
                      </a:r>
                      <a:endParaRPr sz="3200" dirty="0">
                        <a:solidFill>
                          <a:schemeClr val="tx1"/>
                        </a:solidFill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T w="9524">
                      <a:solidFill>
                        <a:srgbClr val="7B9899"/>
                      </a:solidFill>
                      <a:prstDash val="solid"/>
                    </a:lnT>
                    <a:lnB w="9525">
                      <a:solidFill>
                        <a:srgbClr val="7B9899"/>
                      </a:solidFill>
                      <a:prstDash val="solid"/>
                    </a:lnB>
                  </a:tcPr>
                </a:tc>
              </a:tr>
              <a:tr h="5111636">
                <a:tc>
                  <a:txBody>
                    <a:bodyPr/>
                    <a:lstStyle/>
                    <a:p>
                      <a:pPr marL="509905" indent="-274320">
                        <a:lnSpc>
                          <a:spcPct val="100000"/>
                        </a:lnSpc>
                        <a:buClr>
                          <a:srgbClr val="D16349"/>
                        </a:buClr>
                        <a:buSzPct val="83928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r>
                        <a:rPr sz="28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ss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f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800" spc="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lang="en-US" sz="2800" dirty="0" smtClean="0">
                          <a:latin typeface="Georgia"/>
                          <a:cs typeface="Georgia"/>
                        </a:rPr>
                        <a:t>nonprofits</a:t>
                      </a:r>
                      <a:endParaRPr sz="2800" dirty="0">
                        <a:latin typeface="Georgia"/>
                        <a:cs typeface="Georgia"/>
                      </a:endParaRP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CCB400"/>
                        </a:buClr>
                        <a:buSzPct val="68750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curre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400" spc="-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ss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ets</a:t>
                      </a:r>
                      <a:endParaRPr sz="2400" dirty="0">
                        <a:latin typeface="Georgia"/>
                        <a:cs typeface="Georgia"/>
                      </a:endParaRPr>
                    </a:p>
                    <a:p>
                      <a:pPr marL="829944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500" dirty="0">
                          <a:solidFill>
                            <a:srgbClr val="8CADAE"/>
                          </a:solidFill>
                          <a:latin typeface="Wingdings 2"/>
                          <a:cs typeface="Wingdings 2"/>
                        </a:rPr>
                        <a:t></a:t>
                      </a:r>
                      <a:r>
                        <a:rPr sz="1500" spc="85" dirty="0">
                          <a:solidFill>
                            <a:srgbClr val="8CADA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Long</a:t>
                      </a:r>
                      <a:r>
                        <a:rPr sz="2000" spc="-10" dirty="0">
                          <a:latin typeface="Georgia"/>
                          <a:cs typeface="Georgia"/>
                        </a:rPr>
                        <a:t>-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te</a:t>
                      </a:r>
                      <a:r>
                        <a:rPr sz="20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2000" spc="-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ass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ets</a:t>
                      </a:r>
                      <a:r>
                        <a:rPr sz="2000" spc="-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or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f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x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ed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 ass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ets</a:t>
                      </a:r>
                    </a:p>
                    <a:p>
                      <a:pPr marL="1332865" lvl="2" indent="-228600">
                        <a:lnSpc>
                          <a:spcPct val="100000"/>
                        </a:lnSpc>
                        <a:spcBef>
                          <a:spcPts val="240"/>
                        </a:spcBef>
                        <a:buClr>
                          <a:srgbClr val="8C7B70"/>
                        </a:buClr>
                        <a:buSzPct val="70000"/>
                        <a:buFont typeface="Wingdings"/>
                        <a:buChar char=""/>
                        <a:tabLst>
                          <a:tab pos="1333500" algn="l"/>
                        </a:tabLst>
                      </a:pP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nd,</a:t>
                      </a:r>
                      <a:r>
                        <a:rPr sz="20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p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nt,</a:t>
                      </a:r>
                      <a:r>
                        <a:rPr sz="2000" spc="-2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b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uilding,</a:t>
                      </a:r>
                      <a:r>
                        <a:rPr sz="2000" spc="-2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in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f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as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uctu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e,</a:t>
                      </a:r>
                      <a:r>
                        <a:rPr sz="20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000" spc="-1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q</a:t>
                      </a:r>
                      <a:r>
                        <a:rPr sz="200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ui</a:t>
                      </a:r>
                      <a:r>
                        <a:rPr sz="2000" spc="-5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pm</a:t>
                      </a:r>
                      <a:r>
                        <a:rPr sz="200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ent</a:t>
                      </a:r>
                      <a:endParaRPr lang="en-US" sz="2000" dirty="0" smtClean="0">
                        <a:solidFill>
                          <a:srgbClr val="646B86"/>
                        </a:solidFill>
                        <a:latin typeface="Georgia"/>
                        <a:cs typeface="Georgia"/>
                      </a:endParaRPr>
                    </a:p>
                    <a:p>
                      <a:pPr marL="1332865" lvl="2" indent="-228600">
                        <a:lnSpc>
                          <a:spcPct val="100000"/>
                        </a:lnSpc>
                        <a:spcBef>
                          <a:spcPts val="240"/>
                        </a:spcBef>
                        <a:buClr>
                          <a:srgbClr val="8C7B70"/>
                        </a:buClr>
                        <a:buSzPct val="70000"/>
                        <a:buFont typeface="Wingdings"/>
                        <a:buChar char=""/>
                        <a:tabLst>
                          <a:tab pos="1333500" algn="l"/>
                        </a:tabLst>
                      </a:pPr>
                      <a:r>
                        <a:rPr lang="en-US" sz="200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Factors</a:t>
                      </a:r>
                      <a:r>
                        <a:rPr lang="en-US" sz="2000" baseline="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in depreciation of value (based on time value of money)</a:t>
                      </a:r>
                      <a:endParaRPr sz="2000" dirty="0">
                        <a:latin typeface="Georgia"/>
                        <a:cs typeface="Georgia"/>
                      </a:endParaRPr>
                    </a:p>
                    <a:p>
                      <a:pPr marL="829944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500" dirty="0">
                          <a:solidFill>
                            <a:srgbClr val="8CADAE"/>
                          </a:solidFill>
                          <a:latin typeface="Wingdings 2"/>
                          <a:cs typeface="Wingdings 2"/>
                        </a:rPr>
                        <a:t></a:t>
                      </a:r>
                      <a:r>
                        <a:rPr sz="1500" spc="85" dirty="0">
                          <a:solidFill>
                            <a:srgbClr val="8CADA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Long</a:t>
                      </a:r>
                      <a:r>
                        <a:rPr sz="2000" spc="-10" dirty="0">
                          <a:latin typeface="Georgia"/>
                          <a:cs typeface="Georgia"/>
                        </a:rPr>
                        <a:t>-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te</a:t>
                      </a:r>
                      <a:r>
                        <a:rPr sz="20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2000" spc="-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inve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en</a:t>
                      </a:r>
                      <a:r>
                        <a:rPr sz="20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s</a:t>
                      </a:r>
                    </a:p>
                    <a:p>
                      <a:pPr marL="1332865" lvl="2" indent="-228600">
                        <a:lnSpc>
                          <a:spcPct val="100000"/>
                        </a:lnSpc>
                        <a:spcBef>
                          <a:spcPts val="240"/>
                        </a:spcBef>
                        <a:buClr>
                          <a:srgbClr val="8C7B70"/>
                        </a:buClr>
                        <a:buSzPct val="70000"/>
                        <a:buFont typeface="Wingdings"/>
                        <a:buChar char=""/>
                        <a:tabLst>
                          <a:tab pos="1333500" algn="l"/>
                        </a:tabLst>
                      </a:pP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as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u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y</a:t>
                      </a:r>
                      <a:r>
                        <a:rPr sz="2000" spc="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ote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:</a:t>
                      </a:r>
                      <a:r>
                        <a:rPr sz="2000" spc="-2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to</a:t>
                      </a:r>
                      <a:r>
                        <a:rPr sz="2000" spc="-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10 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y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endParaRPr sz="2000" dirty="0">
                        <a:latin typeface="Georgia"/>
                        <a:cs typeface="Georgia"/>
                      </a:endParaRPr>
                    </a:p>
                    <a:p>
                      <a:pPr marL="1332865" lvl="2" indent="-228600">
                        <a:lnSpc>
                          <a:spcPct val="100000"/>
                        </a:lnSpc>
                        <a:spcBef>
                          <a:spcPts val="240"/>
                        </a:spcBef>
                        <a:buClr>
                          <a:srgbClr val="8C7B70"/>
                        </a:buClr>
                        <a:buSzPct val="70000"/>
                        <a:buFont typeface="Wingdings"/>
                        <a:buChar char=""/>
                        <a:tabLst>
                          <a:tab pos="1333500" algn="l"/>
                        </a:tabLst>
                      </a:pP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as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u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y</a:t>
                      </a:r>
                      <a:r>
                        <a:rPr sz="2000" spc="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B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ond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: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10 to</a:t>
                      </a:r>
                      <a:r>
                        <a:rPr sz="2000" spc="-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3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0 </a:t>
                      </a:r>
                      <a:r>
                        <a:rPr sz="2000" spc="-5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y</a:t>
                      </a:r>
                      <a:r>
                        <a:rPr sz="200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000" spc="-5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000" spc="-1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endParaRPr sz="20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T w="9525">
                      <a:solidFill>
                        <a:srgbClr val="7B9899"/>
                      </a:solidFill>
                      <a:prstDash val="solid"/>
                    </a:lnT>
                  </a:tcPr>
                </a:tc>
              </a:tr>
              <a:tr h="314172">
                <a:tc>
                  <a:txBody>
                    <a:bodyPr/>
                    <a:lstStyle/>
                    <a:p>
                      <a:pPr marL="238760">
                        <a:lnSpc>
                          <a:spcPct val="100000"/>
                        </a:lnSpc>
                        <a:tabLst>
                          <a:tab pos="7732395" algn="l"/>
                        </a:tabLst>
                      </a:pPr>
                      <a:endParaRPr sz="2400" baseline="1736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B w="9524">
                      <a:solidFill>
                        <a:srgbClr val="7B9899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33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/>
          </p:nvPr>
        </p:nvGraphicFramePr>
        <p:xfrm>
          <a:off x="147637" y="150685"/>
          <a:ext cx="8833103" cy="64832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33103"/>
              </a:tblGrid>
              <a:tr h="112129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St</a:t>
                      </a:r>
                      <a:r>
                        <a:rPr sz="3200" spc="5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te</a:t>
                      </a:r>
                      <a:r>
                        <a:rPr sz="3200" spc="-5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ent</a:t>
                      </a:r>
                      <a:r>
                        <a:rPr sz="3200" spc="-15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of 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Financial Condition</a:t>
                      </a:r>
                      <a:endParaRPr sz="3200" dirty="0">
                        <a:solidFill>
                          <a:schemeClr val="tx1"/>
                        </a:solidFill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 cap="flat" cmpd="sng" algn="ctr">
                      <a:solidFill>
                        <a:srgbClr val="7B9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4">
                      <a:solidFill>
                        <a:srgbClr val="7B9899"/>
                      </a:solidFill>
                      <a:prstDash val="solid"/>
                    </a:lnT>
                    <a:lnB w="9525" cap="flat" cmpd="sng" algn="ctr">
                      <a:solidFill>
                        <a:srgbClr val="7B9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1636">
                <a:tc>
                  <a:txBody>
                    <a:bodyPr/>
                    <a:lstStyle/>
                    <a:p>
                      <a:pPr marL="509905" indent="-274320">
                        <a:lnSpc>
                          <a:spcPct val="100000"/>
                        </a:lnSpc>
                        <a:buClr>
                          <a:srgbClr val="D16349"/>
                        </a:buClr>
                        <a:buSzPct val="83928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r>
                        <a:rPr sz="2800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ab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s:</a:t>
                      </a:r>
                      <a:r>
                        <a:rPr sz="2800" spc="3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b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g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at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ns</a:t>
                      </a:r>
                      <a:r>
                        <a:rPr sz="2800" spc="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f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2800" spc="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g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zat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</a:t>
                      </a: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590"/>
                        </a:spcBef>
                        <a:buClr>
                          <a:srgbClr val="CCB400"/>
                        </a:buClr>
                        <a:buSzPct val="68750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C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urre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l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iabi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it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y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:</a:t>
                      </a:r>
                      <a:r>
                        <a:rPr sz="24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due</a:t>
                      </a:r>
                      <a:r>
                        <a:rPr sz="24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w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it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h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in</a:t>
                      </a:r>
                      <a:r>
                        <a:rPr sz="2400" spc="-2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30 days</a:t>
                      </a:r>
                      <a:endParaRPr sz="2400" dirty="0">
                        <a:latin typeface="Georgia"/>
                        <a:cs typeface="Georgia"/>
                      </a:endParaRPr>
                    </a:p>
                    <a:p>
                      <a:pPr marL="829944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500" dirty="0">
                          <a:solidFill>
                            <a:srgbClr val="8CADAE"/>
                          </a:solidFill>
                          <a:latin typeface="Wingdings 2"/>
                          <a:cs typeface="Wingdings 2"/>
                        </a:rPr>
                        <a:t></a:t>
                      </a:r>
                      <a:r>
                        <a:rPr sz="1500" spc="85" dirty="0">
                          <a:solidFill>
                            <a:srgbClr val="8CADA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Accounts</a:t>
                      </a:r>
                      <a:r>
                        <a:rPr sz="2000" spc="-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paya</a:t>
                      </a:r>
                      <a:r>
                        <a:rPr sz="2000" spc="5" dirty="0">
                          <a:latin typeface="Georgia"/>
                          <a:cs typeface="Georgia"/>
                        </a:rPr>
                        <a:t>b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le,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 s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uch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 as</a:t>
                      </a:r>
                      <a:endParaRPr sz="2000" dirty="0">
                        <a:latin typeface="Georgia"/>
                        <a:cs typeface="Georgia"/>
                      </a:endParaRPr>
                    </a:p>
                    <a:p>
                      <a:pPr marL="1332865" lvl="2" indent="-228600">
                        <a:lnSpc>
                          <a:spcPct val="100000"/>
                        </a:lnSpc>
                        <a:spcBef>
                          <a:spcPts val="480"/>
                        </a:spcBef>
                        <a:buClr>
                          <a:srgbClr val="8C7B70"/>
                        </a:buClr>
                        <a:buSzPct val="70000"/>
                        <a:buFont typeface="Wingdings"/>
                        <a:buChar char=""/>
                        <a:tabLst>
                          <a:tab pos="1333500" algn="l"/>
                        </a:tabLst>
                      </a:pPr>
                      <a:r>
                        <a:rPr lang="en-US" sz="200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Wages</a:t>
                      </a:r>
                      <a:endParaRPr sz="2000" dirty="0">
                        <a:latin typeface="Georgia"/>
                        <a:cs typeface="Georgia"/>
                      </a:endParaRPr>
                    </a:p>
                    <a:p>
                      <a:pPr marL="1332865" lvl="2" indent="-228600">
                        <a:lnSpc>
                          <a:spcPct val="100000"/>
                        </a:lnSpc>
                        <a:spcBef>
                          <a:spcPts val="480"/>
                        </a:spcBef>
                        <a:buClr>
                          <a:srgbClr val="8C7B70"/>
                        </a:buClr>
                        <a:buSzPct val="70000"/>
                        <a:buFont typeface="Wingdings"/>
                        <a:buChar char=""/>
                        <a:tabLst>
                          <a:tab pos="1333500" algn="l"/>
                        </a:tabLst>
                      </a:pPr>
                      <a:r>
                        <a:rPr lang="en-US" sz="2000" spc="-5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Bills</a:t>
                      </a:r>
                    </a:p>
                    <a:p>
                      <a:pPr marL="1332865" lvl="2" indent="-228600">
                        <a:lnSpc>
                          <a:spcPct val="100000"/>
                        </a:lnSpc>
                        <a:spcBef>
                          <a:spcPts val="480"/>
                        </a:spcBef>
                        <a:buClr>
                          <a:srgbClr val="8C7B70"/>
                        </a:buClr>
                        <a:buSzPct val="70000"/>
                        <a:buFont typeface="Wingdings"/>
                        <a:buChar char=""/>
                        <a:tabLst>
                          <a:tab pos="1333500" algn="l"/>
                        </a:tabLst>
                      </a:pPr>
                      <a:r>
                        <a:rPr lang="en-US" sz="2000" spc="-5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Debt and mortgage payments</a:t>
                      </a:r>
                      <a:endParaRPr sz="2000" dirty="0">
                        <a:latin typeface="Georgia"/>
                        <a:cs typeface="Georgia"/>
                      </a:endParaRPr>
                    </a:p>
                    <a:p>
                      <a:pPr marL="829944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500" dirty="0">
                          <a:solidFill>
                            <a:srgbClr val="8CADAE"/>
                          </a:solidFill>
                          <a:latin typeface="Wingdings 2"/>
                          <a:cs typeface="Wingdings 2"/>
                        </a:rPr>
                        <a:t></a:t>
                      </a:r>
                      <a:r>
                        <a:rPr sz="1500" spc="85" dirty="0">
                          <a:solidFill>
                            <a:srgbClr val="8CADA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000" spc="-5" dirty="0" smtClean="0">
                          <a:latin typeface="Georgia"/>
                          <a:cs typeface="Georgia"/>
                        </a:rPr>
                        <a:t>Deferred</a:t>
                      </a:r>
                      <a:r>
                        <a:rPr sz="200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evenue</a:t>
                      </a:r>
                      <a:r>
                        <a:rPr sz="2000" spc="-2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(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f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or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sh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0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-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te</a:t>
                      </a:r>
                      <a:r>
                        <a:rPr sz="20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2000" spc="-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0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vice)</a:t>
                      </a: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570"/>
                        </a:spcBef>
                        <a:buClr>
                          <a:srgbClr val="CCB400"/>
                        </a:buClr>
                        <a:buSzPct val="68750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curre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2400" spc="-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iabi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it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y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:</a:t>
                      </a:r>
                      <a:r>
                        <a:rPr sz="24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due</a:t>
                      </a:r>
                      <a:r>
                        <a:rPr sz="24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be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y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d</a:t>
                      </a:r>
                      <a:r>
                        <a:rPr sz="2400" spc="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30 days</a:t>
                      </a:r>
                      <a:endParaRPr sz="2400" dirty="0">
                        <a:latin typeface="Georgia"/>
                        <a:cs typeface="Georgia"/>
                      </a:endParaRPr>
                    </a:p>
                    <a:p>
                      <a:pPr marL="829944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500" dirty="0" smtClean="0">
                          <a:solidFill>
                            <a:srgbClr val="8CADAE"/>
                          </a:solidFill>
                          <a:latin typeface="Wingdings 2"/>
                          <a:cs typeface="Wingdings 2"/>
                        </a:rPr>
                        <a:t></a:t>
                      </a:r>
                      <a:r>
                        <a:rPr sz="1500" spc="85" dirty="0" smtClean="0">
                          <a:solidFill>
                            <a:srgbClr val="8CADA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 smtClean="0">
                          <a:latin typeface="Georgia"/>
                          <a:cs typeface="Georgia"/>
                        </a:rPr>
                        <a:t>Long</a:t>
                      </a:r>
                      <a:r>
                        <a:rPr sz="2000" spc="-10" dirty="0" smtClean="0">
                          <a:latin typeface="Georgia"/>
                          <a:cs typeface="Georgia"/>
                        </a:rPr>
                        <a:t>-</a:t>
                      </a:r>
                      <a:r>
                        <a:rPr sz="2000" dirty="0" smtClean="0">
                          <a:latin typeface="Georgia"/>
                          <a:cs typeface="Georgia"/>
                        </a:rPr>
                        <a:t>te</a:t>
                      </a:r>
                      <a:r>
                        <a:rPr sz="2000" spc="-1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 smtClean="0">
                          <a:latin typeface="Georgia"/>
                          <a:cs typeface="Georgia"/>
                        </a:rPr>
                        <a:t>m</a:t>
                      </a:r>
                      <a:r>
                        <a:rPr sz="2000" spc="-2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 smtClean="0">
                          <a:latin typeface="Georgia"/>
                          <a:cs typeface="Georgia"/>
                        </a:rPr>
                        <a:t>de</a:t>
                      </a:r>
                      <a:r>
                        <a:rPr sz="2000" spc="5" dirty="0" smtClean="0">
                          <a:latin typeface="Georgia"/>
                          <a:cs typeface="Georgia"/>
                        </a:rPr>
                        <a:t>b</a:t>
                      </a:r>
                      <a:r>
                        <a:rPr sz="2000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2000" spc="-1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 smtClean="0">
                          <a:latin typeface="Georgia"/>
                          <a:cs typeface="Georgia"/>
                        </a:rPr>
                        <a:t>(t</a:t>
                      </a:r>
                      <a:r>
                        <a:rPr sz="2000" spc="-5" dirty="0" smtClean="0">
                          <a:latin typeface="Georgia"/>
                          <a:cs typeface="Georgia"/>
                        </a:rPr>
                        <a:t>h</a:t>
                      </a:r>
                      <a:r>
                        <a:rPr sz="2000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2000" spc="-2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 smtClean="0">
                          <a:latin typeface="Georgia"/>
                          <a:cs typeface="Georgia"/>
                        </a:rPr>
                        <a:t>pa</a:t>
                      </a:r>
                      <a:r>
                        <a:rPr sz="2000" spc="-1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2000" spc="1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 smtClean="0">
                          <a:latin typeface="Georgia"/>
                          <a:cs typeface="Georgia"/>
                        </a:rPr>
                        <a:t>t</a:t>
                      </a:r>
                      <a:r>
                        <a:rPr sz="2000" spc="-5" dirty="0" smtClean="0">
                          <a:latin typeface="Georgia"/>
                          <a:cs typeface="Georgia"/>
                        </a:rPr>
                        <a:t>ha</a:t>
                      </a:r>
                      <a:r>
                        <a:rPr sz="2000" dirty="0" smtClean="0">
                          <a:latin typeface="Georgia"/>
                          <a:cs typeface="Georgia"/>
                        </a:rPr>
                        <a:t>t is</a:t>
                      </a:r>
                      <a:r>
                        <a:rPr sz="2000" spc="-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 smtClean="0">
                          <a:latin typeface="Georgia"/>
                          <a:cs typeface="Georgia"/>
                        </a:rPr>
                        <a:t>due </a:t>
                      </a:r>
                      <a:r>
                        <a:rPr sz="2000" spc="5" dirty="0" smtClean="0">
                          <a:latin typeface="Georgia"/>
                          <a:cs typeface="Georgia"/>
                        </a:rPr>
                        <a:t>b</a:t>
                      </a:r>
                      <a:r>
                        <a:rPr sz="2000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2000" spc="-5" dirty="0" smtClean="0">
                          <a:latin typeface="Georgia"/>
                          <a:cs typeface="Georgia"/>
                        </a:rPr>
                        <a:t>y</a:t>
                      </a:r>
                      <a:r>
                        <a:rPr sz="2000" dirty="0" smtClean="0">
                          <a:latin typeface="Georgia"/>
                          <a:cs typeface="Georgia"/>
                        </a:rPr>
                        <a:t>ond</a:t>
                      </a:r>
                      <a:r>
                        <a:rPr sz="2000" spc="-1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 smtClean="0">
                          <a:latin typeface="Georgia"/>
                          <a:cs typeface="Georgia"/>
                        </a:rPr>
                        <a:t>a</a:t>
                      </a:r>
                      <a:r>
                        <a:rPr sz="2000" spc="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 smtClean="0">
                          <a:latin typeface="Georgia"/>
                          <a:cs typeface="Georgia"/>
                        </a:rPr>
                        <a:t>y</a:t>
                      </a:r>
                      <a:r>
                        <a:rPr sz="2000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2000" spc="-5" dirty="0" smtClean="0">
                          <a:latin typeface="Georgia"/>
                          <a:cs typeface="Georgia"/>
                        </a:rPr>
                        <a:t>a</a:t>
                      </a:r>
                      <a:r>
                        <a:rPr sz="2000" spc="-1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 smtClean="0">
                          <a:latin typeface="Georgia"/>
                          <a:cs typeface="Georgia"/>
                        </a:rPr>
                        <a:t>)</a:t>
                      </a:r>
                      <a:endParaRPr lang="en-US" sz="2000" dirty="0" smtClean="0">
                        <a:latin typeface="Georgia"/>
                        <a:cs typeface="Georgia"/>
                      </a:endParaRPr>
                    </a:p>
                    <a:p>
                      <a:pPr marL="1332865" lvl="2" indent="-228600">
                        <a:lnSpc>
                          <a:spcPct val="100000"/>
                        </a:lnSpc>
                        <a:spcBef>
                          <a:spcPts val="480"/>
                        </a:spcBef>
                        <a:buClr>
                          <a:srgbClr val="8C7B70"/>
                        </a:buClr>
                        <a:buSzPct val="70000"/>
                        <a:buFont typeface="Wingdings"/>
                        <a:buChar char=""/>
                        <a:tabLst>
                          <a:tab pos="1333500" algn="l"/>
                        </a:tabLst>
                      </a:pPr>
                      <a:r>
                        <a:rPr lang="en-US" sz="200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Leases</a:t>
                      </a:r>
                      <a:endParaRPr lang="en-US" sz="2000" dirty="0" smtClean="0">
                        <a:latin typeface="Georgia"/>
                        <a:cs typeface="Georgia"/>
                      </a:endParaRPr>
                    </a:p>
                    <a:p>
                      <a:pPr marL="1332865" lvl="2" indent="-228600">
                        <a:lnSpc>
                          <a:spcPct val="100000"/>
                        </a:lnSpc>
                        <a:spcBef>
                          <a:spcPts val="480"/>
                        </a:spcBef>
                        <a:buClr>
                          <a:srgbClr val="8C7B70"/>
                        </a:buClr>
                        <a:buSzPct val="70000"/>
                        <a:buFont typeface="Wingdings"/>
                        <a:buChar char=""/>
                        <a:tabLst>
                          <a:tab pos="1333500" algn="l"/>
                        </a:tabLst>
                      </a:pPr>
                      <a:r>
                        <a:rPr lang="en-US" sz="2000" spc="-5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Long-term loans (mortgages)</a:t>
                      </a:r>
                    </a:p>
                    <a:p>
                      <a:pPr marL="1332865" lvl="2" indent="-228600">
                        <a:lnSpc>
                          <a:spcPct val="100000"/>
                        </a:lnSpc>
                        <a:spcBef>
                          <a:spcPts val="480"/>
                        </a:spcBef>
                        <a:buClr>
                          <a:srgbClr val="8C7B70"/>
                        </a:buClr>
                        <a:buSzPct val="70000"/>
                        <a:buFont typeface="Wingdings"/>
                        <a:buChar char=""/>
                        <a:tabLst>
                          <a:tab pos="1333500" algn="l"/>
                        </a:tabLst>
                      </a:pPr>
                      <a:r>
                        <a:rPr lang="en-US" sz="2000" spc="-5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Bonds and notes payable</a:t>
                      </a:r>
                      <a:endParaRPr lang="en-US" sz="2000" dirty="0" smtClean="0">
                        <a:latin typeface="Georgia"/>
                        <a:cs typeface="Georgia"/>
                      </a:endParaRPr>
                    </a:p>
                    <a:p>
                      <a:pPr marL="829944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8CADAE"/>
                          </a:solidFill>
                          <a:latin typeface="Wingdings 2"/>
                          <a:cs typeface="Wingdings 2"/>
                        </a:rPr>
                        <a:t></a:t>
                      </a:r>
                      <a:r>
                        <a:rPr lang="en-US" sz="2000" spc="-5" dirty="0" smtClean="0">
                          <a:latin typeface="Georgia"/>
                          <a:cs typeface="Georgia"/>
                        </a:rPr>
                        <a:t>D</a:t>
                      </a:r>
                      <a:r>
                        <a:rPr lang="en-US" sz="2000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lang="en-US" sz="2000" spc="-5" dirty="0" smtClean="0">
                          <a:latin typeface="Georgia"/>
                          <a:cs typeface="Georgia"/>
                        </a:rPr>
                        <a:t>f</a:t>
                      </a:r>
                      <a:r>
                        <a:rPr lang="en-US" sz="2000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lang="en-US" sz="2000" spc="-10" dirty="0" smtClean="0">
                          <a:latin typeface="Georgia"/>
                          <a:cs typeface="Georgia"/>
                        </a:rPr>
                        <a:t>rr</a:t>
                      </a:r>
                      <a:r>
                        <a:rPr lang="en-US" sz="2000" dirty="0" smtClean="0">
                          <a:latin typeface="Georgia"/>
                          <a:cs typeface="Georgia"/>
                        </a:rPr>
                        <a:t>ed</a:t>
                      </a:r>
                      <a:r>
                        <a:rPr lang="en-US" sz="2000" spc="-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lang="en-US" sz="2000" spc="-1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lang="en-US" sz="2000" dirty="0" smtClean="0">
                          <a:latin typeface="Georgia"/>
                          <a:cs typeface="Georgia"/>
                        </a:rPr>
                        <a:t>evenue</a:t>
                      </a:r>
                      <a:r>
                        <a:rPr lang="en-US" sz="2000" spc="-2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lang="en-US" sz="2000" dirty="0" smtClean="0">
                          <a:latin typeface="Georgia"/>
                          <a:cs typeface="Georgia"/>
                        </a:rPr>
                        <a:t>(</a:t>
                      </a:r>
                      <a:r>
                        <a:rPr lang="en-US" sz="2000" spc="-5" dirty="0" smtClean="0">
                          <a:latin typeface="Georgia"/>
                          <a:cs typeface="Georgia"/>
                        </a:rPr>
                        <a:t>f</a:t>
                      </a:r>
                      <a:r>
                        <a:rPr lang="en-US" sz="2000" dirty="0" smtClean="0">
                          <a:latin typeface="Georgia"/>
                          <a:cs typeface="Georgia"/>
                        </a:rPr>
                        <a:t>or</a:t>
                      </a:r>
                      <a:r>
                        <a:rPr lang="en-US" sz="2000" spc="-1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lang="en-US" sz="2000" dirty="0" smtClean="0">
                          <a:latin typeface="Georgia"/>
                          <a:cs typeface="Georgia"/>
                        </a:rPr>
                        <a:t>lon</a:t>
                      </a:r>
                      <a:r>
                        <a:rPr lang="en-US" sz="2000" spc="5" dirty="0" smtClean="0">
                          <a:latin typeface="Georgia"/>
                          <a:cs typeface="Georgia"/>
                        </a:rPr>
                        <a:t>g</a:t>
                      </a:r>
                      <a:r>
                        <a:rPr lang="en-US" sz="2000" spc="-10" dirty="0" smtClean="0">
                          <a:latin typeface="Georgia"/>
                          <a:cs typeface="Georgia"/>
                        </a:rPr>
                        <a:t>-</a:t>
                      </a:r>
                      <a:r>
                        <a:rPr lang="en-US" sz="2000" dirty="0" smtClean="0">
                          <a:latin typeface="Georgia"/>
                          <a:cs typeface="Georgia"/>
                        </a:rPr>
                        <a:t>te</a:t>
                      </a:r>
                      <a:r>
                        <a:rPr lang="en-US" sz="2000" spc="-1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lang="en-US" sz="2000" dirty="0" smtClean="0">
                          <a:latin typeface="Georgia"/>
                          <a:cs typeface="Georgia"/>
                        </a:rPr>
                        <a:t>m</a:t>
                      </a:r>
                      <a:r>
                        <a:rPr lang="en-US" sz="2000" spc="-5" dirty="0" smtClean="0">
                          <a:latin typeface="Georgia"/>
                          <a:cs typeface="Georgia"/>
                        </a:rPr>
                        <a:t> s</a:t>
                      </a:r>
                      <a:r>
                        <a:rPr lang="en-US" sz="2000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lang="en-US" sz="2000" spc="-1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lang="en-US" sz="2000" dirty="0" smtClean="0">
                          <a:latin typeface="Georgia"/>
                          <a:cs typeface="Georgia"/>
                        </a:rPr>
                        <a:t>vice)</a:t>
                      </a:r>
                    </a:p>
                    <a:p>
                      <a:pPr marL="829944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endParaRPr sz="20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T w="9525">
                      <a:solidFill>
                        <a:srgbClr val="7B9899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97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/>
          </p:nvPr>
        </p:nvGraphicFramePr>
        <p:xfrm>
          <a:off x="147637" y="150685"/>
          <a:ext cx="8833103" cy="65471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38282"/>
                <a:gridCol w="2794821"/>
              </a:tblGrid>
              <a:tr h="1121294"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St</a:t>
                      </a:r>
                      <a:r>
                        <a:rPr sz="3200" spc="5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te</a:t>
                      </a:r>
                      <a:r>
                        <a:rPr sz="3200" spc="-5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ent</a:t>
                      </a:r>
                      <a:r>
                        <a:rPr sz="3200" spc="-15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of 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Financial Condition</a:t>
                      </a:r>
                      <a:endParaRPr sz="3200" dirty="0">
                        <a:solidFill>
                          <a:schemeClr val="tx1"/>
                        </a:solidFill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 cap="flat" cmpd="sng" algn="ctr">
                      <a:solidFill>
                        <a:srgbClr val="7B9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4">
                      <a:solidFill>
                        <a:srgbClr val="7B9899"/>
                      </a:solidFill>
                      <a:prstDash val="solid"/>
                    </a:lnT>
                    <a:lnB w="9525" cap="flat" cmpd="sng" algn="ctr">
                      <a:solidFill>
                        <a:srgbClr val="7B9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540">
                        <a:lnSpc>
                          <a:spcPct val="100000"/>
                        </a:lnSpc>
                      </a:pPr>
                      <a:endParaRPr sz="3200" dirty="0">
                        <a:solidFill>
                          <a:schemeClr val="tx1"/>
                        </a:solidFill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R w="9524">
                      <a:solidFill>
                        <a:srgbClr val="7B9899"/>
                      </a:solidFill>
                      <a:prstDash val="solid"/>
                    </a:lnR>
                    <a:lnT w="9524">
                      <a:solidFill>
                        <a:srgbClr val="7B9899"/>
                      </a:solidFill>
                      <a:prstDash val="solid"/>
                    </a:lnT>
                    <a:lnB w="9525">
                      <a:solidFill>
                        <a:srgbClr val="7B9899"/>
                      </a:solidFill>
                      <a:prstDash val="solid"/>
                    </a:lnB>
                  </a:tcPr>
                </a:tc>
              </a:tr>
              <a:tr h="5111636">
                <a:tc gridSpan="2">
                  <a:txBody>
                    <a:bodyPr/>
                    <a:lstStyle/>
                    <a:p>
                      <a:pPr marL="509905" indent="-274320">
                        <a:lnSpc>
                          <a:spcPct val="100000"/>
                        </a:lnSpc>
                        <a:buClr>
                          <a:srgbClr val="D16349"/>
                        </a:buClr>
                        <a:buSzPct val="83928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r>
                        <a:rPr sz="280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 A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ss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=</a:t>
                      </a:r>
                      <a:r>
                        <a:rPr sz="2800" spc="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ss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-</a:t>
                      </a:r>
                      <a:r>
                        <a:rPr sz="2800" spc="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ab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</a:t>
                      </a:r>
                      <a:endParaRPr sz="2800">
                        <a:latin typeface="Georgia"/>
                        <a:cs typeface="Georgia"/>
                      </a:endParaRP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590"/>
                        </a:spcBef>
                        <a:buClr>
                          <a:srgbClr val="CCB400"/>
                        </a:buClr>
                        <a:buSzPct val="68750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Un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re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tricted</a:t>
                      </a:r>
                      <a:r>
                        <a:rPr sz="2400" spc="-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et</a:t>
                      </a:r>
                      <a:r>
                        <a:rPr sz="2400" spc="-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ss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ets</a:t>
                      </a:r>
                      <a:endParaRPr sz="2400">
                        <a:latin typeface="Georgia"/>
                        <a:cs typeface="Georgia"/>
                      </a:endParaRPr>
                    </a:p>
                    <a:p>
                      <a:pPr marL="829944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500" dirty="0">
                          <a:solidFill>
                            <a:srgbClr val="8CADAE"/>
                          </a:solidFill>
                          <a:latin typeface="Wingdings 2"/>
                          <a:cs typeface="Wingdings 2"/>
                        </a:rPr>
                        <a:t></a:t>
                      </a:r>
                      <a:r>
                        <a:rPr sz="1500" spc="85" dirty="0">
                          <a:solidFill>
                            <a:srgbClr val="8CADA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Th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e u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000" spc="-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ha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000" spc="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not </a:t>
                      </a:r>
                      <a:r>
                        <a:rPr sz="2000" spc="5" dirty="0">
                          <a:latin typeface="Georgia"/>
                          <a:cs typeface="Georgia"/>
                        </a:rPr>
                        <a:t>b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een</a:t>
                      </a:r>
                      <a:r>
                        <a:rPr sz="2000" spc="-2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0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icted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570"/>
                        </a:spcBef>
                        <a:buClr>
                          <a:srgbClr val="CCB400"/>
                        </a:buClr>
                        <a:buSzPct val="68750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tricted</a:t>
                      </a:r>
                      <a:r>
                        <a:rPr sz="2400" spc="-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et</a:t>
                      </a:r>
                      <a:r>
                        <a:rPr sz="2400" spc="-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24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ss</a:t>
                      </a:r>
                      <a:r>
                        <a:rPr sz="24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ets</a:t>
                      </a:r>
                      <a:endParaRPr sz="2400">
                        <a:latin typeface="Georgia"/>
                        <a:cs typeface="Georgia"/>
                      </a:endParaRPr>
                    </a:p>
                    <a:p>
                      <a:pPr marL="829944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500" dirty="0">
                          <a:solidFill>
                            <a:srgbClr val="8CADAE"/>
                          </a:solidFill>
                          <a:latin typeface="Wingdings 2"/>
                          <a:cs typeface="Wingdings 2"/>
                        </a:rPr>
                        <a:t></a:t>
                      </a:r>
                      <a:r>
                        <a:rPr sz="1500" spc="85" dirty="0">
                          <a:solidFill>
                            <a:srgbClr val="8CADA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Pe</a:t>
                      </a:r>
                      <a:r>
                        <a:rPr sz="20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ma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nently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0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icted</a:t>
                      </a:r>
                      <a:r>
                        <a:rPr sz="2000" spc="-2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ass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ets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1332865" marR="1473835" lvl="2" indent="-228600">
                        <a:lnSpc>
                          <a:spcPct val="100000"/>
                        </a:lnSpc>
                        <a:spcBef>
                          <a:spcPts val="480"/>
                        </a:spcBef>
                        <a:buClr>
                          <a:srgbClr val="8C7B70"/>
                        </a:buClr>
                        <a:buSzPct val="70000"/>
                        <a:buFont typeface="Wingdings"/>
                        <a:buChar char=""/>
                        <a:tabLst>
                          <a:tab pos="1333500" algn="l"/>
                        </a:tabLst>
                      </a:pP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For 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sp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eci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f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ied</a:t>
                      </a:r>
                      <a:r>
                        <a:rPr sz="2000" spc="-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p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u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p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es</a:t>
                      </a:r>
                      <a:r>
                        <a:rPr sz="2000" spc="-2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uch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a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20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pay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ing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de</a:t>
                      </a:r>
                      <a:r>
                        <a:rPr sz="20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b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ts</a:t>
                      </a:r>
                      <a:r>
                        <a:rPr sz="2000" spc="-2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or</a:t>
                      </a:r>
                      <a:r>
                        <a:rPr sz="20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c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ap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it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al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mp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ove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ent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829944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500" dirty="0">
                          <a:solidFill>
                            <a:srgbClr val="8CADAE"/>
                          </a:solidFill>
                          <a:latin typeface="Wingdings 2"/>
                          <a:cs typeface="Wingdings 2"/>
                        </a:rPr>
                        <a:t></a:t>
                      </a:r>
                      <a:r>
                        <a:rPr sz="1500" spc="85" dirty="0">
                          <a:solidFill>
                            <a:srgbClr val="8CADAE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mp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20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0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ily</a:t>
                      </a:r>
                      <a:r>
                        <a:rPr sz="2000" spc="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0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icted</a:t>
                      </a:r>
                      <a:r>
                        <a:rPr sz="2000" spc="-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ass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ets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1332865" lvl="2" indent="-228600">
                        <a:lnSpc>
                          <a:spcPct val="100000"/>
                        </a:lnSpc>
                        <a:spcBef>
                          <a:spcPts val="480"/>
                        </a:spcBef>
                        <a:buClr>
                          <a:srgbClr val="8C7B70"/>
                        </a:buClr>
                        <a:buSzPct val="70000"/>
                        <a:buFont typeface="Wingdings"/>
                        <a:buChar char=""/>
                        <a:tabLst>
                          <a:tab pos="1333500" algn="l"/>
                        </a:tabLst>
                      </a:pP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C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ould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b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 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ele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as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ed</a:t>
                      </a:r>
                      <a:r>
                        <a:rPr sz="2000" spc="-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in t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h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2000" spc="-1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f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utu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 or e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xp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2000" spc="-1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 </a:t>
                      </a:r>
                      <a:r>
                        <a:rPr sz="2000" spc="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b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y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passa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ge of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ti</a:t>
                      </a:r>
                      <a:r>
                        <a:rPr sz="2000" spc="-5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2000" dirty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e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T w="9525">
                      <a:solidFill>
                        <a:srgbClr val="7B9899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4172">
                <a:tc>
                  <a:txBody>
                    <a:bodyPr/>
                    <a:lstStyle/>
                    <a:p>
                      <a:pPr marL="238760">
                        <a:lnSpc>
                          <a:spcPct val="100000"/>
                        </a:lnSpc>
                      </a:pPr>
                      <a:endParaRPr sz="16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B w="9524">
                      <a:solidFill>
                        <a:srgbClr val="7B9899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698625">
                        <a:lnSpc>
                          <a:spcPct val="100000"/>
                        </a:lnSpc>
                      </a:pPr>
                      <a:endParaRPr sz="16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R w="9524">
                      <a:solidFill>
                        <a:srgbClr val="7B9899"/>
                      </a:solidFill>
                      <a:prstDash val="solid"/>
                    </a:lnR>
                    <a:lnB w="9524">
                      <a:solidFill>
                        <a:srgbClr val="7B9899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86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383524" y="6476896"/>
            <a:ext cx="89090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>
                <a:solidFill>
                  <a:srgbClr val="FFFFFF"/>
                </a:solidFill>
                <a:latin typeface="Georgia"/>
                <a:cs typeface="Georgia"/>
              </a:rPr>
              <a:t>PA</a:t>
            </a:r>
            <a:r>
              <a:rPr sz="1600" spc="-15" dirty="0">
                <a:solidFill>
                  <a:srgbClr val="FFFFFF"/>
                </a:solidFill>
                <a:latin typeface="Georgia"/>
                <a:cs typeface="Georgia"/>
              </a:rPr>
              <a:t>D62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07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77047" y="6471018"/>
            <a:ext cx="87947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>
                <a:solidFill>
                  <a:srgbClr val="FFFFFF"/>
                </a:solidFill>
                <a:latin typeface="Georgia"/>
                <a:cs typeface="Georgia"/>
              </a:rPr>
              <a:t>M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1600" spc="-15" dirty="0">
                <a:solidFill>
                  <a:srgbClr val="FFFFFF"/>
                </a:solidFill>
                <a:latin typeface="Georgia"/>
                <a:cs typeface="Georgia"/>
              </a:rPr>
              <a:t>d</a:t>
            </a:r>
            <a:r>
              <a:rPr sz="1600" spc="-5" dirty="0">
                <a:solidFill>
                  <a:srgbClr val="FFFFFF"/>
                </a:solidFill>
                <a:latin typeface="Georgia"/>
                <a:cs typeface="Georgia"/>
              </a:rPr>
              <a:t>u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le</a:t>
            </a:r>
            <a:r>
              <a:rPr sz="1600" spc="3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Georgia"/>
                <a:cs typeface="Georgia"/>
              </a:rPr>
              <a:t>6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36" y="1158188"/>
            <a:ext cx="4087495" cy="5180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85"/>
              </a:spcBef>
              <a:buClr>
                <a:srgbClr val="D16349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endParaRPr lang="en-US" sz="1600" spc="-15" dirty="0" smtClean="0">
              <a:latin typeface="Georgia"/>
              <a:cs typeface="Georgia"/>
            </a:endParaRPr>
          </a:p>
          <a:p>
            <a:pPr marL="287020" indent="-274320">
              <a:lnSpc>
                <a:spcPct val="100000"/>
              </a:lnSpc>
              <a:spcBef>
                <a:spcPts val="185"/>
              </a:spcBef>
              <a:buClr>
                <a:srgbClr val="D16349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sz="1600" spc="-15" dirty="0" smtClean="0">
                <a:latin typeface="Georgia"/>
                <a:cs typeface="Georgia"/>
              </a:rPr>
              <a:t>Th</a:t>
            </a:r>
            <a:r>
              <a:rPr sz="1600" spc="-10" dirty="0" smtClean="0">
                <a:latin typeface="Georgia"/>
                <a:cs typeface="Georgia"/>
              </a:rPr>
              <a:t>e</a:t>
            </a:r>
            <a:r>
              <a:rPr sz="1600" spc="15" dirty="0" smtClean="0">
                <a:latin typeface="Georgia"/>
                <a:cs typeface="Georgia"/>
              </a:rPr>
              <a:t> </a:t>
            </a:r>
            <a:r>
              <a:rPr sz="1600" spc="-15" dirty="0">
                <a:latin typeface="Georgia"/>
                <a:cs typeface="Georgia"/>
              </a:rPr>
              <a:t>s</a:t>
            </a:r>
            <a:r>
              <a:rPr sz="1600" spc="-10" dirty="0">
                <a:latin typeface="Georgia"/>
                <a:cs typeface="Georgia"/>
              </a:rPr>
              <a:t>tat</a:t>
            </a:r>
            <a:r>
              <a:rPr sz="1600" spc="-15" dirty="0">
                <a:latin typeface="Georgia"/>
                <a:cs typeface="Georgia"/>
              </a:rPr>
              <a:t>eme</a:t>
            </a:r>
            <a:r>
              <a:rPr sz="1600" spc="-10" dirty="0">
                <a:latin typeface="Georgia"/>
                <a:cs typeface="Georgia"/>
              </a:rPr>
              <a:t>nt</a:t>
            </a:r>
            <a:r>
              <a:rPr sz="1600" spc="35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of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lang="en-US" sz="1600" spc="-10" dirty="0" smtClean="0">
                <a:latin typeface="Georgia"/>
                <a:cs typeface="Georgia"/>
              </a:rPr>
              <a:t>financial condition</a:t>
            </a:r>
            <a:r>
              <a:rPr sz="1600" spc="-5" dirty="0" smtClean="0">
                <a:latin typeface="Georgia"/>
                <a:cs typeface="Georgia"/>
              </a:rPr>
              <a:t>:</a:t>
            </a:r>
            <a:endParaRPr sz="1600" dirty="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6800" y="1719262"/>
            <a:ext cx="5410200" cy="5334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37210">
              <a:lnSpc>
                <a:spcPct val="100000"/>
              </a:lnSpc>
            </a:pPr>
            <a:r>
              <a:rPr sz="1600" i="1" spc="-15" dirty="0">
                <a:latin typeface="Georgia"/>
                <a:cs typeface="Georgia"/>
              </a:rPr>
              <a:t>Ass</a:t>
            </a:r>
            <a:r>
              <a:rPr sz="1600" i="1" spc="-10" dirty="0">
                <a:latin typeface="Georgia"/>
                <a:cs typeface="Georgia"/>
              </a:rPr>
              <a:t>e</a:t>
            </a:r>
            <a:r>
              <a:rPr sz="1600" i="1" spc="-15" dirty="0">
                <a:latin typeface="Georgia"/>
                <a:cs typeface="Georgia"/>
              </a:rPr>
              <a:t>t</a:t>
            </a:r>
            <a:r>
              <a:rPr sz="1600" i="1" spc="-10" dirty="0">
                <a:latin typeface="Georgia"/>
                <a:cs typeface="Georgia"/>
              </a:rPr>
              <a:t>s</a:t>
            </a:r>
            <a:r>
              <a:rPr sz="1600" i="1" spc="5" dirty="0">
                <a:latin typeface="Georgia"/>
                <a:cs typeface="Georgia"/>
              </a:rPr>
              <a:t> </a:t>
            </a:r>
            <a:r>
              <a:rPr sz="1600" i="1" spc="-15" dirty="0">
                <a:latin typeface="Georgia"/>
                <a:cs typeface="Georgia"/>
              </a:rPr>
              <a:t>=</a:t>
            </a:r>
            <a:r>
              <a:rPr sz="1600" i="1" spc="5" dirty="0">
                <a:latin typeface="Georgia"/>
                <a:cs typeface="Georgia"/>
              </a:rPr>
              <a:t> </a:t>
            </a:r>
            <a:r>
              <a:rPr sz="1600" i="1" spc="-15" dirty="0">
                <a:latin typeface="Georgia"/>
                <a:cs typeface="Georgia"/>
              </a:rPr>
              <a:t>L</a:t>
            </a:r>
            <a:r>
              <a:rPr sz="1600" i="1" dirty="0">
                <a:latin typeface="Georgia"/>
                <a:cs typeface="Georgia"/>
              </a:rPr>
              <a:t>i</a:t>
            </a:r>
            <a:r>
              <a:rPr sz="1600" i="1" spc="-15" dirty="0">
                <a:latin typeface="Georgia"/>
                <a:cs typeface="Georgia"/>
              </a:rPr>
              <a:t>a</a:t>
            </a:r>
            <a:r>
              <a:rPr sz="1600" i="1" spc="-10" dirty="0">
                <a:latin typeface="Georgia"/>
                <a:cs typeface="Georgia"/>
              </a:rPr>
              <a:t>b</a:t>
            </a:r>
            <a:r>
              <a:rPr sz="1600" i="1" dirty="0">
                <a:latin typeface="Georgia"/>
                <a:cs typeface="Georgia"/>
              </a:rPr>
              <a:t>i</a:t>
            </a:r>
            <a:r>
              <a:rPr sz="1600" i="1" spc="-5" dirty="0">
                <a:latin typeface="Georgia"/>
                <a:cs typeface="Georgia"/>
              </a:rPr>
              <a:t>l</a:t>
            </a:r>
            <a:r>
              <a:rPr sz="1600" i="1" dirty="0">
                <a:latin typeface="Georgia"/>
                <a:cs typeface="Georgia"/>
              </a:rPr>
              <a:t>i</a:t>
            </a:r>
            <a:r>
              <a:rPr sz="1600" i="1" spc="-15" dirty="0">
                <a:latin typeface="Georgia"/>
                <a:cs typeface="Georgia"/>
              </a:rPr>
              <a:t>t</a:t>
            </a:r>
            <a:r>
              <a:rPr sz="1600" i="1" dirty="0">
                <a:latin typeface="Georgia"/>
                <a:cs typeface="Georgia"/>
              </a:rPr>
              <a:t>i</a:t>
            </a:r>
            <a:r>
              <a:rPr sz="1600" i="1" spc="-10" dirty="0">
                <a:latin typeface="Georgia"/>
                <a:cs typeface="Georgia"/>
              </a:rPr>
              <a:t>es</a:t>
            </a:r>
            <a:r>
              <a:rPr sz="1600" i="1" spc="-20" dirty="0">
                <a:latin typeface="Georgia"/>
                <a:cs typeface="Georgia"/>
              </a:rPr>
              <a:t> </a:t>
            </a:r>
            <a:r>
              <a:rPr sz="1600" i="1" spc="-15" dirty="0">
                <a:latin typeface="Georgia"/>
                <a:cs typeface="Georgia"/>
              </a:rPr>
              <a:t>+</a:t>
            </a:r>
            <a:r>
              <a:rPr sz="1600" i="1" spc="-10" dirty="0">
                <a:latin typeface="Georgia"/>
                <a:cs typeface="Georgia"/>
              </a:rPr>
              <a:t> Net</a:t>
            </a:r>
            <a:r>
              <a:rPr sz="1600" i="1" spc="-5" dirty="0">
                <a:latin typeface="Georgia"/>
                <a:cs typeface="Georgia"/>
              </a:rPr>
              <a:t> </a:t>
            </a:r>
            <a:r>
              <a:rPr sz="1600" i="1" spc="-15" dirty="0">
                <a:latin typeface="Georgia"/>
                <a:cs typeface="Georgia"/>
              </a:rPr>
              <a:t>Ass</a:t>
            </a:r>
            <a:r>
              <a:rPr sz="1600" i="1" spc="-10" dirty="0">
                <a:latin typeface="Georgia"/>
                <a:cs typeface="Georgia"/>
              </a:rPr>
              <a:t>e</a:t>
            </a:r>
            <a:r>
              <a:rPr sz="1600" i="1" spc="-15" dirty="0">
                <a:latin typeface="Georgia"/>
                <a:cs typeface="Georgia"/>
              </a:rPr>
              <a:t>t</a:t>
            </a:r>
            <a:r>
              <a:rPr sz="1600" i="1" spc="-10" dirty="0">
                <a:latin typeface="Georgia"/>
                <a:cs typeface="Georgia"/>
              </a:rPr>
              <a:t>s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2136" y="2352031"/>
            <a:ext cx="272415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Clr>
                <a:srgbClr val="D16349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sz="1600" spc="-15" dirty="0">
                <a:latin typeface="Georgia"/>
                <a:cs typeface="Georgia"/>
              </a:rPr>
              <a:t>Th</a:t>
            </a:r>
            <a:r>
              <a:rPr sz="1600" spc="-10" dirty="0">
                <a:latin typeface="Georgia"/>
                <a:cs typeface="Georgia"/>
              </a:rPr>
              <a:t>e</a:t>
            </a:r>
            <a:r>
              <a:rPr sz="1600" spc="15" dirty="0">
                <a:latin typeface="Georgia"/>
                <a:cs typeface="Georgia"/>
              </a:rPr>
              <a:t> </a:t>
            </a:r>
            <a:r>
              <a:rPr sz="1600" spc="-15" dirty="0">
                <a:latin typeface="Georgia"/>
                <a:cs typeface="Georgia"/>
              </a:rPr>
              <a:t>s</a:t>
            </a:r>
            <a:r>
              <a:rPr sz="1600" spc="-10" dirty="0">
                <a:latin typeface="Georgia"/>
                <a:cs typeface="Georgia"/>
              </a:rPr>
              <a:t>tat</a:t>
            </a:r>
            <a:r>
              <a:rPr sz="1600" spc="-15" dirty="0">
                <a:latin typeface="Georgia"/>
                <a:cs typeface="Georgia"/>
              </a:rPr>
              <a:t>eme</a:t>
            </a:r>
            <a:r>
              <a:rPr sz="1600" spc="-10" dirty="0">
                <a:latin typeface="Georgia"/>
                <a:cs typeface="Georgia"/>
              </a:rPr>
              <a:t>nt</a:t>
            </a:r>
            <a:r>
              <a:rPr sz="1600" spc="35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of</a:t>
            </a:r>
            <a:r>
              <a:rPr sz="1600" spc="5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a</a:t>
            </a:r>
            <a:r>
              <a:rPr sz="1600" spc="-15" dirty="0">
                <a:latin typeface="Georgia"/>
                <a:cs typeface="Georgia"/>
              </a:rPr>
              <a:t>c</a:t>
            </a:r>
            <a:r>
              <a:rPr sz="1600" spc="-10" dirty="0">
                <a:latin typeface="Georgia"/>
                <a:cs typeface="Georgia"/>
              </a:rPr>
              <a:t>ti</a:t>
            </a:r>
            <a:r>
              <a:rPr sz="1600" spc="-15" dirty="0">
                <a:latin typeface="Georgia"/>
                <a:cs typeface="Georgia"/>
              </a:rPr>
              <a:t>v</a:t>
            </a:r>
            <a:r>
              <a:rPr sz="1600" spc="-5" dirty="0">
                <a:latin typeface="Georgia"/>
                <a:cs typeface="Georgia"/>
              </a:rPr>
              <a:t>iti</a:t>
            </a:r>
            <a:r>
              <a:rPr sz="1600" spc="-15" dirty="0">
                <a:latin typeface="Georgia"/>
                <a:cs typeface="Georgia"/>
              </a:rPr>
              <a:t>es</a:t>
            </a:r>
            <a:r>
              <a:rPr sz="1600" spc="-5" dirty="0">
                <a:latin typeface="Georgia"/>
                <a:cs typeface="Georgia"/>
              </a:rPr>
              <a:t>: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6800" y="2676525"/>
            <a:ext cx="5410200" cy="5334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90830">
              <a:lnSpc>
                <a:spcPct val="100000"/>
              </a:lnSpc>
            </a:pPr>
            <a:r>
              <a:rPr sz="1600" i="1" spc="-20" dirty="0">
                <a:solidFill>
                  <a:srgbClr val="FF0000"/>
                </a:solidFill>
                <a:latin typeface="Georgia"/>
                <a:cs typeface="Georgia"/>
              </a:rPr>
              <a:t>C</a:t>
            </a:r>
            <a:r>
              <a:rPr sz="1600" i="1" spc="-10" dirty="0">
                <a:solidFill>
                  <a:srgbClr val="FF0000"/>
                </a:solidFill>
                <a:latin typeface="Georgia"/>
                <a:cs typeface="Georgia"/>
              </a:rPr>
              <a:t>h</a:t>
            </a:r>
            <a:r>
              <a:rPr sz="1600" i="1" spc="-15" dirty="0">
                <a:solidFill>
                  <a:srgbClr val="FF0000"/>
                </a:solidFill>
                <a:latin typeface="Georgia"/>
                <a:cs typeface="Georgia"/>
              </a:rPr>
              <a:t>a</a:t>
            </a:r>
            <a:r>
              <a:rPr sz="1600" i="1" spc="-20" dirty="0">
                <a:solidFill>
                  <a:srgbClr val="FF0000"/>
                </a:solidFill>
                <a:latin typeface="Georgia"/>
                <a:cs typeface="Georgia"/>
              </a:rPr>
              <a:t>n</a:t>
            </a:r>
            <a:r>
              <a:rPr sz="1600" i="1" spc="-15" dirty="0">
                <a:solidFill>
                  <a:srgbClr val="FF0000"/>
                </a:solidFill>
                <a:latin typeface="Georgia"/>
                <a:cs typeface="Georgia"/>
              </a:rPr>
              <a:t>g</a:t>
            </a:r>
            <a:r>
              <a:rPr sz="1600" i="1" spc="-10" dirty="0">
                <a:solidFill>
                  <a:srgbClr val="FF0000"/>
                </a:solidFill>
                <a:latin typeface="Georgia"/>
                <a:cs typeface="Georgia"/>
              </a:rPr>
              <a:t>es</a:t>
            </a:r>
            <a:r>
              <a:rPr sz="1600" i="1" spc="1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600" i="1" dirty="0">
                <a:solidFill>
                  <a:srgbClr val="FF0000"/>
                </a:solidFill>
                <a:latin typeface="Georgia"/>
                <a:cs typeface="Georgia"/>
              </a:rPr>
              <a:t>i</a:t>
            </a:r>
            <a:r>
              <a:rPr sz="1600" i="1" spc="-10" dirty="0">
                <a:solidFill>
                  <a:srgbClr val="FF0000"/>
                </a:solidFill>
                <a:latin typeface="Georgia"/>
                <a:cs typeface="Georgia"/>
              </a:rPr>
              <a:t>n</a:t>
            </a:r>
            <a:r>
              <a:rPr sz="1600" i="1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600" i="1" spc="-10" dirty="0">
                <a:solidFill>
                  <a:srgbClr val="FF0000"/>
                </a:solidFill>
                <a:latin typeface="Georgia"/>
                <a:cs typeface="Georgia"/>
              </a:rPr>
              <a:t>Net</a:t>
            </a:r>
            <a:r>
              <a:rPr sz="1600" i="1" spc="-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600" i="1" spc="-15" dirty="0">
                <a:solidFill>
                  <a:srgbClr val="FF0000"/>
                </a:solidFill>
                <a:latin typeface="Georgia"/>
                <a:cs typeface="Georgia"/>
              </a:rPr>
              <a:t>Ass</a:t>
            </a:r>
            <a:r>
              <a:rPr sz="1600" i="1" spc="-10" dirty="0">
                <a:solidFill>
                  <a:srgbClr val="FF0000"/>
                </a:solidFill>
                <a:latin typeface="Georgia"/>
                <a:cs typeface="Georgia"/>
              </a:rPr>
              <a:t>e</a:t>
            </a:r>
            <a:r>
              <a:rPr sz="1600" i="1" spc="-15" dirty="0">
                <a:solidFill>
                  <a:srgbClr val="FF0000"/>
                </a:solidFill>
                <a:latin typeface="Georgia"/>
                <a:cs typeface="Georgia"/>
              </a:rPr>
              <a:t>t</a:t>
            </a:r>
            <a:r>
              <a:rPr sz="1600" i="1" spc="-10" dirty="0">
                <a:solidFill>
                  <a:srgbClr val="FF0000"/>
                </a:solidFill>
                <a:latin typeface="Georgia"/>
                <a:cs typeface="Georgia"/>
              </a:rPr>
              <a:t>s</a:t>
            </a:r>
            <a:r>
              <a:rPr sz="1600" i="1" spc="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600" spc="-15" dirty="0">
                <a:solidFill>
                  <a:srgbClr val="FF0000"/>
                </a:solidFill>
                <a:latin typeface="Georgia"/>
                <a:cs typeface="Georgia"/>
              </a:rPr>
              <a:t>=</a:t>
            </a:r>
            <a:r>
              <a:rPr sz="1600" spc="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600" i="1" spc="-20" dirty="0">
                <a:solidFill>
                  <a:srgbClr val="FF0000"/>
                </a:solidFill>
                <a:latin typeface="Georgia"/>
                <a:cs typeface="Georgia"/>
              </a:rPr>
              <a:t>R</a:t>
            </a:r>
            <a:r>
              <a:rPr sz="1600" i="1" spc="-10" dirty="0">
                <a:solidFill>
                  <a:srgbClr val="FF0000"/>
                </a:solidFill>
                <a:latin typeface="Georgia"/>
                <a:cs typeface="Georgia"/>
              </a:rPr>
              <a:t>eve</a:t>
            </a:r>
            <a:r>
              <a:rPr sz="1600" i="1" spc="-20" dirty="0">
                <a:solidFill>
                  <a:srgbClr val="FF0000"/>
                </a:solidFill>
                <a:latin typeface="Georgia"/>
                <a:cs typeface="Georgia"/>
              </a:rPr>
              <a:t>n</a:t>
            </a:r>
            <a:r>
              <a:rPr sz="1600" i="1" spc="-5" dirty="0">
                <a:solidFill>
                  <a:srgbClr val="FF0000"/>
                </a:solidFill>
                <a:latin typeface="Georgia"/>
                <a:cs typeface="Georgia"/>
              </a:rPr>
              <a:t>u</a:t>
            </a:r>
            <a:r>
              <a:rPr sz="1600" i="1" spc="-10" dirty="0">
                <a:solidFill>
                  <a:srgbClr val="FF0000"/>
                </a:solidFill>
                <a:latin typeface="Georgia"/>
                <a:cs typeface="Georgia"/>
              </a:rPr>
              <a:t>es</a:t>
            </a:r>
            <a:r>
              <a:rPr sz="1600" i="1" spc="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600" i="1" spc="-10" dirty="0">
                <a:solidFill>
                  <a:srgbClr val="FF0000"/>
                </a:solidFill>
                <a:latin typeface="Georgia"/>
                <a:cs typeface="Georgia"/>
              </a:rPr>
              <a:t>-</a:t>
            </a:r>
            <a:r>
              <a:rPr sz="1600" i="1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600" i="1" spc="-10" dirty="0">
                <a:solidFill>
                  <a:srgbClr val="FF0000"/>
                </a:solidFill>
                <a:latin typeface="Georgia"/>
                <a:cs typeface="Georgia"/>
              </a:rPr>
              <a:t>Expe</a:t>
            </a:r>
            <a:r>
              <a:rPr sz="1600" i="1" spc="-20" dirty="0">
                <a:solidFill>
                  <a:srgbClr val="FF0000"/>
                </a:solidFill>
                <a:latin typeface="Georgia"/>
                <a:cs typeface="Georgia"/>
              </a:rPr>
              <a:t>n</a:t>
            </a:r>
            <a:r>
              <a:rPr sz="1600" i="1" spc="-15" dirty="0">
                <a:solidFill>
                  <a:srgbClr val="FF0000"/>
                </a:solidFill>
                <a:latin typeface="Georgia"/>
                <a:cs typeface="Georgia"/>
              </a:rPr>
              <a:t>s</a:t>
            </a:r>
            <a:r>
              <a:rPr sz="1600" i="1" spc="-10" dirty="0">
                <a:solidFill>
                  <a:srgbClr val="FF0000"/>
                </a:solidFill>
                <a:latin typeface="Georgia"/>
                <a:cs typeface="Georgia"/>
              </a:rPr>
              <a:t>es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75490" y="394541"/>
            <a:ext cx="4592320" cy="5514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295"/>
              </a:lnSpc>
            </a:pPr>
            <a:r>
              <a:rPr sz="3600" spc="-5" dirty="0">
                <a:latin typeface="Georgia"/>
                <a:cs typeface="Georgia"/>
              </a:rPr>
              <a:t>S</a:t>
            </a:r>
            <a:r>
              <a:rPr sz="3600" spc="5" dirty="0">
                <a:latin typeface="Georgia"/>
                <a:cs typeface="Georgia"/>
              </a:rPr>
              <a:t>t</a:t>
            </a:r>
            <a:r>
              <a:rPr sz="3600" spc="-5" dirty="0">
                <a:latin typeface="Georgia"/>
                <a:cs typeface="Georgia"/>
              </a:rPr>
              <a:t>a</a:t>
            </a:r>
            <a:r>
              <a:rPr sz="3600" spc="5" dirty="0">
                <a:latin typeface="Georgia"/>
                <a:cs typeface="Georgia"/>
              </a:rPr>
              <a:t>t</a:t>
            </a:r>
            <a:r>
              <a:rPr sz="3600" dirty="0">
                <a:latin typeface="Georgia"/>
                <a:cs typeface="Georgia"/>
              </a:rPr>
              <a:t>e</a:t>
            </a:r>
            <a:r>
              <a:rPr sz="3600" spc="-5" dirty="0">
                <a:latin typeface="Georgia"/>
                <a:cs typeface="Georgia"/>
              </a:rPr>
              <a:t>m</a:t>
            </a:r>
            <a:r>
              <a:rPr sz="3600" dirty="0">
                <a:latin typeface="Georgia"/>
                <a:cs typeface="Georgia"/>
              </a:rPr>
              <a:t>e</a:t>
            </a:r>
            <a:r>
              <a:rPr sz="3600" spc="-5" dirty="0">
                <a:latin typeface="Georgia"/>
                <a:cs typeface="Georgia"/>
              </a:rPr>
              <a:t>n</a:t>
            </a:r>
            <a:r>
              <a:rPr sz="3600" dirty="0">
                <a:latin typeface="Georgia"/>
                <a:cs typeface="Georgia"/>
              </a:rPr>
              <a:t>t</a:t>
            </a:r>
            <a:r>
              <a:rPr sz="3600" spc="-25" dirty="0">
                <a:latin typeface="Georgia"/>
                <a:cs typeface="Georgia"/>
              </a:rPr>
              <a:t> </a:t>
            </a:r>
            <a:r>
              <a:rPr sz="3600" dirty="0">
                <a:latin typeface="Georgia"/>
                <a:cs typeface="Georgia"/>
              </a:rPr>
              <a:t>of </a:t>
            </a:r>
            <a:r>
              <a:rPr sz="3600" spc="-5" dirty="0">
                <a:latin typeface="Georgia"/>
                <a:cs typeface="Georgia"/>
              </a:rPr>
              <a:t>Ac</a:t>
            </a:r>
            <a:r>
              <a:rPr sz="3600" spc="5" dirty="0">
                <a:latin typeface="Georgia"/>
                <a:cs typeface="Georgia"/>
              </a:rPr>
              <a:t>t</a:t>
            </a:r>
            <a:r>
              <a:rPr sz="3600" dirty="0">
                <a:latin typeface="Georgia"/>
                <a:cs typeface="Georgia"/>
              </a:rPr>
              <a:t>ivi</a:t>
            </a:r>
            <a:r>
              <a:rPr sz="3600" spc="5" dirty="0">
                <a:latin typeface="Georgia"/>
                <a:cs typeface="Georgia"/>
              </a:rPr>
              <a:t>t</a:t>
            </a:r>
            <a:r>
              <a:rPr sz="3600" dirty="0">
                <a:latin typeface="Georgia"/>
                <a:cs typeface="Georgia"/>
              </a:rPr>
              <a:t>ies</a:t>
            </a: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0112" y="3733800"/>
          <a:ext cx="7086599" cy="20922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0288"/>
                <a:gridCol w="1498599"/>
                <a:gridCol w="3287712"/>
              </a:tblGrid>
              <a:tr h="487362">
                <a:tc>
                  <a:txBody>
                    <a:bodyPr/>
                    <a:lstStyle/>
                    <a:p>
                      <a:endParaRPr sz="16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7055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1300" b="1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300" b="1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1300" b="1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300" b="1" spc="5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300" b="1" dirty="0">
                          <a:latin typeface="Georgia"/>
                          <a:cs typeface="Georgia"/>
                        </a:rPr>
                        <a:t>g</a:t>
                      </a:r>
                      <a:endParaRPr sz="13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Georgia"/>
                          <a:cs typeface="Georgia"/>
                        </a:rPr>
                        <a:t>Pe</a:t>
                      </a:r>
                      <a:r>
                        <a:rPr sz="1300" b="1" spc="-5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300" b="1" spc="-10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1300" b="1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1300" b="1" spc="5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300" b="1" spc="-5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300" b="1" dirty="0">
                          <a:latin typeface="Georgia"/>
                          <a:cs typeface="Georgia"/>
                        </a:rPr>
                        <a:t>l </a:t>
                      </a:r>
                      <a:r>
                        <a:rPr sz="1300" b="1" spc="-10" dirty="0">
                          <a:latin typeface="Georgia"/>
                          <a:cs typeface="Georgia"/>
                        </a:rPr>
                        <a:t>f</a:t>
                      </a:r>
                      <a:r>
                        <a:rPr sz="1300" b="1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300" b="1" spc="5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300" b="1" spc="-5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300" b="1" spc="5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300" b="1" spc="-5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1300" b="1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300" b="1" spc="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300" b="1" dirty="0">
                          <a:latin typeface="Georgia"/>
                          <a:cs typeface="Georgia"/>
                        </a:rPr>
                        <a:t>eq</a:t>
                      </a:r>
                      <a:r>
                        <a:rPr sz="1300" b="1" spc="-5" dirty="0">
                          <a:latin typeface="Georgia"/>
                          <a:cs typeface="Georgia"/>
                        </a:rPr>
                        <a:t>uival</a:t>
                      </a:r>
                      <a:r>
                        <a:rPr sz="1300" b="1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300" b="1" spc="5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300" b="1" dirty="0">
                          <a:latin typeface="Georgia"/>
                          <a:cs typeface="Georgia"/>
                        </a:rPr>
                        <a:t>t</a:t>
                      </a:r>
                      <a:endParaRPr sz="13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25424">
                <a:tc>
                  <a:txBody>
                    <a:bodyPr/>
                    <a:lstStyle/>
                    <a:p>
                      <a:pPr marL="76835" marR="520065">
                        <a:lnSpc>
                          <a:spcPct val="100000"/>
                        </a:lnSpc>
                      </a:pPr>
                      <a:r>
                        <a:rPr sz="1300" b="1" spc="-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1300" b="1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1300" b="1" spc="-5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300" b="1" dirty="0">
                          <a:latin typeface="Georgia"/>
                          <a:cs typeface="Georgia"/>
                        </a:rPr>
                        <a:t>teme</a:t>
                      </a:r>
                      <a:r>
                        <a:rPr sz="1300" b="1" spc="5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300" b="1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1300" b="1" spc="-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300" b="1" dirty="0">
                          <a:latin typeface="Georgia"/>
                          <a:cs typeface="Georgia"/>
                        </a:rPr>
                        <a:t>of</a:t>
                      </a:r>
                      <a:r>
                        <a:rPr sz="1300" b="1" spc="-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lang="en-US" sz="1300" b="1" spc="5" dirty="0" smtClean="0">
                          <a:latin typeface="Georgia"/>
                          <a:cs typeface="Georgia"/>
                        </a:rPr>
                        <a:t>Financial Condition</a:t>
                      </a:r>
                      <a:endParaRPr sz="1300" dirty="0">
                        <a:latin typeface="Georgia"/>
                        <a:cs typeface="Georgia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300" spc="5" dirty="0">
                          <a:latin typeface="Georgia"/>
                          <a:cs typeface="Georgia"/>
                        </a:rPr>
                        <a:t>(</a:t>
                      </a:r>
                      <a:r>
                        <a:rPr sz="1300" spc="-5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1300" dirty="0">
                          <a:latin typeface="Georgia"/>
                          <a:cs typeface="Georgia"/>
                        </a:rPr>
                        <a:t>he</a:t>
                      </a:r>
                      <a:r>
                        <a:rPr sz="1300" spc="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300" spc="-10" dirty="0">
                          <a:latin typeface="Georgia"/>
                          <a:cs typeface="Georgia"/>
                        </a:rPr>
                        <a:t>ba</a:t>
                      </a:r>
                      <a:r>
                        <a:rPr sz="1300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13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300" dirty="0">
                          <a:latin typeface="Georgia"/>
                          <a:cs typeface="Georgia"/>
                        </a:rPr>
                        <a:t>nce</a:t>
                      </a:r>
                      <a:r>
                        <a:rPr sz="1300" spc="-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300" dirty="0">
                          <a:latin typeface="Georgia"/>
                          <a:cs typeface="Georgia"/>
                        </a:rPr>
                        <a:t>sh</a:t>
                      </a:r>
                      <a:r>
                        <a:rPr sz="1300" spc="-5" dirty="0">
                          <a:latin typeface="Georgia"/>
                          <a:cs typeface="Georgia"/>
                        </a:rPr>
                        <a:t>eet)</a:t>
                      </a:r>
                      <a:endParaRPr sz="13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3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30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1300" spc="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30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300" spc="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300" dirty="0">
                          <a:latin typeface="Georgia"/>
                          <a:cs typeface="Georgia"/>
                        </a:rPr>
                        <a:t>p</a:t>
                      </a:r>
                      <a:r>
                        <a:rPr sz="1300" spc="-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1300" dirty="0">
                          <a:latin typeface="Georgia"/>
                          <a:cs typeface="Georgia"/>
                        </a:rPr>
                        <a:t>int</a:t>
                      </a:r>
                      <a:r>
                        <a:rPr sz="1300" spc="-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300" spc="-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1300" dirty="0">
                          <a:latin typeface="Georgia"/>
                          <a:cs typeface="Georgia"/>
                        </a:rPr>
                        <a:t>f</a:t>
                      </a:r>
                      <a:r>
                        <a:rPr sz="1300" spc="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300" spc="-5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1300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300" spc="-5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1300" dirty="0">
                          <a:latin typeface="Georgia"/>
                          <a:cs typeface="Georgia"/>
                        </a:rPr>
                        <a:t>e</a:t>
                      </a:r>
                      <a:endParaRPr sz="13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568325">
                        <a:lnSpc>
                          <a:spcPct val="100000"/>
                        </a:lnSpc>
                      </a:pPr>
                      <a:r>
                        <a:rPr sz="1300" dirty="0">
                          <a:latin typeface="Georgia"/>
                          <a:cs typeface="Georgia"/>
                        </a:rPr>
                        <a:t>H</a:t>
                      </a:r>
                      <a:r>
                        <a:rPr sz="1300" spc="-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1300" dirty="0">
                          <a:latin typeface="Georgia"/>
                          <a:cs typeface="Georgia"/>
                        </a:rPr>
                        <a:t>w</a:t>
                      </a:r>
                      <a:r>
                        <a:rPr sz="1300" spc="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300" spc="-5" dirty="0">
                          <a:latin typeface="Georgia"/>
                          <a:cs typeface="Georgia"/>
                        </a:rPr>
                        <a:t>mu</a:t>
                      </a:r>
                      <a:r>
                        <a:rPr sz="1300" dirty="0">
                          <a:latin typeface="Georgia"/>
                          <a:cs typeface="Georgia"/>
                        </a:rPr>
                        <a:t>ch</a:t>
                      </a:r>
                      <a:r>
                        <a:rPr sz="1300" spc="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300" dirty="0">
                          <a:latin typeface="Georgia"/>
                          <a:cs typeface="Georgia"/>
                        </a:rPr>
                        <a:t>do</a:t>
                      </a:r>
                      <a:r>
                        <a:rPr sz="1300" spc="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300" spc="-5" dirty="0">
                          <a:latin typeface="Georgia"/>
                          <a:cs typeface="Georgia"/>
                        </a:rPr>
                        <a:t>yo</a:t>
                      </a:r>
                      <a:r>
                        <a:rPr sz="1300" dirty="0">
                          <a:latin typeface="Georgia"/>
                          <a:cs typeface="Georgia"/>
                        </a:rPr>
                        <a:t>u</a:t>
                      </a:r>
                      <a:r>
                        <a:rPr sz="1300" spc="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300" dirty="0">
                          <a:latin typeface="Georgia"/>
                          <a:cs typeface="Georgia"/>
                        </a:rPr>
                        <a:t>h</a:t>
                      </a:r>
                      <a:r>
                        <a:rPr sz="13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300" dirty="0">
                          <a:latin typeface="Georgia"/>
                          <a:cs typeface="Georgia"/>
                        </a:rPr>
                        <a:t>ve</a:t>
                      </a:r>
                      <a:r>
                        <a:rPr sz="1300" spc="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3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300" dirty="0">
                          <a:latin typeface="Georgia"/>
                          <a:cs typeface="Georgia"/>
                        </a:rPr>
                        <a:t>s </a:t>
                      </a:r>
                      <a:r>
                        <a:rPr sz="1300" spc="-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1300" dirty="0">
                          <a:latin typeface="Georgia"/>
                          <a:cs typeface="Georgia"/>
                        </a:rPr>
                        <a:t>f</a:t>
                      </a:r>
                      <a:r>
                        <a:rPr sz="1300" spc="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300" spc="-5" dirty="0">
                          <a:latin typeface="Georgia"/>
                          <a:cs typeface="Georgia"/>
                        </a:rPr>
                        <a:t>to</a:t>
                      </a:r>
                      <a:r>
                        <a:rPr sz="1300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13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300" spc="-5" dirty="0">
                          <a:latin typeface="Georgia"/>
                          <a:cs typeface="Georgia"/>
                        </a:rPr>
                        <a:t>y</a:t>
                      </a:r>
                      <a:r>
                        <a:rPr sz="1300" dirty="0">
                          <a:latin typeface="Georgia"/>
                          <a:cs typeface="Georgia"/>
                        </a:rPr>
                        <a:t>? </a:t>
                      </a:r>
                      <a:r>
                        <a:rPr sz="1300" spc="5" dirty="0">
                          <a:latin typeface="Georgia"/>
                          <a:cs typeface="Georgia"/>
                        </a:rPr>
                        <a:t>(</a:t>
                      </a:r>
                      <a:r>
                        <a:rPr sz="1300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1300" spc="-5" dirty="0">
                          <a:latin typeface="Georgia"/>
                          <a:cs typeface="Georgia"/>
                        </a:rPr>
                        <a:t>umu</a:t>
                      </a:r>
                      <a:r>
                        <a:rPr sz="1300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13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300" spc="-5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1300" dirty="0">
                          <a:latin typeface="Georgia"/>
                          <a:cs typeface="Georgia"/>
                        </a:rPr>
                        <a:t>iv</a:t>
                      </a:r>
                      <a:r>
                        <a:rPr sz="1300" spc="-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300" dirty="0">
                          <a:latin typeface="Georgia"/>
                          <a:cs typeface="Georgia"/>
                        </a:rPr>
                        <a:t>)</a:t>
                      </a:r>
                      <a:endParaRPr sz="13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76835" marR="859155">
                        <a:lnSpc>
                          <a:spcPct val="100000"/>
                        </a:lnSpc>
                      </a:pPr>
                      <a:r>
                        <a:rPr sz="1300" b="1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1300" b="1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1300" b="1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300" b="1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teme</a:t>
                      </a:r>
                      <a:r>
                        <a:rPr sz="1300" b="1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1300" b="1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1300" b="1" spc="-2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b="1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of A</a:t>
                      </a:r>
                      <a:r>
                        <a:rPr sz="1300" b="1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c</a:t>
                      </a:r>
                      <a:r>
                        <a:rPr sz="1300" b="1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1300" b="1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ivi</a:t>
                      </a:r>
                      <a:r>
                        <a:rPr sz="1300" b="1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1300" b="1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1300" b="1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es</a:t>
                      </a:r>
                      <a:endParaRPr sz="1300">
                        <a:latin typeface="Georgia"/>
                        <a:cs typeface="Georgia"/>
                      </a:endParaRPr>
                    </a:p>
                    <a:p>
                      <a:pPr marL="768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300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(</a:t>
                      </a:r>
                      <a:r>
                        <a:rPr sz="13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13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he</a:t>
                      </a:r>
                      <a:r>
                        <a:rPr sz="1300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inc</a:t>
                      </a:r>
                      <a:r>
                        <a:rPr sz="13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om</a:t>
                      </a:r>
                      <a:r>
                        <a:rPr sz="13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13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13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1300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3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teme</a:t>
                      </a:r>
                      <a:r>
                        <a:rPr sz="13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13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t)</a:t>
                      </a:r>
                      <a:endParaRPr sz="13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 marR="315595">
                        <a:lnSpc>
                          <a:spcPct val="100000"/>
                        </a:lnSpc>
                      </a:pPr>
                      <a:r>
                        <a:rPr sz="13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D</a:t>
                      </a:r>
                      <a:r>
                        <a:rPr sz="13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ur</a:t>
                      </a:r>
                      <a:r>
                        <a:rPr sz="13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ing</a:t>
                      </a:r>
                      <a:r>
                        <a:rPr sz="1300" spc="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300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p</a:t>
                      </a:r>
                      <a:r>
                        <a:rPr sz="13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er</a:t>
                      </a:r>
                      <a:r>
                        <a:rPr sz="13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13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13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d</a:t>
                      </a:r>
                      <a:r>
                        <a:rPr sz="13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of t</a:t>
                      </a:r>
                      <a:r>
                        <a:rPr sz="13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13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13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e</a:t>
                      </a:r>
                      <a:endParaRPr sz="13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 marR="259715">
                        <a:lnSpc>
                          <a:spcPct val="100000"/>
                        </a:lnSpc>
                      </a:pPr>
                      <a:r>
                        <a:rPr sz="13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H</a:t>
                      </a:r>
                      <a:r>
                        <a:rPr sz="13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13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w</a:t>
                      </a:r>
                      <a:r>
                        <a:rPr sz="1300" spc="1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mu</a:t>
                      </a:r>
                      <a:r>
                        <a:rPr sz="13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ch</a:t>
                      </a:r>
                      <a:r>
                        <a:rPr sz="1300" spc="2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did</a:t>
                      </a:r>
                      <a:r>
                        <a:rPr sz="13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yo</a:t>
                      </a:r>
                      <a:r>
                        <a:rPr sz="13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u</a:t>
                      </a:r>
                      <a:r>
                        <a:rPr sz="1300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1300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3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ke</a:t>
                      </a:r>
                      <a:r>
                        <a:rPr sz="1300" spc="1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3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nd</a:t>
                      </a:r>
                      <a:r>
                        <a:rPr sz="13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sp</a:t>
                      </a:r>
                      <a:r>
                        <a:rPr sz="13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13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nd</a:t>
                      </a:r>
                      <a:r>
                        <a:rPr sz="13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in</a:t>
                      </a:r>
                      <a:r>
                        <a:rPr sz="1300" spc="-2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a </a:t>
                      </a:r>
                      <a:r>
                        <a:rPr sz="13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ye</a:t>
                      </a:r>
                      <a:r>
                        <a:rPr sz="1300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3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13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?</a:t>
                      </a:r>
                      <a:r>
                        <a:rPr sz="1300" spc="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300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(</a:t>
                      </a:r>
                      <a:r>
                        <a:rPr sz="1300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3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nn</a:t>
                      </a:r>
                      <a:r>
                        <a:rPr sz="13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u</a:t>
                      </a:r>
                      <a:r>
                        <a:rPr sz="1300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3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l)</a:t>
                      </a:r>
                      <a:endParaRPr sz="13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21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347679"/>
              </p:ext>
            </p:extLst>
          </p:nvPr>
        </p:nvGraphicFramePr>
        <p:xfrm>
          <a:off x="147637" y="150685"/>
          <a:ext cx="8833103" cy="6232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33103"/>
              </a:tblGrid>
              <a:tr h="11212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St</a:t>
                      </a:r>
                      <a:r>
                        <a:rPr sz="3200" spc="5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te</a:t>
                      </a:r>
                      <a:r>
                        <a:rPr sz="3200" spc="-5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ent</a:t>
                      </a:r>
                      <a:r>
                        <a:rPr sz="3200" spc="-15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of </a:t>
                      </a:r>
                      <a:r>
                        <a:rPr sz="3200" spc="-5" dirty="0" smtClean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Acti</a:t>
                      </a:r>
                      <a:r>
                        <a:rPr sz="3200" dirty="0" smtClean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v</a:t>
                      </a:r>
                      <a:r>
                        <a:rPr sz="3200" spc="-5" dirty="0" smtClean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3200" dirty="0" smtClean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3200" spc="-5" dirty="0" smtClean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3200" dirty="0" smtClean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es</a:t>
                      </a:r>
                      <a:endParaRPr sz="3200" dirty="0">
                        <a:solidFill>
                          <a:schemeClr val="tx1"/>
                        </a:solidFill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T w="9524">
                      <a:solidFill>
                        <a:srgbClr val="7B9899"/>
                      </a:solidFill>
                      <a:prstDash val="solid"/>
                    </a:lnT>
                    <a:lnB w="9525">
                      <a:solidFill>
                        <a:srgbClr val="7B9899"/>
                      </a:solidFill>
                      <a:prstDash val="solid"/>
                    </a:lnB>
                  </a:tcPr>
                </a:tc>
              </a:tr>
              <a:tr h="5111636">
                <a:tc>
                  <a:txBody>
                    <a:bodyPr/>
                    <a:lstStyle/>
                    <a:p>
                      <a:pPr marL="509905" indent="-274320">
                        <a:lnSpc>
                          <a:spcPct val="100000"/>
                        </a:lnSpc>
                        <a:spcBef>
                          <a:spcPts val="320"/>
                        </a:spcBef>
                        <a:buClr>
                          <a:srgbClr val="D16349"/>
                        </a:buClr>
                        <a:buSzPct val="83928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r>
                        <a:rPr sz="2800" spc="-10" dirty="0" smtClean="0">
                          <a:latin typeface="Georgia"/>
                          <a:cs typeface="Georgia"/>
                        </a:rPr>
                        <a:t>R</a:t>
                      </a:r>
                      <a:r>
                        <a:rPr sz="2800" spc="5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dirty="0" smtClean="0">
                          <a:latin typeface="Georgia"/>
                          <a:cs typeface="Georgia"/>
                        </a:rPr>
                        <a:t>v</a:t>
                      </a:r>
                      <a:r>
                        <a:rPr sz="2800" spc="5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dirty="0" smtClean="0">
                          <a:latin typeface="Georgia"/>
                          <a:cs typeface="Georgia"/>
                        </a:rPr>
                        <a:t>nu</a:t>
                      </a:r>
                      <a:r>
                        <a:rPr sz="2800" spc="5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dirty="0" smtClean="0">
                          <a:latin typeface="Georgia"/>
                          <a:cs typeface="Georgia"/>
                        </a:rPr>
                        <a:t>s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:</a:t>
                      </a: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CCB400"/>
                        </a:buClr>
                        <a:buSzPct val="68750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lang="en-US" sz="240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Contributions and pledges</a:t>
                      </a: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CCB400"/>
                        </a:buClr>
                        <a:buSzPct val="68750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lang="en-US" sz="240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Grants</a:t>
                      </a:r>
                      <a:r>
                        <a:rPr lang="en-US" sz="2400" baseline="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 and contracts</a:t>
                      </a: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CCB400"/>
                        </a:buClr>
                        <a:buSzPct val="68750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lang="en-US" sz="2400" baseline="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Fees and business income</a:t>
                      </a: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CCB400"/>
                        </a:buClr>
                        <a:buSzPct val="68750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lang="en-US" sz="2400" baseline="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Interest and investment income</a:t>
                      </a: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CCB400"/>
                        </a:buClr>
                        <a:buSzPct val="68750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lang="en-US" sz="2400" baseline="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Donated services, materials, and securities</a:t>
                      </a:r>
                      <a:endParaRPr lang="en-US" sz="2400" dirty="0" smtClean="0">
                        <a:solidFill>
                          <a:srgbClr val="646B86"/>
                        </a:solidFill>
                        <a:latin typeface="Georgia"/>
                        <a:cs typeface="Georgia"/>
                      </a:endParaRPr>
                    </a:p>
                    <a:p>
                      <a:pPr marL="509905" indent="-274320">
                        <a:lnSpc>
                          <a:spcPct val="100000"/>
                        </a:lnSpc>
                        <a:buClr>
                          <a:srgbClr val="D16349"/>
                        </a:buClr>
                        <a:buSzPct val="83928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r>
                        <a:rPr lang="en-US" sz="2800" spc="-5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lang="en-US" sz="2800" dirty="0" smtClean="0">
                          <a:latin typeface="Georgia"/>
                          <a:cs typeface="Georgia"/>
                        </a:rPr>
                        <a:t>xp</a:t>
                      </a:r>
                      <a:r>
                        <a:rPr lang="en-US" sz="2800" spc="5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lang="en-US" sz="2800" dirty="0" smtClean="0">
                          <a:latin typeface="Georgia"/>
                          <a:cs typeface="Georgia"/>
                        </a:rPr>
                        <a:t>ns</a:t>
                      </a:r>
                      <a:r>
                        <a:rPr lang="en-US" sz="2800" spc="5" dirty="0" smtClean="0">
                          <a:latin typeface="Georgia"/>
                          <a:cs typeface="Georgia"/>
                        </a:rPr>
                        <a:t>e</a:t>
                      </a:r>
                      <a:r>
                        <a:rPr lang="en-US" sz="2800" dirty="0" smtClean="0">
                          <a:latin typeface="Georgia"/>
                          <a:cs typeface="Georgia"/>
                        </a:rPr>
                        <a:t>s:</a:t>
                      </a:r>
                      <a:r>
                        <a:rPr lang="en-US" sz="2800" spc="-15" dirty="0" smtClean="0">
                          <a:latin typeface="Georgia"/>
                          <a:cs typeface="Georgia"/>
                        </a:rPr>
                        <a:t> </a:t>
                      </a:r>
                      <a:endParaRPr lang="en-US" sz="2800" dirty="0" smtClean="0">
                        <a:latin typeface="Georgia"/>
                        <a:cs typeface="Georgia"/>
                      </a:endParaRPr>
                    </a:p>
                    <a:p>
                      <a:pPr marL="784225" lvl="1" indent="-274320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CCB400"/>
                        </a:buClr>
                        <a:buSzPct val="68750"/>
                        <a:buFont typeface="Wingdings"/>
                        <a:buChar char=""/>
                        <a:tabLst>
                          <a:tab pos="784860" algn="l"/>
                        </a:tabLst>
                      </a:pPr>
                      <a:r>
                        <a:rPr lang="en-US" sz="2400" dirty="0" smtClean="0">
                          <a:solidFill>
                            <a:srgbClr val="646B86"/>
                          </a:solidFill>
                          <a:latin typeface="Georgia"/>
                          <a:cs typeface="Georgia"/>
                        </a:rPr>
                        <a:t>Based on line items from chart of accounts</a:t>
                      </a:r>
                      <a:endParaRPr sz="2400" dirty="0" smtClean="0">
                        <a:latin typeface="Georgia"/>
                        <a:cs typeface="Georgia"/>
                      </a:endParaRPr>
                    </a:p>
                    <a:p>
                      <a:pPr marL="509905" marR="964565" indent="-274320">
                        <a:lnSpc>
                          <a:spcPts val="3030"/>
                        </a:lnSpc>
                        <a:spcBef>
                          <a:spcPts val="695"/>
                        </a:spcBef>
                        <a:buClr>
                          <a:srgbClr val="D16349"/>
                        </a:buClr>
                        <a:buSzPct val="83928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r>
                        <a:rPr sz="2800" spc="5" dirty="0" smtClean="0">
                          <a:latin typeface="Georgia"/>
                          <a:cs typeface="Georgia"/>
                        </a:rPr>
                        <a:t>Ch</a:t>
                      </a:r>
                      <a:r>
                        <a:rPr sz="2800" spc="-10" dirty="0" smtClean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dirty="0" smtClean="0">
                          <a:latin typeface="Georgia"/>
                          <a:cs typeface="Georgia"/>
                        </a:rPr>
                        <a:t>n</a:t>
                      </a:r>
                      <a:r>
                        <a:rPr sz="2800" spc="5" dirty="0" smtClean="0">
                          <a:latin typeface="Georgia"/>
                          <a:cs typeface="Georgia"/>
                        </a:rPr>
                        <a:t>ge</a:t>
                      </a:r>
                      <a:r>
                        <a:rPr sz="2800" dirty="0" smtClean="0">
                          <a:latin typeface="Georgia"/>
                          <a:cs typeface="Georgia"/>
                        </a:rPr>
                        <a:t>s</a:t>
                      </a:r>
                      <a:r>
                        <a:rPr sz="2800" spc="-15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2800" spc="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spc="-2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ss</a:t>
                      </a:r>
                      <a:r>
                        <a:rPr sz="2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2800" spc="-1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2800" spc="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800" dirty="0">
                          <a:latin typeface="Georgia"/>
                          <a:cs typeface="Georgia"/>
                        </a:rPr>
                        <a:t>= </a:t>
                      </a:r>
                      <a:r>
                        <a:rPr lang="en-US" sz="2800" dirty="0" smtClean="0">
                          <a:latin typeface="Georgia"/>
                          <a:cs typeface="Georgia"/>
                        </a:rPr>
                        <a:t/>
                      </a:r>
                      <a:br>
                        <a:rPr lang="en-US" sz="2800" dirty="0" smtClean="0">
                          <a:latin typeface="Georgia"/>
                          <a:cs typeface="Georgia"/>
                        </a:rPr>
                      </a:br>
                      <a:r>
                        <a:rPr lang="en-US" sz="2800" dirty="0" smtClean="0">
                          <a:latin typeface="Georgia"/>
                          <a:cs typeface="Georgia"/>
                        </a:rPr>
                        <a:t>Annual revenue</a:t>
                      </a:r>
                      <a:r>
                        <a:rPr lang="en-US" sz="2800" baseline="0" dirty="0" smtClean="0">
                          <a:latin typeface="Georgia"/>
                          <a:cs typeface="Georgia"/>
                        </a:rPr>
                        <a:t> – annual expenses</a:t>
                      </a:r>
                      <a:endParaRPr sz="28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T w="9525">
                      <a:solidFill>
                        <a:srgbClr val="7B9899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70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779520"/>
              </p:ext>
            </p:extLst>
          </p:nvPr>
        </p:nvGraphicFramePr>
        <p:xfrm>
          <a:off x="147637" y="150685"/>
          <a:ext cx="8833103" cy="6232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33103"/>
              </a:tblGrid>
              <a:tr h="11212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St</a:t>
                      </a:r>
                      <a:r>
                        <a:rPr sz="3200" spc="5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te</a:t>
                      </a:r>
                      <a:r>
                        <a:rPr sz="3200" spc="-5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ent</a:t>
                      </a:r>
                      <a:r>
                        <a:rPr sz="3200" spc="-15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of </a:t>
                      </a:r>
                      <a:r>
                        <a:rPr lang="en-US" sz="3200" spc="-5" dirty="0" smtClean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Cash</a:t>
                      </a:r>
                      <a:r>
                        <a:rPr lang="en-US" sz="3200" spc="-5" baseline="0" dirty="0" smtClean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 Flow</a:t>
                      </a:r>
                      <a:endParaRPr sz="3200" dirty="0">
                        <a:solidFill>
                          <a:schemeClr val="tx1"/>
                        </a:solidFill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T w="9524">
                      <a:solidFill>
                        <a:srgbClr val="7B9899"/>
                      </a:solidFill>
                      <a:prstDash val="solid"/>
                    </a:lnT>
                    <a:lnB w="9525">
                      <a:solidFill>
                        <a:srgbClr val="7B9899"/>
                      </a:solidFill>
                      <a:prstDash val="solid"/>
                    </a:lnB>
                  </a:tcPr>
                </a:tc>
              </a:tr>
              <a:tr h="5111636">
                <a:tc>
                  <a:txBody>
                    <a:bodyPr/>
                    <a:lstStyle/>
                    <a:p>
                      <a:pPr marL="509905" indent="-274320">
                        <a:lnSpc>
                          <a:spcPct val="100000"/>
                        </a:lnSpc>
                        <a:spcBef>
                          <a:spcPts val="320"/>
                        </a:spcBef>
                        <a:buClr>
                          <a:srgbClr val="D16349"/>
                        </a:buClr>
                        <a:buSzPct val="83928"/>
                        <a:buFont typeface="Wingdings 2"/>
                        <a:buChar char=""/>
                        <a:tabLst>
                          <a:tab pos="510540" algn="l"/>
                        </a:tabLst>
                      </a:pPr>
                      <a:r>
                        <a:rPr lang="en-US" sz="2800" spc="-10" dirty="0" smtClean="0">
                          <a:latin typeface="Georgia"/>
                          <a:cs typeface="Georgia"/>
                        </a:rPr>
                        <a:t>Divided into three types of activities:</a:t>
                      </a:r>
                    </a:p>
                    <a:p>
                      <a:pPr marL="1149985" lvl="1" indent="-457200">
                        <a:lnSpc>
                          <a:spcPct val="100000"/>
                        </a:lnSpc>
                        <a:spcBef>
                          <a:spcPts val="320"/>
                        </a:spcBef>
                        <a:buClr>
                          <a:srgbClr val="D16349"/>
                        </a:buClr>
                        <a:buSzPct val="83928"/>
                        <a:buFont typeface="Courier New" panose="02070309020205020404" pitchFamily="49" charset="0"/>
                        <a:buChar char="o"/>
                        <a:tabLst>
                          <a:tab pos="510540" algn="l"/>
                        </a:tabLst>
                      </a:pPr>
                      <a:r>
                        <a:rPr lang="en-US" sz="2800" dirty="0" smtClean="0">
                          <a:latin typeface="Georgia"/>
                          <a:cs typeface="Georgia"/>
                        </a:rPr>
                        <a:t>Operating</a:t>
                      </a:r>
                    </a:p>
                    <a:p>
                      <a:pPr marL="1149985" lvl="1" indent="-457200">
                        <a:lnSpc>
                          <a:spcPct val="100000"/>
                        </a:lnSpc>
                        <a:spcBef>
                          <a:spcPts val="320"/>
                        </a:spcBef>
                        <a:buClr>
                          <a:srgbClr val="D16349"/>
                        </a:buClr>
                        <a:buSzPct val="83928"/>
                        <a:buFont typeface="Courier New" panose="02070309020205020404" pitchFamily="49" charset="0"/>
                        <a:buChar char="o"/>
                        <a:tabLst>
                          <a:tab pos="510540" algn="l"/>
                        </a:tabLst>
                      </a:pPr>
                      <a:r>
                        <a:rPr lang="en-US" sz="2800" dirty="0" smtClean="0">
                          <a:latin typeface="Georgia"/>
                          <a:cs typeface="Georgia"/>
                        </a:rPr>
                        <a:t>Investing</a:t>
                      </a:r>
                    </a:p>
                    <a:p>
                      <a:pPr marL="1149985" lvl="1" indent="-457200">
                        <a:lnSpc>
                          <a:spcPct val="100000"/>
                        </a:lnSpc>
                        <a:spcBef>
                          <a:spcPts val="320"/>
                        </a:spcBef>
                        <a:buClr>
                          <a:srgbClr val="D16349"/>
                        </a:buClr>
                        <a:buSzPct val="83928"/>
                        <a:buFont typeface="Courier New" panose="02070309020205020404" pitchFamily="49" charset="0"/>
                        <a:buChar char="o"/>
                        <a:tabLst>
                          <a:tab pos="510540" algn="l"/>
                        </a:tabLst>
                      </a:pPr>
                      <a:r>
                        <a:rPr lang="en-US" sz="2800" dirty="0" smtClean="0">
                          <a:latin typeface="Georgia"/>
                          <a:cs typeface="Georgia"/>
                        </a:rPr>
                        <a:t>Financing</a:t>
                      </a:r>
                    </a:p>
                    <a:p>
                      <a:pPr marL="692785" lvl="0" indent="-457200">
                        <a:lnSpc>
                          <a:spcPct val="100000"/>
                        </a:lnSpc>
                        <a:spcBef>
                          <a:spcPts val="320"/>
                        </a:spcBef>
                        <a:buClr>
                          <a:srgbClr val="D16349"/>
                        </a:buClr>
                        <a:buSzPct val="83928"/>
                        <a:buFont typeface="Arial" panose="020B0604020202020204" pitchFamily="34" charset="0"/>
                        <a:buChar char="•"/>
                        <a:tabLst>
                          <a:tab pos="510540" algn="l"/>
                        </a:tabLst>
                      </a:pPr>
                      <a:r>
                        <a:rPr lang="en-US" sz="2800" dirty="0" smtClean="0">
                          <a:latin typeface="Georgia"/>
                          <a:cs typeface="Georgia"/>
                        </a:rPr>
                        <a:t>In each type, list</a:t>
                      </a:r>
                      <a:r>
                        <a:rPr lang="en-US" sz="2800" baseline="0" dirty="0" smtClean="0">
                          <a:latin typeface="Georgia"/>
                          <a:cs typeface="Georgia"/>
                        </a:rPr>
                        <a:t> the changes to cash flow during the year (positive and negative)</a:t>
                      </a:r>
                    </a:p>
                    <a:p>
                      <a:pPr marL="692785" lvl="0" indent="-457200">
                        <a:lnSpc>
                          <a:spcPct val="100000"/>
                        </a:lnSpc>
                        <a:spcBef>
                          <a:spcPts val="320"/>
                        </a:spcBef>
                        <a:buClr>
                          <a:srgbClr val="D16349"/>
                        </a:buClr>
                        <a:buSzPct val="83928"/>
                        <a:buFont typeface="Arial" panose="020B0604020202020204" pitchFamily="34" charset="0"/>
                        <a:buChar char="•"/>
                        <a:tabLst>
                          <a:tab pos="510540" algn="l"/>
                        </a:tabLst>
                      </a:pPr>
                      <a:r>
                        <a:rPr lang="en-US" sz="2800" baseline="0" dirty="0" smtClean="0">
                          <a:latin typeface="Georgia"/>
                          <a:cs typeface="Georgia"/>
                        </a:rPr>
                        <a:t>Calculate the net cash change for each type, then for the total statement</a:t>
                      </a:r>
                    </a:p>
                    <a:p>
                      <a:pPr marL="692785" lvl="0" indent="-457200">
                        <a:lnSpc>
                          <a:spcPct val="100000"/>
                        </a:lnSpc>
                        <a:spcBef>
                          <a:spcPts val="320"/>
                        </a:spcBef>
                        <a:buClr>
                          <a:srgbClr val="D16349"/>
                        </a:buClr>
                        <a:buSzPct val="83928"/>
                        <a:buFont typeface="Arial" panose="020B0604020202020204" pitchFamily="34" charset="0"/>
                        <a:buChar char="•"/>
                        <a:tabLst>
                          <a:tab pos="510540" algn="l"/>
                        </a:tabLst>
                      </a:pPr>
                      <a:r>
                        <a:rPr lang="en-US" sz="2800" baseline="0" dirty="0" smtClean="0">
                          <a:latin typeface="Georgia"/>
                          <a:cs typeface="Georgia"/>
                        </a:rPr>
                        <a:t>Add the net cash change to the cash balance at the beginning of the year to get the ending cash balance</a:t>
                      </a:r>
                      <a:endParaRPr sz="28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T w="9525">
                      <a:solidFill>
                        <a:srgbClr val="7B9899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3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Nonprofit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8388"/>
            <a:ext cx="7467600" cy="459101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Budget provides financial plan, accounting maintains financial integrity</a:t>
            </a:r>
          </a:p>
          <a:p>
            <a:r>
              <a:rPr lang="en-US" sz="2800" dirty="0" smtClean="0"/>
              <a:t>Four basic principles (p. 91):</a:t>
            </a:r>
          </a:p>
          <a:p>
            <a:pPr lvl="1"/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Revenue</a:t>
            </a:r>
          </a:p>
          <a:p>
            <a:pPr lvl="1"/>
            <a:r>
              <a:rPr lang="en-US" dirty="0" smtClean="0"/>
              <a:t>Matching</a:t>
            </a:r>
          </a:p>
          <a:p>
            <a:pPr lvl="1"/>
            <a:r>
              <a:rPr lang="en-US" dirty="0" smtClean="0"/>
              <a:t>Disclosure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057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094855"/>
              </p:ext>
            </p:extLst>
          </p:nvPr>
        </p:nvGraphicFramePr>
        <p:xfrm>
          <a:off x="147637" y="150685"/>
          <a:ext cx="8833103" cy="6232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33103"/>
              </a:tblGrid>
              <a:tr h="11212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St</a:t>
                      </a:r>
                      <a:r>
                        <a:rPr sz="3200" spc="5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te</a:t>
                      </a:r>
                      <a:r>
                        <a:rPr sz="3200" spc="-5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ent</a:t>
                      </a:r>
                      <a:r>
                        <a:rPr sz="3200" spc="-15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3200" dirty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of </a:t>
                      </a:r>
                      <a:r>
                        <a:rPr lang="en-US" sz="3200" spc="-5" dirty="0" smtClean="0">
                          <a:solidFill>
                            <a:schemeClr val="tx1"/>
                          </a:solidFill>
                          <a:latin typeface="Georgia"/>
                          <a:cs typeface="Georgia"/>
                        </a:rPr>
                        <a:t>Functional Expenses</a:t>
                      </a:r>
                      <a:endParaRPr sz="3200" dirty="0">
                        <a:solidFill>
                          <a:schemeClr val="tx1"/>
                        </a:solidFill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T w="9524">
                      <a:solidFill>
                        <a:srgbClr val="7B9899"/>
                      </a:solidFill>
                      <a:prstDash val="solid"/>
                    </a:lnT>
                    <a:lnB w="9525">
                      <a:solidFill>
                        <a:srgbClr val="7B9899"/>
                      </a:solidFill>
                      <a:prstDash val="solid"/>
                    </a:lnB>
                  </a:tcPr>
                </a:tc>
              </a:tr>
              <a:tr h="5111636">
                <a:tc>
                  <a:txBody>
                    <a:bodyPr/>
                    <a:lstStyle/>
                    <a:p>
                      <a:pPr marL="692785" indent="-457200">
                        <a:lnSpc>
                          <a:spcPct val="100000"/>
                        </a:lnSpc>
                        <a:spcBef>
                          <a:spcPts val="320"/>
                        </a:spcBef>
                        <a:buClr>
                          <a:srgbClr val="D16349"/>
                        </a:buClr>
                        <a:buSzPct val="83928"/>
                        <a:buFont typeface="Arial" panose="020B0604020202020204" pitchFamily="34" charset="0"/>
                        <a:buChar char="•"/>
                        <a:tabLst>
                          <a:tab pos="510540" algn="l"/>
                        </a:tabLst>
                      </a:pPr>
                      <a:r>
                        <a:rPr lang="en-US" sz="2800" dirty="0" smtClean="0">
                          <a:latin typeface="Georgia"/>
                          <a:cs typeface="Georgia"/>
                        </a:rPr>
                        <a:t>Divides</a:t>
                      </a:r>
                      <a:r>
                        <a:rPr lang="en-US" sz="2800" baseline="0" dirty="0" smtClean="0">
                          <a:latin typeface="Georgia"/>
                          <a:cs typeface="Georgia"/>
                        </a:rPr>
                        <a:t> expenses into two categories</a:t>
                      </a:r>
                    </a:p>
                    <a:p>
                      <a:pPr marL="1149985" lvl="1" indent="-457200">
                        <a:lnSpc>
                          <a:spcPct val="100000"/>
                        </a:lnSpc>
                        <a:spcBef>
                          <a:spcPts val="320"/>
                        </a:spcBef>
                        <a:buClr>
                          <a:srgbClr val="D16349"/>
                        </a:buClr>
                        <a:buSzPct val="83928"/>
                        <a:buFont typeface="Courier New" panose="02070309020205020404" pitchFamily="49" charset="0"/>
                        <a:buChar char="o"/>
                        <a:tabLst>
                          <a:tab pos="510540" algn="l"/>
                        </a:tabLst>
                      </a:pPr>
                      <a:r>
                        <a:rPr lang="en-US" sz="2800" dirty="0" smtClean="0">
                          <a:latin typeface="Georgia"/>
                          <a:cs typeface="Georgia"/>
                        </a:rPr>
                        <a:t>Programmatic</a:t>
                      </a:r>
                    </a:p>
                    <a:p>
                      <a:pPr marL="1607185" lvl="2" indent="-457200">
                        <a:lnSpc>
                          <a:spcPct val="100000"/>
                        </a:lnSpc>
                        <a:spcBef>
                          <a:spcPts val="320"/>
                        </a:spcBef>
                        <a:buClr>
                          <a:srgbClr val="D16349"/>
                        </a:buClr>
                        <a:buSzPct val="83928"/>
                        <a:buFont typeface="Courier New" panose="02070309020205020404" pitchFamily="49" charset="0"/>
                        <a:buChar char="o"/>
                        <a:tabLst>
                          <a:tab pos="510540" algn="l"/>
                        </a:tabLst>
                      </a:pPr>
                      <a:r>
                        <a:rPr lang="en-US" sz="2800" dirty="0" smtClean="0">
                          <a:latin typeface="Georgia"/>
                          <a:cs typeface="Georgia"/>
                        </a:rPr>
                        <a:t>Further divided</a:t>
                      </a:r>
                      <a:r>
                        <a:rPr lang="en-US" sz="2800" baseline="0" dirty="0" smtClean="0">
                          <a:latin typeface="Georgia"/>
                          <a:cs typeface="Georgia"/>
                        </a:rPr>
                        <a:t> into programmatic areas</a:t>
                      </a:r>
                      <a:endParaRPr lang="en-US" sz="2800" dirty="0" smtClean="0">
                        <a:latin typeface="Georgia"/>
                        <a:cs typeface="Georgia"/>
                      </a:endParaRPr>
                    </a:p>
                    <a:p>
                      <a:pPr marL="1149985" lvl="1" indent="-457200">
                        <a:lnSpc>
                          <a:spcPct val="100000"/>
                        </a:lnSpc>
                        <a:spcBef>
                          <a:spcPts val="320"/>
                        </a:spcBef>
                        <a:buClr>
                          <a:srgbClr val="D16349"/>
                        </a:buClr>
                        <a:buSzPct val="83928"/>
                        <a:buFont typeface="Courier New" panose="02070309020205020404" pitchFamily="49" charset="0"/>
                        <a:buChar char="o"/>
                        <a:tabLst>
                          <a:tab pos="510540" algn="l"/>
                        </a:tabLst>
                      </a:pPr>
                      <a:r>
                        <a:rPr lang="en-US" sz="2800" dirty="0" smtClean="0">
                          <a:latin typeface="Georgia"/>
                          <a:cs typeface="Georgia"/>
                        </a:rPr>
                        <a:t>Support</a:t>
                      </a:r>
                    </a:p>
                    <a:p>
                      <a:pPr marL="1607185" lvl="2" indent="-457200">
                        <a:lnSpc>
                          <a:spcPct val="100000"/>
                        </a:lnSpc>
                        <a:spcBef>
                          <a:spcPts val="320"/>
                        </a:spcBef>
                        <a:buClr>
                          <a:srgbClr val="D16349"/>
                        </a:buClr>
                        <a:buSzPct val="83928"/>
                        <a:buFont typeface="Courier New" panose="02070309020205020404" pitchFamily="49" charset="0"/>
                        <a:buChar char="o"/>
                        <a:tabLst>
                          <a:tab pos="510540" algn="l"/>
                        </a:tabLst>
                      </a:pPr>
                      <a:r>
                        <a:rPr lang="en-US" sz="2800" dirty="0" smtClean="0">
                          <a:latin typeface="Georgia"/>
                          <a:cs typeface="Georgia"/>
                        </a:rPr>
                        <a:t>Management</a:t>
                      </a:r>
                    </a:p>
                    <a:p>
                      <a:pPr marL="1607185" lvl="2" indent="-457200">
                        <a:lnSpc>
                          <a:spcPct val="100000"/>
                        </a:lnSpc>
                        <a:spcBef>
                          <a:spcPts val="320"/>
                        </a:spcBef>
                        <a:buClr>
                          <a:srgbClr val="D16349"/>
                        </a:buClr>
                        <a:buSzPct val="83928"/>
                        <a:buFont typeface="Courier New" panose="02070309020205020404" pitchFamily="49" charset="0"/>
                        <a:buChar char="o"/>
                        <a:tabLst>
                          <a:tab pos="510540" algn="l"/>
                        </a:tabLst>
                      </a:pPr>
                      <a:r>
                        <a:rPr lang="en-US" sz="2800" dirty="0" smtClean="0">
                          <a:latin typeface="Georgia"/>
                          <a:cs typeface="Georgia"/>
                        </a:rPr>
                        <a:t>Fundraising</a:t>
                      </a:r>
                    </a:p>
                    <a:p>
                      <a:pPr marL="692785" lvl="0" indent="-457200">
                        <a:lnSpc>
                          <a:spcPct val="100000"/>
                        </a:lnSpc>
                        <a:spcBef>
                          <a:spcPts val="320"/>
                        </a:spcBef>
                        <a:buClr>
                          <a:srgbClr val="D16349"/>
                        </a:buClr>
                        <a:buSzPct val="83928"/>
                        <a:buFont typeface="Arial" panose="020B0604020202020204" pitchFamily="34" charset="0"/>
                        <a:buChar char="•"/>
                        <a:tabLst>
                          <a:tab pos="510540" algn="l"/>
                        </a:tabLst>
                      </a:pPr>
                      <a:r>
                        <a:rPr lang="en-US" sz="2800" dirty="0" smtClean="0">
                          <a:latin typeface="Georgia"/>
                          <a:cs typeface="Georgia"/>
                        </a:rPr>
                        <a:t>Line item listing of expenses in each subcategory</a:t>
                      </a:r>
                    </a:p>
                    <a:p>
                      <a:pPr marL="692785" lvl="0" indent="-457200">
                        <a:lnSpc>
                          <a:spcPct val="100000"/>
                        </a:lnSpc>
                        <a:spcBef>
                          <a:spcPts val="320"/>
                        </a:spcBef>
                        <a:buClr>
                          <a:srgbClr val="D16349"/>
                        </a:buClr>
                        <a:buSzPct val="83928"/>
                        <a:buFont typeface="Arial" panose="020B0604020202020204" pitchFamily="34" charset="0"/>
                        <a:buChar char="•"/>
                        <a:tabLst>
                          <a:tab pos="510540" algn="l"/>
                        </a:tabLst>
                      </a:pPr>
                      <a:r>
                        <a:rPr lang="en-US" sz="2800" dirty="0" smtClean="0">
                          <a:latin typeface="Georgia"/>
                          <a:cs typeface="Georgia"/>
                        </a:rPr>
                        <a:t>Totaled</a:t>
                      </a:r>
                      <a:r>
                        <a:rPr lang="en-US" sz="2800" baseline="0" dirty="0" smtClean="0">
                          <a:latin typeface="Georgia"/>
                          <a:cs typeface="Georgia"/>
                        </a:rPr>
                        <a:t> at the bottom and right side of the matrix</a:t>
                      </a:r>
                      <a:endParaRPr sz="28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4">
                      <a:solidFill>
                        <a:srgbClr val="7B9899"/>
                      </a:solidFill>
                      <a:prstDash val="solid"/>
                    </a:lnL>
                    <a:lnR w="9524">
                      <a:solidFill>
                        <a:srgbClr val="7B9899"/>
                      </a:solidFill>
                      <a:prstDash val="solid"/>
                    </a:lnR>
                    <a:lnT w="9525">
                      <a:solidFill>
                        <a:srgbClr val="7B9899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03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Nonprofit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Two major areas of accounting</a:t>
            </a:r>
          </a:p>
          <a:p>
            <a:pPr lvl="1"/>
            <a:r>
              <a:rPr lang="en-US" sz="2800" dirty="0"/>
              <a:t>Managerial accounting</a:t>
            </a:r>
          </a:p>
          <a:p>
            <a:pPr lvl="2"/>
            <a:r>
              <a:rPr lang="en-US" sz="2400" dirty="0" smtClean="0"/>
              <a:t>Generating </a:t>
            </a:r>
            <a:r>
              <a:rPr lang="en-US" sz="2400" dirty="0"/>
              <a:t>any financial information that can help managers to improve the future results of the organization</a:t>
            </a:r>
          </a:p>
          <a:p>
            <a:pPr lvl="1"/>
            <a:r>
              <a:rPr lang="en-US" sz="2800" dirty="0"/>
              <a:t>Financial accounting</a:t>
            </a:r>
          </a:p>
          <a:p>
            <a:pPr lvl="2"/>
            <a:r>
              <a:rPr lang="en-US" sz="2400" dirty="0" smtClean="0"/>
              <a:t>Recording</a:t>
            </a:r>
            <a:r>
              <a:rPr lang="en-US" sz="2400" dirty="0"/>
              <a:t>, summarizing and reporting historical financial information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856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Nonprofit Accounting</a:t>
            </a:r>
            <a:endParaRPr lang="en-US" dirty="0"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16801" y="2136913"/>
          <a:ext cx="8500869" cy="36234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6749"/>
                <a:gridCol w="1680184"/>
                <a:gridCol w="1744645"/>
                <a:gridCol w="1628336"/>
                <a:gridCol w="1860955"/>
              </a:tblGrid>
              <a:tr h="509960">
                <a:tc>
                  <a:txBody>
                    <a:bodyPr/>
                    <a:lstStyle/>
                    <a:p>
                      <a:endParaRPr sz="28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5">
                      <a:solidFill>
                        <a:srgbClr val="8FB08C"/>
                      </a:solidFill>
                      <a:prstDash val="solid"/>
                    </a:lnL>
                    <a:lnR w="9525">
                      <a:solidFill>
                        <a:srgbClr val="8FB08C"/>
                      </a:solidFill>
                      <a:prstDash val="solid"/>
                    </a:lnR>
                    <a:lnT w="9525">
                      <a:solidFill>
                        <a:srgbClr val="8FB08C"/>
                      </a:solidFill>
                      <a:prstDash val="solid"/>
                    </a:lnT>
                    <a:lnB w="9525">
                      <a:solidFill>
                        <a:srgbClr val="8FB08C"/>
                      </a:solidFill>
                      <a:prstDash val="solid"/>
                    </a:lnB>
                    <a:solidFill>
                      <a:srgbClr val="D6E0D5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Georgia"/>
                          <a:cs typeface="Georgia"/>
                        </a:rPr>
                        <a:t>Ac</a:t>
                      </a:r>
                      <a:r>
                        <a:rPr sz="1800" b="1" spc="5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1800" b="1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800" b="1" dirty="0">
                          <a:latin typeface="Georgia"/>
                          <a:cs typeface="Georgia"/>
                        </a:rPr>
                        <a:t>v</a:t>
                      </a:r>
                      <a:r>
                        <a:rPr sz="1800" b="1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800" b="1" spc="5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1800" b="1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800" b="1" dirty="0">
                          <a:latin typeface="Georgia"/>
                          <a:cs typeface="Georgia"/>
                        </a:rPr>
                        <a:t>es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5">
                      <a:solidFill>
                        <a:srgbClr val="8FB08C"/>
                      </a:solidFill>
                      <a:prstDash val="solid"/>
                    </a:lnL>
                    <a:lnR w="9525">
                      <a:solidFill>
                        <a:srgbClr val="8FB08C"/>
                      </a:solidFill>
                      <a:prstDash val="solid"/>
                    </a:lnR>
                    <a:lnT w="9525">
                      <a:solidFill>
                        <a:srgbClr val="8FB08C"/>
                      </a:solidFill>
                      <a:prstDash val="solid"/>
                    </a:lnT>
                    <a:lnB w="9525">
                      <a:solidFill>
                        <a:srgbClr val="8FB08C"/>
                      </a:solidFill>
                      <a:prstDash val="solid"/>
                    </a:lnB>
                    <a:solidFill>
                      <a:srgbClr val="D6E0D5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Georgia"/>
                          <a:cs typeface="Georgia"/>
                        </a:rPr>
                        <a:t>Or</a:t>
                      </a:r>
                      <a:r>
                        <a:rPr sz="1800" b="1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800" b="1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800" b="1" spc="-1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800" b="1" spc="5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1800" b="1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800" b="1" spc="5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1800" b="1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800" b="1" spc="-10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1800" b="1" dirty="0">
                          <a:latin typeface="Georgia"/>
                          <a:cs typeface="Georgia"/>
                        </a:rPr>
                        <a:t>n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5">
                      <a:solidFill>
                        <a:srgbClr val="8FB08C"/>
                      </a:solidFill>
                      <a:prstDash val="solid"/>
                    </a:lnL>
                    <a:lnR w="9525">
                      <a:solidFill>
                        <a:srgbClr val="8FB08C"/>
                      </a:solidFill>
                      <a:prstDash val="solid"/>
                    </a:lnR>
                    <a:lnT w="9525">
                      <a:solidFill>
                        <a:srgbClr val="8FB08C"/>
                      </a:solidFill>
                      <a:prstDash val="solid"/>
                    </a:lnT>
                    <a:lnB w="9525">
                      <a:solidFill>
                        <a:srgbClr val="8FB08C"/>
                      </a:solidFill>
                      <a:prstDash val="solid"/>
                    </a:lnB>
                    <a:solidFill>
                      <a:srgbClr val="D6E0D5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800" b="1" spc="5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1800" b="1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800" b="1" spc="-10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1800" b="1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800" b="1" spc="-1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800" b="1" dirty="0">
                          <a:latin typeface="Georgia"/>
                          <a:cs typeface="Georgia"/>
                        </a:rPr>
                        <a:t>g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5">
                      <a:solidFill>
                        <a:srgbClr val="8FB08C"/>
                      </a:solidFill>
                      <a:prstDash val="solid"/>
                    </a:lnL>
                    <a:lnR w="9525">
                      <a:solidFill>
                        <a:srgbClr val="8FB08C"/>
                      </a:solidFill>
                      <a:prstDash val="solid"/>
                    </a:lnR>
                    <a:lnT w="9525">
                      <a:solidFill>
                        <a:srgbClr val="8FB08C"/>
                      </a:solidFill>
                      <a:prstDash val="solid"/>
                    </a:lnT>
                    <a:lnB w="9525">
                      <a:solidFill>
                        <a:srgbClr val="8FB08C"/>
                      </a:solidFill>
                      <a:prstDash val="solid"/>
                    </a:lnB>
                    <a:solidFill>
                      <a:srgbClr val="D6E0D5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800" b="1" spc="5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800" b="1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800" b="1" spc="-5" dirty="0">
                          <a:latin typeface="Georgia"/>
                          <a:cs typeface="Georgia"/>
                        </a:rPr>
                        <a:t>q</a:t>
                      </a:r>
                      <a:r>
                        <a:rPr sz="1800" b="1" spc="5" dirty="0">
                          <a:latin typeface="Georgia"/>
                          <a:cs typeface="Georgia"/>
                        </a:rPr>
                        <a:t>u</a:t>
                      </a:r>
                      <a:r>
                        <a:rPr sz="1800" b="1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800" b="1" dirty="0">
                          <a:latin typeface="Georgia"/>
                          <a:cs typeface="Georgia"/>
                        </a:rPr>
                        <a:t>re</a:t>
                      </a:r>
                      <a:r>
                        <a:rPr sz="1800" b="1" spc="-10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1800" b="1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800" b="1" spc="-1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800" b="1" spc="5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1800" b="1" dirty="0">
                          <a:latin typeface="Georgia"/>
                          <a:cs typeface="Georgia"/>
                        </a:rPr>
                        <a:t>s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5">
                      <a:solidFill>
                        <a:srgbClr val="8FB08C"/>
                      </a:solidFill>
                      <a:prstDash val="solid"/>
                    </a:lnL>
                    <a:lnR w="9525">
                      <a:solidFill>
                        <a:srgbClr val="8FB08C"/>
                      </a:solidFill>
                      <a:prstDash val="solid"/>
                    </a:lnR>
                    <a:lnT w="9525">
                      <a:solidFill>
                        <a:srgbClr val="8FB08C"/>
                      </a:solidFill>
                      <a:prstDash val="solid"/>
                    </a:lnT>
                    <a:lnB w="9525">
                      <a:solidFill>
                        <a:srgbClr val="8FB08C"/>
                      </a:solidFill>
                      <a:prstDash val="solid"/>
                    </a:lnB>
                    <a:solidFill>
                      <a:srgbClr val="D6E0D5"/>
                    </a:solidFill>
                  </a:tcPr>
                </a:tc>
              </a:tr>
              <a:tr h="1766073">
                <a:tc>
                  <a:txBody>
                    <a:bodyPr/>
                    <a:lstStyle/>
                    <a:p>
                      <a:pPr marL="86360" marR="144145">
                        <a:lnSpc>
                          <a:spcPct val="100000"/>
                        </a:lnSpc>
                      </a:pPr>
                      <a:r>
                        <a:rPr sz="1800" b="1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anag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er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l 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cc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u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ng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5">
                      <a:solidFill>
                        <a:srgbClr val="8FB08C"/>
                      </a:solidFill>
                      <a:prstDash val="solid"/>
                    </a:lnL>
                    <a:lnR w="9525">
                      <a:solidFill>
                        <a:srgbClr val="8FB08C"/>
                      </a:solidFill>
                      <a:prstDash val="solid"/>
                    </a:lnR>
                    <a:lnT w="9525">
                      <a:solidFill>
                        <a:srgbClr val="8FB08C"/>
                      </a:solidFill>
                      <a:prstDash val="solid"/>
                    </a:lnT>
                    <a:lnB w="9525">
                      <a:solidFill>
                        <a:srgbClr val="8FB08C"/>
                      </a:solidFill>
                      <a:prstDash val="solid"/>
                    </a:lnB>
                    <a:solidFill>
                      <a:srgbClr val="D6E0D5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132080">
                        <a:lnSpc>
                          <a:spcPct val="120000"/>
                        </a:lnSpc>
                      </a:pPr>
                      <a:r>
                        <a:rPr sz="1800" spc="-10" dirty="0">
                          <a:latin typeface="Georgia"/>
                          <a:cs typeface="Georgia"/>
                        </a:rPr>
                        <a:t>P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nning 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pl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nting 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ont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olling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5">
                      <a:solidFill>
                        <a:srgbClr val="8FB08C"/>
                      </a:solidFill>
                      <a:prstDash val="solid"/>
                    </a:lnL>
                    <a:lnR w="9525">
                      <a:solidFill>
                        <a:srgbClr val="8FB08C"/>
                      </a:solidFill>
                      <a:prstDash val="solid"/>
                    </a:lnR>
                    <a:lnT w="9525">
                      <a:solidFill>
                        <a:srgbClr val="8FB08C"/>
                      </a:solidFill>
                      <a:prstDash val="solid"/>
                    </a:lnT>
                    <a:lnB w="9525">
                      <a:solidFill>
                        <a:srgbClr val="8FB08C"/>
                      </a:solidFill>
                      <a:prstDash val="solid"/>
                    </a:lnB>
                    <a:solidFill>
                      <a:srgbClr val="D6E0D5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317500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nt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l: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to i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p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v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e 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isio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- 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k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ing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nd 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g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nt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5">
                      <a:solidFill>
                        <a:srgbClr val="8FB08C"/>
                      </a:solidFill>
                      <a:prstDash val="solid"/>
                    </a:lnL>
                    <a:lnR w="9525">
                      <a:solidFill>
                        <a:srgbClr val="8FB08C"/>
                      </a:solidFill>
                      <a:prstDash val="solid"/>
                    </a:lnR>
                    <a:lnT w="9525">
                      <a:solidFill>
                        <a:srgbClr val="8FB08C"/>
                      </a:solidFill>
                      <a:prstDash val="solid"/>
                    </a:lnT>
                    <a:lnB w="9525">
                      <a:solidFill>
                        <a:srgbClr val="8FB08C"/>
                      </a:solidFill>
                      <a:prstDash val="solid"/>
                    </a:lnB>
                    <a:solidFill>
                      <a:srgbClr val="D6E0D5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Georgia"/>
                          <a:cs typeface="Georgia"/>
                        </a:rPr>
                        <a:t>Pr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osp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ti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v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e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5">
                      <a:solidFill>
                        <a:srgbClr val="8FB08C"/>
                      </a:solidFill>
                      <a:prstDash val="solid"/>
                    </a:lnL>
                    <a:lnR w="9525">
                      <a:solidFill>
                        <a:srgbClr val="8FB08C"/>
                      </a:solidFill>
                      <a:prstDash val="solid"/>
                    </a:lnR>
                    <a:lnT w="9525">
                      <a:solidFill>
                        <a:srgbClr val="8FB08C"/>
                      </a:solidFill>
                      <a:prstDash val="solid"/>
                    </a:lnT>
                    <a:lnB w="9525">
                      <a:solidFill>
                        <a:srgbClr val="8FB08C"/>
                      </a:solidFill>
                      <a:prstDash val="solid"/>
                    </a:lnB>
                    <a:solidFill>
                      <a:srgbClr val="D6E0D5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457834">
                        <a:lnSpc>
                          <a:spcPct val="100000"/>
                        </a:lnSpc>
                      </a:pPr>
                      <a:r>
                        <a:rPr sz="1800" dirty="0">
                          <a:latin typeface="Georgia"/>
                          <a:cs typeface="Georgia"/>
                        </a:rPr>
                        <a:t>Not 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q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u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d 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(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b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u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1800" spc="2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w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ly 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u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)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5">
                      <a:solidFill>
                        <a:srgbClr val="8FB08C"/>
                      </a:solidFill>
                      <a:prstDash val="solid"/>
                    </a:lnL>
                    <a:lnR w="9525">
                      <a:solidFill>
                        <a:srgbClr val="8FB08C"/>
                      </a:solidFill>
                      <a:prstDash val="solid"/>
                    </a:lnR>
                    <a:lnT w="9525">
                      <a:solidFill>
                        <a:srgbClr val="8FB08C"/>
                      </a:solidFill>
                      <a:prstDash val="solid"/>
                    </a:lnT>
                    <a:lnB w="9525">
                      <a:solidFill>
                        <a:srgbClr val="8FB08C"/>
                      </a:solidFill>
                      <a:prstDash val="solid"/>
                    </a:lnB>
                    <a:solidFill>
                      <a:srgbClr val="D6E0D5"/>
                    </a:solidFill>
                  </a:tcPr>
                </a:tc>
              </a:tr>
              <a:tr h="1347370">
                <a:tc>
                  <a:txBody>
                    <a:bodyPr/>
                    <a:lstStyle/>
                    <a:p>
                      <a:pPr marL="86360" marR="185420">
                        <a:lnSpc>
                          <a:spcPct val="100000"/>
                        </a:lnSpc>
                      </a:pPr>
                      <a:r>
                        <a:rPr sz="1800" b="1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F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nan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c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l 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cc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u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1800" b="1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ng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5">
                      <a:solidFill>
                        <a:srgbClr val="8FB08C"/>
                      </a:solidFill>
                      <a:prstDash val="solid"/>
                    </a:lnL>
                    <a:lnR w="9525">
                      <a:solidFill>
                        <a:srgbClr val="8FB08C"/>
                      </a:solidFill>
                      <a:prstDash val="solid"/>
                    </a:lnR>
                    <a:lnT w="9525">
                      <a:solidFill>
                        <a:srgbClr val="8FB08C"/>
                      </a:solidFill>
                      <a:prstDash val="solid"/>
                    </a:lnT>
                    <a:lnB w="9525">
                      <a:solidFill>
                        <a:srgbClr val="8FB08C"/>
                      </a:solidFill>
                      <a:prstDash val="solid"/>
                    </a:lnB>
                    <a:solidFill>
                      <a:srgbClr val="D6E0D5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217804">
                        <a:lnSpc>
                          <a:spcPct val="120000"/>
                        </a:lnSpc>
                      </a:pPr>
                      <a:r>
                        <a:rPr sz="1800" spc="-5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ing 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Summ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z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ing 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po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ting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5">
                      <a:solidFill>
                        <a:srgbClr val="8FB08C"/>
                      </a:solidFill>
                      <a:prstDash val="solid"/>
                    </a:lnL>
                    <a:lnR w="9525">
                      <a:solidFill>
                        <a:srgbClr val="8FB08C"/>
                      </a:solidFill>
                      <a:prstDash val="solid"/>
                    </a:lnR>
                    <a:lnT w="9525">
                      <a:solidFill>
                        <a:srgbClr val="8FB08C"/>
                      </a:solidFill>
                      <a:prstDash val="solid"/>
                    </a:lnT>
                    <a:lnB w="9525">
                      <a:solidFill>
                        <a:srgbClr val="8FB08C"/>
                      </a:solidFill>
                      <a:prstDash val="solid"/>
                    </a:lnB>
                    <a:solidFill>
                      <a:srgbClr val="D6E0D5"/>
                    </a:solidFill>
                  </a:tcPr>
                </a:tc>
                <a:tc>
                  <a:txBody>
                    <a:bodyPr/>
                    <a:lstStyle/>
                    <a:p>
                      <a:pPr marL="86360" marR="98425">
                        <a:lnSpc>
                          <a:spcPct val="100000"/>
                        </a:lnSpc>
                      </a:pPr>
                      <a:r>
                        <a:rPr sz="1800" dirty="0">
                          <a:latin typeface="Georgia"/>
                          <a:cs typeface="Georgia"/>
                        </a:rPr>
                        <a:t>Ext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l: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for st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k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h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ol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1800" spc="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to 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v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w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5">
                      <a:solidFill>
                        <a:srgbClr val="8FB08C"/>
                      </a:solidFill>
                      <a:prstDash val="solid"/>
                    </a:lnL>
                    <a:lnR w="9525">
                      <a:solidFill>
                        <a:srgbClr val="8FB08C"/>
                      </a:solidFill>
                      <a:prstDash val="solid"/>
                    </a:lnR>
                    <a:lnT w="9525">
                      <a:solidFill>
                        <a:srgbClr val="8FB08C"/>
                      </a:solidFill>
                      <a:prstDash val="solid"/>
                    </a:lnT>
                    <a:lnB w="9525">
                      <a:solidFill>
                        <a:srgbClr val="8FB08C"/>
                      </a:solidFill>
                      <a:prstDash val="solid"/>
                    </a:lnB>
                    <a:solidFill>
                      <a:srgbClr val="D6E0D5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osp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ti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v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e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9525">
                      <a:solidFill>
                        <a:srgbClr val="8FB08C"/>
                      </a:solidFill>
                      <a:prstDash val="solid"/>
                    </a:lnL>
                    <a:lnR w="9525">
                      <a:solidFill>
                        <a:srgbClr val="8FB08C"/>
                      </a:solidFill>
                      <a:prstDash val="solid"/>
                    </a:lnR>
                    <a:lnT w="9525">
                      <a:solidFill>
                        <a:srgbClr val="8FB08C"/>
                      </a:solidFill>
                      <a:prstDash val="solid"/>
                    </a:lnT>
                    <a:lnB w="9525">
                      <a:solidFill>
                        <a:srgbClr val="8FB08C"/>
                      </a:solidFill>
                      <a:prstDash val="solid"/>
                    </a:lnB>
                    <a:solidFill>
                      <a:srgbClr val="D6E0D5"/>
                    </a:solidFill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800" spc="-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1800" spc="5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to</a:t>
                      </a:r>
                      <a:r>
                        <a:rPr sz="1800" spc="-1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y</a:t>
                      </a:r>
                    </a:p>
                  </a:txBody>
                  <a:tcPr marL="0" marR="0" marT="0" marB="0">
                    <a:lnL w="9525">
                      <a:solidFill>
                        <a:srgbClr val="8FB08C"/>
                      </a:solidFill>
                      <a:prstDash val="solid"/>
                    </a:lnL>
                    <a:lnR w="9525">
                      <a:solidFill>
                        <a:srgbClr val="8FB08C"/>
                      </a:solidFill>
                      <a:prstDash val="solid"/>
                    </a:lnR>
                    <a:lnT w="9525">
                      <a:solidFill>
                        <a:srgbClr val="8FB08C"/>
                      </a:solidFill>
                      <a:prstDash val="solid"/>
                    </a:lnT>
                    <a:lnB w="9525">
                      <a:solidFill>
                        <a:srgbClr val="8FB08C"/>
                      </a:solidFill>
                      <a:prstDash val="solid"/>
                    </a:lnB>
                    <a:solidFill>
                      <a:srgbClr val="D6E0D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0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Generally Accepted Accounting Principles (GAAP</a:t>
            </a:r>
            <a:r>
              <a:rPr lang="en-US" sz="44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8388"/>
            <a:ext cx="7467600" cy="4667212"/>
          </a:xfrm>
        </p:spPr>
        <p:txBody>
          <a:bodyPr>
            <a:normAutofit/>
          </a:bodyPr>
          <a:lstStyle/>
          <a:p>
            <a:r>
              <a:rPr lang="en-US" dirty="0"/>
              <a:t>GAAP describe what information to report and how to report it</a:t>
            </a:r>
          </a:p>
          <a:p>
            <a:r>
              <a:rPr lang="en-US" dirty="0"/>
              <a:t>GAAP are developed by</a:t>
            </a:r>
          </a:p>
          <a:p>
            <a:pPr lvl="1"/>
            <a:r>
              <a:rPr lang="en-US" dirty="0"/>
              <a:t>FASB: Financial Accounting Standards Board</a:t>
            </a:r>
          </a:p>
          <a:p>
            <a:pPr lvl="2"/>
            <a:r>
              <a:rPr lang="en-US" dirty="0" smtClean="0"/>
              <a:t>www.fasb.org</a:t>
            </a:r>
            <a:endParaRPr lang="en-US" dirty="0"/>
          </a:p>
          <a:p>
            <a:pPr lvl="2"/>
            <a:r>
              <a:rPr lang="en-US" dirty="0" smtClean="0"/>
              <a:t>For </a:t>
            </a:r>
            <a:r>
              <a:rPr lang="en-US" dirty="0"/>
              <a:t>business and nonprofit organizations</a:t>
            </a:r>
          </a:p>
          <a:p>
            <a:pPr lvl="1"/>
            <a:r>
              <a:rPr lang="en-US" dirty="0"/>
              <a:t>GASB: Governmental Accounting Standards Board</a:t>
            </a:r>
          </a:p>
          <a:p>
            <a:pPr lvl="2"/>
            <a:r>
              <a:rPr lang="en-US" dirty="0" smtClean="0"/>
              <a:t>www.gasb.org</a:t>
            </a:r>
            <a:endParaRPr lang="en-US" dirty="0"/>
          </a:p>
          <a:p>
            <a:pPr lvl="2"/>
            <a:r>
              <a:rPr lang="en-US" dirty="0" smtClean="0"/>
              <a:t>For </a:t>
            </a:r>
            <a:r>
              <a:rPr lang="en-US" dirty="0"/>
              <a:t>state and local governments</a:t>
            </a:r>
          </a:p>
          <a:p>
            <a:pPr lvl="1"/>
            <a:r>
              <a:rPr lang="en-US" dirty="0"/>
              <a:t>FASAB: Federal Accounting Standard Advisory Board</a:t>
            </a:r>
          </a:p>
          <a:p>
            <a:pPr lvl="2"/>
            <a:r>
              <a:rPr lang="en-US" dirty="0" smtClean="0"/>
              <a:t>www.fasab.gov</a:t>
            </a:r>
            <a:endParaRPr lang="en-US" dirty="0"/>
          </a:p>
          <a:p>
            <a:pPr lvl="2"/>
            <a:r>
              <a:rPr lang="en-US" dirty="0" smtClean="0"/>
              <a:t>For </a:t>
            </a:r>
            <a:r>
              <a:rPr lang="en-US" dirty="0"/>
              <a:t>federal government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Cash basis: widely used for personal life</a:t>
            </a:r>
          </a:p>
          <a:p>
            <a:r>
              <a:rPr lang="en-US" dirty="0"/>
              <a:t>Accrual basis: widely used for </a:t>
            </a:r>
            <a:r>
              <a:rPr lang="en-US" dirty="0" smtClean="0"/>
              <a:t>nonprofits and private 	business</a:t>
            </a:r>
            <a:endParaRPr lang="en-US" dirty="0"/>
          </a:p>
          <a:p>
            <a:r>
              <a:rPr lang="en-US" dirty="0"/>
              <a:t>Modified-accrual basis: widely used by governments</a:t>
            </a:r>
          </a:p>
          <a:p>
            <a:endParaRPr lang="en-US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15750"/>
              </p:ext>
            </p:extLst>
          </p:nvPr>
        </p:nvGraphicFramePr>
        <p:xfrm>
          <a:off x="838200" y="3886200"/>
          <a:ext cx="7696197" cy="24993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1612"/>
                <a:gridCol w="2074862"/>
                <a:gridCol w="2074862"/>
                <a:gridCol w="2074861"/>
              </a:tblGrid>
              <a:tr h="510222">
                <a:tc>
                  <a:txBody>
                    <a:bodyPr/>
                    <a:lstStyle/>
                    <a:p>
                      <a:pPr marL="76835" marR="323850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400" b="1" spc="-5" dirty="0">
                          <a:latin typeface="Georgia"/>
                          <a:cs typeface="Georgia"/>
                        </a:rPr>
                        <a:t>cc</a:t>
                      </a:r>
                      <a:r>
                        <a:rPr sz="1400" b="1" spc="-10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1400" b="1" spc="-5" dirty="0">
                          <a:latin typeface="Georgia"/>
                          <a:cs typeface="Georgia"/>
                        </a:rPr>
                        <a:t>u</a:t>
                      </a:r>
                      <a:r>
                        <a:rPr sz="1400" b="1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400" b="1" spc="5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1400" b="1" spc="-10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b="1" dirty="0">
                          <a:latin typeface="Georgia"/>
                          <a:cs typeface="Georgia"/>
                        </a:rPr>
                        <a:t>ng </a:t>
                      </a:r>
                      <a:r>
                        <a:rPr sz="1400" b="1" spc="5" dirty="0">
                          <a:latin typeface="Georgia"/>
                          <a:cs typeface="Georgia"/>
                        </a:rPr>
                        <a:t>B</a:t>
                      </a:r>
                      <a:r>
                        <a:rPr sz="1400" b="1" dirty="0">
                          <a:latin typeface="Georgia"/>
                          <a:cs typeface="Georgia"/>
                        </a:rPr>
                        <a:t>ases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 marR="76517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b="1" dirty="0">
                          <a:latin typeface="Georgia"/>
                          <a:cs typeface="Georgia"/>
                        </a:rPr>
                        <a:t>xpenses</a:t>
                      </a:r>
                      <a:r>
                        <a:rPr sz="1400" b="1" spc="-3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b="1" dirty="0">
                          <a:latin typeface="Georgia"/>
                          <a:cs typeface="Georgia"/>
                        </a:rPr>
                        <a:t>are re</a:t>
                      </a:r>
                      <a:r>
                        <a:rPr sz="1400" b="1" spc="-5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1400" b="1" spc="-10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1400" b="1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400" b="1" spc="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1400" b="1" dirty="0">
                          <a:latin typeface="Georgia"/>
                          <a:cs typeface="Georgia"/>
                        </a:rPr>
                        <a:t>ed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74358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400" b="1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b="1" spc="-5" dirty="0">
                          <a:latin typeface="Georgia"/>
                          <a:cs typeface="Georgia"/>
                        </a:rPr>
                        <a:t>v</a:t>
                      </a:r>
                      <a:r>
                        <a:rPr sz="1400" b="1" dirty="0">
                          <a:latin typeface="Georgia"/>
                          <a:cs typeface="Georgia"/>
                        </a:rPr>
                        <a:t>en</a:t>
                      </a:r>
                      <a:r>
                        <a:rPr sz="1400" b="1" spc="-5" dirty="0">
                          <a:latin typeface="Georgia"/>
                          <a:cs typeface="Georgia"/>
                        </a:rPr>
                        <a:t>u</a:t>
                      </a:r>
                      <a:r>
                        <a:rPr sz="1400" b="1" dirty="0">
                          <a:latin typeface="Georgia"/>
                          <a:cs typeface="Georgia"/>
                        </a:rPr>
                        <a:t>es</a:t>
                      </a:r>
                      <a:r>
                        <a:rPr sz="1400" b="1" spc="-4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b="1" dirty="0">
                          <a:latin typeface="Georgia"/>
                          <a:cs typeface="Georgia"/>
                        </a:rPr>
                        <a:t>are re</a:t>
                      </a:r>
                      <a:r>
                        <a:rPr sz="1400" b="1" spc="-5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1400" b="1" spc="-10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1400" b="1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400" b="1" spc="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1400" b="1" dirty="0">
                          <a:latin typeface="Georgia"/>
                          <a:cs typeface="Georgia"/>
                        </a:rPr>
                        <a:t>ed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400" b="1" spc="5" dirty="0">
                          <a:latin typeface="Georgia"/>
                          <a:cs typeface="Georgia"/>
                        </a:rPr>
                        <a:t>F</a:t>
                      </a:r>
                      <a:r>
                        <a:rPr sz="1400" b="1" spc="-10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1400" b="1" spc="-5" dirty="0">
                          <a:latin typeface="Georgia"/>
                          <a:cs typeface="Georgia"/>
                        </a:rPr>
                        <a:t>cu</a:t>
                      </a:r>
                      <a:r>
                        <a:rPr sz="1400" b="1" dirty="0">
                          <a:latin typeface="Georgia"/>
                          <a:cs typeface="Georgia"/>
                        </a:rPr>
                        <a:t>s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Cash</a:t>
                      </a:r>
                      <a:r>
                        <a:rPr sz="1400" b="1" spc="-3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bas</a:t>
                      </a:r>
                      <a:r>
                        <a:rPr sz="1400" b="1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s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Georgia"/>
                          <a:cs typeface="Georgia"/>
                        </a:rPr>
                        <a:t>Wh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400" spc="-3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h</a:t>
                      </a:r>
                      <a:r>
                        <a:rPr sz="1400" spc="-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1400" spc="-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pa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d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Georgia"/>
                          <a:cs typeface="Georgia"/>
                        </a:rPr>
                        <a:t>Wh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400" spc="-3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h</a:t>
                      </a:r>
                      <a:r>
                        <a:rPr sz="1400" spc="-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1400" spc="-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iv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d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h</a:t>
                      </a:r>
                      <a:r>
                        <a:rPr sz="1400" spc="-3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f</a:t>
                      </a:r>
                      <a:r>
                        <a:rPr sz="1400" spc="-10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ow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58240">
                <a:tc>
                  <a:txBody>
                    <a:bodyPr/>
                    <a:lstStyle/>
                    <a:p>
                      <a:pPr marL="76835" marR="467359">
                        <a:lnSpc>
                          <a:spcPct val="110000"/>
                        </a:lnSpc>
                      </a:pPr>
                      <a:r>
                        <a:rPr sz="1400" b="1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M</a:t>
                      </a:r>
                      <a:r>
                        <a:rPr sz="1400" b="1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1400" b="1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d</a:t>
                      </a:r>
                      <a:r>
                        <a:rPr sz="1400" b="1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f</a:t>
                      </a:r>
                      <a:r>
                        <a:rPr sz="1400" b="1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1400" b="1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d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- a</a:t>
                      </a:r>
                      <a:r>
                        <a:rPr sz="1400" b="1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cc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1400" b="1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u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al </a:t>
                      </a:r>
                      <a:r>
                        <a:rPr sz="1400" b="1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B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as</a:t>
                      </a:r>
                      <a:r>
                        <a:rPr sz="1400" b="1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s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335280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Georgia"/>
                          <a:cs typeface="Georgia"/>
                        </a:rPr>
                        <a:t>Wh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400" spc="-3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th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y</a:t>
                      </a:r>
                      <a:r>
                        <a:rPr sz="1400" spc="-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are 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b</a:t>
                      </a:r>
                      <a:r>
                        <a:rPr sz="1400" spc="-10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g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1400" spc="-3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pay</a:t>
                      </a:r>
                      <a:r>
                        <a:rPr sz="1400" spc="-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(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.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g. 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wh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400" spc="-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rs</a:t>
                      </a:r>
                      <a:r>
                        <a:rPr sz="1400" spc="-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arr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iv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)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87630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Georgia"/>
                          <a:cs typeface="Georgia"/>
                        </a:rPr>
                        <a:t>Wh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400" spc="-3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v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nu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s “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u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ra</a:t>
                      </a:r>
                      <a:r>
                        <a:rPr sz="1400" spc="-10" dirty="0">
                          <a:latin typeface="Georgia"/>
                          <a:cs typeface="Georgia"/>
                        </a:rPr>
                        <a:t>bl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3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d a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v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spc="-10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b</a:t>
                      </a:r>
                      <a:r>
                        <a:rPr sz="1400" spc="-10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”</a:t>
                      </a:r>
                      <a:r>
                        <a:rPr sz="1400" spc="-3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(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withi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60 d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y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1400" spc="-3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af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400" spc="-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th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e 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1400" spc="-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f</a:t>
                      </a:r>
                      <a:r>
                        <a:rPr sz="1400" spc="-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th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e f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al</a:t>
                      </a:r>
                      <a:r>
                        <a:rPr sz="1400" spc="-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ye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ar)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434975">
                        <a:lnSpc>
                          <a:spcPct val="110000"/>
                        </a:lnSpc>
                      </a:pPr>
                      <a:r>
                        <a:rPr sz="1400" spc="-5" dirty="0">
                          <a:latin typeface="Georgia"/>
                          <a:cs typeface="Georgia"/>
                        </a:rPr>
                        <a:t>Fin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nci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al</a:t>
                      </a:r>
                      <a:r>
                        <a:rPr sz="1400" spc="-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es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ou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s 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Fin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nci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al r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es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p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on</a:t>
                      </a:r>
                      <a:r>
                        <a:rPr sz="1400" spc="-10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b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spc="-10" dirty="0">
                          <a:latin typeface="Georgia"/>
                          <a:cs typeface="Georgia"/>
                        </a:rPr>
                        <a:t>l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iti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s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6097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400" b="1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cc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1400" b="1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u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al bas</a:t>
                      </a:r>
                      <a:r>
                        <a:rPr sz="1400" b="1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s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322580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Georgia"/>
                          <a:cs typeface="Georgia"/>
                        </a:rPr>
                        <a:t>Wh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400" spc="-3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th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e r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es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ou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3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s 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u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sed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368300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Georgia"/>
                          <a:cs typeface="Georgia"/>
                        </a:rPr>
                        <a:t>Wh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400" spc="-3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th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e r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v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nu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s 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ar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ed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542290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ctu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al</a:t>
                      </a:r>
                      <a:r>
                        <a:rPr sz="1400" spc="-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ar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nin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g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1400" spc="-3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of o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p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ra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tions</a:t>
                      </a:r>
                      <a:endParaRPr sz="14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42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630237"/>
          </a:xfrm>
        </p:spPr>
        <p:txBody>
          <a:bodyPr/>
          <a:lstStyle/>
          <a:p>
            <a:r>
              <a:rPr lang="en-US" dirty="0" smtClean="0"/>
              <a:t>Accounting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467600" cy="4876800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Georgia"/>
                <a:cs typeface="Georgia"/>
              </a:rPr>
              <a:t>Su</a:t>
            </a:r>
            <a:r>
              <a:rPr lang="en-US" sz="1800" spc="-5" dirty="0">
                <a:latin typeface="Georgia"/>
                <a:cs typeface="Georgia"/>
              </a:rPr>
              <a:t>pp</a:t>
            </a:r>
            <a:r>
              <a:rPr lang="en-US" sz="1800" spc="5" dirty="0">
                <a:latin typeface="Georgia"/>
                <a:cs typeface="Georgia"/>
              </a:rPr>
              <a:t>o</a:t>
            </a:r>
            <a:r>
              <a:rPr lang="en-US" sz="1800" spc="-5" dirty="0">
                <a:latin typeface="Georgia"/>
                <a:cs typeface="Georgia"/>
              </a:rPr>
              <a:t>s</a:t>
            </a:r>
            <a:r>
              <a:rPr lang="en-US" sz="1800" dirty="0">
                <a:latin typeface="Georgia"/>
                <a:cs typeface="Georgia"/>
              </a:rPr>
              <a:t>e</a:t>
            </a:r>
            <a:r>
              <a:rPr lang="en-US" sz="1800" spc="-10" dirty="0">
                <a:latin typeface="Georgia"/>
                <a:cs typeface="Georgia"/>
              </a:rPr>
              <a:t> </a:t>
            </a:r>
            <a:r>
              <a:rPr lang="en-US" sz="1800" dirty="0">
                <a:latin typeface="Georgia"/>
                <a:cs typeface="Georgia"/>
              </a:rPr>
              <a:t>a </a:t>
            </a:r>
            <a:r>
              <a:rPr lang="en-US" sz="1800" spc="-10" dirty="0" smtClean="0">
                <a:latin typeface="Georgia"/>
                <a:cs typeface="Georgia"/>
              </a:rPr>
              <a:t>nonprofit</a:t>
            </a:r>
            <a:r>
              <a:rPr lang="en-US" sz="1800" spc="-5" dirty="0" smtClean="0">
                <a:latin typeface="Georgia"/>
                <a:cs typeface="Georgia"/>
              </a:rPr>
              <a:t> </a:t>
            </a:r>
            <a:r>
              <a:rPr lang="en-US" sz="1800" spc="-5" dirty="0">
                <a:latin typeface="Georgia"/>
                <a:cs typeface="Georgia"/>
              </a:rPr>
              <a:t>p</a:t>
            </a:r>
            <a:r>
              <a:rPr lang="en-US" sz="1800" dirty="0">
                <a:latin typeface="Georgia"/>
                <a:cs typeface="Georgia"/>
              </a:rPr>
              <a:t>u</a:t>
            </a:r>
            <a:r>
              <a:rPr lang="en-US" sz="1800" spc="-5" dirty="0">
                <a:latin typeface="Georgia"/>
                <a:cs typeface="Georgia"/>
              </a:rPr>
              <a:t>r</a:t>
            </a:r>
            <a:r>
              <a:rPr lang="en-US" sz="1800" spc="-10" dirty="0">
                <a:latin typeface="Georgia"/>
                <a:cs typeface="Georgia"/>
              </a:rPr>
              <a:t>c</a:t>
            </a:r>
            <a:r>
              <a:rPr lang="en-US" sz="1800" dirty="0">
                <a:latin typeface="Georgia"/>
                <a:cs typeface="Georgia"/>
              </a:rPr>
              <a:t>h</a:t>
            </a:r>
            <a:r>
              <a:rPr lang="en-US" sz="1800" spc="5" dirty="0">
                <a:latin typeface="Georgia"/>
                <a:cs typeface="Georgia"/>
              </a:rPr>
              <a:t>a</a:t>
            </a:r>
            <a:r>
              <a:rPr lang="en-US" sz="1800" spc="-5" dirty="0">
                <a:latin typeface="Georgia"/>
                <a:cs typeface="Georgia"/>
              </a:rPr>
              <a:t>s</a:t>
            </a:r>
            <a:r>
              <a:rPr lang="en-US" sz="1800" spc="5" dirty="0">
                <a:latin typeface="Georgia"/>
                <a:cs typeface="Georgia"/>
              </a:rPr>
              <a:t>e</a:t>
            </a:r>
            <a:r>
              <a:rPr lang="en-US" sz="1800" dirty="0">
                <a:latin typeface="Georgia"/>
                <a:cs typeface="Georgia"/>
              </a:rPr>
              <a:t>d a </a:t>
            </a:r>
            <a:r>
              <a:rPr lang="en-US" sz="1800" spc="5" dirty="0">
                <a:latin typeface="Georgia"/>
                <a:cs typeface="Georgia"/>
              </a:rPr>
              <a:t>$</a:t>
            </a:r>
            <a:r>
              <a:rPr lang="en-US" sz="1800" dirty="0">
                <a:latin typeface="Georgia"/>
                <a:cs typeface="Georgia"/>
              </a:rPr>
              <a:t>5</a:t>
            </a:r>
            <a:r>
              <a:rPr lang="en-US" sz="1800" spc="-5" dirty="0">
                <a:latin typeface="Georgia"/>
                <a:cs typeface="Georgia"/>
              </a:rPr>
              <a:t>0,00</a:t>
            </a:r>
            <a:r>
              <a:rPr lang="en-US" sz="1800" dirty="0">
                <a:latin typeface="Georgia"/>
                <a:cs typeface="Georgia"/>
              </a:rPr>
              <a:t>0</a:t>
            </a:r>
            <a:r>
              <a:rPr lang="en-US" sz="1800" spc="-30" dirty="0">
                <a:latin typeface="Georgia"/>
                <a:cs typeface="Georgia"/>
              </a:rPr>
              <a:t> </a:t>
            </a:r>
            <a:r>
              <a:rPr lang="en-US" sz="1800" spc="-5" dirty="0">
                <a:latin typeface="Georgia"/>
                <a:cs typeface="Georgia"/>
              </a:rPr>
              <a:t>s</a:t>
            </a:r>
            <a:r>
              <a:rPr lang="en-US" sz="1800" dirty="0">
                <a:latin typeface="Georgia"/>
                <a:cs typeface="Georgia"/>
              </a:rPr>
              <a:t>u</a:t>
            </a:r>
            <a:r>
              <a:rPr lang="en-US" sz="1800" spc="-5" dirty="0">
                <a:latin typeface="Georgia"/>
                <a:cs typeface="Georgia"/>
              </a:rPr>
              <a:t>pp</a:t>
            </a:r>
            <a:r>
              <a:rPr lang="en-US" sz="1800" spc="5" dirty="0">
                <a:latin typeface="Georgia"/>
                <a:cs typeface="Georgia"/>
              </a:rPr>
              <a:t>l</a:t>
            </a:r>
            <a:r>
              <a:rPr lang="en-US" sz="1800" dirty="0">
                <a:latin typeface="Georgia"/>
                <a:cs typeface="Georgia"/>
              </a:rPr>
              <a:t>y</a:t>
            </a:r>
            <a:r>
              <a:rPr lang="en-US" sz="1800" spc="-5" dirty="0">
                <a:latin typeface="Georgia"/>
                <a:cs typeface="Georgia"/>
              </a:rPr>
              <a:t> </a:t>
            </a:r>
            <a:r>
              <a:rPr lang="en-US" sz="1800" spc="5" dirty="0">
                <a:latin typeface="Georgia"/>
                <a:cs typeface="Georgia"/>
              </a:rPr>
              <a:t>o</a:t>
            </a:r>
            <a:r>
              <a:rPr lang="en-US" sz="1800" dirty="0">
                <a:latin typeface="Georgia"/>
                <a:cs typeface="Georgia"/>
              </a:rPr>
              <a:t>f</a:t>
            </a:r>
            <a:r>
              <a:rPr lang="en-US" sz="1800" spc="-20" dirty="0">
                <a:latin typeface="Georgia"/>
                <a:cs typeface="Georgia"/>
              </a:rPr>
              <a:t> </a:t>
            </a:r>
            <a:r>
              <a:rPr lang="en-US" sz="1800" spc="-5" dirty="0">
                <a:latin typeface="Georgia"/>
                <a:cs typeface="Georgia"/>
              </a:rPr>
              <a:t>f</a:t>
            </a:r>
            <a:r>
              <a:rPr lang="en-US" sz="1800" spc="5" dirty="0">
                <a:latin typeface="Georgia"/>
                <a:cs typeface="Georgia"/>
              </a:rPr>
              <a:t>i</a:t>
            </a:r>
            <a:r>
              <a:rPr lang="en-US" sz="1800" spc="-5" dirty="0">
                <a:latin typeface="Georgia"/>
                <a:cs typeface="Georgia"/>
              </a:rPr>
              <a:t>r</a:t>
            </a:r>
            <a:r>
              <a:rPr lang="en-US" sz="1800" spc="5" dirty="0">
                <a:latin typeface="Georgia"/>
                <a:cs typeface="Georgia"/>
              </a:rPr>
              <a:t>e</a:t>
            </a:r>
            <a:r>
              <a:rPr lang="en-US" sz="1800" dirty="0">
                <a:latin typeface="Georgia"/>
                <a:cs typeface="Georgia"/>
              </a:rPr>
              <a:t>w</a:t>
            </a:r>
            <a:r>
              <a:rPr lang="en-US" sz="1800" spc="5" dirty="0">
                <a:latin typeface="Georgia"/>
                <a:cs typeface="Georgia"/>
              </a:rPr>
              <a:t>o</a:t>
            </a:r>
            <a:r>
              <a:rPr lang="en-US" sz="1800" spc="-5" dirty="0">
                <a:latin typeface="Georgia"/>
                <a:cs typeface="Georgia"/>
              </a:rPr>
              <a:t>rk</a:t>
            </a:r>
            <a:r>
              <a:rPr lang="en-US" sz="1800" dirty="0">
                <a:latin typeface="Georgia"/>
                <a:cs typeface="Georgia"/>
              </a:rPr>
              <a:t>s</a:t>
            </a:r>
            <a:r>
              <a:rPr lang="en-US" sz="1800" spc="-20" dirty="0">
                <a:latin typeface="Georgia"/>
                <a:cs typeface="Georgia"/>
              </a:rPr>
              <a:t> </a:t>
            </a:r>
            <a:r>
              <a:rPr lang="en-US" sz="1800" dirty="0">
                <a:latin typeface="Georgia"/>
                <a:cs typeface="Georgia"/>
              </a:rPr>
              <a:t>to u</a:t>
            </a:r>
            <a:r>
              <a:rPr lang="en-US" sz="1800" spc="-10" dirty="0">
                <a:latin typeface="Georgia"/>
                <a:cs typeface="Georgia"/>
              </a:rPr>
              <a:t>s</a:t>
            </a:r>
            <a:r>
              <a:rPr lang="en-US" sz="1800" dirty="0">
                <a:latin typeface="Georgia"/>
                <a:cs typeface="Georgia"/>
              </a:rPr>
              <a:t>e </a:t>
            </a:r>
            <a:r>
              <a:rPr lang="en-US" sz="1800" spc="5" dirty="0">
                <a:latin typeface="Georgia"/>
                <a:cs typeface="Georgia"/>
              </a:rPr>
              <a:t>a</a:t>
            </a:r>
            <a:r>
              <a:rPr lang="en-US" sz="1800" dirty="0">
                <a:latin typeface="Georgia"/>
                <a:cs typeface="Georgia"/>
              </a:rPr>
              <a:t>t</a:t>
            </a:r>
            <a:r>
              <a:rPr lang="en-US" sz="1800" spc="-5" dirty="0">
                <a:latin typeface="Georgia"/>
                <a:cs typeface="Georgia"/>
              </a:rPr>
              <a:t> </a:t>
            </a:r>
            <a:r>
              <a:rPr lang="en-US" sz="1800" dirty="0" smtClean="0">
                <a:latin typeface="Georgia"/>
                <a:cs typeface="Georgia"/>
              </a:rPr>
              <a:t>an</a:t>
            </a:r>
            <a:r>
              <a:rPr lang="en-US" sz="1800" spc="-10" dirty="0" smtClean="0">
                <a:latin typeface="Georgia"/>
                <a:cs typeface="Georgia"/>
              </a:rPr>
              <a:t> </a:t>
            </a:r>
            <a:r>
              <a:rPr lang="en-US" sz="1800" spc="5" dirty="0">
                <a:latin typeface="Georgia"/>
                <a:cs typeface="Georgia"/>
              </a:rPr>
              <a:t>a</a:t>
            </a:r>
            <a:r>
              <a:rPr lang="en-US" sz="1800" dirty="0">
                <a:latin typeface="Georgia"/>
                <a:cs typeface="Georgia"/>
              </a:rPr>
              <a:t>nnu</a:t>
            </a:r>
            <a:r>
              <a:rPr lang="en-US" sz="1800" spc="5" dirty="0">
                <a:latin typeface="Georgia"/>
                <a:cs typeface="Georgia"/>
              </a:rPr>
              <a:t>a</a:t>
            </a:r>
            <a:r>
              <a:rPr lang="en-US" sz="1800" dirty="0">
                <a:latin typeface="Georgia"/>
                <a:cs typeface="Georgia"/>
              </a:rPr>
              <a:t>l</a:t>
            </a:r>
            <a:r>
              <a:rPr lang="en-US" sz="1800" spc="-25" dirty="0">
                <a:latin typeface="Georgia"/>
                <a:cs typeface="Georgia"/>
              </a:rPr>
              <a:t> </a:t>
            </a:r>
            <a:r>
              <a:rPr lang="en-US" sz="1800" spc="-10" dirty="0">
                <a:latin typeface="Georgia"/>
                <a:cs typeface="Georgia"/>
              </a:rPr>
              <a:t>J</a:t>
            </a:r>
            <a:r>
              <a:rPr lang="en-US" sz="1800" dirty="0">
                <a:latin typeface="Georgia"/>
                <a:cs typeface="Georgia"/>
              </a:rPr>
              <a:t>u</a:t>
            </a:r>
            <a:r>
              <a:rPr lang="en-US" sz="1800" spc="5" dirty="0">
                <a:latin typeface="Georgia"/>
                <a:cs typeface="Georgia"/>
              </a:rPr>
              <a:t>ly </a:t>
            </a:r>
            <a:r>
              <a:rPr lang="en-US" sz="1800" spc="-5" dirty="0">
                <a:latin typeface="Georgia"/>
                <a:cs typeface="Georgia"/>
              </a:rPr>
              <a:t>4</a:t>
            </a:r>
            <a:r>
              <a:rPr lang="en-US" sz="1800" dirty="0">
                <a:latin typeface="Georgia"/>
                <a:cs typeface="Georgia"/>
              </a:rPr>
              <a:t>th </a:t>
            </a:r>
            <a:r>
              <a:rPr lang="en-US" sz="1800" spc="-10" dirty="0">
                <a:latin typeface="Georgia"/>
                <a:cs typeface="Georgia"/>
              </a:rPr>
              <a:t>c</a:t>
            </a:r>
            <a:r>
              <a:rPr lang="en-US" sz="1800" spc="5" dirty="0">
                <a:latin typeface="Georgia"/>
                <a:cs typeface="Georgia"/>
              </a:rPr>
              <a:t>eleb</a:t>
            </a:r>
            <a:r>
              <a:rPr lang="en-US" sz="1800" spc="-5" dirty="0">
                <a:latin typeface="Georgia"/>
                <a:cs typeface="Georgia"/>
              </a:rPr>
              <a:t>r</a:t>
            </a:r>
            <a:r>
              <a:rPr lang="en-US" sz="1800" spc="5" dirty="0">
                <a:latin typeface="Georgia"/>
                <a:cs typeface="Georgia"/>
              </a:rPr>
              <a:t>a</a:t>
            </a:r>
            <a:r>
              <a:rPr lang="en-US" sz="1800" dirty="0">
                <a:latin typeface="Georgia"/>
                <a:cs typeface="Georgia"/>
              </a:rPr>
              <a:t>t</a:t>
            </a:r>
            <a:r>
              <a:rPr lang="en-US" sz="1800" spc="5" dirty="0">
                <a:latin typeface="Georgia"/>
                <a:cs typeface="Georgia"/>
              </a:rPr>
              <a:t>io</a:t>
            </a:r>
            <a:r>
              <a:rPr lang="en-US" sz="1800" dirty="0">
                <a:latin typeface="Georgia"/>
                <a:cs typeface="Georgia"/>
              </a:rPr>
              <a:t>n.</a:t>
            </a:r>
            <a:r>
              <a:rPr lang="en-US" sz="1800" spc="-30" dirty="0">
                <a:latin typeface="Georgia"/>
                <a:cs typeface="Georgia"/>
              </a:rPr>
              <a:t> </a:t>
            </a:r>
            <a:r>
              <a:rPr lang="en-US" sz="1800" dirty="0">
                <a:latin typeface="Georgia"/>
                <a:cs typeface="Georgia"/>
              </a:rPr>
              <a:t>The</a:t>
            </a:r>
            <a:r>
              <a:rPr lang="en-US" sz="1800" spc="-10" dirty="0">
                <a:latin typeface="Georgia"/>
                <a:cs typeface="Georgia"/>
              </a:rPr>
              <a:t> </a:t>
            </a:r>
            <a:r>
              <a:rPr lang="en-US" sz="1800" spc="5" dirty="0">
                <a:latin typeface="Georgia"/>
                <a:cs typeface="Georgia"/>
              </a:rPr>
              <a:t>o</a:t>
            </a:r>
            <a:r>
              <a:rPr lang="en-US" sz="1800" spc="-5" dirty="0">
                <a:latin typeface="Georgia"/>
                <a:cs typeface="Georgia"/>
              </a:rPr>
              <a:t>r</a:t>
            </a:r>
            <a:r>
              <a:rPr lang="en-US" sz="1800" spc="5" dirty="0">
                <a:latin typeface="Georgia"/>
                <a:cs typeface="Georgia"/>
              </a:rPr>
              <a:t>de</a:t>
            </a:r>
            <a:r>
              <a:rPr lang="en-US" sz="1800" dirty="0">
                <a:latin typeface="Georgia"/>
                <a:cs typeface="Georgia"/>
              </a:rPr>
              <a:t>r</a:t>
            </a:r>
            <a:r>
              <a:rPr lang="en-US" sz="1800" spc="-20" dirty="0">
                <a:latin typeface="Georgia"/>
                <a:cs typeface="Georgia"/>
              </a:rPr>
              <a:t> </a:t>
            </a:r>
            <a:r>
              <a:rPr lang="en-US" sz="1800" dirty="0">
                <a:latin typeface="Georgia"/>
                <a:cs typeface="Georgia"/>
              </a:rPr>
              <a:t>w</a:t>
            </a:r>
            <a:r>
              <a:rPr lang="en-US" sz="1800" spc="5" dirty="0">
                <a:latin typeface="Georgia"/>
                <a:cs typeface="Georgia"/>
              </a:rPr>
              <a:t>a</a:t>
            </a:r>
            <a:r>
              <a:rPr lang="en-US" sz="1800" dirty="0">
                <a:latin typeface="Georgia"/>
                <a:cs typeface="Georgia"/>
              </a:rPr>
              <a:t>s</a:t>
            </a:r>
            <a:r>
              <a:rPr lang="en-US" sz="1800" spc="-10" dirty="0">
                <a:latin typeface="Georgia"/>
                <a:cs typeface="Georgia"/>
              </a:rPr>
              <a:t> </a:t>
            </a:r>
            <a:r>
              <a:rPr lang="en-US" sz="1800" spc="-5" dirty="0">
                <a:latin typeface="Georgia"/>
                <a:cs typeface="Georgia"/>
              </a:rPr>
              <a:t>p</a:t>
            </a:r>
            <a:r>
              <a:rPr lang="en-US" sz="1800" spc="5" dirty="0">
                <a:latin typeface="Georgia"/>
                <a:cs typeface="Georgia"/>
              </a:rPr>
              <a:t>la</a:t>
            </a:r>
            <a:r>
              <a:rPr lang="en-US" sz="1800" spc="-10" dirty="0">
                <a:latin typeface="Georgia"/>
                <a:cs typeface="Georgia"/>
              </a:rPr>
              <a:t>c</a:t>
            </a:r>
            <a:r>
              <a:rPr lang="en-US" sz="1800" spc="5" dirty="0">
                <a:latin typeface="Georgia"/>
                <a:cs typeface="Georgia"/>
              </a:rPr>
              <a:t>e</a:t>
            </a:r>
            <a:r>
              <a:rPr lang="en-US" sz="1800" dirty="0">
                <a:latin typeface="Georgia"/>
                <a:cs typeface="Georgia"/>
              </a:rPr>
              <a:t>d</a:t>
            </a:r>
            <a:r>
              <a:rPr lang="en-US" sz="1800" spc="-10" dirty="0">
                <a:latin typeface="Georgia"/>
                <a:cs typeface="Georgia"/>
              </a:rPr>
              <a:t> </a:t>
            </a:r>
            <a:r>
              <a:rPr lang="en-US" sz="1800" spc="5" dirty="0">
                <a:latin typeface="Georgia"/>
                <a:cs typeface="Georgia"/>
              </a:rPr>
              <a:t>o</a:t>
            </a:r>
            <a:r>
              <a:rPr lang="en-US" sz="1800" dirty="0">
                <a:latin typeface="Georgia"/>
                <a:cs typeface="Georgia"/>
              </a:rPr>
              <a:t>n</a:t>
            </a:r>
            <a:r>
              <a:rPr lang="en-US" sz="1800" spc="-15" dirty="0">
                <a:latin typeface="Georgia"/>
                <a:cs typeface="Georgia"/>
              </a:rPr>
              <a:t> </a:t>
            </a:r>
            <a:r>
              <a:rPr lang="en-US" sz="1800" spc="5" dirty="0">
                <a:latin typeface="Georgia"/>
                <a:cs typeface="Georgia"/>
              </a:rPr>
              <a:t>Ma</a:t>
            </a:r>
            <a:r>
              <a:rPr lang="en-US" sz="1800" dirty="0">
                <a:latin typeface="Georgia"/>
                <a:cs typeface="Georgia"/>
              </a:rPr>
              <a:t>y</a:t>
            </a:r>
            <a:r>
              <a:rPr lang="en-US" sz="1800" spc="-15" dirty="0">
                <a:latin typeface="Georgia"/>
                <a:cs typeface="Georgia"/>
              </a:rPr>
              <a:t> </a:t>
            </a:r>
            <a:r>
              <a:rPr lang="en-US" sz="1800" dirty="0">
                <a:latin typeface="Georgia"/>
                <a:cs typeface="Georgia"/>
              </a:rPr>
              <a:t>1; the</a:t>
            </a:r>
            <a:r>
              <a:rPr lang="en-US" sz="1800" spc="-10" dirty="0">
                <a:latin typeface="Georgia"/>
                <a:cs typeface="Georgia"/>
              </a:rPr>
              <a:t> </a:t>
            </a:r>
            <a:r>
              <a:rPr lang="en-US" sz="1800" spc="-5" dirty="0">
                <a:latin typeface="Georgia"/>
                <a:cs typeface="Georgia"/>
              </a:rPr>
              <a:t>f</a:t>
            </a:r>
            <a:r>
              <a:rPr lang="en-US" sz="1800" spc="5" dirty="0">
                <a:latin typeface="Georgia"/>
                <a:cs typeface="Georgia"/>
              </a:rPr>
              <a:t>i</a:t>
            </a:r>
            <a:r>
              <a:rPr lang="en-US" sz="1800" spc="-5" dirty="0">
                <a:latin typeface="Georgia"/>
                <a:cs typeface="Georgia"/>
              </a:rPr>
              <a:t>r</a:t>
            </a:r>
            <a:r>
              <a:rPr lang="en-US" sz="1800" spc="5" dirty="0">
                <a:latin typeface="Georgia"/>
                <a:cs typeface="Georgia"/>
              </a:rPr>
              <a:t>e</a:t>
            </a:r>
            <a:r>
              <a:rPr lang="en-US" sz="1800" dirty="0">
                <a:latin typeface="Georgia"/>
                <a:cs typeface="Georgia"/>
              </a:rPr>
              <a:t>w</a:t>
            </a:r>
            <a:r>
              <a:rPr lang="en-US" sz="1800" spc="5" dirty="0">
                <a:latin typeface="Georgia"/>
                <a:cs typeface="Georgia"/>
              </a:rPr>
              <a:t>o</a:t>
            </a:r>
            <a:r>
              <a:rPr lang="en-US" sz="1800" spc="-5" dirty="0">
                <a:latin typeface="Georgia"/>
                <a:cs typeface="Georgia"/>
              </a:rPr>
              <a:t>rk</a:t>
            </a:r>
            <a:r>
              <a:rPr lang="en-US" sz="1800" dirty="0">
                <a:latin typeface="Georgia"/>
                <a:cs typeface="Georgia"/>
              </a:rPr>
              <a:t>s</a:t>
            </a:r>
            <a:r>
              <a:rPr lang="en-US" sz="1800" spc="-20" dirty="0">
                <a:latin typeface="Georgia"/>
                <a:cs typeface="Georgia"/>
              </a:rPr>
              <a:t> </a:t>
            </a:r>
            <a:r>
              <a:rPr lang="en-US" sz="1800" spc="5" dirty="0">
                <a:latin typeface="Georgia"/>
                <a:cs typeface="Georgia"/>
              </a:rPr>
              <a:t>a</a:t>
            </a:r>
            <a:r>
              <a:rPr lang="en-US" sz="1800" spc="-5" dirty="0">
                <a:latin typeface="Georgia"/>
                <a:cs typeface="Georgia"/>
              </a:rPr>
              <a:t>rr</a:t>
            </a:r>
            <a:r>
              <a:rPr lang="en-US" sz="1800" spc="5" dirty="0">
                <a:latin typeface="Georgia"/>
                <a:cs typeface="Georgia"/>
              </a:rPr>
              <a:t>ive</a:t>
            </a:r>
            <a:r>
              <a:rPr lang="en-US" sz="1800" dirty="0">
                <a:latin typeface="Georgia"/>
                <a:cs typeface="Georgia"/>
              </a:rPr>
              <a:t>d </a:t>
            </a:r>
            <a:r>
              <a:rPr lang="en-US" sz="1800" spc="5" dirty="0">
                <a:latin typeface="Georgia"/>
                <a:cs typeface="Georgia"/>
              </a:rPr>
              <a:t>o</a:t>
            </a:r>
            <a:r>
              <a:rPr lang="en-US" sz="1800" dirty="0">
                <a:latin typeface="Georgia"/>
                <a:cs typeface="Georgia"/>
              </a:rPr>
              <a:t>n</a:t>
            </a:r>
            <a:r>
              <a:rPr lang="en-US" sz="1800" spc="-15" dirty="0">
                <a:latin typeface="Georgia"/>
                <a:cs typeface="Georgia"/>
              </a:rPr>
              <a:t> </a:t>
            </a:r>
            <a:r>
              <a:rPr lang="en-US" sz="1800" spc="-10" dirty="0">
                <a:latin typeface="Georgia"/>
                <a:cs typeface="Georgia"/>
              </a:rPr>
              <a:t>J</a:t>
            </a:r>
            <a:r>
              <a:rPr lang="en-US" sz="1800" dirty="0">
                <a:latin typeface="Georgia"/>
                <a:cs typeface="Georgia"/>
              </a:rPr>
              <a:t>une</a:t>
            </a:r>
            <a:r>
              <a:rPr lang="en-US" sz="1800" spc="-25" dirty="0">
                <a:latin typeface="Georgia"/>
                <a:cs typeface="Georgia"/>
              </a:rPr>
              <a:t> </a:t>
            </a:r>
            <a:r>
              <a:rPr lang="en-US" sz="1800" dirty="0">
                <a:latin typeface="Georgia"/>
                <a:cs typeface="Georgia"/>
              </a:rPr>
              <a:t>15 </a:t>
            </a:r>
            <a:r>
              <a:rPr lang="en-US" sz="1800" spc="5" dirty="0">
                <a:latin typeface="Georgia"/>
                <a:cs typeface="Georgia"/>
              </a:rPr>
              <a:t>a</a:t>
            </a:r>
            <a:r>
              <a:rPr lang="en-US" sz="1800" dirty="0">
                <a:latin typeface="Georgia"/>
                <a:cs typeface="Georgia"/>
              </a:rPr>
              <a:t>nd</a:t>
            </a:r>
            <a:r>
              <a:rPr lang="en-US" sz="1800" spc="-10" dirty="0">
                <a:latin typeface="Georgia"/>
                <a:cs typeface="Georgia"/>
              </a:rPr>
              <a:t> </a:t>
            </a:r>
            <a:r>
              <a:rPr lang="en-US" sz="1800" dirty="0">
                <a:latin typeface="Georgia"/>
                <a:cs typeface="Georgia"/>
              </a:rPr>
              <a:t>w</a:t>
            </a:r>
            <a:r>
              <a:rPr lang="en-US" sz="1800" spc="5" dirty="0">
                <a:latin typeface="Georgia"/>
                <a:cs typeface="Georgia"/>
              </a:rPr>
              <a:t>e</a:t>
            </a:r>
            <a:r>
              <a:rPr lang="en-US" sz="1800" spc="-5" dirty="0">
                <a:latin typeface="Georgia"/>
                <a:cs typeface="Georgia"/>
              </a:rPr>
              <a:t>r</a:t>
            </a:r>
            <a:r>
              <a:rPr lang="en-US" sz="1800" dirty="0">
                <a:latin typeface="Georgia"/>
                <a:cs typeface="Georgia"/>
              </a:rPr>
              <a:t>e</a:t>
            </a:r>
            <a:r>
              <a:rPr lang="en-US" sz="1800" spc="-10" dirty="0">
                <a:latin typeface="Georgia"/>
                <a:cs typeface="Georgia"/>
              </a:rPr>
              <a:t> </a:t>
            </a:r>
            <a:r>
              <a:rPr lang="en-US" sz="1800" dirty="0">
                <a:latin typeface="Georgia"/>
                <a:cs typeface="Georgia"/>
              </a:rPr>
              <a:t>u</a:t>
            </a:r>
            <a:r>
              <a:rPr lang="en-US" sz="1800" spc="-10" dirty="0">
                <a:latin typeface="Georgia"/>
                <a:cs typeface="Georgia"/>
              </a:rPr>
              <a:t>s</a:t>
            </a:r>
            <a:r>
              <a:rPr lang="en-US" sz="1800" spc="5" dirty="0">
                <a:latin typeface="Georgia"/>
                <a:cs typeface="Georgia"/>
              </a:rPr>
              <a:t>e</a:t>
            </a:r>
            <a:r>
              <a:rPr lang="en-US" sz="1800" dirty="0">
                <a:latin typeface="Georgia"/>
                <a:cs typeface="Georgia"/>
              </a:rPr>
              <a:t>d</a:t>
            </a:r>
            <a:r>
              <a:rPr lang="en-US" sz="1800" spc="-10" dirty="0">
                <a:latin typeface="Georgia"/>
                <a:cs typeface="Georgia"/>
              </a:rPr>
              <a:t> </a:t>
            </a:r>
            <a:r>
              <a:rPr lang="en-US" sz="1800" spc="5" dirty="0">
                <a:latin typeface="Georgia"/>
                <a:cs typeface="Georgia"/>
              </a:rPr>
              <a:t>o</a:t>
            </a:r>
            <a:r>
              <a:rPr lang="en-US" sz="1800" dirty="0">
                <a:latin typeface="Georgia"/>
                <a:cs typeface="Georgia"/>
              </a:rPr>
              <a:t>n</a:t>
            </a:r>
            <a:r>
              <a:rPr lang="en-US" sz="1800" spc="-15" dirty="0">
                <a:latin typeface="Georgia"/>
                <a:cs typeface="Georgia"/>
              </a:rPr>
              <a:t> </a:t>
            </a:r>
            <a:r>
              <a:rPr lang="en-US" sz="1800" spc="-10" dirty="0">
                <a:latin typeface="Georgia"/>
                <a:cs typeface="Georgia"/>
              </a:rPr>
              <a:t>J</a:t>
            </a:r>
            <a:r>
              <a:rPr lang="en-US" sz="1800" dirty="0">
                <a:latin typeface="Georgia"/>
                <a:cs typeface="Georgia"/>
              </a:rPr>
              <a:t>u</a:t>
            </a:r>
            <a:r>
              <a:rPr lang="en-US" sz="1800" spc="5" dirty="0">
                <a:latin typeface="Georgia"/>
                <a:cs typeface="Georgia"/>
              </a:rPr>
              <a:t>l</a:t>
            </a:r>
            <a:r>
              <a:rPr lang="en-US" sz="1800" dirty="0">
                <a:latin typeface="Georgia"/>
                <a:cs typeface="Georgia"/>
              </a:rPr>
              <a:t>y</a:t>
            </a:r>
            <a:r>
              <a:rPr lang="en-US" sz="1800" spc="-15" dirty="0">
                <a:latin typeface="Georgia"/>
                <a:cs typeface="Georgia"/>
              </a:rPr>
              <a:t> </a:t>
            </a:r>
            <a:r>
              <a:rPr lang="en-US" sz="1800" spc="-5" dirty="0">
                <a:latin typeface="Georgia"/>
                <a:cs typeface="Georgia"/>
              </a:rPr>
              <a:t>4</a:t>
            </a:r>
            <a:r>
              <a:rPr lang="en-US" sz="1800" dirty="0">
                <a:latin typeface="Georgia"/>
                <a:cs typeface="Georgia"/>
              </a:rPr>
              <a:t>.</a:t>
            </a:r>
            <a:r>
              <a:rPr lang="en-US" sz="1800" spc="5" dirty="0">
                <a:latin typeface="Georgia"/>
                <a:cs typeface="Georgia"/>
              </a:rPr>
              <a:t> </a:t>
            </a:r>
            <a:r>
              <a:rPr lang="en-US" sz="1800" dirty="0">
                <a:latin typeface="Georgia"/>
                <a:cs typeface="Georgia"/>
              </a:rPr>
              <a:t>The</a:t>
            </a:r>
            <a:r>
              <a:rPr lang="en-US" sz="1800" spc="-10" dirty="0">
                <a:latin typeface="Georgia"/>
                <a:cs typeface="Georgia"/>
              </a:rPr>
              <a:t> </a:t>
            </a:r>
            <a:r>
              <a:rPr lang="en-US" sz="1800" spc="-5" dirty="0">
                <a:latin typeface="Georgia"/>
                <a:cs typeface="Georgia"/>
              </a:rPr>
              <a:t>p</a:t>
            </a:r>
            <a:r>
              <a:rPr lang="en-US" sz="1800" spc="5" dirty="0">
                <a:latin typeface="Georgia"/>
                <a:cs typeface="Georgia"/>
              </a:rPr>
              <a:t>a</a:t>
            </a:r>
            <a:r>
              <a:rPr lang="en-US" sz="1800" dirty="0">
                <a:latin typeface="Georgia"/>
                <a:cs typeface="Georgia"/>
              </a:rPr>
              <a:t>y</a:t>
            </a:r>
            <a:r>
              <a:rPr lang="en-US" sz="1800" spc="-5" dirty="0">
                <a:latin typeface="Georgia"/>
                <a:cs typeface="Georgia"/>
              </a:rPr>
              <a:t>m</a:t>
            </a:r>
            <a:r>
              <a:rPr lang="en-US" sz="1800" spc="5" dirty="0">
                <a:latin typeface="Georgia"/>
                <a:cs typeface="Georgia"/>
              </a:rPr>
              <a:t>e</a:t>
            </a:r>
            <a:r>
              <a:rPr lang="en-US" sz="1800" dirty="0">
                <a:latin typeface="Georgia"/>
                <a:cs typeface="Georgia"/>
              </a:rPr>
              <a:t>nt</a:t>
            </a:r>
            <a:r>
              <a:rPr lang="en-US" sz="1800" spc="-15" dirty="0">
                <a:latin typeface="Georgia"/>
                <a:cs typeface="Georgia"/>
              </a:rPr>
              <a:t> </a:t>
            </a:r>
            <a:r>
              <a:rPr lang="en-US" sz="1800" dirty="0">
                <a:latin typeface="Georgia"/>
                <a:cs typeface="Georgia"/>
              </a:rPr>
              <a:t>w</a:t>
            </a:r>
            <a:r>
              <a:rPr lang="en-US" sz="1800" spc="5" dirty="0">
                <a:latin typeface="Georgia"/>
                <a:cs typeface="Georgia"/>
              </a:rPr>
              <a:t>a</a:t>
            </a:r>
            <a:r>
              <a:rPr lang="en-US" sz="1800" dirty="0">
                <a:latin typeface="Georgia"/>
                <a:cs typeface="Georgia"/>
              </a:rPr>
              <a:t>s</a:t>
            </a:r>
            <a:r>
              <a:rPr lang="en-US" sz="1800" spc="-10" dirty="0">
                <a:latin typeface="Georgia"/>
                <a:cs typeface="Georgia"/>
              </a:rPr>
              <a:t> </a:t>
            </a:r>
            <a:r>
              <a:rPr lang="en-US" sz="1800" spc="-5" dirty="0">
                <a:latin typeface="Georgia"/>
                <a:cs typeface="Georgia"/>
              </a:rPr>
              <a:t>m</a:t>
            </a:r>
            <a:r>
              <a:rPr lang="en-US" sz="1800" spc="5" dirty="0">
                <a:latin typeface="Georgia"/>
                <a:cs typeface="Georgia"/>
              </a:rPr>
              <a:t>ad</a:t>
            </a:r>
            <a:r>
              <a:rPr lang="en-US" sz="1800" dirty="0">
                <a:latin typeface="Georgia"/>
                <a:cs typeface="Georgia"/>
              </a:rPr>
              <a:t>e </a:t>
            </a:r>
            <a:r>
              <a:rPr lang="en-US" sz="1800" spc="5" dirty="0">
                <a:latin typeface="Georgia"/>
                <a:cs typeface="Georgia"/>
              </a:rPr>
              <a:t>o</a:t>
            </a:r>
            <a:r>
              <a:rPr lang="en-US" sz="1800" dirty="0">
                <a:latin typeface="Georgia"/>
                <a:cs typeface="Georgia"/>
              </a:rPr>
              <a:t>n</a:t>
            </a:r>
            <a:r>
              <a:rPr lang="en-US" sz="1800" spc="-30" dirty="0">
                <a:latin typeface="Georgia"/>
                <a:cs typeface="Georgia"/>
              </a:rPr>
              <a:t> </a:t>
            </a:r>
            <a:r>
              <a:rPr lang="en-US" sz="1800" spc="-5" dirty="0">
                <a:latin typeface="Georgia"/>
                <a:cs typeface="Georgia"/>
              </a:rPr>
              <a:t>A</a:t>
            </a:r>
            <a:r>
              <a:rPr lang="en-US" sz="1800" dirty="0">
                <a:latin typeface="Georgia"/>
                <a:cs typeface="Georgia"/>
              </a:rPr>
              <a:t>u</a:t>
            </a:r>
            <a:r>
              <a:rPr lang="en-US" sz="1800" spc="-5" dirty="0">
                <a:latin typeface="Georgia"/>
                <a:cs typeface="Georgia"/>
              </a:rPr>
              <a:t>g</a:t>
            </a:r>
            <a:r>
              <a:rPr lang="en-US" sz="1800" dirty="0">
                <a:latin typeface="Georgia"/>
                <a:cs typeface="Georgia"/>
              </a:rPr>
              <a:t>u</a:t>
            </a:r>
            <a:r>
              <a:rPr lang="en-US" sz="1800" spc="-5" dirty="0">
                <a:latin typeface="Georgia"/>
                <a:cs typeface="Georgia"/>
              </a:rPr>
              <a:t>s</a:t>
            </a:r>
            <a:r>
              <a:rPr lang="en-US" sz="1800" dirty="0">
                <a:latin typeface="Georgia"/>
                <a:cs typeface="Georgia"/>
              </a:rPr>
              <a:t>t</a:t>
            </a:r>
            <a:r>
              <a:rPr lang="en-US" sz="1800" spc="-15" dirty="0">
                <a:latin typeface="Georgia"/>
                <a:cs typeface="Georgia"/>
              </a:rPr>
              <a:t> </a:t>
            </a:r>
            <a:r>
              <a:rPr lang="en-US" sz="1800" spc="-5" dirty="0">
                <a:latin typeface="Georgia"/>
                <a:cs typeface="Georgia"/>
              </a:rPr>
              <a:t>1</a:t>
            </a:r>
            <a:r>
              <a:rPr lang="en-US" sz="1800" dirty="0" smtClean="0">
                <a:latin typeface="Georgia"/>
                <a:cs typeface="Georgia"/>
              </a:rPr>
              <a:t>.</a:t>
            </a:r>
          </a:p>
          <a:p>
            <a:endParaRPr lang="en-US" sz="1800" dirty="0">
              <a:latin typeface="Georgia"/>
              <a:cs typeface="Georgia"/>
            </a:endParaRPr>
          </a:p>
          <a:p>
            <a:endParaRPr lang="en-US" sz="1800" dirty="0" smtClean="0">
              <a:latin typeface="Georgia"/>
              <a:cs typeface="Georgia"/>
            </a:endParaRPr>
          </a:p>
          <a:p>
            <a:endParaRPr lang="en-US" sz="1800" dirty="0">
              <a:latin typeface="Georgia"/>
              <a:cs typeface="Georgia"/>
            </a:endParaRPr>
          </a:p>
          <a:p>
            <a:endParaRPr lang="en-US" sz="1800" dirty="0" smtClean="0">
              <a:latin typeface="Georgia"/>
              <a:cs typeface="Georgia"/>
            </a:endParaRPr>
          </a:p>
          <a:p>
            <a:endParaRPr lang="en-US" sz="1200" dirty="0">
              <a:latin typeface="Georgia"/>
              <a:cs typeface="Georgia"/>
            </a:endParaRPr>
          </a:p>
          <a:p>
            <a:r>
              <a:rPr lang="en-US" sz="1800" dirty="0">
                <a:latin typeface="Georgia"/>
                <a:cs typeface="Georgia"/>
              </a:rPr>
              <a:t>Su</a:t>
            </a:r>
            <a:r>
              <a:rPr lang="en-US" sz="1800" spc="-5" dirty="0">
                <a:latin typeface="Georgia"/>
                <a:cs typeface="Georgia"/>
              </a:rPr>
              <a:t>pp</a:t>
            </a:r>
            <a:r>
              <a:rPr lang="en-US" sz="1800" spc="5" dirty="0">
                <a:latin typeface="Georgia"/>
                <a:cs typeface="Georgia"/>
              </a:rPr>
              <a:t>o</a:t>
            </a:r>
            <a:r>
              <a:rPr lang="en-US" sz="1800" spc="-5" dirty="0">
                <a:latin typeface="Georgia"/>
                <a:cs typeface="Georgia"/>
              </a:rPr>
              <a:t>s</a:t>
            </a:r>
            <a:r>
              <a:rPr lang="en-US" sz="1800" dirty="0">
                <a:latin typeface="Georgia"/>
                <a:cs typeface="Georgia"/>
              </a:rPr>
              <a:t>e</a:t>
            </a:r>
            <a:r>
              <a:rPr lang="en-US" sz="1800" spc="-10" dirty="0">
                <a:latin typeface="Georgia"/>
                <a:cs typeface="Georgia"/>
              </a:rPr>
              <a:t> </a:t>
            </a:r>
            <a:r>
              <a:rPr lang="en-US" sz="1800" dirty="0">
                <a:latin typeface="Georgia"/>
                <a:cs typeface="Georgia"/>
              </a:rPr>
              <a:t>a </a:t>
            </a:r>
            <a:r>
              <a:rPr lang="en-US" sz="1800" spc="-10" dirty="0" smtClean="0">
                <a:latin typeface="Georgia"/>
                <a:cs typeface="Georgia"/>
              </a:rPr>
              <a:t>nonprofit</a:t>
            </a:r>
            <a:r>
              <a:rPr lang="en-US" sz="1800" spc="-5" dirty="0" smtClean="0">
                <a:latin typeface="Georgia"/>
                <a:cs typeface="Georgia"/>
              </a:rPr>
              <a:t> </a:t>
            </a:r>
            <a:r>
              <a:rPr lang="en-US" sz="1800" spc="5" dirty="0" smtClean="0">
                <a:latin typeface="Georgia"/>
                <a:cs typeface="Georgia"/>
              </a:rPr>
              <a:t>received</a:t>
            </a:r>
            <a:r>
              <a:rPr lang="en-US" sz="1800" spc="-10" dirty="0" smtClean="0">
                <a:latin typeface="Georgia"/>
                <a:cs typeface="Georgia"/>
              </a:rPr>
              <a:t> </a:t>
            </a:r>
            <a:r>
              <a:rPr lang="en-US" sz="1800" spc="5" dirty="0">
                <a:latin typeface="Georgia"/>
                <a:cs typeface="Georgia"/>
              </a:rPr>
              <a:t>$</a:t>
            </a:r>
            <a:r>
              <a:rPr lang="en-US" sz="1800" dirty="0" smtClean="0">
                <a:latin typeface="Georgia"/>
                <a:cs typeface="Georgia"/>
              </a:rPr>
              <a:t>1</a:t>
            </a:r>
            <a:r>
              <a:rPr lang="en-US" sz="1800" spc="-5" dirty="0" smtClean="0">
                <a:latin typeface="Georgia"/>
                <a:cs typeface="Georgia"/>
              </a:rPr>
              <a:t>0</a:t>
            </a:r>
            <a:r>
              <a:rPr lang="en-US" sz="1800" spc="-20" dirty="0" smtClean="0">
                <a:latin typeface="Georgia"/>
                <a:cs typeface="Georgia"/>
              </a:rPr>
              <a:t> </a:t>
            </a:r>
            <a:r>
              <a:rPr lang="en-US" sz="1800" spc="-5" dirty="0">
                <a:latin typeface="Georgia"/>
                <a:cs typeface="Georgia"/>
              </a:rPr>
              <a:t>m</a:t>
            </a:r>
            <a:r>
              <a:rPr lang="en-US" sz="1800" spc="5" dirty="0">
                <a:latin typeface="Georgia"/>
                <a:cs typeface="Georgia"/>
              </a:rPr>
              <a:t>illio</a:t>
            </a:r>
            <a:r>
              <a:rPr lang="en-US" sz="1800" dirty="0">
                <a:latin typeface="Georgia"/>
                <a:cs typeface="Georgia"/>
              </a:rPr>
              <a:t>n</a:t>
            </a:r>
            <a:r>
              <a:rPr lang="en-US" sz="1800" spc="-40" dirty="0">
                <a:latin typeface="Georgia"/>
                <a:cs typeface="Georgia"/>
              </a:rPr>
              <a:t> </a:t>
            </a:r>
            <a:r>
              <a:rPr lang="en-US" sz="1800" spc="5" dirty="0">
                <a:latin typeface="Georgia"/>
                <a:cs typeface="Georgia"/>
              </a:rPr>
              <a:t>i</a:t>
            </a:r>
            <a:r>
              <a:rPr lang="en-US" sz="1800" dirty="0">
                <a:latin typeface="Georgia"/>
                <a:cs typeface="Georgia"/>
              </a:rPr>
              <a:t>n</a:t>
            </a:r>
            <a:r>
              <a:rPr lang="en-US" sz="1800" spc="-15" dirty="0">
                <a:latin typeface="Georgia"/>
                <a:cs typeface="Georgia"/>
              </a:rPr>
              <a:t> </a:t>
            </a:r>
            <a:r>
              <a:rPr lang="en-US" sz="1800" dirty="0" smtClean="0">
                <a:latin typeface="Georgia"/>
                <a:cs typeface="Georgia"/>
              </a:rPr>
              <a:t>pledges during F</a:t>
            </a:r>
            <a:r>
              <a:rPr lang="en-US" sz="1800" spc="-5" dirty="0" smtClean="0">
                <a:latin typeface="Georgia"/>
                <a:cs typeface="Georgia"/>
              </a:rPr>
              <a:t>Y</a:t>
            </a:r>
            <a:r>
              <a:rPr lang="en-US" sz="1800" spc="-10" dirty="0" smtClean="0">
                <a:latin typeface="Georgia"/>
                <a:cs typeface="Georgia"/>
              </a:rPr>
              <a:t>2</a:t>
            </a:r>
            <a:r>
              <a:rPr lang="en-US" sz="1800" spc="-5" dirty="0" smtClean="0">
                <a:latin typeface="Georgia"/>
                <a:cs typeface="Georgia"/>
              </a:rPr>
              <a:t>0</a:t>
            </a:r>
            <a:r>
              <a:rPr lang="en-US" sz="1800" dirty="0" smtClean="0">
                <a:latin typeface="Georgia"/>
                <a:cs typeface="Georgia"/>
              </a:rPr>
              <a:t>12</a:t>
            </a:r>
            <a:r>
              <a:rPr lang="en-US" sz="1800" spc="-20" dirty="0" smtClean="0">
                <a:latin typeface="Georgia"/>
                <a:cs typeface="Georgia"/>
              </a:rPr>
              <a:t> </a:t>
            </a:r>
            <a:r>
              <a:rPr lang="en-US" sz="1800" spc="-5" dirty="0">
                <a:latin typeface="Georgia"/>
                <a:cs typeface="Georgia"/>
              </a:rPr>
              <a:t>(</a:t>
            </a:r>
            <a:r>
              <a:rPr lang="en-US" sz="1800" dirty="0">
                <a:latin typeface="Georgia"/>
                <a:cs typeface="Georgia"/>
              </a:rPr>
              <a:t>FY</a:t>
            </a:r>
            <a:r>
              <a:rPr lang="en-US" sz="1800" spc="5" dirty="0">
                <a:latin typeface="Georgia"/>
                <a:cs typeface="Georgia"/>
              </a:rPr>
              <a:t> </a:t>
            </a:r>
            <a:r>
              <a:rPr lang="en-US" sz="1800" spc="-5" dirty="0">
                <a:latin typeface="Georgia"/>
                <a:cs typeface="Georgia"/>
              </a:rPr>
              <a:t>s</a:t>
            </a:r>
            <a:r>
              <a:rPr lang="en-US" sz="1800" dirty="0">
                <a:latin typeface="Georgia"/>
                <a:cs typeface="Georgia"/>
              </a:rPr>
              <a:t>t</a:t>
            </a:r>
            <a:r>
              <a:rPr lang="en-US" sz="1800" spc="5" dirty="0">
                <a:latin typeface="Georgia"/>
                <a:cs typeface="Georgia"/>
              </a:rPr>
              <a:t>a</a:t>
            </a:r>
            <a:r>
              <a:rPr lang="en-US" sz="1800" spc="-5" dirty="0">
                <a:latin typeface="Georgia"/>
                <a:cs typeface="Georgia"/>
              </a:rPr>
              <a:t>r</a:t>
            </a:r>
            <a:r>
              <a:rPr lang="en-US" sz="1800" dirty="0">
                <a:latin typeface="Georgia"/>
                <a:cs typeface="Georgia"/>
              </a:rPr>
              <a:t>ts</a:t>
            </a:r>
            <a:r>
              <a:rPr lang="en-US" sz="1800" spc="5" dirty="0">
                <a:latin typeface="Georgia"/>
                <a:cs typeface="Georgia"/>
              </a:rPr>
              <a:t> o</a:t>
            </a:r>
            <a:r>
              <a:rPr lang="en-US" sz="1800" dirty="0">
                <a:latin typeface="Georgia"/>
                <a:cs typeface="Georgia"/>
              </a:rPr>
              <a:t>n</a:t>
            </a:r>
            <a:r>
              <a:rPr lang="en-US" sz="1800" spc="-15" dirty="0">
                <a:latin typeface="Georgia"/>
                <a:cs typeface="Georgia"/>
              </a:rPr>
              <a:t> </a:t>
            </a:r>
            <a:r>
              <a:rPr lang="en-US" sz="1800" spc="-10" dirty="0">
                <a:latin typeface="Georgia"/>
                <a:cs typeface="Georgia"/>
              </a:rPr>
              <a:t>J</a:t>
            </a:r>
            <a:r>
              <a:rPr lang="en-US" sz="1800" dirty="0">
                <a:latin typeface="Georgia"/>
                <a:cs typeface="Georgia"/>
              </a:rPr>
              <a:t>u</a:t>
            </a:r>
            <a:r>
              <a:rPr lang="en-US" sz="1800" spc="5" dirty="0">
                <a:latin typeface="Georgia"/>
                <a:cs typeface="Georgia"/>
              </a:rPr>
              <a:t>l</a:t>
            </a:r>
            <a:r>
              <a:rPr lang="en-US" sz="1800" dirty="0">
                <a:latin typeface="Georgia"/>
                <a:cs typeface="Georgia"/>
              </a:rPr>
              <a:t>y</a:t>
            </a:r>
            <a:r>
              <a:rPr lang="en-US" sz="1800" spc="-15" dirty="0">
                <a:latin typeface="Georgia"/>
                <a:cs typeface="Georgia"/>
              </a:rPr>
              <a:t> </a:t>
            </a:r>
            <a:r>
              <a:rPr lang="en-US" sz="1800" dirty="0">
                <a:latin typeface="Georgia"/>
                <a:cs typeface="Georgia"/>
              </a:rPr>
              <a:t>1</a:t>
            </a:r>
            <a:r>
              <a:rPr lang="en-US" sz="1800" spc="-5" dirty="0">
                <a:latin typeface="Georgia"/>
                <a:cs typeface="Georgia"/>
              </a:rPr>
              <a:t>)</a:t>
            </a:r>
            <a:r>
              <a:rPr lang="en-US" sz="1800" dirty="0">
                <a:latin typeface="Georgia"/>
                <a:cs typeface="Georgia"/>
              </a:rPr>
              <a:t>. H</a:t>
            </a:r>
            <a:r>
              <a:rPr lang="en-US" sz="1800" spc="5" dirty="0">
                <a:latin typeface="Georgia"/>
                <a:cs typeface="Georgia"/>
              </a:rPr>
              <a:t>o</a:t>
            </a:r>
            <a:r>
              <a:rPr lang="en-US" sz="1800" dirty="0">
                <a:latin typeface="Georgia"/>
                <a:cs typeface="Georgia"/>
              </a:rPr>
              <a:t>w</a:t>
            </a:r>
            <a:r>
              <a:rPr lang="en-US" sz="1800" spc="5" dirty="0">
                <a:latin typeface="Georgia"/>
                <a:cs typeface="Georgia"/>
              </a:rPr>
              <a:t>eve</a:t>
            </a:r>
            <a:r>
              <a:rPr lang="en-US" sz="1800" spc="-5" dirty="0">
                <a:latin typeface="Georgia"/>
                <a:cs typeface="Georgia"/>
              </a:rPr>
              <a:t>r</a:t>
            </a:r>
            <a:r>
              <a:rPr lang="en-US" sz="1800" dirty="0">
                <a:latin typeface="Georgia"/>
                <a:cs typeface="Georgia"/>
              </a:rPr>
              <a:t>,</a:t>
            </a:r>
            <a:r>
              <a:rPr lang="en-US" sz="1800" spc="-30" dirty="0">
                <a:latin typeface="Georgia"/>
                <a:cs typeface="Georgia"/>
              </a:rPr>
              <a:t> </a:t>
            </a:r>
            <a:r>
              <a:rPr lang="en-US" sz="1800" spc="5" dirty="0">
                <a:latin typeface="Georgia"/>
                <a:cs typeface="Georgia"/>
              </a:rPr>
              <a:t>o</a:t>
            </a:r>
            <a:r>
              <a:rPr lang="en-US" sz="1800" dirty="0">
                <a:latin typeface="Georgia"/>
                <a:cs typeface="Georgia"/>
              </a:rPr>
              <a:t>n</a:t>
            </a:r>
            <a:r>
              <a:rPr lang="en-US" sz="1800" spc="5" dirty="0">
                <a:latin typeface="Georgia"/>
                <a:cs typeface="Georgia"/>
              </a:rPr>
              <a:t>l</a:t>
            </a:r>
            <a:r>
              <a:rPr lang="en-US" sz="1800" dirty="0">
                <a:latin typeface="Georgia"/>
                <a:cs typeface="Georgia"/>
              </a:rPr>
              <a:t>y</a:t>
            </a:r>
            <a:r>
              <a:rPr lang="en-US" sz="1800" spc="-15" dirty="0">
                <a:latin typeface="Georgia"/>
                <a:cs typeface="Georgia"/>
              </a:rPr>
              <a:t> </a:t>
            </a:r>
            <a:r>
              <a:rPr lang="en-US" sz="1800" spc="5" dirty="0">
                <a:latin typeface="Georgia"/>
                <a:cs typeface="Georgia"/>
              </a:rPr>
              <a:t>$</a:t>
            </a:r>
            <a:r>
              <a:rPr lang="en-US" sz="1800" spc="5" dirty="0" smtClean="0">
                <a:latin typeface="Georgia"/>
                <a:cs typeface="Georgia"/>
              </a:rPr>
              <a:t>8</a:t>
            </a:r>
            <a:r>
              <a:rPr lang="en-US" sz="1800" spc="-30" dirty="0" smtClean="0">
                <a:latin typeface="Georgia"/>
                <a:cs typeface="Georgia"/>
              </a:rPr>
              <a:t> </a:t>
            </a:r>
            <a:r>
              <a:rPr lang="en-US" sz="1800" spc="-5" dirty="0">
                <a:latin typeface="Georgia"/>
                <a:cs typeface="Georgia"/>
              </a:rPr>
              <a:t>m</a:t>
            </a:r>
            <a:r>
              <a:rPr lang="en-US" sz="1800" spc="5" dirty="0">
                <a:latin typeface="Georgia"/>
                <a:cs typeface="Georgia"/>
              </a:rPr>
              <a:t>illio</a:t>
            </a:r>
            <a:r>
              <a:rPr lang="en-US" sz="1800" dirty="0">
                <a:latin typeface="Georgia"/>
                <a:cs typeface="Georgia"/>
              </a:rPr>
              <a:t>n</a:t>
            </a:r>
            <a:r>
              <a:rPr lang="en-US" sz="1800" spc="-30" dirty="0">
                <a:latin typeface="Georgia"/>
                <a:cs typeface="Georgia"/>
              </a:rPr>
              <a:t> </a:t>
            </a:r>
            <a:r>
              <a:rPr lang="en-US" sz="1800" dirty="0">
                <a:latin typeface="Georgia"/>
                <a:cs typeface="Georgia"/>
              </a:rPr>
              <a:t>w</a:t>
            </a:r>
            <a:r>
              <a:rPr lang="en-US" sz="1800" spc="5" dirty="0">
                <a:latin typeface="Georgia"/>
                <a:cs typeface="Georgia"/>
              </a:rPr>
              <a:t>a</a:t>
            </a:r>
            <a:r>
              <a:rPr lang="en-US" sz="1800" dirty="0">
                <a:latin typeface="Georgia"/>
                <a:cs typeface="Georgia"/>
              </a:rPr>
              <a:t>s</a:t>
            </a:r>
            <a:r>
              <a:rPr lang="en-US" sz="1800" spc="-20" dirty="0">
                <a:latin typeface="Georgia"/>
                <a:cs typeface="Georgia"/>
              </a:rPr>
              <a:t> </a:t>
            </a:r>
            <a:r>
              <a:rPr lang="en-US" sz="1800" spc="-10" dirty="0">
                <a:latin typeface="Georgia"/>
                <a:cs typeface="Georgia"/>
              </a:rPr>
              <a:t>c</a:t>
            </a:r>
            <a:r>
              <a:rPr lang="en-US" sz="1800" spc="5" dirty="0">
                <a:latin typeface="Georgia"/>
                <a:cs typeface="Georgia"/>
              </a:rPr>
              <a:t>olle</a:t>
            </a:r>
            <a:r>
              <a:rPr lang="en-US" sz="1800" spc="-10" dirty="0">
                <a:latin typeface="Georgia"/>
                <a:cs typeface="Georgia"/>
              </a:rPr>
              <a:t>c</a:t>
            </a:r>
            <a:r>
              <a:rPr lang="en-US" sz="1800" dirty="0">
                <a:latin typeface="Georgia"/>
                <a:cs typeface="Georgia"/>
              </a:rPr>
              <a:t>t</a:t>
            </a:r>
            <a:r>
              <a:rPr lang="en-US" sz="1800" spc="5" dirty="0">
                <a:latin typeface="Georgia"/>
                <a:cs typeface="Georgia"/>
              </a:rPr>
              <a:t>e</a:t>
            </a:r>
            <a:r>
              <a:rPr lang="en-US" sz="1800" dirty="0">
                <a:latin typeface="Georgia"/>
                <a:cs typeface="Georgia"/>
              </a:rPr>
              <a:t>d</a:t>
            </a:r>
            <a:r>
              <a:rPr lang="en-US" sz="1800" spc="-10" dirty="0">
                <a:latin typeface="Georgia"/>
                <a:cs typeface="Georgia"/>
              </a:rPr>
              <a:t> </a:t>
            </a:r>
            <a:r>
              <a:rPr lang="en-US" sz="1800" spc="5" dirty="0">
                <a:latin typeface="Georgia"/>
                <a:cs typeface="Georgia"/>
              </a:rPr>
              <a:t>b</a:t>
            </a:r>
            <a:r>
              <a:rPr lang="en-US" sz="1800" dirty="0">
                <a:latin typeface="Georgia"/>
                <a:cs typeface="Georgia"/>
              </a:rPr>
              <a:t>y</a:t>
            </a:r>
            <a:r>
              <a:rPr lang="en-US" sz="1800" spc="-15" dirty="0">
                <a:latin typeface="Georgia"/>
                <a:cs typeface="Georgia"/>
              </a:rPr>
              <a:t> </a:t>
            </a:r>
            <a:r>
              <a:rPr lang="en-US" sz="1800" spc="-10" dirty="0">
                <a:latin typeface="Georgia"/>
                <a:cs typeface="Georgia"/>
              </a:rPr>
              <a:t>J</a:t>
            </a:r>
            <a:r>
              <a:rPr lang="en-US" sz="1800" dirty="0">
                <a:latin typeface="Georgia"/>
                <a:cs typeface="Georgia"/>
              </a:rPr>
              <a:t>une</a:t>
            </a:r>
            <a:r>
              <a:rPr lang="en-US" sz="1800" spc="-10" dirty="0">
                <a:latin typeface="Georgia"/>
                <a:cs typeface="Georgia"/>
              </a:rPr>
              <a:t> 3</a:t>
            </a:r>
            <a:r>
              <a:rPr lang="en-US" sz="1800" spc="-5" dirty="0">
                <a:latin typeface="Georgia"/>
                <a:cs typeface="Georgia"/>
              </a:rPr>
              <a:t>0</a:t>
            </a:r>
            <a:r>
              <a:rPr lang="en-US" sz="1800" dirty="0">
                <a:latin typeface="Georgia"/>
                <a:cs typeface="Georgia"/>
              </a:rPr>
              <a:t>,</a:t>
            </a:r>
            <a:r>
              <a:rPr lang="en-US" sz="1800" spc="-10" dirty="0">
                <a:latin typeface="Georgia"/>
                <a:cs typeface="Georgia"/>
              </a:rPr>
              <a:t> 2</a:t>
            </a:r>
            <a:r>
              <a:rPr lang="en-US" sz="1800" spc="-5" dirty="0">
                <a:latin typeface="Georgia"/>
                <a:cs typeface="Georgia"/>
              </a:rPr>
              <a:t>0</a:t>
            </a:r>
            <a:r>
              <a:rPr lang="en-US" sz="1800" dirty="0">
                <a:latin typeface="Georgia"/>
                <a:cs typeface="Georgia"/>
              </a:rPr>
              <a:t>1</a:t>
            </a:r>
            <a:r>
              <a:rPr lang="en-US" sz="1800" spc="-10" dirty="0">
                <a:latin typeface="Georgia"/>
                <a:cs typeface="Georgia"/>
              </a:rPr>
              <a:t>2</a:t>
            </a:r>
            <a:r>
              <a:rPr lang="en-US" sz="1800" dirty="0">
                <a:latin typeface="Georgia"/>
                <a:cs typeface="Georgia"/>
              </a:rPr>
              <a:t>.</a:t>
            </a:r>
            <a:r>
              <a:rPr lang="en-US" sz="1800" spc="5" dirty="0">
                <a:latin typeface="Georgia"/>
                <a:cs typeface="Georgia"/>
              </a:rPr>
              <a:t> </a:t>
            </a:r>
            <a:r>
              <a:rPr lang="en-US" sz="1800" spc="-5" dirty="0">
                <a:latin typeface="Georgia"/>
                <a:cs typeface="Georgia"/>
              </a:rPr>
              <a:t>A</a:t>
            </a:r>
            <a:r>
              <a:rPr lang="en-US" sz="1800" dirty="0">
                <a:latin typeface="Georgia"/>
                <a:cs typeface="Georgia"/>
              </a:rPr>
              <a:t>n</a:t>
            </a:r>
            <a:r>
              <a:rPr lang="en-US" sz="1800" spc="5" dirty="0">
                <a:latin typeface="Georgia"/>
                <a:cs typeface="Georgia"/>
              </a:rPr>
              <a:t>o</a:t>
            </a:r>
            <a:r>
              <a:rPr lang="en-US" sz="1800" dirty="0">
                <a:latin typeface="Georgia"/>
                <a:cs typeface="Georgia"/>
              </a:rPr>
              <a:t>th</a:t>
            </a:r>
            <a:r>
              <a:rPr lang="en-US" sz="1800" spc="5" dirty="0">
                <a:latin typeface="Georgia"/>
                <a:cs typeface="Georgia"/>
              </a:rPr>
              <a:t>e</a:t>
            </a:r>
            <a:r>
              <a:rPr lang="en-US" sz="1800" dirty="0">
                <a:latin typeface="Georgia"/>
                <a:cs typeface="Georgia"/>
              </a:rPr>
              <a:t>r</a:t>
            </a:r>
            <a:r>
              <a:rPr lang="en-US" sz="1800" spc="-45" dirty="0">
                <a:latin typeface="Georgia"/>
                <a:cs typeface="Georgia"/>
              </a:rPr>
              <a:t> </a:t>
            </a:r>
            <a:r>
              <a:rPr lang="en-US" sz="1800" spc="5" dirty="0">
                <a:latin typeface="Georgia"/>
                <a:cs typeface="Georgia"/>
              </a:rPr>
              <a:t>$</a:t>
            </a:r>
            <a:r>
              <a:rPr lang="en-US" sz="1800" spc="-5" dirty="0" smtClean="0">
                <a:latin typeface="Georgia"/>
                <a:cs typeface="Georgia"/>
              </a:rPr>
              <a:t>1.</a:t>
            </a:r>
            <a:r>
              <a:rPr lang="en-US" sz="1800" dirty="0" smtClean="0">
                <a:latin typeface="Georgia"/>
                <a:cs typeface="Georgia"/>
              </a:rPr>
              <a:t>5</a:t>
            </a:r>
            <a:r>
              <a:rPr lang="en-US" sz="1800" spc="-5" dirty="0" smtClean="0">
                <a:latin typeface="Georgia"/>
                <a:cs typeface="Georgia"/>
              </a:rPr>
              <a:t> </a:t>
            </a:r>
            <a:r>
              <a:rPr lang="en-US" sz="1800" spc="-5" dirty="0">
                <a:latin typeface="Georgia"/>
                <a:cs typeface="Georgia"/>
              </a:rPr>
              <a:t>m</a:t>
            </a:r>
            <a:r>
              <a:rPr lang="en-US" sz="1800" spc="5" dirty="0">
                <a:latin typeface="Georgia"/>
                <a:cs typeface="Georgia"/>
              </a:rPr>
              <a:t>illio</a:t>
            </a:r>
            <a:r>
              <a:rPr lang="en-US" sz="1800" dirty="0">
                <a:latin typeface="Georgia"/>
                <a:cs typeface="Georgia"/>
              </a:rPr>
              <a:t>n</a:t>
            </a:r>
            <a:r>
              <a:rPr lang="en-US" sz="1800" spc="-40" dirty="0">
                <a:latin typeface="Georgia"/>
                <a:cs typeface="Georgia"/>
              </a:rPr>
              <a:t> </a:t>
            </a:r>
            <a:r>
              <a:rPr lang="en-US" sz="1800" dirty="0">
                <a:latin typeface="Georgia"/>
                <a:cs typeface="Georgia"/>
              </a:rPr>
              <a:t>w</a:t>
            </a:r>
            <a:r>
              <a:rPr lang="en-US" sz="1800" spc="5" dirty="0">
                <a:latin typeface="Georgia"/>
                <a:cs typeface="Georgia"/>
              </a:rPr>
              <a:t>as </a:t>
            </a:r>
            <a:r>
              <a:rPr lang="en-US" sz="1800" spc="-5" dirty="0">
                <a:latin typeface="Georgia"/>
                <a:cs typeface="Georgia"/>
              </a:rPr>
              <a:t>r</a:t>
            </a:r>
            <a:r>
              <a:rPr lang="en-US" sz="1800" spc="5" dirty="0">
                <a:latin typeface="Georgia"/>
                <a:cs typeface="Georgia"/>
              </a:rPr>
              <a:t>e</a:t>
            </a:r>
            <a:r>
              <a:rPr lang="en-US" sz="1800" spc="-10" dirty="0">
                <a:latin typeface="Georgia"/>
                <a:cs typeface="Georgia"/>
              </a:rPr>
              <a:t>c</a:t>
            </a:r>
            <a:r>
              <a:rPr lang="en-US" sz="1800" spc="5" dirty="0">
                <a:latin typeface="Georgia"/>
                <a:cs typeface="Georgia"/>
              </a:rPr>
              <a:t>eive</a:t>
            </a:r>
            <a:r>
              <a:rPr lang="en-US" sz="1800" dirty="0">
                <a:latin typeface="Georgia"/>
                <a:cs typeface="Georgia"/>
              </a:rPr>
              <a:t>d</a:t>
            </a:r>
            <a:r>
              <a:rPr lang="en-US" sz="1800" spc="-10" dirty="0">
                <a:latin typeface="Georgia"/>
                <a:cs typeface="Georgia"/>
              </a:rPr>
              <a:t> 3</a:t>
            </a:r>
            <a:r>
              <a:rPr lang="en-US" sz="1800" dirty="0">
                <a:latin typeface="Georgia"/>
                <a:cs typeface="Georgia"/>
              </a:rPr>
              <a:t>0</a:t>
            </a:r>
            <a:r>
              <a:rPr lang="en-US" sz="1800" spc="-5" dirty="0">
                <a:latin typeface="Georgia"/>
                <a:cs typeface="Georgia"/>
              </a:rPr>
              <a:t> </a:t>
            </a:r>
            <a:r>
              <a:rPr lang="en-US" sz="1800" spc="5" dirty="0">
                <a:latin typeface="Georgia"/>
                <a:cs typeface="Georgia"/>
              </a:rPr>
              <a:t>da</a:t>
            </a:r>
            <a:r>
              <a:rPr lang="en-US" sz="1800" dirty="0">
                <a:latin typeface="Georgia"/>
                <a:cs typeface="Georgia"/>
              </a:rPr>
              <a:t>ys</a:t>
            </a:r>
            <a:r>
              <a:rPr lang="en-US" sz="1800" spc="-10" dirty="0">
                <a:latin typeface="Georgia"/>
                <a:cs typeface="Georgia"/>
              </a:rPr>
              <a:t> </a:t>
            </a:r>
            <a:r>
              <a:rPr lang="en-US" sz="1800" spc="5" dirty="0">
                <a:latin typeface="Georgia"/>
                <a:cs typeface="Georgia"/>
              </a:rPr>
              <a:t>a</a:t>
            </a:r>
            <a:r>
              <a:rPr lang="en-US" sz="1800" spc="-5" dirty="0">
                <a:latin typeface="Georgia"/>
                <a:cs typeface="Georgia"/>
              </a:rPr>
              <a:t>f</a:t>
            </a:r>
            <a:r>
              <a:rPr lang="en-US" sz="1800" dirty="0">
                <a:latin typeface="Georgia"/>
                <a:cs typeface="Georgia"/>
              </a:rPr>
              <a:t>t</a:t>
            </a:r>
            <a:r>
              <a:rPr lang="en-US" sz="1800" spc="5" dirty="0">
                <a:latin typeface="Georgia"/>
                <a:cs typeface="Georgia"/>
              </a:rPr>
              <a:t>e</a:t>
            </a:r>
            <a:r>
              <a:rPr lang="en-US" sz="1800" dirty="0">
                <a:latin typeface="Georgia"/>
                <a:cs typeface="Georgia"/>
              </a:rPr>
              <a:t>r</a:t>
            </a:r>
            <a:r>
              <a:rPr lang="en-US" sz="1800" spc="-10" dirty="0">
                <a:latin typeface="Georgia"/>
                <a:cs typeface="Georgia"/>
              </a:rPr>
              <a:t> </a:t>
            </a:r>
            <a:r>
              <a:rPr lang="en-US" sz="1800" dirty="0">
                <a:latin typeface="Georgia"/>
                <a:cs typeface="Georgia"/>
              </a:rPr>
              <a:t>the FY</a:t>
            </a:r>
            <a:r>
              <a:rPr lang="en-US" sz="1800" spc="-10" dirty="0">
                <a:latin typeface="Georgia"/>
                <a:cs typeface="Georgia"/>
              </a:rPr>
              <a:t> </a:t>
            </a:r>
            <a:r>
              <a:rPr lang="en-US" sz="1800" spc="5" dirty="0">
                <a:latin typeface="Georgia"/>
                <a:cs typeface="Georgia"/>
              </a:rPr>
              <a:t>e</a:t>
            </a:r>
            <a:r>
              <a:rPr lang="en-US" sz="1800" dirty="0">
                <a:latin typeface="Georgia"/>
                <a:cs typeface="Georgia"/>
              </a:rPr>
              <a:t>n</a:t>
            </a:r>
            <a:r>
              <a:rPr lang="en-US" sz="1800" spc="5" dirty="0">
                <a:latin typeface="Georgia"/>
                <a:cs typeface="Georgia"/>
              </a:rPr>
              <a:t>ded</a:t>
            </a:r>
            <a:r>
              <a:rPr lang="en-US" sz="1800" dirty="0">
                <a:latin typeface="Georgia"/>
                <a:cs typeface="Georgia"/>
              </a:rPr>
              <a:t>.</a:t>
            </a:r>
            <a:r>
              <a:rPr lang="en-US" sz="1800" spc="-30" dirty="0">
                <a:latin typeface="Georgia"/>
                <a:cs typeface="Georgia"/>
              </a:rPr>
              <a:t> </a:t>
            </a:r>
            <a:r>
              <a:rPr lang="en-US" sz="1800" dirty="0">
                <a:latin typeface="Georgia"/>
                <a:cs typeface="Georgia"/>
              </a:rPr>
              <a:t>The</a:t>
            </a:r>
            <a:r>
              <a:rPr lang="en-US" sz="1800" spc="-10" dirty="0">
                <a:latin typeface="Georgia"/>
                <a:cs typeface="Georgia"/>
              </a:rPr>
              <a:t> </a:t>
            </a:r>
            <a:r>
              <a:rPr lang="en-US" sz="1800" spc="5" dirty="0">
                <a:latin typeface="Georgia"/>
                <a:cs typeface="Georgia"/>
              </a:rPr>
              <a:t>la</a:t>
            </a:r>
            <a:r>
              <a:rPr lang="en-US" sz="1800" spc="-5" dirty="0">
                <a:latin typeface="Georgia"/>
                <a:cs typeface="Georgia"/>
              </a:rPr>
              <a:t>s</a:t>
            </a:r>
            <a:r>
              <a:rPr lang="en-US" sz="1800" dirty="0">
                <a:latin typeface="Georgia"/>
                <a:cs typeface="Georgia"/>
              </a:rPr>
              <a:t>t</a:t>
            </a:r>
            <a:r>
              <a:rPr lang="en-US" sz="1800" spc="-5" dirty="0">
                <a:latin typeface="Georgia"/>
                <a:cs typeface="Georgia"/>
              </a:rPr>
              <a:t> </a:t>
            </a:r>
            <a:r>
              <a:rPr lang="en-US" sz="1800" spc="5" dirty="0" smtClean="0">
                <a:latin typeface="Georgia"/>
                <a:cs typeface="Georgia"/>
              </a:rPr>
              <a:t>$0.</a:t>
            </a:r>
            <a:r>
              <a:rPr lang="en-US" sz="1800" dirty="0" smtClean="0">
                <a:latin typeface="Georgia"/>
                <a:cs typeface="Georgia"/>
              </a:rPr>
              <a:t>5</a:t>
            </a:r>
            <a:r>
              <a:rPr lang="en-US" sz="1800" spc="-5" dirty="0" smtClean="0">
                <a:latin typeface="Georgia"/>
                <a:cs typeface="Georgia"/>
              </a:rPr>
              <a:t> </a:t>
            </a:r>
            <a:r>
              <a:rPr lang="en-US" sz="1800" spc="-5" dirty="0">
                <a:latin typeface="Georgia"/>
                <a:cs typeface="Georgia"/>
              </a:rPr>
              <a:t>m</a:t>
            </a:r>
            <a:r>
              <a:rPr lang="en-US" sz="1800" spc="5" dirty="0">
                <a:latin typeface="Georgia"/>
                <a:cs typeface="Georgia"/>
              </a:rPr>
              <a:t>illio</a:t>
            </a:r>
            <a:r>
              <a:rPr lang="en-US" sz="1800" dirty="0">
                <a:latin typeface="Georgia"/>
                <a:cs typeface="Georgia"/>
              </a:rPr>
              <a:t>n</a:t>
            </a:r>
            <a:r>
              <a:rPr lang="en-US" sz="1800" spc="-40" dirty="0">
                <a:latin typeface="Georgia"/>
                <a:cs typeface="Georgia"/>
              </a:rPr>
              <a:t> </a:t>
            </a:r>
            <a:r>
              <a:rPr lang="en-US" sz="1800" dirty="0">
                <a:latin typeface="Georgia"/>
                <a:cs typeface="Georgia"/>
              </a:rPr>
              <a:t>w</a:t>
            </a:r>
            <a:r>
              <a:rPr lang="en-US" sz="1800" spc="5" dirty="0">
                <a:latin typeface="Georgia"/>
                <a:cs typeface="Georgia"/>
              </a:rPr>
              <a:t>a</a:t>
            </a:r>
            <a:r>
              <a:rPr lang="en-US" sz="1800" dirty="0">
                <a:latin typeface="Georgia"/>
                <a:cs typeface="Georgia"/>
              </a:rPr>
              <a:t>s</a:t>
            </a:r>
            <a:r>
              <a:rPr lang="en-US" sz="1800" spc="-10" dirty="0">
                <a:latin typeface="Georgia"/>
                <a:cs typeface="Georgia"/>
              </a:rPr>
              <a:t> c</a:t>
            </a:r>
            <a:r>
              <a:rPr lang="en-US" sz="1800" spc="5" dirty="0">
                <a:latin typeface="Georgia"/>
                <a:cs typeface="Georgia"/>
              </a:rPr>
              <a:t>olle</a:t>
            </a:r>
            <a:r>
              <a:rPr lang="en-US" sz="1800" spc="-10" dirty="0">
                <a:latin typeface="Georgia"/>
                <a:cs typeface="Georgia"/>
              </a:rPr>
              <a:t>c</a:t>
            </a:r>
            <a:r>
              <a:rPr lang="en-US" sz="1800" dirty="0">
                <a:latin typeface="Georgia"/>
                <a:cs typeface="Georgia"/>
              </a:rPr>
              <a:t>t</a:t>
            </a:r>
            <a:r>
              <a:rPr lang="en-US" sz="1800" spc="5" dirty="0">
                <a:latin typeface="Georgia"/>
                <a:cs typeface="Georgia"/>
              </a:rPr>
              <a:t>e</a:t>
            </a:r>
            <a:r>
              <a:rPr lang="en-US" sz="1800" dirty="0">
                <a:latin typeface="Georgia"/>
                <a:cs typeface="Georgia"/>
              </a:rPr>
              <a:t>d</a:t>
            </a:r>
            <a:r>
              <a:rPr lang="en-US" sz="1800" spc="-10" dirty="0">
                <a:latin typeface="Georgia"/>
                <a:cs typeface="Georgia"/>
              </a:rPr>
              <a:t> </a:t>
            </a:r>
            <a:r>
              <a:rPr lang="en-US" sz="1800" dirty="0">
                <a:latin typeface="Georgia"/>
                <a:cs typeface="Georgia"/>
              </a:rPr>
              <a:t>th</a:t>
            </a:r>
            <a:r>
              <a:rPr lang="en-US" sz="1800" spc="-5" dirty="0">
                <a:latin typeface="Georgia"/>
                <a:cs typeface="Georgia"/>
              </a:rPr>
              <a:t>r</a:t>
            </a:r>
            <a:r>
              <a:rPr lang="en-US" sz="1800" spc="5" dirty="0">
                <a:latin typeface="Georgia"/>
                <a:cs typeface="Georgia"/>
              </a:rPr>
              <a:t>e</a:t>
            </a:r>
            <a:r>
              <a:rPr lang="en-US" sz="1800" dirty="0">
                <a:latin typeface="Georgia"/>
                <a:cs typeface="Georgia"/>
              </a:rPr>
              <a:t>e</a:t>
            </a:r>
            <a:r>
              <a:rPr lang="en-US" sz="1800" spc="-10" dirty="0">
                <a:latin typeface="Georgia"/>
                <a:cs typeface="Georgia"/>
              </a:rPr>
              <a:t> </a:t>
            </a:r>
            <a:r>
              <a:rPr lang="en-US" sz="1800" spc="-5" dirty="0">
                <a:latin typeface="Georgia"/>
                <a:cs typeface="Georgia"/>
              </a:rPr>
              <a:t>m</a:t>
            </a:r>
            <a:r>
              <a:rPr lang="en-US" sz="1800" spc="5" dirty="0">
                <a:latin typeface="Georgia"/>
                <a:cs typeface="Georgia"/>
              </a:rPr>
              <a:t>o</a:t>
            </a:r>
            <a:r>
              <a:rPr lang="en-US" sz="1800" dirty="0">
                <a:latin typeface="Georgia"/>
                <a:cs typeface="Georgia"/>
              </a:rPr>
              <a:t>nths </a:t>
            </a:r>
            <a:r>
              <a:rPr lang="en-US" sz="1800" spc="5" dirty="0">
                <a:latin typeface="Georgia"/>
                <a:cs typeface="Georgia"/>
              </a:rPr>
              <a:t>a</a:t>
            </a:r>
            <a:r>
              <a:rPr lang="en-US" sz="1800" spc="-5" dirty="0">
                <a:latin typeface="Georgia"/>
                <a:cs typeface="Georgia"/>
              </a:rPr>
              <a:t>f</a:t>
            </a:r>
            <a:r>
              <a:rPr lang="en-US" sz="1800" dirty="0">
                <a:latin typeface="Georgia"/>
                <a:cs typeface="Georgia"/>
              </a:rPr>
              <a:t>t</a:t>
            </a:r>
            <a:r>
              <a:rPr lang="en-US" sz="1800" spc="5" dirty="0">
                <a:latin typeface="Georgia"/>
                <a:cs typeface="Georgia"/>
              </a:rPr>
              <a:t>e</a:t>
            </a:r>
            <a:r>
              <a:rPr lang="en-US" sz="1800" dirty="0">
                <a:latin typeface="Georgia"/>
                <a:cs typeface="Georgia"/>
              </a:rPr>
              <a:t>r</a:t>
            </a:r>
            <a:r>
              <a:rPr lang="en-US" sz="1800" spc="-10" dirty="0">
                <a:latin typeface="Georgia"/>
                <a:cs typeface="Georgia"/>
              </a:rPr>
              <a:t> </a:t>
            </a:r>
            <a:r>
              <a:rPr lang="en-US" sz="1800" dirty="0">
                <a:latin typeface="Georgia"/>
                <a:cs typeface="Georgia"/>
              </a:rPr>
              <a:t>the</a:t>
            </a:r>
            <a:r>
              <a:rPr lang="en-US" sz="1800" spc="-10" dirty="0">
                <a:latin typeface="Georgia"/>
                <a:cs typeface="Georgia"/>
              </a:rPr>
              <a:t> </a:t>
            </a:r>
            <a:r>
              <a:rPr lang="en-US" sz="1800" dirty="0">
                <a:latin typeface="Georgia"/>
                <a:cs typeface="Georgia"/>
              </a:rPr>
              <a:t>FY</a:t>
            </a:r>
            <a:r>
              <a:rPr lang="en-US" sz="1800" spc="5" dirty="0">
                <a:latin typeface="Georgia"/>
                <a:cs typeface="Georgia"/>
              </a:rPr>
              <a:t> e</a:t>
            </a:r>
            <a:r>
              <a:rPr lang="en-US" sz="1800" dirty="0">
                <a:latin typeface="Georgia"/>
                <a:cs typeface="Georgia"/>
              </a:rPr>
              <a:t>n</a:t>
            </a:r>
            <a:r>
              <a:rPr lang="en-US" sz="1800" spc="5" dirty="0">
                <a:latin typeface="Georgia"/>
                <a:cs typeface="Georgia"/>
              </a:rPr>
              <a:t>ded.</a:t>
            </a:r>
            <a:endParaRPr lang="en-US" sz="1800" dirty="0">
              <a:latin typeface="Georgia"/>
              <a:cs typeface="Georgia"/>
            </a:endParaRPr>
          </a:p>
          <a:p>
            <a:endParaRPr lang="en-US" sz="1800" dirty="0">
              <a:latin typeface="Georgia"/>
              <a:cs typeface="Georgia"/>
            </a:endParaRPr>
          </a:p>
          <a:p>
            <a:endParaRPr lang="en-US" dirty="0"/>
          </a:p>
        </p:txBody>
      </p:sp>
      <p:graphicFrame>
        <p:nvGraphicFramePr>
          <p:cNvPr id="4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042430"/>
              </p:ext>
            </p:extLst>
          </p:nvPr>
        </p:nvGraphicFramePr>
        <p:xfrm>
          <a:off x="1981200" y="2667000"/>
          <a:ext cx="4953000" cy="12191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1200"/>
                <a:gridCol w="2971800"/>
              </a:tblGrid>
              <a:tr h="296862">
                <a:tc>
                  <a:txBody>
                    <a:bodyPr/>
                    <a:lstStyle/>
                    <a:p>
                      <a:endParaRPr sz="17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co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din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g</a:t>
                      </a:r>
                      <a:r>
                        <a:rPr sz="1400" spc="-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t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o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f</a:t>
                      </a:r>
                      <a:r>
                        <a:rPr sz="1400" spc="-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thi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s 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x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p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se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h</a:t>
                      </a:r>
                      <a:r>
                        <a:rPr sz="1400" spc="-3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b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s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4505">
                        <a:lnSpc>
                          <a:spcPct val="100000"/>
                        </a:lnSpc>
                      </a:pPr>
                      <a:r>
                        <a:rPr sz="1400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u</a:t>
                      </a:r>
                      <a:r>
                        <a:rPr sz="1400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g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u</a:t>
                      </a:r>
                      <a:r>
                        <a:rPr sz="1400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1400" spc="-2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1</a:t>
                      </a:r>
                      <a:r>
                        <a:rPr sz="1400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(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wh</a:t>
                      </a:r>
                      <a:r>
                        <a:rPr sz="1400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1400" spc="-1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t</a:t>
                      </a:r>
                      <a:r>
                        <a:rPr sz="1400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1400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pa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id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)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odi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f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-a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cc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u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al</a:t>
                      </a:r>
                      <a:r>
                        <a:rPr sz="1400" spc="-4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b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s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179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J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un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2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1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5 (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wh</a:t>
                      </a:r>
                      <a:r>
                        <a:rPr sz="1400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1400" spc="-1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o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d</a:t>
                      </a:r>
                      <a:r>
                        <a:rPr sz="1400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1400" spc="-3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arr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iv</a:t>
                      </a:r>
                      <a:r>
                        <a:rPr sz="1400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es)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2737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cc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u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al</a:t>
                      </a:r>
                      <a:r>
                        <a:rPr sz="1400" spc="-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b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812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J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u</a:t>
                      </a:r>
                      <a:r>
                        <a:rPr sz="1400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y</a:t>
                      </a:r>
                      <a:r>
                        <a:rPr sz="1400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4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(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wh</a:t>
                      </a:r>
                      <a:r>
                        <a:rPr sz="1400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1400" spc="-1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f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i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1400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wo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rks</a:t>
                      </a:r>
                      <a:r>
                        <a:rPr sz="1400" spc="-3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are</a:t>
                      </a:r>
                      <a:r>
                        <a:rPr sz="1400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u</a:t>
                      </a:r>
                      <a:r>
                        <a:rPr sz="1400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se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d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)</a:t>
                      </a:r>
                      <a:endParaRPr sz="14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828224"/>
              </p:ext>
            </p:extLst>
          </p:nvPr>
        </p:nvGraphicFramePr>
        <p:xfrm>
          <a:off x="1981200" y="5339081"/>
          <a:ext cx="4953000" cy="12191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1200"/>
                <a:gridCol w="2971800"/>
              </a:tblGrid>
              <a:tr h="296862">
                <a:tc>
                  <a:txBody>
                    <a:bodyPr/>
                    <a:lstStyle/>
                    <a:p>
                      <a:endParaRPr sz="14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v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nu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co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1400" spc="-4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n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F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Y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0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12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Georgia"/>
                          <a:cs typeface="Georgia"/>
                        </a:rPr>
                        <a:t>C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h</a:t>
                      </a:r>
                      <a:r>
                        <a:rPr sz="1400" spc="-3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b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s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0685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$</a:t>
                      </a:r>
                      <a:r>
                        <a:rPr sz="1400" dirty="0" smtClean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8</a:t>
                      </a:r>
                      <a:r>
                        <a:rPr sz="1400" spc="-5" dirty="0" smtClean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mi</a:t>
                      </a:r>
                      <a:r>
                        <a:rPr sz="1400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ll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io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1400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(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c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a</a:t>
                      </a:r>
                      <a:r>
                        <a:rPr sz="1400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s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h</a:t>
                      </a:r>
                      <a:r>
                        <a:rPr sz="1400" spc="-3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r</a:t>
                      </a:r>
                      <a:r>
                        <a:rPr sz="1400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c</a:t>
                      </a:r>
                      <a:r>
                        <a:rPr sz="1400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iv</a:t>
                      </a:r>
                      <a:r>
                        <a:rPr sz="1400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d)</a:t>
                      </a:r>
                      <a:endParaRPr sz="14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Georgia"/>
                          <a:cs typeface="Georgia"/>
                        </a:rPr>
                        <a:t>M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odi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f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d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-a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cc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u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al</a:t>
                      </a:r>
                      <a:r>
                        <a:rPr sz="1400" spc="-4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b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s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$</a:t>
                      </a:r>
                      <a:r>
                        <a:rPr sz="1400" spc="-5" dirty="0" smtClean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9</a:t>
                      </a:r>
                      <a:r>
                        <a:rPr lang="en-US" sz="1400" spc="-5" dirty="0" smtClean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.</a:t>
                      </a:r>
                      <a:r>
                        <a:rPr sz="1400" dirty="0" smtClean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5</a:t>
                      </a:r>
                      <a:r>
                        <a:rPr sz="1400" spc="-15" dirty="0" smtClean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mi</a:t>
                      </a:r>
                      <a:r>
                        <a:rPr sz="1400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ll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io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n</a:t>
                      </a:r>
                      <a:endParaRPr sz="14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2737"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1400" spc="-1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cc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r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u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al</a:t>
                      </a:r>
                      <a:r>
                        <a:rPr sz="1400" spc="-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b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a</a:t>
                      </a:r>
                      <a:r>
                        <a:rPr sz="1400" spc="5" dirty="0">
                          <a:latin typeface="Georgia"/>
                          <a:cs typeface="Georgia"/>
                        </a:rPr>
                        <a:t>s</a:t>
                      </a:r>
                      <a:r>
                        <a:rPr sz="1400" spc="-5" dirty="0">
                          <a:latin typeface="Georgia"/>
                          <a:cs typeface="Georgia"/>
                        </a:rPr>
                        <a:t>i</a:t>
                      </a:r>
                      <a:r>
                        <a:rPr sz="1400" dirty="0">
                          <a:latin typeface="Georgia"/>
                          <a:cs typeface="Georgia"/>
                        </a:rPr>
                        <a:t>s</a:t>
                      </a:r>
                      <a:endParaRPr sz="14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2255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$</a:t>
                      </a:r>
                      <a:r>
                        <a:rPr sz="1400" spc="-5" dirty="0" smtClean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1</a:t>
                      </a:r>
                      <a:r>
                        <a:rPr sz="1400" dirty="0" smtClean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0</a:t>
                      </a:r>
                      <a:r>
                        <a:rPr sz="1400" spc="-5" dirty="0" smtClean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mi</a:t>
                      </a:r>
                      <a:r>
                        <a:rPr sz="1400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ll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io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n</a:t>
                      </a:r>
                      <a:r>
                        <a:rPr sz="1400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(</a:t>
                      </a:r>
                      <a:r>
                        <a:rPr sz="1400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ar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nin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g</a:t>
                      </a:r>
                      <a:r>
                        <a:rPr sz="1400" spc="-3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 </a:t>
                      </a:r>
                      <a:r>
                        <a:rPr sz="1400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ntit</a:t>
                      </a:r>
                      <a:r>
                        <a:rPr sz="1400" spc="-1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l</a:t>
                      </a:r>
                      <a:r>
                        <a:rPr sz="1400" spc="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e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d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Georgia"/>
                          <a:cs typeface="Georgia"/>
                        </a:rPr>
                        <a:t>)</a:t>
                      </a:r>
                      <a:endParaRPr sz="14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25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Fund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8388"/>
            <a:ext cx="7467600" cy="4667212"/>
          </a:xfrm>
        </p:spPr>
        <p:txBody>
          <a:bodyPr>
            <a:normAutofit/>
          </a:bodyPr>
          <a:lstStyle/>
          <a:p>
            <a:r>
              <a:rPr lang="en-US" dirty="0" smtClean="0"/>
              <a:t>Funds are useful to separate revenues and ensure that restricted revenues are spent for a specific purpose</a:t>
            </a:r>
          </a:p>
          <a:p>
            <a:r>
              <a:rPr lang="en-US" dirty="0" smtClean="0"/>
              <a:t>Three classes (p. 97):</a:t>
            </a:r>
          </a:p>
          <a:p>
            <a:pPr lvl="1"/>
            <a:r>
              <a:rPr lang="en-US" dirty="0" smtClean="0"/>
              <a:t>Unrestricted net assets – may be used for any purpose</a:t>
            </a:r>
          </a:p>
          <a:p>
            <a:pPr lvl="1"/>
            <a:r>
              <a:rPr lang="en-US" dirty="0" smtClean="0"/>
              <a:t>Temporarily restricted net assets – revenues that are restricted by time and/or action, transferred to unrestricted funds once available</a:t>
            </a:r>
          </a:p>
          <a:p>
            <a:pPr lvl="1"/>
            <a:r>
              <a:rPr lang="en-US" dirty="0" smtClean="0"/>
              <a:t>Permanently restricted net assets – donor-restricted revenues, usually comprised of the principal donation, but not the interest generated from the principal</a:t>
            </a:r>
          </a:p>
        </p:txBody>
      </p:sp>
    </p:spTree>
    <p:extLst>
      <p:ext uri="{BB962C8B-B14F-4D97-AF65-F5344CB8AC3E}">
        <p14:creationId xmlns:p14="http://schemas.microsoft.com/office/powerpoint/2010/main" val="104975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Reporting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1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TC101790492[[fn=Sketchbook]]</Template>
  <TotalTime>694</TotalTime>
  <Words>1172</Words>
  <Application>Microsoft Office PowerPoint</Application>
  <PresentationFormat>On-screen Show (4:3)</PresentationFormat>
  <Paragraphs>212</Paragraphs>
  <Slides>20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Bradley Hand ITC TT-Bold</vt:lpstr>
      <vt:lpstr>Calibri</vt:lpstr>
      <vt:lpstr>Cambria</vt:lpstr>
      <vt:lpstr>Courier New</vt:lpstr>
      <vt:lpstr>Georgia</vt:lpstr>
      <vt:lpstr>Rage Italic</vt:lpstr>
      <vt:lpstr>Times New Roman</vt:lpstr>
      <vt:lpstr>Wingdings</vt:lpstr>
      <vt:lpstr>Wingdings 2</vt:lpstr>
      <vt:lpstr>Sketchbook</vt:lpstr>
      <vt:lpstr>Nonprofit Accounting</vt:lpstr>
      <vt:lpstr>Nonprofit Accounting</vt:lpstr>
      <vt:lpstr>Nonprofit Accounting</vt:lpstr>
      <vt:lpstr>Nonprofit Accounting</vt:lpstr>
      <vt:lpstr>Generally Accepted Accounting Principles (GAAP)</vt:lpstr>
      <vt:lpstr>Accounting Bases</vt:lpstr>
      <vt:lpstr>Accounting Bases</vt:lpstr>
      <vt:lpstr>Fund Accounting</vt:lpstr>
      <vt:lpstr>Financial Reporting</vt:lpstr>
      <vt:lpstr>Why Report?</vt:lpstr>
      <vt:lpstr>Financial Audit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Budget Cycle: Implementation and Administration</dc:title>
  <dc:creator>David</dc:creator>
  <cp:lastModifiedBy>David Mitchell</cp:lastModifiedBy>
  <cp:revision>31</cp:revision>
  <cp:lastPrinted>2013-11-07T14:22:22Z</cp:lastPrinted>
  <dcterms:created xsi:type="dcterms:W3CDTF">2013-02-19T15:48:56Z</dcterms:created>
  <dcterms:modified xsi:type="dcterms:W3CDTF">2015-07-07T18:08:12Z</dcterms:modified>
</cp:coreProperties>
</file>