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71" r:id="rId11"/>
  </p:sldIdLst>
  <p:sldSz cx="9144000" cy="6858000" type="screen4x3"/>
  <p:notesSz cx="9309100" cy="6954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43" autoAdjust="0"/>
  </p:normalViewPr>
  <p:slideViewPr>
    <p:cSldViewPr>
      <p:cViewPr varScale="1">
        <p:scale>
          <a:sx n="80" d="100"/>
          <a:sy n="80" d="100"/>
        </p:scale>
        <p:origin x="90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23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5388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319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139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08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625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3375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6068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3106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4316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30" tIns="46465" rIns="92930" bIns="46465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501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352" y="638837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0"/>
                </a:moveTo>
                <a:lnTo>
                  <a:pt x="8833104" y="0"/>
                </a:lnTo>
                <a:lnTo>
                  <a:pt x="8833104" y="309562"/>
                </a:lnTo>
                <a:lnTo>
                  <a:pt x="0" y="309562"/>
                </a:lnTo>
                <a:lnTo>
                  <a:pt x="0" y="0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0"/>
                </a:moveTo>
                <a:lnTo>
                  <a:pt x="8833104" y="0"/>
                </a:lnTo>
                <a:lnTo>
                  <a:pt x="8833104" y="6547104"/>
                </a:lnTo>
                <a:lnTo>
                  <a:pt x="0" y="654710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7B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" y="1276742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525">
            <a:solidFill>
              <a:srgbClr val="7B989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267200" y="956035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B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B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B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67200" y="956035"/>
            <a:ext cx="609600" cy="609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4063" y="518949"/>
            <a:ext cx="5595873" cy="407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7B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6889" y="2569547"/>
            <a:ext cx="8110220" cy="285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7200" y="2115311"/>
            <a:ext cx="6096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18081"/>
              </p:ext>
            </p:extLst>
          </p:nvPr>
        </p:nvGraphicFramePr>
        <p:xfrm>
          <a:off x="147637" y="147637"/>
          <a:ext cx="8833104" cy="65471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4"/>
              </a:tblGrid>
              <a:tr h="2267712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endParaRPr lang="en-US" sz="4200" spc="-5" dirty="0" smtClean="0">
                        <a:solidFill>
                          <a:srgbClr val="D16349"/>
                        </a:solidFill>
                        <a:latin typeface="Georgia"/>
                        <a:cs typeface="Georgia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lang="en-US" sz="4200" spc="-5" dirty="0" smtClean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Cash</a:t>
                      </a:r>
                      <a:r>
                        <a:rPr lang="en-US" sz="4200" spc="-5" baseline="0" dirty="0" smtClean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Management and </a:t>
                      </a: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lang="en-US" sz="4200" spc="-5" baseline="0" dirty="0" smtClean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Investments</a:t>
                      </a:r>
                      <a:endParaRPr sz="4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11430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3971544"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</a:pPr>
                      <a:endParaRPr lang="en-US" sz="1600" dirty="0" smtClean="0">
                        <a:latin typeface="Georgia"/>
                        <a:cs typeface="Georgia"/>
                      </a:endParaRPr>
                    </a:p>
                    <a:p>
                      <a:pPr marL="76200" algn="ctr">
                        <a:lnSpc>
                          <a:spcPct val="100000"/>
                        </a:lnSpc>
                      </a:pPr>
                      <a:endParaRPr lang="en-US" sz="1600" dirty="0" smtClean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11430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  <a:tr h="307847">
                <a:tc>
                  <a:txBody>
                    <a:bodyPr/>
                    <a:lstStyle/>
                    <a:p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03429"/>
              </p:ext>
            </p:extLst>
          </p:nvPr>
        </p:nvGraphicFramePr>
        <p:xfrm>
          <a:off x="147637" y="150685"/>
          <a:ext cx="8833103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41341"/>
                <a:gridCol w="2766362"/>
                <a:gridCol w="25400"/>
              </a:tblGrid>
              <a:tr h="1121294">
                <a:tc gridSpan="2">
                  <a:txBody>
                    <a:bodyPr/>
                    <a:lstStyle/>
                    <a:p>
                      <a:pPr marL="2231390">
                        <a:lnSpc>
                          <a:spcPct val="100000"/>
                        </a:lnSpc>
                      </a:pPr>
                      <a:endParaRPr lang="en-US" sz="1800" spc="-5" dirty="0" smtClean="0">
                        <a:solidFill>
                          <a:srgbClr val="7B9899"/>
                        </a:solidFill>
                        <a:latin typeface="Georgia"/>
                        <a:cs typeface="Georgia"/>
                      </a:endParaRPr>
                    </a:p>
                    <a:p>
                      <a:pPr marL="223139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ong-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nve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me</a:t>
                      </a:r>
                      <a:r>
                        <a:rPr lang="en-US"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nts</a:t>
                      </a:r>
                      <a:endParaRPr lang="en-US" sz="3200" dirty="0" smtClean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 cap="flat" cmpd="sng" algn="ctr">
                      <a:solidFill>
                        <a:srgbClr val="7B9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1636">
                <a:tc gridSpan="3">
                  <a:txBody>
                    <a:bodyPr/>
                    <a:lstStyle/>
                    <a:p>
                      <a:pPr marL="509905" marR="514350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endParaRPr lang="en-US" sz="2800" dirty="0" smtClean="0">
                        <a:latin typeface="Georgia"/>
                        <a:cs typeface="Georgia"/>
                      </a:endParaRPr>
                    </a:p>
                    <a:p>
                      <a:pPr marL="509905" marR="514350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2800" spc="-5" dirty="0" smtClean="0">
                          <a:latin typeface="Georgia"/>
                          <a:cs typeface="Georgia"/>
                        </a:rPr>
                        <a:t>-</a:t>
                      </a:r>
                      <a:r>
                        <a:rPr sz="2800" spc="-1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cus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ns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yo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ce</a:t>
                      </a:r>
                      <a:r>
                        <a:rPr sz="2800" spc="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q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y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i="1" spc="-5" dirty="0">
                          <a:latin typeface="Georgia"/>
                          <a:cs typeface="Georgia"/>
                        </a:rPr>
                        <a:t>hi</a:t>
                      </a:r>
                      <a:r>
                        <a:rPr sz="2800" i="1" spc="-10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800" i="1" spc="-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i="1" dirty="0">
                          <a:latin typeface="Georgia"/>
                          <a:cs typeface="Georgia"/>
                        </a:rPr>
                        <a:t>er</a:t>
                      </a:r>
                      <a:r>
                        <a:rPr sz="2800" i="1" spc="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i="1" spc="-1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2800" i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i="1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i="1" spc="-1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i="1" dirty="0">
                          <a:latin typeface="Georgia"/>
                          <a:cs typeface="Georgia"/>
                        </a:rPr>
                        <a:t>ds</a:t>
                      </a:r>
                      <a:r>
                        <a:rPr sz="2800" i="1" spc="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ud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ge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d)</a:t>
                      </a:r>
                    </a:p>
                    <a:p>
                      <a:pPr marL="509905" indent="-274320">
                        <a:lnSpc>
                          <a:spcPct val="100000"/>
                        </a:lnSpc>
                        <a:spcBef>
                          <a:spcPts val="670"/>
                        </a:spcBef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ra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 p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8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f: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  <a:tab pos="6156325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cor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orate</a:t>
                      </a:r>
                      <a:r>
                        <a:rPr sz="24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equities</a:t>
                      </a:r>
                      <a:r>
                        <a:rPr sz="2400" spc="-4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toc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)	42%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  <a:tab pos="618998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ds	2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7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  <a:tab pos="620522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-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equities</a:t>
                      </a:r>
                      <a:r>
                        <a:rPr sz="2400" spc="-3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toc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)	1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7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  <a:tab pos="634111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eal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tate	5%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  <a:tab pos="630301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Pri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ate</a:t>
                      </a:r>
                      <a:r>
                        <a:rPr sz="24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equity	4%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  <a:tab pos="631317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er	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3%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  <a:tab pos="6078855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-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ds	0.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9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%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03070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0800" y="5427662"/>
            <a:ext cx="4191000" cy="528955"/>
          </a:xfrm>
          <a:custGeom>
            <a:avLst/>
            <a:gdLst/>
            <a:ahLst/>
            <a:cxnLst/>
            <a:rect l="l" t="t" r="r" b="b"/>
            <a:pathLst>
              <a:path w="4191000" h="528954">
                <a:moveTo>
                  <a:pt x="0" y="0"/>
                </a:moveTo>
                <a:lnTo>
                  <a:pt x="4191000" y="0"/>
                </a:lnTo>
                <a:lnTo>
                  <a:pt x="4191000" y="528637"/>
                </a:lnTo>
                <a:lnTo>
                  <a:pt x="0" y="52863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086373"/>
              </p:ext>
            </p:extLst>
          </p:nvPr>
        </p:nvGraphicFramePr>
        <p:xfrm>
          <a:off x="147637" y="150685"/>
          <a:ext cx="8961120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94713"/>
                <a:gridCol w="2166407"/>
              </a:tblGrid>
              <a:tr h="1121294">
                <a:tc gridSpan="2">
                  <a:txBody>
                    <a:bodyPr/>
                    <a:lstStyle/>
                    <a:p>
                      <a:pPr marL="2762250" algn="ctr">
                        <a:lnSpc>
                          <a:spcPct val="100000"/>
                        </a:lnSpc>
                      </a:pPr>
                      <a:endParaRPr lang="en-US" sz="2000" spc="-5" dirty="0" smtClean="0">
                        <a:solidFill>
                          <a:srgbClr val="7B9899"/>
                        </a:solidFill>
                        <a:latin typeface="Georgia"/>
                        <a:cs typeface="Georgia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tabLst>
                          <a:tab pos="6056313" algn="l"/>
                        </a:tabLst>
                      </a:pP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nt</a:t>
                      </a: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spc="-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32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3200" spc="-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Cash</a:t>
                      </a:r>
                      <a:r>
                        <a:rPr lang="en-US" sz="3200" spc="-5" baseline="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Management and 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nve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sti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ng</a:t>
                      </a:r>
                      <a:endParaRPr sz="3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 cap="flat" cmpd="sng" algn="ctr">
                      <a:solidFill>
                        <a:srgbClr val="7B9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 cap="flat" cmpd="sng" algn="ctr">
                      <a:solidFill>
                        <a:srgbClr val="7B9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 gridSpan="2">
                  <a:txBody>
                    <a:bodyPr/>
                    <a:lstStyle/>
                    <a:p>
                      <a:pPr marL="509905" marR="318770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endParaRPr lang="en-US" sz="2800" dirty="0" smtClean="0">
                        <a:latin typeface="Georgia"/>
                        <a:cs typeface="Georgia"/>
                      </a:endParaRPr>
                    </a:p>
                    <a:p>
                      <a:pPr marL="509905" marR="318770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 smtClean="0">
                          <a:latin typeface="Georgia"/>
                          <a:cs typeface="Georgia"/>
                        </a:rPr>
                        <a:t>Supp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se</a:t>
                      </a:r>
                      <a:r>
                        <a:rPr sz="2800" spc="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yo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ve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$1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0,000</a:t>
                      </a:r>
                      <a:r>
                        <a:rPr sz="2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tt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ng</a:t>
                      </a:r>
                      <a:r>
                        <a:rPr sz="2800" spc="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ur c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ck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ng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cc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un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.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Is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a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goo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?</a:t>
                      </a:r>
                    </a:p>
                    <a:p>
                      <a:pPr marL="509905" marR="516255" indent="-274320">
                        <a:lnSpc>
                          <a:spcPct val="100000"/>
                        </a:lnSpc>
                        <a:spcBef>
                          <a:spcPts val="670"/>
                        </a:spcBef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 t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im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ue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2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us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t 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ne w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 w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ng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r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cc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ss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o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funds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ay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  <a:p>
                      <a:pPr marL="509905" marR="537845" indent="-274320" algn="just">
                        <a:lnSpc>
                          <a:spcPct val="100000"/>
                        </a:lnSpc>
                        <a:spcBef>
                          <a:spcPts val="670"/>
                        </a:spcBef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>
                          <a:latin typeface="Georgia"/>
                          <a:cs typeface="Georgia"/>
                        </a:rPr>
                        <a:t>If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w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nv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st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 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se</a:t>
                      </a:r>
                      <a:r>
                        <a:rPr sz="28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funds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.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.,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m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ke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m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ab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o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s)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yo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w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uld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ge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a fu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n. H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w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5" dirty="0" smtClean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uc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?</a:t>
                      </a:r>
                    </a:p>
                    <a:p>
                      <a:pPr marL="232410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800" b="1" spc="-10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2800" b="1" spc="5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800" b="1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=</a:t>
                      </a:r>
                      <a:r>
                        <a:rPr sz="2800" b="1" spc="10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800" b="1" spc="-5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800" b="1" spc="5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800" b="1" spc="-5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(1</a:t>
                      </a:r>
                      <a:r>
                        <a:rPr sz="2800" b="1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+</a:t>
                      </a:r>
                      <a:r>
                        <a:rPr sz="2800" b="1" spc="-5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800" b="1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)</a:t>
                      </a:r>
                      <a:r>
                        <a:rPr sz="2775" b="1" baseline="25525" dirty="0" smtClean="0">
                          <a:solidFill>
                            <a:srgbClr val="A50021"/>
                          </a:solidFill>
                          <a:latin typeface="Georgia"/>
                          <a:cs typeface="Georgia"/>
                        </a:rPr>
                        <a:t>n</a:t>
                      </a:r>
                      <a:endParaRPr sz="2775" baseline="25525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marL="1681480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4716"/>
              </p:ext>
            </p:extLst>
          </p:nvPr>
        </p:nvGraphicFramePr>
        <p:xfrm>
          <a:off x="147637" y="150685"/>
          <a:ext cx="8833104" cy="6564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4"/>
              </a:tblGrid>
              <a:tr h="1121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dirty="0" smtClean="0">
                        <a:solidFill>
                          <a:srgbClr val="7B9899"/>
                        </a:solidFill>
                        <a:latin typeface="Georgia"/>
                        <a:cs typeface="Georg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Nonprofits</a:t>
                      </a:r>
                      <a:r>
                        <a:rPr sz="28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Ar</a:t>
                      </a:r>
                      <a:r>
                        <a:rPr sz="28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1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 </a:t>
                      </a:r>
                      <a:r>
                        <a:rPr sz="2800" spc="-1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nly </a:t>
                      </a:r>
                      <a:r>
                        <a:rPr sz="2800" spc="-1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800" spc="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1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rr</a:t>
                      </a:r>
                      <a:r>
                        <a:rPr sz="2800" spc="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800" spc="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8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2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8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ut </a:t>
                      </a:r>
                      <a:r>
                        <a:rPr sz="2800" spc="-1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800" spc="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8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so </a:t>
                      </a:r>
                      <a:r>
                        <a:rPr sz="28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Inv</a:t>
                      </a:r>
                      <a:r>
                        <a:rPr sz="2800" spc="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8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28821">
                <a:tc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endParaRPr lang="en-US" sz="2800" dirty="0" smtClean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 smtClean="0">
                          <a:latin typeface="Georgia"/>
                          <a:cs typeface="Georgia"/>
                        </a:rPr>
                        <a:t>In</a:t>
                      </a:r>
                      <a:r>
                        <a:rPr sz="28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 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ho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rt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-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rm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  <a:p>
                      <a:pPr marL="784225" marR="815975" lvl="1" indent="-274320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Nonprofits</a:t>
                      </a:r>
                      <a:r>
                        <a:rPr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ay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 “id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e”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ca</a:t>
                      </a:r>
                      <a:r>
                        <a:rPr sz="2400" i="1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i="1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balanc</a:t>
                      </a:r>
                      <a:r>
                        <a:rPr sz="2400" i="1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i="1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$10,000 in c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ec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g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accou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t)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But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nonprofits</a:t>
                      </a:r>
                      <a:r>
                        <a:rPr sz="2400" spc="1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sp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g ob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igatio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nonprofits</a:t>
                      </a:r>
                      <a:r>
                        <a:rPr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nv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ts</a:t>
                      </a:r>
                      <a:r>
                        <a:rPr sz="24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24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i="1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qu</a:t>
                      </a:r>
                      <a:r>
                        <a:rPr sz="2400" i="1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d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ct val="100000"/>
                        </a:lnSpc>
                        <a:spcBef>
                          <a:spcPts val="655"/>
                        </a:spcBef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28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 l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-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rm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  <a:p>
                      <a:pPr marL="784225" marR="398145" lvl="1" indent="-274320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Nonprofits</a:t>
                      </a:r>
                      <a:r>
                        <a:rPr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ets</a:t>
                      </a:r>
                      <a:r>
                        <a:rPr sz="24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ey</a:t>
                      </a:r>
                      <a:r>
                        <a:rPr sz="24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ou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 to 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nv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(e.g.,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400" spc="-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endowments</a:t>
                      </a:r>
                      <a:r>
                        <a:rPr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)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marR="792480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Here,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nonprofits</a:t>
                      </a:r>
                      <a:r>
                        <a:rPr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can</a:t>
                      </a:r>
                      <a:r>
                        <a:rPr sz="24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afford to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acrifice</a:t>
                      </a:r>
                      <a:r>
                        <a:rPr sz="2400" spc="-2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iquidity</a:t>
                      </a:r>
                      <a:r>
                        <a:rPr sz="2400" spc="-3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 greater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return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400" i="1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ie</a:t>
                      </a:r>
                      <a:r>
                        <a:rPr sz="24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ld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tabLst>
                          <a:tab pos="7740015" algn="l"/>
                        </a:tabLst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	</a:t>
                      </a:r>
                      <a:endParaRPr sz="2400" baseline="1736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57892"/>
              </p:ext>
            </p:extLst>
          </p:nvPr>
        </p:nvGraphicFramePr>
        <p:xfrm>
          <a:off x="147637" y="150685"/>
          <a:ext cx="8833103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64854"/>
                <a:gridCol w="2768249"/>
              </a:tblGrid>
              <a:tr h="1121294">
                <a:tc>
                  <a:txBody>
                    <a:bodyPr/>
                    <a:lstStyle/>
                    <a:p>
                      <a:pPr marL="2760980" algn="ctr">
                        <a:lnSpc>
                          <a:spcPct val="100000"/>
                        </a:lnSpc>
                      </a:pPr>
                      <a:endParaRPr lang="en-US" sz="2000" spc="-10" dirty="0" smtClean="0">
                        <a:solidFill>
                          <a:srgbClr val="7B9899"/>
                        </a:solidFill>
                        <a:latin typeface="Georgia"/>
                        <a:cs typeface="Georgia"/>
                      </a:endParaRPr>
                    </a:p>
                    <a:p>
                      <a:pPr marL="2760980" algn="ctr">
                        <a:lnSpc>
                          <a:spcPct val="100000"/>
                        </a:lnSpc>
                      </a:pP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3200" spc="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h B</a:t>
                      </a:r>
                      <a:r>
                        <a:rPr sz="3200" spc="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get</a:t>
                      </a:r>
                      <a:endParaRPr sz="3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 gridSpan="2">
                  <a:txBody>
                    <a:bodyPr/>
                    <a:lstStyle/>
                    <a:p>
                      <a:pPr marL="509905" marR="379730" indent="-274320">
                        <a:lnSpc>
                          <a:spcPts val="303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endParaRPr lang="en-US" sz="2800" dirty="0" smtClean="0">
                        <a:latin typeface="Georgia"/>
                        <a:cs typeface="Georgia"/>
                      </a:endParaRPr>
                    </a:p>
                    <a:p>
                      <a:pPr marL="509905" marR="379730" indent="-274320">
                        <a:lnSpc>
                          <a:spcPts val="303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sh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ud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ge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t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nc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ud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at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eg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nn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ng c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sh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ba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nc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,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800" i="1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800" i="1" spc="1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800" i="1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ece</a:t>
                      </a:r>
                      <a:r>
                        <a:rPr sz="2800" i="1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pts</a:t>
                      </a:r>
                      <a:r>
                        <a:rPr sz="2800" i="1" spc="2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sh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w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nu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s)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nd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800" i="1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800" i="1" spc="1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800" i="1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800" i="1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bu</a:t>
                      </a:r>
                      <a:r>
                        <a:rPr sz="2800" i="1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800" i="1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eme</a:t>
                      </a:r>
                      <a:r>
                        <a:rPr sz="2800" i="1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800" i="1" spc="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800" i="1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800" i="1" spc="5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sh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w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xp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1"/>
                        </a:spcBef>
                      </a:pPr>
                      <a:endParaRPr sz="3400" dirty="0">
                        <a:latin typeface="Times New Roman"/>
                        <a:cs typeface="Times New Roman"/>
                      </a:endParaRPr>
                    </a:p>
                    <a:p>
                      <a:pPr marR="2286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Georgia"/>
                          <a:cs typeface="Georgia"/>
                        </a:rPr>
                        <a:t>Begi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nn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4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ca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h ba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ce</a:t>
                      </a:r>
                    </a:p>
                    <a:p>
                      <a:pPr marL="2782570" marR="2806065" indent="635" algn="ctr">
                        <a:lnSpc>
                          <a:spcPct val="110000"/>
                        </a:lnSpc>
                      </a:pPr>
                      <a:r>
                        <a:rPr sz="2400" u="heavy" dirty="0">
                          <a:latin typeface="Georgia"/>
                          <a:cs typeface="Georgia"/>
                        </a:rPr>
                        <a:t>+</a:t>
                      </a:r>
                      <a:r>
                        <a:rPr sz="2400" u="heavy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u="heavy" dirty="0">
                          <a:latin typeface="Georgia"/>
                          <a:cs typeface="Georgia"/>
                        </a:rPr>
                        <a:t>ca</a:t>
                      </a:r>
                      <a:r>
                        <a:rPr sz="2400" u="heavy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u="heavy" dirty="0">
                          <a:latin typeface="Georgia"/>
                          <a:cs typeface="Georgia"/>
                        </a:rPr>
                        <a:t>h recei</a:t>
                      </a:r>
                      <a:r>
                        <a:rPr sz="2400" u="heavy" spc="-5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400" u="heavy" dirty="0">
                          <a:latin typeface="Georgia"/>
                          <a:cs typeface="Georgia"/>
                        </a:rPr>
                        <a:t>ts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ubtota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: 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h 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ai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ab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</a:t>
                      </a:r>
                    </a:p>
                    <a:p>
                      <a:pPr marR="2222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u="heavy" dirty="0">
                          <a:latin typeface="Georgia"/>
                          <a:cs typeface="Georgia"/>
                        </a:rPr>
                        <a:t>- ca</a:t>
                      </a:r>
                      <a:r>
                        <a:rPr sz="2400" u="heavy" spc="-5" dirty="0">
                          <a:latin typeface="Georgia"/>
                          <a:cs typeface="Georgia"/>
                        </a:rPr>
                        <a:t>sh</a:t>
                      </a:r>
                      <a:r>
                        <a:rPr sz="2400" u="heavy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u="heavy" dirty="0">
                          <a:latin typeface="Georgia"/>
                          <a:cs typeface="Georgia"/>
                        </a:rPr>
                        <a:t>di</a:t>
                      </a:r>
                      <a:r>
                        <a:rPr sz="2400" u="heavy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u="heavy" dirty="0">
                          <a:latin typeface="Georgia"/>
                          <a:cs typeface="Georgia"/>
                        </a:rPr>
                        <a:t>bur</a:t>
                      </a:r>
                      <a:r>
                        <a:rPr sz="2400" u="heavy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u="heavy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400" u="heavy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400" u="heavy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400" u="heavy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400" u="heavy" dirty="0">
                          <a:latin typeface="Georgia"/>
                          <a:cs typeface="Georgia"/>
                        </a:rPr>
                        <a:t>ts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R="2286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Georgia"/>
                          <a:cs typeface="Georgia"/>
                        </a:rPr>
                        <a:t>=</a:t>
                      </a:r>
                      <a:r>
                        <a:rPr sz="2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di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4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ca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ba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ce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sz="3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marL="1679575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504119" y="1048773"/>
            <a:ext cx="6135759" cy="4571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61735" y="2690756"/>
            <a:ext cx="33115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Georgia"/>
                <a:cs typeface="Georgia"/>
              </a:rPr>
              <a:t>C</a:t>
            </a:r>
            <a:r>
              <a:rPr sz="1600" spc="-10" dirty="0">
                <a:latin typeface="Georgia"/>
                <a:cs typeface="Georgia"/>
              </a:rPr>
              <a:t>ali</a:t>
            </a:r>
            <a:r>
              <a:rPr sz="1600" spc="-15" dirty="0">
                <a:latin typeface="Georgia"/>
                <a:cs typeface="Georgia"/>
              </a:rPr>
              <a:t>f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nia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-15" dirty="0">
                <a:latin typeface="Georgia"/>
                <a:cs typeface="Georgia"/>
              </a:rPr>
              <a:t>Ge</a:t>
            </a:r>
            <a:r>
              <a:rPr sz="1600" spc="-10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al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F</a:t>
            </a:r>
            <a:r>
              <a:rPr sz="1600" spc="-5" dirty="0">
                <a:latin typeface="Georgia"/>
                <a:cs typeface="Georgia"/>
              </a:rPr>
              <a:t>u</a:t>
            </a:r>
            <a:r>
              <a:rPr sz="1600" spc="-10" dirty="0">
                <a:latin typeface="Georgia"/>
                <a:cs typeface="Georgia"/>
              </a:rPr>
              <a:t>nd</a:t>
            </a:r>
            <a:r>
              <a:rPr sz="1600" spc="1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($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illion</a:t>
            </a:r>
            <a:r>
              <a:rPr sz="1600" spc="-15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)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774063" y="518949"/>
            <a:ext cx="5595873" cy="492443"/>
          </a:xfrm>
        </p:spPr>
        <p:txBody>
          <a:bodyPr/>
          <a:lstStyle/>
          <a:p>
            <a:pPr algn="ctr"/>
            <a:r>
              <a:rPr lang="en-US" dirty="0" smtClean="0"/>
              <a:t>Cash </a:t>
            </a:r>
            <a:r>
              <a:rPr lang="en-US" dirty="0" smtClean="0"/>
              <a:t>Flow (State of California)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562077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how cash and expenditures can fluctuate during the fiscal year. The cash flow manager must use the peak in revenues to cover shortfalls in other months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516314"/>
              </p:ext>
            </p:extLst>
          </p:nvPr>
        </p:nvGraphicFramePr>
        <p:xfrm>
          <a:off x="147637" y="150685"/>
          <a:ext cx="8833104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4"/>
              </a:tblGrid>
              <a:tr h="1121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spc="-10" dirty="0" smtClean="0">
                        <a:solidFill>
                          <a:srgbClr val="7B9899"/>
                        </a:solidFill>
                        <a:latin typeface="Georgia"/>
                        <a:cs typeface="Georg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3200" spc="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h </a:t>
                      </a:r>
                      <a:r>
                        <a:rPr sz="3200" spc="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Ma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3200" spc="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g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endParaRPr sz="3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>
                  <a:txBody>
                    <a:bodyPr/>
                    <a:lstStyle/>
                    <a:p>
                      <a:pPr marL="509905" marR="676275" indent="-274320">
                        <a:lnSpc>
                          <a:spcPts val="2810"/>
                        </a:lnSpc>
                        <a:buClr>
                          <a:srgbClr val="D16349"/>
                        </a:buClr>
                        <a:buSzPct val="84615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endParaRPr lang="en-US" sz="2600" spc="-5" dirty="0" smtClean="0">
                        <a:solidFill>
                          <a:srgbClr val="D16349"/>
                        </a:solidFill>
                        <a:latin typeface="Georgia"/>
                        <a:cs typeface="Georgia"/>
                      </a:endParaRPr>
                    </a:p>
                    <a:p>
                      <a:pPr marL="509905" marR="676275" indent="-274320">
                        <a:lnSpc>
                          <a:spcPts val="2810"/>
                        </a:lnSpc>
                        <a:buClr>
                          <a:srgbClr val="D16349"/>
                        </a:buClr>
                        <a:buSzPct val="84615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600" spc="-5" dirty="0" smtClean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600" spc="-10" dirty="0" smtClean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 smtClean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sh</a:t>
                      </a:r>
                      <a:r>
                        <a:rPr sz="2600" spc="5" dirty="0" smtClean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600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bi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600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600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za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600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6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:</a:t>
                      </a:r>
                      <a:r>
                        <a:rPr sz="2600" spc="-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et t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e 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ey</a:t>
                      </a:r>
                      <a:r>
                        <a:rPr sz="26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owed</a:t>
                      </a:r>
                      <a:r>
                        <a:rPr sz="26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s 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q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ic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k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ly</a:t>
                      </a:r>
                      <a:r>
                        <a:rPr sz="26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s poss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ib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le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235"/>
                        </a:spcBef>
                        <a:buClr>
                          <a:srgbClr val="CCB400"/>
                        </a:buClr>
                        <a:buSzPct val="68181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Pro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b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ll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ng</a:t>
                      </a:r>
                      <a:endParaRPr sz="22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265"/>
                        </a:spcBef>
                        <a:buClr>
                          <a:srgbClr val="CCB400"/>
                        </a:buClr>
                        <a:buSzPct val="68181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id</a:t>
                      </a:r>
                      <a:r>
                        <a:rPr sz="22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ro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g</a:t>
                      </a:r>
                      <a:r>
                        <a:rPr sz="2200" spc="3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2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mme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spc="2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osit</a:t>
                      </a:r>
                      <a:endParaRPr sz="22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260"/>
                        </a:spcBef>
                        <a:buClr>
                          <a:srgbClr val="CCB400"/>
                        </a:buClr>
                        <a:buSzPct val="68181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Qu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ick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co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lle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ion</a:t>
                      </a:r>
                      <a:r>
                        <a:rPr sz="22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e.g.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,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cr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dit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rd</a:t>
                      </a:r>
                      <a:r>
                        <a:rPr sz="22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ment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s)</a:t>
                      </a:r>
                      <a:endParaRPr sz="2200" dirty="0">
                        <a:latin typeface="Georgia"/>
                        <a:cs typeface="Georgia"/>
                      </a:endParaRPr>
                    </a:p>
                    <a:p>
                      <a:pPr marL="509905" marR="1251585" indent="-274320">
                        <a:lnSpc>
                          <a:spcPts val="2810"/>
                        </a:lnSpc>
                        <a:spcBef>
                          <a:spcPts val="645"/>
                        </a:spcBef>
                        <a:buClr>
                          <a:srgbClr val="D16349"/>
                        </a:buClr>
                        <a:buSzPct val="84615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600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Di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600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urse</a:t>
                      </a:r>
                      <a:r>
                        <a:rPr sz="26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6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600" spc="-4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6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trol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:</a:t>
                      </a:r>
                      <a:r>
                        <a:rPr sz="26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k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e p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ts 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s l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te</a:t>
                      </a:r>
                      <a:r>
                        <a:rPr sz="26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s poss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ib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le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235"/>
                        </a:spcBef>
                        <a:buClr>
                          <a:srgbClr val="CCB400"/>
                        </a:buClr>
                        <a:buSzPct val="68181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maj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2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ment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200" spc="4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 coi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cide</a:t>
                      </a:r>
                      <a:r>
                        <a:rPr sz="22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 r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ts</a:t>
                      </a:r>
                      <a:endParaRPr sz="2200" dirty="0">
                        <a:latin typeface="Georgia"/>
                        <a:cs typeface="Georgia"/>
                      </a:endParaRPr>
                    </a:p>
                    <a:p>
                      <a:pPr marL="509905" marR="1557020" indent="-274320">
                        <a:lnSpc>
                          <a:spcPts val="2810"/>
                        </a:lnSpc>
                        <a:spcBef>
                          <a:spcPts val="645"/>
                        </a:spcBef>
                        <a:buClr>
                          <a:srgbClr val="D16349"/>
                        </a:buClr>
                        <a:buSzPct val="84615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600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6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vest</a:t>
                      </a:r>
                      <a:r>
                        <a:rPr sz="26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6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:</a:t>
                      </a:r>
                      <a:r>
                        <a:rPr sz="26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6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so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et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pro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ve</a:t>
                      </a:r>
                      <a:r>
                        <a:rPr sz="2600" spc="-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w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th</a:t>
                      </a:r>
                      <a:r>
                        <a:rPr sz="26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e 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6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es</a:t>
                      </a:r>
                      <a:r>
                        <a:rPr sz="26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spc="5" dirty="0" smtClean="0">
                          <a:latin typeface="Georgia"/>
                          <a:cs typeface="Georgia"/>
                        </a:rPr>
                        <a:t>b</a:t>
                      </a:r>
                      <a:r>
                        <a:rPr sz="2600" dirty="0" smtClean="0">
                          <a:latin typeface="Georgia"/>
                          <a:cs typeface="Georgia"/>
                        </a:rPr>
                        <a:t>etween</a:t>
                      </a:r>
                      <a:endParaRPr sz="2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tabLst>
                          <a:tab pos="7740015" algn="l"/>
                        </a:tabLst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	</a:t>
                      </a:r>
                      <a:endParaRPr sz="2400" baseline="1736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695971"/>
              </p:ext>
            </p:extLst>
          </p:nvPr>
        </p:nvGraphicFramePr>
        <p:xfrm>
          <a:off x="147637" y="150685"/>
          <a:ext cx="8833103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61104"/>
                <a:gridCol w="2746599"/>
                <a:gridCol w="25400"/>
              </a:tblGrid>
              <a:tr h="1121294">
                <a:tc gridSpan="2">
                  <a:txBody>
                    <a:bodyPr/>
                    <a:lstStyle/>
                    <a:p>
                      <a:pPr marL="2191385">
                        <a:lnSpc>
                          <a:spcPct val="100000"/>
                        </a:lnSpc>
                      </a:pPr>
                      <a:endParaRPr lang="en-US" sz="1800" dirty="0" smtClean="0">
                        <a:solidFill>
                          <a:srgbClr val="7B9899"/>
                        </a:solidFill>
                        <a:latin typeface="Georgia"/>
                        <a:cs typeface="Georgia"/>
                      </a:endParaRPr>
                    </a:p>
                    <a:p>
                      <a:pPr marL="2191385">
                        <a:lnSpc>
                          <a:spcPct val="100000"/>
                        </a:lnSpc>
                      </a:pP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t-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 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nve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me</a:t>
                      </a:r>
                      <a:r>
                        <a:rPr lang="en-US"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nts</a:t>
                      </a:r>
                      <a:endParaRPr sz="3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endParaRPr sz="3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 gridSpan="3"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4615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endParaRPr lang="en-US" sz="2600" spc="-10" dirty="0" smtClean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4615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600" spc="-10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sz="260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600" spc="-5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2600" dirty="0" smtClean="0">
                          <a:latin typeface="Georgia"/>
                          <a:cs typeface="Georgia"/>
                        </a:rPr>
                        <a:t>er</a:t>
                      </a:r>
                      <a:r>
                        <a:rPr sz="2600" spc="-10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2600" dirty="0" smtClean="0">
                          <a:latin typeface="Georgia"/>
                          <a:cs typeface="Georgia"/>
                        </a:rPr>
                        <a:t>l</a:t>
                      </a:r>
                      <a:r>
                        <a:rPr sz="2600" spc="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pr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6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600" spc="5" dirty="0">
                          <a:latin typeface="Georgia"/>
                          <a:cs typeface="Georgia"/>
                        </a:rPr>
                        <a:t>ci</a:t>
                      </a:r>
                      <a:r>
                        <a:rPr sz="2600" dirty="0">
                          <a:latin typeface="Georgia"/>
                          <a:cs typeface="Georgia"/>
                        </a:rPr>
                        <a:t>ples:</a:t>
                      </a:r>
                    </a:p>
                    <a:p>
                      <a:pPr marL="784225" marR="1480185" lvl="1" indent="-274320">
                        <a:lnSpc>
                          <a:spcPts val="238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181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200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2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egal</a:t>
                      </a:r>
                      <a:r>
                        <a:rPr sz="22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200" spc="4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not all investments are available to nonprofits</a:t>
                      </a:r>
                      <a:r>
                        <a:rPr lang="en-US" sz="2200" baseline="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due to legal or policy constraints</a:t>
                      </a:r>
                      <a:endParaRPr sz="2200" dirty="0">
                        <a:latin typeface="Georgia"/>
                        <a:cs typeface="Georgia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CCB400"/>
                        </a:buClr>
                        <a:buFont typeface="Wingdings"/>
                        <a:buChar char=""/>
                      </a:pPr>
                      <a:endParaRPr sz="2950" dirty="0">
                        <a:latin typeface="Times New Roman"/>
                        <a:cs typeface="Times New Roman"/>
                      </a:endParaRPr>
                    </a:p>
                    <a:p>
                      <a:pPr marL="784225" marR="599440" lvl="1" indent="-274320">
                        <a:lnSpc>
                          <a:spcPts val="2380"/>
                        </a:lnSpc>
                        <a:buClr>
                          <a:srgbClr val="CCB400"/>
                        </a:buClr>
                        <a:buSzPct val="68181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200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2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isk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 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def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ul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i="1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ri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sk</a:t>
                      </a:r>
                      <a:r>
                        <a:rPr sz="2200" i="1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oss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nc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al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)</a:t>
                      </a:r>
                      <a:r>
                        <a:rPr sz="22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2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 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credi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i="1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ma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 ri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sk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oss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ma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alu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nte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t)</a:t>
                      </a:r>
                      <a:endParaRPr sz="2200" dirty="0">
                        <a:latin typeface="Georgia"/>
                        <a:cs typeface="Georgia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27"/>
                        </a:spcBef>
                        <a:buClr>
                          <a:srgbClr val="CCB400"/>
                        </a:buClr>
                        <a:buFont typeface="Wingdings"/>
                        <a:buChar char=""/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buClr>
                          <a:srgbClr val="CCB400"/>
                        </a:buClr>
                        <a:buSzPct val="68181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2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Yi</a:t>
                      </a:r>
                      <a:r>
                        <a:rPr sz="22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el</a:t>
                      </a:r>
                      <a:r>
                        <a:rPr sz="22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ici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all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200" spc="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ow</a:t>
                      </a:r>
                      <a:r>
                        <a:rPr sz="22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ate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2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etu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rn</a:t>
                      </a:r>
                      <a:r>
                        <a:rPr sz="22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mun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 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ds)</a:t>
                      </a:r>
                      <a:endParaRPr sz="2200" dirty="0">
                        <a:latin typeface="Georgia"/>
                        <a:cs typeface="Georgia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14"/>
                        </a:spcBef>
                        <a:buClr>
                          <a:srgbClr val="CCB400"/>
                        </a:buClr>
                        <a:buFont typeface="Wingdings"/>
                        <a:buChar char=""/>
                      </a:pPr>
                      <a:endParaRPr sz="3000" dirty="0">
                        <a:latin typeface="Times New Roman"/>
                        <a:cs typeface="Times New Roman"/>
                      </a:endParaRPr>
                    </a:p>
                    <a:p>
                      <a:pPr marL="784225" marR="1536700" lvl="1" indent="-274320">
                        <a:lnSpc>
                          <a:spcPts val="2380"/>
                        </a:lnSpc>
                        <a:buClr>
                          <a:srgbClr val="CCB400"/>
                        </a:buClr>
                        <a:buSzPct val="68181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200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2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-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q</a:t>
                      </a:r>
                      <a:r>
                        <a:rPr sz="22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2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idi</a:t>
                      </a:r>
                      <a:r>
                        <a:rPr sz="22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200" spc="2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 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illi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q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ui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200" i="1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ass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200" i="1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i="1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200" i="1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(so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met</a:t>
                      </a:r>
                      <a:r>
                        <a:rPr sz="22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g</a:t>
                      </a:r>
                      <a:r>
                        <a:rPr sz="22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you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can</a:t>
                      </a:r>
                      <a:r>
                        <a:rPr sz="22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’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200" spc="3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el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 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mme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di</a:t>
                      </a:r>
                      <a:r>
                        <a:rPr sz="22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atel</a:t>
                      </a:r>
                      <a:r>
                        <a:rPr sz="22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y)</a:t>
                      </a:r>
                      <a:endParaRPr sz="22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4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400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7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9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no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9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1900" spc="-1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es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900" spc="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900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-</a:t>
                      </a:r>
                      <a:r>
                        <a:rPr sz="1900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rm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 f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ds</a:t>
                      </a:r>
                      <a:r>
                        <a:rPr sz="19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9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lon</a:t>
                      </a:r>
                      <a:r>
                        <a:rPr sz="1900" spc="-10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-</a:t>
                      </a:r>
                      <a:r>
                        <a:rPr sz="1900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rm</a:t>
                      </a:r>
                      <a:r>
                        <a:rPr sz="19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1900" spc="-1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es</a:t>
                      </a:r>
                      <a:r>
                        <a:rPr sz="1900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900" spc="-5" dirty="0">
                          <a:latin typeface="Georgia"/>
                          <a:cs typeface="Georgia"/>
                        </a:rPr>
                        <a:t>men</a:t>
                      </a:r>
                      <a:r>
                        <a:rPr sz="1900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9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683385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4675">
              <a:lnSpc>
                <a:spcPts val="3820"/>
              </a:lnSpc>
            </a:pPr>
            <a:r>
              <a:rPr dirty="0"/>
              <a:t>S</a:t>
            </a:r>
            <a:r>
              <a:rPr spc="-10" dirty="0"/>
              <a:t>h</a:t>
            </a:r>
            <a:r>
              <a:rPr dirty="0"/>
              <a:t>o</a:t>
            </a:r>
            <a:r>
              <a:rPr spc="-10" dirty="0"/>
              <a:t>r</a:t>
            </a:r>
            <a:r>
              <a:rPr dirty="0"/>
              <a:t>t-</a:t>
            </a:r>
            <a:r>
              <a:rPr spc="-5" dirty="0"/>
              <a:t>T</a:t>
            </a:r>
            <a:r>
              <a:rPr dirty="0"/>
              <a:t>e</a:t>
            </a:r>
            <a:r>
              <a:rPr spc="-10" dirty="0"/>
              <a:t>r</a:t>
            </a:r>
            <a:r>
              <a:rPr dirty="0"/>
              <a:t>m </a:t>
            </a:r>
            <a:r>
              <a:rPr spc="-5" dirty="0"/>
              <a:t>I</a:t>
            </a:r>
            <a:r>
              <a:rPr dirty="0"/>
              <a:t>nve</a:t>
            </a:r>
            <a:r>
              <a:rPr spc="-5" dirty="0"/>
              <a:t>s</a:t>
            </a:r>
            <a:r>
              <a:rPr dirty="0"/>
              <a:t>t</a:t>
            </a:r>
            <a:r>
              <a:rPr spc="-5" dirty="0"/>
              <a:t>m</a:t>
            </a:r>
            <a:r>
              <a:rPr dirty="0"/>
              <a:t>en</a:t>
            </a:r>
            <a:r>
              <a:rPr spc="-5"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55740" y="3420721"/>
            <a:ext cx="699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T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-B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ills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387" y="3420721"/>
            <a:ext cx="125412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C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o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mm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spc="-10" dirty="0">
                <a:solidFill>
                  <a:srgbClr val="A50021"/>
                </a:solidFill>
                <a:latin typeface="Georgia"/>
                <a:cs typeface="Georgia"/>
              </a:rPr>
              <a:t>r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c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i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a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l p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a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p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r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81075" y="3140075"/>
            <a:ext cx="7029450" cy="0"/>
          </a:xfrm>
          <a:custGeom>
            <a:avLst/>
            <a:gdLst/>
            <a:ahLst/>
            <a:cxnLst/>
            <a:rect l="l" t="t" r="r" b="b"/>
            <a:pathLst>
              <a:path w="7029450">
                <a:moveTo>
                  <a:pt x="0" y="0"/>
                </a:moveTo>
                <a:lnTo>
                  <a:pt x="7029450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81941" y="305434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2" y="0"/>
                </a:moveTo>
                <a:lnTo>
                  <a:pt x="0" y="171450"/>
                </a:lnTo>
                <a:lnTo>
                  <a:pt x="171462" y="85737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203" y="3054342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37" y="0"/>
                </a:moveTo>
                <a:lnTo>
                  <a:pt x="0" y="85737"/>
                </a:lnTo>
                <a:lnTo>
                  <a:pt x="171450" y="171450"/>
                </a:lnTo>
                <a:lnTo>
                  <a:pt x="1714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26561" y="2358983"/>
            <a:ext cx="60007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Georgia"/>
                <a:cs typeface="Georgia"/>
              </a:rPr>
              <a:t>Yield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5505" y="2358983"/>
            <a:ext cx="105156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Georgia"/>
                <a:cs typeface="Georgia"/>
              </a:rPr>
              <a:t>Li</a:t>
            </a:r>
            <a:r>
              <a:rPr sz="2000" spc="-10" dirty="0">
                <a:latin typeface="Georgia"/>
                <a:cs typeface="Georgia"/>
              </a:rPr>
              <a:t>q</a:t>
            </a:r>
            <a:r>
              <a:rPr sz="2000" dirty="0">
                <a:latin typeface="Georgia"/>
                <a:cs typeface="Georgia"/>
              </a:rPr>
              <a:t>uidity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55540" y="3420721"/>
            <a:ext cx="145669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O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t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h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r f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d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spc="-10" dirty="0">
                <a:solidFill>
                  <a:srgbClr val="A50021"/>
                </a:solidFill>
                <a:latin typeface="Georgia"/>
                <a:cs typeface="Georgia"/>
              </a:rPr>
              <a:t>r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a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l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- 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a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g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n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c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y iss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u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69740" y="3422321"/>
            <a:ext cx="4413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CDs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07816" y="3420721"/>
            <a:ext cx="5511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R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po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22616" y="3420721"/>
            <a:ext cx="5200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C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a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sh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4616" y="3420721"/>
            <a:ext cx="85725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Eq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u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iti</a:t>
            </a:r>
            <a:r>
              <a:rPr sz="1800" spc="5" dirty="0">
                <a:solidFill>
                  <a:srgbClr val="A50021"/>
                </a:solidFill>
                <a:latin typeface="Georgia"/>
                <a:cs typeface="Georgia"/>
              </a:rPr>
              <a:t>e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s 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(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sto</a:t>
            </a:r>
            <a:r>
              <a:rPr sz="1800" spc="-5" dirty="0">
                <a:solidFill>
                  <a:srgbClr val="A50021"/>
                </a:solidFill>
                <a:latin typeface="Georgia"/>
                <a:cs typeface="Georgia"/>
              </a:rPr>
              <a:t>c</a:t>
            </a:r>
            <a:r>
              <a:rPr sz="1800" spc="-10" dirty="0">
                <a:solidFill>
                  <a:srgbClr val="A50021"/>
                </a:solidFill>
                <a:latin typeface="Georgia"/>
                <a:cs typeface="Georgia"/>
              </a:rPr>
              <a:t>k</a:t>
            </a:r>
            <a:r>
              <a:rPr sz="1800" dirty="0">
                <a:solidFill>
                  <a:srgbClr val="A50021"/>
                </a:solidFill>
                <a:latin typeface="Georgia"/>
                <a:cs typeface="Georgia"/>
              </a:rPr>
              <a:t>s)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0493" y="1167715"/>
            <a:ext cx="4291965" cy="990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indent="-234315">
              <a:lnSpc>
                <a:spcPct val="100000"/>
              </a:lnSpc>
              <a:spcBef>
                <a:spcPts val="1019"/>
              </a:spcBef>
              <a:buClr>
                <a:srgbClr val="D16349"/>
              </a:buClr>
              <a:buSzPct val="119642"/>
              <a:buFont typeface="Arial"/>
              <a:buChar char="•"/>
              <a:tabLst>
                <a:tab pos="247650" algn="l"/>
              </a:tabLst>
            </a:pPr>
            <a:endParaRPr lang="en-US" sz="2800" spc="-40" dirty="0" smtClean="0">
              <a:latin typeface="Georgia"/>
              <a:cs typeface="Georgia"/>
            </a:endParaRPr>
          </a:p>
          <a:p>
            <a:pPr marL="247015" indent="-234315">
              <a:lnSpc>
                <a:spcPct val="100000"/>
              </a:lnSpc>
              <a:spcBef>
                <a:spcPts val="1019"/>
              </a:spcBef>
              <a:buClr>
                <a:srgbClr val="D16349"/>
              </a:buClr>
              <a:buSzPct val="119642"/>
              <a:buFont typeface="Arial"/>
              <a:buChar char="•"/>
              <a:tabLst>
                <a:tab pos="247650" algn="l"/>
              </a:tabLst>
            </a:pPr>
            <a:r>
              <a:rPr sz="2800" spc="-40" dirty="0" smtClean="0">
                <a:latin typeface="Georgia"/>
                <a:cs typeface="Georgia"/>
              </a:rPr>
              <a:t>W</a:t>
            </a:r>
            <a:r>
              <a:rPr sz="2800" spc="-10" dirty="0" smtClean="0">
                <a:latin typeface="Georgia"/>
                <a:cs typeface="Georgia"/>
              </a:rPr>
              <a:t>he</a:t>
            </a:r>
            <a:r>
              <a:rPr sz="2800" spc="-25" dirty="0" smtClean="0">
                <a:latin typeface="Georgia"/>
                <a:cs typeface="Georgia"/>
              </a:rPr>
              <a:t>r</a:t>
            </a:r>
            <a:r>
              <a:rPr sz="2800" spc="-15" dirty="0" smtClean="0">
                <a:latin typeface="Georgia"/>
                <a:cs typeface="Georgia"/>
              </a:rPr>
              <a:t>e</a:t>
            </a:r>
            <a:r>
              <a:rPr sz="2800" spc="15" dirty="0" smtClean="0">
                <a:latin typeface="Georgia"/>
                <a:cs typeface="Georgia"/>
              </a:rPr>
              <a:t> </a:t>
            </a:r>
            <a:r>
              <a:rPr sz="2800" spc="-20" dirty="0">
                <a:latin typeface="Georgia"/>
                <a:cs typeface="Georgia"/>
              </a:rPr>
              <a:t>t</a:t>
            </a:r>
            <a:r>
              <a:rPr sz="2800" spc="-15" dirty="0">
                <a:latin typeface="Georgia"/>
                <a:cs typeface="Georgia"/>
              </a:rPr>
              <a:t>o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5" dirty="0">
                <a:latin typeface="Georgia"/>
                <a:cs typeface="Georgia"/>
              </a:rPr>
              <a:t>i</a:t>
            </a:r>
            <a:r>
              <a:rPr sz="2800" spc="-20" dirty="0">
                <a:latin typeface="Georgia"/>
                <a:cs typeface="Georgia"/>
              </a:rPr>
              <a:t>nv</a:t>
            </a:r>
            <a:r>
              <a:rPr sz="2800" spc="-10" dirty="0">
                <a:latin typeface="Georgia"/>
                <a:cs typeface="Georgia"/>
              </a:rPr>
              <a:t>e</a:t>
            </a:r>
            <a:r>
              <a:rPr sz="2800" spc="-15" dirty="0">
                <a:latin typeface="Georgia"/>
                <a:cs typeface="Georgia"/>
              </a:rPr>
              <a:t>s</a:t>
            </a:r>
            <a:r>
              <a:rPr sz="2800" spc="-20" dirty="0">
                <a:latin typeface="Georgia"/>
                <a:cs typeface="Georgia"/>
              </a:rPr>
              <a:t>t</a:t>
            </a:r>
            <a:r>
              <a:rPr sz="2800" spc="-15" dirty="0">
                <a:latin typeface="Georgia"/>
                <a:cs typeface="Georgia"/>
              </a:rPr>
              <a:t>?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00328"/>
              </p:ext>
            </p:extLst>
          </p:nvPr>
        </p:nvGraphicFramePr>
        <p:xfrm>
          <a:off x="147637" y="150685"/>
          <a:ext cx="8833104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4"/>
              </a:tblGrid>
              <a:tr h="112129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endParaRPr lang="en-US" sz="1800" spc="-5" dirty="0" smtClean="0">
                        <a:solidFill>
                          <a:srgbClr val="7B9899"/>
                        </a:solidFill>
                        <a:latin typeface="Georgia"/>
                        <a:cs typeface="Georgi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K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ey </a:t>
                      </a:r>
                      <a:r>
                        <a:rPr sz="3200" spc="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one</a:t>
                      </a:r>
                      <a:r>
                        <a:rPr sz="3200" spc="-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32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-</a:t>
                      </a:r>
                      <a:r>
                        <a:rPr sz="3200" spc="5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Ma</a:t>
                      </a:r>
                      <a:r>
                        <a:rPr sz="3200" spc="-1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320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ket</a:t>
                      </a:r>
                      <a:r>
                        <a:rPr sz="3200" spc="-30" dirty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3200" spc="-1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3200" spc="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3200" spc="-5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 smtClean="0">
                          <a:solidFill>
                            <a:srgbClr val="7B9899"/>
                          </a:solidFill>
                          <a:latin typeface="Georgia"/>
                          <a:cs typeface="Georgia"/>
                        </a:rPr>
                        <a:t>ents</a:t>
                      </a:r>
                      <a:endParaRPr sz="32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333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endParaRPr lang="en-US" sz="2400" dirty="0" smtClean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333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400" dirty="0" smtClean="0">
                          <a:latin typeface="Georgia"/>
                          <a:cs typeface="Georgia"/>
                        </a:rPr>
                        <a:t>Trea</a:t>
                      </a:r>
                      <a:r>
                        <a:rPr sz="2400" spc="-5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 smtClean="0">
                          <a:latin typeface="Georgia"/>
                          <a:cs typeface="Georgia"/>
                        </a:rPr>
                        <a:t>ury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bi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ll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s (T-bi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lls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)</a:t>
                      </a:r>
                    </a:p>
                    <a:p>
                      <a:pPr marL="784225" marR="1088390" lvl="1" indent="-274320">
                        <a:lnSpc>
                          <a:spcPct val="80000"/>
                        </a:lnSpc>
                        <a:spcBef>
                          <a:spcPts val="484"/>
                        </a:spcBef>
                        <a:buClr>
                          <a:srgbClr val="CCB400"/>
                        </a:buClr>
                        <a:buSzPct val="7000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-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9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1 d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ay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1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y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)</a:t>
                      </a:r>
                      <a:r>
                        <a:rPr sz="20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ede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ecu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ities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old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in wee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ly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uctions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ts val="2875"/>
                        </a:lnSpc>
                        <a:buClr>
                          <a:srgbClr val="D16349"/>
                        </a:buClr>
                        <a:buSzPct val="83333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400" dirty="0">
                          <a:latin typeface="Georgia"/>
                          <a:cs typeface="Georgia"/>
                        </a:rPr>
                        <a:t>Ot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er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federa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-age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cy</a:t>
                      </a:r>
                      <a:r>
                        <a:rPr sz="2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ss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ues</a:t>
                      </a:r>
                    </a:p>
                    <a:p>
                      <a:pPr marL="784225" lvl="1" indent="-274320">
                        <a:lnSpc>
                          <a:spcPts val="2400"/>
                        </a:lnSpc>
                        <a:spcBef>
                          <a:spcPts val="5"/>
                        </a:spcBef>
                        <a:buClr>
                          <a:srgbClr val="CCB400"/>
                        </a:buClr>
                        <a:buSzPct val="7000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Iss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ued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f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ede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0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gencies</a:t>
                      </a:r>
                      <a:r>
                        <a:rPr sz="2000" spc="-3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ma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k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 or gu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ntee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lo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ns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ts val="2880"/>
                        </a:lnSpc>
                        <a:buClr>
                          <a:srgbClr val="D16349"/>
                        </a:buClr>
                        <a:buSzPct val="83333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ertificates</a:t>
                      </a:r>
                      <a:r>
                        <a:rPr sz="2400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of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De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it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s)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ts val="2400"/>
                        </a:lnSpc>
                        <a:buClr>
                          <a:srgbClr val="CCB400"/>
                        </a:buClr>
                        <a:buSzPct val="7000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its</a:t>
                      </a:r>
                      <a:r>
                        <a:rPr sz="2000" spc="-2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ith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b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nk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or a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cont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cted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iod of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ti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nd</a:t>
                      </a:r>
                      <a:r>
                        <a:rPr sz="20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inte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2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te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ts val="2880"/>
                        </a:lnSpc>
                        <a:buClr>
                          <a:srgbClr val="D16349"/>
                        </a:buClr>
                        <a:buSzPct val="83333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mm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ercial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 p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er</a:t>
                      </a:r>
                    </a:p>
                    <a:p>
                      <a:pPr marL="784225" marR="546100" lvl="1" indent="-274320">
                        <a:lnSpc>
                          <a:spcPct val="80000"/>
                        </a:lnSpc>
                        <a:spcBef>
                          <a:spcPts val="480"/>
                        </a:spcBef>
                        <a:buClr>
                          <a:srgbClr val="CCB400"/>
                        </a:buClr>
                        <a:buSzPct val="7000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te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sh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-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,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un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ecu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ed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notes</a:t>
                      </a:r>
                      <a:r>
                        <a:rPr sz="2000" spc="-3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ith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ma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ities up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2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70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ay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ts val="2875"/>
                        </a:lnSpc>
                        <a:buClr>
                          <a:srgbClr val="D16349"/>
                        </a:buClr>
                        <a:buSzPct val="83333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400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urc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agree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ts</a:t>
                      </a:r>
                      <a:r>
                        <a:rPr sz="24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400" dirty="0">
                          <a:latin typeface="Georgia"/>
                          <a:cs typeface="Georgia"/>
                        </a:rPr>
                        <a:t>o)</a:t>
                      </a:r>
                    </a:p>
                    <a:p>
                      <a:pPr marL="784225" marR="405130" lvl="1" indent="-274320">
                        <a:lnSpc>
                          <a:spcPct val="80000"/>
                        </a:lnSpc>
                        <a:spcBef>
                          <a:spcPts val="480"/>
                        </a:spcBef>
                        <a:buClr>
                          <a:srgbClr val="CCB400"/>
                        </a:buClr>
                        <a:buSzPct val="7000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nve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tor</a:t>
                      </a:r>
                      <a:r>
                        <a:rPr sz="2000" spc="-3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has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es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ecu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ity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f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om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b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nk</a:t>
                      </a:r>
                      <a:r>
                        <a:rPr sz="20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ler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ith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co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mm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ent t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eller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will 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has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nd</a:t>
                      </a:r>
                      <a:r>
                        <a:rPr sz="20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ice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tabLst>
                          <a:tab pos="7740015" algn="l"/>
                        </a:tabLst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	</a:t>
                      </a:r>
                      <a:endParaRPr sz="2400" baseline="1736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514</Words>
  <Application>Microsoft Office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Cash Flow (State of California)</vt:lpstr>
      <vt:lpstr>PowerPoint Presentation</vt:lpstr>
      <vt:lpstr>PowerPoint Presentation</vt:lpstr>
      <vt:lpstr>Short-Term Investments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PBAD 7232 Public Sector Financial Management</dc:title>
  <dc:creator>Rui Sun</dc:creator>
  <cp:lastModifiedBy>David Mitchell</cp:lastModifiedBy>
  <cp:revision>8</cp:revision>
  <cp:lastPrinted>2014-09-25T19:33:11Z</cp:lastPrinted>
  <dcterms:created xsi:type="dcterms:W3CDTF">2014-09-25T14:06:26Z</dcterms:created>
  <dcterms:modified xsi:type="dcterms:W3CDTF">2015-06-27T23:11:14Z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2012-09-21T00:00:00Z</vt:filetime>
  </property>
  <property fmtid="{D5CDD505-2E9C-101B-9397-08002B2CF9AE}" pid="3" name="LastSaved">
    <vt:filetime>2014-09-25T00:00:00Z</vt:filetime>
  </property>
</Properties>
</file>