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63" r:id="rId4"/>
    <p:sldId id="264" r:id="rId5"/>
    <p:sldId id="271" r:id="rId6"/>
    <p:sldId id="266" r:id="rId7"/>
    <p:sldId id="267" r:id="rId8"/>
    <p:sldId id="269" r:id="rId9"/>
    <p:sldId id="270" r:id="rId10"/>
    <p:sldId id="274" r:id="rId11"/>
    <p:sldId id="273" r:id="rId12"/>
    <p:sldId id="272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47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94F44-8CBD-4248-9A8C-38A7633EB925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536A1-282E-4B75-89FB-2015E17A56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5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B0DFFB-4BA8-4F5A-9569-6788CAB3E9F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36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C6211B-6C1F-4DF1-876A-D36A84D828D7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231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E92318-3C4A-4D7C-B0B1-235704298B64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45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733AFB-9C6D-484E-A0E5-DCE8DAFEFA91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815326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814FFE-DC26-4726-BA98-383104C9BD4A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From Richard L. Daft</a:t>
            </a:r>
            <a:br>
              <a:rPr lang="en-US" dirty="0"/>
            </a:br>
            <a:r>
              <a:rPr lang="en-US" dirty="0"/>
              <a:t>Organization Theory and Design </a:t>
            </a:r>
            <a:br>
              <a:rPr lang="en-US" dirty="0"/>
            </a:br>
            <a:r>
              <a:rPr lang="en-US" dirty="0"/>
              <a:t>10th Edition ©2010 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934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361D2-6459-4990-984B-FDBAA0082E81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1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3E74E3-2B39-40FA-8C4E-646A6A223DC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2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A91BF5-4E5D-480B-98E4-4CE8C00F8A4E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6757E09-DAFF-4BA8-BC18-EF0CE4F3F66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 Cycle:</a:t>
            </a:r>
            <a:br>
              <a:rPr lang="en-US" dirty="0" smtClean="0"/>
            </a:br>
            <a:r>
              <a:rPr lang="en-US" dirty="0" smtClean="0"/>
              <a:t>Politics and Approval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96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Mandatory spending exempts a large and increasing portion of budget from incremental politics</a:t>
            </a:r>
          </a:p>
          <a:p>
            <a:r>
              <a:rPr lang="en-US" dirty="0" smtClean="0"/>
              <a:t>Ignores prevalence of executive-driven budgetary processes</a:t>
            </a:r>
          </a:p>
          <a:p>
            <a:r>
              <a:rPr lang="en-US" dirty="0" smtClean="0"/>
              <a:t>Chronic budget deficits have eliminated the increment available for distribution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Limits to </a:t>
            </a:r>
            <a:r>
              <a:rPr lang="en-US" dirty="0" err="1" smtClean="0"/>
              <a:t>Incrementalism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408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/>
          <a:lstStyle/>
          <a:p>
            <a:r>
              <a:rPr lang="en-US" dirty="0" smtClean="0"/>
              <a:t>Hybrid approach</a:t>
            </a:r>
          </a:p>
          <a:p>
            <a:r>
              <a:rPr lang="en-US" dirty="0" smtClean="0"/>
              <a:t>Recognizes punctuated equilibrium</a:t>
            </a:r>
          </a:p>
          <a:p>
            <a:pPr lvl="1"/>
            <a:r>
              <a:rPr lang="en-US" dirty="0" smtClean="0"/>
              <a:t>Typically, </a:t>
            </a:r>
            <a:r>
              <a:rPr lang="en-US" dirty="0" err="1" smtClean="0"/>
              <a:t>incrementalism</a:t>
            </a:r>
            <a:r>
              <a:rPr lang="en-US" dirty="0" smtClean="0"/>
              <a:t> governs</a:t>
            </a:r>
          </a:p>
          <a:p>
            <a:pPr lvl="1"/>
            <a:r>
              <a:rPr lang="en-US" dirty="0" smtClean="0"/>
              <a:t>However, policy sometimes makes dramatic shifts when a policy window is capitalized upon</a:t>
            </a:r>
          </a:p>
          <a:p>
            <a:pPr lvl="1"/>
            <a:r>
              <a:rPr lang="en-US" dirty="0" smtClean="0"/>
              <a:t>Policy shifts change rules of the game, political forces adjust accordingly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79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“Policy Windows”</a:t>
            </a:r>
            <a:endParaRPr lang="en-US" sz="4000" b="1" dirty="0"/>
          </a:p>
        </p:txBody>
      </p:sp>
      <p:pic>
        <p:nvPicPr>
          <p:cNvPr id="6" name="Content Placeholder 5" descr="kingdon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524000"/>
            <a:ext cx="5638800" cy="4567428"/>
          </a:xfrm>
        </p:spPr>
      </p:pic>
    </p:spTree>
    <p:extLst>
      <p:ext uri="{BB962C8B-B14F-4D97-AF65-F5344CB8AC3E}">
        <p14:creationId xmlns:p14="http://schemas.microsoft.com/office/powerpoint/2010/main" val="146861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/>
          <a:lstStyle/>
          <a:p>
            <a:r>
              <a:rPr lang="en-US" dirty="0" smtClean="0"/>
              <a:t>Attempts to influence distribution of resources</a:t>
            </a:r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Partisan</a:t>
            </a:r>
          </a:p>
          <a:p>
            <a:pPr lvl="1"/>
            <a:r>
              <a:rPr lang="en-US" dirty="0" smtClean="0"/>
              <a:t>Policy</a:t>
            </a:r>
          </a:p>
          <a:p>
            <a:pPr lvl="1"/>
            <a:r>
              <a:rPr lang="en-US" dirty="0" smtClean="0"/>
              <a:t>Institutional</a:t>
            </a:r>
          </a:p>
          <a:p>
            <a:pPr lvl="1"/>
            <a:r>
              <a:rPr lang="en-US" dirty="0" smtClean="0"/>
              <a:t>Organizational</a:t>
            </a:r>
          </a:p>
          <a:p>
            <a:pPr lvl="1"/>
            <a:r>
              <a:rPr lang="en-US" dirty="0" smtClean="0"/>
              <a:t>Personal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035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3687763"/>
          </a:xfrm>
        </p:spPr>
        <p:txBody>
          <a:bodyPr/>
          <a:lstStyle/>
          <a:p>
            <a:r>
              <a:rPr lang="en-US" dirty="0"/>
              <a:t>In PA theory, legislators make policy and administrators implement policy</a:t>
            </a:r>
          </a:p>
          <a:p>
            <a:r>
              <a:rPr lang="en-US" dirty="0"/>
              <a:t>In reality, managers frequently involved with policy and organizational politics, try to stay out of </a:t>
            </a:r>
            <a:r>
              <a:rPr lang="en-US" dirty="0" smtClean="0"/>
              <a:t>others</a:t>
            </a:r>
          </a:p>
          <a:p>
            <a:endParaRPr lang="en-US" dirty="0"/>
          </a:p>
          <a:p>
            <a:r>
              <a:rPr lang="en-US" dirty="0" smtClean="0"/>
              <a:t>Why is this the case?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23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 managers</a:t>
            </a:r>
          </a:p>
          <a:p>
            <a:pPr lvl="1"/>
            <a:r>
              <a:rPr lang="en-US" dirty="0" smtClean="0"/>
              <a:t>“True believers”</a:t>
            </a:r>
          </a:p>
          <a:p>
            <a:pPr lvl="1"/>
            <a:r>
              <a:rPr lang="en-US" dirty="0" smtClean="0"/>
              <a:t>Spending advocates and resource </a:t>
            </a:r>
            <a:r>
              <a:rPr lang="en-US" dirty="0" err="1" smtClean="0"/>
              <a:t>maximizers</a:t>
            </a:r>
            <a:endParaRPr lang="en-US" dirty="0" smtClean="0"/>
          </a:p>
          <a:p>
            <a:pPr lvl="2"/>
            <a:r>
              <a:rPr lang="en-US" dirty="0" smtClean="0"/>
              <a:t>Compete with other managers</a:t>
            </a:r>
          </a:p>
          <a:p>
            <a:pPr lvl="1"/>
            <a:r>
              <a:rPr lang="en-US" dirty="0" smtClean="0"/>
              <a:t>Role depends on perspective and context</a:t>
            </a:r>
          </a:p>
          <a:p>
            <a:pPr lvl="2"/>
            <a:r>
              <a:rPr lang="en-US" dirty="0" smtClean="0"/>
              <a:t>Service provider</a:t>
            </a:r>
          </a:p>
          <a:p>
            <a:pPr lvl="2"/>
            <a:r>
              <a:rPr lang="en-US" dirty="0" smtClean="0"/>
              <a:t>Policy analyst/proposer</a:t>
            </a:r>
          </a:p>
          <a:p>
            <a:pPr lvl="2"/>
            <a:r>
              <a:rPr lang="en-US" dirty="0" smtClean="0"/>
              <a:t>Political entrepreneur</a:t>
            </a:r>
          </a:p>
          <a:p>
            <a:pPr lvl="1"/>
            <a:r>
              <a:rPr lang="en-US" dirty="0" smtClean="0"/>
              <a:t>Link to organization for board, outsiders</a:t>
            </a:r>
          </a:p>
          <a:p>
            <a:pPr lvl="1"/>
            <a:r>
              <a:rPr lang="en-US" dirty="0" smtClean="0"/>
              <a:t>Outside supporters seen as a potential resource; opponents as a threat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Politics: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269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/>
          <a:lstStyle/>
          <a:p>
            <a:r>
              <a:rPr lang="en-US" dirty="0" smtClean="0"/>
              <a:t>Policymakers</a:t>
            </a:r>
          </a:p>
          <a:p>
            <a:pPr lvl="1"/>
            <a:r>
              <a:rPr lang="en-US" dirty="0" smtClean="0"/>
              <a:t>Chief executive and the board</a:t>
            </a:r>
          </a:p>
          <a:p>
            <a:pPr lvl="1"/>
            <a:r>
              <a:rPr lang="en-US" dirty="0" smtClean="0"/>
              <a:t>Guardian of resources; targeted spending advocacy</a:t>
            </a:r>
          </a:p>
          <a:p>
            <a:pPr lvl="1"/>
            <a:r>
              <a:rPr lang="en-US" dirty="0" smtClean="0"/>
              <a:t>Managers viewed as overly enthusiastic, self-interested resource seekers</a:t>
            </a:r>
          </a:p>
          <a:p>
            <a:pPr lvl="1"/>
            <a:r>
              <a:rPr lang="en-US" dirty="0" smtClean="0"/>
              <a:t>Outsiders can be seen as legitimate participants or irrational meddlers; potential resource or threat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Politics: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282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/>
          <a:lstStyle/>
          <a:p>
            <a:r>
              <a:rPr lang="en-US" dirty="0" smtClean="0"/>
              <a:t>Outsiders</a:t>
            </a:r>
          </a:p>
          <a:p>
            <a:pPr lvl="1"/>
            <a:r>
              <a:rPr lang="en-US" dirty="0" smtClean="0"/>
              <a:t>Volunteers, citizens, constituents, supporters seeking goods and services</a:t>
            </a:r>
          </a:p>
          <a:p>
            <a:pPr lvl="1"/>
            <a:r>
              <a:rPr lang="en-US" dirty="0" smtClean="0"/>
              <a:t>Represent “the public”</a:t>
            </a:r>
          </a:p>
          <a:p>
            <a:pPr lvl="1"/>
            <a:r>
              <a:rPr lang="en-US" dirty="0" smtClean="0"/>
              <a:t>Policymakers and public managers as means to end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Budgetary Politics: Interactions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4560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086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Sources of Power for Nonprofit Managers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81200"/>
            <a:ext cx="7408333" cy="4144963"/>
          </a:xfrm>
        </p:spPr>
        <p:txBody>
          <a:bodyPr>
            <a:normAutofit/>
          </a:bodyPr>
          <a:lstStyle/>
          <a:p>
            <a:r>
              <a:rPr lang="en-US" dirty="0" smtClean="0"/>
              <a:t>Proximity to an issue</a:t>
            </a:r>
          </a:p>
          <a:p>
            <a:endParaRPr lang="en-US" dirty="0" smtClean="0"/>
          </a:p>
          <a:p>
            <a:r>
              <a:rPr lang="en-US" dirty="0" smtClean="0"/>
              <a:t>Complexity of an issue</a:t>
            </a:r>
          </a:p>
          <a:p>
            <a:endParaRPr lang="en-US" dirty="0" smtClean="0"/>
          </a:p>
          <a:p>
            <a:r>
              <a:rPr lang="en-US" dirty="0" smtClean="0"/>
              <a:t>Alignment with organized private interests (</a:t>
            </a:r>
            <a:r>
              <a:rPr lang="en-US" smtClean="0"/>
              <a:t>coalitions)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2272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05000"/>
            <a:ext cx="7408333" cy="4221163"/>
          </a:xfrm>
        </p:spPr>
        <p:txBody>
          <a:bodyPr>
            <a:normAutofit/>
          </a:bodyPr>
          <a:lstStyle/>
          <a:p>
            <a:r>
              <a:rPr lang="en-US" dirty="0" smtClean="0"/>
              <a:t>Staff</a:t>
            </a:r>
          </a:p>
          <a:p>
            <a:pPr lvl="1"/>
            <a:r>
              <a:rPr lang="en-US" dirty="0" smtClean="0"/>
              <a:t>Typically program managers</a:t>
            </a:r>
          </a:p>
          <a:p>
            <a:r>
              <a:rPr lang="en-US" dirty="0" smtClean="0"/>
              <a:t>Chief Executive</a:t>
            </a:r>
          </a:p>
          <a:p>
            <a:r>
              <a:rPr lang="en-US" dirty="0" smtClean="0"/>
              <a:t>Board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73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533400"/>
            <a:ext cx="7382434" cy="7249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Decision-Making Models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r>
              <a:rPr lang="en-US" sz="3600" dirty="0"/>
              <a:t>Process of using judgments</a:t>
            </a:r>
          </a:p>
          <a:p>
            <a:r>
              <a:rPr lang="en-US" sz="3600" dirty="0"/>
              <a:t>Usually involves an evaluation of </a:t>
            </a:r>
            <a:r>
              <a:rPr lang="en-US" sz="3600" dirty="0" smtClean="0"/>
              <a:t>trade-offs</a:t>
            </a:r>
          </a:p>
          <a:p>
            <a:r>
              <a:rPr lang="en-US" sz="3600" dirty="0" smtClean="0"/>
              <a:t>Useful in policy discussions, and therefore budgetary debate</a:t>
            </a:r>
          </a:p>
        </p:txBody>
      </p:sp>
    </p:spTree>
    <p:extLst>
      <p:ext uri="{BB962C8B-B14F-4D97-AF65-F5344CB8AC3E}">
        <p14:creationId xmlns:p14="http://schemas.microsoft.com/office/powerpoint/2010/main" val="27107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85800" y="533400"/>
            <a:ext cx="7382434" cy="877336"/>
          </a:xfrm>
        </p:spPr>
        <p:txBody>
          <a:bodyPr>
            <a:noAutofit/>
          </a:bodyPr>
          <a:lstStyle/>
          <a:p>
            <a:r>
              <a:rPr lang="en-US" sz="3600" dirty="0"/>
              <a:t>Approaches to Decision-Making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r>
              <a:rPr lang="en-US" sz="3600" dirty="0" smtClean="0"/>
              <a:t>Rational-comprehensive</a:t>
            </a:r>
          </a:p>
          <a:p>
            <a:r>
              <a:rPr lang="en-US" sz="3600" dirty="0" smtClean="0"/>
              <a:t>Incremental</a:t>
            </a:r>
          </a:p>
          <a:p>
            <a:r>
              <a:rPr lang="en-US" sz="3600" dirty="0" smtClean="0"/>
              <a:t>Policy process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1969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62200"/>
            <a:ext cx="7408333" cy="3763963"/>
          </a:xfrm>
        </p:spPr>
        <p:txBody>
          <a:bodyPr>
            <a:normAutofit/>
          </a:bodyPr>
          <a:lstStyle/>
          <a:p>
            <a:r>
              <a:rPr lang="en-US" dirty="0" smtClean="0"/>
              <a:t>Defined by planning and goal-setting in a rational, information-driven budgetary arena</a:t>
            </a:r>
          </a:p>
          <a:p>
            <a:r>
              <a:rPr lang="en-US" dirty="0" smtClean="0"/>
              <a:t>Once goals are set, organization aligns itself with them</a:t>
            </a:r>
          </a:p>
          <a:p>
            <a:r>
              <a:rPr lang="en-US" dirty="0" smtClean="0"/>
              <a:t>Budgeting becomes a technical process driven by established goals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More typical of local government, nonprofits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Rational-Comprehensive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592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9" name="Rectangle 27"/>
          <p:cNvSpPr>
            <a:spLocks noGrp="1" noRot="1" noChangeArrowheads="1"/>
          </p:cNvSpPr>
          <p:nvPr>
            <p:ph type="title"/>
          </p:nvPr>
        </p:nvSpPr>
        <p:spPr>
          <a:xfrm>
            <a:off x="685800" y="457200"/>
            <a:ext cx="7620000" cy="1143000"/>
          </a:xfrm>
        </p:spPr>
        <p:txBody>
          <a:bodyPr/>
          <a:lstStyle/>
          <a:p>
            <a:r>
              <a:rPr lang="en-US" dirty="0"/>
              <a:t>Limits to Rationality</a:t>
            </a:r>
          </a:p>
        </p:txBody>
      </p:sp>
      <p:sp>
        <p:nvSpPr>
          <p:cNvPr id="13340" name="Rectangle 28"/>
          <p:cNvSpPr>
            <a:spLocks noGrp="1" noChangeArrowheads="1"/>
          </p:cNvSpPr>
          <p:nvPr>
            <p:ph idx="1"/>
          </p:nvPr>
        </p:nvSpPr>
        <p:spPr>
          <a:xfrm>
            <a:off x="457200" y="2286000"/>
            <a:ext cx="8229600" cy="4068763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/>
              <a:t>Imperfect or incomplete:</a:t>
            </a:r>
          </a:p>
          <a:p>
            <a:pPr lvl="1"/>
            <a:r>
              <a:rPr lang="en-US" sz="3400" dirty="0" smtClean="0"/>
              <a:t>Information</a:t>
            </a:r>
          </a:p>
          <a:p>
            <a:pPr lvl="1"/>
            <a:r>
              <a:rPr lang="en-US" sz="3400" dirty="0" smtClean="0"/>
              <a:t>Time</a:t>
            </a:r>
          </a:p>
          <a:p>
            <a:pPr lvl="1"/>
            <a:r>
              <a:rPr lang="en-US" sz="3400" dirty="0" smtClean="0"/>
              <a:t>Resources</a:t>
            </a:r>
            <a:endParaRPr lang="en-US" sz="3400" dirty="0"/>
          </a:p>
          <a:p>
            <a:r>
              <a:rPr lang="en-US" sz="3600" dirty="0"/>
              <a:t>Constraints and Tradeoffs</a:t>
            </a:r>
          </a:p>
          <a:p>
            <a:pPr lvl="1"/>
            <a:r>
              <a:rPr lang="en-US" sz="3200" dirty="0"/>
              <a:t>Constraints impinge the decision maker</a:t>
            </a:r>
          </a:p>
          <a:p>
            <a:r>
              <a:rPr lang="en-US" sz="3600" dirty="0"/>
              <a:t>The Role of Intuition</a:t>
            </a:r>
          </a:p>
          <a:p>
            <a:pPr lvl="1"/>
            <a:r>
              <a:rPr lang="en-US" sz="3200" dirty="0"/>
              <a:t>Experience and judgment rather than </a:t>
            </a:r>
            <a:r>
              <a:rPr lang="en-US" sz="3200" dirty="0" smtClean="0"/>
              <a:t>logic</a:t>
            </a:r>
          </a:p>
          <a:p>
            <a:r>
              <a:rPr lang="en-US" sz="3600" dirty="0" err="1"/>
              <a:t>Nonprogrammed</a:t>
            </a:r>
            <a:r>
              <a:rPr lang="en-US" sz="3600" dirty="0"/>
              <a:t> decisions</a:t>
            </a:r>
          </a:p>
          <a:p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144953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066800" y="533400"/>
            <a:ext cx="7024744" cy="801136"/>
          </a:xfrm>
        </p:spPr>
        <p:txBody>
          <a:bodyPr/>
          <a:lstStyle/>
          <a:p>
            <a:r>
              <a:rPr lang="en-US" dirty="0" err="1" smtClean="0"/>
              <a:t>Incrementalism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221163"/>
          </a:xfrm>
        </p:spPr>
        <p:txBody>
          <a:bodyPr>
            <a:normAutofit/>
          </a:bodyPr>
          <a:lstStyle/>
          <a:p>
            <a:r>
              <a:rPr lang="en-US" sz="3200" dirty="0"/>
              <a:t>Bounded rationality</a:t>
            </a:r>
          </a:p>
          <a:p>
            <a:r>
              <a:rPr lang="en-US" sz="3200" dirty="0"/>
              <a:t>Muddling </a:t>
            </a:r>
            <a:r>
              <a:rPr lang="en-US" sz="3200" dirty="0" smtClean="0"/>
              <a:t>through</a:t>
            </a:r>
          </a:p>
          <a:p>
            <a:r>
              <a:rPr lang="en-US" sz="3200" dirty="0" smtClean="0"/>
              <a:t>Politics</a:t>
            </a:r>
          </a:p>
          <a:p>
            <a:endParaRPr lang="en-US" sz="3200" dirty="0"/>
          </a:p>
          <a:p>
            <a:r>
              <a:rPr lang="en-US" sz="3200" dirty="0" smtClean="0"/>
              <a:t>More typical of federal, state governments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873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762000" y="381000"/>
            <a:ext cx="7543800" cy="877336"/>
          </a:xfrm>
        </p:spPr>
        <p:txBody>
          <a:bodyPr/>
          <a:lstStyle/>
          <a:p>
            <a:r>
              <a:rPr lang="en-US" dirty="0"/>
              <a:t>Bounded Rationality</a:t>
            </a:r>
          </a:p>
        </p:txBody>
      </p:sp>
      <p:pic>
        <p:nvPicPr>
          <p:cNvPr id="26630" name="Picture 6" descr="98896-12-0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072" y="2831910"/>
            <a:ext cx="5705856" cy="281025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4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381000"/>
            <a:ext cx="7467600" cy="1143000"/>
          </a:xfrm>
        </p:spPr>
        <p:txBody>
          <a:bodyPr/>
          <a:lstStyle/>
          <a:p>
            <a:r>
              <a:rPr lang="en-US" dirty="0"/>
              <a:t>Muddling Through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872067" y="2057400"/>
            <a:ext cx="7408333" cy="4068763"/>
          </a:xfrm>
        </p:spPr>
        <p:txBody>
          <a:bodyPr/>
          <a:lstStyle/>
          <a:p>
            <a:r>
              <a:rPr lang="en-US" dirty="0"/>
              <a:t>Charles </a:t>
            </a:r>
            <a:r>
              <a:rPr lang="en-US" dirty="0" err="1"/>
              <a:t>Lindblom</a:t>
            </a:r>
            <a:endParaRPr lang="en-US" dirty="0"/>
          </a:p>
          <a:p>
            <a:r>
              <a:rPr lang="en-US" dirty="0"/>
              <a:t>Successive limited comparisons</a:t>
            </a:r>
          </a:p>
          <a:p>
            <a:r>
              <a:rPr lang="en-US" dirty="0"/>
              <a:t>Consider only those ways that the policy differs from the status quo</a:t>
            </a:r>
          </a:p>
          <a:p>
            <a:r>
              <a:rPr lang="en-US" dirty="0"/>
              <a:t>This method is used for most U.S. policy decisions</a:t>
            </a:r>
          </a:p>
        </p:txBody>
      </p:sp>
    </p:spTree>
    <p:extLst>
      <p:ext uri="{BB962C8B-B14F-4D97-AF65-F5344CB8AC3E}">
        <p14:creationId xmlns:p14="http://schemas.microsoft.com/office/powerpoint/2010/main" val="321488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118</TotalTime>
  <Words>432</Words>
  <Application>Microsoft Office PowerPoint</Application>
  <PresentationFormat>On-screen Show (4:3)</PresentationFormat>
  <Paragraphs>104</Paragraphs>
  <Slides>18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Candara</vt:lpstr>
      <vt:lpstr>Symbol</vt:lpstr>
      <vt:lpstr>Waveform</vt:lpstr>
      <vt:lpstr>Budget Cycle: Politics and Approval</vt:lpstr>
      <vt:lpstr>The Players</vt:lpstr>
      <vt:lpstr>Decision-Making Models</vt:lpstr>
      <vt:lpstr>Approaches to Decision-Making</vt:lpstr>
      <vt:lpstr>Rational-Comprehensive</vt:lpstr>
      <vt:lpstr>Limits to Rationality</vt:lpstr>
      <vt:lpstr>Incrementalism</vt:lpstr>
      <vt:lpstr>Bounded Rationality</vt:lpstr>
      <vt:lpstr>Muddling Through</vt:lpstr>
      <vt:lpstr>Limits to Incrementalism</vt:lpstr>
      <vt:lpstr>Policy Process</vt:lpstr>
      <vt:lpstr>“Policy Windows”</vt:lpstr>
      <vt:lpstr>Budgetary Politics</vt:lpstr>
      <vt:lpstr>Budgetary Politics</vt:lpstr>
      <vt:lpstr>Budgetary Politics: Interactions</vt:lpstr>
      <vt:lpstr>Budgetary Politics: Interactions</vt:lpstr>
      <vt:lpstr>Budgetary Politics: Interactions</vt:lpstr>
      <vt:lpstr>Sources of Power for Nonprofit Managers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Cycle: Politics and Approval</dc:title>
  <dc:creator>David</dc:creator>
  <cp:lastModifiedBy>David Mitchell</cp:lastModifiedBy>
  <cp:revision>12</cp:revision>
  <dcterms:created xsi:type="dcterms:W3CDTF">2013-02-11T22:09:55Z</dcterms:created>
  <dcterms:modified xsi:type="dcterms:W3CDTF">2015-06-16T07:19:27Z</dcterms:modified>
</cp:coreProperties>
</file>