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7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94" d="100"/>
          <a:sy n="94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D1DD0-9031-4146-B6BD-BB272ED70536}" type="datetimeFigureOut">
              <a:rPr lang="en-US" smtClean="0"/>
              <a:t>6/7/2015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0E5C27-6D8E-4D7A-B886-EA64553E03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62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EC84-A939-4C9A-A111-B133C5392AC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5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EC84-A939-4C9A-A111-B133C5392AC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2563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9EC84-A939-4C9A-A111-B133C5392ACA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106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8E8A9A0-6BBD-416A-AF4C-2BDC43E314D5}" type="datetimeFigureOut">
              <a:rPr lang="en-US" smtClean="0">
                <a:solidFill>
                  <a:srgbClr val="438086"/>
                </a:solidFill>
              </a:rPr>
              <a:pPr/>
              <a:t>6/7/2015</a:t>
            </a:fld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9E9C181-01F0-4695-9C8D-228851F053F0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606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9A0-6BBD-416A-AF4C-2BDC43E314D5}" type="datetimeFigureOut">
              <a:rPr lang="en-US" smtClean="0">
                <a:solidFill>
                  <a:srgbClr val="438086"/>
                </a:solidFill>
              </a:rPr>
              <a:pPr/>
              <a:t>6/7/2015</a:t>
            </a:fld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C181-01F0-4695-9C8D-228851F053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471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9A0-6BBD-416A-AF4C-2BDC43E314D5}" type="datetimeFigureOut">
              <a:rPr lang="en-US" smtClean="0">
                <a:solidFill>
                  <a:srgbClr val="438086"/>
                </a:solidFill>
              </a:rPr>
              <a:pPr/>
              <a:t>6/7/2015</a:t>
            </a:fld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C181-01F0-4695-9C8D-228851F053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34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9A0-6BBD-416A-AF4C-2BDC43E314D5}" type="datetimeFigureOut">
              <a:rPr lang="en-US" smtClean="0">
                <a:solidFill>
                  <a:srgbClr val="438086"/>
                </a:solidFill>
              </a:rPr>
              <a:pPr/>
              <a:t>6/7/2015</a:t>
            </a:fld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C181-01F0-4695-9C8D-228851F053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655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9A0-6BBD-416A-AF4C-2BDC43E314D5}" type="datetimeFigureOut">
              <a:rPr lang="en-US" smtClean="0">
                <a:solidFill>
                  <a:srgbClr val="438086"/>
                </a:solidFill>
              </a:rPr>
              <a:pPr/>
              <a:t>6/7/2015</a:t>
            </a:fld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C181-01F0-4695-9C8D-228851F053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91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9A0-6BBD-416A-AF4C-2BDC43E314D5}" type="datetimeFigureOut">
              <a:rPr lang="en-US" smtClean="0">
                <a:solidFill>
                  <a:srgbClr val="438086"/>
                </a:solidFill>
              </a:rPr>
              <a:pPr/>
              <a:t>6/7/2015</a:t>
            </a:fld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C181-01F0-4695-9C8D-228851F053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356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E8A9A0-6BBD-416A-AF4C-2BDC43E314D5}" type="datetimeFigureOut">
              <a:rPr lang="en-US" smtClean="0">
                <a:solidFill>
                  <a:srgbClr val="438086"/>
                </a:solidFill>
              </a:rPr>
              <a:pPr/>
              <a:t>6/7/2015</a:t>
            </a:fld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9E9C181-01F0-4695-9C8D-228851F053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>
              <a:solidFill>
                <a:srgbClr val="4380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427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8E8A9A0-6BBD-416A-AF4C-2BDC43E314D5}" type="datetimeFigureOut">
              <a:rPr lang="en-US" smtClean="0">
                <a:solidFill>
                  <a:srgbClr val="438086"/>
                </a:solidFill>
              </a:rPr>
              <a:pPr/>
              <a:t>6/7/2015</a:t>
            </a:fld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9E9C181-01F0-4695-9C8D-228851F053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81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9A0-6BBD-416A-AF4C-2BDC43E314D5}" type="datetimeFigureOut">
              <a:rPr lang="en-US" smtClean="0">
                <a:solidFill>
                  <a:srgbClr val="438086"/>
                </a:solidFill>
              </a:rPr>
              <a:pPr/>
              <a:t>6/7/2015</a:t>
            </a:fld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C181-01F0-4695-9C8D-228851F053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2715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9A0-6BBD-416A-AF4C-2BDC43E314D5}" type="datetimeFigureOut">
              <a:rPr lang="en-US" smtClean="0">
                <a:solidFill>
                  <a:srgbClr val="438086"/>
                </a:solidFill>
              </a:rPr>
              <a:pPr/>
              <a:t>6/7/2015</a:t>
            </a:fld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C181-01F0-4695-9C8D-228851F053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594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8A9A0-6BBD-416A-AF4C-2BDC43E314D5}" type="datetimeFigureOut">
              <a:rPr lang="en-US" smtClean="0">
                <a:solidFill>
                  <a:srgbClr val="438086"/>
                </a:solidFill>
              </a:rPr>
              <a:pPr/>
              <a:t>6/7/2015</a:t>
            </a:fld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9C181-01F0-4695-9C8D-228851F053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879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8E8A9A0-6BBD-416A-AF4C-2BDC43E314D5}" type="datetimeFigureOut">
              <a:rPr lang="en-US" smtClean="0">
                <a:solidFill>
                  <a:srgbClr val="438086"/>
                </a:solidFill>
              </a:rPr>
              <a:pPr/>
              <a:t>6/7/2015</a:t>
            </a:fld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>
              <a:solidFill>
                <a:srgbClr val="438086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9E9C181-01F0-4695-9C8D-228851F053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9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Differing Budgetary Approaches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presentation illustrates how budgets can be presented in a number of formats</a:t>
            </a:r>
          </a:p>
          <a:p>
            <a:endParaRPr lang="en-US" dirty="0"/>
          </a:p>
          <a:p>
            <a:r>
              <a:rPr lang="en-US" dirty="0" smtClean="0"/>
              <a:t>It is adapted from governmental budgeting and uses local government examples, but the principles apply the same for nonprofit organizations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60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organizations use performance/outcomes budgeting?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Fiscal stress</a:t>
            </a:r>
          </a:p>
          <a:p>
            <a:r>
              <a:rPr lang="en-US" dirty="0" smtClean="0"/>
              <a:t>Frustration with the existing budget process</a:t>
            </a:r>
          </a:p>
          <a:p>
            <a:r>
              <a:rPr lang="en-US" dirty="0" smtClean="0"/>
              <a:t>Increased focus on priorities</a:t>
            </a:r>
          </a:p>
          <a:p>
            <a:r>
              <a:rPr lang="en-US" dirty="0" smtClean="0"/>
              <a:t>Shifts discussion from finances to choices</a:t>
            </a:r>
          </a:p>
          <a:p>
            <a:r>
              <a:rPr lang="en-US" dirty="0" smtClean="0"/>
              <a:t>Get the best deal for the money</a:t>
            </a:r>
          </a:p>
        </p:txBody>
      </p:sp>
    </p:spTree>
    <p:extLst>
      <p:ext uri="{BB962C8B-B14F-4D97-AF65-F5344CB8AC3E}">
        <p14:creationId xmlns:p14="http://schemas.microsoft.com/office/powerpoint/2010/main" val="52178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there any </a:t>
            </a:r>
            <a:r>
              <a:rPr lang="en-US" dirty="0"/>
              <a:t>drawbacks to performance/outcomes budgeting?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determine appropriate priority allocations?</a:t>
            </a:r>
          </a:p>
          <a:p>
            <a:r>
              <a:rPr lang="en-US" dirty="0" smtClean="0"/>
              <a:t>Inability to set specific goals</a:t>
            </a:r>
          </a:p>
          <a:p>
            <a:r>
              <a:rPr lang="en-US" dirty="0" smtClean="0"/>
              <a:t>Employee insecurity</a:t>
            </a:r>
          </a:p>
          <a:p>
            <a:r>
              <a:rPr lang="en-US" dirty="0" smtClean="0"/>
              <a:t>Programs gaming the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lessons have been </a:t>
            </a:r>
            <a:r>
              <a:rPr lang="en-US" dirty="0"/>
              <a:t>learned from performance/outcomes budgeting?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priority at program level, don’t create new priority areas</a:t>
            </a:r>
          </a:p>
          <a:p>
            <a:r>
              <a:rPr lang="en-US" dirty="0" smtClean="0"/>
              <a:t>Prioritization methods</a:t>
            </a:r>
          </a:p>
          <a:p>
            <a:pPr lvl="1"/>
            <a:r>
              <a:rPr lang="en-US" dirty="0" smtClean="0"/>
              <a:t>Is the service mandated?</a:t>
            </a:r>
          </a:p>
          <a:p>
            <a:pPr lvl="1"/>
            <a:r>
              <a:rPr lang="en-US" dirty="0" smtClean="0"/>
              <a:t>Can costs be recovered by fees/contributions, etc.?</a:t>
            </a:r>
          </a:p>
          <a:p>
            <a:pPr lvl="1"/>
            <a:r>
              <a:rPr lang="en-US" dirty="0" smtClean="0"/>
              <a:t>What is the demand for the program?</a:t>
            </a:r>
          </a:p>
          <a:p>
            <a:pPr lvl="1"/>
            <a:r>
              <a:rPr lang="en-US" dirty="0" smtClean="0"/>
              <a:t>How reliant is the community upon the program?</a:t>
            </a:r>
          </a:p>
          <a:p>
            <a:r>
              <a:rPr lang="en-US" dirty="0" smtClean="0"/>
              <a:t>Treat employees with respect</a:t>
            </a:r>
          </a:p>
          <a:p>
            <a:r>
              <a:rPr lang="en-US" dirty="0" smtClean="0"/>
              <a:t>Involve stakeholders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875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</a:t>
            </a:r>
            <a:r>
              <a:rPr lang="en-US" dirty="0"/>
              <a:t>performance/outcomes budgeting </a:t>
            </a:r>
            <a:r>
              <a:rPr lang="en-US" dirty="0" smtClean="0"/>
              <a:t>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Strong anecdotal evidence</a:t>
            </a:r>
          </a:p>
          <a:p>
            <a:r>
              <a:rPr lang="en-US" dirty="0" smtClean="0"/>
              <a:t>Too early to tell</a:t>
            </a:r>
          </a:p>
          <a:p>
            <a:r>
              <a:rPr lang="en-US" dirty="0" smtClean="0"/>
              <a:t>Implementation has been a challenge</a:t>
            </a:r>
          </a:p>
          <a:p>
            <a:r>
              <a:rPr lang="en-US" dirty="0" smtClean="0"/>
              <a:t>Beginning study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3044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 to Managers re: </a:t>
            </a:r>
            <a:r>
              <a:rPr lang="en-US" dirty="0"/>
              <a:t>performance/outcomes budgeting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with fully costing existing programs</a:t>
            </a:r>
          </a:p>
          <a:p>
            <a:r>
              <a:rPr lang="en-US" dirty="0" smtClean="0"/>
              <a:t>Adopt a prioritization scheme that has buy in</a:t>
            </a:r>
          </a:p>
          <a:p>
            <a:r>
              <a:rPr lang="en-US" dirty="0" smtClean="0"/>
              <a:t>Invite collaborative and outside proposals</a:t>
            </a:r>
          </a:p>
          <a:p>
            <a:pPr lvl="1"/>
            <a:r>
              <a:rPr lang="en-US" dirty="0" smtClean="0"/>
              <a:t>Respect your employees in this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39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Differing Budgetary Approaches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 formats have varying levels of strengths and weaknesses in terms of communication, understanding, emphasis, and transparency</a:t>
            </a:r>
          </a:p>
          <a:p>
            <a:endParaRPr lang="en-US" dirty="0" smtClean="0"/>
          </a:p>
          <a:p>
            <a:r>
              <a:rPr lang="en-US" dirty="0" smtClean="0"/>
              <a:t>Types</a:t>
            </a:r>
          </a:p>
          <a:p>
            <a:pPr lvl="1"/>
            <a:r>
              <a:rPr lang="en-US" dirty="0" smtClean="0"/>
              <a:t>Line-Item</a:t>
            </a:r>
          </a:p>
          <a:p>
            <a:pPr lvl="1"/>
            <a:r>
              <a:rPr lang="en-US" dirty="0" smtClean="0"/>
              <a:t>Program</a:t>
            </a:r>
          </a:p>
          <a:p>
            <a:pPr lvl="1"/>
            <a:r>
              <a:rPr lang="en-US" dirty="0" smtClean="0"/>
              <a:t>Performance/Outcome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35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Line-Item 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form of budgeting</a:t>
            </a:r>
          </a:p>
          <a:p>
            <a:r>
              <a:rPr lang="en-US" dirty="0" smtClean="0"/>
              <a:t>Communicated as organization by object of expenditure (</a:t>
            </a:r>
            <a:r>
              <a:rPr lang="en-US" dirty="0" err="1" smtClean="0"/>
              <a:t>a.k.a</a:t>
            </a:r>
            <a:r>
              <a:rPr lang="en-US" dirty="0" smtClean="0"/>
              <a:t>, a line item)</a:t>
            </a:r>
          </a:p>
          <a:p>
            <a:r>
              <a:rPr lang="en-US" dirty="0" smtClean="0"/>
              <a:t>Does little to explain activities and performance of organization</a:t>
            </a:r>
          </a:p>
          <a:p>
            <a:r>
              <a:rPr lang="en-US" dirty="0" smtClean="0"/>
              <a:t>Most common budgetary approach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10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101" y="152400"/>
            <a:ext cx="8229600" cy="1066800"/>
          </a:xfrm>
        </p:spPr>
        <p:txBody>
          <a:bodyPr/>
          <a:lstStyle/>
          <a:p>
            <a:r>
              <a:rPr lang="en-US" dirty="0" smtClean="0"/>
              <a:t>Line-Item Budgeting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74" y="1066933"/>
            <a:ext cx="4514161" cy="57642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62600" y="6858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rebuchet MS"/>
              </a:rPr>
              <a:t>Crystal Lake, IL Annual Budget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1579171"/>
            <a:ext cx="38862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Entire budget for police department lumped together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Lack of separation makes it impossible to determine how much each police program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What results from police are citizens getting for the money?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Most funds spent on personnel—What types of positions? How many?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No real need for citizens to see how much is spent on every line item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No explanation of changes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1828800" y="3429000"/>
            <a:ext cx="1295400" cy="304800"/>
          </a:xfrm>
          <a:prstGeom prst="wedgeRectCallout">
            <a:avLst>
              <a:gd name="adj1" fmla="val -81524"/>
              <a:gd name="adj2" fmla="val 31402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A line item</a:t>
            </a:r>
          </a:p>
        </p:txBody>
      </p:sp>
    </p:spTree>
    <p:extLst>
      <p:ext uri="{BB962C8B-B14F-4D97-AF65-F5344CB8AC3E}">
        <p14:creationId xmlns:p14="http://schemas.microsoft.com/office/powerpoint/2010/main" val="318855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Communicated as program by appropriation unit</a:t>
            </a:r>
          </a:p>
          <a:p>
            <a:r>
              <a:rPr lang="en-US" dirty="0" smtClean="0"/>
              <a:t>More detailed in terms of activities</a:t>
            </a:r>
          </a:p>
          <a:p>
            <a:r>
              <a:rPr lang="en-US" dirty="0" smtClean="0"/>
              <a:t>Less detailed in terms of specific expenditures</a:t>
            </a:r>
          </a:p>
          <a:p>
            <a:pPr lvl="1"/>
            <a:r>
              <a:rPr lang="en-US" dirty="0" smtClean="0"/>
              <a:t>Use “Appropriation units” to group like expenditures, e.g.:</a:t>
            </a:r>
          </a:p>
          <a:p>
            <a:pPr lvl="2"/>
            <a:r>
              <a:rPr lang="en-US" dirty="0" smtClean="0"/>
              <a:t>Personnel</a:t>
            </a:r>
          </a:p>
          <a:p>
            <a:pPr lvl="2"/>
            <a:r>
              <a:rPr lang="en-US" dirty="0" smtClean="0"/>
              <a:t>Contracts</a:t>
            </a:r>
          </a:p>
          <a:p>
            <a:pPr lvl="2"/>
            <a:r>
              <a:rPr lang="en-US" dirty="0" smtClean="0"/>
              <a:t>Supplies</a:t>
            </a:r>
          </a:p>
          <a:p>
            <a:pPr lvl="2"/>
            <a:r>
              <a:rPr lang="en-US" dirty="0" smtClean="0"/>
              <a:t>Capital</a:t>
            </a:r>
          </a:p>
          <a:p>
            <a:endParaRPr lang="en-US" dirty="0" smtClean="0"/>
          </a:p>
          <a:p>
            <a:endParaRPr lang="en-US" dirty="0"/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101" y="152400"/>
            <a:ext cx="8229600" cy="1066800"/>
          </a:xfrm>
        </p:spPr>
        <p:txBody>
          <a:bodyPr/>
          <a:lstStyle/>
          <a:p>
            <a:r>
              <a:rPr lang="en-US" dirty="0" smtClean="0"/>
              <a:t>Program Budgeting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609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rebuchet MS"/>
              </a:rPr>
              <a:t>Kansas City, MO Annual Budget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52" r="-9552"/>
          <a:stretch/>
        </p:blipFill>
        <p:spPr>
          <a:xfrm>
            <a:off x="47487" y="1055132"/>
            <a:ext cx="4603277" cy="565046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47" r="-8147"/>
          <a:stretch/>
        </p:blipFill>
        <p:spPr>
          <a:xfrm>
            <a:off x="4715163" y="1055132"/>
            <a:ext cx="4573187" cy="547452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ular Callout 4"/>
          <p:cNvSpPr/>
          <p:nvPr/>
        </p:nvSpPr>
        <p:spPr>
          <a:xfrm>
            <a:off x="1066800" y="3467100"/>
            <a:ext cx="2984876" cy="990600"/>
          </a:xfrm>
          <a:prstGeom prst="wedgeRectCallout">
            <a:avLst>
              <a:gd name="adj1" fmla="val -46708"/>
              <a:gd name="adj2" fmla="val 151012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Note division of costs into programs, use of summary totals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7800" y="5410200"/>
            <a:ext cx="3276600" cy="92333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Allows reader to see cost of each activity in context of entire department</a:t>
            </a:r>
          </a:p>
        </p:txBody>
      </p:sp>
    </p:spTree>
    <p:extLst>
      <p:ext uri="{BB962C8B-B14F-4D97-AF65-F5344CB8AC3E}">
        <p14:creationId xmlns:p14="http://schemas.microsoft.com/office/powerpoint/2010/main" val="426868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101" y="152400"/>
            <a:ext cx="8229600" cy="1066800"/>
          </a:xfrm>
        </p:spPr>
        <p:txBody>
          <a:bodyPr/>
          <a:lstStyle/>
          <a:p>
            <a:r>
              <a:rPr lang="en-US" dirty="0" smtClean="0"/>
              <a:t>Program Budgeting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609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rebuchet MS"/>
              </a:rPr>
              <a:t>Kansas City, MO Annual Budget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7865" y="1828800"/>
            <a:ext cx="3276600" cy="372409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Program detail provided on subsequent program page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This page tells us that Kansas City, MO spends $2m on narcotics enforcement, the Crystal Lake budget cannot do the same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Still not going to line-item detail, using appropriation-unit summaries to collapse them into like categories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62" y="1188077"/>
            <a:ext cx="5208005" cy="5441324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>
            <a:off x="1828800" y="2133600"/>
            <a:ext cx="2133600" cy="578477"/>
          </a:xfrm>
          <a:prstGeom prst="wedgeRectCallout">
            <a:avLst>
              <a:gd name="adj1" fmla="val -66627"/>
              <a:gd name="adj2" fmla="val 142107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Appropriation-unit</a:t>
            </a:r>
          </a:p>
        </p:txBody>
      </p:sp>
    </p:spTree>
    <p:extLst>
      <p:ext uri="{BB962C8B-B14F-4D97-AF65-F5344CB8AC3E}">
        <p14:creationId xmlns:p14="http://schemas.microsoft.com/office/powerpoint/2010/main" val="290923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Performance/Outcomes Budgeting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New, innovative method of budgeting</a:t>
            </a:r>
          </a:p>
          <a:p>
            <a:r>
              <a:rPr lang="en-US" dirty="0" smtClean="0"/>
              <a:t>Communicated as program’s contribution to planned organizational performance</a:t>
            </a:r>
          </a:p>
          <a:p>
            <a:r>
              <a:rPr lang="en-US" dirty="0"/>
              <a:t>Organization goals explained initially, then activities </a:t>
            </a:r>
            <a:r>
              <a:rPr lang="en-US"/>
              <a:t>of </a:t>
            </a:r>
            <a:r>
              <a:rPr lang="en-US" smtClean="0"/>
              <a:t>organization </a:t>
            </a:r>
            <a:r>
              <a:rPr lang="en-US" dirty="0"/>
              <a:t>tied to goals</a:t>
            </a:r>
          </a:p>
          <a:p>
            <a:r>
              <a:rPr lang="en-US" dirty="0" smtClean="0"/>
              <a:t>Expenditures reported as price per unit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60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866"/>
            <a:ext cx="5392267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Performance/Outcomes </a:t>
            </a:r>
            <a:br>
              <a:rPr lang="en-US" sz="3200" dirty="0" smtClean="0"/>
            </a:br>
            <a:r>
              <a:rPr lang="en-US" sz="3200" dirty="0" smtClean="0"/>
              <a:t>Budgeting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609600"/>
            <a:ext cx="434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rebuchet MS"/>
              </a:rPr>
              <a:t>Fort Collins, CO Annual Budget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96958" y="1244467"/>
            <a:ext cx="3755265" cy="289310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Budgetary allocations decided at outcome (result) level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Each program submits proposal to try to achieve goals associated with each outcome</a:t>
            </a:r>
          </a:p>
          <a:p>
            <a:pPr marL="285750" indent="-28575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Those whose proposals are accepted get funded, those who are not accepted are first in line for budgetary cuts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4" b="-2084"/>
          <a:stretch/>
        </p:blipFill>
        <p:spPr>
          <a:xfrm>
            <a:off x="381000" y="1327666"/>
            <a:ext cx="4359643" cy="5619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6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550</Words>
  <Application>Microsoft Office PowerPoint</Application>
  <PresentationFormat>On-screen Show (4:3)</PresentationFormat>
  <Paragraphs>91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Georgia</vt:lpstr>
      <vt:lpstr>Trebuchet MS</vt:lpstr>
      <vt:lpstr>Wingdings 2</vt:lpstr>
      <vt:lpstr>Urban</vt:lpstr>
      <vt:lpstr>Differing Budgetary Approaches</vt:lpstr>
      <vt:lpstr>Differing Budgetary Approaches</vt:lpstr>
      <vt:lpstr>Line-Item Budgeting</vt:lpstr>
      <vt:lpstr>Line-Item Budgeting</vt:lpstr>
      <vt:lpstr>Program Budgeting</vt:lpstr>
      <vt:lpstr>Program Budgeting</vt:lpstr>
      <vt:lpstr>Program Budgeting</vt:lpstr>
      <vt:lpstr>Performance/Outcomes Budgeting</vt:lpstr>
      <vt:lpstr>Performance/Outcomes  Budgeting</vt:lpstr>
      <vt:lpstr>Why do organizations use performance/outcomes budgeting?</vt:lpstr>
      <vt:lpstr>Are there any drawbacks to performance/outcomes budgeting?</vt:lpstr>
      <vt:lpstr>What lessons have been learned from performance/outcomes budgeting?</vt:lpstr>
      <vt:lpstr>Does performance/outcomes budgeting work?</vt:lpstr>
      <vt:lpstr>Recommendations to Managers re: performance/outcomes budgeting</vt:lpstr>
    </vt:vector>
  </TitlesOfParts>
  <Company>University of Central Florida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Differing Budgetary Approaches</dc:title>
  <dc:creator>David Mitchell</dc:creator>
  <cp:lastModifiedBy>David Mitchell</cp:lastModifiedBy>
  <cp:revision>7</cp:revision>
  <dcterms:created xsi:type="dcterms:W3CDTF">2014-11-04T04:29:54Z</dcterms:created>
  <dcterms:modified xsi:type="dcterms:W3CDTF">2015-06-08T01:50:01Z</dcterms:modified>
</cp:coreProperties>
</file>