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sldIdLst>
    <p:sldId id="256" r:id="rId3"/>
    <p:sldId id="275" r:id="rId4"/>
    <p:sldId id="276" r:id="rId5"/>
    <p:sldId id="277" r:id="rId6"/>
    <p:sldId id="278" r:id="rId7"/>
    <p:sldId id="271" r:id="rId8"/>
    <p:sldId id="272" r:id="rId9"/>
    <p:sldId id="273" r:id="rId10"/>
    <p:sldId id="279" r:id="rId11"/>
    <p:sldId id="281" r:id="rId12"/>
    <p:sldId id="282" r:id="rId13"/>
    <p:sldId id="261" r:id="rId14"/>
    <p:sldId id="280" r:id="rId15"/>
    <p:sldId id="283" r:id="rId16"/>
    <p:sldId id="284" r:id="rId17"/>
    <p:sldId id="285" r:id="rId18"/>
    <p:sldId id="286" r:id="rId19"/>
    <p:sldId id="287" r:id="rId20"/>
    <p:sldId id="288" r:id="rId21"/>
    <p:sldId id="289" r:id="rId22"/>
    <p:sldId id="269" r:id="rId23"/>
    <p:sldId id="262" r:id="rId24"/>
    <p:sldId id="293" r:id="rId25"/>
    <p:sldId id="263" r:id="rId26"/>
    <p:sldId id="294" r:id="rId27"/>
    <p:sldId id="266" r:id="rId28"/>
    <p:sldId id="291" r:id="rId29"/>
    <p:sldId id="267" r:id="rId30"/>
    <p:sldId id="264" r:id="rId31"/>
    <p:sldId id="265" r:id="rId32"/>
    <p:sldId id="292" r:id="rId33"/>
    <p:sldId id="268" r:id="rId34"/>
    <p:sldId id="290" r:id="rId35"/>
    <p:sldId id="295"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04954-927E-9ED0-5A7B-8658F7DF8043}" v="1" dt="2022-04-04T14:42:57.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0B506-EDE0-4923-90F3-F77A28E057E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C31E17B-6C6C-4CA6-86A6-0066B59F37D9}">
      <dgm:prSet/>
      <dgm:spPr/>
      <dgm:t>
        <a:bodyPr/>
        <a:lstStyle/>
        <a:p>
          <a:pPr>
            <a:lnSpc>
              <a:spcPct val="100000"/>
            </a:lnSpc>
          </a:pPr>
          <a:r>
            <a:rPr lang="en-US">
              <a:latin typeface="Calibri"/>
              <a:cs typeface="Calibri"/>
            </a:rPr>
            <a:t>Become familiar with various methods of evaluating muscular strength and endurance</a:t>
          </a:r>
        </a:p>
      </dgm:t>
    </dgm:pt>
    <dgm:pt modelId="{333F72EF-EAE0-486C-BFC7-60F8DE4B3B41}" type="parTrans" cxnId="{8573B4C3-4D4A-48DC-8CE4-361F00DC04BE}">
      <dgm:prSet/>
      <dgm:spPr/>
      <dgm:t>
        <a:bodyPr/>
        <a:lstStyle/>
        <a:p>
          <a:endParaRPr lang="en-US"/>
        </a:p>
      </dgm:t>
    </dgm:pt>
    <dgm:pt modelId="{B9D79459-D7DE-4E11-9BAF-9D4F27381E36}" type="sibTrans" cxnId="{8573B4C3-4D4A-48DC-8CE4-361F00DC04BE}">
      <dgm:prSet/>
      <dgm:spPr/>
      <dgm:t>
        <a:bodyPr/>
        <a:lstStyle/>
        <a:p>
          <a:pPr>
            <a:lnSpc>
              <a:spcPct val="100000"/>
            </a:lnSpc>
          </a:pPr>
          <a:endParaRPr lang="en-US"/>
        </a:p>
      </dgm:t>
    </dgm:pt>
    <dgm:pt modelId="{01B8E734-285D-4D3D-8C7D-4C17EA7DA37E}">
      <dgm:prSet/>
      <dgm:spPr/>
      <dgm:t>
        <a:bodyPr/>
        <a:lstStyle/>
        <a:p>
          <a:pPr>
            <a:lnSpc>
              <a:spcPct val="100000"/>
            </a:lnSpc>
          </a:pPr>
          <a:r>
            <a:rPr lang="en-US">
              <a:latin typeface="Calibri"/>
              <a:cs typeface="Calibri"/>
            </a:rPr>
            <a:t>Differentiate between direct and indirect methods of determining muscular strength</a:t>
          </a:r>
        </a:p>
      </dgm:t>
    </dgm:pt>
    <dgm:pt modelId="{B53453FC-1E47-4248-AC51-F86F6F506AAD}" type="parTrans" cxnId="{ED50EA13-2346-407A-8F03-43C895AC3222}">
      <dgm:prSet/>
      <dgm:spPr/>
      <dgm:t>
        <a:bodyPr/>
        <a:lstStyle/>
        <a:p>
          <a:endParaRPr lang="en-US"/>
        </a:p>
      </dgm:t>
    </dgm:pt>
    <dgm:pt modelId="{15A51FB1-633F-4485-9839-F4E8C249AD20}" type="sibTrans" cxnId="{ED50EA13-2346-407A-8F03-43C895AC3222}">
      <dgm:prSet/>
      <dgm:spPr/>
      <dgm:t>
        <a:bodyPr/>
        <a:lstStyle/>
        <a:p>
          <a:pPr>
            <a:lnSpc>
              <a:spcPct val="100000"/>
            </a:lnSpc>
          </a:pPr>
          <a:endParaRPr lang="en-US"/>
        </a:p>
      </dgm:t>
    </dgm:pt>
    <dgm:pt modelId="{8EE3492A-8A98-47E5-8933-808DE0007754}">
      <dgm:prSet/>
      <dgm:spPr/>
      <dgm:t>
        <a:bodyPr/>
        <a:lstStyle/>
        <a:p>
          <a:pPr>
            <a:lnSpc>
              <a:spcPct val="100000"/>
            </a:lnSpc>
          </a:pPr>
          <a:r>
            <a:rPr lang="en-US">
              <a:latin typeface="Calibri"/>
              <a:cs typeface="Calibri"/>
            </a:rPr>
            <a:t>Understand the proper methods for performing a 1RM bench press and leg press test</a:t>
          </a:r>
        </a:p>
      </dgm:t>
    </dgm:pt>
    <dgm:pt modelId="{8663E2A8-026A-4865-B1AA-6DA8FA9EF83F}" type="parTrans" cxnId="{2E4876C5-4EEF-4327-97EF-CB149EF8548F}">
      <dgm:prSet/>
      <dgm:spPr/>
      <dgm:t>
        <a:bodyPr/>
        <a:lstStyle/>
        <a:p>
          <a:endParaRPr lang="en-US"/>
        </a:p>
      </dgm:t>
    </dgm:pt>
    <dgm:pt modelId="{D8E830CB-125C-435B-B8F7-96F15EB89DB0}" type="sibTrans" cxnId="{2E4876C5-4EEF-4327-97EF-CB149EF8548F}">
      <dgm:prSet/>
      <dgm:spPr/>
      <dgm:t>
        <a:bodyPr/>
        <a:lstStyle/>
        <a:p>
          <a:pPr>
            <a:lnSpc>
              <a:spcPct val="100000"/>
            </a:lnSpc>
          </a:pPr>
          <a:endParaRPr lang="en-US"/>
        </a:p>
      </dgm:t>
    </dgm:pt>
    <dgm:pt modelId="{6A926348-2BA6-4B0E-815F-6F17C976BC5B}">
      <dgm:prSet/>
      <dgm:spPr/>
      <dgm:t>
        <a:bodyPr/>
        <a:lstStyle/>
        <a:p>
          <a:pPr>
            <a:lnSpc>
              <a:spcPct val="100000"/>
            </a:lnSpc>
          </a:pPr>
          <a:r>
            <a:rPr lang="en-US">
              <a:latin typeface="Calibri"/>
              <a:cs typeface="Calibri"/>
            </a:rPr>
            <a:t>Introduce various prediction equations that are useful when attempting to estimate muscular strength</a:t>
          </a:r>
        </a:p>
      </dgm:t>
    </dgm:pt>
    <dgm:pt modelId="{7D3FE26C-F5D0-4C41-BCA8-1279E7F00BE0}" type="parTrans" cxnId="{7135F7A9-17A6-4C15-A76E-D79C73B9BCBF}">
      <dgm:prSet/>
      <dgm:spPr/>
      <dgm:t>
        <a:bodyPr/>
        <a:lstStyle/>
        <a:p>
          <a:endParaRPr lang="en-US"/>
        </a:p>
      </dgm:t>
    </dgm:pt>
    <dgm:pt modelId="{9C2C572D-CEAD-4DCB-8C16-6CB8DDBEB42C}" type="sibTrans" cxnId="{7135F7A9-17A6-4C15-A76E-D79C73B9BCBF}">
      <dgm:prSet/>
      <dgm:spPr/>
      <dgm:t>
        <a:bodyPr/>
        <a:lstStyle/>
        <a:p>
          <a:endParaRPr lang="en-US"/>
        </a:p>
      </dgm:t>
    </dgm:pt>
    <dgm:pt modelId="{AECF1DCD-FF82-48F3-B5C1-51A428547A2A}" type="pres">
      <dgm:prSet presAssocID="{33B0B506-EDE0-4923-90F3-F77A28E057E8}" presName="root" presStyleCnt="0">
        <dgm:presLayoutVars>
          <dgm:dir/>
          <dgm:resizeHandles val="exact"/>
        </dgm:presLayoutVars>
      </dgm:prSet>
      <dgm:spPr/>
    </dgm:pt>
    <dgm:pt modelId="{4F3F2F45-87A0-41A6-A5AA-6E44863364B5}" type="pres">
      <dgm:prSet presAssocID="{33B0B506-EDE0-4923-90F3-F77A28E057E8}" presName="container" presStyleCnt="0">
        <dgm:presLayoutVars>
          <dgm:dir/>
          <dgm:resizeHandles val="exact"/>
        </dgm:presLayoutVars>
      </dgm:prSet>
      <dgm:spPr/>
    </dgm:pt>
    <dgm:pt modelId="{24C930C7-2998-47B2-BEA7-0381169DE5C8}" type="pres">
      <dgm:prSet presAssocID="{1C31E17B-6C6C-4CA6-86A6-0066B59F37D9}" presName="compNode" presStyleCnt="0"/>
      <dgm:spPr/>
    </dgm:pt>
    <dgm:pt modelId="{0DB11767-E3C3-48F9-95C6-7E7BC1593DB9}" type="pres">
      <dgm:prSet presAssocID="{1C31E17B-6C6C-4CA6-86A6-0066B59F37D9}" presName="iconBgRect" presStyleLbl="bgShp" presStyleIdx="0" presStyleCnt="4"/>
      <dgm:spPr/>
    </dgm:pt>
    <dgm:pt modelId="{DC093BB5-5B9D-45DC-93C2-FB0ED02EF904}" type="pres">
      <dgm:prSet presAssocID="{1C31E17B-6C6C-4CA6-86A6-0066B59F37D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A0B91A71-3D13-452C-9138-E897CEB147FD}" type="pres">
      <dgm:prSet presAssocID="{1C31E17B-6C6C-4CA6-86A6-0066B59F37D9}" presName="spaceRect" presStyleCnt="0"/>
      <dgm:spPr/>
    </dgm:pt>
    <dgm:pt modelId="{B2DA8FF3-7969-4FED-9E22-D3C3B2F457CC}" type="pres">
      <dgm:prSet presAssocID="{1C31E17B-6C6C-4CA6-86A6-0066B59F37D9}" presName="textRect" presStyleLbl="revTx" presStyleIdx="0" presStyleCnt="4">
        <dgm:presLayoutVars>
          <dgm:chMax val="1"/>
          <dgm:chPref val="1"/>
        </dgm:presLayoutVars>
      </dgm:prSet>
      <dgm:spPr/>
    </dgm:pt>
    <dgm:pt modelId="{B8465F40-3FD6-417A-948E-547A311D0C3A}" type="pres">
      <dgm:prSet presAssocID="{B9D79459-D7DE-4E11-9BAF-9D4F27381E36}" presName="sibTrans" presStyleLbl="sibTrans2D1" presStyleIdx="0" presStyleCnt="0"/>
      <dgm:spPr/>
    </dgm:pt>
    <dgm:pt modelId="{13C22C64-7A3C-4A26-A02E-083CF52F6780}" type="pres">
      <dgm:prSet presAssocID="{01B8E734-285D-4D3D-8C7D-4C17EA7DA37E}" presName="compNode" presStyleCnt="0"/>
      <dgm:spPr/>
    </dgm:pt>
    <dgm:pt modelId="{0CBC5203-F8DF-42D5-9B06-10975555AB34}" type="pres">
      <dgm:prSet presAssocID="{01B8E734-285D-4D3D-8C7D-4C17EA7DA37E}" presName="iconBgRect" presStyleLbl="bgShp" presStyleIdx="1" presStyleCnt="4"/>
      <dgm:spPr/>
    </dgm:pt>
    <dgm:pt modelId="{FDF63729-5917-446A-8285-62051D33CADB}" type="pres">
      <dgm:prSet presAssocID="{01B8E734-285D-4D3D-8C7D-4C17EA7DA3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bbell"/>
        </a:ext>
      </dgm:extLst>
    </dgm:pt>
    <dgm:pt modelId="{45F4AF94-A0EC-4F67-9D6E-3D82275893A0}" type="pres">
      <dgm:prSet presAssocID="{01B8E734-285D-4D3D-8C7D-4C17EA7DA37E}" presName="spaceRect" presStyleCnt="0"/>
      <dgm:spPr/>
    </dgm:pt>
    <dgm:pt modelId="{CDA17555-BD31-4FD7-976B-A470C9FCD04F}" type="pres">
      <dgm:prSet presAssocID="{01B8E734-285D-4D3D-8C7D-4C17EA7DA37E}" presName="textRect" presStyleLbl="revTx" presStyleIdx="1" presStyleCnt="4">
        <dgm:presLayoutVars>
          <dgm:chMax val="1"/>
          <dgm:chPref val="1"/>
        </dgm:presLayoutVars>
      </dgm:prSet>
      <dgm:spPr/>
    </dgm:pt>
    <dgm:pt modelId="{E5830F0C-A3E8-4BFE-A963-6351B06FDBC7}" type="pres">
      <dgm:prSet presAssocID="{15A51FB1-633F-4485-9839-F4E8C249AD20}" presName="sibTrans" presStyleLbl="sibTrans2D1" presStyleIdx="0" presStyleCnt="0"/>
      <dgm:spPr/>
    </dgm:pt>
    <dgm:pt modelId="{F33D06AC-42B2-4C99-B5BA-D690DFBB22AA}" type="pres">
      <dgm:prSet presAssocID="{8EE3492A-8A98-47E5-8933-808DE0007754}" presName="compNode" presStyleCnt="0"/>
      <dgm:spPr/>
    </dgm:pt>
    <dgm:pt modelId="{4424CE26-DFB0-4AD7-9C5E-B7F7D2EA4AD1}" type="pres">
      <dgm:prSet presAssocID="{8EE3492A-8A98-47E5-8933-808DE0007754}" presName="iconBgRect" presStyleLbl="bgShp" presStyleIdx="2" presStyleCnt="4"/>
      <dgm:spPr/>
    </dgm:pt>
    <dgm:pt modelId="{593C80BF-CF6D-4A9F-BD39-6441AADFAAFF}" type="pres">
      <dgm:prSet presAssocID="{8EE3492A-8A98-47E5-8933-808DE00077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51ACF038-FA5A-44B3-B983-C9AF14875CB0}" type="pres">
      <dgm:prSet presAssocID="{8EE3492A-8A98-47E5-8933-808DE0007754}" presName="spaceRect" presStyleCnt="0"/>
      <dgm:spPr/>
    </dgm:pt>
    <dgm:pt modelId="{1C9002DD-790E-4F98-A38F-98E5960959BA}" type="pres">
      <dgm:prSet presAssocID="{8EE3492A-8A98-47E5-8933-808DE0007754}" presName="textRect" presStyleLbl="revTx" presStyleIdx="2" presStyleCnt="4">
        <dgm:presLayoutVars>
          <dgm:chMax val="1"/>
          <dgm:chPref val="1"/>
        </dgm:presLayoutVars>
      </dgm:prSet>
      <dgm:spPr/>
    </dgm:pt>
    <dgm:pt modelId="{0A2C72A7-3BF6-4D97-9F58-AF46492FC78E}" type="pres">
      <dgm:prSet presAssocID="{D8E830CB-125C-435B-B8F7-96F15EB89DB0}" presName="sibTrans" presStyleLbl="sibTrans2D1" presStyleIdx="0" presStyleCnt="0"/>
      <dgm:spPr/>
    </dgm:pt>
    <dgm:pt modelId="{F5B849F1-02E1-4499-846A-099BFAA321C7}" type="pres">
      <dgm:prSet presAssocID="{6A926348-2BA6-4B0E-815F-6F17C976BC5B}" presName="compNode" presStyleCnt="0"/>
      <dgm:spPr/>
    </dgm:pt>
    <dgm:pt modelId="{3D8543D6-90E9-4E6F-9EC8-2156109EFE2E}" type="pres">
      <dgm:prSet presAssocID="{6A926348-2BA6-4B0E-815F-6F17C976BC5B}" presName="iconBgRect" presStyleLbl="bgShp" presStyleIdx="3" presStyleCnt="4"/>
      <dgm:spPr/>
    </dgm:pt>
    <dgm:pt modelId="{0BE3854D-3AE7-4495-9B3F-E73E92D1C429}" type="pres">
      <dgm:prSet presAssocID="{6A926348-2BA6-4B0E-815F-6F17C976BC5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9290F63E-29EC-4B96-B74F-867FA93D6C7C}" type="pres">
      <dgm:prSet presAssocID="{6A926348-2BA6-4B0E-815F-6F17C976BC5B}" presName="spaceRect" presStyleCnt="0"/>
      <dgm:spPr/>
    </dgm:pt>
    <dgm:pt modelId="{D2B807CD-F96E-445E-9F29-719ABE91483E}" type="pres">
      <dgm:prSet presAssocID="{6A926348-2BA6-4B0E-815F-6F17C976BC5B}" presName="textRect" presStyleLbl="revTx" presStyleIdx="3" presStyleCnt="4">
        <dgm:presLayoutVars>
          <dgm:chMax val="1"/>
          <dgm:chPref val="1"/>
        </dgm:presLayoutVars>
      </dgm:prSet>
      <dgm:spPr/>
    </dgm:pt>
  </dgm:ptLst>
  <dgm:cxnLst>
    <dgm:cxn modelId="{ED50EA13-2346-407A-8F03-43C895AC3222}" srcId="{33B0B506-EDE0-4923-90F3-F77A28E057E8}" destId="{01B8E734-285D-4D3D-8C7D-4C17EA7DA37E}" srcOrd="1" destOrd="0" parTransId="{B53453FC-1E47-4248-AC51-F86F6F506AAD}" sibTransId="{15A51FB1-633F-4485-9839-F4E8C249AD20}"/>
    <dgm:cxn modelId="{A9BF511F-FF82-40ED-8F56-97605B7DEC68}" type="presOf" srcId="{15A51FB1-633F-4485-9839-F4E8C249AD20}" destId="{E5830F0C-A3E8-4BFE-A963-6351B06FDBC7}" srcOrd="0" destOrd="0" presId="urn:microsoft.com/office/officeart/2018/2/layout/IconCircleList"/>
    <dgm:cxn modelId="{899F885C-EFB6-46FF-BD15-63E6C1B8258D}" type="presOf" srcId="{D8E830CB-125C-435B-B8F7-96F15EB89DB0}" destId="{0A2C72A7-3BF6-4D97-9F58-AF46492FC78E}" srcOrd="0" destOrd="0" presId="urn:microsoft.com/office/officeart/2018/2/layout/IconCircleList"/>
    <dgm:cxn modelId="{A4610E49-F305-4E9A-83E6-09B746F6A788}" type="presOf" srcId="{1C31E17B-6C6C-4CA6-86A6-0066B59F37D9}" destId="{B2DA8FF3-7969-4FED-9E22-D3C3B2F457CC}" srcOrd="0" destOrd="0" presId="urn:microsoft.com/office/officeart/2018/2/layout/IconCircleList"/>
    <dgm:cxn modelId="{C7231E51-8FAC-49A5-A135-D3DF464840E0}" type="presOf" srcId="{33B0B506-EDE0-4923-90F3-F77A28E057E8}" destId="{AECF1DCD-FF82-48F3-B5C1-51A428547A2A}" srcOrd="0" destOrd="0" presId="urn:microsoft.com/office/officeart/2018/2/layout/IconCircleList"/>
    <dgm:cxn modelId="{9EBC5758-438A-48E0-8392-61D8BCA589AE}" type="presOf" srcId="{01B8E734-285D-4D3D-8C7D-4C17EA7DA37E}" destId="{CDA17555-BD31-4FD7-976B-A470C9FCD04F}" srcOrd="0" destOrd="0" presId="urn:microsoft.com/office/officeart/2018/2/layout/IconCircleList"/>
    <dgm:cxn modelId="{7135F7A9-17A6-4C15-A76E-D79C73B9BCBF}" srcId="{33B0B506-EDE0-4923-90F3-F77A28E057E8}" destId="{6A926348-2BA6-4B0E-815F-6F17C976BC5B}" srcOrd="3" destOrd="0" parTransId="{7D3FE26C-F5D0-4C41-BCA8-1279E7F00BE0}" sibTransId="{9C2C572D-CEAD-4DCB-8C16-6CB8DDBEB42C}"/>
    <dgm:cxn modelId="{79C430BC-76FE-4CEF-B44B-3B63E7665DE1}" type="presOf" srcId="{6A926348-2BA6-4B0E-815F-6F17C976BC5B}" destId="{D2B807CD-F96E-445E-9F29-719ABE91483E}" srcOrd="0" destOrd="0" presId="urn:microsoft.com/office/officeart/2018/2/layout/IconCircleList"/>
    <dgm:cxn modelId="{8573B4C3-4D4A-48DC-8CE4-361F00DC04BE}" srcId="{33B0B506-EDE0-4923-90F3-F77A28E057E8}" destId="{1C31E17B-6C6C-4CA6-86A6-0066B59F37D9}" srcOrd="0" destOrd="0" parTransId="{333F72EF-EAE0-486C-BFC7-60F8DE4B3B41}" sibTransId="{B9D79459-D7DE-4E11-9BAF-9D4F27381E36}"/>
    <dgm:cxn modelId="{2E4876C5-4EEF-4327-97EF-CB149EF8548F}" srcId="{33B0B506-EDE0-4923-90F3-F77A28E057E8}" destId="{8EE3492A-8A98-47E5-8933-808DE0007754}" srcOrd="2" destOrd="0" parTransId="{8663E2A8-026A-4865-B1AA-6DA8FA9EF83F}" sibTransId="{D8E830CB-125C-435B-B8F7-96F15EB89DB0}"/>
    <dgm:cxn modelId="{2943F7EF-CB7D-4DDF-8E6E-A592EDAC4765}" type="presOf" srcId="{B9D79459-D7DE-4E11-9BAF-9D4F27381E36}" destId="{B8465F40-3FD6-417A-948E-547A311D0C3A}" srcOrd="0" destOrd="0" presId="urn:microsoft.com/office/officeart/2018/2/layout/IconCircleList"/>
    <dgm:cxn modelId="{1CE123F6-B36F-4A4D-A446-7A1AC770DC6B}" type="presOf" srcId="{8EE3492A-8A98-47E5-8933-808DE0007754}" destId="{1C9002DD-790E-4F98-A38F-98E5960959BA}" srcOrd="0" destOrd="0" presId="urn:microsoft.com/office/officeart/2018/2/layout/IconCircleList"/>
    <dgm:cxn modelId="{7AA6D214-0E7E-494D-AEEB-BE7AA911DFD2}" type="presParOf" srcId="{AECF1DCD-FF82-48F3-B5C1-51A428547A2A}" destId="{4F3F2F45-87A0-41A6-A5AA-6E44863364B5}" srcOrd="0" destOrd="0" presId="urn:microsoft.com/office/officeart/2018/2/layout/IconCircleList"/>
    <dgm:cxn modelId="{C433F69E-5F51-435F-882E-346FE4EAF517}" type="presParOf" srcId="{4F3F2F45-87A0-41A6-A5AA-6E44863364B5}" destId="{24C930C7-2998-47B2-BEA7-0381169DE5C8}" srcOrd="0" destOrd="0" presId="urn:microsoft.com/office/officeart/2018/2/layout/IconCircleList"/>
    <dgm:cxn modelId="{558ADE25-5293-402E-98DA-D02E118A0A3D}" type="presParOf" srcId="{24C930C7-2998-47B2-BEA7-0381169DE5C8}" destId="{0DB11767-E3C3-48F9-95C6-7E7BC1593DB9}" srcOrd="0" destOrd="0" presId="urn:microsoft.com/office/officeart/2018/2/layout/IconCircleList"/>
    <dgm:cxn modelId="{1CF0FAC5-7AA9-4EDA-8054-F9D4BB1DF3D1}" type="presParOf" srcId="{24C930C7-2998-47B2-BEA7-0381169DE5C8}" destId="{DC093BB5-5B9D-45DC-93C2-FB0ED02EF904}" srcOrd="1" destOrd="0" presId="urn:microsoft.com/office/officeart/2018/2/layout/IconCircleList"/>
    <dgm:cxn modelId="{E8377059-D5A2-4750-A93F-2A222346E65D}" type="presParOf" srcId="{24C930C7-2998-47B2-BEA7-0381169DE5C8}" destId="{A0B91A71-3D13-452C-9138-E897CEB147FD}" srcOrd="2" destOrd="0" presId="urn:microsoft.com/office/officeart/2018/2/layout/IconCircleList"/>
    <dgm:cxn modelId="{B3D3F1A2-C947-4AAA-BDD6-A9166807D890}" type="presParOf" srcId="{24C930C7-2998-47B2-BEA7-0381169DE5C8}" destId="{B2DA8FF3-7969-4FED-9E22-D3C3B2F457CC}" srcOrd="3" destOrd="0" presId="urn:microsoft.com/office/officeart/2018/2/layout/IconCircleList"/>
    <dgm:cxn modelId="{744D91E9-B72A-497B-A584-AACC39C9CF64}" type="presParOf" srcId="{4F3F2F45-87A0-41A6-A5AA-6E44863364B5}" destId="{B8465F40-3FD6-417A-948E-547A311D0C3A}" srcOrd="1" destOrd="0" presId="urn:microsoft.com/office/officeart/2018/2/layout/IconCircleList"/>
    <dgm:cxn modelId="{98ABADFB-E2A7-4AC9-9922-87DCF647D5A7}" type="presParOf" srcId="{4F3F2F45-87A0-41A6-A5AA-6E44863364B5}" destId="{13C22C64-7A3C-4A26-A02E-083CF52F6780}" srcOrd="2" destOrd="0" presId="urn:microsoft.com/office/officeart/2018/2/layout/IconCircleList"/>
    <dgm:cxn modelId="{4B56FF31-7762-45B5-9DB5-7952CB38EE1A}" type="presParOf" srcId="{13C22C64-7A3C-4A26-A02E-083CF52F6780}" destId="{0CBC5203-F8DF-42D5-9B06-10975555AB34}" srcOrd="0" destOrd="0" presId="urn:microsoft.com/office/officeart/2018/2/layout/IconCircleList"/>
    <dgm:cxn modelId="{4030313F-A25B-4F64-BCE0-057098F4F9AD}" type="presParOf" srcId="{13C22C64-7A3C-4A26-A02E-083CF52F6780}" destId="{FDF63729-5917-446A-8285-62051D33CADB}" srcOrd="1" destOrd="0" presId="urn:microsoft.com/office/officeart/2018/2/layout/IconCircleList"/>
    <dgm:cxn modelId="{B50D8C44-36E6-43D3-970A-87E99F58C4EF}" type="presParOf" srcId="{13C22C64-7A3C-4A26-A02E-083CF52F6780}" destId="{45F4AF94-A0EC-4F67-9D6E-3D82275893A0}" srcOrd="2" destOrd="0" presId="urn:microsoft.com/office/officeart/2018/2/layout/IconCircleList"/>
    <dgm:cxn modelId="{5FE8934A-9B47-477F-9F66-996E0CFC47F4}" type="presParOf" srcId="{13C22C64-7A3C-4A26-A02E-083CF52F6780}" destId="{CDA17555-BD31-4FD7-976B-A470C9FCD04F}" srcOrd="3" destOrd="0" presId="urn:microsoft.com/office/officeart/2018/2/layout/IconCircleList"/>
    <dgm:cxn modelId="{0B3F6467-41E7-4A0E-AEC8-24E5623EF061}" type="presParOf" srcId="{4F3F2F45-87A0-41A6-A5AA-6E44863364B5}" destId="{E5830F0C-A3E8-4BFE-A963-6351B06FDBC7}" srcOrd="3" destOrd="0" presId="urn:microsoft.com/office/officeart/2018/2/layout/IconCircleList"/>
    <dgm:cxn modelId="{8CC7AD13-2531-4B1D-9525-BFB562A3C03A}" type="presParOf" srcId="{4F3F2F45-87A0-41A6-A5AA-6E44863364B5}" destId="{F33D06AC-42B2-4C99-B5BA-D690DFBB22AA}" srcOrd="4" destOrd="0" presId="urn:microsoft.com/office/officeart/2018/2/layout/IconCircleList"/>
    <dgm:cxn modelId="{E4598DA8-374C-4C17-8B4F-CEC59337608B}" type="presParOf" srcId="{F33D06AC-42B2-4C99-B5BA-D690DFBB22AA}" destId="{4424CE26-DFB0-4AD7-9C5E-B7F7D2EA4AD1}" srcOrd="0" destOrd="0" presId="urn:microsoft.com/office/officeart/2018/2/layout/IconCircleList"/>
    <dgm:cxn modelId="{780BA07A-A899-4BDD-9453-FC7CDAD7F44A}" type="presParOf" srcId="{F33D06AC-42B2-4C99-B5BA-D690DFBB22AA}" destId="{593C80BF-CF6D-4A9F-BD39-6441AADFAAFF}" srcOrd="1" destOrd="0" presId="urn:microsoft.com/office/officeart/2018/2/layout/IconCircleList"/>
    <dgm:cxn modelId="{98D9C391-A052-488B-8FB9-C396AA6B23B7}" type="presParOf" srcId="{F33D06AC-42B2-4C99-B5BA-D690DFBB22AA}" destId="{51ACF038-FA5A-44B3-B983-C9AF14875CB0}" srcOrd="2" destOrd="0" presId="urn:microsoft.com/office/officeart/2018/2/layout/IconCircleList"/>
    <dgm:cxn modelId="{8135F153-3307-409A-9A93-21C0C4F1B4E5}" type="presParOf" srcId="{F33D06AC-42B2-4C99-B5BA-D690DFBB22AA}" destId="{1C9002DD-790E-4F98-A38F-98E5960959BA}" srcOrd="3" destOrd="0" presId="urn:microsoft.com/office/officeart/2018/2/layout/IconCircleList"/>
    <dgm:cxn modelId="{54033142-AC25-4669-B81F-32F38217B4D1}" type="presParOf" srcId="{4F3F2F45-87A0-41A6-A5AA-6E44863364B5}" destId="{0A2C72A7-3BF6-4D97-9F58-AF46492FC78E}" srcOrd="5" destOrd="0" presId="urn:microsoft.com/office/officeart/2018/2/layout/IconCircleList"/>
    <dgm:cxn modelId="{B9A5D511-D994-45F7-904A-6477C7AA6BAC}" type="presParOf" srcId="{4F3F2F45-87A0-41A6-A5AA-6E44863364B5}" destId="{F5B849F1-02E1-4499-846A-099BFAA321C7}" srcOrd="6" destOrd="0" presId="urn:microsoft.com/office/officeart/2018/2/layout/IconCircleList"/>
    <dgm:cxn modelId="{C14564B4-46B3-4517-A9BD-70AD7E5D550E}" type="presParOf" srcId="{F5B849F1-02E1-4499-846A-099BFAA321C7}" destId="{3D8543D6-90E9-4E6F-9EC8-2156109EFE2E}" srcOrd="0" destOrd="0" presId="urn:microsoft.com/office/officeart/2018/2/layout/IconCircleList"/>
    <dgm:cxn modelId="{F607D0ED-66B6-4251-A3E9-B67A53763405}" type="presParOf" srcId="{F5B849F1-02E1-4499-846A-099BFAA321C7}" destId="{0BE3854D-3AE7-4495-9B3F-E73E92D1C429}" srcOrd="1" destOrd="0" presId="urn:microsoft.com/office/officeart/2018/2/layout/IconCircleList"/>
    <dgm:cxn modelId="{B0520CFA-8D46-436B-977D-9C097C5E637F}" type="presParOf" srcId="{F5B849F1-02E1-4499-846A-099BFAA321C7}" destId="{9290F63E-29EC-4B96-B74F-867FA93D6C7C}" srcOrd="2" destOrd="0" presId="urn:microsoft.com/office/officeart/2018/2/layout/IconCircleList"/>
    <dgm:cxn modelId="{49A8CD0B-2229-4495-8756-E4BD24C6A431}" type="presParOf" srcId="{F5B849F1-02E1-4499-846A-099BFAA321C7}" destId="{D2B807CD-F96E-445E-9F29-719ABE91483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8963B-1127-491F-BEE3-1926DE87A7B2}"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5F32BADA-8B10-43EE-A1F0-517C7B7F75D0}">
      <dgm:prSet/>
      <dgm:spPr/>
      <dgm:t>
        <a:bodyPr/>
        <a:lstStyle/>
        <a:p>
          <a:r>
            <a:rPr lang="en-US" dirty="0"/>
            <a:t>1-Repetition Maximum (1RM)</a:t>
          </a:r>
        </a:p>
      </dgm:t>
    </dgm:pt>
    <dgm:pt modelId="{5806CF84-6513-4911-8843-A482BD3716BF}" type="parTrans" cxnId="{3F0C6F4E-AF08-4603-9A6B-D4CAE6D2398C}">
      <dgm:prSet/>
      <dgm:spPr/>
      <dgm:t>
        <a:bodyPr/>
        <a:lstStyle/>
        <a:p>
          <a:endParaRPr lang="en-US"/>
        </a:p>
      </dgm:t>
    </dgm:pt>
    <dgm:pt modelId="{5411775D-14A2-4DBD-AE7F-1C7C6E6EF280}" type="sibTrans" cxnId="{3F0C6F4E-AF08-4603-9A6B-D4CAE6D2398C}">
      <dgm:prSet/>
      <dgm:spPr/>
      <dgm:t>
        <a:bodyPr/>
        <a:lstStyle/>
        <a:p>
          <a:endParaRPr lang="en-US"/>
        </a:p>
      </dgm:t>
    </dgm:pt>
    <dgm:pt modelId="{04D48050-D4D4-4707-9B12-0566F1E6D044}">
      <dgm:prSet/>
      <dgm:spPr/>
      <dgm:t>
        <a:bodyPr/>
        <a:lstStyle/>
        <a:p>
          <a:r>
            <a:rPr lang="en-US" dirty="0"/>
            <a:t>Maximum amount of weight or load that can be lifted one time</a:t>
          </a:r>
        </a:p>
      </dgm:t>
    </dgm:pt>
    <dgm:pt modelId="{6AC25527-F419-42D2-B238-C4D2909CB132}" type="parTrans" cxnId="{8E01D808-BF4F-4F72-82E6-A2F743DCC817}">
      <dgm:prSet/>
      <dgm:spPr/>
      <dgm:t>
        <a:bodyPr/>
        <a:lstStyle/>
        <a:p>
          <a:endParaRPr lang="en-US"/>
        </a:p>
      </dgm:t>
    </dgm:pt>
    <dgm:pt modelId="{7D4F4F4E-CF3F-4873-BAB9-8E4BC0C95438}" type="sibTrans" cxnId="{8E01D808-BF4F-4F72-82E6-A2F743DCC817}">
      <dgm:prSet/>
      <dgm:spPr/>
      <dgm:t>
        <a:bodyPr/>
        <a:lstStyle/>
        <a:p>
          <a:endParaRPr lang="en-US"/>
        </a:p>
      </dgm:t>
    </dgm:pt>
    <dgm:pt modelId="{430EAD5D-6C37-4E24-8E64-E3DC637643D9}">
      <dgm:prSet/>
      <dgm:spPr/>
      <dgm:t>
        <a:bodyPr/>
        <a:lstStyle/>
        <a:p>
          <a:r>
            <a:rPr lang="en-US" dirty="0"/>
            <a:t>Muscular Endurance</a:t>
          </a:r>
        </a:p>
      </dgm:t>
    </dgm:pt>
    <dgm:pt modelId="{F0ECCA1A-0EDD-44DF-A14F-DA187B54C766}" type="parTrans" cxnId="{497C6ADB-44E6-46EE-8CAA-B9607C2AFBFF}">
      <dgm:prSet/>
      <dgm:spPr/>
      <dgm:t>
        <a:bodyPr/>
        <a:lstStyle/>
        <a:p>
          <a:endParaRPr lang="en-US"/>
        </a:p>
      </dgm:t>
    </dgm:pt>
    <dgm:pt modelId="{A1014391-EE16-4B58-81C9-803EDEBD27F8}" type="sibTrans" cxnId="{497C6ADB-44E6-46EE-8CAA-B9607C2AFBFF}">
      <dgm:prSet/>
      <dgm:spPr/>
      <dgm:t>
        <a:bodyPr/>
        <a:lstStyle/>
        <a:p>
          <a:endParaRPr lang="en-US"/>
        </a:p>
      </dgm:t>
    </dgm:pt>
    <dgm:pt modelId="{373E3827-076C-410E-ADD4-6D64FFE3299A}">
      <dgm:prSet/>
      <dgm:spPr/>
      <dgm:t>
        <a:bodyPr/>
        <a:lstStyle/>
        <a:p>
          <a:r>
            <a:rPr lang="en-US" dirty="0"/>
            <a:t>Ability to exert submaximal forces </a:t>
          </a:r>
          <a:r>
            <a:rPr lang="en-US">
              <a:latin typeface="Calibri Light" panose="020F0302020204030204"/>
            </a:rPr>
            <a:t>repetitively</a:t>
          </a:r>
          <a:endParaRPr lang="en-US" dirty="0"/>
        </a:p>
      </dgm:t>
    </dgm:pt>
    <dgm:pt modelId="{0C02ED1F-FE87-48F5-A5A6-F2921267C272}" type="parTrans" cxnId="{6BF55034-DBAB-49E0-A9D0-0C15D614A7BD}">
      <dgm:prSet/>
      <dgm:spPr/>
      <dgm:t>
        <a:bodyPr/>
        <a:lstStyle/>
        <a:p>
          <a:endParaRPr lang="en-US"/>
        </a:p>
      </dgm:t>
    </dgm:pt>
    <dgm:pt modelId="{A4B0CD13-AB84-4661-9943-3B3A99CC5A92}" type="sibTrans" cxnId="{6BF55034-DBAB-49E0-A9D0-0C15D614A7BD}">
      <dgm:prSet/>
      <dgm:spPr/>
      <dgm:t>
        <a:bodyPr/>
        <a:lstStyle/>
        <a:p>
          <a:endParaRPr lang="en-US"/>
        </a:p>
      </dgm:t>
    </dgm:pt>
    <dgm:pt modelId="{146AD460-E863-41AE-AD1F-CA8A205E1658}">
      <dgm:prSet/>
      <dgm:spPr/>
      <dgm:t>
        <a:bodyPr/>
        <a:lstStyle/>
        <a:p>
          <a:r>
            <a:rPr lang="en-US" dirty="0">
              <a:latin typeface="Calibri Light" panose="020F0302020204030204"/>
            </a:rPr>
            <a:t>**</a:t>
          </a:r>
          <a:r>
            <a:rPr lang="en-US" dirty="0"/>
            <a:t>Muscular Fitness</a:t>
          </a:r>
          <a:r>
            <a:rPr lang="en-US" dirty="0">
              <a:latin typeface="Calibri Light" panose="020F0302020204030204"/>
            </a:rPr>
            <a:t>**</a:t>
          </a:r>
          <a:endParaRPr lang="en-US" dirty="0"/>
        </a:p>
      </dgm:t>
    </dgm:pt>
    <dgm:pt modelId="{2EDB787C-4F5E-4B3A-9163-854DBB3C31DE}" type="parTrans" cxnId="{B41E6CB8-FFFE-4D75-821C-E00B8D903F4E}">
      <dgm:prSet/>
      <dgm:spPr/>
      <dgm:t>
        <a:bodyPr/>
        <a:lstStyle/>
        <a:p>
          <a:endParaRPr lang="en-US"/>
        </a:p>
      </dgm:t>
    </dgm:pt>
    <dgm:pt modelId="{738C58E0-60C7-46A2-8768-8F53894D664A}" type="sibTrans" cxnId="{B41E6CB8-FFFE-4D75-821C-E00B8D903F4E}">
      <dgm:prSet/>
      <dgm:spPr/>
      <dgm:t>
        <a:bodyPr/>
        <a:lstStyle/>
        <a:p>
          <a:endParaRPr lang="en-US"/>
        </a:p>
      </dgm:t>
    </dgm:pt>
    <dgm:pt modelId="{1B883534-153E-49C0-9071-A95ADC693EC1}">
      <dgm:prSet/>
      <dgm:spPr/>
      <dgm:t>
        <a:bodyPr/>
        <a:lstStyle/>
        <a:p>
          <a:r>
            <a:rPr lang="en-US" dirty="0"/>
            <a:t>Combination of muscular </a:t>
          </a:r>
          <a:r>
            <a:rPr lang="en-US">
              <a:latin typeface="Calibri Light" panose="020F0302020204030204"/>
            </a:rPr>
            <a:t>endurance</a:t>
          </a:r>
          <a:r>
            <a:rPr lang="en-US" dirty="0"/>
            <a:t> and maximal </a:t>
          </a:r>
          <a:r>
            <a:rPr lang="en-US" dirty="0">
              <a:latin typeface="Calibri Light" panose="020F0302020204030204"/>
            </a:rPr>
            <a:t>strength</a:t>
          </a:r>
          <a:endParaRPr lang="en-US" dirty="0"/>
        </a:p>
      </dgm:t>
    </dgm:pt>
    <dgm:pt modelId="{73421B85-AB81-4F0A-91DE-4FEF11241ACA}" type="parTrans" cxnId="{045C9480-F717-48C3-8385-3E470D7C5E4E}">
      <dgm:prSet/>
      <dgm:spPr/>
      <dgm:t>
        <a:bodyPr/>
        <a:lstStyle/>
        <a:p>
          <a:endParaRPr lang="en-US"/>
        </a:p>
      </dgm:t>
    </dgm:pt>
    <dgm:pt modelId="{58C10963-5106-4D5B-B261-944B71EBBD1D}" type="sibTrans" cxnId="{045C9480-F717-48C3-8385-3E470D7C5E4E}">
      <dgm:prSet/>
      <dgm:spPr/>
      <dgm:t>
        <a:bodyPr/>
        <a:lstStyle/>
        <a:p>
          <a:endParaRPr lang="en-US"/>
        </a:p>
      </dgm:t>
    </dgm:pt>
    <dgm:pt modelId="{2D066C90-C9B4-4D10-A5AF-275DCF8BE5FB}">
      <dgm:prSet/>
      <dgm:spPr/>
      <dgm:t>
        <a:bodyPr/>
        <a:lstStyle/>
        <a:p>
          <a:r>
            <a:rPr lang="en-US" dirty="0"/>
            <a:t>Muscular Strength</a:t>
          </a:r>
        </a:p>
      </dgm:t>
    </dgm:pt>
    <dgm:pt modelId="{682D9157-B35D-42BD-86D5-3AACD7F80674}" type="parTrans" cxnId="{BBAB4A67-D204-4325-B7BF-648A58540996}">
      <dgm:prSet/>
      <dgm:spPr/>
      <dgm:t>
        <a:bodyPr/>
        <a:lstStyle/>
        <a:p>
          <a:endParaRPr lang="en-US"/>
        </a:p>
      </dgm:t>
    </dgm:pt>
    <dgm:pt modelId="{9802D5C3-D198-4B10-BC63-E13DDBE85062}" type="sibTrans" cxnId="{BBAB4A67-D204-4325-B7BF-648A58540996}">
      <dgm:prSet/>
      <dgm:spPr/>
      <dgm:t>
        <a:bodyPr/>
        <a:lstStyle/>
        <a:p>
          <a:endParaRPr lang="en-US"/>
        </a:p>
      </dgm:t>
    </dgm:pt>
    <dgm:pt modelId="{29D0EA7F-CFD9-4FC6-AB04-4B0BAC411668}">
      <dgm:prSet/>
      <dgm:spPr/>
      <dgm:t>
        <a:bodyPr/>
        <a:lstStyle/>
        <a:p>
          <a:r>
            <a:rPr lang="en-US" dirty="0"/>
            <a:t>Highest amount of </a:t>
          </a:r>
          <a:r>
            <a:rPr lang="en-US">
              <a:latin typeface="Calibri Light" panose="020F0302020204030204"/>
            </a:rPr>
            <a:t>force</a:t>
          </a:r>
          <a:r>
            <a:rPr lang="en-US" dirty="0"/>
            <a:t> that can be generated by a muscle or group of muscles during a single contraction</a:t>
          </a:r>
        </a:p>
      </dgm:t>
    </dgm:pt>
    <dgm:pt modelId="{25E56006-66CC-4473-8DC3-09229F2B8C26}" type="parTrans" cxnId="{A140BE4C-89AC-41ED-9EB1-CFF469BEADFE}">
      <dgm:prSet/>
      <dgm:spPr/>
      <dgm:t>
        <a:bodyPr/>
        <a:lstStyle/>
        <a:p>
          <a:endParaRPr lang="en-US"/>
        </a:p>
      </dgm:t>
    </dgm:pt>
    <dgm:pt modelId="{A9BFDB82-C8CF-4B9C-87C9-8305B63304B1}" type="sibTrans" cxnId="{A140BE4C-89AC-41ED-9EB1-CFF469BEADFE}">
      <dgm:prSet/>
      <dgm:spPr/>
      <dgm:t>
        <a:bodyPr/>
        <a:lstStyle/>
        <a:p>
          <a:endParaRPr lang="en-US"/>
        </a:p>
      </dgm:t>
    </dgm:pt>
    <dgm:pt modelId="{289512A3-EDD6-4F67-824E-EEBC29941C3D}">
      <dgm:prSet/>
      <dgm:spPr/>
      <dgm:t>
        <a:bodyPr/>
        <a:lstStyle/>
        <a:p>
          <a:r>
            <a:rPr lang="en-US" dirty="0"/>
            <a:t>Prediction Equation</a:t>
          </a:r>
        </a:p>
      </dgm:t>
    </dgm:pt>
    <dgm:pt modelId="{CB47DEF0-5079-446B-8439-55748532B686}" type="parTrans" cxnId="{382A427A-48EE-4C29-8CE9-36A217630BE6}">
      <dgm:prSet/>
      <dgm:spPr/>
      <dgm:t>
        <a:bodyPr/>
        <a:lstStyle/>
        <a:p>
          <a:endParaRPr lang="en-US"/>
        </a:p>
      </dgm:t>
    </dgm:pt>
    <dgm:pt modelId="{90A257D7-26A2-4BF1-864C-8BB94C206AC2}" type="sibTrans" cxnId="{382A427A-48EE-4C29-8CE9-36A217630BE6}">
      <dgm:prSet/>
      <dgm:spPr/>
      <dgm:t>
        <a:bodyPr/>
        <a:lstStyle/>
        <a:p>
          <a:endParaRPr lang="en-US"/>
        </a:p>
      </dgm:t>
    </dgm:pt>
    <dgm:pt modelId="{97724128-2C35-4EA8-8196-47490EBF3CB6}">
      <dgm:prSet/>
      <dgm:spPr/>
      <dgm:t>
        <a:bodyPr/>
        <a:lstStyle/>
        <a:p>
          <a:r>
            <a:rPr lang="en-US" dirty="0"/>
            <a:t>Equation established to predict one variable from one or a series of other variables</a:t>
          </a:r>
        </a:p>
      </dgm:t>
    </dgm:pt>
    <dgm:pt modelId="{1F02342A-A578-41A7-AD96-6A6AD7BCABBB}" type="parTrans" cxnId="{FAFD0A09-058C-4E2D-A0D9-8F725C6EAF52}">
      <dgm:prSet/>
      <dgm:spPr/>
      <dgm:t>
        <a:bodyPr/>
        <a:lstStyle/>
        <a:p>
          <a:endParaRPr lang="en-US"/>
        </a:p>
      </dgm:t>
    </dgm:pt>
    <dgm:pt modelId="{C0178E12-02C0-4AE0-B8A2-41BDA5A15DCD}" type="sibTrans" cxnId="{FAFD0A09-058C-4E2D-A0D9-8F725C6EAF52}">
      <dgm:prSet/>
      <dgm:spPr/>
      <dgm:t>
        <a:bodyPr/>
        <a:lstStyle/>
        <a:p>
          <a:endParaRPr lang="en-US"/>
        </a:p>
      </dgm:t>
    </dgm:pt>
    <dgm:pt modelId="{0C072DE3-B72C-4A79-AD11-60E6663A1B36}">
      <dgm:prSet/>
      <dgm:spPr/>
      <dgm:t>
        <a:bodyPr/>
        <a:lstStyle/>
        <a:p>
          <a:r>
            <a:rPr lang="en-US" dirty="0"/>
            <a:t>Repetition Maximum (RM)</a:t>
          </a:r>
        </a:p>
      </dgm:t>
    </dgm:pt>
    <dgm:pt modelId="{E9A34E1D-6E38-4AA6-AF24-C20ABDA57949}" type="parTrans" cxnId="{5F6F97C2-E4C5-4561-9B40-454BB85C763D}">
      <dgm:prSet/>
      <dgm:spPr/>
      <dgm:t>
        <a:bodyPr/>
        <a:lstStyle/>
        <a:p>
          <a:endParaRPr lang="en-US"/>
        </a:p>
      </dgm:t>
    </dgm:pt>
    <dgm:pt modelId="{DE99B942-E68C-4C25-B080-F63AB8B2C44E}" type="sibTrans" cxnId="{5F6F97C2-E4C5-4561-9B40-454BB85C763D}">
      <dgm:prSet/>
      <dgm:spPr/>
      <dgm:t>
        <a:bodyPr/>
        <a:lstStyle/>
        <a:p>
          <a:endParaRPr lang="en-US"/>
        </a:p>
      </dgm:t>
    </dgm:pt>
    <dgm:pt modelId="{793BEA1C-4AB0-4E65-AF7C-B53269F00C51}">
      <dgm:prSet/>
      <dgm:spPr/>
      <dgm:t>
        <a:bodyPr/>
        <a:lstStyle/>
        <a:p>
          <a:r>
            <a:rPr lang="en-US" dirty="0"/>
            <a:t>Maximum amount of weight that can be </a:t>
          </a:r>
          <a:r>
            <a:rPr lang="en-US">
              <a:latin typeface="Calibri Light" panose="020F0302020204030204"/>
            </a:rPr>
            <a:t>lifted</a:t>
          </a:r>
          <a:r>
            <a:rPr lang="en-US" dirty="0"/>
            <a:t> for a prescribed repetition range</a:t>
          </a:r>
        </a:p>
      </dgm:t>
    </dgm:pt>
    <dgm:pt modelId="{6CA61E2F-27F7-4AD5-9036-850BBC39527A}" type="parTrans" cxnId="{FF54E65C-A6C7-4062-A18C-2D4EB73EC6E8}">
      <dgm:prSet/>
      <dgm:spPr/>
      <dgm:t>
        <a:bodyPr/>
        <a:lstStyle/>
        <a:p>
          <a:endParaRPr lang="en-US"/>
        </a:p>
      </dgm:t>
    </dgm:pt>
    <dgm:pt modelId="{25C68689-5061-4D37-999E-D11206982A03}" type="sibTrans" cxnId="{FF54E65C-A6C7-4062-A18C-2D4EB73EC6E8}">
      <dgm:prSet/>
      <dgm:spPr/>
      <dgm:t>
        <a:bodyPr/>
        <a:lstStyle/>
        <a:p>
          <a:endParaRPr lang="en-US"/>
        </a:p>
      </dgm:t>
    </dgm:pt>
    <dgm:pt modelId="{E37052AD-2D40-4B30-976F-AD2505313DD1}">
      <dgm:prSet/>
      <dgm:spPr/>
      <dgm:t>
        <a:bodyPr/>
        <a:lstStyle/>
        <a:p>
          <a:r>
            <a:rPr lang="en-US" dirty="0"/>
            <a:t>Alternated, Supinated &amp; Pronated Grip</a:t>
          </a:r>
        </a:p>
      </dgm:t>
    </dgm:pt>
    <dgm:pt modelId="{C4634DCB-1283-470D-965F-0935CB921CC7}" type="parTrans" cxnId="{87DF6070-01DB-4BED-8A13-B3403CF2EFA4}">
      <dgm:prSet/>
      <dgm:spPr/>
      <dgm:t>
        <a:bodyPr/>
        <a:lstStyle/>
        <a:p>
          <a:endParaRPr lang="en-US"/>
        </a:p>
      </dgm:t>
    </dgm:pt>
    <dgm:pt modelId="{9D874AFF-9F1A-4B43-9170-A5A04EB9D4CA}" type="sibTrans" cxnId="{87DF6070-01DB-4BED-8A13-B3403CF2EFA4}">
      <dgm:prSet/>
      <dgm:spPr/>
      <dgm:t>
        <a:bodyPr/>
        <a:lstStyle/>
        <a:p>
          <a:endParaRPr lang="en-US"/>
        </a:p>
      </dgm:t>
    </dgm:pt>
    <dgm:pt modelId="{302C7EA7-4946-4492-9C44-F84AF90E9D05}" type="pres">
      <dgm:prSet presAssocID="{F218963B-1127-491F-BEE3-1926DE87A7B2}" presName="Name0" presStyleCnt="0">
        <dgm:presLayoutVars>
          <dgm:dir/>
          <dgm:animLvl val="lvl"/>
          <dgm:resizeHandles val="exact"/>
        </dgm:presLayoutVars>
      </dgm:prSet>
      <dgm:spPr/>
    </dgm:pt>
    <dgm:pt modelId="{0699E944-7783-4321-9A47-15C50B5F87D4}" type="pres">
      <dgm:prSet presAssocID="{5F32BADA-8B10-43EE-A1F0-517C7B7F75D0}" presName="linNode" presStyleCnt="0"/>
      <dgm:spPr/>
    </dgm:pt>
    <dgm:pt modelId="{47F3A9F7-D294-40A0-8706-AA6C02472C94}" type="pres">
      <dgm:prSet presAssocID="{5F32BADA-8B10-43EE-A1F0-517C7B7F75D0}" presName="parentText" presStyleLbl="node1" presStyleIdx="0" presStyleCnt="7">
        <dgm:presLayoutVars>
          <dgm:chMax val="1"/>
          <dgm:bulletEnabled val="1"/>
        </dgm:presLayoutVars>
      </dgm:prSet>
      <dgm:spPr/>
    </dgm:pt>
    <dgm:pt modelId="{26040A4B-7242-4CB2-B928-3FFF3C54B8EB}" type="pres">
      <dgm:prSet presAssocID="{5F32BADA-8B10-43EE-A1F0-517C7B7F75D0}" presName="descendantText" presStyleLbl="alignAccFollowNode1" presStyleIdx="0" presStyleCnt="6">
        <dgm:presLayoutVars>
          <dgm:bulletEnabled val="1"/>
        </dgm:presLayoutVars>
      </dgm:prSet>
      <dgm:spPr/>
    </dgm:pt>
    <dgm:pt modelId="{6F86B282-7EE0-4067-8A4F-739061C6250B}" type="pres">
      <dgm:prSet presAssocID="{5411775D-14A2-4DBD-AE7F-1C7C6E6EF280}" presName="sp" presStyleCnt="0"/>
      <dgm:spPr/>
    </dgm:pt>
    <dgm:pt modelId="{57E13AF3-265A-40E9-B851-2B51ADEE6534}" type="pres">
      <dgm:prSet presAssocID="{430EAD5D-6C37-4E24-8E64-E3DC637643D9}" presName="linNode" presStyleCnt="0"/>
      <dgm:spPr/>
    </dgm:pt>
    <dgm:pt modelId="{A312679E-82F0-4132-9D82-9478A13D589A}" type="pres">
      <dgm:prSet presAssocID="{430EAD5D-6C37-4E24-8E64-E3DC637643D9}" presName="parentText" presStyleLbl="node1" presStyleIdx="1" presStyleCnt="7">
        <dgm:presLayoutVars>
          <dgm:chMax val="1"/>
          <dgm:bulletEnabled val="1"/>
        </dgm:presLayoutVars>
      </dgm:prSet>
      <dgm:spPr/>
    </dgm:pt>
    <dgm:pt modelId="{5C415C8E-24E7-4C21-8343-D07C6B66765A}" type="pres">
      <dgm:prSet presAssocID="{430EAD5D-6C37-4E24-8E64-E3DC637643D9}" presName="descendantText" presStyleLbl="alignAccFollowNode1" presStyleIdx="1" presStyleCnt="6">
        <dgm:presLayoutVars>
          <dgm:bulletEnabled val="1"/>
        </dgm:presLayoutVars>
      </dgm:prSet>
      <dgm:spPr/>
    </dgm:pt>
    <dgm:pt modelId="{726BE0F8-DB37-42DF-9BC7-87A00DABA7F9}" type="pres">
      <dgm:prSet presAssocID="{A1014391-EE16-4B58-81C9-803EDEBD27F8}" presName="sp" presStyleCnt="0"/>
      <dgm:spPr/>
    </dgm:pt>
    <dgm:pt modelId="{610348EA-E272-4FDA-BEE4-1F0B1983DA8F}" type="pres">
      <dgm:prSet presAssocID="{146AD460-E863-41AE-AD1F-CA8A205E1658}" presName="linNode" presStyleCnt="0"/>
      <dgm:spPr/>
    </dgm:pt>
    <dgm:pt modelId="{551B7611-90B9-4930-A032-35FA18153784}" type="pres">
      <dgm:prSet presAssocID="{146AD460-E863-41AE-AD1F-CA8A205E1658}" presName="parentText" presStyleLbl="node1" presStyleIdx="2" presStyleCnt="7">
        <dgm:presLayoutVars>
          <dgm:chMax val="1"/>
          <dgm:bulletEnabled val="1"/>
        </dgm:presLayoutVars>
      </dgm:prSet>
      <dgm:spPr/>
    </dgm:pt>
    <dgm:pt modelId="{04C25B24-0B6F-4555-8957-8E86E3D8B081}" type="pres">
      <dgm:prSet presAssocID="{146AD460-E863-41AE-AD1F-CA8A205E1658}" presName="descendantText" presStyleLbl="alignAccFollowNode1" presStyleIdx="2" presStyleCnt="6">
        <dgm:presLayoutVars>
          <dgm:bulletEnabled val="1"/>
        </dgm:presLayoutVars>
      </dgm:prSet>
      <dgm:spPr/>
    </dgm:pt>
    <dgm:pt modelId="{F931BFA8-7DD6-4609-8B50-8CEE4E021C1B}" type="pres">
      <dgm:prSet presAssocID="{738C58E0-60C7-46A2-8768-8F53894D664A}" presName="sp" presStyleCnt="0"/>
      <dgm:spPr/>
    </dgm:pt>
    <dgm:pt modelId="{50AB4252-82EB-4082-8F5F-EB5621ECC9E5}" type="pres">
      <dgm:prSet presAssocID="{2D066C90-C9B4-4D10-A5AF-275DCF8BE5FB}" presName="linNode" presStyleCnt="0"/>
      <dgm:spPr/>
    </dgm:pt>
    <dgm:pt modelId="{F699F84C-BF23-4631-AF9A-0B7DC919E996}" type="pres">
      <dgm:prSet presAssocID="{2D066C90-C9B4-4D10-A5AF-275DCF8BE5FB}" presName="parentText" presStyleLbl="node1" presStyleIdx="3" presStyleCnt="7">
        <dgm:presLayoutVars>
          <dgm:chMax val="1"/>
          <dgm:bulletEnabled val="1"/>
        </dgm:presLayoutVars>
      </dgm:prSet>
      <dgm:spPr/>
    </dgm:pt>
    <dgm:pt modelId="{011672EF-FC0B-459A-9577-95BA03373943}" type="pres">
      <dgm:prSet presAssocID="{2D066C90-C9B4-4D10-A5AF-275DCF8BE5FB}" presName="descendantText" presStyleLbl="alignAccFollowNode1" presStyleIdx="3" presStyleCnt="6">
        <dgm:presLayoutVars>
          <dgm:bulletEnabled val="1"/>
        </dgm:presLayoutVars>
      </dgm:prSet>
      <dgm:spPr/>
    </dgm:pt>
    <dgm:pt modelId="{10BF505E-06F9-41B3-BAF5-FAEF4417D61F}" type="pres">
      <dgm:prSet presAssocID="{9802D5C3-D198-4B10-BC63-E13DDBE85062}" presName="sp" presStyleCnt="0"/>
      <dgm:spPr/>
    </dgm:pt>
    <dgm:pt modelId="{3AB366CF-0782-465A-81F0-F3E50847F0A1}" type="pres">
      <dgm:prSet presAssocID="{289512A3-EDD6-4F67-824E-EEBC29941C3D}" presName="linNode" presStyleCnt="0"/>
      <dgm:spPr/>
    </dgm:pt>
    <dgm:pt modelId="{E090BD4F-125B-43A9-AD24-75A0FC90DDAA}" type="pres">
      <dgm:prSet presAssocID="{289512A3-EDD6-4F67-824E-EEBC29941C3D}" presName="parentText" presStyleLbl="node1" presStyleIdx="4" presStyleCnt="7">
        <dgm:presLayoutVars>
          <dgm:chMax val="1"/>
          <dgm:bulletEnabled val="1"/>
        </dgm:presLayoutVars>
      </dgm:prSet>
      <dgm:spPr/>
    </dgm:pt>
    <dgm:pt modelId="{2249EB5E-7A1F-4C6E-8BBF-9876AB1A7A64}" type="pres">
      <dgm:prSet presAssocID="{289512A3-EDD6-4F67-824E-EEBC29941C3D}" presName="descendantText" presStyleLbl="alignAccFollowNode1" presStyleIdx="4" presStyleCnt="6">
        <dgm:presLayoutVars>
          <dgm:bulletEnabled val="1"/>
        </dgm:presLayoutVars>
      </dgm:prSet>
      <dgm:spPr/>
    </dgm:pt>
    <dgm:pt modelId="{542F508B-27C0-4FE2-9E87-23D4889C76C2}" type="pres">
      <dgm:prSet presAssocID="{90A257D7-26A2-4BF1-864C-8BB94C206AC2}" presName="sp" presStyleCnt="0"/>
      <dgm:spPr/>
    </dgm:pt>
    <dgm:pt modelId="{1BD3A2BC-6377-40EB-8924-9AFCE4F74B50}" type="pres">
      <dgm:prSet presAssocID="{0C072DE3-B72C-4A79-AD11-60E6663A1B36}" presName="linNode" presStyleCnt="0"/>
      <dgm:spPr/>
    </dgm:pt>
    <dgm:pt modelId="{C3B0FB41-74EE-4A8F-A710-E97E9D1D2DAE}" type="pres">
      <dgm:prSet presAssocID="{0C072DE3-B72C-4A79-AD11-60E6663A1B36}" presName="parentText" presStyleLbl="node1" presStyleIdx="5" presStyleCnt="7">
        <dgm:presLayoutVars>
          <dgm:chMax val="1"/>
          <dgm:bulletEnabled val="1"/>
        </dgm:presLayoutVars>
      </dgm:prSet>
      <dgm:spPr/>
    </dgm:pt>
    <dgm:pt modelId="{3BB41904-CA54-4FF1-BC5B-8E35BD6E34F2}" type="pres">
      <dgm:prSet presAssocID="{0C072DE3-B72C-4A79-AD11-60E6663A1B36}" presName="descendantText" presStyleLbl="alignAccFollowNode1" presStyleIdx="5" presStyleCnt="6">
        <dgm:presLayoutVars>
          <dgm:bulletEnabled val="1"/>
        </dgm:presLayoutVars>
      </dgm:prSet>
      <dgm:spPr/>
    </dgm:pt>
    <dgm:pt modelId="{279933C6-E59E-49F7-919E-3DA4070C8F37}" type="pres">
      <dgm:prSet presAssocID="{DE99B942-E68C-4C25-B080-F63AB8B2C44E}" presName="sp" presStyleCnt="0"/>
      <dgm:spPr/>
    </dgm:pt>
    <dgm:pt modelId="{F4A6A63D-9791-4FB7-9014-ECCB99D90466}" type="pres">
      <dgm:prSet presAssocID="{E37052AD-2D40-4B30-976F-AD2505313DD1}" presName="linNode" presStyleCnt="0"/>
      <dgm:spPr/>
    </dgm:pt>
    <dgm:pt modelId="{4CFFA732-40BB-4AB3-B589-9956542AA9A5}" type="pres">
      <dgm:prSet presAssocID="{E37052AD-2D40-4B30-976F-AD2505313DD1}" presName="parentText" presStyleLbl="node1" presStyleIdx="6" presStyleCnt="7">
        <dgm:presLayoutVars>
          <dgm:chMax val="1"/>
          <dgm:bulletEnabled val="1"/>
        </dgm:presLayoutVars>
      </dgm:prSet>
      <dgm:spPr/>
    </dgm:pt>
  </dgm:ptLst>
  <dgm:cxnLst>
    <dgm:cxn modelId="{7F0E5405-5954-4B2E-9438-E614617ABC57}" type="presOf" srcId="{29D0EA7F-CFD9-4FC6-AB04-4B0BAC411668}" destId="{011672EF-FC0B-459A-9577-95BA03373943}" srcOrd="0" destOrd="0" presId="urn:microsoft.com/office/officeart/2005/8/layout/vList5"/>
    <dgm:cxn modelId="{8E01D808-BF4F-4F72-82E6-A2F743DCC817}" srcId="{5F32BADA-8B10-43EE-A1F0-517C7B7F75D0}" destId="{04D48050-D4D4-4707-9B12-0566F1E6D044}" srcOrd="0" destOrd="0" parTransId="{6AC25527-F419-42D2-B238-C4D2909CB132}" sibTransId="{7D4F4F4E-CF3F-4873-BAB9-8E4BC0C95438}"/>
    <dgm:cxn modelId="{FAFD0A09-058C-4E2D-A0D9-8F725C6EAF52}" srcId="{289512A3-EDD6-4F67-824E-EEBC29941C3D}" destId="{97724128-2C35-4EA8-8196-47490EBF3CB6}" srcOrd="0" destOrd="0" parTransId="{1F02342A-A578-41A7-AD96-6A6AD7BCABBB}" sibTransId="{C0178E12-02C0-4AE0-B8A2-41BDA5A15DCD}"/>
    <dgm:cxn modelId="{2EFBCA11-5DC5-44A8-8304-BFC4EC2174D4}" type="presOf" srcId="{373E3827-076C-410E-ADD4-6D64FFE3299A}" destId="{5C415C8E-24E7-4C21-8343-D07C6B66765A}" srcOrd="0" destOrd="0" presId="urn:microsoft.com/office/officeart/2005/8/layout/vList5"/>
    <dgm:cxn modelId="{A7165524-E1CE-4F4A-85AA-CCC2A7B52D44}" type="presOf" srcId="{1B883534-153E-49C0-9071-A95ADC693EC1}" destId="{04C25B24-0B6F-4555-8957-8E86E3D8B081}" srcOrd="0" destOrd="0" presId="urn:microsoft.com/office/officeart/2005/8/layout/vList5"/>
    <dgm:cxn modelId="{918C3A26-4119-4897-914F-86F236C97138}" type="presOf" srcId="{97724128-2C35-4EA8-8196-47490EBF3CB6}" destId="{2249EB5E-7A1F-4C6E-8BBF-9876AB1A7A64}" srcOrd="0" destOrd="0" presId="urn:microsoft.com/office/officeart/2005/8/layout/vList5"/>
    <dgm:cxn modelId="{6BF55034-DBAB-49E0-A9D0-0C15D614A7BD}" srcId="{430EAD5D-6C37-4E24-8E64-E3DC637643D9}" destId="{373E3827-076C-410E-ADD4-6D64FFE3299A}" srcOrd="0" destOrd="0" parTransId="{0C02ED1F-FE87-48F5-A5A6-F2921267C272}" sibTransId="{A4B0CD13-AB84-4661-9943-3B3A99CC5A92}"/>
    <dgm:cxn modelId="{4C92F138-C129-45D2-BFE0-7A74539E8A67}" type="presOf" srcId="{2D066C90-C9B4-4D10-A5AF-275DCF8BE5FB}" destId="{F699F84C-BF23-4631-AF9A-0B7DC919E996}" srcOrd="0" destOrd="0" presId="urn:microsoft.com/office/officeart/2005/8/layout/vList5"/>
    <dgm:cxn modelId="{FF54E65C-A6C7-4062-A18C-2D4EB73EC6E8}" srcId="{0C072DE3-B72C-4A79-AD11-60E6663A1B36}" destId="{793BEA1C-4AB0-4E65-AF7C-B53269F00C51}" srcOrd="0" destOrd="0" parTransId="{6CA61E2F-27F7-4AD5-9036-850BBC39527A}" sibTransId="{25C68689-5061-4D37-999E-D11206982A03}"/>
    <dgm:cxn modelId="{24FF9946-9F75-4818-AD3C-EDF167152AAB}" type="presOf" srcId="{5F32BADA-8B10-43EE-A1F0-517C7B7F75D0}" destId="{47F3A9F7-D294-40A0-8706-AA6C02472C94}" srcOrd="0" destOrd="0" presId="urn:microsoft.com/office/officeart/2005/8/layout/vList5"/>
    <dgm:cxn modelId="{BBAB4A67-D204-4325-B7BF-648A58540996}" srcId="{F218963B-1127-491F-BEE3-1926DE87A7B2}" destId="{2D066C90-C9B4-4D10-A5AF-275DCF8BE5FB}" srcOrd="3" destOrd="0" parTransId="{682D9157-B35D-42BD-86D5-3AACD7F80674}" sibTransId="{9802D5C3-D198-4B10-BC63-E13DDBE85062}"/>
    <dgm:cxn modelId="{A140BE4C-89AC-41ED-9EB1-CFF469BEADFE}" srcId="{2D066C90-C9B4-4D10-A5AF-275DCF8BE5FB}" destId="{29D0EA7F-CFD9-4FC6-AB04-4B0BAC411668}" srcOrd="0" destOrd="0" parTransId="{25E56006-66CC-4473-8DC3-09229F2B8C26}" sibTransId="{A9BFDB82-C8CF-4B9C-87C9-8305B63304B1}"/>
    <dgm:cxn modelId="{3F0C6F4E-AF08-4603-9A6B-D4CAE6D2398C}" srcId="{F218963B-1127-491F-BEE3-1926DE87A7B2}" destId="{5F32BADA-8B10-43EE-A1F0-517C7B7F75D0}" srcOrd="0" destOrd="0" parTransId="{5806CF84-6513-4911-8843-A482BD3716BF}" sibTransId="{5411775D-14A2-4DBD-AE7F-1C7C6E6EF280}"/>
    <dgm:cxn modelId="{87DF6070-01DB-4BED-8A13-B3403CF2EFA4}" srcId="{F218963B-1127-491F-BEE3-1926DE87A7B2}" destId="{E37052AD-2D40-4B30-976F-AD2505313DD1}" srcOrd="6" destOrd="0" parTransId="{C4634DCB-1283-470D-965F-0935CB921CC7}" sibTransId="{9D874AFF-9F1A-4B43-9170-A5A04EB9D4CA}"/>
    <dgm:cxn modelId="{382A427A-48EE-4C29-8CE9-36A217630BE6}" srcId="{F218963B-1127-491F-BEE3-1926DE87A7B2}" destId="{289512A3-EDD6-4F67-824E-EEBC29941C3D}" srcOrd="4" destOrd="0" parTransId="{CB47DEF0-5079-446B-8439-55748532B686}" sibTransId="{90A257D7-26A2-4BF1-864C-8BB94C206AC2}"/>
    <dgm:cxn modelId="{045C9480-F717-48C3-8385-3E470D7C5E4E}" srcId="{146AD460-E863-41AE-AD1F-CA8A205E1658}" destId="{1B883534-153E-49C0-9071-A95ADC693EC1}" srcOrd="0" destOrd="0" parTransId="{73421B85-AB81-4F0A-91DE-4FEF11241ACA}" sibTransId="{58C10963-5106-4D5B-B261-944B71EBBD1D}"/>
    <dgm:cxn modelId="{CE0A1A84-2960-483C-85FA-8A6FF9898B9F}" type="presOf" srcId="{430EAD5D-6C37-4E24-8E64-E3DC637643D9}" destId="{A312679E-82F0-4132-9D82-9478A13D589A}" srcOrd="0" destOrd="0" presId="urn:microsoft.com/office/officeart/2005/8/layout/vList5"/>
    <dgm:cxn modelId="{6580B298-AA9B-4546-B333-8CFAF2CDCACE}" type="presOf" srcId="{793BEA1C-4AB0-4E65-AF7C-B53269F00C51}" destId="{3BB41904-CA54-4FF1-BC5B-8E35BD6E34F2}" srcOrd="0" destOrd="0" presId="urn:microsoft.com/office/officeart/2005/8/layout/vList5"/>
    <dgm:cxn modelId="{7AB4A9B1-297E-4FC9-8D44-B2A47C66D276}" type="presOf" srcId="{289512A3-EDD6-4F67-824E-EEBC29941C3D}" destId="{E090BD4F-125B-43A9-AD24-75A0FC90DDAA}" srcOrd="0" destOrd="0" presId="urn:microsoft.com/office/officeart/2005/8/layout/vList5"/>
    <dgm:cxn modelId="{8ECDF9B1-EB74-467E-860D-0B94AC2F14A8}" type="presOf" srcId="{0C072DE3-B72C-4A79-AD11-60E6663A1B36}" destId="{C3B0FB41-74EE-4A8F-A710-E97E9D1D2DAE}" srcOrd="0" destOrd="0" presId="urn:microsoft.com/office/officeart/2005/8/layout/vList5"/>
    <dgm:cxn modelId="{B41E6CB8-FFFE-4D75-821C-E00B8D903F4E}" srcId="{F218963B-1127-491F-BEE3-1926DE87A7B2}" destId="{146AD460-E863-41AE-AD1F-CA8A205E1658}" srcOrd="2" destOrd="0" parTransId="{2EDB787C-4F5E-4B3A-9163-854DBB3C31DE}" sibTransId="{738C58E0-60C7-46A2-8768-8F53894D664A}"/>
    <dgm:cxn modelId="{5F6F97C2-E4C5-4561-9B40-454BB85C763D}" srcId="{F218963B-1127-491F-BEE3-1926DE87A7B2}" destId="{0C072DE3-B72C-4A79-AD11-60E6663A1B36}" srcOrd="5" destOrd="0" parTransId="{E9A34E1D-6E38-4AA6-AF24-C20ABDA57949}" sibTransId="{DE99B942-E68C-4C25-B080-F63AB8B2C44E}"/>
    <dgm:cxn modelId="{2C4CB6C5-8B91-4C86-807A-2FB28F0C6B10}" type="presOf" srcId="{E37052AD-2D40-4B30-976F-AD2505313DD1}" destId="{4CFFA732-40BB-4AB3-B589-9956542AA9A5}" srcOrd="0" destOrd="0" presId="urn:microsoft.com/office/officeart/2005/8/layout/vList5"/>
    <dgm:cxn modelId="{497C6ADB-44E6-46EE-8CAA-B9607C2AFBFF}" srcId="{F218963B-1127-491F-BEE3-1926DE87A7B2}" destId="{430EAD5D-6C37-4E24-8E64-E3DC637643D9}" srcOrd="1" destOrd="0" parTransId="{F0ECCA1A-0EDD-44DF-A14F-DA187B54C766}" sibTransId="{A1014391-EE16-4B58-81C9-803EDEBD27F8}"/>
    <dgm:cxn modelId="{724351EA-7D0F-46C6-ACD7-3EC77A44FE8D}" type="presOf" srcId="{F218963B-1127-491F-BEE3-1926DE87A7B2}" destId="{302C7EA7-4946-4492-9C44-F84AF90E9D05}" srcOrd="0" destOrd="0" presId="urn:microsoft.com/office/officeart/2005/8/layout/vList5"/>
    <dgm:cxn modelId="{CC0FACEA-B1ED-4F5D-B1F4-657FE4C22609}" type="presOf" srcId="{04D48050-D4D4-4707-9B12-0566F1E6D044}" destId="{26040A4B-7242-4CB2-B928-3FFF3C54B8EB}" srcOrd="0" destOrd="0" presId="urn:microsoft.com/office/officeart/2005/8/layout/vList5"/>
    <dgm:cxn modelId="{FA54E7F8-63EF-4E10-9B80-8B9611FE0F8E}" type="presOf" srcId="{146AD460-E863-41AE-AD1F-CA8A205E1658}" destId="{551B7611-90B9-4930-A032-35FA18153784}" srcOrd="0" destOrd="0" presId="urn:microsoft.com/office/officeart/2005/8/layout/vList5"/>
    <dgm:cxn modelId="{F26EAE30-9C04-48F1-9CE8-E454F380BC19}" type="presParOf" srcId="{302C7EA7-4946-4492-9C44-F84AF90E9D05}" destId="{0699E944-7783-4321-9A47-15C50B5F87D4}" srcOrd="0" destOrd="0" presId="urn:microsoft.com/office/officeart/2005/8/layout/vList5"/>
    <dgm:cxn modelId="{C4A0BD8E-98AA-4CA9-A8E9-259A22615F92}" type="presParOf" srcId="{0699E944-7783-4321-9A47-15C50B5F87D4}" destId="{47F3A9F7-D294-40A0-8706-AA6C02472C94}" srcOrd="0" destOrd="0" presId="urn:microsoft.com/office/officeart/2005/8/layout/vList5"/>
    <dgm:cxn modelId="{3111AA98-0055-4A50-A3BD-A9D9C77E927F}" type="presParOf" srcId="{0699E944-7783-4321-9A47-15C50B5F87D4}" destId="{26040A4B-7242-4CB2-B928-3FFF3C54B8EB}" srcOrd="1" destOrd="0" presId="urn:microsoft.com/office/officeart/2005/8/layout/vList5"/>
    <dgm:cxn modelId="{D80C04FA-8E2B-47B9-891D-F9D7953E84B1}" type="presParOf" srcId="{302C7EA7-4946-4492-9C44-F84AF90E9D05}" destId="{6F86B282-7EE0-4067-8A4F-739061C6250B}" srcOrd="1" destOrd="0" presId="urn:microsoft.com/office/officeart/2005/8/layout/vList5"/>
    <dgm:cxn modelId="{7DE099E0-31AB-4724-8D35-B24878AA3D4F}" type="presParOf" srcId="{302C7EA7-4946-4492-9C44-F84AF90E9D05}" destId="{57E13AF3-265A-40E9-B851-2B51ADEE6534}" srcOrd="2" destOrd="0" presId="urn:microsoft.com/office/officeart/2005/8/layout/vList5"/>
    <dgm:cxn modelId="{CC784C99-1C1B-489A-8B43-90030E016DE3}" type="presParOf" srcId="{57E13AF3-265A-40E9-B851-2B51ADEE6534}" destId="{A312679E-82F0-4132-9D82-9478A13D589A}" srcOrd="0" destOrd="0" presId="urn:microsoft.com/office/officeart/2005/8/layout/vList5"/>
    <dgm:cxn modelId="{99BEE530-6170-4231-962B-AEAB363F5352}" type="presParOf" srcId="{57E13AF3-265A-40E9-B851-2B51ADEE6534}" destId="{5C415C8E-24E7-4C21-8343-D07C6B66765A}" srcOrd="1" destOrd="0" presId="urn:microsoft.com/office/officeart/2005/8/layout/vList5"/>
    <dgm:cxn modelId="{9AFC1C00-7AFD-4788-AAFD-CDAFE42EC1F7}" type="presParOf" srcId="{302C7EA7-4946-4492-9C44-F84AF90E9D05}" destId="{726BE0F8-DB37-42DF-9BC7-87A00DABA7F9}" srcOrd="3" destOrd="0" presId="urn:microsoft.com/office/officeart/2005/8/layout/vList5"/>
    <dgm:cxn modelId="{A63DD587-2908-467F-8AF2-F70C0B18C3B4}" type="presParOf" srcId="{302C7EA7-4946-4492-9C44-F84AF90E9D05}" destId="{610348EA-E272-4FDA-BEE4-1F0B1983DA8F}" srcOrd="4" destOrd="0" presId="urn:microsoft.com/office/officeart/2005/8/layout/vList5"/>
    <dgm:cxn modelId="{B6B6CFFC-9112-447C-9BD2-FD797209A113}" type="presParOf" srcId="{610348EA-E272-4FDA-BEE4-1F0B1983DA8F}" destId="{551B7611-90B9-4930-A032-35FA18153784}" srcOrd="0" destOrd="0" presId="urn:microsoft.com/office/officeart/2005/8/layout/vList5"/>
    <dgm:cxn modelId="{DDE8453D-20A4-4C78-AD89-85D86B0D8948}" type="presParOf" srcId="{610348EA-E272-4FDA-BEE4-1F0B1983DA8F}" destId="{04C25B24-0B6F-4555-8957-8E86E3D8B081}" srcOrd="1" destOrd="0" presId="urn:microsoft.com/office/officeart/2005/8/layout/vList5"/>
    <dgm:cxn modelId="{086AF48A-8081-4BE4-BA56-85E70FDABF0A}" type="presParOf" srcId="{302C7EA7-4946-4492-9C44-F84AF90E9D05}" destId="{F931BFA8-7DD6-4609-8B50-8CEE4E021C1B}" srcOrd="5" destOrd="0" presId="urn:microsoft.com/office/officeart/2005/8/layout/vList5"/>
    <dgm:cxn modelId="{0FD62E11-27EB-4F64-8F6E-350A633698DD}" type="presParOf" srcId="{302C7EA7-4946-4492-9C44-F84AF90E9D05}" destId="{50AB4252-82EB-4082-8F5F-EB5621ECC9E5}" srcOrd="6" destOrd="0" presId="urn:microsoft.com/office/officeart/2005/8/layout/vList5"/>
    <dgm:cxn modelId="{052425ED-CFEE-4F2A-8945-C79CA7596041}" type="presParOf" srcId="{50AB4252-82EB-4082-8F5F-EB5621ECC9E5}" destId="{F699F84C-BF23-4631-AF9A-0B7DC919E996}" srcOrd="0" destOrd="0" presId="urn:microsoft.com/office/officeart/2005/8/layout/vList5"/>
    <dgm:cxn modelId="{63B5884A-BFA7-4C79-BA5A-5182F17953FC}" type="presParOf" srcId="{50AB4252-82EB-4082-8F5F-EB5621ECC9E5}" destId="{011672EF-FC0B-459A-9577-95BA03373943}" srcOrd="1" destOrd="0" presId="urn:microsoft.com/office/officeart/2005/8/layout/vList5"/>
    <dgm:cxn modelId="{BA7EA87A-53CC-4949-AA5E-580021FD0EF0}" type="presParOf" srcId="{302C7EA7-4946-4492-9C44-F84AF90E9D05}" destId="{10BF505E-06F9-41B3-BAF5-FAEF4417D61F}" srcOrd="7" destOrd="0" presId="urn:microsoft.com/office/officeart/2005/8/layout/vList5"/>
    <dgm:cxn modelId="{15EF1161-D7A7-4552-8599-D4B90ED9D0D3}" type="presParOf" srcId="{302C7EA7-4946-4492-9C44-F84AF90E9D05}" destId="{3AB366CF-0782-465A-81F0-F3E50847F0A1}" srcOrd="8" destOrd="0" presId="urn:microsoft.com/office/officeart/2005/8/layout/vList5"/>
    <dgm:cxn modelId="{01D6CB24-5D78-4FE7-A076-CC86CCD9806F}" type="presParOf" srcId="{3AB366CF-0782-465A-81F0-F3E50847F0A1}" destId="{E090BD4F-125B-43A9-AD24-75A0FC90DDAA}" srcOrd="0" destOrd="0" presId="urn:microsoft.com/office/officeart/2005/8/layout/vList5"/>
    <dgm:cxn modelId="{DABB965D-35ED-4919-A74E-097167D839E5}" type="presParOf" srcId="{3AB366CF-0782-465A-81F0-F3E50847F0A1}" destId="{2249EB5E-7A1F-4C6E-8BBF-9876AB1A7A64}" srcOrd="1" destOrd="0" presId="urn:microsoft.com/office/officeart/2005/8/layout/vList5"/>
    <dgm:cxn modelId="{D463A1B7-826B-48C1-AD0D-CC91B02FB55F}" type="presParOf" srcId="{302C7EA7-4946-4492-9C44-F84AF90E9D05}" destId="{542F508B-27C0-4FE2-9E87-23D4889C76C2}" srcOrd="9" destOrd="0" presId="urn:microsoft.com/office/officeart/2005/8/layout/vList5"/>
    <dgm:cxn modelId="{3A560E58-E4B7-4DF7-9426-3266FF4616AE}" type="presParOf" srcId="{302C7EA7-4946-4492-9C44-F84AF90E9D05}" destId="{1BD3A2BC-6377-40EB-8924-9AFCE4F74B50}" srcOrd="10" destOrd="0" presId="urn:microsoft.com/office/officeart/2005/8/layout/vList5"/>
    <dgm:cxn modelId="{046D31A9-8E75-4FD4-8EB7-3196CDF69D91}" type="presParOf" srcId="{1BD3A2BC-6377-40EB-8924-9AFCE4F74B50}" destId="{C3B0FB41-74EE-4A8F-A710-E97E9D1D2DAE}" srcOrd="0" destOrd="0" presId="urn:microsoft.com/office/officeart/2005/8/layout/vList5"/>
    <dgm:cxn modelId="{9FA447AC-1223-4D9E-A93F-0BD7305CCCE2}" type="presParOf" srcId="{1BD3A2BC-6377-40EB-8924-9AFCE4F74B50}" destId="{3BB41904-CA54-4FF1-BC5B-8E35BD6E34F2}" srcOrd="1" destOrd="0" presId="urn:microsoft.com/office/officeart/2005/8/layout/vList5"/>
    <dgm:cxn modelId="{87EE423B-0D26-4DA4-A04F-84F5A9F6006A}" type="presParOf" srcId="{302C7EA7-4946-4492-9C44-F84AF90E9D05}" destId="{279933C6-E59E-49F7-919E-3DA4070C8F37}" srcOrd="11" destOrd="0" presId="urn:microsoft.com/office/officeart/2005/8/layout/vList5"/>
    <dgm:cxn modelId="{B596D070-FCE1-42E2-8C7C-3661F5E7F009}" type="presParOf" srcId="{302C7EA7-4946-4492-9C44-F84AF90E9D05}" destId="{F4A6A63D-9791-4FB7-9014-ECCB99D90466}" srcOrd="12" destOrd="0" presId="urn:microsoft.com/office/officeart/2005/8/layout/vList5"/>
    <dgm:cxn modelId="{6C4733E9-709D-42C1-AB01-D14B2B8F9BF5}" type="presParOf" srcId="{F4A6A63D-9791-4FB7-9014-ECCB99D90466}" destId="{4CFFA732-40BB-4AB3-B589-9956542AA9A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94D1DF-29EF-4151-9251-DEEAC84DEB41}" type="doc">
      <dgm:prSet loTypeId="urn:microsoft.com/office/officeart/2005/8/layout/vList5" loCatId="list" qsTypeId="urn:microsoft.com/office/officeart/2005/8/quickstyle/simple2" qsCatId="simple" csTypeId="urn:microsoft.com/office/officeart/2005/8/colors/accent1_2" csCatId="accent1"/>
      <dgm:spPr/>
      <dgm:t>
        <a:bodyPr/>
        <a:lstStyle/>
        <a:p>
          <a:endParaRPr lang="en-US"/>
        </a:p>
      </dgm:t>
    </dgm:pt>
    <dgm:pt modelId="{A671C102-437E-4DD3-9888-2A70751ED308}">
      <dgm:prSet/>
      <dgm:spPr/>
      <dgm:t>
        <a:bodyPr/>
        <a:lstStyle/>
        <a:p>
          <a:r>
            <a:rPr lang="en-US"/>
            <a:t>Concentric Contraction</a:t>
          </a:r>
        </a:p>
      </dgm:t>
    </dgm:pt>
    <dgm:pt modelId="{2A62A31F-57A4-484B-A298-67CE3FF5DAA4}" type="parTrans" cxnId="{F3B3116E-33ED-4EEE-84CD-BFCEDEB82BC7}">
      <dgm:prSet/>
      <dgm:spPr/>
      <dgm:t>
        <a:bodyPr/>
        <a:lstStyle/>
        <a:p>
          <a:endParaRPr lang="en-US"/>
        </a:p>
      </dgm:t>
    </dgm:pt>
    <dgm:pt modelId="{4750554E-24A3-43F4-9267-8F3C972855F2}" type="sibTrans" cxnId="{F3B3116E-33ED-4EEE-84CD-BFCEDEB82BC7}">
      <dgm:prSet/>
      <dgm:spPr/>
      <dgm:t>
        <a:bodyPr/>
        <a:lstStyle/>
        <a:p>
          <a:endParaRPr lang="en-US"/>
        </a:p>
      </dgm:t>
    </dgm:pt>
    <dgm:pt modelId="{C1285BAB-DF15-4D15-B027-35F2EFDED0AA}">
      <dgm:prSet/>
      <dgm:spPr/>
      <dgm:t>
        <a:bodyPr/>
        <a:lstStyle/>
        <a:p>
          <a:pPr>
            <a:lnSpc>
              <a:spcPct val="100000"/>
            </a:lnSpc>
          </a:pPr>
          <a:r>
            <a:rPr lang="en-US" i="0"/>
            <a:t>Muscle contraction in which the muscle body is shortening</a:t>
          </a:r>
          <a:endParaRPr lang="en-US"/>
        </a:p>
      </dgm:t>
    </dgm:pt>
    <dgm:pt modelId="{B8168F93-62F3-403C-B0BE-B59C193D85F8}" type="parTrans" cxnId="{F5E52F92-2CB1-41B1-9529-B9E758197A89}">
      <dgm:prSet/>
      <dgm:spPr/>
      <dgm:t>
        <a:bodyPr/>
        <a:lstStyle/>
        <a:p>
          <a:endParaRPr lang="en-US"/>
        </a:p>
      </dgm:t>
    </dgm:pt>
    <dgm:pt modelId="{91BC1B72-4B25-456C-BBDF-49E25DE16B1F}" type="sibTrans" cxnId="{F5E52F92-2CB1-41B1-9529-B9E758197A89}">
      <dgm:prSet/>
      <dgm:spPr/>
      <dgm:t>
        <a:bodyPr/>
        <a:lstStyle/>
        <a:p>
          <a:endParaRPr lang="en-US"/>
        </a:p>
      </dgm:t>
    </dgm:pt>
    <dgm:pt modelId="{A858B931-90F9-4F26-9E27-B9331D356EA5}">
      <dgm:prSet/>
      <dgm:spPr/>
      <dgm:t>
        <a:bodyPr/>
        <a:lstStyle/>
        <a:p>
          <a:r>
            <a:rPr lang="en-US"/>
            <a:t>Upward phase of biceps curl for biceps – Upward phase of bench press for pecs</a:t>
          </a:r>
        </a:p>
      </dgm:t>
    </dgm:pt>
    <dgm:pt modelId="{49FD30BE-8101-408E-97C0-37E6FA8AFB24}" type="parTrans" cxnId="{E9C1FE31-F3C9-432E-A6F5-8F97BAF0F8AD}">
      <dgm:prSet/>
      <dgm:spPr/>
      <dgm:t>
        <a:bodyPr/>
        <a:lstStyle/>
        <a:p>
          <a:endParaRPr lang="en-US"/>
        </a:p>
      </dgm:t>
    </dgm:pt>
    <dgm:pt modelId="{A26A9C69-800F-4C56-AD93-45806FF1A8F0}" type="sibTrans" cxnId="{E9C1FE31-F3C9-432E-A6F5-8F97BAF0F8AD}">
      <dgm:prSet/>
      <dgm:spPr/>
      <dgm:t>
        <a:bodyPr/>
        <a:lstStyle/>
        <a:p>
          <a:endParaRPr lang="en-US"/>
        </a:p>
      </dgm:t>
    </dgm:pt>
    <dgm:pt modelId="{055EE762-7C28-4BC3-928D-B0657C968BBD}">
      <dgm:prSet/>
      <dgm:spPr/>
      <dgm:t>
        <a:bodyPr/>
        <a:lstStyle/>
        <a:p>
          <a:r>
            <a:rPr lang="en-US"/>
            <a:t>Eccentric Contraction</a:t>
          </a:r>
        </a:p>
      </dgm:t>
    </dgm:pt>
    <dgm:pt modelId="{612912FE-A11C-48FA-9BA6-C6A3877B180C}" type="parTrans" cxnId="{4B47E464-6E42-4AD3-B347-AF34CF52CE9D}">
      <dgm:prSet/>
      <dgm:spPr/>
      <dgm:t>
        <a:bodyPr/>
        <a:lstStyle/>
        <a:p>
          <a:endParaRPr lang="en-US"/>
        </a:p>
      </dgm:t>
    </dgm:pt>
    <dgm:pt modelId="{CABCB121-8D72-424C-A814-717088E6CC69}" type="sibTrans" cxnId="{4B47E464-6E42-4AD3-B347-AF34CF52CE9D}">
      <dgm:prSet/>
      <dgm:spPr/>
      <dgm:t>
        <a:bodyPr/>
        <a:lstStyle/>
        <a:p>
          <a:endParaRPr lang="en-US"/>
        </a:p>
      </dgm:t>
    </dgm:pt>
    <dgm:pt modelId="{678D0738-39AE-4C9E-A175-0EDDAF4ABF24}">
      <dgm:prSet/>
      <dgm:spPr/>
      <dgm:t>
        <a:bodyPr/>
        <a:lstStyle/>
        <a:p>
          <a:pPr>
            <a:lnSpc>
              <a:spcPct val="100000"/>
            </a:lnSpc>
          </a:pPr>
          <a:r>
            <a:rPr lang="en-US"/>
            <a:t>Muscle contraction in which the muscle is lengthening</a:t>
          </a:r>
        </a:p>
      </dgm:t>
    </dgm:pt>
    <dgm:pt modelId="{B559E4D8-82A0-4C0D-B20C-8A57BC4AF28A}" type="parTrans" cxnId="{DEC209D2-82DB-45C4-84D9-D35DC278EA66}">
      <dgm:prSet/>
      <dgm:spPr/>
      <dgm:t>
        <a:bodyPr/>
        <a:lstStyle/>
        <a:p>
          <a:endParaRPr lang="en-US"/>
        </a:p>
      </dgm:t>
    </dgm:pt>
    <dgm:pt modelId="{2C6659A0-8B8F-4162-831B-57FFD137D6D4}" type="sibTrans" cxnId="{DEC209D2-82DB-45C4-84D9-D35DC278EA66}">
      <dgm:prSet/>
      <dgm:spPr/>
      <dgm:t>
        <a:bodyPr/>
        <a:lstStyle/>
        <a:p>
          <a:endParaRPr lang="en-US"/>
        </a:p>
      </dgm:t>
    </dgm:pt>
    <dgm:pt modelId="{CE202BC8-6CD3-4721-A106-61807FBF5C83}">
      <dgm:prSet/>
      <dgm:spPr/>
      <dgm:t>
        <a:bodyPr/>
        <a:lstStyle/>
        <a:p>
          <a:r>
            <a:rPr lang="en-US" i="0"/>
            <a:t>Downward phase of squat for quads or downward phase of bench press for pecs</a:t>
          </a:r>
          <a:endParaRPr lang="en-US"/>
        </a:p>
      </dgm:t>
    </dgm:pt>
    <dgm:pt modelId="{869F3B54-99E4-4515-B69C-B19D7896D3B5}" type="parTrans" cxnId="{6E4FD52C-048C-4E57-A6A9-0D2D0C4F65AA}">
      <dgm:prSet/>
      <dgm:spPr/>
      <dgm:t>
        <a:bodyPr/>
        <a:lstStyle/>
        <a:p>
          <a:endParaRPr lang="en-US"/>
        </a:p>
      </dgm:t>
    </dgm:pt>
    <dgm:pt modelId="{B8E1D887-1FF4-46B9-8916-6D0B8A6D42B4}" type="sibTrans" cxnId="{6E4FD52C-048C-4E57-A6A9-0D2D0C4F65AA}">
      <dgm:prSet/>
      <dgm:spPr/>
      <dgm:t>
        <a:bodyPr/>
        <a:lstStyle/>
        <a:p>
          <a:endParaRPr lang="en-US"/>
        </a:p>
      </dgm:t>
    </dgm:pt>
    <dgm:pt modelId="{D752CD1D-49E1-4A59-AC4E-86131BE8D731}">
      <dgm:prSet/>
      <dgm:spPr/>
      <dgm:t>
        <a:bodyPr/>
        <a:lstStyle/>
        <a:p>
          <a:r>
            <a:rPr lang="en-US"/>
            <a:t>Isometric contraction</a:t>
          </a:r>
        </a:p>
      </dgm:t>
    </dgm:pt>
    <dgm:pt modelId="{089D58DE-C9CD-44C7-8B43-9FFC3FE09E72}" type="parTrans" cxnId="{AD6B89BC-764D-4C1C-B6C7-57985278B437}">
      <dgm:prSet/>
      <dgm:spPr/>
      <dgm:t>
        <a:bodyPr/>
        <a:lstStyle/>
        <a:p>
          <a:endParaRPr lang="en-US"/>
        </a:p>
      </dgm:t>
    </dgm:pt>
    <dgm:pt modelId="{22FC9CE5-DEB1-4E21-AB3A-068E533B0309}" type="sibTrans" cxnId="{AD6B89BC-764D-4C1C-B6C7-57985278B437}">
      <dgm:prSet/>
      <dgm:spPr/>
      <dgm:t>
        <a:bodyPr/>
        <a:lstStyle/>
        <a:p>
          <a:endParaRPr lang="en-US"/>
        </a:p>
      </dgm:t>
    </dgm:pt>
    <dgm:pt modelId="{44EE3B3F-C1BE-4127-B1FD-A72BC09809B3}">
      <dgm:prSet/>
      <dgm:spPr/>
      <dgm:t>
        <a:bodyPr/>
        <a:lstStyle/>
        <a:p>
          <a:pPr>
            <a:lnSpc>
              <a:spcPct val="100000"/>
            </a:lnSpc>
          </a:pPr>
          <a:r>
            <a:rPr lang="en-US"/>
            <a:t>Muscle contraction in which there is no movement of the muscle</a:t>
          </a:r>
        </a:p>
      </dgm:t>
    </dgm:pt>
    <dgm:pt modelId="{73B61CB0-05C0-4F26-AFBD-8F0EC097D23E}" type="parTrans" cxnId="{74F02F98-1E71-4536-8DCE-7571589D45D1}">
      <dgm:prSet/>
      <dgm:spPr/>
      <dgm:t>
        <a:bodyPr/>
        <a:lstStyle/>
        <a:p>
          <a:endParaRPr lang="en-US"/>
        </a:p>
      </dgm:t>
    </dgm:pt>
    <dgm:pt modelId="{0EACEFB5-F5DE-4EBB-800B-BA7E049FE494}" type="sibTrans" cxnId="{74F02F98-1E71-4536-8DCE-7571589D45D1}">
      <dgm:prSet/>
      <dgm:spPr/>
      <dgm:t>
        <a:bodyPr/>
        <a:lstStyle/>
        <a:p>
          <a:endParaRPr lang="en-US"/>
        </a:p>
      </dgm:t>
    </dgm:pt>
    <dgm:pt modelId="{B1618CC6-F017-46EF-A259-8C25254F3F2F}">
      <dgm:prSet/>
      <dgm:spPr/>
      <dgm:t>
        <a:bodyPr/>
        <a:lstStyle/>
        <a:p>
          <a:pPr>
            <a:lnSpc>
              <a:spcPct val="100000"/>
            </a:lnSpc>
          </a:pPr>
          <a:r>
            <a:rPr lang="en-US"/>
            <a:t>Wall sit, plank, med thigh pull with brace</a:t>
          </a:r>
        </a:p>
      </dgm:t>
    </dgm:pt>
    <dgm:pt modelId="{D44547FD-CFDC-4391-98BF-33E60DCC0EB4}" type="parTrans" cxnId="{38267238-0C13-4B71-A356-76FB5E08C461}">
      <dgm:prSet/>
      <dgm:spPr/>
      <dgm:t>
        <a:bodyPr/>
        <a:lstStyle/>
        <a:p>
          <a:endParaRPr lang="en-US"/>
        </a:p>
      </dgm:t>
    </dgm:pt>
    <dgm:pt modelId="{3CBB79E5-F491-4335-948A-5E6BCDEFAA4F}" type="sibTrans" cxnId="{38267238-0C13-4B71-A356-76FB5E08C461}">
      <dgm:prSet/>
      <dgm:spPr/>
      <dgm:t>
        <a:bodyPr/>
        <a:lstStyle/>
        <a:p>
          <a:endParaRPr lang="en-US"/>
        </a:p>
      </dgm:t>
    </dgm:pt>
    <dgm:pt modelId="{79A14749-163D-4660-8418-296782647FF0}" type="pres">
      <dgm:prSet presAssocID="{3D94D1DF-29EF-4151-9251-DEEAC84DEB41}" presName="Name0" presStyleCnt="0">
        <dgm:presLayoutVars>
          <dgm:dir/>
          <dgm:animLvl val="lvl"/>
          <dgm:resizeHandles val="exact"/>
        </dgm:presLayoutVars>
      </dgm:prSet>
      <dgm:spPr/>
    </dgm:pt>
    <dgm:pt modelId="{8564CF72-AA41-484E-937B-2E1573B0DCBA}" type="pres">
      <dgm:prSet presAssocID="{A671C102-437E-4DD3-9888-2A70751ED308}" presName="linNode" presStyleCnt="0"/>
      <dgm:spPr/>
    </dgm:pt>
    <dgm:pt modelId="{BF5C8042-9F6F-407D-8C19-6B113535D2DD}" type="pres">
      <dgm:prSet presAssocID="{A671C102-437E-4DD3-9888-2A70751ED308}" presName="parentText" presStyleLbl="node1" presStyleIdx="0" presStyleCnt="3">
        <dgm:presLayoutVars>
          <dgm:chMax val="1"/>
          <dgm:bulletEnabled val="1"/>
        </dgm:presLayoutVars>
      </dgm:prSet>
      <dgm:spPr/>
    </dgm:pt>
    <dgm:pt modelId="{60B41EBD-9FE1-4D75-80AE-C029C63CD0D5}" type="pres">
      <dgm:prSet presAssocID="{A671C102-437E-4DD3-9888-2A70751ED308}" presName="descendantText" presStyleLbl="alignAccFollowNode1" presStyleIdx="0" presStyleCnt="3">
        <dgm:presLayoutVars>
          <dgm:bulletEnabled val="1"/>
        </dgm:presLayoutVars>
      </dgm:prSet>
      <dgm:spPr/>
    </dgm:pt>
    <dgm:pt modelId="{303BF3C2-D17A-44D0-B50F-2BF4A036C5BF}" type="pres">
      <dgm:prSet presAssocID="{4750554E-24A3-43F4-9267-8F3C972855F2}" presName="sp" presStyleCnt="0"/>
      <dgm:spPr/>
    </dgm:pt>
    <dgm:pt modelId="{23F3A4F2-C3C3-4AA0-9EFC-A462E4ADBAC4}" type="pres">
      <dgm:prSet presAssocID="{055EE762-7C28-4BC3-928D-B0657C968BBD}" presName="linNode" presStyleCnt="0"/>
      <dgm:spPr/>
    </dgm:pt>
    <dgm:pt modelId="{F353B16E-B933-4B82-B3CA-F169AE5CE22D}" type="pres">
      <dgm:prSet presAssocID="{055EE762-7C28-4BC3-928D-B0657C968BBD}" presName="parentText" presStyleLbl="node1" presStyleIdx="1" presStyleCnt="3">
        <dgm:presLayoutVars>
          <dgm:chMax val="1"/>
          <dgm:bulletEnabled val="1"/>
        </dgm:presLayoutVars>
      </dgm:prSet>
      <dgm:spPr/>
    </dgm:pt>
    <dgm:pt modelId="{A9DDED04-B3EF-44C8-985D-734D58E1A4DA}" type="pres">
      <dgm:prSet presAssocID="{055EE762-7C28-4BC3-928D-B0657C968BBD}" presName="descendantText" presStyleLbl="alignAccFollowNode1" presStyleIdx="1" presStyleCnt="3">
        <dgm:presLayoutVars>
          <dgm:bulletEnabled val="1"/>
        </dgm:presLayoutVars>
      </dgm:prSet>
      <dgm:spPr/>
    </dgm:pt>
    <dgm:pt modelId="{967A78CE-4813-487B-B5AB-EABEBCE48493}" type="pres">
      <dgm:prSet presAssocID="{CABCB121-8D72-424C-A814-717088E6CC69}" presName="sp" presStyleCnt="0"/>
      <dgm:spPr/>
    </dgm:pt>
    <dgm:pt modelId="{BDA80F85-58CA-4612-B4DC-1886864ED75A}" type="pres">
      <dgm:prSet presAssocID="{D752CD1D-49E1-4A59-AC4E-86131BE8D731}" presName="linNode" presStyleCnt="0"/>
      <dgm:spPr/>
    </dgm:pt>
    <dgm:pt modelId="{8E403621-8E90-4523-947B-7498B8587A0A}" type="pres">
      <dgm:prSet presAssocID="{D752CD1D-49E1-4A59-AC4E-86131BE8D731}" presName="parentText" presStyleLbl="node1" presStyleIdx="2" presStyleCnt="3">
        <dgm:presLayoutVars>
          <dgm:chMax val="1"/>
          <dgm:bulletEnabled val="1"/>
        </dgm:presLayoutVars>
      </dgm:prSet>
      <dgm:spPr/>
    </dgm:pt>
    <dgm:pt modelId="{65B6D815-7756-4DD9-BBA6-E4582511675B}" type="pres">
      <dgm:prSet presAssocID="{D752CD1D-49E1-4A59-AC4E-86131BE8D731}" presName="descendantText" presStyleLbl="alignAccFollowNode1" presStyleIdx="2" presStyleCnt="3">
        <dgm:presLayoutVars>
          <dgm:bulletEnabled val="1"/>
        </dgm:presLayoutVars>
      </dgm:prSet>
      <dgm:spPr/>
    </dgm:pt>
  </dgm:ptLst>
  <dgm:cxnLst>
    <dgm:cxn modelId="{6E4FD52C-048C-4E57-A6A9-0D2D0C4F65AA}" srcId="{678D0738-39AE-4C9E-A175-0EDDAF4ABF24}" destId="{CE202BC8-6CD3-4721-A106-61807FBF5C83}" srcOrd="0" destOrd="0" parTransId="{869F3B54-99E4-4515-B69C-B19D7896D3B5}" sibTransId="{B8E1D887-1FF4-46B9-8916-6D0B8A6D42B4}"/>
    <dgm:cxn modelId="{E9C1FE31-F3C9-432E-A6F5-8F97BAF0F8AD}" srcId="{C1285BAB-DF15-4D15-B027-35F2EFDED0AA}" destId="{A858B931-90F9-4F26-9E27-B9331D356EA5}" srcOrd="0" destOrd="0" parTransId="{49FD30BE-8101-408E-97C0-37E6FA8AFB24}" sibTransId="{A26A9C69-800F-4C56-AD93-45806FF1A8F0}"/>
    <dgm:cxn modelId="{38267238-0C13-4B71-A356-76FB5E08C461}" srcId="{D752CD1D-49E1-4A59-AC4E-86131BE8D731}" destId="{B1618CC6-F017-46EF-A259-8C25254F3F2F}" srcOrd="1" destOrd="0" parTransId="{D44547FD-CFDC-4391-98BF-33E60DCC0EB4}" sibTransId="{3CBB79E5-F491-4335-948A-5E6BCDEFAA4F}"/>
    <dgm:cxn modelId="{4B47E464-6E42-4AD3-B347-AF34CF52CE9D}" srcId="{3D94D1DF-29EF-4151-9251-DEEAC84DEB41}" destId="{055EE762-7C28-4BC3-928D-B0657C968BBD}" srcOrd="1" destOrd="0" parTransId="{612912FE-A11C-48FA-9BA6-C6A3877B180C}" sibTransId="{CABCB121-8D72-424C-A814-717088E6CC69}"/>
    <dgm:cxn modelId="{F3B3116E-33ED-4EEE-84CD-BFCEDEB82BC7}" srcId="{3D94D1DF-29EF-4151-9251-DEEAC84DEB41}" destId="{A671C102-437E-4DD3-9888-2A70751ED308}" srcOrd="0" destOrd="0" parTransId="{2A62A31F-57A4-484B-A298-67CE3FF5DAA4}" sibTransId="{4750554E-24A3-43F4-9267-8F3C972855F2}"/>
    <dgm:cxn modelId="{F494CC54-1466-4313-A770-E3516965CEEA}" type="presOf" srcId="{678D0738-39AE-4C9E-A175-0EDDAF4ABF24}" destId="{A9DDED04-B3EF-44C8-985D-734D58E1A4DA}" srcOrd="0" destOrd="0" presId="urn:microsoft.com/office/officeart/2005/8/layout/vList5"/>
    <dgm:cxn modelId="{C8137579-0DC5-432E-BC41-85302FB8CA5F}" type="presOf" srcId="{A858B931-90F9-4F26-9E27-B9331D356EA5}" destId="{60B41EBD-9FE1-4D75-80AE-C029C63CD0D5}" srcOrd="0" destOrd="1" presId="urn:microsoft.com/office/officeart/2005/8/layout/vList5"/>
    <dgm:cxn modelId="{05A5327B-E5BF-4303-8E76-42C0CB1A32A5}" type="presOf" srcId="{CE202BC8-6CD3-4721-A106-61807FBF5C83}" destId="{A9DDED04-B3EF-44C8-985D-734D58E1A4DA}" srcOrd="0" destOrd="1" presId="urn:microsoft.com/office/officeart/2005/8/layout/vList5"/>
    <dgm:cxn modelId="{0CAE8B82-D6BA-4A91-A65A-0E3F17F3F609}" type="presOf" srcId="{A671C102-437E-4DD3-9888-2A70751ED308}" destId="{BF5C8042-9F6F-407D-8C19-6B113535D2DD}" srcOrd="0" destOrd="0" presId="urn:microsoft.com/office/officeart/2005/8/layout/vList5"/>
    <dgm:cxn modelId="{F5E52F92-2CB1-41B1-9529-B9E758197A89}" srcId="{A671C102-437E-4DD3-9888-2A70751ED308}" destId="{C1285BAB-DF15-4D15-B027-35F2EFDED0AA}" srcOrd="0" destOrd="0" parTransId="{B8168F93-62F3-403C-B0BE-B59C193D85F8}" sibTransId="{91BC1B72-4B25-456C-BBDF-49E25DE16B1F}"/>
    <dgm:cxn modelId="{74F02F98-1E71-4536-8DCE-7571589D45D1}" srcId="{D752CD1D-49E1-4A59-AC4E-86131BE8D731}" destId="{44EE3B3F-C1BE-4127-B1FD-A72BC09809B3}" srcOrd="0" destOrd="0" parTransId="{73B61CB0-05C0-4F26-AFBD-8F0EC097D23E}" sibTransId="{0EACEFB5-F5DE-4EBB-800B-BA7E049FE494}"/>
    <dgm:cxn modelId="{56DC8499-03DE-4383-8EA0-C9DA4B7CC4D7}" type="presOf" srcId="{055EE762-7C28-4BC3-928D-B0657C968BBD}" destId="{F353B16E-B933-4B82-B3CA-F169AE5CE22D}" srcOrd="0" destOrd="0" presId="urn:microsoft.com/office/officeart/2005/8/layout/vList5"/>
    <dgm:cxn modelId="{A2625B9C-7AEF-4017-B946-9497079B4F73}" type="presOf" srcId="{44EE3B3F-C1BE-4127-B1FD-A72BC09809B3}" destId="{65B6D815-7756-4DD9-BBA6-E4582511675B}" srcOrd="0" destOrd="0" presId="urn:microsoft.com/office/officeart/2005/8/layout/vList5"/>
    <dgm:cxn modelId="{AD6B89BC-764D-4C1C-B6C7-57985278B437}" srcId="{3D94D1DF-29EF-4151-9251-DEEAC84DEB41}" destId="{D752CD1D-49E1-4A59-AC4E-86131BE8D731}" srcOrd="2" destOrd="0" parTransId="{089D58DE-C9CD-44C7-8B43-9FFC3FE09E72}" sibTransId="{22FC9CE5-DEB1-4E21-AB3A-068E533B0309}"/>
    <dgm:cxn modelId="{149A8AC6-4917-4FA2-9D3D-261CEECD372C}" type="presOf" srcId="{B1618CC6-F017-46EF-A259-8C25254F3F2F}" destId="{65B6D815-7756-4DD9-BBA6-E4582511675B}" srcOrd="0" destOrd="1" presId="urn:microsoft.com/office/officeart/2005/8/layout/vList5"/>
    <dgm:cxn modelId="{DEC209D2-82DB-45C4-84D9-D35DC278EA66}" srcId="{055EE762-7C28-4BC3-928D-B0657C968BBD}" destId="{678D0738-39AE-4C9E-A175-0EDDAF4ABF24}" srcOrd="0" destOrd="0" parTransId="{B559E4D8-82A0-4C0D-B20C-8A57BC4AF28A}" sibTransId="{2C6659A0-8B8F-4162-831B-57FFD137D6D4}"/>
    <dgm:cxn modelId="{3F91FBDA-8EA0-4FCD-BF0F-50ADBEB5D135}" type="presOf" srcId="{D752CD1D-49E1-4A59-AC4E-86131BE8D731}" destId="{8E403621-8E90-4523-947B-7498B8587A0A}" srcOrd="0" destOrd="0" presId="urn:microsoft.com/office/officeart/2005/8/layout/vList5"/>
    <dgm:cxn modelId="{DF8BCDE1-F827-4FA9-AD9C-666457454B53}" type="presOf" srcId="{C1285BAB-DF15-4D15-B027-35F2EFDED0AA}" destId="{60B41EBD-9FE1-4D75-80AE-C029C63CD0D5}" srcOrd="0" destOrd="0" presId="urn:microsoft.com/office/officeart/2005/8/layout/vList5"/>
    <dgm:cxn modelId="{CEDCE2E9-FA38-4088-A810-CFAE2E47C348}" type="presOf" srcId="{3D94D1DF-29EF-4151-9251-DEEAC84DEB41}" destId="{79A14749-163D-4660-8418-296782647FF0}" srcOrd="0" destOrd="0" presId="urn:microsoft.com/office/officeart/2005/8/layout/vList5"/>
    <dgm:cxn modelId="{DB82A67D-7773-4431-B730-070405829936}" type="presParOf" srcId="{79A14749-163D-4660-8418-296782647FF0}" destId="{8564CF72-AA41-484E-937B-2E1573B0DCBA}" srcOrd="0" destOrd="0" presId="urn:microsoft.com/office/officeart/2005/8/layout/vList5"/>
    <dgm:cxn modelId="{398D5004-CC5D-4EBE-B222-ADA41F76E5B9}" type="presParOf" srcId="{8564CF72-AA41-484E-937B-2E1573B0DCBA}" destId="{BF5C8042-9F6F-407D-8C19-6B113535D2DD}" srcOrd="0" destOrd="0" presId="urn:microsoft.com/office/officeart/2005/8/layout/vList5"/>
    <dgm:cxn modelId="{5BC30E1D-2753-409E-B7DF-93FC6BB25516}" type="presParOf" srcId="{8564CF72-AA41-484E-937B-2E1573B0DCBA}" destId="{60B41EBD-9FE1-4D75-80AE-C029C63CD0D5}" srcOrd="1" destOrd="0" presId="urn:microsoft.com/office/officeart/2005/8/layout/vList5"/>
    <dgm:cxn modelId="{E652F4BD-2013-433B-A47F-DD9429BB950C}" type="presParOf" srcId="{79A14749-163D-4660-8418-296782647FF0}" destId="{303BF3C2-D17A-44D0-B50F-2BF4A036C5BF}" srcOrd="1" destOrd="0" presId="urn:microsoft.com/office/officeart/2005/8/layout/vList5"/>
    <dgm:cxn modelId="{2C3AE61B-E8F9-429A-B3D3-40F0C9967A82}" type="presParOf" srcId="{79A14749-163D-4660-8418-296782647FF0}" destId="{23F3A4F2-C3C3-4AA0-9EFC-A462E4ADBAC4}" srcOrd="2" destOrd="0" presId="urn:microsoft.com/office/officeart/2005/8/layout/vList5"/>
    <dgm:cxn modelId="{D820348A-6EB5-406A-A6AE-1937DEB2C974}" type="presParOf" srcId="{23F3A4F2-C3C3-4AA0-9EFC-A462E4ADBAC4}" destId="{F353B16E-B933-4B82-B3CA-F169AE5CE22D}" srcOrd="0" destOrd="0" presId="urn:microsoft.com/office/officeart/2005/8/layout/vList5"/>
    <dgm:cxn modelId="{18921B5B-2200-4C7E-B72A-D418DFCC1680}" type="presParOf" srcId="{23F3A4F2-C3C3-4AA0-9EFC-A462E4ADBAC4}" destId="{A9DDED04-B3EF-44C8-985D-734D58E1A4DA}" srcOrd="1" destOrd="0" presId="urn:microsoft.com/office/officeart/2005/8/layout/vList5"/>
    <dgm:cxn modelId="{941B61C9-5BB0-491D-AEF1-5FE39C84F19B}" type="presParOf" srcId="{79A14749-163D-4660-8418-296782647FF0}" destId="{967A78CE-4813-487B-B5AB-EABEBCE48493}" srcOrd="3" destOrd="0" presId="urn:microsoft.com/office/officeart/2005/8/layout/vList5"/>
    <dgm:cxn modelId="{FD2340BF-AE21-41C5-A240-7CBF957699B4}" type="presParOf" srcId="{79A14749-163D-4660-8418-296782647FF0}" destId="{BDA80F85-58CA-4612-B4DC-1886864ED75A}" srcOrd="4" destOrd="0" presId="urn:microsoft.com/office/officeart/2005/8/layout/vList5"/>
    <dgm:cxn modelId="{BFA0B76E-B0EE-4C7D-95D3-3C179C38E87F}" type="presParOf" srcId="{BDA80F85-58CA-4612-B4DC-1886864ED75A}" destId="{8E403621-8E90-4523-947B-7498B8587A0A}" srcOrd="0" destOrd="0" presId="urn:microsoft.com/office/officeart/2005/8/layout/vList5"/>
    <dgm:cxn modelId="{F89C21D7-DD0D-4FA4-8CCF-0995B4CD9B19}" type="presParOf" srcId="{BDA80F85-58CA-4612-B4DC-1886864ED75A}" destId="{65B6D815-7756-4DD9-BBA6-E458251167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AA8A70-0242-408C-B919-5C8AA0F0A265}"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61D760CA-CD23-4102-AA7D-9E19A90BBBDE}">
      <dgm:prSet/>
      <dgm:spPr/>
      <dgm:t>
        <a:bodyPr/>
        <a:lstStyle/>
        <a:p>
          <a:r>
            <a:rPr lang="en-US"/>
            <a:t>No single assessment that evaluates total-body strength or endurance</a:t>
          </a:r>
        </a:p>
      </dgm:t>
    </dgm:pt>
    <dgm:pt modelId="{7852A3EF-3D42-4753-9D86-48EB3FDDE8CE}" type="parTrans" cxnId="{794B2A72-37F5-402E-BE08-4D44E48272BA}">
      <dgm:prSet/>
      <dgm:spPr/>
      <dgm:t>
        <a:bodyPr/>
        <a:lstStyle/>
        <a:p>
          <a:endParaRPr lang="en-US"/>
        </a:p>
      </dgm:t>
    </dgm:pt>
    <dgm:pt modelId="{8775B988-E1C7-48A4-ACA6-A2188991BB13}" type="sibTrans" cxnId="{794B2A72-37F5-402E-BE08-4D44E48272BA}">
      <dgm:prSet/>
      <dgm:spPr/>
      <dgm:t>
        <a:bodyPr/>
        <a:lstStyle/>
        <a:p>
          <a:endParaRPr lang="en-US"/>
        </a:p>
      </dgm:t>
    </dgm:pt>
    <dgm:pt modelId="{216F6535-2BC9-41D5-BB57-9E5DC981E6B5}">
      <dgm:prSet/>
      <dgm:spPr/>
      <dgm:t>
        <a:bodyPr/>
        <a:lstStyle/>
        <a:p>
          <a:r>
            <a:rPr lang="en-US"/>
            <a:t>Specific to the muscle group tested, velocity of the movement, type of contraction, ROM and equipment used to perform the assessment</a:t>
          </a:r>
        </a:p>
      </dgm:t>
    </dgm:pt>
    <dgm:pt modelId="{488343B8-09E6-4C25-B02A-4A6636E1F085}" type="parTrans" cxnId="{57778534-EBCE-43E1-B503-3795F3D08C06}">
      <dgm:prSet/>
      <dgm:spPr/>
      <dgm:t>
        <a:bodyPr/>
        <a:lstStyle/>
        <a:p>
          <a:endParaRPr lang="en-US"/>
        </a:p>
      </dgm:t>
    </dgm:pt>
    <dgm:pt modelId="{E9103AF4-93E4-4438-B91D-63C8A9DFBEBC}" type="sibTrans" cxnId="{57778534-EBCE-43E1-B503-3795F3D08C06}">
      <dgm:prSet/>
      <dgm:spPr/>
      <dgm:t>
        <a:bodyPr/>
        <a:lstStyle/>
        <a:p>
          <a:endParaRPr lang="en-US"/>
        </a:p>
      </dgm:t>
    </dgm:pt>
    <dgm:pt modelId="{AEAD3855-2B83-457E-876E-CFC838B5523E}">
      <dgm:prSet/>
      <dgm:spPr/>
      <dgm:t>
        <a:bodyPr/>
        <a:lstStyle/>
        <a:p>
          <a:r>
            <a:rPr lang="en-US"/>
            <a:t>Perform under standardized conditions</a:t>
          </a:r>
        </a:p>
      </dgm:t>
    </dgm:pt>
    <dgm:pt modelId="{AAE83921-FA81-458E-8556-FE51C588175C}" type="parTrans" cxnId="{3BA6F777-772A-4EA0-8F8B-CC158599CD2B}">
      <dgm:prSet/>
      <dgm:spPr/>
      <dgm:t>
        <a:bodyPr/>
        <a:lstStyle/>
        <a:p>
          <a:endParaRPr lang="en-US"/>
        </a:p>
      </dgm:t>
    </dgm:pt>
    <dgm:pt modelId="{BDFFE853-A241-4C86-AD53-35812EC8AF5B}" type="sibTrans" cxnId="{3BA6F777-772A-4EA0-8F8B-CC158599CD2B}">
      <dgm:prSet/>
      <dgm:spPr/>
      <dgm:t>
        <a:bodyPr/>
        <a:lstStyle/>
        <a:p>
          <a:endParaRPr lang="en-US"/>
        </a:p>
      </dgm:t>
    </dgm:pt>
    <dgm:pt modelId="{56313863-B5B5-4981-9809-FA03D0528BFC}">
      <dgm:prSet/>
      <dgm:spPr/>
      <dgm:t>
        <a:bodyPr/>
        <a:lstStyle/>
        <a:p>
          <a:r>
            <a:rPr lang="en-US"/>
            <a:t>Dynamic or static methods</a:t>
          </a:r>
        </a:p>
      </dgm:t>
    </dgm:pt>
    <dgm:pt modelId="{774E9345-B9F3-4ACA-9D73-D8A7E8F2615B}" type="parTrans" cxnId="{B2B7BBD4-2528-4ABE-BFB1-9CCEFF64AF60}">
      <dgm:prSet/>
      <dgm:spPr/>
      <dgm:t>
        <a:bodyPr/>
        <a:lstStyle/>
        <a:p>
          <a:endParaRPr lang="en-US"/>
        </a:p>
      </dgm:t>
    </dgm:pt>
    <dgm:pt modelId="{B06FC3A4-079B-4160-BB36-EF6A2CE1E533}" type="sibTrans" cxnId="{B2B7BBD4-2528-4ABE-BFB1-9CCEFF64AF60}">
      <dgm:prSet/>
      <dgm:spPr/>
      <dgm:t>
        <a:bodyPr/>
        <a:lstStyle/>
        <a:p>
          <a:endParaRPr lang="en-US"/>
        </a:p>
      </dgm:t>
    </dgm:pt>
    <dgm:pt modelId="{E4F230AC-9927-4295-B0A7-5019AA8AEE31}">
      <dgm:prSet/>
      <dgm:spPr/>
      <dgm:t>
        <a:bodyPr/>
        <a:lstStyle/>
        <a:p>
          <a:r>
            <a:rPr lang="en-US"/>
            <a:t>Dynamic-moving an external load or body part</a:t>
          </a:r>
        </a:p>
      </dgm:t>
    </dgm:pt>
    <dgm:pt modelId="{ED243226-FADB-4AE4-97AC-32E1CF8F8420}" type="parTrans" cxnId="{D5C2399A-3F98-4B32-9E2E-817AD3C2662D}">
      <dgm:prSet/>
      <dgm:spPr/>
      <dgm:t>
        <a:bodyPr/>
        <a:lstStyle/>
        <a:p>
          <a:endParaRPr lang="en-US"/>
        </a:p>
      </dgm:t>
    </dgm:pt>
    <dgm:pt modelId="{D218CD85-EC6D-4E69-9E8D-81AF3755AAE5}" type="sibTrans" cxnId="{D5C2399A-3F98-4B32-9E2E-817AD3C2662D}">
      <dgm:prSet/>
      <dgm:spPr/>
      <dgm:t>
        <a:bodyPr/>
        <a:lstStyle/>
        <a:p>
          <a:endParaRPr lang="en-US"/>
        </a:p>
      </dgm:t>
    </dgm:pt>
    <dgm:pt modelId="{4EF08C25-1DAC-411E-8A92-6C6F552C1B21}">
      <dgm:prSet/>
      <dgm:spPr/>
      <dgm:t>
        <a:bodyPr/>
        <a:lstStyle/>
        <a:p>
          <a:r>
            <a:rPr lang="en-US"/>
            <a:t>Static-exhibit no overt muscular or limb movement</a:t>
          </a:r>
        </a:p>
      </dgm:t>
    </dgm:pt>
    <dgm:pt modelId="{0989BAFE-3D03-461C-B5EE-7ECF1ECFC8D8}" type="parTrans" cxnId="{66826756-EF19-4EA0-8108-CAF11BC21988}">
      <dgm:prSet/>
      <dgm:spPr/>
      <dgm:t>
        <a:bodyPr/>
        <a:lstStyle/>
        <a:p>
          <a:endParaRPr lang="en-US"/>
        </a:p>
      </dgm:t>
    </dgm:pt>
    <dgm:pt modelId="{144DE923-E4DC-4C9A-90BF-B5382FE010DF}" type="sibTrans" cxnId="{66826756-EF19-4EA0-8108-CAF11BC21988}">
      <dgm:prSet/>
      <dgm:spPr/>
      <dgm:t>
        <a:bodyPr/>
        <a:lstStyle/>
        <a:p>
          <a:endParaRPr lang="en-US"/>
        </a:p>
      </dgm:t>
    </dgm:pt>
    <dgm:pt modelId="{E219492E-B54B-45B0-A3E4-212E837FD3CE}">
      <dgm:prSet/>
      <dgm:spPr/>
      <dgm:t>
        <a:bodyPr/>
        <a:lstStyle/>
        <a:p>
          <a:r>
            <a:rPr lang="en-US"/>
            <a:t>2 Categories</a:t>
          </a:r>
        </a:p>
      </dgm:t>
    </dgm:pt>
    <dgm:pt modelId="{C925C3DB-4B33-4BF0-A1BA-A94C14C2B303}" type="parTrans" cxnId="{20A228E1-DEE6-4988-AF88-C643C5D42A77}">
      <dgm:prSet/>
      <dgm:spPr/>
      <dgm:t>
        <a:bodyPr/>
        <a:lstStyle/>
        <a:p>
          <a:endParaRPr lang="en-US"/>
        </a:p>
      </dgm:t>
    </dgm:pt>
    <dgm:pt modelId="{E9F71872-EA2F-4F86-B685-4595C729F984}" type="sibTrans" cxnId="{20A228E1-DEE6-4988-AF88-C643C5D42A77}">
      <dgm:prSet/>
      <dgm:spPr/>
      <dgm:t>
        <a:bodyPr/>
        <a:lstStyle/>
        <a:p>
          <a:endParaRPr lang="en-US"/>
        </a:p>
      </dgm:t>
    </dgm:pt>
    <dgm:pt modelId="{980A40EE-996C-48AE-8AFC-2D7D594467A9}">
      <dgm:prSet/>
      <dgm:spPr/>
      <dgm:t>
        <a:bodyPr/>
        <a:lstStyle/>
        <a:p>
          <a:r>
            <a:rPr lang="en-US"/>
            <a:t>1Rep Max</a:t>
          </a:r>
        </a:p>
      </dgm:t>
    </dgm:pt>
    <dgm:pt modelId="{A2EEFA5D-2EA9-4FDA-B9D2-9525AD30BCF7}" type="parTrans" cxnId="{A4A2BFD6-59FC-4E52-8F06-956B61B75ABC}">
      <dgm:prSet/>
      <dgm:spPr/>
      <dgm:t>
        <a:bodyPr/>
        <a:lstStyle/>
        <a:p>
          <a:endParaRPr lang="en-US"/>
        </a:p>
      </dgm:t>
    </dgm:pt>
    <dgm:pt modelId="{1D5C7AA5-5342-4988-AAE1-10EE715E0623}" type="sibTrans" cxnId="{A4A2BFD6-59FC-4E52-8F06-956B61B75ABC}">
      <dgm:prSet/>
      <dgm:spPr/>
      <dgm:t>
        <a:bodyPr/>
        <a:lstStyle/>
        <a:p>
          <a:endParaRPr lang="en-US"/>
        </a:p>
      </dgm:t>
    </dgm:pt>
    <dgm:pt modelId="{4681E7A6-BBB6-4283-8AE4-1B6082F91855}">
      <dgm:prSet/>
      <dgm:spPr/>
      <dgm:t>
        <a:bodyPr/>
        <a:lstStyle/>
        <a:p>
          <a:r>
            <a:rPr lang="en-US"/>
            <a:t>Static or Isometric Tests</a:t>
          </a:r>
        </a:p>
      </dgm:t>
    </dgm:pt>
    <dgm:pt modelId="{7EFA33A9-C2E1-41E8-9D3C-46F294F7A948}" type="parTrans" cxnId="{7103901E-8442-4D3C-B1DA-9A59FF091DEF}">
      <dgm:prSet/>
      <dgm:spPr/>
      <dgm:t>
        <a:bodyPr/>
        <a:lstStyle/>
        <a:p>
          <a:endParaRPr lang="en-US"/>
        </a:p>
      </dgm:t>
    </dgm:pt>
    <dgm:pt modelId="{D3E356C8-5C67-4062-BDEF-289F468CCBA1}" type="sibTrans" cxnId="{7103901E-8442-4D3C-B1DA-9A59FF091DEF}">
      <dgm:prSet/>
      <dgm:spPr/>
      <dgm:t>
        <a:bodyPr/>
        <a:lstStyle/>
        <a:p>
          <a:endParaRPr lang="en-US"/>
        </a:p>
      </dgm:t>
    </dgm:pt>
    <dgm:pt modelId="{055F0990-5263-4FF6-AF18-F658F315E5BD}" type="pres">
      <dgm:prSet presAssocID="{FEAA8A70-0242-408C-B919-5C8AA0F0A265}" presName="linear" presStyleCnt="0">
        <dgm:presLayoutVars>
          <dgm:animLvl val="lvl"/>
          <dgm:resizeHandles val="exact"/>
        </dgm:presLayoutVars>
      </dgm:prSet>
      <dgm:spPr/>
    </dgm:pt>
    <dgm:pt modelId="{49AFA654-C886-438B-BECC-C2719771D21E}" type="pres">
      <dgm:prSet presAssocID="{61D760CA-CD23-4102-AA7D-9E19A90BBBDE}" presName="parentText" presStyleLbl="node1" presStyleIdx="0" presStyleCnt="4">
        <dgm:presLayoutVars>
          <dgm:chMax val="0"/>
          <dgm:bulletEnabled val="1"/>
        </dgm:presLayoutVars>
      </dgm:prSet>
      <dgm:spPr/>
    </dgm:pt>
    <dgm:pt modelId="{D8545D70-F07B-4A52-8000-96827279AD21}" type="pres">
      <dgm:prSet presAssocID="{61D760CA-CD23-4102-AA7D-9E19A90BBBDE}" presName="childText" presStyleLbl="revTx" presStyleIdx="0" presStyleCnt="3">
        <dgm:presLayoutVars>
          <dgm:bulletEnabled val="1"/>
        </dgm:presLayoutVars>
      </dgm:prSet>
      <dgm:spPr/>
    </dgm:pt>
    <dgm:pt modelId="{5E4B7E1D-5227-4503-AC45-00D5D5FF15FE}" type="pres">
      <dgm:prSet presAssocID="{AEAD3855-2B83-457E-876E-CFC838B5523E}" presName="parentText" presStyleLbl="node1" presStyleIdx="1" presStyleCnt="4">
        <dgm:presLayoutVars>
          <dgm:chMax val="0"/>
          <dgm:bulletEnabled val="1"/>
        </dgm:presLayoutVars>
      </dgm:prSet>
      <dgm:spPr/>
    </dgm:pt>
    <dgm:pt modelId="{7F835662-3270-4E66-AE1D-DF19342D81F7}" type="pres">
      <dgm:prSet presAssocID="{BDFFE853-A241-4C86-AD53-35812EC8AF5B}" presName="spacer" presStyleCnt="0"/>
      <dgm:spPr/>
    </dgm:pt>
    <dgm:pt modelId="{768D1792-9563-400E-878E-876F1D0D2C46}" type="pres">
      <dgm:prSet presAssocID="{56313863-B5B5-4981-9809-FA03D0528BFC}" presName="parentText" presStyleLbl="node1" presStyleIdx="2" presStyleCnt="4">
        <dgm:presLayoutVars>
          <dgm:chMax val="0"/>
          <dgm:bulletEnabled val="1"/>
        </dgm:presLayoutVars>
      </dgm:prSet>
      <dgm:spPr/>
    </dgm:pt>
    <dgm:pt modelId="{4D2D1CFC-DD21-46DF-AD5B-6B9AA066ADFA}" type="pres">
      <dgm:prSet presAssocID="{56313863-B5B5-4981-9809-FA03D0528BFC}" presName="childText" presStyleLbl="revTx" presStyleIdx="1" presStyleCnt="3">
        <dgm:presLayoutVars>
          <dgm:bulletEnabled val="1"/>
        </dgm:presLayoutVars>
      </dgm:prSet>
      <dgm:spPr/>
    </dgm:pt>
    <dgm:pt modelId="{B92FC75B-6070-458A-A588-CB13345E6FF3}" type="pres">
      <dgm:prSet presAssocID="{E219492E-B54B-45B0-A3E4-212E837FD3CE}" presName="parentText" presStyleLbl="node1" presStyleIdx="3" presStyleCnt="4">
        <dgm:presLayoutVars>
          <dgm:chMax val="0"/>
          <dgm:bulletEnabled val="1"/>
        </dgm:presLayoutVars>
      </dgm:prSet>
      <dgm:spPr/>
    </dgm:pt>
    <dgm:pt modelId="{E261FA9F-DD9B-4BA2-963F-9311B5739CD7}" type="pres">
      <dgm:prSet presAssocID="{E219492E-B54B-45B0-A3E4-212E837FD3CE}" presName="childText" presStyleLbl="revTx" presStyleIdx="2" presStyleCnt="3">
        <dgm:presLayoutVars>
          <dgm:bulletEnabled val="1"/>
        </dgm:presLayoutVars>
      </dgm:prSet>
      <dgm:spPr/>
    </dgm:pt>
  </dgm:ptLst>
  <dgm:cxnLst>
    <dgm:cxn modelId="{F235330D-4208-408E-8A29-B98C690821EA}" type="presOf" srcId="{E4F230AC-9927-4295-B0A7-5019AA8AEE31}" destId="{4D2D1CFC-DD21-46DF-AD5B-6B9AA066ADFA}" srcOrd="0" destOrd="0" presId="urn:microsoft.com/office/officeart/2005/8/layout/vList2"/>
    <dgm:cxn modelId="{3C199D10-95E5-428F-88AC-A6D94DDC0ECF}" type="presOf" srcId="{980A40EE-996C-48AE-8AFC-2D7D594467A9}" destId="{E261FA9F-DD9B-4BA2-963F-9311B5739CD7}" srcOrd="0" destOrd="0" presId="urn:microsoft.com/office/officeart/2005/8/layout/vList2"/>
    <dgm:cxn modelId="{BA2BD015-716E-488E-9481-B931252157C8}" type="presOf" srcId="{61D760CA-CD23-4102-AA7D-9E19A90BBBDE}" destId="{49AFA654-C886-438B-BECC-C2719771D21E}" srcOrd="0" destOrd="0" presId="urn:microsoft.com/office/officeart/2005/8/layout/vList2"/>
    <dgm:cxn modelId="{55DA691A-7EDC-40FE-A9CE-82D4DDC49726}" type="presOf" srcId="{4EF08C25-1DAC-411E-8A92-6C6F552C1B21}" destId="{4D2D1CFC-DD21-46DF-AD5B-6B9AA066ADFA}" srcOrd="0" destOrd="1" presId="urn:microsoft.com/office/officeart/2005/8/layout/vList2"/>
    <dgm:cxn modelId="{D2A2161C-956F-4BFA-8756-49BBC9632CBA}" type="presOf" srcId="{216F6535-2BC9-41D5-BB57-9E5DC981E6B5}" destId="{D8545D70-F07B-4A52-8000-96827279AD21}" srcOrd="0" destOrd="0" presId="urn:microsoft.com/office/officeart/2005/8/layout/vList2"/>
    <dgm:cxn modelId="{7103901E-8442-4D3C-B1DA-9A59FF091DEF}" srcId="{E219492E-B54B-45B0-A3E4-212E837FD3CE}" destId="{4681E7A6-BBB6-4283-8AE4-1B6082F91855}" srcOrd="1" destOrd="0" parTransId="{7EFA33A9-C2E1-41E8-9D3C-46F294F7A948}" sibTransId="{D3E356C8-5C67-4062-BDEF-289F468CCBA1}"/>
    <dgm:cxn modelId="{CB10B51F-F8FC-4A25-B63D-73EB102B2EA3}" type="presOf" srcId="{4681E7A6-BBB6-4283-8AE4-1B6082F91855}" destId="{E261FA9F-DD9B-4BA2-963F-9311B5739CD7}" srcOrd="0" destOrd="1" presId="urn:microsoft.com/office/officeart/2005/8/layout/vList2"/>
    <dgm:cxn modelId="{57778534-EBCE-43E1-B503-3795F3D08C06}" srcId="{61D760CA-CD23-4102-AA7D-9E19A90BBBDE}" destId="{216F6535-2BC9-41D5-BB57-9E5DC981E6B5}" srcOrd="0" destOrd="0" parTransId="{488343B8-09E6-4C25-B02A-4A6636E1F085}" sibTransId="{E9103AF4-93E4-4438-B91D-63C8A9DFBEBC}"/>
    <dgm:cxn modelId="{D7A52368-0D7B-43AE-82CB-23A8208831C5}" type="presOf" srcId="{AEAD3855-2B83-457E-876E-CFC838B5523E}" destId="{5E4B7E1D-5227-4503-AC45-00D5D5FF15FE}" srcOrd="0" destOrd="0" presId="urn:microsoft.com/office/officeart/2005/8/layout/vList2"/>
    <dgm:cxn modelId="{794B2A72-37F5-402E-BE08-4D44E48272BA}" srcId="{FEAA8A70-0242-408C-B919-5C8AA0F0A265}" destId="{61D760CA-CD23-4102-AA7D-9E19A90BBBDE}" srcOrd="0" destOrd="0" parTransId="{7852A3EF-3D42-4753-9D86-48EB3FDDE8CE}" sibTransId="{8775B988-E1C7-48A4-ACA6-A2188991BB13}"/>
    <dgm:cxn modelId="{66826756-EF19-4EA0-8108-CAF11BC21988}" srcId="{56313863-B5B5-4981-9809-FA03D0528BFC}" destId="{4EF08C25-1DAC-411E-8A92-6C6F552C1B21}" srcOrd="1" destOrd="0" parTransId="{0989BAFE-3D03-461C-B5EE-7ECF1ECFC8D8}" sibTransId="{144DE923-E4DC-4C9A-90BF-B5382FE010DF}"/>
    <dgm:cxn modelId="{3BA6F777-772A-4EA0-8F8B-CC158599CD2B}" srcId="{FEAA8A70-0242-408C-B919-5C8AA0F0A265}" destId="{AEAD3855-2B83-457E-876E-CFC838B5523E}" srcOrd="1" destOrd="0" parTransId="{AAE83921-FA81-458E-8556-FE51C588175C}" sibTransId="{BDFFE853-A241-4C86-AD53-35812EC8AF5B}"/>
    <dgm:cxn modelId="{D5C2399A-3F98-4B32-9E2E-817AD3C2662D}" srcId="{56313863-B5B5-4981-9809-FA03D0528BFC}" destId="{E4F230AC-9927-4295-B0A7-5019AA8AEE31}" srcOrd="0" destOrd="0" parTransId="{ED243226-FADB-4AE4-97AC-32E1CF8F8420}" sibTransId="{D218CD85-EC6D-4E69-9E8D-81AF3755AAE5}"/>
    <dgm:cxn modelId="{409E9BB2-4AC9-4D9C-9D4A-F6DD460CCAB8}" type="presOf" srcId="{E219492E-B54B-45B0-A3E4-212E837FD3CE}" destId="{B92FC75B-6070-458A-A588-CB13345E6FF3}" srcOrd="0" destOrd="0" presId="urn:microsoft.com/office/officeart/2005/8/layout/vList2"/>
    <dgm:cxn modelId="{83D904BE-27A5-469B-8264-A2E7470BE510}" type="presOf" srcId="{FEAA8A70-0242-408C-B919-5C8AA0F0A265}" destId="{055F0990-5263-4FF6-AF18-F658F315E5BD}" srcOrd="0" destOrd="0" presId="urn:microsoft.com/office/officeart/2005/8/layout/vList2"/>
    <dgm:cxn modelId="{8280E3D1-C9BE-4111-82B2-6366137ADB6E}" type="presOf" srcId="{56313863-B5B5-4981-9809-FA03D0528BFC}" destId="{768D1792-9563-400E-878E-876F1D0D2C46}" srcOrd="0" destOrd="0" presId="urn:microsoft.com/office/officeart/2005/8/layout/vList2"/>
    <dgm:cxn modelId="{B2B7BBD4-2528-4ABE-BFB1-9CCEFF64AF60}" srcId="{FEAA8A70-0242-408C-B919-5C8AA0F0A265}" destId="{56313863-B5B5-4981-9809-FA03D0528BFC}" srcOrd="2" destOrd="0" parTransId="{774E9345-B9F3-4ACA-9D73-D8A7E8F2615B}" sibTransId="{B06FC3A4-079B-4160-BB36-EF6A2CE1E533}"/>
    <dgm:cxn modelId="{A4A2BFD6-59FC-4E52-8F06-956B61B75ABC}" srcId="{E219492E-B54B-45B0-A3E4-212E837FD3CE}" destId="{980A40EE-996C-48AE-8AFC-2D7D594467A9}" srcOrd="0" destOrd="0" parTransId="{A2EEFA5D-2EA9-4FDA-B9D2-9525AD30BCF7}" sibTransId="{1D5C7AA5-5342-4988-AAE1-10EE715E0623}"/>
    <dgm:cxn modelId="{20A228E1-DEE6-4988-AF88-C643C5D42A77}" srcId="{FEAA8A70-0242-408C-B919-5C8AA0F0A265}" destId="{E219492E-B54B-45B0-A3E4-212E837FD3CE}" srcOrd="3" destOrd="0" parTransId="{C925C3DB-4B33-4BF0-A1BA-A94C14C2B303}" sibTransId="{E9F71872-EA2F-4F86-B685-4595C729F984}"/>
    <dgm:cxn modelId="{384DDF3F-4D82-4D76-A077-779116F8D96C}" type="presParOf" srcId="{055F0990-5263-4FF6-AF18-F658F315E5BD}" destId="{49AFA654-C886-438B-BECC-C2719771D21E}" srcOrd="0" destOrd="0" presId="urn:microsoft.com/office/officeart/2005/8/layout/vList2"/>
    <dgm:cxn modelId="{2C230C01-7237-4C6F-9711-DFABDEB9D6A0}" type="presParOf" srcId="{055F0990-5263-4FF6-AF18-F658F315E5BD}" destId="{D8545D70-F07B-4A52-8000-96827279AD21}" srcOrd="1" destOrd="0" presId="urn:microsoft.com/office/officeart/2005/8/layout/vList2"/>
    <dgm:cxn modelId="{1DF11B38-196A-409F-8F0D-19D1C8814E21}" type="presParOf" srcId="{055F0990-5263-4FF6-AF18-F658F315E5BD}" destId="{5E4B7E1D-5227-4503-AC45-00D5D5FF15FE}" srcOrd="2" destOrd="0" presId="urn:microsoft.com/office/officeart/2005/8/layout/vList2"/>
    <dgm:cxn modelId="{04BFB6BD-778F-4AD8-9B70-E01547B5B639}" type="presParOf" srcId="{055F0990-5263-4FF6-AF18-F658F315E5BD}" destId="{7F835662-3270-4E66-AE1D-DF19342D81F7}" srcOrd="3" destOrd="0" presId="urn:microsoft.com/office/officeart/2005/8/layout/vList2"/>
    <dgm:cxn modelId="{197AAF0C-0B9E-4AA5-9195-76818EAEFF7F}" type="presParOf" srcId="{055F0990-5263-4FF6-AF18-F658F315E5BD}" destId="{768D1792-9563-400E-878E-876F1D0D2C46}" srcOrd="4" destOrd="0" presId="urn:microsoft.com/office/officeart/2005/8/layout/vList2"/>
    <dgm:cxn modelId="{E258ED10-E910-4896-8510-BC307839EFF4}" type="presParOf" srcId="{055F0990-5263-4FF6-AF18-F658F315E5BD}" destId="{4D2D1CFC-DD21-46DF-AD5B-6B9AA066ADFA}" srcOrd="5" destOrd="0" presId="urn:microsoft.com/office/officeart/2005/8/layout/vList2"/>
    <dgm:cxn modelId="{CD095E8D-A8FD-43A2-B8DD-F244CC123AEA}" type="presParOf" srcId="{055F0990-5263-4FF6-AF18-F658F315E5BD}" destId="{B92FC75B-6070-458A-A588-CB13345E6FF3}" srcOrd="6" destOrd="0" presId="urn:microsoft.com/office/officeart/2005/8/layout/vList2"/>
    <dgm:cxn modelId="{FE25A6F4-FC5C-431F-81E8-00A9F79DEF3B}" type="presParOf" srcId="{055F0990-5263-4FF6-AF18-F658F315E5BD}" destId="{E261FA9F-DD9B-4BA2-963F-9311B5739CD7}"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B2798C-97CB-465D-BACA-E8ECDCFD11C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00D12C2-0AC7-4BA4-A96F-A892986CF1C9}">
      <dgm:prSet/>
      <dgm:spPr/>
      <dgm:t>
        <a:bodyPr/>
        <a:lstStyle/>
        <a:p>
          <a:r>
            <a:rPr lang="en-US"/>
            <a:t>Gold Standard for Dynamic strength</a:t>
          </a:r>
        </a:p>
      </dgm:t>
    </dgm:pt>
    <dgm:pt modelId="{283067A2-C21A-46C1-AE4B-363EA76B4B3D}" type="parTrans" cxnId="{1CBDEC47-08B6-4172-9CAF-5B7C8C9B3EB6}">
      <dgm:prSet/>
      <dgm:spPr/>
      <dgm:t>
        <a:bodyPr/>
        <a:lstStyle/>
        <a:p>
          <a:endParaRPr lang="en-US"/>
        </a:p>
      </dgm:t>
    </dgm:pt>
    <dgm:pt modelId="{027DF22F-43C2-423E-877E-72D07DE0AF3E}" type="sibTrans" cxnId="{1CBDEC47-08B6-4172-9CAF-5B7C8C9B3EB6}">
      <dgm:prSet/>
      <dgm:spPr/>
      <dgm:t>
        <a:bodyPr/>
        <a:lstStyle/>
        <a:p>
          <a:endParaRPr lang="en-US"/>
        </a:p>
      </dgm:t>
    </dgm:pt>
    <dgm:pt modelId="{AD526993-0263-46E8-8D54-9EF59DB6D7A5}">
      <dgm:prSet/>
      <dgm:spPr/>
      <dgm:t>
        <a:bodyPr/>
        <a:lstStyle/>
        <a:p>
          <a:r>
            <a:rPr lang="en-US"/>
            <a:t>Exertion of Maximal force in a controlled manner</a:t>
          </a:r>
        </a:p>
      </dgm:t>
    </dgm:pt>
    <dgm:pt modelId="{67AA294B-9167-46AD-8165-EFF66C420D6A}" type="parTrans" cxnId="{AA08A82F-E99B-4E2C-860B-FF1B4D176606}">
      <dgm:prSet/>
      <dgm:spPr/>
      <dgm:t>
        <a:bodyPr/>
        <a:lstStyle/>
        <a:p>
          <a:endParaRPr lang="en-US"/>
        </a:p>
      </dgm:t>
    </dgm:pt>
    <dgm:pt modelId="{01571B15-574C-44E6-A8E5-3CBC6574B49F}" type="sibTrans" cxnId="{AA08A82F-E99B-4E2C-860B-FF1B4D176606}">
      <dgm:prSet/>
      <dgm:spPr/>
      <dgm:t>
        <a:bodyPr/>
        <a:lstStyle/>
        <a:p>
          <a:endParaRPr lang="en-US"/>
        </a:p>
      </dgm:t>
    </dgm:pt>
    <dgm:pt modelId="{22A67C3B-4A58-4607-B5B4-C09AFBF6CAC6}">
      <dgm:prSet/>
      <dgm:spPr/>
      <dgm:t>
        <a:bodyPr/>
        <a:lstStyle/>
        <a:p>
          <a:r>
            <a:rPr lang="en-US"/>
            <a:t>Proper technique, ROM</a:t>
          </a:r>
        </a:p>
      </dgm:t>
    </dgm:pt>
    <dgm:pt modelId="{9BB35CEF-CD03-412C-AEBB-ECA3C6078A0D}" type="parTrans" cxnId="{F1946AB9-6576-4224-B04B-843990D32DD4}">
      <dgm:prSet/>
      <dgm:spPr/>
      <dgm:t>
        <a:bodyPr/>
        <a:lstStyle/>
        <a:p>
          <a:endParaRPr lang="en-US"/>
        </a:p>
      </dgm:t>
    </dgm:pt>
    <dgm:pt modelId="{775333A3-F42F-4926-9E50-E46D3184DAA4}" type="sibTrans" cxnId="{F1946AB9-6576-4224-B04B-843990D32DD4}">
      <dgm:prSet/>
      <dgm:spPr/>
      <dgm:t>
        <a:bodyPr/>
        <a:lstStyle/>
        <a:p>
          <a:endParaRPr lang="en-US"/>
        </a:p>
      </dgm:t>
    </dgm:pt>
    <dgm:pt modelId="{CB9A0384-E5EB-4BFC-8D1F-699F39CD5DD9}">
      <dgm:prSet/>
      <dgm:spPr/>
      <dgm:t>
        <a:bodyPr/>
        <a:lstStyle/>
        <a:p>
          <a:r>
            <a:rPr lang="en-US"/>
            <a:t>Difficult, inaccurate, unreliable for new or unfamiliar clients</a:t>
          </a:r>
        </a:p>
      </dgm:t>
    </dgm:pt>
    <dgm:pt modelId="{CA8EE6B5-1AD3-43C3-86F2-E5FA93B6836B}" type="parTrans" cxnId="{97779287-D657-41AC-A4D7-774F13811A52}">
      <dgm:prSet/>
      <dgm:spPr/>
      <dgm:t>
        <a:bodyPr/>
        <a:lstStyle/>
        <a:p>
          <a:endParaRPr lang="en-US"/>
        </a:p>
      </dgm:t>
    </dgm:pt>
    <dgm:pt modelId="{3B558ACF-086C-4EF4-B61B-60ABF9E97F2D}" type="sibTrans" cxnId="{97779287-D657-41AC-A4D7-774F13811A52}">
      <dgm:prSet/>
      <dgm:spPr/>
      <dgm:t>
        <a:bodyPr/>
        <a:lstStyle/>
        <a:p>
          <a:endParaRPr lang="en-US"/>
        </a:p>
      </dgm:t>
    </dgm:pt>
    <dgm:pt modelId="{C335F191-346F-4C76-A56D-F57A518E48A3}">
      <dgm:prSet/>
      <dgm:spPr/>
      <dgm:t>
        <a:bodyPr/>
        <a:lstStyle/>
        <a:p>
          <a:r>
            <a:rPr lang="en-US"/>
            <a:t>Highly reliable for experienced and familiar clients</a:t>
          </a:r>
        </a:p>
      </dgm:t>
    </dgm:pt>
    <dgm:pt modelId="{461B5863-D0C7-459A-8B32-7B555C01CCCF}" type="parTrans" cxnId="{E9A55663-69F8-4FE0-81DA-1F95FA7FC19B}">
      <dgm:prSet/>
      <dgm:spPr/>
      <dgm:t>
        <a:bodyPr/>
        <a:lstStyle/>
        <a:p>
          <a:endParaRPr lang="en-US"/>
        </a:p>
      </dgm:t>
    </dgm:pt>
    <dgm:pt modelId="{A1A6824C-D354-4C0E-A348-4AE1A3ADF311}" type="sibTrans" cxnId="{E9A55663-69F8-4FE0-81DA-1F95FA7FC19B}">
      <dgm:prSet/>
      <dgm:spPr/>
      <dgm:t>
        <a:bodyPr/>
        <a:lstStyle/>
        <a:p>
          <a:endParaRPr lang="en-US"/>
        </a:p>
      </dgm:t>
    </dgm:pt>
    <dgm:pt modelId="{E365AE6A-A044-49FC-9388-EE505A77AB37}" type="pres">
      <dgm:prSet presAssocID="{6CB2798C-97CB-465D-BACA-E8ECDCFD11C6}" presName="root" presStyleCnt="0">
        <dgm:presLayoutVars>
          <dgm:dir/>
          <dgm:resizeHandles val="exact"/>
        </dgm:presLayoutVars>
      </dgm:prSet>
      <dgm:spPr/>
    </dgm:pt>
    <dgm:pt modelId="{B321CD31-38C5-4B94-9A5F-716FA450DFDB}" type="pres">
      <dgm:prSet presAssocID="{000D12C2-0AC7-4BA4-A96F-A892986CF1C9}" presName="compNode" presStyleCnt="0"/>
      <dgm:spPr/>
    </dgm:pt>
    <dgm:pt modelId="{39049B2E-E5AB-4960-A027-C9DFDCE839C4}" type="pres">
      <dgm:prSet presAssocID="{000D12C2-0AC7-4BA4-A96F-A892986CF1C9}" presName="bgRect" presStyleLbl="bgShp" presStyleIdx="0" presStyleCnt="4"/>
      <dgm:spPr/>
    </dgm:pt>
    <dgm:pt modelId="{2DFEBD0C-8695-42C8-87EF-33F55E184B8F}" type="pres">
      <dgm:prSet presAssocID="{000D12C2-0AC7-4BA4-A96F-A892986CF1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old bars"/>
        </a:ext>
      </dgm:extLst>
    </dgm:pt>
    <dgm:pt modelId="{AC260E06-DEBB-4772-A384-1FDF89EAA2EC}" type="pres">
      <dgm:prSet presAssocID="{000D12C2-0AC7-4BA4-A96F-A892986CF1C9}" presName="spaceRect" presStyleCnt="0"/>
      <dgm:spPr/>
    </dgm:pt>
    <dgm:pt modelId="{6B4D5D9B-DF65-40D3-A22D-6A9FBA000428}" type="pres">
      <dgm:prSet presAssocID="{000D12C2-0AC7-4BA4-A96F-A892986CF1C9}" presName="parTx" presStyleLbl="revTx" presStyleIdx="0" presStyleCnt="5">
        <dgm:presLayoutVars>
          <dgm:chMax val="0"/>
          <dgm:chPref val="0"/>
        </dgm:presLayoutVars>
      </dgm:prSet>
      <dgm:spPr/>
    </dgm:pt>
    <dgm:pt modelId="{BEC64C93-76DB-4171-BD83-71444122A486}" type="pres">
      <dgm:prSet presAssocID="{027DF22F-43C2-423E-877E-72D07DE0AF3E}" presName="sibTrans" presStyleCnt="0"/>
      <dgm:spPr/>
    </dgm:pt>
    <dgm:pt modelId="{7372245C-44CD-4448-BCB1-5B5C779B1A88}" type="pres">
      <dgm:prSet presAssocID="{AD526993-0263-46E8-8D54-9EF59DB6D7A5}" presName="compNode" presStyleCnt="0"/>
      <dgm:spPr/>
    </dgm:pt>
    <dgm:pt modelId="{5BD257DC-C6D4-4F1F-A3BD-F6F4BA84DF41}" type="pres">
      <dgm:prSet presAssocID="{AD526993-0263-46E8-8D54-9EF59DB6D7A5}" presName="bgRect" presStyleLbl="bgShp" presStyleIdx="1" presStyleCnt="4"/>
      <dgm:spPr/>
    </dgm:pt>
    <dgm:pt modelId="{9DE18170-E702-40B0-A3AA-C7CC824E9A97}" type="pres">
      <dgm:prSet presAssocID="{AD526993-0263-46E8-8D54-9EF59DB6D7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cle Arm"/>
        </a:ext>
      </dgm:extLst>
    </dgm:pt>
    <dgm:pt modelId="{98868038-455B-48FC-BDFE-E050E7D8DBCA}" type="pres">
      <dgm:prSet presAssocID="{AD526993-0263-46E8-8D54-9EF59DB6D7A5}" presName="spaceRect" presStyleCnt="0"/>
      <dgm:spPr/>
    </dgm:pt>
    <dgm:pt modelId="{CD379781-E034-41E8-A013-31FC7777BA53}" type="pres">
      <dgm:prSet presAssocID="{AD526993-0263-46E8-8D54-9EF59DB6D7A5}" presName="parTx" presStyleLbl="revTx" presStyleIdx="1" presStyleCnt="5">
        <dgm:presLayoutVars>
          <dgm:chMax val="0"/>
          <dgm:chPref val="0"/>
        </dgm:presLayoutVars>
      </dgm:prSet>
      <dgm:spPr/>
    </dgm:pt>
    <dgm:pt modelId="{2A62C929-2C94-4328-87B8-F7917FC37598}" type="pres">
      <dgm:prSet presAssocID="{AD526993-0263-46E8-8D54-9EF59DB6D7A5}" presName="desTx" presStyleLbl="revTx" presStyleIdx="2" presStyleCnt="5">
        <dgm:presLayoutVars/>
      </dgm:prSet>
      <dgm:spPr/>
    </dgm:pt>
    <dgm:pt modelId="{8A06BCE1-5105-4195-8458-F11DDD40F68F}" type="pres">
      <dgm:prSet presAssocID="{01571B15-574C-44E6-A8E5-3CBC6574B49F}" presName="sibTrans" presStyleCnt="0"/>
      <dgm:spPr/>
    </dgm:pt>
    <dgm:pt modelId="{D4BD57B3-A6A4-49E9-96FE-33FB15CB1DC7}" type="pres">
      <dgm:prSet presAssocID="{CB9A0384-E5EB-4BFC-8D1F-699F39CD5DD9}" presName="compNode" presStyleCnt="0"/>
      <dgm:spPr/>
    </dgm:pt>
    <dgm:pt modelId="{9832F9E0-4783-4C2B-BAD2-4683C7F54E3B}" type="pres">
      <dgm:prSet presAssocID="{CB9A0384-E5EB-4BFC-8D1F-699F39CD5DD9}" presName="bgRect" presStyleLbl="bgShp" presStyleIdx="2" presStyleCnt="4"/>
      <dgm:spPr/>
    </dgm:pt>
    <dgm:pt modelId="{60905F8A-05D0-4521-A87E-B050441BAA88}" type="pres">
      <dgm:prSet presAssocID="{CB9A0384-E5EB-4BFC-8D1F-699F39CD5DD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7D3E1D95-37EE-4404-B5DA-B1779D82119F}" type="pres">
      <dgm:prSet presAssocID="{CB9A0384-E5EB-4BFC-8D1F-699F39CD5DD9}" presName="spaceRect" presStyleCnt="0"/>
      <dgm:spPr/>
    </dgm:pt>
    <dgm:pt modelId="{601A1C18-E6A1-4579-B0DF-EDE7DC7E6BEA}" type="pres">
      <dgm:prSet presAssocID="{CB9A0384-E5EB-4BFC-8D1F-699F39CD5DD9}" presName="parTx" presStyleLbl="revTx" presStyleIdx="3" presStyleCnt="5">
        <dgm:presLayoutVars>
          <dgm:chMax val="0"/>
          <dgm:chPref val="0"/>
        </dgm:presLayoutVars>
      </dgm:prSet>
      <dgm:spPr/>
    </dgm:pt>
    <dgm:pt modelId="{E5052465-1210-4F60-A3DC-4195C752A088}" type="pres">
      <dgm:prSet presAssocID="{3B558ACF-086C-4EF4-B61B-60ABF9E97F2D}" presName="sibTrans" presStyleCnt="0"/>
      <dgm:spPr/>
    </dgm:pt>
    <dgm:pt modelId="{2B341357-F421-4B60-BD4A-184EDA117C30}" type="pres">
      <dgm:prSet presAssocID="{C335F191-346F-4C76-A56D-F57A518E48A3}" presName="compNode" presStyleCnt="0"/>
      <dgm:spPr/>
    </dgm:pt>
    <dgm:pt modelId="{EAABD213-47A0-409B-B9F3-6C425FAC55B2}" type="pres">
      <dgm:prSet presAssocID="{C335F191-346F-4C76-A56D-F57A518E48A3}" presName="bgRect" presStyleLbl="bgShp" presStyleIdx="3" presStyleCnt="4"/>
      <dgm:spPr/>
    </dgm:pt>
    <dgm:pt modelId="{28805CA8-A191-4CC8-BFD1-3B31E00300B9}" type="pres">
      <dgm:prSet presAssocID="{C335F191-346F-4C76-A56D-F57A518E48A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992CD75C-9C99-40A1-AC38-341DD481FE22}" type="pres">
      <dgm:prSet presAssocID="{C335F191-346F-4C76-A56D-F57A518E48A3}" presName="spaceRect" presStyleCnt="0"/>
      <dgm:spPr/>
    </dgm:pt>
    <dgm:pt modelId="{778EDBD4-314F-4ED4-8C47-B719E232CF87}" type="pres">
      <dgm:prSet presAssocID="{C335F191-346F-4C76-A56D-F57A518E48A3}" presName="parTx" presStyleLbl="revTx" presStyleIdx="4" presStyleCnt="5">
        <dgm:presLayoutVars>
          <dgm:chMax val="0"/>
          <dgm:chPref val="0"/>
        </dgm:presLayoutVars>
      </dgm:prSet>
      <dgm:spPr/>
    </dgm:pt>
  </dgm:ptLst>
  <dgm:cxnLst>
    <dgm:cxn modelId="{AA08A82F-E99B-4E2C-860B-FF1B4D176606}" srcId="{6CB2798C-97CB-465D-BACA-E8ECDCFD11C6}" destId="{AD526993-0263-46E8-8D54-9EF59DB6D7A5}" srcOrd="1" destOrd="0" parTransId="{67AA294B-9167-46AD-8165-EFF66C420D6A}" sibTransId="{01571B15-574C-44E6-A8E5-3CBC6574B49F}"/>
    <dgm:cxn modelId="{E9A55663-69F8-4FE0-81DA-1F95FA7FC19B}" srcId="{6CB2798C-97CB-465D-BACA-E8ECDCFD11C6}" destId="{C335F191-346F-4C76-A56D-F57A518E48A3}" srcOrd="3" destOrd="0" parTransId="{461B5863-D0C7-459A-8B32-7B555C01CCCF}" sibTransId="{A1A6824C-D354-4C0E-A348-4AE1A3ADF311}"/>
    <dgm:cxn modelId="{1CBDEC47-08B6-4172-9CAF-5B7C8C9B3EB6}" srcId="{6CB2798C-97CB-465D-BACA-E8ECDCFD11C6}" destId="{000D12C2-0AC7-4BA4-A96F-A892986CF1C9}" srcOrd="0" destOrd="0" parTransId="{283067A2-C21A-46C1-AE4B-363EA76B4B3D}" sibTransId="{027DF22F-43C2-423E-877E-72D07DE0AF3E}"/>
    <dgm:cxn modelId="{CE295B73-B8BB-44A0-B90C-FB49DA800D52}" type="presOf" srcId="{22A67C3B-4A58-4607-B5B4-C09AFBF6CAC6}" destId="{2A62C929-2C94-4328-87B8-F7917FC37598}" srcOrd="0" destOrd="0" presId="urn:microsoft.com/office/officeart/2018/2/layout/IconVerticalSolidList"/>
    <dgm:cxn modelId="{97779287-D657-41AC-A4D7-774F13811A52}" srcId="{6CB2798C-97CB-465D-BACA-E8ECDCFD11C6}" destId="{CB9A0384-E5EB-4BFC-8D1F-699F39CD5DD9}" srcOrd="2" destOrd="0" parTransId="{CA8EE6B5-1AD3-43C3-86F2-E5FA93B6836B}" sibTransId="{3B558ACF-086C-4EF4-B61B-60ABF9E97F2D}"/>
    <dgm:cxn modelId="{006957A1-AF65-4B4F-A07C-F528D63DDEFE}" type="presOf" srcId="{C335F191-346F-4C76-A56D-F57A518E48A3}" destId="{778EDBD4-314F-4ED4-8C47-B719E232CF87}" srcOrd="0" destOrd="0" presId="urn:microsoft.com/office/officeart/2018/2/layout/IconVerticalSolidList"/>
    <dgm:cxn modelId="{A09424A6-1C40-4BB5-9753-94AE131DC480}" type="presOf" srcId="{000D12C2-0AC7-4BA4-A96F-A892986CF1C9}" destId="{6B4D5D9B-DF65-40D3-A22D-6A9FBA000428}" srcOrd="0" destOrd="0" presId="urn:microsoft.com/office/officeart/2018/2/layout/IconVerticalSolidList"/>
    <dgm:cxn modelId="{F1946AB9-6576-4224-B04B-843990D32DD4}" srcId="{AD526993-0263-46E8-8D54-9EF59DB6D7A5}" destId="{22A67C3B-4A58-4607-B5B4-C09AFBF6CAC6}" srcOrd="0" destOrd="0" parTransId="{9BB35CEF-CD03-412C-AEBB-ECA3C6078A0D}" sibTransId="{775333A3-F42F-4926-9E50-E46D3184DAA4}"/>
    <dgm:cxn modelId="{A84865C0-B0C7-4E5C-916E-D17B3448B978}" type="presOf" srcId="{CB9A0384-E5EB-4BFC-8D1F-699F39CD5DD9}" destId="{601A1C18-E6A1-4579-B0DF-EDE7DC7E6BEA}" srcOrd="0" destOrd="0" presId="urn:microsoft.com/office/officeart/2018/2/layout/IconVerticalSolidList"/>
    <dgm:cxn modelId="{75108BDC-5A70-466F-BD93-9DA6B2CB373B}" type="presOf" srcId="{6CB2798C-97CB-465D-BACA-E8ECDCFD11C6}" destId="{E365AE6A-A044-49FC-9388-EE505A77AB37}" srcOrd="0" destOrd="0" presId="urn:microsoft.com/office/officeart/2018/2/layout/IconVerticalSolidList"/>
    <dgm:cxn modelId="{30295AFD-1E0D-4235-9AB0-ACD9FD1010FC}" type="presOf" srcId="{AD526993-0263-46E8-8D54-9EF59DB6D7A5}" destId="{CD379781-E034-41E8-A013-31FC7777BA53}" srcOrd="0" destOrd="0" presId="urn:microsoft.com/office/officeart/2018/2/layout/IconVerticalSolidList"/>
    <dgm:cxn modelId="{6A5522E0-E825-4985-A46E-9EB83B7101D7}" type="presParOf" srcId="{E365AE6A-A044-49FC-9388-EE505A77AB37}" destId="{B321CD31-38C5-4B94-9A5F-716FA450DFDB}" srcOrd="0" destOrd="0" presId="urn:microsoft.com/office/officeart/2018/2/layout/IconVerticalSolidList"/>
    <dgm:cxn modelId="{57D9E7C2-D48C-44AB-AA77-6A1D71C3FEA0}" type="presParOf" srcId="{B321CD31-38C5-4B94-9A5F-716FA450DFDB}" destId="{39049B2E-E5AB-4960-A027-C9DFDCE839C4}" srcOrd="0" destOrd="0" presId="urn:microsoft.com/office/officeart/2018/2/layout/IconVerticalSolidList"/>
    <dgm:cxn modelId="{4C54EB1C-34FC-49E2-BAF5-9BF78F8E30CB}" type="presParOf" srcId="{B321CD31-38C5-4B94-9A5F-716FA450DFDB}" destId="{2DFEBD0C-8695-42C8-87EF-33F55E184B8F}" srcOrd="1" destOrd="0" presId="urn:microsoft.com/office/officeart/2018/2/layout/IconVerticalSolidList"/>
    <dgm:cxn modelId="{530207B1-C09E-48E7-8ACC-6375AD221830}" type="presParOf" srcId="{B321CD31-38C5-4B94-9A5F-716FA450DFDB}" destId="{AC260E06-DEBB-4772-A384-1FDF89EAA2EC}" srcOrd="2" destOrd="0" presId="urn:microsoft.com/office/officeart/2018/2/layout/IconVerticalSolidList"/>
    <dgm:cxn modelId="{67151258-6C1F-4BA4-B16D-BF60DD91FE8D}" type="presParOf" srcId="{B321CD31-38C5-4B94-9A5F-716FA450DFDB}" destId="{6B4D5D9B-DF65-40D3-A22D-6A9FBA000428}" srcOrd="3" destOrd="0" presId="urn:microsoft.com/office/officeart/2018/2/layout/IconVerticalSolidList"/>
    <dgm:cxn modelId="{2C45D1E2-0D77-4464-B89E-8DC1A4B1B3D6}" type="presParOf" srcId="{E365AE6A-A044-49FC-9388-EE505A77AB37}" destId="{BEC64C93-76DB-4171-BD83-71444122A486}" srcOrd="1" destOrd="0" presId="urn:microsoft.com/office/officeart/2018/2/layout/IconVerticalSolidList"/>
    <dgm:cxn modelId="{FA8E592A-39EA-48E9-A7C6-2EA8C88A9881}" type="presParOf" srcId="{E365AE6A-A044-49FC-9388-EE505A77AB37}" destId="{7372245C-44CD-4448-BCB1-5B5C779B1A88}" srcOrd="2" destOrd="0" presId="urn:microsoft.com/office/officeart/2018/2/layout/IconVerticalSolidList"/>
    <dgm:cxn modelId="{51B6FD81-95ED-44F6-B426-19B3C1D9026E}" type="presParOf" srcId="{7372245C-44CD-4448-BCB1-5B5C779B1A88}" destId="{5BD257DC-C6D4-4F1F-A3BD-F6F4BA84DF41}" srcOrd="0" destOrd="0" presId="urn:microsoft.com/office/officeart/2018/2/layout/IconVerticalSolidList"/>
    <dgm:cxn modelId="{D00A5780-5FE0-4A86-A16D-60A772DA3D29}" type="presParOf" srcId="{7372245C-44CD-4448-BCB1-5B5C779B1A88}" destId="{9DE18170-E702-40B0-A3AA-C7CC824E9A97}" srcOrd="1" destOrd="0" presId="urn:microsoft.com/office/officeart/2018/2/layout/IconVerticalSolidList"/>
    <dgm:cxn modelId="{C76A8FEF-EFB0-4818-B763-03DB55697A5C}" type="presParOf" srcId="{7372245C-44CD-4448-BCB1-5B5C779B1A88}" destId="{98868038-455B-48FC-BDFE-E050E7D8DBCA}" srcOrd="2" destOrd="0" presId="urn:microsoft.com/office/officeart/2018/2/layout/IconVerticalSolidList"/>
    <dgm:cxn modelId="{55BB2033-7538-414E-A169-3CE3834EAB1D}" type="presParOf" srcId="{7372245C-44CD-4448-BCB1-5B5C779B1A88}" destId="{CD379781-E034-41E8-A013-31FC7777BA53}" srcOrd="3" destOrd="0" presId="urn:microsoft.com/office/officeart/2018/2/layout/IconVerticalSolidList"/>
    <dgm:cxn modelId="{3305AA70-993D-49B3-BAE2-3BD183D5D92C}" type="presParOf" srcId="{7372245C-44CD-4448-BCB1-5B5C779B1A88}" destId="{2A62C929-2C94-4328-87B8-F7917FC37598}" srcOrd="4" destOrd="0" presId="urn:microsoft.com/office/officeart/2018/2/layout/IconVerticalSolidList"/>
    <dgm:cxn modelId="{58015A79-7109-4A31-ADAD-E9E36CA170BB}" type="presParOf" srcId="{E365AE6A-A044-49FC-9388-EE505A77AB37}" destId="{8A06BCE1-5105-4195-8458-F11DDD40F68F}" srcOrd="3" destOrd="0" presId="urn:microsoft.com/office/officeart/2018/2/layout/IconVerticalSolidList"/>
    <dgm:cxn modelId="{E051A0A6-35E2-4B41-B156-6B78A713C681}" type="presParOf" srcId="{E365AE6A-A044-49FC-9388-EE505A77AB37}" destId="{D4BD57B3-A6A4-49E9-96FE-33FB15CB1DC7}" srcOrd="4" destOrd="0" presId="urn:microsoft.com/office/officeart/2018/2/layout/IconVerticalSolidList"/>
    <dgm:cxn modelId="{D30EA974-9620-4975-A49D-EF7291B5875A}" type="presParOf" srcId="{D4BD57B3-A6A4-49E9-96FE-33FB15CB1DC7}" destId="{9832F9E0-4783-4C2B-BAD2-4683C7F54E3B}" srcOrd="0" destOrd="0" presId="urn:microsoft.com/office/officeart/2018/2/layout/IconVerticalSolidList"/>
    <dgm:cxn modelId="{BF9F8B46-B209-46B7-99F0-4C1AF30CB92E}" type="presParOf" srcId="{D4BD57B3-A6A4-49E9-96FE-33FB15CB1DC7}" destId="{60905F8A-05D0-4521-A87E-B050441BAA88}" srcOrd="1" destOrd="0" presId="urn:microsoft.com/office/officeart/2018/2/layout/IconVerticalSolidList"/>
    <dgm:cxn modelId="{DB840782-B047-41A7-B1C3-38C0727A7FDA}" type="presParOf" srcId="{D4BD57B3-A6A4-49E9-96FE-33FB15CB1DC7}" destId="{7D3E1D95-37EE-4404-B5DA-B1779D82119F}" srcOrd="2" destOrd="0" presId="urn:microsoft.com/office/officeart/2018/2/layout/IconVerticalSolidList"/>
    <dgm:cxn modelId="{65114449-0A57-4EA9-8960-F611369245A1}" type="presParOf" srcId="{D4BD57B3-A6A4-49E9-96FE-33FB15CB1DC7}" destId="{601A1C18-E6A1-4579-B0DF-EDE7DC7E6BEA}" srcOrd="3" destOrd="0" presId="urn:microsoft.com/office/officeart/2018/2/layout/IconVerticalSolidList"/>
    <dgm:cxn modelId="{19717A70-C7C4-4598-AD8A-A892F40B7836}" type="presParOf" srcId="{E365AE6A-A044-49FC-9388-EE505A77AB37}" destId="{E5052465-1210-4F60-A3DC-4195C752A088}" srcOrd="5" destOrd="0" presId="urn:microsoft.com/office/officeart/2018/2/layout/IconVerticalSolidList"/>
    <dgm:cxn modelId="{5488E440-4C45-4E0C-9EAD-A754345032F2}" type="presParOf" srcId="{E365AE6A-A044-49FC-9388-EE505A77AB37}" destId="{2B341357-F421-4B60-BD4A-184EDA117C30}" srcOrd="6" destOrd="0" presId="urn:microsoft.com/office/officeart/2018/2/layout/IconVerticalSolidList"/>
    <dgm:cxn modelId="{0F5C8AFF-6978-4C60-AD00-91B131CB7DF9}" type="presParOf" srcId="{2B341357-F421-4B60-BD4A-184EDA117C30}" destId="{EAABD213-47A0-409B-B9F3-6C425FAC55B2}" srcOrd="0" destOrd="0" presId="urn:microsoft.com/office/officeart/2018/2/layout/IconVerticalSolidList"/>
    <dgm:cxn modelId="{C16B69DF-4723-41BA-AD16-3C73311D8D1E}" type="presParOf" srcId="{2B341357-F421-4B60-BD4A-184EDA117C30}" destId="{28805CA8-A191-4CC8-BFD1-3B31E00300B9}" srcOrd="1" destOrd="0" presId="urn:microsoft.com/office/officeart/2018/2/layout/IconVerticalSolidList"/>
    <dgm:cxn modelId="{BC239B85-03F8-4DC9-927C-9E72EC56D885}" type="presParOf" srcId="{2B341357-F421-4B60-BD4A-184EDA117C30}" destId="{992CD75C-9C99-40A1-AC38-341DD481FE22}" srcOrd="2" destOrd="0" presId="urn:microsoft.com/office/officeart/2018/2/layout/IconVerticalSolidList"/>
    <dgm:cxn modelId="{DC832563-C7A4-4093-BE0D-1AF8D9075916}" type="presParOf" srcId="{2B341357-F421-4B60-BD4A-184EDA117C30}" destId="{778EDBD4-314F-4ED4-8C47-B719E232CF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AA8A70-0242-408C-B919-5C8AA0F0A265}"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61D760CA-CD23-4102-AA7D-9E19A90BBBDE}">
      <dgm:prSet phldr="0"/>
      <dgm:spPr/>
      <dgm:t>
        <a:bodyPr/>
        <a:lstStyle/>
        <a:p>
          <a:pPr rtl="0"/>
          <a:r>
            <a:rPr lang="en-US">
              <a:latin typeface="Calibri Light" panose="020F0302020204030204"/>
            </a:rPr>
            <a:t>The ability of the neuromuscular system to perform one or two types of action</a:t>
          </a:r>
          <a:endParaRPr lang="en-US"/>
        </a:p>
      </dgm:t>
    </dgm:pt>
    <dgm:pt modelId="{7852A3EF-3D42-4753-9D86-48EB3FDDE8CE}" type="parTrans" cxnId="{794B2A72-37F5-402E-BE08-4D44E48272BA}">
      <dgm:prSet/>
      <dgm:spPr/>
      <dgm:t>
        <a:bodyPr/>
        <a:lstStyle/>
        <a:p>
          <a:endParaRPr lang="en-US"/>
        </a:p>
      </dgm:t>
    </dgm:pt>
    <dgm:pt modelId="{8775B988-E1C7-48A4-ACA6-A2188991BB13}" type="sibTrans" cxnId="{794B2A72-37F5-402E-BE08-4D44E48272BA}">
      <dgm:prSet/>
      <dgm:spPr/>
      <dgm:t>
        <a:bodyPr/>
        <a:lstStyle/>
        <a:p>
          <a:endParaRPr lang="en-US"/>
        </a:p>
      </dgm:t>
    </dgm:pt>
    <dgm:pt modelId="{C86DAC48-4C99-4BCC-846D-BB7E56B8485D}">
      <dgm:prSet phldr="0"/>
      <dgm:spPr/>
      <dgm:t>
        <a:bodyPr/>
        <a:lstStyle/>
        <a:p>
          <a:pPr rtl="0"/>
          <a:r>
            <a:rPr lang="en-US">
              <a:latin typeface="Calibri Light" panose="020F0302020204030204"/>
            </a:rPr>
            <a:t>Perform under standardized conditions</a:t>
          </a:r>
          <a:endParaRPr lang="en-US"/>
        </a:p>
      </dgm:t>
    </dgm:pt>
    <dgm:pt modelId="{405E7F8E-A1B7-4E05-BF91-91021986CB88}" type="parTrans" cxnId="{7F21B3CE-B181-4A92-95D0-DCC075303BFE}">
      <dgm:prSet/>
      <dgm:spPr/>
    </dgm:pt>
    <dgm:pt modelId="{7E3DEB11-366E-48F0-BF22-B1F947C80E52}" type="sibTrans" cxnId="{7F21B3CE-B181-4A92-95D0-DCC075303BFE}">
      <dgm:prSet/>
      <dgm:spPr/>
    </dgm:pt>
    <dgm:pt modelId="{9976147F-0ED8-4044-85C6-9FF7B22100A5}">
      <dgm:prSet phldr="0"/>
      <dgm:spPr/>
      <dgm:t>
        <a:bodyPr/>
        <a:lstStyle/>
        <a:p>
          <a:pPr rtl="0"/>
          <a:r>
            <a:rPr lang="en-US">
              <a:latin typeface="Calibri Light" panose="020F0302020204030204"/>
            </a:rPr>
            <a:t>Repeated contractions over a period until fatigue occurs with dynamic exercises</a:t>
          </a:r>
        </a:p>
      </dgm:t>
    </dgm:pt>
    <dgm:pt modelId="{6CA0BA23-0DC0-407C-B57E-93CF5F3513BD}" type="parTrans" cxnId="{59EC687C-8E8D-4D4E-91CC-63D36CBBB711}">
      <dgm:prSet/>
      <dgm:spPr/>
    </dgm:pt>
    <dgm:pt modelId="{7777BCDE-8E0C-427D-9446-1ED76130CD7A}" type="sibTrans" cxnId="{59EC687C-8E8D-4D4E-91CC-63D36CBBB711}">
      <dgm:prSet/>
      <dgm:spPr/>
    </dgm:pt>
    <dgm:pt modelId="{38BA08A4-7D04-4110-90C2-CCC471EAFD7A}">
      <dgm:prSet phldr="0"/>
      <dgm:spPr/>
      <dgm:t>
        <a:bodyPr/>
        <a:lstStyle/>
        <a:p>
          <a:pPr rtl="0"/>
          <a:r>
            <a:rPr lang="en-US">
              <a:latin typeface="Calibri Light" panose="020F0302020204030204"/>
            </a:rPr>
            <a:t>Maintenance of a specific percentage of an MVC for a period with static exercises</a:t>
          </a:r>
        </a:p>
      </dgm:t>
    </dgm:pt>
    <dgm:pt modelId="{8CB55CFC-ED2A-48D3-ABB4-2FFCE74CA9B7}" type="parTrans" cxnId="{D2601151-9917-4E34-9E67-AE555A0E8FAD}">
      <dgm:prSet/>
      <dgm:spPr/>
    </dgm:pt>
    <dgm:pt modelId="{ED2590CC-0709-48EB-8655-974DAD489118}" type="sibTrans" cxnId="{D2601151-9917-4E34-9E67-AE555A0E8FAD}">
      <dgm:prSet/>
      <dgm:spPr/>
    </dgm:pt>
    <dgm:pt modelId="{6043F983-AE8D-4818-AC07-5C46A431DCE8}">
      <dgm:prSet phldr="0"/>
      <dgm:spPr/>
      <dgm:t>
        <a:bodyPr/>
        <a:lstStyle/>
        <a:p>
          <a:pPr rtl="0"/>
          <a:r>
            <a:rPr lang="en-US">
              <a:latin typeface="Calibri Light" panose="020F0302020204030204"/>
            </a:rPr>
            <a:t>The total # of reps a person can perform with a percentage of 1RM</a:t>
          </a:r>
        </a:p>
      </dgm:t>
    </dgm:pt>
    <dgm:pt modelId="{00B64960-9D1B-44B3-8037-EB1AC9737D92}" type="parTrans" cxnId="{A17220CF-7F93-4276-855B-2F8CB9640B1C}">
      <dgm:prSet/>
      <dgm:spPr/>
    </dgm:pt>
    <dgm:pt modelId="{4D7F6B63-14A5-486D-B2CE-402F416B780C}" type="sibTrans" cxnId="{A17220CF-7F93-4276-855B-2F8CB9640B1C}">
      <dgm:prSet/>
      <dgm:spPr/>
    </dgm:pt>
    <dgm:pt modelId="{055F0990-5263-4FF6-AF18-F658F315E5BD}" type="pres">
      <dgm:prSet presAssocID="{FEAA8A70-0242-408C-B919-5C8AA0F0A265}" presName="linear" presStyleCnt="0">
        <dgm:presLayoutVars>
          <dgm:animLvl val="lvl"/>
          <dgm:resizeHandles val="exact"/>
        </dgm:presLayoutVars>
      </dgm:prSet>
      <dgm:spPr/>
    </dgm:pt>
    <dgm:pt modelId="{49AFA654-C886-438B-BECC-C2719771D21E}" type="pres">
      <dgm:prSet presAssocID="{61D760CA-CD23-4102-AA7D-9E19A90BBBDE}" presName="parentText" presStyleLbl="node1" presStyleIdx="0" presStyleCnt="3">
        <dgm:presLayoutVars>
          <dgm:chMax val="0"/>
          <dgm:bulletEnabled val="1"/>
        </dgm:presLayoutVars>
      </dgm:prSet>
      <dgm:spPr/>
    </dgm:pt>
    <dgm:pt modelId="{42BC4231-8A07-4647-90E1-32DFBB358A53}" type="pres">
      <dgm:prSet presAssocID="{61D760CA-CD23-4102-AA7D-9E19A90BBBDE}" presName="childText" presStyleLbl="revTx" presStyleIdx="0" presStyleCnt="1">
        <dgm:presLayoutVars>
          <dgm:bulletEnabled val="1"/>
        </dgm:presLayoutVars>
      </dgm:prSet>
      <dgm:spPr/>
    </dgm:pt>
    <dgm:pt modelId="{02BCBA64-28EE-4FD3-A24C-1838946C3DD3}" type="pres">
      <dgm:prSet presAssocID="{C86DAC48-4C99-4BCC-846D-BB7E56B8485D}" presName="parentText" presStyleLbl="node1" presStyleIdx="1" presStyleCnt="3">
        <dgm:presLayoutVars>
          <dgm:chMax val="0"/>
          <dgm:bulletEnabled val="1"/>
        </dgm:presLayoutVars>
      </dgm:prSet>
      <dgm:spPr/>
    </dgm:pt>
    <dgm:pt modelId="{D1910E31-18D3-4327-8E28-DE87459A0E19}" type="pres">
      <dgm:prSet presAssocID="{7E3DEB11-366E-48F0-BF22-B1F947C80E52}" presName="spacer" presStyleCnt="0"/>
      <dgm:spPr/>
    </dgm:pt>
    <dgm:pt modelId="{53245469-F21B-4900-B836-5DAB9C8B93C3}" type="pres">
      <dgm:prSet presAssocID="{6043F983-AE8D-4818-AC07-5C46A431DCE8}" presName="parentText" presStyleLbl="node1" presStyleIdx="2" presStyleCnt="3">
        <dgm:presLayoutVars>
          <dgm:chMax val="0"/>
          <dgm:bulletEnabled val="1"/>
        </dgm:presLayoutVars>
      </dgm:prSet>
      <dgm:spPr/>
    </dgm:pt>
  </dgm:ptLst>
  <dgm:cxnLst>
    <dgm:cxn modelId="{0F843115-15C1-4EC4-AA17-2D50DDE4E1CF}" type="presOf" srcId="{6043F983-AE8D-4818-AC07-5C46A431DCE8}" destId="{53245469-F21B-4900-B836-5DAB9C8B93C3}" srcOrd="0" destOrd="0" presId="urn:microsoft.com/office/officeart/2005/8/layout/vList2"/>
    <dgm:cxn modelId="{C53AB823-A00C-4FA9-82DE-0F081F0BBDB5}" type="presOf" srcId="{38BA08A4-7D04-4110-90C2-CCC471EAFD7A}" destId="{42BC4231-8A07-4647-90E1-32DFBB358A53}" srcOrd="0" destOrd="1" presId="urn:microsoft.com/office/officeart/2005/8/layout/vList2"/>
    <dgm:cxn modelId="{D2601151-9917-4E34-9E67-AE555A0E8FAD}" srcId="{61D760CA-CD23-4102-AA7D-9E19A90BBBDE}" destId="{38BA08A4-7D04-4110-90C2-CCC471EAFD7A}" srcOrd="1" destOrd="0" parTransId="{8CB55CFC-ED2A-48D3-ABB4-2FFCE74CA9B7}" sibTransId="{ED2590CC-0709-48EB-8655-974DAD489118}"/>
    <dgm:cxn modelId="{794B2A72-37F5-402E-BE08-4D44E48272BA}" srcId="{FEAA8A70-0242-408C-B919-5C8AA0F0A265}" destId="{61D760CA-CD23-4102-AA7D-9E19A90BBBDE}" srcOrd="0" destOrd="0" parTransId="{7852A3EF-3D42-4753-9D86-48EB3FDDE8CE}" sibTransId="{8775B988-E1C7-48A4-ACA6-A2188991BB13}"/>
    <dgm:cxn modelId="{59EC687C-8E8D-4D4E-91CC-63D36CBBB711}" srcId="{61D760CA-CD23-4102-AA7D-9E19A90BBBDE}" destId="{9976147F-0ED8-4044-85C6-9FF7B22100A5}" srcOrd="0" destOrd="0" parTransId="{6CA0BA23-0DC0-407C-B57E-93CF5F3513BD}" sibTransId="{7777BCDE-8E0C-427D-9446-1ED76130CD7A}"/>
    <dgm:cxn modelId="{08F0809A-30C8-497E-955E-2D1FAF4FC222}" type="presOf" srcId="{9976147F-0ED8-4044-85C6-9FF7B22100A5}" destId="{42BC4231-8A07-4647-90E1-32DFBB358A53}" srcOrd="0" destOrd="0" presId="urn:microsoft.com/office/officeart/2005/8/layout/vList2"/>
    <dgm:cxn modelId="{40CFB8B9-8D9F-446B-8B73-D162F4A666CA}" type="presOf" srcId="{61D760CA-CD23-4102-AA7D-9E19A90BBBDE}" destId="{49AFA654-C886-438B-BECC-C2719771D21E}" srcOrd="0" destOrd="0" presId="urn:microsoft.com/office/officeart/2005/8/layout/vList2"/>
    <dgm:cxn modelId="{83D904BE-27A5-469B-8264-A2E7470BE510}" type="presOf" srcId="{FEAA8A70-0242-408C-B919-5C8AA0F0A265}" destId="{055F0990-5263-4FF6-AF18-F658F315E5BD}" srcOrd="0" destOrd="0" presId="urn:microsoft.com/office/officeart/2005/8/layout/vList2"/>
    <dgm:cxn modelId="{7F21B3CE-B181-4A92-95D0-DCC075303BFE}" srcId="{FEAA8A70-0242-408C-B919-5C8AA0F0A265}" destId="{C86DAC48-4C99-4BCC-846D-BB7E56B8485D}" srcOrd="1" destOrd="0" parTransId="{405E7F8E-A1B7-4E05-BF91-91021986CB88}" sibTransId="{7E3DEB11-366E-48F0-BF22-B1F947C80E52}"/>
    <dgm:cxn modelId="{A17220CF-7F93-4276-855B-2F8CB9640B1C}" srcId="{FEAA8A70-0242-408C-B919-5C8AA0F0A265}" destId="{6043F983-AE8D-4818-AC07-5C46A431DCE8}" srcOrd="2" destOrd="0" parTransId="{00B64960-9D1B-44B3-8037-EB1AC9737D92}" sibTransId="{4D7F6B63-14A5-486D-B2CE-402F416B780C}"/>
    <dgm:cxn modelId="{2D6ECDFA-C928-4478-97C8-584384B590C6}" type="presOf" srcId="{C86DAC48-4C99-4BCC-846D-BB7E56B8485D}" destId="{02BCBA64-28EE-4FD3-A24C-1838946C3DD3}" srcOrd="0" destOrd="0" presId="urn:microsoft.com/office/officeart/2005/8/layout/vList2"/>
    <dgm:cxn modelId="{EE070C3A-9C09-4B29-942B-0B9B90B34A65}" type="presParOf" srcId="{055F0990-5263-4FF6-AF18-F658F315E5BD}" destId="{49AFA654-C886-438B-BECC-C2719771D21E}" srcOrd="0" destOrd="0" presId="urn:microsoft.com/office/officeart/2005/8/layout/vList2"/>
    <dgm:cxn modelId="{3002CEB1-6820-46F9-BD3A-3674FCFA1280}" type="presParOf" srcId="{055F0990-5263-4FF6-AF18-F658F315E5BD}" destId="{42BC4231-8A07-4647-90E1-32DFBB358A53}" srcOrd="1" destOrd="0" presId="urn:microsoft.com/office/officeart/2005/8/layout/vList2"/>
    <dgm:cxn modelId="{33046239-379C-44C3-A992-FE040E33F30D}" type="presParOf" srcId="{055F0990-5263-4FF6-AF18-F658F315E5BD}" destId="{02BCBA64-28EE-4FD3-A24C-1838946C3DD3}" srcOrd="2" destOrd="0" presId="urn:microsoft.com/office/officeart/2005/8/layout/vList2"/>
    <dgm:cxn modelId="{0CDD4D8C-917F-47E3-9442-A296E5442C76}" type="presParOf" srcId="{055F0990-5263-4FF6-AF18-F658F315E5BD}" destId="{D1910E31-18D3-4327-8E28-DE87459A0E19}" srcOrd="3" destOrd="0" presId="urn:microsoft.com/office/officeart/2005/8/layout/vList2"/>
    <dgm:cxn modelId="{4A773CE6-AED8-49CF-ABA9-2B6E19DAAFBB}" type="presParOf" srcId="{055F0990-5263-4FF6-AF18-F658F315E5BD}" destId="{53245469-F21B-4900-B836-5DAB9C8B93C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583D36-5120-4DF6-A703-B3076E1E3263}" type="doc">
      <dgm:prSet loTypeId="urn:microsoft.com/office/officeart/2016/7/layout/VerticalDownArrowProcess" loCatId="process" qsTypeId="urn:microsoft.com/office/officeart/2005/8/quickstyle/simple2" qsCatId="simple" csTypeId="urn:microsoft.com/office/officeart/2005/8/colors/colorful2" csCatId="colorful"/>
      <dgm:spPr/>
      <dgm:t>
        <a:bodyPr/>
        <a:lstStyle/>
        <a:p>
          <a:endParaRPr lang="en-US"/>
        </a:p>
      </dgm:t>
    </dgm:pt>
    <dgm:pt modelId="{D8CC1795-8E6E-47AF-AE5B-245568300FF6}">
      <dgm:prSet/>
      <dgm:spPr/>
      <dgm:t>
        <a:bodyPr/>
        <a:lstStyle/>
        <a:p>
          <a:r>
            <a:rPr lang="en-US"/>
            <a:t>Set</a:t>
          </a:r>
        </a:p>
      </dgm:t>
    </dgm:pt>
    <dgm:pt modelId="{071F6A79-3E84-4F60-B758-242540EF95BD}" type="parTrans" cxnId="{992AC218-4EDE-4F9A-92C2-6C7BB3EB8498}">
      <dgm:prSet/>
      <dgm:spPr/>
      <dgm:t>
        <a:bodyPr/>
        <a:lstStyle/>
        <a:p>
          <a:endParaRPr lang="en-US"/>
        </a:p>
      </dgm:t>
    </dgm:pt>
    <dgm:pt modelId="{29A6F921-C5FD-47ED-A826-0BDD60299917}" type="sibTrans" cxnId="{992AC218-4EDE-4F9A-92C2-6C7BB3EB8498}">
      <dgm:prSet/>
      <dgm:spPr/>
      <dgm:t>
        <a:bodyPr/>
        <a:lstStyle/>
        <a:p>
          <a:endParaRPr lang="en-US"/>
        </a:p>
      </dgm:t>
    </dgm:pt>
    <dgm:pt modelId="{F160CFBD-7FDE-49E7-AA86-02B4102E6DE4}">
      <dgm:prSet/>
      <dgm:spPr/>
      <dgm:t>
        <a:bodyPr/>
        <a:lstStyle/>
        <a:p>
          <a:r>
            <a:rPr lang="en-US"/>
            <a:t>Set HGR dynamometer to proper distance</a:t>
          </a:r>
        </a:p>
      </dgm:t>
    </dgm:pt>
    <dgm:pt modelId="{27EB7158-2C78-46E2-8B7B-A3D7DCF28CAB}" type="parTrans" cxnId="{2B69B603-44C3-4105-A28D-BE0AE97A71C6}">
      <dgm:prSet/>
      <dgm:spPr/>
      <dgm:t>
        <a:bodyPr/>
        <a:lstStyle/>
        <a:p>
          <a:endParaRPr lang="en-US"/>
        </a:p>
      </dgm:t>
    </dgm:pt>
    <dgm:pt modelId="{3E33FF6A-D543-40C3-B98A-14B3A765BAEB}" type="sibTrans" cxnId="{2B69B603-44C3-4105-A28D-BE0AE97A71C6}">
      <dgm:prSet/>
      <dgm:spPr/>
      <dgm:t>
        <a:bodyPr/>
        <a:lstStyle/>
        <a:p>
          <a:endParaRPr lang="en-US"/>
        </a:p>
      </dgm:t>
    </dgm:pt>
    <dgm:pt modelId="{F5162695-D6E9-4E9D-8F04-19E5216ADCD9}">
      <dgm:prSet/>
      <dgm:spPr/>
      <dgm:t>
        <a:bodyPr/>
        <a:lstStyle/>
        <a:p>
          <a:r>
            <a:rPr lang="en-US"/>
            <a:t>Hold</a:t>
          </a:r>
        </a:p>
      </dgm:t>
    </dgm:pt>
    <dgm:pt modelId="{8B902468-188D-4924-81D4-9553B459C70D}" type="parTrans" cxnId="{2878A15A-D438-4422-A7D4-3901FA594FD5}">
      <dgm:prSet/>
      <dgm:spPr/>
      <dgm:t>
        <a:bodyPr/>
        <a:lstStyle/>
        <a:p>
          <a:endParaRPr lang="en-US"/>
        </a:p>
      </dgm:t>
    </dgm:pt>
    <dgm:pt modelId="{95D16B2D-F8A2-49D2-B562-B2ED8F9874DA}" type="sibTrans" cxnId="{2878A15A-D438-4422-A7D4-3901FA594FD5}">
      <dgm:prSet/>
      <dgm:spPr/>
      <dgm:t>
        <a:bodyPr/>
        <a:lstStyle/>
        <a:p>
          <a:endParaRPr lang="en-US"/>
        </a:p>
      </dgm:t>
    </dgm:pt>
    <dgm:pt modelId="{D5C497FE-4149-4F9E-B57A-EB9E28A74B69}">
      <dgm:prSet/>
      <dgm:spPr/>
      <dgm:t>
        <a:bodyPr/>
        <a:lstStyle/>
        <a:p>
          <a:r>
            <a:rPr lang="en-US"/>
            <a:t>Firmly hold HGR dynamometer</a:t>
          </a:r>
        </a:p>
      </dgm:t>
    </dgm:pt>
    <dgm:pt modelId="{CF2BE4DA-CBEC-49DF-98D9-4021566F7A6F}" type="parTrans" cxnId="{8A466CCA-DBF2-47D5-86AD-2C099C75CA4C}">
      <dgm:prSet/>
      <dgm:spPr/>
      <dgm:t>
        <a:bodyPr/>
        <a:lstStyle/>
        <a:p>
          <a:endParaRPr lang="en-US"/>
        </a:p>
      </dgm:t>
    </dgm:pt>
    <dgm:pt modelId="{66A50E15-46ED-4EF9-B677-BF1FFE6B3748}" type="sibTrans" cxnId="{8A466CCA-DBF2-47D5-86AD-2C099C75CA4C}">
      <dgm:prSet/>
      <dgm:spPr/>
      <dgm:t>
        <a:bodyPr/>
        <a:lstStyle/>
        <a:p>
          <a:endParaRPr lang="en-US"/>
        </a:p>
      </dgm:t>
    </dgm:pt>
    <dgm:pt modelId="{BDE8C1AD-5796-46F9-8EDC-39641F5F0025}">
      <dgm:prSet/>
      <dgm:spPr/>
      <dgm:t>
        <a:bodyPr/>
        <a:lstStyle/>
        <a:p>
          <a:r>
            <a:rPr lang="en-US"/>
            <a:t>Hold</a:t>
          </a:r>
        </a:p>
      </dgm:t>
    </dgm:pt>
    <dgm:pt modelId="{82EF068D-EA92-4FD0-9268-3A5EA3A2D6E1}" type="parTrans" cxnId="{70A99D7D-B4E3-4137-BA80-846488500C34}">
      <dgm:prSet/>
      <dgm:spPr/>
      <dgm:t>
        <a:bodyPr/>
        <a:lstStyle/>
        <a:p>
          <a:endParaRPr lang="en-US"/>
        </a:p>
      </dgm:t>
    </dgm:pt>
    <dgm:pt modelId="{EE2ECD96-BB5C-4164-B588-11E19D5A32AC}" type="sibTrans" cxnId="{70A99D7D-B4E3-4137-BA80-846488500C34}">
      <dgm:prSet/>
      <dgm:spPr/>
      <dgm:t>
        <a:bodyPr/>
        <a:lstStyle/>
        <a:p>
          <a:endParaRPr lang="en-US"/>
        </a:p>
      </dgm:t>
    </dgm:pt>
    <dgm:pt modelId="{1AE1CF37-18A3-4231-9270-A43D5BFE0B53}">
      <dgm:prSet/>
      <dgm:spPr/>
      <dgm:t>
        <a:bodyPr/>
        <a:lstStyle/>
        <a:p>
          <a:r>
            <a:rPr lang="en-US"/>
            <a:t>Hold arm at 90 degrees elbow flexion</a:t>
          </a:r>
        </a:p>
      </dgm:t>
    </dgm:pt>
    <dgm:pt modelId="{DE1DC970-746B-4686-8395-E0911042A871}" type="parTrans" cxnId="{7D506389-35A4-4B08-BA70-8AB8C0C74299}">
      <dgm:prSet/>
      <dgm:spPr/>
      <dgm:t>
        <a:bodyPr/>
        <a:lstStyle/>
        <a:p>
          <a:endParaRPr lang="en-US"/>
        </a:p>
      </dgm:t>
    </dgm:pt>
    <dgm:pt modelId="{0655E8E4-1B47-4AD1-9D62-913AC60196FD}" type="sibTrans" cxnId="{7D506389-35A4-4B08-BA70-8AB8C0C74299}">
      <dgm:prSet/>
      <dgm:spPr/>
      <dgm:t>
        <a:bodyPr/>
        <a:lstStyle/>
        <a:p>
          <a:endParaRPr lang="en-US"/>
        </a:p>
      </dgm:t>
    </dgm:pt>
    <dgm:pt modelId="{7A6A428E-B349-4339-892F-5E153E2752B4}">
      <dgm:prSet/>
      <dgm:spPr/>
      <dgm:t>
        <a:bodyPr/>
        <a:lstStyle/>
        <a:p>
          <a:r>
            <a:rPr lang="en-US"/>
            <a:t>Squeeze</a:t>
          </a:r>
        </a:p>
      </dgm:t>
    </dgm:pt>
    <dgm:pt modelId="{38E217C1-78FF-4E57-ABCB-E1469C6D23A8}" type="parTrans" cxnId="{92B61F87-AC39-4D18-8BEC-35C11C01EEEF}">
      <dgm:prSet/>
      <dgm:spPr/>
      <dgm:t>
        <a:bodyPr/>
        <a:lstStyle/>
        <a:p>
          <a:endParaRPr lang="en-US"/>
        </a:p>
      </dgm:t>
    </dgm:pt>
    <dgm:pt modelId="{C4F16377-6480-42FF-9093-99BA0367DA37}" type="sibTrans" cxnId="{92B61F87-AC39-4D18-8BEC-35C11C01EEEF}">
      <dgm:prSet/>
      <dgm:spPr/>
      <dgm:t>
        <a:bodyPr/>
        <a:lstStyle/>
        <a:p>
          <a:endParaRPr lang="en-US"/>
        </a:p>
      </dgm:t>
    </dgm:pt>
    <dgm:pt modelId="{E25CE7C3-A2BE-40D0-88F6-A119C2F28BB7}">
      <dgm:prSet/>
      <dgm:spPr/>
      <dgm:t>
        <a:bodyPr/>
        <a:lstStyle/>
        <a:p>
          <a:r>
            <a:rPr lang="en-US"/>
            <a:t>Maximally squeeze handheld dynamometer for 3 seconds</a:t>
          </a:r>
        </a:p>
      </dgm:t>
    </dgm:pt>
    <dgm:pt modelId="{95FF4A3A-CD5F-49DE-89AC-AACA4EA9207A}" type="parTrans" cxnId="{D523600A-4C45-4E6B-A16C-F0C97D26917E}">
      <dgm:prSet/>
      <dgm:spPr/>
      <dgm:t>
        <a:bodyPr/>
        <a:lstStyle/>
        <a:p>
          <a:endParaRPr lang="en-US"/>
        </a:p>
      </dgm:t>
    </dgm:pt>
    <dgm:pt modelId="{0DD6AFF2-63CA-4E42-B3C1-4D5EBB6EE661}" type="sibTrans" cxnId="{D523600A-4C45-4E6B-A16C-F0C97D26917E}">
      <dgm:prSet/>
      <dgm:spPr/>
      <dgm:t>
        <a:bodyPr/>
        <a:lstStyle/>
        <a:p>
          <a:endParaRPr lang="en-US"/>
        </a:p>
      </dgm:t>
    </dgm:pt>
    <dgm:pt modelId="{DB4FDC8B-9D2F-4F45-BC5E-B687F2A48B10}">
      <dgm:prSet/>
      <dgm:spPr/>
      <dgm:t>
        <a:bodyPr/>
        <a:lstStyle/>
        <a:p>
          <a:r>
            <a:rPr lang="en-US"/>
            <a:t>Rest</a:t>
          </a:r>
        </a:p>
      </dgm:t>
    </dgm:pt>
    <dgm:pt modelId="{09D87E82-967A-40C2-97C9-5D6A7C2D8819}" type="parTrans" cxnId="{AD34D1DB-0B16-4613-AC99-7EE6B59A47D4}">
      <dgm:prSet/>
      <dgm:spPr/>
      <dgm:t>
        <a:bodyPr/>
        <a:lstStyle/>
        <a:p>
          <a:endParaRPr lang="en-US"/>
        </a:p>
      </dgm:t>
    </dgm:pt>
    <dgm:pt modelId="{097B46DE-526C-48D9-B624-363073407237}" type="sibTrans" cxnId="{AD34D1DB-0B16-4613-AC99-7EE6B59A47D4}">
      <dgm:prSet/>
      <dgm:spPr/>
      <dgm:t>
        <a:bodyPr/>
        <a:lstStyle/>
        <a:p>
          <a:endParaRPr lang="en-US"/>
        </a:p>
      </dgm:t>
    </dgm:pt>
    <dgm:pt modelId="{1394A991-AA6A-4752-B22D-5E131E810948}">
      <dgm:prSet/>
      <dgm:spPr/>
      <dgm:t>
        <a:bodyPr/>
        <a:lstStyle/>
        <a:p>
          <a:r>
            <a:rPr lang="en-US"/>
            <a:t>Rest for 90 seconds</a:t>
          </a:r>
        </a:p>
      </dgm:t>
    </dgm:pt>
    <dgm:pt modelId="{9F40429B-186C-43D2-9F22-D74157F2D4DC}" type="parTrans" cxnId="{E88158D4-7113-47AC-8F09-248901948F73}">
      <dgm:prSet/>
      <dgm:spPr/>
      <dgm:t>
        <a:bodyPr/>
        <a:lstStyle/>
        <a:p>
          <a:endParaRPr lang="en-US"/>
        </a:p>
      </dgm:t>
    </dgm:pt>
    <dgm:pt modelId="{3D9D12CF-88A8-46AF-8B3A-68EFC29968D4}" type="sibTrans" cxnId="{E88158D4-7113-47AC-8F09-248901948F73}">
      <dgm:prSet/>
      <dgm:spPr/>
      <dgm:t>
        <a:bodyPr/>
        <a:lstStyle/>
        <a:p>
          <a:endParaRPr lang="en-US"/>
        </a:p>
      </dgm:t>
    </dgm:pt>
    <dgm:pt modelId="{A8711F30-25CC-45E1-873D-7617E73FDFDF}">
      <dgm:prSet/>
      <dgm:spPr/>
      <dgm:t>
        <a:bodyPr/>
        <a:lstStyle/>
        <a:p>
          <a:r>
            <a:rPr lang="en-US"/>
            <a:t>Repeat</a:t>
          </a:r>
        </a:p>
      </dgm:t>
    </dgm:pt>
    <dgm:pt modelId="{3B0BF0F8-B68F-4CBE-B775-E968E124C07C}" type="parTrans" cxnId="{44F7D7AA-7E25-4D5F-8F14-470844D31FF1}">
      <dgm:prSet/>
      <dgm:spPr/>
      <dgm:t>
        <a:bodyPr/>
        <a:lstStyle/>
        <a:p>
          <a:endParaRPr lang="en-US"/>
        </a:p>
      </dgm:t>
    </dgm:pt>
    <dgm:pt modelId="{5F205016-72CC-4FED-A645-75953D04D3A5}" type="sibTrans" cxnId="{44F7D7AA-7E25-4D5F-8F14-470844D31FF1}">
      <dgm:prSet/>
      <dgm:spPr/>
      <dgm:t>
        <a:bodyPr/>
        <a:lstStyle/>
        <a:p>
          <a:endParaRPr lang="en-US"/>
        </a:p>
      </dgm:t>
    </dgm:pt>
    <dgm:pt modelId="{B353F367-82E5-4C28-B0F9-988C6B4EEB8C}">
      <dgm:prSet/>
      <dgm:spPr/>
      <dgm:t>
        <a:bodyPr/>
        <a:lstStyle/>
        <a:p>
          <a:r>
            <a:rPr lang="en-US"/>
            <a:t>Repeat squeeze trial</a:t>
          </a:r>
        </a:p>
      </dgm:t>
    </dgm:pt>
    <dgm:pt modelId="{6136E962-03A0-4F5A-89ED-DC70693FA2AB}" type="parTrans" cxnId="{8B824628-EF86-4242-902E-FCCB49E282FE}">
      <dgm:prSet/>
      <dgm:spPr/>
      <dgm:t>
        <a:bodyPr/>
        <a:lstStyle/>
        <a:p>
          <a:endParaRPr lang="en-US"/>
        </a:p>
      </dgm:t>
    </dgm:pt>
    <dgm:pt modelId="{36FB0C55-CB6B-41C9-ABB1-4E7E8A4E4A02}" type="sibTrans" cxnId="{8B824628-EF86-4242-902E-FCCB49E282FE}">
      <dgm:prSet/>
      <dgm:spPr/>
      <dgm:t>
        <a:bodyPr/>
        <a:lstStyle/>
        <a:p>
          <a:endParaRPr lang="en-US"/>
        </a:p>
      </dgm:t>
    </dgm:pt>
    <dgm:pt modelId="{F0A35C80-2D7A-4DFA-9B02-5390BAC2F96D}" type="pres">
      <dgm:prSet presAssocID="{A0583D36-5120-4DF6-A703-B3076E1E3263}" presName="Name0" presStyleCnt="0">
        <dgm:presLayoutVars>
          <dgm:dir/>
          <dgm:animLvl val="lvl"/>
          <dgm:resizeHandles val="exact"/>
        </dgm:presLayoutVars>
      </dgm:prSet>
      <dgm:spPr/>
    </dgm:pt>
    <dgm:pt modelId="{D9701014-5E62-4AD1-94B6-AC1B956A39B7}" type="pres">
      <dgm:prSet presAssocID="{A8711F30-25CC-45E1-873D-7617E73FDFDF}" presName="boxAndChildren" presStyleCnt="0"/>
      <dgm:spPr/>
    </dgm:pt>
    <dgm:pt modelId="{280D3F69-52F7-4A2E-85E2-2D18492700FB}" type="pres">
      <dgm:prSet presAssocID="{A8711F30-25CC-45E1-873D-7617E73FDFDF}" presName="parentTextBox" presStyleLbl="alignNode1" presStyleIdx="0" presStyleCnt="6"/>
      <dgm:spPr/>
    </dgm:pt>
    <dgm:pt modelId="{004B9AB5-434F-4A43-B936-4AD53AA6AC18}" type="pres">
      <dgm:prSet presAssocID="{A8711F30-25CC-45E1-873D-7617E73FDFDF}" presName="descendantBox" presStyleLbl="bgAccFollowNode1" presStyleIdx="0" presStyleCnt="6"/>
      <dgm:spPr/>
    </dgm:pt>
    <dgm:pt modelId="{CBDE0065-EDEA-4B02-88C5-CECBCB6320DE}" type="pres">
      <dgm:prSet presAssocID="{097B46DE-526C-48D9-B624-363073407237}" presName="sp" presStyleCnt="0"/>
      <dgm:spPr/>
    </dgm:pt>
    <dgm:pt modelId="{7F516FB6-459F-48AB-96C4-085D15CA3A2F}" type="pres">
      <dgm:prSet presAssocID="{DB4FDC8B-9D2F-4F45-BC5E-B687F2A48B10}" presName="arrowAndChildren" presStyleCnt="0"/>
      <dgm:spPr/>
    </dgm:pt>
    <dgm:pt modelId="{734868B1-5A72-4348-A838-97631450455D}" type="pres">
      <dgm:prSet presAssocID="{DB4FDC8B-9D2F-4F45-BC5E-B687F2A48B10}" presName="parentTextArrow" presStyleLbl="node1" presStyleIdx="0" presStyleCnt="0"/>
      <dgm:spPr/>
    </dgm:pt>
    <dgm:pt modelId="{D7AE7B83-E946-45BC-A535-8A29BE286F29}" type="pres">
      <dgm:prSet presAssocID="{DB4FDC8B-9D2F-4F45-BC5E-B687F2A48B10}" presName="arrow" presStyleLbl="alignNode1" presStyleIdx="1" presStyleCnt="6"/>
      <dgm:spPr/>
    </dgm:pt>
    <dgm:pt modelId="{ECD34F2E-1C03-48D2-8222-60672BD504A3}" type="pres">
      <dgm:prSet presAssocID="{DB4FDC8B-9D2F-4F45-BC5E-B687F2A48B10}" presName="descendantArrow" presStyleLbl="bgAccFollowNode1" presStyleIdx="1" presStyleCnt="6"/>
      <dgm:spPr/>
    </dgm:pt>
    <dgm:pt modelId="{0D521B38-CB90-4434-A008-AD2EE302D1F6}" type="pres">
      <dgm:prSet presAssocID="{C4F16377-6480-42FF-9093-99BA0367DA37}" presName="sp" presStyleCnt="0"/>
      <dgm:spPr/>
    </dgm:pt>
    <dgm:pt modelId="{2478583A-486C-40B0-933D-6AE98ED66F64}" type="pres">
      <dgm:prSet presAssocID="{7A6A428E-B349-4339-892F-5E153E2752B4}" presName="arrowAndChildren" presStyleCnt="0"/>
      <dgm:spPr/>
    </dgm:pt>
    <dgm:pt modelId="{7FEB4676-DF0F-4842-B5B1-02E7B03C6E41}" type="pres">
      <dgm:prSet presAssocID="{7A6A428E-B349-4339-892F-5E153E2752B4}" presName="parentTextArrow" presStyleLbl="node1" presStyleIdx="0" presStyleCnt="0"/>
      <dgm:spPr/>
    </dgm:pt>
    <dgm:pt modelId="{222919B1-0B87-4A40-9BFE-5586043FF92B}" type="pres">
      <dgm:prSet presAssocID="{7A6A428E-B349-4339-892F-5E153E2752B4}" presName="arrow" presStyleLbl="alignNode1" presStyleIdx="2" presStyleCnt="6"/>
      <dgm:spPr/>
    </dgm:pt>
    <dgm:pt modelId="{AED926F9-13AF-49D7-BE1F-5A776C3B0D88}" type="pres">
      <dgm:prSet presAssocID="{7A6A428E-B349-4339-892F-5E153E2752B4}" presName="descendantArrow" presStyleLbl="bgAccFollowNode1" presStyleIdx="2" presStyleCnt="6"/>
      <dgm:spPr/>
    </dgm:pt>
    <dgm:pt modelId="{79E85468-E904-42FF-B524-518149095338}" type="pres">
      <dgm:prSet presAssocID="{EE2ECD96-BB5C-4164-B588-11E19D5A32AC}" presName="sp" presStyleCnt="0"/>
      <dgm:spPr/>
    </dgm:pt>
    <dgm:pt modelId="{B413118E-C12E-4770-B985-D43CA1ED5C96}" type="pres">
      <dgm:prSet presAssocID="{BDE8C1AD-5796-46F9-8EDC-39641F5F0025}" presName="arrowAndChildren" presStyleCnt="0"/>
      <dgm:spPr/>
    </dgm:pt>
    <dgm:pt modelId="{D660421A-C832-4CD3-AD3E-A1E3C6D99723}" type="pres">
      <dgm:prSet presAssocID="{BDE8C1AD-5796-46F9-8EDC-39641F5F0025}" presName="parentTextArrow" presStyleLbl="node1" presStyleIdx="0" presStyleCnt="0"/>
      <dgm:spPr/>
    </dgm:pt>
    <dgm:pt modelId="{6E9D349C-7136-44FF-8408-56DE9C9B3A70}" type="pres">
      <dgm:prSet presAssocID="{BDE8C1AD-5796-46F9-8EDC-39641F5F0025}" presName="arrow" presStyleLbl="alignNode1" presStyleIdx="3" presStyleCnt="6"/>
      <dgm:spPr/>
    </dgm:pt>
    <dgm:pt modelId="{2C9A2927-0358-4621-84CA-F24A0AB0745B}" type="pres">
      <dgm:prSet presAssocID="{BDE8C1AD-5796-46F9-8EDC-39641F5F0025}" presName="descendantArrow" presStyleLbl="bgAccFollowNode1" presStyleIdx="3" presStyleCnt="6"/>
      <dgm:spPr/>
    </dgm:pt>
    <dgm:pt modelId="{B47F26F9-2209-4ABD-858C-4003E098F2BA}" type="pres">
      <dgm:prSet presAssocID="{95D16B2D-F8A2-49D2-B562-B2ED8F9874DA}" presName="sp" presStyleCnt="0"/>
      <dgm:spPr/>
    </dgm:pt>
    <dgm:pt modelId="{3FD986F9-FCE7-4339-A442-5CF745EA2ED6}" type="pres">
      <dgm:prSet presAssocID="{F5162695-D6E9-4E9D-8F04-19E5216ADCD9}" presName="arrowAndChildren" presStyleCnt="0"/>
      <dgm:spPr/>
    </dgm:pt>
    <dgm:pt modelId="{91CDFB49-AEB1-4764-9740-738F136E8738}" type="pres">
      <dgm:prSet presAssocID="{F5162695-D6E9-4E9D-8F04-19E5216ADCD9}" presName="parentTextArrow" presStyleLbl="node1" presStyleIdx="0" presStyleCnt="0"/>
      <dgm:spPr/>
    </dgm:pt>
    <dgm:pt modelId="{70ED4ED9-EAF9-4D6D-BD04-B4D1544EC7BF}" type="pres">
      <dgm:prSet presAssocID="{F5162695-D6E9-4E9D-8F04-19E5216ADCD9}" presName="arrow" presStyleLbl="alignNode1" presStyleIdx="4" presStyleCnt="6"/>
      <dgm:spPr/>
    </dgm:pt>
    <dgm:pt modelId="{D33691C4-4B84-4BBF-B3F2-A910EB77B0D7}" type="pres">
      <dgm:prSet presAssocID="{F5162695-D6E9-4E9D-8F04-19E5216ADCD9}" presName="descendantArrow" presStyleLbl="bgAccFollowNode1" presStyleIdx="4" presStyleCnt="6"/>
      <dgm:spPr/>
    </dgm:pt>
    <dgm:pt modelId="{4AD3CE82-761C-4F6F-B7C1-587E369D34CE}" type="pres">
      <dgm:prSet presAssocID="{29A6F921-C5FD-47ED-A826-0BDD60299917}" presName="sp" presStyleCnt="0"/>
      <dgm:spPr/>
    </dgm:pt>
    <dgm:pt modelId="{6E7AF353-FCCE-4BA9-9A57-5FAABAF5B0DE}" type="pres">
      <dgm:prSet presAssocID="{D8CC1795-8E6E-47AF-AE5B-245568300FF6}" presName="arrowAndChildren" presStyleCnt="0"/>
      <dgm:spPr/>
    </dgm:pt>
    <dgm:pt modelId="{6C42B591-A752-49C0-B5A1-B4CCAE849C9B}" type="pres">
      <dgm:prSet presAssocID="{D8CC1795-8E6E-47AF-AE5B-245568300FF6}" presName="parentTextArrow" presStyleLbl="node1" presStyleIdx="0" presStyleCnt="0"/>
      <dgm:spPr/>
    </dgm:pt>
    <dgm:pt modelId="{A4161270-BC1C-4B3C-BF97-55CB41AF355D}" type="pres">
      <dgm:prSet presAssocID="{D8CC1795-8E6E-47AF-AE5B-245568300FF6}" presName="arrow" presStyleLbl="alignNode1" presStyleIdx="5" presStyleCnt="6"/>
      <dgm:spPr/>
    </dgm:pt>
    <dgm:pt modelId="{FC5E363A-61DD-4AD0-8C6F-92C62EDE5E5C}" type="pres">
      <dgm:prSet presAssocID="{D8CC1795-8E6E-47AF-AE5B-245568300FF6}" presName="descendantArrow" presStyleLbl="bgAccFollowNode1" presStyleIdx="5" presStyleCnt="6"/>
      <dgm:spPr/>
    </dgm:pt>
  </dgm:ptLst>
  <dgm:cxnLst>
    <dgm:cxn modelId="{70264802-092C-4F76-93D4-5BC48A12BDA2}" type="presOf" srcId="{7A6A428E-B349-4339-892F-5E153E2752B4}" destId="{222919B1-0B87-4A40-9BFE-5586043FF92B}" srcOrd="1" destOrd="0" presId="urn:microsoft.com/office/officeart/2016/7/layout/VerticalDownArrowProcess"/>
    <dgm:cxn modelId="{2B69B603-44C3-4105-A28D-BE0AE97A71C6}" srcId="{D8CC1795-8E6E-47AF-AE5B-245568300FF6}" destId="{F160CFBD-7FDE-49E7-AA86-02B4102E6DE4}" srcOrd="0" destOrd="0" parTransId="{27EB7158-2C78-46E2-8B7B-A3D7DCF28CAB}" sibTransId="{3E33FF6A-D543-40C3-B98A-14B3A765BAEB}"/>
    <dgm:cxn modelId="{D523600A-4C45-4E6B-A16C-F0C97D26917E}" srcId="{7A6A428E-B349-4339-892F-5E153E2752B4}" destId="{E25CE7C3-A2BE-40D0-88F6-A119C2F28BB7}" srcOrd="0" destOrd="0" parTransId="{95FF4A3A-CD5F-49DE-89AC-AACA4EA9207A}" sibTransId="{0DD6AFF2-63CA-4E42-B3C1-4D5EBB6EE661}"/>
    <dgm:cxn modelId="{85610612-14D5-4030-93BD-628706AD6191}" type="presOf" srcId="{1AE1CF37-18A3-4231-9270-A43D5BFE0B53}" destId="{2C9A2927-0358-4621-84CA-F24A0AB0745B}" srcOrd="0" destOrd="0" presId="urn:microsoft.com/office/officeart/2016/7/layout/VerticalDownArrowProcess"/>
    <dgm:cxn modelId="{992AC218-4EDE-4F9A-92C2-6C7BB3EB8498}" srcId="{A0583D36-5120-4DF6-A703-B3076E1E3263}" destId="{D8CC1795-8E6E-47AF-AE5B-245568300FF6}" srcOrd="0" destOrd="0" parTransId="{071F6A79-3E84-4F60-B758-242540EF95BD}" sibTransId="{29A6F921-C5FD-47ED-A826-0BDD60299917}"/>
    <dgm:cxn modelId="{16F65D20-6335-45E1-AC7A-20CB8CE8EABD}" type="presOf" srcId="{D8CC1795-8E6E-47AF-AE5B-245568300FF6}" destId="{A4161270-BC1C-4B3C-BF97-55CB41AF355D}" srcOrd="1" destOrd="0" presId="urn:microsoft.com/office/officeart/2016/7/layout/VerticalDownArrowProcess"/>
    <dgm:cxn modelId="{8B824628-EF86-4242-902E-FCCB49E282FE}" srcId="{A8711F30-25CC-45E1-873D-7617E73FDFDF}" destId="{B353F367-82E5-4C28-B0F9-988C6B4EEB8C}" srcOrd="0" destOrd="0" parTransId="{6136E962-03A0-4F5A-89ED-DC70693FA2AB}" sibTransId="{36FB0C55-CB6B-41C9-ABB1-4E7E8A4E4A02}"/>
    <dgm:cxn modelId="{B7F2FE2C-398C-48E4-A16B-E937F43EA08B}" type="presOf" srcId="{B353F367-82E5-4C28-B0F9-988C6B4EEB8C}" destId="{004B9AB5-434F-4A43-B936-4AD53AA6AC18}" srcOrd="0" destOrd="0" presId="urn:microsoft.com/office/officeart/2016/7/layout/VerticalDownArrowProcess"/>
    <dgm:cxn modelId="{AEC9F831-7247-42D4-BEA6-F5EFCDD146FF}" type="presOf" srcId="{A0583D36-5120-4DF6-A703-B3076E1E3263}" destId="{F0A35C80-2D7A-4DFA-9B02-5390BAC2F96D}" srcOrd="0" destOrd="0" presId="urn:microsoft.com/office/officeart/2016/7/layout/VerticalDownArrowProcess"/>
    <dgm:cxn modelId="{65057B6A-29F7-4542-B3D6-6486B3301BF4}" type="presOf" srcId="{D5C497FE-4149-4F9E-B57A-EB9E28A74B69}" destId="{D33691C4-4B84-4BBF-B3F2-A910EB77B0D7}" srcOrd="0" destOrd="0" presId="urn:microsoft.com/office/officeart/2016/7/layout/VerticalDownArrowProcess"/>
    <dgm:cxn modelId="{A8F3B96A-3DB8-4EAC-A913-BAD3E7418AB7}" type="presOf" srcId="{DB4FDC8B-9D2F-4F45-BC5E-B687F2A48B10}" destId="{734868B1-5A72-4348-A838-97631450455D}" srcOrd="0" destOrd="0" presId="urn:microsoft.com/office/officeart/2016/7/layout/VerticalDownArrowProcess"/>
    <dgm:cxn modelId="{CEEC2D4D-A29F-48D8-8395-F021D87F1ACF}" type="presOf" srcId="{D8CC1795-8E6E-47AF-AE5B-245568300FF6}" destId="{6C42B591-A752-49C0-B5A1-B4CCAE849C9B}" srcOrd="0" destOrd="0" presId="urn:microsoft.com/office/officeart/2016/7/layout/VerticalDownArrowProcess"/>
    <dgm:cxn modelId="{537AEA6E-96F2-4D4A-A59E-704396B65382}" type="presOf" srcId="{BDE8C1AD-5796-46F9-8EDC-39641F5F0025}" destId="{D660421A-C832-4CD3-AD3E-A1E3C6D99723}" srcOrd="0" destOrd="0" presId="urn:microsoft.com/office/officeart/2016/7/layout/VerticalDownArrowProcess"/>
    <dgm:cxn modelId="{05AC266F-138C-4449-83A5-99D6BCD02C14}" type="presOf" srcId="{F5162695-D6E9-4E9D-8F04-19E5216ADCD9}" destId="{70ED4ED9-EAF9-4D6D-BD04-B4D1544EC7BF}" srcOrd="1" destOrd="0" presId="urn:microsoft.com/office/officeart/2016/7/layout/VerticalDownArrowProcess"/>
    <dgm:cxn modelId="{3F382872-AC2F-4109-A2FC-EEA58BBBBFDB}" type="presOf" srcId="{F5162695-D6E9-4E9D-8F04-19E5216ADCD9}" destId="{91CDFB49-AEB1-4764-9740-738F136E8738}" srcOrd="0" destOrd="0" presId="urn:microsoft.com/office/officeart/2016/7/layout/VerticalDownArrowProcess"/>
    <dgm:cxn modelId="{4518D058-29E6-4907-8F97-D6BC15364081}" type="presOf" srcId="{DB4FDC8B-9D2F-4F45-BC5E-B687F2A48B10}" destId="{D7AE7B83-E946-45BC-A535-8A29BE286F29}" srcOrd="1" destOrd="0" presId="urn:microsoft.com/office/officeart/2016/7/layout/VerticalDownArrowProcess"/>
    <dgm:cxn modelId="{2878A15A-D438-4422-A7D4-3901FA594FD5}" srcId="{A0583D36-5120-4DF6-A703-B3076E1E3263}" destId="{F5162695-D6E9-4E9D-8F04-19E5216ADCD9}" srcOrd="1" destOrd="0" parTransId="{8B902468-188D-4924-81D4-9553B459C70D}" sibTransId="{95D16B2D-F8A2-49D2-B562-B2ED8F9874DA}"/>
    <dgm:cxn modelId="{70A99D7D-B4E3-4137-BA80-846488500C34}" srcId="{A0583D36-5120-4DF6-A703-B3076E1E3263}" destId="{BDE8C1AD-5796-46F9-8EDC-39641F5F0025}" srcOrd="2" destOrd="0" parTransId="{82EF068D-EA92-4FD0-9268-3A5EA3A2D6E1}" sibTransId="{EE2ECD96-BB5C-4164-B588-11E19D5A32AC}"/>
    <dgm:cxn modelId="{1D9A5E7F-0CBC-49B9-ACAB-52C508F0AD7F}" type="presOf" srcId="{7A6A428E-B349-4339-892F-5E153E2752B4}" destId="{7FEB4676-DF0F-4842-B5B1-02E7B03C6E41}" srcOrd="0" destOrd="0" presId="urn:microsoft.com/office/officeart/2016/7/layout/VerticalDownArrowProcess"/>
    <dgm:cxn modelId="{92B61F87-AC39-4D18-8BEC-35C11C01EEEF}" srcId="{A0583D36-5120-4DF6-A703-B3076E1E3263}" destId="{7A6A428E-B349-4339-892F-5E153E2752B4}" srcOrd="3" destOrd="0" parTransId="{38E217C1-78FF-4E57-ABCB-E1469C6D23A8}" sibTransId="{C4F16377-6480-42FF-9093-99BA0367DA37}"/>
    <dgm:cxn modelId="{7D506389-35A4-4B08-BA70-8AB8C0C74299}" srcId="{BDE8C1AD-5796-46F9-8EDC-39641F5F0025}" destId="{1AE1CF37-18A3-4231-9270-A43D5BFE0B53}" srcOrd="0" destOrd="0" parTransId="{DE1DC970-746B-4686-8395-E0911042A871}" sibTransId="{0655E8E4-1B47-4AD1-9D62-913AC60196FD}"/>
    <dgm:cxn modelId="{E9248691-F450-4C57-AC2C-2666AAF1C87B}" type="presOf" srcId="{E25CE7C3-A2BE-40D0-88F6-A119C2F28BB7}" destId="{AED926F9-13AF-49D7-BE1F-5A776C3B0D88}" srcOrd="0" destOrd="0" presId="urn:microsoft.com/office/officeart/2016/7/layout/VerticalDownArrowProcess"/>
    <dgm:cxn modelId="{09C2B697-BDF8-4AC5-8B43-34E5BB35A9A1}" type="presOf" srcId="{F160CFBD-7FDE-49E7-AA86-02B4102E6DE4}" destId="{FC5E363A-61DD-4AD0-8C6F-92C62EDE5E5C}" srcOrd="0" destOrd="0" presId="urn:microsoft.com/office/officeart/2016/7/layout/VerticalDownArrowProcess"/>
    <dgm:cxn modelId="{44F7D7AA-7E25-4D5F-8F14-470844D31FF1}" srcId="{A0583D36-5120-4DF6-A703-B3076E1E3263}" destId="{A8711F30-25CC-45E1-873D-7617E73FDFDF}" srcOrd="5" destOrd="0" parTransId="{3B0BF0F8-B68F-4CBE-B775-E968E124C07C}" sibTransId="{5F205016-72CC-4FED-A645-75953D04D3A5}"/>
    <dgm:cxn modelId="{4DC0EDB8-9921-46B1-A685-DC2F2FD9DD12}" type="presOf" srcId="{1394A991-AA6A-4752-B22D-5E131E810948}" destId="{ECD34F2E-1C03-48D2-8222-60672BD504A3}" srcOrd="0" destOrd="0" presId="urn:microsoft.com/office/officeart/2016/7/layout/VerticalDownArrowProcess"/>
    <dgm:cxn modelId="{0817B2BE-E509-4F52-826B-B5EB618613DD}" type="presOf" srcId="{BDE8C1AD-5796-46F9-8EDC-39641F5F0025}" destId="{6E9D349C-7136-44FF-8408-56DE9C9B3A70}" srcOrd="1" destOrd="0" presId="urn:microsoft.com/office/officeart/2016/7/layout/VerticalDownArrowProcess"/>
    <dgm:cxn modelId="{8A466CCA-DBF2-47D5-86AD-2C099C75CA4C}" srcId="{F5162695-D6E9-4E9D-8F04-19E5216ADCD9}" destId="{D5C497FE-4149-4F9E-B57A-EB9E28A74B69}" srcOrd="0" destOrd="0" parTransId="{CF2BE4DA-CBEC-49DF-98D9-4021566F7A6F}" sibTransId="{66A50E15-46ED-4EF9-B677-BF1FFE6B3748}"/>
    <dgm:cxn modelId="{E88158D4-7113-47AC-8F09-248901948F73}" srcId="{DB4FDC8B-9D2F-4F45-BC5E-B687F2A48B10}" destId="{1394A991-AA6A-4752-B22D-5E131E810948}" srcOrd="0" destOrd="0" parTransId="{9F40429B-186C-43D2-9F22-D74157F2D4DC}" sibTransId="{3D9D12CF-88A8-46AF-8B3A-68EFC29968D4}"/>
    <dgm:cxn modelId="{AD34D1DB-0B16-4613-AC99-7EE6B59A47D4}" srcId="{A0583D36-5120-4DF6-A703-B3076E1E3263}" destId="{DB4FDC8B-9D2F-4F45-BC5E-B687F2A48B10}" srcOrd="4" destOrd="0" parTransId="{09D87E82-967A-40C2-97C9-5D6A7C2D8819}" sibTransId="{097B46DE-526C-48D9-B624-363073407237}"/>
    <dgm:cxn modelId="{CAFBF0FF-FA43-4006-A2CA-3EBF49219CAD}" type="presOf" srcId="{A8711F30-25CC-45E1-873D-7617E73FDFDF}" destId="{280D3F69-52F7-4A2E-85E2-2D18492700FB}" srcOrd="0" destOrd="0" presId="urn:microsoft.com/office/officeart/2016/7/layout/VerticalDownArrowProcess"/>
    <dgm:cxn modelId="{BDD21506-D3C0-4D7B-A713-6661D300B7C3}" type="presParOf" srcId="{F0A35C80-2D7A-4DFA-9B02-5390BAC2F96D}" destId="{D9701014-5E62-4AD1-94B6-AC1B956A39B7}" srcOrd="0" destOrd="0" presId="urn:microsoft.com/office/officeart/2016/7/layout/VerticalDownArrowProcess"/>
    <dgm:cxn modelId="{3B6813F5-7158-4547-9F30-5430AAAA3EC6}" type="presParOf" srcId="{D9701014-5E62-4AD1-94B6-AC1B956A39B7}" destId="{280D3F69-52F7-4A2E-85E2-2D18492700FB}" srcOrd="0" destOrd="0" presId="urn:microsoft.com/office/officeart/2016/7/layout/VerticalDownArrowProcess"/>
    <dgm:cxn modelId="{44B4D15C-4164-4513-99AE-D572B3582D33}" type="presParOf" srcId="{D9701014-5E62-4AD1-94B6-AC1B956A39B7}" destId="{004B9AB5-434F-4A43-B936-4AD53AA6AC18}" srcOrd="1" destOrd="0" presId="urn:microsoft.com/office/officeart/2016/7/layout/VerticalDownArrowProcess"/>
    <dgm:cxn modelId="{0B648FEB-115E-4818-8F0D-131A276B02BF}" type="presParOf" srcId="{F0A35C80-2D7A-4DFA-9B02-5390BAC2F96D}" destId="{CBDE0065-EDEA-4B02-88C5-CECBCB6320DE}" srcOrd="1" destOrd="0" presId="urn:microsoft.com/office/officeart/2016/7/layout/VerticalDownArrowProcess"/>
    <dgm:cxn modelId="{320065A6-06D6-4D1C-B25A-4349783ED9E2}" type="presParOf" srcId="{F0A35C80-2D7A-4DFA-9B02-5390BAC2F96D}" destId="{7F516FB6-459F-48AB-96C4-085D15CA3A2F}" srcOrd="2" destOrd="0" presId="urn:microsoft.com/office/officeart/2016/7/layout/VerticalDownArrowProcess"/>
    <dgm:cxn modelId="{1EDF46F5-2B3A-4518-9ABE-101AD0330653}" type="presParOf" srcId="{7F516FB6-459F-48AB-96C4-085D15CA3A2F}" destId="{734868B1-5A72-4348-A838-97631450455D}" srcOrd="0" destOrd="0" presId="urn:microsoft.com/office/officeart/2016/7/layout/VerticalDownArrowProcess"/>
    <dgm:cxn modelId="{C3812480-7954-4397-88FB-0FF4D18DEB9A}" type="presParOf" srcId="{7F516FB6-459F-48AB-96C4-085D15CA3A2F}" destId="{D7AE7B83-E946-45BC-A535-8A29BE286F29}" srcOrd="1" destOrd="0" presId="urn:microsoft.com/office/officeart/2016/7/layout/VerticalDownArrowProcess"/>
    <dgm:cxn modelId="{1018BBC1-91C2-4DC8-8D97-2F59D5582EEC}" type="presParOf" srcId="{7F516FB6-459F-48AB-96C4-085D15CA3A2F}" destId="{ECD34F2E-1C03-48D2-8222-60672BD504A3}" srcOrd="2" destOrd="0" presId="urn:microsoft.com/office/officeart/2016/7/layout/VerticalDownArrowProcess"/>
    <dgm:cxn modelId="{5AB90666-618C-4EC5-896D-7CF36EDA9769}" type="presParOf" srcId="{F0A35C80-2D7A-4DFA-9B02-5390BAC2F96D}" destId="{0D521B38-CB90-4434-A008-AD2EE302D1F6}" srcOrd="3" destOrd="0" presId="urn:microsoft.com/office/officeart/2016/7/layout/VerticalDownArrowProcess"/>
    <dgm:cxn modelId="{F59A9972-B3C7-4070-B428-BEE0C2794098}" type="presParOf" srcId="{F0A35C80-2D7A-4DFA-9B02-5390BAC2F96D}" destId="{2478583A-486C-40B0-933D-6AE98ED66F64}" srcOrd="4" destOrd="0" presId="urn:microsoft.com/office/officeart/2016/7/layout/VerticalDownArrowProcess"/>
    <dgm:cxn modelId="{CC4583C3-190E-429E-9C63-D22EEAD3DFA6}" type="presParOf" srcId="{2478583A-486C-40B0-933D-6AE98ED66F64}" destId="{7FEB4676-DF0F-4842-B5B1-02E7B03C6E41}" srcOrd="0" destOrd="0" presId="urn:microsoft.com/office/officeart/2016/7/layout/VerticalDownArrowProcess"/>
    <dgm:cxn modelId="{0D66B0A6-CDE2-43E1-9BD8-344418D4F5D4}" type="presParOf" srcId="{2478583A-486C-40B0-933D-6AE98ED66F64}" destId="{222919B1-0B87-4A40-9BFE-5586043FF92B}" srcOrd="1" destOrd="0" presId="urn:microsoft.com/office/officeart/2016/7/layout/VerticalDownArrowProcess"/>
    <dgm:cxn modelId="{78E8589B-CA52-4636-9F94-026AC95D00C1}" type="presParOf" srcId="{2478583A-486C-40B0-933D-6AE98ED66F64}" destId="{AED926F9-13AF-49D7-BE1F-5A776C3B0D88}" srcOrd="2" destOrd="0" presId="urn:microsoft.com/office/officeart/2016/7/layout/VerticalDownArrowProcess"/>
    <dgm:cxn modelId="{D817EC28-CE03-434B-8C0F-85454772065D}" type="presParOf" srcId="{F0A35C80-2D7A-4DFA-9B02-5390BAC2F96D}" destId="{79E85468-E904-42FF-B524-518149095338}" srcOrd="5" destOrd="0" presId="urn:microsoft.com/office/officeart/2016/7/layout/VerticalDownArrowProcess"/>
    <dgm:cxn modelId="{5BD2DB27-1C26-4989-978A-54A4D49DEEA9}" type="presParOf" srcId="{F0A35C80-2D7A-4DFA-9B02-5390BAC2F96D}" destId="{B413118E-C12E-4770-B985-D43CA1ED5C96}" srcOrd="6" destOrd="0" presId="urn:microsoft.com/office/officeart/2016/7/layout/VerticalDownArrowProcess"/>
    <dgm:cxn modelId="{401CE182-C2F4-4C30-89CE-E72440A56D1C}" type="presParOf" srcId="{B413118E-C12E-4770-B985-D43CA1ED5C96}" destId="{D660421A-C832-4CD3-AD3E-A1E3C6D99723}" srcOrd="0" destOrd="0" presId="urn:microsoft.com/office/officeart/2016/7/layout/VerticalDownArrowProcess"/>
    <dgm:cxn modelId="{046F72D4-415B-4F86-AC53-0A1C32434DFB}" type="presParOf" srcId="{B413118E-C12E-4770-B985-D43CA1ED5C96}" destId="{6E9D349C-7136-44FF-8408-56DE9C9B3A70}" srcOrd="1" destOrd="0" presId="urn:microsoft.com/office/officeart/2016/7/layout/VerticalDownArrowProcess"/>
    <dgm:cxn modelId="{8928A9B8-521F-452C-BEE5-949730C2E593}" type="presParOf" srcId="{B413118E-C12E-4770-B985-D43CA1ED5C96}" destId="{2C9A2927-0358-4621-84CA-F24A0AB0745B}" srcOrd="2" destOrd="0" presId="urn:microsoft.com/office/officeart/2016/7/layout/VerticalDownArrowProcess"/>
    <dgm:cxn modelId="{9C754268-694A-4BB0-87AF-7AE3D3E053B4}" type="presParOf" srcId="{F0A35C80-2D7A-4DFA-9B02-5390BAC2F96D}" destId="{B47F26F9-2209-4ABD-858C-4003E098F2BA}" srcOrd="7" destOrd="0" presId="urn:microsoft.com/office/officeart/2016/7/layout/VerticalDownArrowProcess"/>
    <dgm:cxn modelId="{C0380EAE-160A-4E35-9A33-609B725310C4}" type="presParOf" srcId="{F0A35C80-2D7A-4DFA-9B02-5390BAC2F96D}" destId="{3FD986F9-FCE7-4339-A442-5CF745EA2ED6}" srcOrd="8" destOrd="0" presId="urn:microsoft.com/office/officeart/2016/7/layout/VerticalDownArrowProcess"/>
    <dgm:cxn modelId="{5F7F9FA2-59BD-4C5D-96FD-CCC4B84621F9}" type="presParOf" srcId="{3FD986F9-FCE7-4339-A442-5CF745EA2ED6}" destId="{91CDFB49-AEB1-4764-9740-738F136E8738}" srcOrd="0" destOrd="0" presId="urn:microsoft.com/office/officeart/2016/7/layout/VerticalDownArrowProcess"/>
    <dgm:cxn modelId="{533913F4-C791-44EE-AD13-6CCCACE6A490}" type="presParOf" srcId="{3FD986F9-FCE7-4339-A442-5CF745EA2ED6}" destId="{70ED4ED9-EAF9-4D6D-BD04-B4D1544EC7BF}" srcOrd="1" destOrd="0" presId="urn:microsoft.com/office/officeart/2016/7/layout/VerticalDownArrowProcess"/>
    <dgm:cxn modelId="{C30EA138-6CC7-4D10-9C49-6DE7CDCCCCDF}" type="presParOf" srcId="{3FD986F9-FCE7-4339-A442-5CF745EA2ED6}" destId="{D33691C4-4B84-4BBF-B3F2-A910EB77B0D7}" srcOrd="2" destOrd="0" presId="urn:microsoft.com/office/officeart/2016/7/layout/VerticalDownArrowProcess"/>
    <dgm:cxn modelId="{AE2C5F22-F2BF-41DA-9D2E-5E073B921EF1}" type="presParOf" srcId="{F0A35C80-2D7A-4DFA-9B02-5390BAC2F96D}" destId="{4AD3CE82-761C-4F6F-B7C1-587E369D34CE}" srcOrd="9" destOrd="0" presId="urn:microsoft.com/office/officeart/2016/7/layout/VerticalDownArrowProcess"/>
    <dgm:cxn modelId="{36DD9ECE-8999-4EBC-9A61-85C75478918D}" type="presParOf" srcId="{F0A35C80-2D7A-4DFA-9B02-5390BAC2F96D}" destId="{6E7AF353-FCCE-4BA9-9A57-5FAABAF5B0DE}" srcOrd="10" destOrd="0" presId="urn:microsoft.com/office/officeart/2016/7/layout/VerticalDownArrowProcess"/>
    <dgm:cxn modelId="{F5F54732-D6B6-456D-BCB0-67F3BE065AA3}" type="presParOf" srcId="{6E7AF353-FCCE-4BA9-9A57-5FAABAF5B0DE}" destId="{6C42B591-A752-49C0-B5A1-B4CCAE849C9B}" srcOrd="0" destOrd="0" presId="urn:microsoft.com/office/officeart/2016/7/layout/VerticalDownArrowProcess"/>
    <dgm:cxn modelId="{24406F8F-F47D-4E11-9898-7AEE1D78ACF2}" type="presParOf" srcId="{6E7AF353-FCCE-4BA9-9A57-5FAABAF5B0DE}" destId="{A4161270-BC1C-4B3C-BF97-55CB41AF355D}" srcOrd="1" destOrd="0" presId="urn:microsoft.com/office/officeart/2016/7/layout/VerticalDownArrowProcess"/>
    <dgm:cxn modelId="{712F051A-CDD7-429B-9B17-F7A3B13DDC84}" type="presParOf" srcId="{6E7AF353-FCCE-4BA9-9A57-5FAABAF5B0DE}" destId="{FC5E363A-61DD-4AD0-8C6F-92C62EDE5E5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11767-E3C3-48F9-95C6-7E7BC1593DB9}">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93BB5-5B9D-45DC-93C2-FB0ED02EF904}">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DA8FF3-7969-4FED-9E22-D3C3B2F457CC}">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latin typeface="Calibri"/>
              <a:cs typeface="Calibri"/>
            </a:rPr>
            <a:t>Become familiar with various methods of evaluating muscular strength and endurance</a:t>
          </a:r>
        </a:p>
      </dsp:txBody>
      <dsp:txXfrm>
        <a:off x="1834517" y="469890"/>
        <a:ext cx="3148942" cy="1335915"/>
      </dsp:txXfrm>
    </dsp:sp>
    <dsp:sp modelId="{0CBC5203-F8DF-42D5-9B06-10975555AB34}">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63729-5917-446A-8285-62051D33CADB}">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17555-BD31-4FD7-976B-A470C9FCD04F}">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latin typeface="Calibri"/>
              <a:cs typeface="Calibri"/>
            </a:rPr>
            <a:t>Differentiate between direct and indirect methods of determining muscular strength</a:t>
          </a:r>
        </a:p>
      </dsp:txBody>
      <dsp:txXfrm>
        <a:off x="7154322" y="469890"/>
        <a:ext cx="3148942" cy="1335915"/>
      </dsp:txXfrm>
    </dsp:sp>
    <dsp:sp modelId="{4424CE26-DFB0-4AD7-9C5E-B7F7D2EA4AD1}">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C80BF-CF6D-4A9F-BD39-6441AADFAAFF}">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002DD-790E-4F98-A38F-98E5960959BA}">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latin typeface="Calibri"/>
              <a:cs typeface="Calibri"/>
            </a:rPr>
            <a:t>Understand the proper methods for performing a 1RM bench press and leg press test</a:t>
          </a:r>
        </a:p>
      </dsp:txBody>
      <dsp:txXfrm>
        <a:off x="1834517" y="2545532"/>
        <a:ext cx="3148942" cy="1335915"/>
      </dsp:txXfrm>
    </dsp:sp>
    <dsp:sp modelId="{3D8543D6-90E9-4E6F-9EC8-2156109EFE2E}">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3854D-3AE7-4495-9B3F-E73E92D1C429}">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807CD-F96E-445E-9F29-719ABE91483E}">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latin typeface="Calibri"/>
              <a:cs typeface="Calibri"/>
            </a:rPr>
            <a:t>Introduce various prediction equations that are useful when attempting to estimate muscular strength</a:t>
          </a:r>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40A4B-7242-4CB2-B928-3FFF3C54B8EB}">
      <dsp:nvSpPr>
        <dsp:cNvPr id="0" name=""/>
        <dsp:cNvSpPr/>
      </dsp:nvSpPr>
      <dsp:spPr>
        <a:xfrm rot="5400000">
          <a:off x="4400998" y="-1905260"/>
          <a:ext cx="424594" cy="434192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Maximum amount of weight or load that can be lifted one time</a:t>
          </a:r>
        </a:p>
      </dsp:txBody>
      <dsp:txXfrm rot="-5400000">
        <a:off x="2442333" y="74132"/>
        <a:ext cx="4321198" cy="383140"/>
      </dsp:txXfrm>
    </dsp:sp>
    <dsp:sp modelId="{47F3A9F7-D294-40A0-8706-AA6C02472C94}">
      <dsp:nvSpPr>
        <dsp:cNvPr id="0" name=""/>
        <dsp:cNvSpPr/>
      </dsp:nvSpPr>
      <dsp:spPr>
        <a:xfrm>
          <a:off x="0" y="331"/>
          <a:ext cx="2442333" cy="5307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1-Repetition Maximum (1RM)</a:t>
          </a:r>
        </a:p>
      </dsp:txBody>
      <dsp:txXfrm>
        <a:off x="25909" y="26240"/>
        <a:ext cx="2390515" cy="478925"/>
      </dsp:txXfrm>
    </dsp:sp>
    <dsp:sp modelId="{5C415C8E-24E7-4C21-8343-D07C6B66765A}">
      <dsp:nvSpPr>
        <dsp:cNvPr id="0" name=""/>
        <dsp:cNvSpPr/>
      </dsp:nvSpPr>
      <dsp:spPr>
        <a:xfrm rot="5400000">
          <a:off x="4400998" y="-1347979"/>
          <a:ext cx="424594" cy="434192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Ability to exert submaximal forces </a:t>
          </a:r>
          <a:r>
            <a:rPr lang="en-US" sz="1200" kern="1200">
              <a:latin typeface="Calibri Light" panose="020F0302020204030204"/>
            </a:rPr>
            <a:t>repetitively</a:t>
          </a:r>
          <a:endParaRPr lang="en-US" sz="1200" kern="1200" dirty="0"/>
        </a:p>
      </dsp:txBody>
      <dsp:txXfrm rot="-5400000">
        <a:off x="2442333" y="631413"/>
        <a:ext cx="4321198" cy="383140"/>
      </dsp:txXfrm>
    </dsp:sp>
    <dsp:sp modelId="{A312679E-82F0-4132-9D82-9478A13D589A}">
      <dsp:nvSpPr>
        <dsp:cNvPr id="0" name=""/>
        <dsp:cNvSpPr/>
      </dsp:nvSpPr>
      <dsp:spPr>
        <a:xfrm>
          <a:off x="0" y="557611"/>
          <a:ext cx="2442333" cy="5307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Muscular Endurance</a:t>
          </a:r>
        </a:p>
      </dsp:txBody>
      <dsp:txXfrm>
        <a:off x="25909" y="583520"/>
        <a:ext cx="2390515" cy="478925"/>
      </dsp:txXfrm>
    </dsp:sp>
    <dsp:sp modelId="{04C25B24-0B6F-4555-8957-8E86E3D8B081}">
      <dsp:nvSpPr>
        <dsp:cNvPr id="0" name=""/>
        <dsp:cNvSpPr/>
      </dsp:nvSpPr>
      <dsp:spPr>
        <a:xfrm rot="5400000">
          <a:off x="4400998" y="-790699"/>
          <a:ext cx="424594" cy="434192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Combination of muscular </a:t>
          </a:r>
          <a:r>
            <a:rPr lang="en-US" sz="1200" kern="1200">
              <a:latin typeface="Calibri Light" panose="020F0302020204030204"/>
            </a:rPr>
            <a:t>endurance</a:t>
          </a:r>
          <a:r>
            <a:rPr lang="en-US" sz="1200" kern="1200" dirty="0"/>
            <a:t> and maximal </a:t>
          </a:r>
          <a:r>
            <a:rPr lang="en-US" sz="1200" kern="1200" dirty="0">
              <a:latin typeface="Calibri Light" panose="020F0302020204030204"/>
            </a:rPr>
            <a:t>strength</a:t>
          </a:r>
          <a:endParaRPr lang="en-US" sz="1200" kern="1200" dirty="0"/>
        </a:p>
      </dsp:txBody>
      <dsp:txXfrm rot="-5400000">
        <a:off x="2442333" y="1188693"/>
        <a:ext cx="4321198" cy="383140"/>
      </dsp:txXfrm>
    </dsp:sp>
    <dsp:sp modelId="{551B7611-90B9-4930-A032-35FA18153784}">
      <dsp:nvSpPr>
        <dsp:cNvPr id="0" name=""/>
        <dsp:cNvSpPr/>
      </dsp:nvSpPr>
      <dsp:spPr>
        <a:xfrm>
          <a:off x="0" y="1114891"/>
          <a:ext cx="2442333" cy="53074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Light" panose="020F0302020204030204"/>
            </a:rPr>
            <a:t>**</a:t>
          </a:r>
          <a:r>
            <a:rPr lang="en-US" sz="1500" kern="1200" dirty="0"/>
            <a:t>Muscular Fitness</a:t>
          </a:r>
          <a:r>
            <a:rPr lang="en-US" sz="1500" kern="1200" dirty="0">
              <a:latin typeface="Calibri Light" panose="020F0302020204030204"/>
            </a:rPr>
            <a:t>**</a:t>
          </a:r>
          <a:endParaRPr lang="en-US" sz="1500" kern="1200" dirty="0"/>
        </a:p>
      </dsp:txBody>
      <dsp:txXfrm>
        <a:off x="25909" y="1140800"/>
        <a:ext cx="2390515" cy="478925"/>
      </dsp:txXfrm>
    </dsp:sp>
    <dsp:sp modelId="{011672EF-FC0B-459A-9577-95BA03373943}">
      <dsp:nvSpPr>
        <dsp:cNvPr id="0" name=""/>
        <dsp:cNvSpPr/>
      </dsp:nvSpPr>
      <dsp:spPr>
        <a:xfrm rot="5400000">
          <a:off x="4400998" y="-233419"/>
          <a:ext cx="424594" cy="434192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Highest amount of </a:t>
          </a:r>
          <a:r>
            <a:rPr lang="en-US" sz="1200" kern="1200">
              <a:latin typeface="Calibri Light" panose="020F0302020204030204"/>
            </a:rPr>
            <a:t>force</a:t>
          </a:r>
          <a:r>
            <a:rPr lang="en-US" sz="1200" kern="1200" dirty="0"/>
            <a:t> that can be generated by a muscle or group of muscles during a single contraction</a:t>
          </a:r>
        </a:p>
      </dsp:txBody>
      <dsp:txXfrm rot="-5400000">
        <a:off x="2442333" y="1745973"/>
        <a:ext cx="4321198" cy="383140"/>
      </dsp:txXfrm>
    </dsp:sp>
    <dsp:sp modelId="{F699F84C-BF23-4631-AF9A-0B7DC919E996}">
      <dsp:nvSpPr>
        <dsp:cNvPr id="0" name=""/>
        <dsp:cNvSpPr/>
      </dsp:nvSpPr>
      <dsp:spPr>
        <a:xfrm>
          <a:off x="0" y="1672171"/>
          <a:ext cx="2442333" cy="5307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Muscular Strength</a:t>
          </a:r>
        </a:p>
      </dsp:txBody>
      <dsp:txXfrm>
        <a:off x="25909" y="1698080"/>
        <a:ext cx="2390515" cy="478925"/>
      </dsp:txXfrm>
    </dsp:sp>
    <dsp:sp modelId="{2249EB5E-7A1F-4C6E-8BBF-9876AB1A7A64}">
      <dsp:nvSpPr>
        <dsp:cNvPr id="0" name=""/>
        <dsp:cNvSpPr/>
      </dsp:nvSpPr>
      <dsp:spPr>
        <a:xfrm rot="5400000">
          <a:off x="4400998" y="323860"/>
          <a:ext cx="424594" cy="4341925"/>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Equation established to predict one variable from one or a series of other variables</a:t>
          </a:r>
        </a:p>
      </dsp:txBody>
      <dsp:txXfrm rot="-5400000">
        <a:off x="2442333" y="2303253"/>
        <a:ext cx="4321198" cy="383140"/>
      </dsp:txXfrm>
    </dsp:sp>
    <dsp:sp modelId="{E090BD4F-125B-43A9-AD24-75A0FC90DDAA}">
      <dsp:nvSpPr>
        <dsp:cNvPr id="0" name=""/>
        <dsp:cNvSpPr/>
      </dsp:nvSpPr>
      <dsp:spPr>
        <a:xfrm>
          <a:off x="0" y="2229452"/>
          <a:ext cx="2442333" cy="53074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Prediction Equation</a:t>
          </a:r>
        </a:p>
      </dsp:txBody>
      <dsp:txXfrm>
        <a:off x="25909" y="2255361"/>
        <a:ext cx="2390515" cy="478925"/>
      </dsp:txXfrm>
    </dsp:sp>
    <dsp:sp modelId="{3BB41904-CA54-4FF1-BC5B-8E35BD6E34F2}">
      <dsp:nvSpPr>
        <dsp:cNvPr id="0" name=""/>
        <dsp:cNvSpPr/>
      </dsp:nvSpPr>
      <dsp:spPr>
        <a:xfrm rot="5400000">
          <a:off x="4400998" y="881141"/>
          <a:ext cx="424594" cy="434192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Maximum amount of weight that can be </a:t>
          </a:r>
          <a:r>
            <a:rPr lang="en-US" sz="1200" kern="1200">
              <a:latin typeface="Calibri Light" panose="020F0302020204030204"/>
            </a:rPr>
            <a:t>lifted</a:t>
          </a:r>
          <a:r>
            <a:rPr lang="en-US" sz="1200" kern="1200" dirty="0"/>
            <a:t> for a prescribed repetition range</a:t>
          </a:r>
        </a:p>
      </dsp:txBody>
      <dsp:txXfrm rot="-5400000">
        <a:off x="2442333" y="2860534"/>
        <a:ext cx="4321198" cy="383140"/>
      </dsp:txXfrm>
    </dsp:sp>
    <dsp:sp modelId="{C3B0FB41-74EE-4A8F-A710-E97E9D1D2DAE}">
      <dsp:nvSpPr>
        <dsp:cNvPr id="0" name=""/>
        <dsp:cNvSpPr/>
      </dsp:nvSpPr>
      <dsp:spPr>
        <a:xfrm>
          <a:off x="0" y="2786732"/>
          <a:ext cx="2442333" cy="5307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Repetition Maximum (RM)</a:t>
          </a:r>
        </a:p>
      </dsp:txBody>
      <dsp:txXfrm>
        <a:off x="25909" y="2812641"/>
        <a:ext cx="2390515" cy="478925"/>
      </dsp:txXfrm>
    </dsp:sp>
    <dsp:sp modelId="{4CFFA732-40BB-4AB3-B589-9956542AA9A5}">
      <dsp:nvSpPr>
        <dsp:cNvPr id="0" name=""/>
        <dsp:cNvSpPr/>
      </dsp:nvSpPr>
      <dsp:spPr>
        <a:xfrm>
          <a:off x="0" y="3344012"/>
          <a:ext cx="2442333" cy="5307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t>Alternated, Supinated &amp; Pronated Grip</a:t>
          </a:r>
        </a:p>
      </dsp:txBody>
      <dsp:txXfrm>
        <a:off x="25909" y="3369921"/>
        <a:ext cx="2390515" cy="478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41EBD-9FE1-4D75-80AE-C029C63CD0D5}">
      <dsp:nvSpPr>
        <dsp:cNvPr id="0" name=""/>
        <dsp:cNvSpPr/>
      </dsp:nvSpPr>
      <dsp:spPr>
        <a:xfrm rot="5400000">
          <a:off x="2389261" y="-817960"/>
          <a:ext cx="782425" cy="26169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100000"/>
            </a:lnSpc>
            <a:spcBef>
              <a:spcPct val="0"/>
            </a:spcBef>
            <a:spcAft>
              <a:spcPct val="15000"/>
            </a:spcAft>
            <a:buChar char="•"/>
          </a:pPr>
          <a:r>
            <a:rPr lang="en-US" sz="1000" i="0" kern="1200"/>
            <a:t>Muscle contraction in which the muscle body is shortening</a:t>
          </a:r>
          <a:endParaRPr lang="en-US" sz="1000" kern="1200"/>
        </a:p>
        <a:p>
          <a:pPr marL="114300" lvl="2" indent="-57150" algn="l" defTabSz="444500">
            <a:lnSpc>
              <a:spcPct val="90000"/>
            </a:lnSpc>
            <a:spcBef>
              <a:spcPct val="0"/>
            </a:spcBef>
            <a:spcAft>
              <a:spcPct val="15000"/>
            </a:spcAft>
            <a:buChar char="•"/>
          </a:pPr>
          <a:r>
            <a:rPr lang="en-US" sz="1000" kern="1200"/>
            <a:t>Upward phase of biceps curl for biceps – Upward phase of bench press for pecs</a:t>
          </a:r>
        </a:p>
      </dsp:txBody>
      <dsp:txXfrm rot="-5400000">
        <a:off x="1472016" y="137480"/>
        <a:ext cx="2578721" cy="706035"/>
      </dsp:txXfrm>
    </dsp:sp>
    <dsp:sp modelId="{BF5C8042-9F6F-407D-8C19-6B113535D2DD}">
      <dsp:nvSpPr>
        <dsp:cNvPr id="0" name=""/>
        <dsp:cNvSpPr/>
      </dsp:nvSpPr>
      <dsp:spPr>
        <a:xfrm>
          <a:off x="0" y="1481"/>
          <a:ext cx="1472015" cy="9780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Concentric Contraction</a:t>
          </a:r>
        </a:p>
      </dsp:txBody>
      <dsp:txXfrm>
        <a:off x="47744" y="49225"/>
        <a:ext cx="1376527" cy="882543"/>
      </dsp:txXfrm>
    </dsp:sp>
    <dsp:sp modelId="{A9DDED04-B3EF-44C8-985D-734D58E1A4DA}">
      <dsp:nvSpPr>
        <dsp:cNvPr id="0" name=""/>
        <dsp:cNvSpPr/>
      </dsp:nvSpPr>
      <dsp:spPr>
        <a:xfrm rot="5400000">
          <a:off x="2389261" y="208972"/>
          <a:ext cx="782425" cy="26169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100000"/>
            </a:lnSpc>
            <a:spcBef>
              <a:spcPct val="0"/>
            </a:spcBef>
            <a:spcAft>
              <a:spcPct val="15000"/>
            </a:spcAft>
            <a:buChar char="•"/>
          </a:pPr>
          <a:r>
            <a:rPr lang="en-US" sz="1000" kern="1200"/>
            <a:t>Muscle contraction in which the muscle is lengthening</a:t>
          </a:r>
        </a:p>
        <a:p>
          <a:pPr marL="114300" lvl="2" indent="-57150" algn="l" defTabSz="444500">
            <a:lnSpc>
              <a:spcPct val="90000"/>
            </a:lnSpc>
            <a:spcBef>
              <a:spcPct val="0"/>
            </a:spcBef>
            <a:spcAft>
              <a:spcPct val="15000"/>
            </a:spcAft>
            <a:buChar char="•"/>
          </a:pPr>
          <a:r>
            <a:rPr lang="en-US" sz="1000" i="0" kern="1200"/>
            <a:t>Downward phase of squat for quads or downward phase of bench press for pecs</a:t>
          </a:r>
          <a:endParaRPr lang="en-US" sz="1000" kern="1200"/>
        </a:p>
      </dsp:txBody>
      <dsp:txXfrm rot="-5400000">
        <a:off x="1472016" y="1164413"/>
        <a:ext cx="2578721" cy="706035"/>
      </dsp:txXfrm>
    </dsp:sp>
    <dsp:sp modelId="{F353B16E-B933-4B82-B3CA-F169AE5CE22D}">
      <dsp:nvSpPr>
        <dsp:cNvPr id="0" name=""/>
        <dsp:cNvSpPr/>
      </dsp:nvSpPr>
      <dsp:spPr>
        <a:xfrm>
          <a:off x="0" y="1028415"/>
          <a:ext cx="1472015" cy="9780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Eccentric Contraction</a:t>
          </a:r>
        </a:p>
      </dsp:txBody>
      <dsp:txXfrm>
        <a:off x="47744" y="1076159"/>
        <a:ext cx="1376527" cy="882543"/>
      </dsp:txXfrm>
    </dsp:sp>
    <dsp:sp modelId="{65B6D815-7756-4DD9-BBA6-E4582511675B}">
      <dsp:nvSpPr>
        <dsp:cNvPr id="0" name=""/>
        <dsp:cNvSpPr/>
      </dsp:nvSpPr>
      <dsp:spPr>
        <a:xfrm rot="5400000">
          <a:off x="2389261" y="1235906"/>
          <a:ext cx="782425" cy="261691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100000"/>
            </a:lnSpc>
            <a:spcBef>
              <a:spcPct val="0"/>
            </a:spcBef>
            <a:spcAft>
              <a:spcPct val="15000"/>
            </a:spcAft>
            <a:buChar char="•"/>
          </a:pPr>
          <a:r>
            <a:rPr lang="en-US" sz="1000" kern="1200"/>
            <a:t>Muscle contraction in which there is no movement of the muscle</a:t>
          </a:r>
        </a:p>
        <a:p>
          <a:pPr marL="57150" lvl="1" indent="-57150" algn="l" defTabSz="444500">
            <a:lnSpc>
              <a:spcPct val="100000"/>
            </a:lnSpc>
            <a:spcBef>
              <a:spcPct val="0"/>
            </a:spcBef>
            <a:spcAft>
              <a:spcPct val="15000"/>
            </a:spcAft>
            <a:buChar char="•"/>
          </a:pPr>
          <a:r>
            <a:rPr lang="en-US" sz="1000" kern="1200"/>
            <a:t>Wall sit, plank, med thigh pull with brace</a:t>
          </a:r>
        </a:p>
      </dsp:txBody>
      <dsp:txXfrm rot="-5400000">
        <a:off x="1472016" y="2191347"/>
        <a:ext cx="2578721" cy="706035"/>
      </dsp:txXfrm>
    </dsp:sp>
    <dsp:sp modelId="{8E403621-8E90-4523-947B-7498B8587A0A}">
      <dsp:nvSpPr>
        <dsp:cNvPr id="0" name=""/>
        <dsp:cNvSpPr/>
      </dsp:nvSpPr>
      <dsp:spPr>
        <a:xfrm>
          <a:off x="0" y="2055348"/>
          <a:ext cx="1472015" cy="97803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Isometric contraction</a:t>
          </a:r>
        </a:p>
      </dsp:txBody>
      <dsp:txXfrm>
        <a:off x="47744" y="2103092"/>
        <a:ext cx="1376527" cy="882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FA654-C886-438B-BECC-C2719771D21E}">
      <dsp:nvSpPr>
        <dsp:cNvPr id="0" name=""/>
        <dsp:cNvSpPr/>
      </dsp:nvSpPr>
      <dsp:spPr>
        <a:xfrm>
          <a:off x="0" y="67035"/>
          <a:ext cx="6192319"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 single assessment that evaluates total-body strength or endurance</a:t>
          </a:r>
        </a:p>
      </dsp:txBody>
      <dsp:txXfrm>
        <a:off x="36896" y="103931"/>
        <a:ext cx="6118527" cy="682028"/>
      </dsp:txXfrm>
    </dsp:sp>
    <dsp:sp modelId="{D8545D70-F07B-4A52-8000-96827279AD21}">
      <dsp:nvSpPr>
        <dsp:cNvPr id="0" name=""/>
        <dsp:cNvSpPr/>
      </dsp:nvSpPr>
      <dsp:spPr>
        <a:xfrm>
          <a:off x="0" y="822855"/>
          <a:ext cx="6192319"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Specific to the muscle group tested, velocity of the movement, type of contraction, ROM and equipment used to perform the assessment</a:t>
          </a:r>
        </a:p>
      </dsp:txBody>
      <dsp:txXfrm>
        <a:off x="0" y="822855"/>
        <a:ext cx="6192319" cy="471960"/>
      </dsp:txXfrm>
    </dsp:sp>
    <dsp:sp modelId="{5E4B7E1D-5227-4503-AC45-00D5D5FF15FE}">
      <dsp:nvSpPr>
        <dsp:cNvPr id="0" name=""/>
        <dsp:cNvSpPr/>
      </dsp:nvSpPr>
      <dsp:spPr>
        <a:xfrm>
          <a:off x="0" y="1294815"/>
          <a:ext cx="6192319"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Perform under standardized conditions</a:t>
          </a:r>
        </a:p>
      </dsp:txBody>
      <dsp:txXfrm>
        <a:off x="36896" y="1331711"/>
        <a:ext cx="6118527" cy="682028"/>
      </dsp:txXfrm>
    </dsp:sp>
    <dsp:sp modelId="{768D1792-9563-400E-878E-876F1D0D2C46}">
      <dsp:nvSpPr>
        <dsp:cNvPr id="0" name=""/>
        <dsp:cNvSpPr/>
      </dsp:nvSpPr>
      <dsp:spPr>
        <a:xfrm>
          <a:off x="0" y="2105355"/>
          <a:ext cx="6192319"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Dynamic or static methods</a:t>
          </a:r>
        </a:p>
      </dsp:txBody>
      <dsp:txXfrm>
        <a:off x="36896" y="2142251"/>
        <a:ext cx="6118527" cy="682028"/>
      </dsp:txXfrm>
    </dsp:sp>
    <dsp:sp modelId="{4D2D1CFC-DD21-46DF-AD5B-6B9AA066ADFA}">
      <dsp:nvSpPr>
        <dsp:cNvPr id="0" name=""/>
        <dsp:cNvSpPr/>
      </dsp:nvSpPr>
      <dsp:spPr>
        <a:xfrm>
          <a:off x="0" y="2861175"/>
          <a:ext cx="619231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Dynamic-moving an external load or body part</a:t>
          </a:r>
        </a:p>
        <a:p>
          <a:pPr marL="114300" lvl="1" indent="-114300" algn="l" defTabSz="666750">
            <a:lnSpc>
              <a:spcPct val="90000"/>
            </a:lnSpc>
            <a:spcBef>
              <a:spcPct val="0"/>
            </a:spcBef>
            <a:spcAft>
              <a:spcPct val="20000"/>
            </a:spcAft>
            <a:buChar char="•"/>
          </a:pPr>
          <a:r>
            <a:rPr lang="en-US" sz="1500" kern="1200"/>
            <a:t>Static-exhibit no overt muscular or limb movement</a:t>
          </a:r>
        </a:p>
      </dsp:txBody>
      <dsp:txXfrm>
        <a:off x="0" y="2861175"/>
        <a:ext cx="6192319" cy="521122"/>
      </dsp:txXfrm>
    </dsp:sp>
    <dsp:sp modelId="{B92FC75B-6070-458A-A588-CB13345E6FF3}">
      <dsp:nvSpPr>
        <dsp:cNvPr id="0" name=""/>
        <dsp:cNvSpPr/>
      </dsp:nvSpPr>
      <dsp:spPr>
        <a:xfrm>
          <a:off x="0" y="3382298"/>
          <a:ext cx="6192319"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 Categories</a:t>
          </a:r>
        </a:p>
      </dsp:txBody>
      <dsp:txXfrm>
        <a:off x="36896" y="3419194"/>
        <a:ext cx="6118527" cy="682028"/>
      </dsp:txXfrm>
    </dsp:sp>
    <dsp:sp modelId="{E261FA9F-DD9B-4BA2-963F-9311B5739CD7}">
      <dsp:nvSpPr>
        <dsp:cNvPr id="0" name=""/>
        <dsp:cNvSpPr/>
      </dsp:nvSpPr>
      <dsp:spPr>
        <a:xfrm>
          <a:off x="0" y="4138118"/>
          <a:ext cx="6192319"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1Rep Max</a:t>
          </a:r>
        </a:p>
        <a:p>
          <a:pPr marL="114300" lvl="1" indent="-114300" algn="l" defTabSz="666750">
            <a:lnSpc>
              <a:spcPct val="90000"/>
            </a:lnSpc>
            <a:spcBef>
              <a:spcPct val="0"/>
            </a:spcBef>
            <a:spcAft>
              <a:spcPct val="20000"/>
            </a:spcAft>
            <a:buChar char="•"/>
          </a:pPr>
          <a:r>
            <a:rPr lang="en-US" sz="1500" kern="1200"/>
            <a:t>Static or Isometric Tests</a:t>
          </a:r>
        </a:p>
      </dsp:txBody>
      <dsp:txXfrm>
        <a:off x="0" y="4138118"/>
        <a:ext cx="6192319" cy="521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49B2E-E5AB-4960-A027-C9DFDCE839C4}">
      <dsp:nvSpPr>
        <dsp:cNvPr id="0" name=""/>
        <dsp:cNvSpPr/>
      </dsp:nvSpPr>
      <dsp:spPr>
        <a:xfrm>
          <a:off x="0" y="236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BD0C-8695-42C8-87EF-33F55E184B8F}">
      <dsp:nvSpPr>
        <dsp:cNvPr id="0" name=""/>
        <dsp:cNvSpPr/>
      </dsp:nvSpPr>
      <dsp:spPr>
        <a:xfrm>
          <a:off x="362489" y="271984"/>
          <a:ext cx="659071" cy="659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4D5D9B-DF65-40D3-A22D-6A9FBA000428}">
      <dsp:nvSpPr>
        <dsp:cNvPr id="0" name=""/>
        <dsp:cNvSpPr/>
      </dsp:nvSpPr>
      <dsp:spPr>
        <a:xfrm>
          <a:off x="1384050" y="2364"/>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Gold Standard for Dynamic strength</a:t>
          </a:r>
        </a:p>
      </dsp:txBody>
      <dsp:txXfrm>
        <a:off x="1384050" y="2364"/>
        <a:ext cx="4733285" cy="1198312"/>
      </dsp:txXfrm>
    </dsp:sp>
    <dsp:sp modelId="{5BD257DC-C6D4-4F1F-A3BD-F6F4BA84DF41}">
      <dsp:nvSpPr>
        <dsp:cNvPr id="0" name=""/>
        <dsp:cNvSpPr/>
      </dsp:nvSpPr>
      <dsp:spPr>
        <a:xfrm>
          <a:off x="0" y="1500254"/>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18170-E702-40B0-A3AA-C7CC824E9A97}">
      <dsp:nvSpPr>
        <dsp:cNvPr id="0" name=""/>
        <dsp:cNvSpPr/>
      </dsp:nvSpPr>
      <dsp:spPr>
        <a:xfrm>
          <a:off x="362489" y="1769874"/>
          <a:ext cx="659071" cy="659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379781-E034-41E8-A013-31FC7777BA53}">
      <dsp:nvSpPr>
        <dsp:cNvPr id="0" name=""/>
        <dsp:cNvSpPr/>
      </dsp:nvSpPr>
      <dsp:spPr>
        <a:xfrm>
          <a:off x="1384050" y="1500254"/>
          <a:ext cx="275280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Exertion of Maximal force in a controlled manner</a:t>
          </a:r>
        </a:p>
      </dsp:txBody>
      <dsp:txXfrm>
        <a:off x="1384050" y="1500254"/>
        <a:ext cx="2752801" cy="1198312"/>
      </dsp:txXfrm>
    </dsp:sp>
    <dsp:sp modelId="{2A62C929-2C94-4328-87B8-F7917FC37598}">
      <dsp:nvSpPr>
        <dsp:cNvPr id="0" name=""/>
        <dsp:cNvSpPr/>
      </dsp:nvSpPr>
      <dsp:spPr>
        <a:xfrm>
          <a:off x="4136851" y="1500254"/>
          <a:ext cx="1980484"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800100">
            <a:lnSpc>
              <a:spcPct val="90000"/>
            </a:lnSpc>
            <a:spcBef>
              <a:spcPct val="0"/>
            </a:spcBef>
            <a:spcAft>
              <a:spcPct val="35000"/>
            </a:spcAft>
            <a:buNone/>
          </a:pPr>
          <a:r>
            <a:rPr lang="en-US" sz="1800" kern="1200"/>
            <a:t>Proper technique, ROM</a:t>
          </a:r>
        </a:p>
      </dsp:txBody>
      <dsp:txXfrm>
        <a:off x="4136851" y="1500254"/>
        <a:ext cx="1980484" cy="1198312"/>
      </dsp:txXfrm>
    </dsp:sp>
    <dsp:sp modelId="{9832F9E0-4783-4C2B-BAD2-4683C7F54E3B}">
      <dsp:nvSpPr>
        <dsp:cNvPr id="0" name=""/>
        <dsp:cNvSpPr/>
      </dsp:nvSpPr>
      <dsp:spPr>
        <a:xfrm>
          <a:off x="0" y="299814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905F8A-05D0-4521-A87E-B050441BAA88}">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1A1C18-E6A1-4579-B0DF-EDE7DC7E6BEA}">
      <dsp:nvSpPr>
        <dsp:cNvPr id="0" name=""/>
        <dsp:cNvSpPr/>
      </dsp:nvSpPr>
      <dsp:spPr>
        <a:xfrm>
          <a:off x="1384050" y="299814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Difficult, inaccurate, unreliable for new or unfamiliar clients</a:t>
          </a:r>
        </a:p>
      </dsp:txBody>
      <dsp:txXfrm>
        <a:off x="1384050" y="2998145"/>
        <a:ext cx="4733285" cy="1198312"/>
      </dsp:txXfrm>
    </dsp:sp>
    <dsp:sp modelId="{EAABD213-47A0-409B-B9F3-6C425FAC55B2}">
      <dsp:nvSpPr>
        <dsp:cNvPr id="0" name=""/>
        <dsp:cNvSpPr/>
      </dsp:nvSpPr>
      <dsp:spPr>
        <a:xfrm>
          <a:off x="0" y="4496035"/>
          <a:ext cx="6117335"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05CA8-A191-4CC8-BFD1-3B31E00300B9}">
      <dsp:nvSpPr>
        <dsp:cNvPr id="0" name=""/>
        <dsp:cNvSpPr/>
      </dsp:nvSpPr>
      <dsp:spPr>
        <a:xfrm>
          <a:off x="362489" y="4765655"/>
          <a:ext cx="659071" cy="659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8EDBD4-314F-4ED4-8C47-B719E232CF87}">
      <dsp:nvSpPr>
        <dsp:cNvPr id="0" name=""/>
        <dsp:cNvSpPr/>
      </dsp:nvSpPr>
      <dsp:spPr>
        <a:xfrm>
          <a:off x="1384050" y="4496035"/>
          <a:ext cx="4733285"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US" sz="2200" kern="1200"/>
            <a:t>Highly reliable for experienced and familiar clients</a:t>
          </a:r>
        </a:p>
      </dsp:txBody>
      <dsp:txXfrm>
        <a:off x="1384050" y="4496035"/>
        <a:ext cx="4733285" cy="11983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FA654-C886-438B-BECC-C2719771D21E}">
      <dsp:nvSpPr>
        <dsp:cNvPr id="0" name=""/>
        <dsp:cNvSpPr/>
      </dsp:nvSpPr>
      <dsp:spPr>
        <a:xfrm>
          <a:off x="0" y="56460"/>
          <a:ext cx="6192319" cy="10740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latin typeface="Calibri Light" panose="020F0302020204030204"/>
            </a:rPr>
            <a:t>The ability of the neuromuscular system to perform one or two types of action</a:t>
          </a:r>
          <a:endParaRPr lang="en-US" sz="2700" kern="1200"/>
        </a:p>
      </dsp:txBody>
      <dsp:txXfrm>
        <a:off x="52431" y="108891"/>
        <a:ext cx="6087457" cy="969198"/>
      </dsp:txXfrm>
    </dsp:sp>
    <dsp:sp modelId="{42BC4231-8A07-4647-90E1-32DFBB358A53}">
      <dsp:nvSpPr>
        <dsp:cNvPr id="0" name=""/>
        <dsp:cNvSpPr/>
      </dsp:nvSpPr>
      <dsp:spPr>
        <a:xfrm>
          <a:off x="0" y="1130520"/>
          <a:ext cx="6192319"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606"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kern="1200">
              <a:latin typeface="Calibri Light" panose="020F0302020204030204"/>
            </a:rPr>
            <a:t>Repeated contractions over a period until fatigue occurs with dynamic exercises</a:t>
          </a:r>
        </a:p>
        <a:p>
          <a:pPr marL="228600" lvl="1" indent="-228600" algn="l" defTabSz="933450" rtl="0">
            <a:lnSpc>
              <a:spcPct val="90000"/>
            </a:lnSpc>
            <a:spcBef>
              <a:spcPct val="0"/>
            </a:spcBef>
            <a:spcAft>
              <a:spcPct val="20000"/>
            </a:spcAft>
            <a:buChar char="•"/>
          </a:pPr>
          <a:r>
            <a:rPr lang="en-US" sz="2100" kern="1200">
              <a:latin typeface="Calibri Light" panose="020F0302020204030204"/>
            </a:rPr>
            <a:t>Maintenance of a specific percentage of an MVC for a period with static exercises</a:t>
          </a:r>
        </a:p>
      </dsp:txBody>
      <dsp:txXfrm>
        <a:off x="0" y="1130520"/>
        <a:ext cx="6192319" cy="1313414"/>
      </dsp:txXfrm>
    </dsp:sp>
    <dsp:sp modelId="{02BCBA64-28EE-4FD3-A24C-1838946C3DD3}">
      <dsp:nvSpPr>
        <dsp:cNvPr id="0" name=""/>
        <dsp:cNvSpPr/>
      </dsp:nvSpPr>
      <dsp:spPr>
        <a:xfrm>
          <a:off x="0" y="2443935"/>
          <a:ext cx="6192319" cy="10740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latin typeface="Calibri Light" panose="020F0302020204030204"/>
            </a:rPr>
            <a:t>Perform under standardized conditions</a:t>
          </a:r>
          <a:endParaRPr lang="en-US" sz="2700" kern="1200"/>
        </a:p>
      </dsp:txBody>
      <dsp:txXfrm>
        <a:off x="52431" y="2496366"/>
        <a:ext cx="6087457" cy="969198"/>
      </dsp:txXfrm>
    </dsp:sp>
    <dsp:sp modelId="{53245469-F21B-4900-B836-5DAB9C8B93C3}">
      <dsp:nvSpPr>
        <dsp:cNvPr id="0" name=""/>
        <dsp:cNvSpPr/>
      </dsp:nvSpPr>
      <dsp:spPr>
        <a:xfrm>
          <a:off x="0" y="3595755"/>
          <a:ext cx="6192319" cy="10740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latin typeface="Calibri Light" panose="020F0302020204030204"/>
            </a:rPr>
            <a:t>The total # of reps a person can perform with a percentage of 1RM</a:t>
          </a:r>
        </a:p>
      </dsp:txBody>
      <dsp:txXfrm>
        <a:off x="52431" y="3648186"/>
        <a:ext cx="6087457" cy="9691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D3F69-52F7-4A2E-85E2-2D18492700FB}">
      <dsp:nvSpPr>
        <dsp:cNvPr id="0" name=""/>
        <dsp:cNvSpPr/>
      </dsp:nvSpPr>
      <dsp:spPr>
        <a:xfrm>
          <a:off x="0" y="3844668"/>
          <a:ext cx="2628900" cy="5046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Repeat</a:t>
          </a:r>
        </a:p>
      </dsp:txBody>
      <dsp:txXfrm>
        <a:off x="0" y="3844668"/>
        <a:ext cx="2628900" cy="504610"/>
      </dsp:txXfrm>
    </dsp:sp>
    <dsp:sp modelId="{004B9AB5-434F-4A43-B936-4AD53AA6AC18}">
      <dsp:nvSpPr>
        <dsp:cNvPr id="0" name=""/>
        <dsp:cNvSpPr/>
      </dsp:nvSpPr>
      <dsp:spPr>
        <a:xfrm>
          <a:off x="2628900" y="3844668"/>
          <a:ext cx="7886700" cy="5046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Repeat squeeze trial</a:t>
          </a:r>
        </a:p>
      </dsp:txBody>
      <dsp:txXfrm>
        <a:off x="2628900" y="3844668"/>
        <a:ext cx="7886700" cy="504610"/>
      </dsp:txXfrm>
    </dsp:sp>
    <dsp:sp modelId="{D7AE7B83-E946-45BC-A535-8A29BE286F29}">
      <dsp:nvSpPr>
        <dsp:cNvPr id="0" name=""/>
        <dsp:cNvSpPr/>
      </dsp:nvSpPr>
      <dsp:spPr>
        <a:xfrm rot="10800000">
          <a:off x="0" y="3076146"/>
          <a:ext cx="2628900" cy="776091"/>
        </a:xfrm>
        <a:prstGeom prst="upArrowCallout">
          <a:avLst>
            <a:gd name="adj1" fmla="val 5000"/>
            <a:gd name="adj2" fmla="val 10000"/>
            <a:gd name="adj3" fmla="val 15000"/>
            <a:gd name="adj4" fmla="val 64977"/>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Rest</a:t>
          </a:r>
        </a:p>
      </dsp:txBody>
      <dsp:txXfrm rot="-10800000">
        <a:off x="0" y="3076146"/>
        <a:ext cx="2628900" cy="504459"/>
      </dsp:txXfrm>
    </dsp:sp>
    <dsp:sp modelId="{ECD34F2E-1C03-48D2-8222-60672BD504A3}">
      <dsp:nvSpPr>
        <dsp:cNvPr id="0" name=""/>
        <dsp:cNvSpPr/>
      </dsp:nvSpPr>
      <dsp:spPr>
        <a:xfrm>
          <a:off x="2628900" y="3076146"/>
          <a:ext cx="7886700" cy="504459"/>
        </a:xfrm>
        <a:prstGeom prst="rect">
          <a:avLst/>
        </a:prstGeom>
        <a:solidFill>
          <a:schemeClr val="accent2">
            <a:tint val="40000"/>
            <a:alpha val="90000"/>
            <a:hueOff val="-169845"/>
            <a:satOff val="-15069"/>
            <a:lumOff val="-154"/>
            <a:alphaOff val="0"/>
          </a:schemeClr>
        </a:solidFill>
        <a:ln w="12700" cap="flat" cmpd="sng" algn="ctr">
          <a:solidFill>
            <a:schemeClr val="accent2">
              <a:tint val="40000"/>
              <a:alpha val="90000"/>
              <a:hueOff val="-169845"/>
              <a:satOff val="-15069"/>
              <a:lumOff val="-1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Rest for 90 seconds</a:t>
          </a:r>
        </a:p>
      </dsp:txBody>
      <dsp:txXfrm>
        <a:off x="2628900" y="3076146"/>
        <a:ext cx="7886700" cy="504459"/>
      </dsp:txXfrm>
    </dsp:sp>
    <dsp:sp modelId="{222919B1-0B87-4A40-9BFE-5586043FF92B}">
      <dsp:nvSpPr>
        <dsp:cNvPr id="0" name=""/>
        <dsp:cNvSpPr/>
      </dsp:nvSpPr>
      <dsp:spPr>
        <a:xfrm rot="10800000">
          <a:off x="0" y="2307624"/>
          <a:ext cx="2628900" cy="776091"/>
        </a:xfrm>
        <a:prstGeom prst="upArrowCallout">
          <a:avLst>
            <a:gd name="adj1" fmla="val 5000"/>
            <a:gd name="adj2" fmla="val 10000"/>
            <a:gd name="adj3" fmla="val 15000"/>
            <a:gd name="adj4" fmla="val 64977"/>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Squeeze</a:t>
          </a:r>
        </a:p>
      </dsp:txBody>
      <dsp:txXfrm rot="-10800000">
        <a:off x="0" y="2307624"/>
        <a:ext cx="2628900" cy="504459"/>
      </dsp:txXfrm>
    </dsp:sp>
    <dsp:sp modelId="{AED926F9-13AF-49D7-BE1F-5A776C3B0D88}">
      <dsp:nvSpPr>
        <dsp:cNvPr id="0" name=""/>
        <dsp:cNvSpPr/>
      </dsp:nvSpPr>
      <dsp:spPr>
        <a:xfrm>
          <a:off x="2628900" y="2307624"/>
          <a:ext cx="7886700" cy="504459"/>
        </a:xfrm>
        <a:prstGeom prst="rect">
          <a:avLst/>
        </a:prstGeom>
        <a:solidFill>
          <a:schemeClr val="accent2">
            <a:tint val="40000"/>
            <a:alpha val="90000"/>
            <a:hueOff val="-339690"/>
            <a:satOff val="-30138"/>
            <a:lumOff val="-308"/>
            <a:alphaOff val="0"/>
          </a:schemeClr>
        </a:solidFill>
        <a:ln w="12700" cap="flat" cmpd="sng" algn="ctr">
          <a:solidFill>
            <a:schemeClr val="accent2">
              <a:tint val="40000"/>
              <a:alpha val="90000"/>
              <a:hueOff val="-339690"/>
              <a:satOff val="-30138"/>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Maximally squeeze handheld dynamometer for 3 seconds</a:t>
          </a:r>
        </a:p>
      </dsp:txBody>
      <dsp:txXfrm>
        <a:off x="2628900" y="2307624"/>
        <a:ext cx="7886700" cy="504459"/>
      </dsp:txXfrm>
    </dsp:sp>
    <dsp:sp modelId="{6E9D349C-7136-44FF-8408-56DE9C9B3A70}">
      <dsp:nvSpPr>
        <dsp:cNvPr id="0" name=""/>
        <dsp:cNvSpPr/>
      </dsp:nvSpPr>
      <dsp:spPr>
        <a:xfrm rot="10800000">
          <a:off x="0" y="1539102"/>
          <a:ext cx="2628900" cy="776091"/>
        </a:xfrm>
        <a:prstGeom prst="upArrowCallout">
          <a:avLst>
            <a:gd name="adj1" fmla="val 5000"/>
            <a:gd name="adj2" fmla="val 10000"/>
            <a:gd name="adj3" fmla="val 15000"/>
            <a:gd name="adj4" fmla="val 64977"/>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Hold</a:t>
          </a:r>
        </a:p>
      </dsp:txBody>
      <dsp:txXfrm rot="-10800000">
        <a:off x="0" y="1539102"/>
        <a:ext cx="2628900" cy="504459"/>
      </dsp:txXfrm>
    </dsp:sp>
    <dsp:sp modelId="{2C9A2927-0358-4621-84CA-F24A0AB0745B}">
      <dsp:nvSpPr>
        <dsp:cNvPr id="0" name=""/>
        <dsp:cNvSpPr/>
      </dsp:nvSpPr>
      <dsp:spPr>
        <a:xfrm>
          <a:off x="2628900" y="1539102"/>
          <a:ext cx="7886700" cy="504459"/>
        </a:xfrm>
        <a:prstGeom prst="rect">
          <a:avLst/>
        </a:prstGeom>
        <a:solidFill>
          <a:schemeClr val="accent2">
            <a:tint val="40000"/>
            <a:alpha val="90000"/>
            <a:hueOff val="-509536"/>
            <a:satOff val="-45208"/>
            <a:lumOff val="-461"/>
            <a:alphaOff val="0"/>
          </a:schemeClr>
        </a:solidFill>
        <a:ln w="12700" cap="flat" cmpd="sng" algn="ctr">
          <a:solidFill>
            <a:schemeClr val="accent2">
              <a:tint val="40000"/>
              <a:alpha val="90000"/>
              <a:hueOff val="-509536"/>
              <a:satOff val="-45208"/>
              <a:lumOff val="-4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Hold arm at 90 degrees elbow flexion</a:t>
          </a:r>
        </a:p>
      </dsp:txBody>
      <dsp:txXfrm>
        <a:off x="2628900" y="1539102"/>
        <a:ext cx="7886700" cy="504459"/>
      </dsp:txXfrm>
    </dsp:sp>
    <dsp:sp modelId="{70ED4ED9-EAF9-4D6D-BD04-B4D1544EC7BF}">
      <dsp:nvSpPr>
        <dsp:cNvPr id="0" name=""/>
        <dsp:cNvSpPr/>
      </dsp:nvSpPr>
      <dsp:spPr>
        <a:xfrm rot="10800000">
          <a:off x="0" y="770580"/>
          <a:ext cx="2628900" cy="776091"/>
        </a:xfrm>
        <a:prstGeom prst="upArrowCallout">
          <a:avLst>
            <a:gd name="adj1" fmla="val 5000"/>
            <a:gd name="adj2" fmla="val 10000"/>
            <a:gd name="adj3" fmla="val 15000"/>
            <a:gd name="adj4" fmla="val 64977"/>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Hold</a:t>
          </a:r>
        </a:p>
      </dsp:txBody>
      <dsp:txXfrm rot="-10800000">
        <a:off x="0" y="770580"/>
        <a:ext cx="2628900" cy="504459"/>
      </dsp:txXfrm>
    </dsp:sp>
    <dsp:sp modelId="{D33691C4-4B84-4BBF-B3F2-A910EB77B0D7}">
      <dsp:nvSpPr>
        <dsp:cNvPr id="0" name=""/>
        <dsp:cNvSpPr/>
      </dsp:nvSpPr>
      <dsp:spPr>
        <a:xfrm>
          <a:off x="2628900" y="770580"/>
          <a:ext cx="7886700" cy="504459"/>
        </a:xfrm>
        <a:prstGeom prst="rect">
          <a:avLst/>
        </a:prstGeom>
        <a:solidFill>
          <a:schemeClr val="accent2">
            <a:tint val="40000"/>
            <a:alpha val="90000"/>
            <a:hueOff val="-679381"/>
            <a:satOff val="-60277"/>
            <a:lumOff val="-615"/>
            <a:alphaOff val="0"/>
          </a:schemeClr>
        </a:solidFill>
        <a:ln w="12700" cap="flat" cmpd="sng" algn="ctr">
          <a:solidFill>
            <a:schemeClr val="accent2">
              <a:tint val="40000"/>
              <a:alpha val="90000"/>
              <a:hueOff val="-679381"/>
              <a:satOff val="-60277"/>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Firmly hold HGR dynamometer</a:t>
          </a:r>
        </a:p>
      </dsp:txBody>
      <dsp:txXfrm>
        <a:off x="2628900" y="770580"/>
        <a:ext cx="7886700" cy="504459"/>
      </dsp:txXfrm>
    </dsp:sp>
    <dsp:sp modelId="{A4161270-BC1C-4B3C-BF97-55CB41AF355D}">
      <dsp:nvSpPr>
        <dsp:cNvPr id="0" name=""/>
        <dsp:cNvSpPr/>
      </dsp:nvSpPr>
      <dsp:spPr>
        <a:xfrm rot="10800000">
          <a:off x="0" y="2058"/>
          <a:ext cx="2628900" cy="776091"/>
        </a:xfrm>
        <a:prstGeom prst="upArrowCallout">
          <a:avLst>
            <a:gd name="adj1" fmla="val 5000"/>
            <a:gd name="adj2" fmla="val 10000"/>
            <a:gd name="adj3" fmla="val 15000"/>
            <a:gd name="adj4" fmla="val 64977"/>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6967" tIns="120904" rIns="186967" bIns="120904" numCol="1" spcCol="1270" anchor="ctr" anchorCtr="0">
          <a:noAutofit/>
        </a:bodyPr>
        <a:lstStyle/>
        <a:p>
          <a:pPr marL="0" lvl="0" indent="0" algn="ctr" defTabSz="755650">
            <a:lnSpc>
              <a:spcPct val="90000"/>
            </a:lnSpc>
            <a:spcBef>
              <a:spcPct val="0"/>
            </a:spcBef>
            <a:spcAft>
              <a:spcPct val="35000"/>
            </a:spcAft>
            <a:buNone/>
          </a:pPr>
          <a:r>
            <a:rPr lang="en-US" sz="1700" kern="1200"/>
            <a:t>Set</a:t>
          </a:r>
        </a:p>
      </dsp:txBody>
      <dsp:txXfrm rot="-10800000">
        <a:off x="0" y="2058"/>
        <a:ext cx="2628900" cy="504459"/>
      </dsp:txXfrm>
    </dsp:sp>
    <dsp:sp modelId="{FC5E363A-61DD-4AD0-8C6F-92C62EDE5E5C}">
      <dsp:nvSpPr>
        <dsp:cNvPr id="0" name=""/>
        <dsp:cNvSpPr/>
      </dsp:nvSpPr>
      <dsp:spPr>
        <a:xfrm>
          <a:off x="2628900" y="2058"/>
          <a:ext cx="7886700" cy="50445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152400" rIns="159980" bIns="152400" numCol="1" spcCol="1270" anchor="ctr" anchorCtr="0">
          <a:noAutofit/>
        </a:bodyPr>
        <a:lstStyle/>
        <a:p>
          <a:pPr marL="0" lvl="0" indent="0" algn="l" defTabSz="533400">
            <a:lnSpc>
              <a:spcPct val="90000"/>
            </a:lnSpc>
            <a:spcBef>
              <a:spcPct val="0"/>
            </a:spcBef>
            <a:spcAft>
              <a:spcPct val="35000"/>
            </a:spcAft>
            <a:buNone/>
          </a:pPr>
          <a:r>
            <a:rPr lang="en-US" sz="1200" kern="1200"/>
            <a:t>Set HGR dynamometer to proper distance</a:t>
          </a:r>
        </a:p>
      </dsp:txBody>
      <dsp:txXfrm>
        <a:off x="2628900" y="2058"/>
        <a:ext cx="7886700" cy="50445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813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751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0463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1pPr marL="91440" indent="-91440">
              <a:buFont typeface="Arial" panose="020B0604020202020204" pitchFamily="34" charset="0"/>
              <a:buChar char="•"/>
              <a:defRPr/>
            </a:lvl1pPr>
            <a:lvl2pPr marL="384048" indent="-182880">
              <a:buFont typeface="Arial" panose="020B0604020202020204" pitchFamily="34" charset="0"/>
              <a:buChar char="•"/>
              <a:defRPr sz="2000"/>
            </a:lvl2pPr>
            <a:lvl3pPr>
              <a:defRPr sz="1800"/>
            </a:lvl3pPr>
            <a:lvl4pPr>
              <a:defRPr sz="1400"/>
            </a:lvl4pPr>
            <a:lvl5pPr>
              <a:defRPr sz="1200"/>
            </a:lvl5pPr>
          </a:lstStyle>
          <a:p>
            <a:pPr lvl="1"/>
            <a:r>
              <a:rPr lang="en-US"/>
              <a:t>Edit Master text styles</a:t>
            </a:r>
          </a:p>
          <a:p>
            <a:pPr lvl="2"/>
            <a:r>
              <a:rPr lang="en-US"/>
              <a:t>Second level</a:t>
            </a:r>
          </a:p>
          <a:p>
            <a:pPr lvl="3"/>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5F6F48-48A3-4F71-BB15-2C2729797882}"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914D4-F99D-4B69-B1F3-22163ED9EB5B}" type="slidenum">
              <a:rPr lang="en-US" smtClean="0"/>
              <a:t>‹#›</a:t>
            </a:fld>
            <a:endParaRPr lang="en-US"/>
          </a:p>
        </p:txBody>
      </p:sp>
      <p:pic>
        <p:nvPicPr>
          <p:cNvPr id="7" name="Picture 6" descr="Image result for ucf logo"/>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8601" t="9583" r="28947" b="10126"/>
          <a:stretch/>
        </p:blipFill>
        <p:spPr bwMode="auto">
          <a:xfrm>
            <a:off x="10824210" y="5943600"/>
            <a:ext cx="777239" cy="90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9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5007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336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052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804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48220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642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529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46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509575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1"/>
            <a:r>
              <a:rPr lang="en-US"/>
              <a:t>Edit Master text styles</a:t>
            </a:r>
          </a:p>
          <a:p>
            <a:pPr lvl="2"/>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15F6F48-48A3-4F71-BB15-2C2729797882}" type="datetimeFigureOut">
              <a:rPr lang="en-US" smtClean="0"/>
              <a:t>4/7/2022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A8914D4-F99D-4B69-B1F3-22163ED9EB5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6" descr="Image result for ucf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8601" t="9583" r="28947" b="10126"/>
          <a:stretch/>
        </p:blipFill>
        <p:spPr bwMode="auto">
          <a:xfrm>
            <a:off x="10824210" y="5943600"/>
            <a:ext cx="777239" cy="90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59152"/>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0446499-4E85-4058-95B5-D8D36D2CB0F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DB0E8-DC89-4F2F-9881-ACF09895FFB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Musculoskeletal Fitness-Week 11</a:t>
            </a:r>
          </a:p>
        </p:txBody>
      </p:sp>
      <p:sp>
        <p:nvSpPr>
          <p:cNvPr id="3" name="Subtitle 2">
            <a:extLst>
              <a:ext uri="{FF2B5EF4-FFF2-40B4-BE49-F238E27FC236}">
                <a16:creationId xmlns:a16="http://schemas.microsoft.com/office/drawing/2014/main" id="{42BCC49B-DA92-4D6B-AFCF-F4F3B327CC2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cs typeface="Calibri"/>
              </a:rPr>
              <a:t>PET4550C</a:t>
            </a:r>
            <a:endParaRPr lang="en-US">
              <a:solidFill>
                <a:srgbClr val="FFFFFF"/>
              </a:solidFill>
            </a:endParaRPr>
          </a:p>
        </p:txBody>
      </p:sp>
    </p:spTree>
    <p:extLst>
      <p:ext uri="{BB962C8B-B14F-4D97-AF65-F5344CB8AC3E}">
        <p14:creationId xmlns:p14="http://schemas.microsoft.com/office/powerpoint/2010/main" val="267916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able&#10;&#10;Description automatically generated">
            <a:extLst>
              <a:ext uri="{FF2B5EF4-FFF2-40B4-BE49-F238E27FC236}">
                <a16:creationId xmlns:a16="http://schemas.microsoft.com/office/drawing/2014/main" id="{85A61A9D-75D4-4C9C-9553-891FCDA66EEF}"/>
              </a:ext>
            </a:extLst>
          </p:cNvPr>
          <p:cNvPicPr>
            <a:picLocks noChangeAspect="1"/>
          </p:cNvPicPr>
          <p:nvPr/>
        </p:nvPicPr>
        <p:blipFill>
          <a:blip r:embed="rId2"/>
          <a:stretch>
            <a:fillRect/>
          </a:stretch>
        </p:blipFill>
        <p:spPr>
          <a:xfrm>
            <a:off x="1938487" y="643467"/>
            <a:ext cx="8315025" cy="5571066"/>
          </a:xfrm>
          <a:prstGeom prst="rect">
            <a:avLst/>
          </a:prstGeom>
        </p:spPr>
      </p:pic>
    </p:spTree>
    <p:extLst>
      <p:ext uri="{BB962C8B-B14F-4D97-AF65-F5344CB8AC3E}">
        <p14:creationId xmlns:p14="http://schemas.microsoft.com/office/powerpoint/2010/main" val="293322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B4842EA4-41A1-4D50-8ECF-16F7C0AF5483}"/>
              </a:ext>
            </a:extLst>
          </p:cNvPr>
          <p:cNvPicPr>
            <a:picLocks noChangeAspect="1"/>
          </p:cNvPicPr>
          <p:nvPr/>
        </p:nvPicPr>
        <p:blipFill>
          <a:blip r:embed="rId2"/>
          <a:stretch>
            <a:fillRect/>
          </a:stretch>
        </p:blipFill>
        <p:spPr>
          <a:xfrm>
            <a:off x="3649571" y="327515"/>
            <a:ext cx="5868589" cy="6082162"/>
          </a:xfrm>
          <a:prstGeom prst="rect">
            <a:avLst/>
          </a:prstGeom>
          <a:ln>
            <a:noFill/>
          </a:ln>
        </p:spPr>
      </p:pic>
    </p:spTree>
    <p:extLst>
      <p:ext uri="{BB962C8B-B14F-4D97-AF65-F5344CB8AC3E}">
        <p14:creationId xmlns:p14="http://schemas.microsoft.com/office/powerpoint/2010/main" val="112819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3" name="Rectangle 93">
            <a:extLst>
              <a:ext uri="{FF2B5EF4-FFF2-40B4-BE49-F238E27FC236}">
                <a16:creationId xmlns:a16="http://schemas.microsoft.com/office/drawing/2014/main" id="{E5A49435-E075-4822-9D18-0D1331C9F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D2AFE-BD68-40E2-B56B-347776BF3AB5}"/>
              </a:ext>
            </a:extLst>
          </p:cNvPr>
          <p:cNvSpPr>
            <a:spLocks noGrp="1"/>
          </p:cNvSpPr>
          <p:nvPr>
            <p:ph type="title"/>
          </p:nvPr>
        </p:nvSpPr>
        <p:spPr>
          <a:xfrm>
            <a:off x="1166648" y="721805"/>
            <a:ext cx="4088933" cy="2147520"/>
          </a:xfrm>
        </p:spPr>
        <p:txBody>
          <a:bodyPr>
            <a:normAutofit/>
          </a:bodyPr>
          <a:lstStyle/>
          <a:p>
            <a:r>
              <a:rPr lang="en-US" sz="4000"/>
              <a:t>Types of Muscle Contractions</a:t>
            </a:r>
          </a:p>
        </p:txBody>
      </p:sp>
      <p:sp>
        <p:nvSpPr>
          <p:cNvPr id="98" name="Rectangle 9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23AE24FC-E697-4150-A4E9-7038F7232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01" name="Rectangle 64">
              <a:extLst>
                <a:ext uri="{FF2B5EF4-FFF2-40B4-BE49-F238E27FC236}">
                  <a16:creationId xmlns:a16="http://schemas.microsoft.com/office/drawing/2014/main" id="{B6E6A6DC-8190-4538-9EAF-6D2DA32F2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6">
              <a:extLst>
                <a:ext uri="{FF2B5EF4-FFF2-40B4-BE49-F238E27FC236}">
                  <a16:creationId xmlns:a16="http://schemas.microsoft.com/office/drawing/2014/main" id="{6A0F9E64-E4D5-4F5D-8DC8-4D718FB4E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4">
              <a:extLst>
                <a:ext uri="{FF2B5EF4-FFF2-40B4-BE49-F238E27FC236}">
                  <a16:creationId xmlns:a16="http://schemas.microsoft.com/office/drawing/2014/main" id="{8B14D11E-46EC-4472-B641-2B229466B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6">
              <a:extLst>
                <a:ext uri="{FF2B5EF4-FFF2-40B4-BE49-F238E27FC236}">
                  <a16:creationId xmlns:a16="http://schemas.microsoft.com/office/drawing/2014/main" id="{CBCC03E8-EFA8-4481-85F5-6D67FD43B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4">
              <a:extLst>
                <a:ext uri="{FF2B5EF4-FFF2-40B4-BE49-F238E27FC236}">
                  <a16:creationId xmlns:a16="http://schemas.microsoft.com/office/drawing/2014/main" id="{0AEDB5B1-8ED2-479D-B390-166313445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32736CD4-ACBB-4E31-A595-77721EE5F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4">
              <a:extLst>
                <a:ext uri="{FF2B5EF4-FFF2-40B4-BE49-F238E27FC236}">
                  <a16:creationId xmlns:a16="http://schemas.microsoft.com/office/drawing/2014/main" id="{840EDB8A-0A05-4A4D-9131-B0C9913AD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6">
              <a:extLst>
                <a:ext uri="{FF2B5EF4-FFF2-40B4-BE49-F238E27FC236}">
                  <a16:creationId xmlns:a16="http://schemas.microsoft.com/office/drawing/2014/main" id="{97852E7D-B6DA-4315-9AB0-F38BDF42C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4">
              <a:extLst>
                <a:ext uri="{FF2B5EF4-FFF2-40B4-BE49-F238E27FC236}">
                  <a16:creationId xmlns:a16="http://schemas.microsoft.com/office/drawing/2014/main" id="{042626BE-3A9A-4473-9CDB-891652CF9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6">
              <a:extLst>
                <a:ext uri="{FF2B5EF4-FFF2-40B4-BE49-F238E27FC236}">
                  <a16:creationId xmlns:a16="http://schemas.microsoft.com/office/drawing/2014/main" id="{26990F26-ADA3-4903-BD10-FB3F028C4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4">
              <a:extLst>
                <a:ext uri="{FF2B5EF4-FFF2-40B4-BE49-F238E27FC236}">
                  <a16:creationId xmlns:a16="http://schemas.microsoft.com/office/drawing/2014/main" id="{14323D42-A322-4207-857F-82B98209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F9D23351-DEBD-4512-90A7-4603F9CA6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4">
              <a:extLst>
                <a:ext uri="{FF2B5EF4-FFF2-40B4-BE49-F238E27FC236}">
                  <a16:creationId xmlns:a16="http://schemas.microsoft.com/office/drawing/2014/main" id="{53C35052-0CBF-4794-B3FE-7CF81F06A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6">
              <a:extLst>
                <a:ext uri="{FF2B5EF4-FFF2-40B4-BE49-F238E27FC236}">
                  <a16:creationId xmlns:a16="http://schemas.microsoft.com/office/drawing/2014/main" id="{DE00348F-61C1-4BAF-A2DE-51D1FA9DC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4">
              <a:extLst>
                <a:ext uri="{FF2B5EF4-FFF2-40B4-BE49-F238E27FC236}">
                  <a16:creationId xmlns:a16="http://schemas.microsoft.com/office/drawing/2014/main" id="{740C38A9-2B2E-4547-9000-43FE77D14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6">
              <a:extLst>
                <a:ext uri="{FF2B5EF4-FFF2-40B4-BE49-F238E27FC236}">
                  <a16:creationId xmlns:a16="http://schemas.microsoft.com/office/drawing/2014/main" id="{8170394A-2958-4790-9EFB-6DA2EC131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4">
              <a:extLst>
                <a:ext uri="{FF2B5EF4-FFF2-40B4-BE49-F238E27FC236}">
                  <a16:creationId xmlns:a16="http://schemas.microsoft.com/office/drawing/2014/main" id="{A0D08350-9D6D-4252-8A04-D0422792B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6">
              <a:extLst>
                <a:ext uri="{FF2B5EF4-FFF2-40B4-BE49-F238E27FC236}">
                  <a16:creationId xmlns:a16="http://schemas.microsoft.com/office/drawing/2014/main" id="{854E4015-5352-4DFB-A8D1-2F380D399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4">
              <a:extLst>
                <a:ext uri="{FF2B5EF4-FFF2-40B4-BE49-F238E27FC236}">
                  <a16:creationId xmlns:a16="http://schemas.microsoft.com/office/drawing/2014/main" id="{835C5FE1-6BD5-4F30-AF61-12736BBAD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66">
              <a:extLst>
                <a:ext uri="{FF2B5EF4-FFF2-40B4-BE49-F238E27FC236}">
                  <a16:creationId xmlns:a16="http://schemas.microsoft.com/office/drawing/2014/main" id="{DDBBD31D-9CD8-4380-A5C6-A03D916CD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8" descr="Diagram&#10;&#10;Description automatically generated">
            <a:extLst>
              <a:ext uri="{FF2B5EF4-FFF2-40B4-BE49-F238E27FC236}">
                <a16:creationId xmlns:a16="http://schemas.microsoft.com/office/drawing/2014/main" id="{CC7B1C96-AE2B-4877-9CBE-0F57B5247113}"/>
              </a:ext>
            </a:extLst>
          </p:cNvPr>
          <p:cNvPicPr>
            <a:picLocks noChangeAspect="1"/>
          </p:cNvPicPr>
          <p:nvPr/>
        </p:nvPicPr>
        <p:blipFill>
          <a:blip r:embed="rId2"/>
          <a:stretch>
            <a:fillRect/>
          </a:stretch>
        </p:blipFill>
        <p:spPr>
          <a:xfrm>
            <a:off x="7033622" y="730949"/>
            <a:ext cx="3861021" cy="5496116"/>
          </a:xfrm>
          <a:prstGeom prst="rect">
            <a:avLst/>
          </a:prstGeom>
        </p:spPr>
      </p:pic>
      <p:graphicFrame>
        <p:nvGraphicFramePr>
          <p:cNvPr id="4116" name="Content Placeholder 2">
            <a:extLst>
              <a:ext uri="{FF2B5EF4-FFF2-40B4-BE49-F238E27FC236}">
                <a16:creationId xmlns:a16="http://schemas.microsoft.com/office/drawing/2014/main" id="{99813875-8B89-491A-A2B1-F0828366E8DD}"/>
              </a:ext>
            </a:extLst>
          </p:cNvPr>
          <p:cNvGraphicFramePr>
            <a:graphicFrameLocks noGrp="1"/>
          </p:cNvGraphicFramePr>
          <p:nvPr>
            <p:ph idx="1"/>
            <p:extLst>
              <p:ext uri="{D42A27DB-BD31-4B8C-83A1-F6EECF244321}">
                <p14:modId xmlns:p14="http://schemas.microsoft.com/office/powerpoint/2010/main" val="2519687664"/>
              </p:ext>
            </p:extLst>
          </p:nvPr>
        </p:nvGraphicFramePr>
        <p:xfrm>
          <a:off x="1166649" y="3531476"/>
          <a:ext cx="4088932" cy="3034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46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825332-EB6D-452E-BDEB-FF58DA21CCD0}"/>
              </a:ext>
            </a:extLst>
          </p:cNvPr>
          <p:cNvPicPr>
            <a:picLocks noChangeAspect="1"/>
          </p:cNvPicPr>
          <p:nvPr/>
        </p:nvPicPr>
        <p:blipFill rotWithShape="1">
          <a:blip r:embed="rId2">
            <a:duotone>
              <a:prstClr val="black"/>
              <a:prstClr val="white"/>
            </a:duotone>
            <a:alphaModFix amt="35000"/>
          </a:blip>
          <a:srcRect t="3497" b="12234"/>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568D62-EFB0-47E9-B659-F3B9E595AE03}"/>
              </a:ext>
            </a:extLst>
          </p:cNvPr>
          <p:cNvSpPr>
            <a:spLocks noGrp="1"/>
          </p:cNvSpPr>
          <p:nvPr>
            <p:ph type="title"/>
          </p:nvPr>
        </p:nvSpPr>
        <p:spPr>
          <a:xfrm>
            <a:off x="838201" y="1065862"/>
            <a:ext cx="3313164" cy="4726276"/>
          </a:xfrm>
        </p:spPr>
        <p:txBody>
          <a:bodyPr>
            <a:normAutofit/>
          </a:bodyPr>
          <a:lstStyle/>
          <a:p>
            <a:pPr algn="r"/>
            <a:r>
              <a:rPr lang="en-US" sz="4000">
                <a:cs typeface="Calibri Light"/>
              </a:rPr>
              <a:t>Assessments of Muscular Strength</a:t>
            </a:r>
            <a:endParaRPr lang="en-US" sz="4000"/>
          </a:p>
        </p:txBody>
      </p:sp>
      <p:cxnSp>
        <p:nvCxnSpPr>
          <p:cNvPr id="29" name="Straight Connector 2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9A07524-688D-49B1-8B92-561AFA1DC79A}"/>
              </a:ext>
            </a:extLst>
          </p:cNvPr>
          <p:cNvGraphicFramePr>
            <a:graphicFrameLocks noGrp="1"/>
          </p:cNvGraphicFramePr>
          <p:nvPr>
            <p:ph idx="1"/>
            <p:extLst>
              <p:ext uri="{D42A27DB-BD31-4B8C-83A1-F6EECF244321}">
                <p14:modId xmlns:p14="http://schemas.microsoft.com/office/powerpoint/2010/main" val="3302418678"/>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009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FE9EA-50D8-4028-BE42-DC2D813BE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251674"/>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A1924E-D7AF-47D6-96A9-9984D2310CF7}"/>
              </a:ext>
            </a:extLst>
          </p:cNvPr>
          <p:cNvSpPr>
            <a:spLocks noGrp="1"/>
          </p:cNvSpPr>
          <p:nvPr>
            <p:ph type="title"/>
          </p:nvPr>
        </p:nvSpPr>
        <p:spPr>
          <a:xfrm>
            <a:off x="4379976" y="452842"/>
            <a:ext cx="6976872" cy="1261872"/>
          </a:xfrm>
        </p:spPr>
        <p:txBody>
          <a:bodyPr vert="horz" lIns="91440" tIns="45720" rIns="91440" bIns="45720" rtlCol="0" anchor="ctr">
            <a:normAutofit/>
          </a:bodyPr>
          <a:lstStyle/>
          <a:p>
            <a:r>
              <a:rPr lang="en-US" sz="3000" kern="1200">
                <a:solidFill>
                  <a:schemeClr val="bg1"/>
                </a:solidFill>
                <a:latin typeface="+mj-lt"/>
                <a:ea typeface="+mj-ea"/>
                <a:cs typeface="+mj-cs"/>
              </a:rPr>
              <a:t>ACSM Recommendations for Standardized Conditions for Strength and Endurance Tests</a:t>
            </a:r>
          </a:p>
        </p:txBody>
      </p:sp>
      <p:cxnSp>
        <p:nvCxnSpPr>
          <p:cNvPr id="11" name="Straight Connector 10">
            <a:extLst>
              <a:ext uri="{FF2B5EF4-FFF2-40B4-BE49-F238E27FC236}">
                <a16:creationId xmlns:a16="http://schemas.microsoft.com/office/drawing/2014/main" id="{9A218DD6-0CC7-465B-B80F-747F97B40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623740"/>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Table&#10;&#10;Description automatically generated">
            <a:extLst>
              <a:ext uri="{FF2B5EF4-FFF2-40B4-BE49-F238E27FC236}">
                <a16:creationId xmlns:a16="http://schemas.microsoft.com/office/drawing/2014/main" id="{E2BFE31E-B49A-410E-BFDF-F663F8F3D400}"/>
              </a:ext>
            </a:extLst>
          </p:cNvPr>
          <p:cNvPicPr>
            <a:picLocks noGrp="1" noChangeAspect="1"/>
          </p:cNvPicPr>
          <p:nvPr>
            <p:ph idx="1"/>
          </p:nvPr>
        </p:nvPicPr>
        <p:blipFill>
          <a:blip r:embed="rId2"/>
          <a:stretch>
            <a:fillRect/>
          </a:stretch>
        </p:blipFill>
        <p:spPr>
          <a:xfrm>
            <a:off x="2328235" y="2243796"/>
            <a:ext cx="8371873" cy="4351338"/>
          </a:xfrm>
        </p:spPr>
      </p:pic>
    </p:spTree>
    <p:extLst>
      <p:ext uri="{BB962C8B-B14F-4D97-AF65-F5344CB8AC3E}">
        <p14:creationId xmlns:p14="http://schemas.microsoft.com/office/powerpoint/2010/main" val="1228698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58C06-129E-41A6-93D4-E78600703F86}"/>
              </a:ext>
            </a:extLst>
          </p:cNvPr>
          <p:cNvSpPr>
            <a:spLocks noGrp="1"/>
          </p:cNvSpPr>
          <p:nvPr>
            <p:ph type="title"/>
          </p:nvPr>
        </p:nvSpPr>
        <p:spPr>
          <a:xfrm>
            <a:off x="594360" y="1209086"/>
            <a:ext cx="3876848" cy="4064925"/>
          </a:xfrm>
        </p:spPr>
        <p:txBody>
          <a:bodyPr anchor="ctr">
            <a:normAutofit/>
          </a:bodyPr>
          <a:lstStyle/>
          <a:p>
            <a:r>
              <a:rPr lang="en-US" sz="5000">
                <a:cs typeface="Calibri Light"/>
              </a:rPr>
              <a:t>1RM Testing</a:t>
            </a:r>
            <a:endParaRPr lang="en-US" sz="5000"/>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9B57A28-D574-4FB8-ACCE-696BF0952E07}"/>
              </a:ext>
            </a:extLst>
          </p:cNvPr>
          <p:cNvGraphicFramePr>
            <a:graphicFrameLocks noGrp="1"/>
          </p:cNvGraphicFramePr>
          <p:nvPr>
            <p:ph idx="1"/>
            <p:extLst>
              <p:ext uri="{D42A27DB-BD31-4B8C-83A1-F6EECF244321}">
                <p14:modId xmlns:p14="http://schemas.microsoft.com/office/powerpoint/2010/main" val="1304962310"/>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16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D63E6-F198-4077-A9ED-C89DD6A4A57F}"/>
              </a:ext>
            </a:extLst>
          </p:cNvPr>
          <p:cNvSpPr>
            <a:spLocks noGrp="1"/>
          </p:cNvSpPr>
          <p:nvPr>
            <p:ph type="title"/>
          </p:nvPr>
        </p:nvSpPr>
        <p:spPr>
          <a:xfrm>
            <a:off x="838200" y="963877"/>
            <a:ext cx="3494362" cy="4930246"/>
          </a:xfrm>
        </p:spPr>
        <p:txBody>
          <a:bodyPr>
            <a:normAutofit/>
          </a:bodyPr>
          <a:lstStyle/>
          <a:p>
            <a:pPr algn="r"/>
            <a:r>
              <a:rPr lang="en-US">
                <a:cs typeface="Calibri Light"/>
              </a:rPr>
              <a:t>Indirect 1RM</a:t>
            </a: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F020E8-60BC-461E-8011-2FD3BC0FAE40}"/>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a:cs typeface="Calibri"/>
              </a:rPr>
              <a:t>Used when direct testing is not feasible or safe</a:t>
            </a:r>
          </a:p>
          <a:p>
            <a:r>
              <a:rPr lang="en-US" sz="2400">
                <a:cs typeface="Calibri"/>
              </a:rPr>
              <a:t>The percentage of 1RM load </a:t>
            </a:r>
            <a:r>
              <a:rPr lang="en-US" sz="2400">
                <a:ea typeface="+mn-lt"/>
                <a:cs typeface="+mn-lt"/>
              </a:rPr>
              <a:t>↓ by 2% to 2.5% per maximal repetition performed</a:t>
            </a:r>
          </a:p>
          <a:p>
            <a:pPr lvl="1"/>
            <a:r>
              <a:rPr lang="en-US">
                <a:cs typeface="Calibri"/>
              </a:rPr>
              <a:t>1RM=100% load; 5RM would be 90% of 1RM load</a:t>
            </a:r>
          </a:p>
          <a:p>
            <a:r>
              <a:rPr lang="en-US" sz="2400">
                <a:cs typeface="Calibri"/>
              </a:rPr>
              <a:t>2 Indirect Methods</a:t>
            </a:r>
          </a:p>
          <a:p>
            <a:pPr lvl="1"/>
            <a:r>
              <a:rPr lang="en-US">
                <a:cs typeface="Calibri"/>
              </a:rPr>
              <a:t>Repetition Maximum Test</a:t>
            </a:r>
          </a:p>
          <a:p>
            <a:pPr lvl="1"/>
            <a:r>
              <a:rPr lang="en-US">
                <a:cs typeface="Calibri"/>
              </a:rPr>
              <a:t>Prediction Equations</a:t>
            </a:r>
          </a:p>
        </p:txBody>
      </p:sp>
    </p:spTree>
    <p:extLst>
      <p:ext uri="{BB962C8B-B14F-4D97-AF65-F5344CB8AC3E}">
        <p14:creationId xmlns:p14="http://schemas.microsoft.com/office/powerpoint/2010/main" val="175818590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03D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7CD70E-7503-414D-9067-5512AD3F2BE3}"/>
              </a:ext>
            </a:extLst>
          </p:cNvPr>
          <p:cNvSpPr>
            <a:spLocks noGrp="1"/>
          </p:cNvSpPr>
          <p:nvPr>
            <p:ph type="title"/>
          </p:nvPr>
        </p:nvSpPr>
        <p:spPr>
          <a:xfrm>
            <a:off x="524256" y="491260"/>
            <a:ext cx="6594189" cy="1625210"/>
          </a:xfrm>
        </p:spPr>
        <p:txBody>
          <a:bodyPr>
            <a:normAutofit/>
          </a:bodyPr>
          <a:lstStyle/>
          <a:p>
            <a:r>
              <a:rPr lang="en-US">
                <a:solidFill>
                  <a:srgbClr val="FFFFFF"/>
                </a:solidFill>
                <a:ea typeface="+mj-lt"/>
                <a:cs typeface="+mj-lt"/>
              </a:rPr>
              <a:t>Repetition Maximum Test</a:t>
            </a:r>
            <a:endParaRPr lang="en-US">
              <a:solidFill>
                <a:srgbClr val="FFFFFF"/>
              </a:solidFill>
            </a:endParaRPr>
          </a:p>
        </p:txBody>
      </p:sp>
      <p:pic>
        <p:nvPicPr>
          <p:cNvPr id="36" name="Picture 36">
            <a:extLst>
              <a:ext uri="{FF2B5EF4-FFF2-40B4-BE49-F238E27FC236}">
                <a16:creationId xmlns:a16="http://schemas.microsoft.com/office/drawing/2014/main" id="{75D8BAE3-E84D-4FE5-93AD-B8B223AE6502}"/>
              </a:ext>
            </a:extLst>
          </p:cNvPr>
          <p:cNvPicPr>
            <a:picLocks noChangeAspect="1"/>
          </p:cNvPicPr>
          <p:nvPr/>
        </p:nvPicPr>
        <p:blipFill rotWithShape="1">
          <a:blip r:embed="rId2"/>
          <a:srcRect r="1" b="2845"/>
          <a:stretch/>
        </p:blipFill>
        <p:spPr>
          <a:xfrm>
            <a:off x="327547" y="2454903"/>
            <a:ext cx="7058306" cy="4080254"/>
          </a:xfrm>
          <a:prstGeom prst="rect">
            <a:avLst/>
          </a:prstGeom>
        </p:spPr>
      </p:pic>
      <p:sp>
        <p:nvSpPr>
          <p:cNvPr id="43" name="Rectangle 4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7F05E9-6E18-46E5-ABB0-C57870B283A8}"/>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cs typeface="Calibri"/>
              </a:rPr>
              <a:t>Performed with a load that ranges between 5 &amp; 10 repetitions </a:t>
            </a:r>
          </a:p>
          <a:p>
            <a:pPr lvl="1"/>
            <a:r>
              <a:rPr lang="en-US" sz="2000">
                <a:solidFill>
                  <a:srgbClr val="FFFFFF"/>
                </a:solidFill>
                <a:cs typeface="Calibri"/>
              </a:rPr>
              <a:t>Heaviest load that allowed this with proper technique</a:t>
            </a:r>
          </a:p>
          <a:p>
            <a:r>
              <a:rPr lang="en-US" sz="2000">
                <a:solidFill>
                  <a:srgbClr val="FFFFFF"/>
                </a:solidFill>
                <a:cs typeface="Calibri"/>
              </a:rPr>
              <a:t>Used in conjunction with a 1RM estimation table to predict maximal muscular strength for a specific exercise</a:t>
            </a:r>
          </a:p>
        </p:txBody>
      </p:sp>
    </p:spTree>
    <p:extLst>
      <p:ext uri="{BB962C8B-B14F-4D97-AF65-F5344CB8AC3E}">
        <p14:creationId xmlns:p14="http://schemas.microsoft.com/office/powerpoint/2010/main" val="180427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A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B6F5AB-9B02-47A4-908E-7EF53DC66BDA}"/>
              </a:ext>
            </a:extLst>
          </p:cNvPr>
          <p:cNvSpPr>
            <a:spLocks noGrp="1"/>
          </p:cNvSpPr>
          <p:nvPr>
            <p:ph type="title"/>
          </p:nvPr>
        </p:nvSpPr>
        <p:spPr>
          <a:xfrm>
            <a:off x="524256" y="516804"/>
            <a:ext cx="6594189" cy="1625210"/>
          </a:xfrm>
        </p:spPr>
        <p:txBody>
          <a:bodyPr>
            <a:normAutofit/>
          </a:bodyPr>
          <a:lstStyle/>
          <a:p>
            <a:r>
              <a:rPr lang="en-US">
                <a:solidFill>
                  <a:srgbClr val="FFFFFF"/>
                </a:solidFill>
                <a:cs typeface="Calibri Light"/>
              </a:rPr>
              <a:t>Prediction Equations</a:t>
            </a:r>
            <a:endParaRPr lang="en-US">
              <a:solidFill>
                <a:srgbClr val="FFFFFF"/>
              </a:solidFill>
            </a:endParaRP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7DD44EE9-863E-4B2E-B56A-992BB7FFC27F}"/>
              </a:ext>
            </a:extLst>
          </p:cNvPr>
          <p:cNvPicPr>
            <a:picLocks noChangeAspect="1"/>
          </p:cNvPicPr>
          <p:nvPr/>
        </p:nvPicPr>
        <p:blipFill>
          <a:blip r:embed="rId2"/>
          <a:stretch>
            <a:fillRect/>
          </a:stretch>
        </p:blipFill>
        <p:spPr>
          <a:xfrm>
            <a:off x="566744" y="2912777"/>
            <a:ext cx="6579910" cy="3141906"/>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31E09F-9654-4737-964A-3590189DFEEB}"/>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cs typeface="Calibri"/>
              </a:rPr>
              <a:t>Allows the client to perform less than 10 repetitions</a:t>
            </a:r>
          </a:p>
          <a:p>
            <a:r>
              <a:rPr lang="en-US" sz="2000">
                <a:solidFill>
                  <a:srgbClr val="FFFFFF"/>
                </a:solidFill>
                <a:cs typeface="Calibri"/>
              </a:rPr>
              <a:t>More accurate with heavier loads and fewer repetitions </a:t>
            </a:r>
          </a:p>
        </p:txBody>
      </p:sp>
    </p:spTree>
    <p:extLst>
      <p:ext uri="{BB962C8B-B14F-4D97-AF65-F5344CB8AC3E}">
        <p14:creationId xmlns:p14="http://schemas.microsoft.com/office/powerpoint/2010/main" val="1623849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16383-4C8C-4AA1-B408-1E251AFEFB29}"/>
              </a:ext>
            </a:extLst>
          </p:cNvPr>
          <p:cNvSpPr>
            <a:spLocks noGrp="1"/>
          </p:cNvSpPr>
          <p:nvPr>
            <p:ph type="title"/>
          </p:nvPr>
        </p:nvSpPr>
        <p:spPr>
          <a:xfrm>
            <a:off x="524256" y="516804"/>
            <a:ext cx="6594189" cy="1625210"/>
          </a:xfrm>
        </p:spPr>
        <p:txBody>
          <a:bodyPr>
            <a:normAutofit/>
          </a:bodyPr>
          <a:lstStyle/>
          <a:p>
            <a:r>
              <a:rPr lang="en-US">
                <a:solidFill>
                  <a:srgbClr val="FFFFFF"/>
                </a:solidFill>
                <a:cs typeface="Calibri Light"/>
              </a:rPr>
              <a:t>Isometric Strength Tests</a:t>
            </a:r>
            <a:endParaRPr lang="en-US">
              <a:solidFill>
                <a:srgbClr val="FFFFFF"/>
              </a:solidFill>
            </a:endParaRPr>
          </a:p>
        </p:txBody>
      </p:sp>
      <p:sp>
        <p:nvSpPr>
          <p:cNvPr id="96" name="Rectangle 95">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89" descr="Graphical user interface, application&#10;&#10;Description automatically generated">
            <a:extLst>
              <a:ext uri="{FF2B5EF4-FFF2-40B4-BE49-F238E27FC236}">
                <a16:creationId xmlns:a16="http://schemas.microsoft.com/office/drawing/2014/main" id="{455C4521-B9BE-42E1-A3B3-CEBB3F6A0BD5}"/>
              </a:ext>
            </a:extLst>
          </p:cNvPr>
          <p:cNvPicPr>
            <a:picLocks noChangeAspect="1"/>
          </p:cNvPicPr>
          <p:nvPr/>
        </p:nvPicPr>
        <p:blipFill>
          <a:blip r:embed="rId2"/>
          <a:stretch>
            <a:fillRect/>
          </a:stretch>
        </p:blipFill>
        <p:spPr>
          <a:xfrm>
            <a:off x="566744" y="2690705"/>
            <a:ext cx="6579910" cy="3586051"/>
          </a:xfrm>
          <a:prstGeom prst="rect">
            <a:avLst/>
          </a:prstGeom>
        </p:spPr>
      </p:pic>
      <p:sp>
        <p:nvSpPr>
          <p:cNvPr id="98" name="Rectangle 9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70EE14-3DBC-4D32-A044-2F68FED9A668}"/>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1700">
                <a:solidFill>
                  <a:srgbClr val="FFFFFF"/>
                </a:solidFill>
                <a:cs typeface="Calibri"/>
              </a:rPr>
              <a:t>No Visible movement; length of the muscle remains constant</a:t>
            </a:r>
          </a:p>
          <a:p>
            <a:r>
              <a:rPr lang="en-US" sz="1700">
                <a:solidFill>
                  <a:srgbClr val="FFFFFF"/>
                </a:solidFill>
                <a:cs typeface="Calibri"/>
              </a:rPr>
              <a:t>Specific to muscle group and joint angle -&gt; limited in describing total strength</a:t>
            </a:r>
          </a:p>
          <a:p>
            <a:r>
              <a:rPr lang="en-US" sz="1700">
                <a:solidFill>
                  <a:srgbClr val="FFFFFF"/>
                </a:solidFill>
                <a:cs typeface="Calibri"/>
              </a:rPr>
              <a:t>Results affected by:</a:t>
            </a:r>
          </a:p>
          <a:p>
            <a:pPr lvl="1"/>
            <a:r>
              <a:rPr lang="en-US" sz="1700">
                <a:solidFill>
                  <a:srgbClr val="FFFFFF"/>
                </a:solidFill>
                <a:cs typeface="Calibri"/>
              </a:rPr>
              <a:t>Joint angle (Must be standardized)</a:t>
            </a:r>
          </a:p>
          <a:p>
            <a:pPr lvl="1"/>
            <a:r>
              <a:rPr lang="en-US" sz="1700">
                <a:solidFill>
                  <a:srgbClr val="FFFFFF"/>
                </a:solidFill>
                <a:cs typeface="Calibri"/>
              </a:rPr>
              <a:t>Protocol</a:t>
            </a:r>
          </a:p>
          <a:p>
            <a:pPr lvl="1"/>
            <a:r>
              <a:rPr lang="en-US" sz="1700">
                <a:solidFill>
                  <a:srgbClr val="FFFFFF"/>
                </a:solidFill>
                <a:cs typeface="Calibri"/>
              </a:rPr>
              <a:t>Feedback</a:t>
            </a:r>
          </a:p>
          <a:p>
            <a:pPr lvl="1"/>
            <a:r>
              <a:rPr lang="en-US" sz="1700">
                <a:solidFill>
                  <a:srgbClr val="FFFFFF"/>
                </a:solidFill>
                <a:cs typeface="Calibri"/>
              </a:rPr>
              <a:t>Participant motivation</a:t>
            </a:r>
          </a:p>
          <a:p>
            <a:r>
              <a:rPr lang="en-US" sz="1700">
                <a:solidFill>
                  <a:srgbClr val="FFFFFF"/>
                </a:solidFill>
                <a:cs typeface="Calibri"/>
              </a:rPr>
              <a:t>Simple tests -&gt; Peak Force and time to peak force</a:t>
            </a:r>
          </a:p>
          <a:p>
            <a:r>
              <a:rPr lang="en-US" sz="1700">
                <a:solidFill>
                  <a:srgbClr val="FFFFFF"/>
                </a:solidFill>
                <a:cs typeface="Calibri"/>
              </a:rPr>
              <a:t>More complex tests -&gt; Force-time curve</a:t>
            </a:r>
          </a:p>
        </p:txBody>
      </p:sp>
    </p:spTree>
    <p:extLst>
      <p:ext uri="{BB962C8B-B14F-4D97-AF65-F5344CB8AC3E}">
        <p14:creationId xmlns:p14="http://schemas.microsoft.com/office/powerpoint/2010/main" val="186661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81EF-1A4F-48B4-9618-E05F70DFA3D6}"/>
              </a:ext>
            </a:extLst>
          </p:cNvPr>
          <p:cNvSpPr>
            <a:spLocks noGrp="1"/>
          </p:cNvSpPr>
          <p:nvPr>
            <p:ph type="title"/>
          </p:nvPr>
        </p:nvSpPr>
        <p:spPr/>
        <p:txBody>
          <a:bodyPr/>
          <a:lstStyle/>
          <a:p>
            <a:r>
              <a:rPr lang="en-US">
                <a:ea typeface="+mj-lt"/>
                <a:cs typeface="+mj-lt"/>
              </a:rPr>
              <a:t>Objectives</a:t>
            </a:r>
            <a:endParaRPr lang="en-US"/>
          </a:p>
        </p:txBody>
      </p:sp>
      <p:graphicFrame>
        <p:nvGraphicFramePr>
          <p:cNvPr id="6" name="Content Placeholder 2">
            <a:extLst>
              <a:ext uri="{FF2B5EF4-FFF2-40B4-BE49-F238E27FC236}">
                <a16:creationId xmlns:a16="http://schemas.microsoft.com/office/drawing/2014/main" id="{B3C8BCAA-D87B-4978-B525-531925AB60D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6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825332-EB6D-452E-BDEB-FF58DA21CCD0}"/>
              </a:ext>
            </a:extLst>
          </p:cNvPr>
          <p:cNvPicPr>
            <a:picLocks noChangeAspect="1"/>
          </p:cNvPicPr>
          <p:nvPr/>
        </p:nvPicPr>
        <p:blipFill rotWithShape="1">
          <a:blip r:embed="rId2">
            <a:duotone>
              <a:prstClr val="black"/>
              <a:prstClr val="white"/>
            </a:duotone>
            <a:alphaModFix amt="35000"/>
          </a:blip>
          <a:srcRect t="3497" b="12234"/>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568D62-EFB0-47E9-B659-F3B9E595AE03}"/>
              </a:ext>
            </a:extLst>
          </p:cNvPr>
          <p:cNvSpPr>
            <a:spLocks noGrp="1"/>
          </p:cNvSpPr>
          <p:nvPr>
            <p:ph type="title"/>
          </p:nvPr>
        </p:nvSpPr>
        <p:spPr>
          <a:xfrm>
            <a:off x="838201" y="1065862"/>
            <a:ext cx="3313164" cy="4726276"/>
          </a:xfrm>
        </p:spPr>
        <p:txBody>
          <a:bodyPr>
            <a:normAutofit/>
          </a:bodyPr>
          <a:lstStyle/>
          <a:p>
            <a:pPr algn="r"/>
            <a:r>
              <a:rPr lang="en-US" sz="4000">
                <a:cs typeface="Calibri Light"/>
              </a:rPr>
              <a:t>Assessments of Muscular Endurance</a:t>
            </a:r>
          </a:p>
        </p:txBody>
      </p:sp>
      <p:cxnSp>
        <p:nvCxnSpPr>
          <p:cNvPr id="29" name="Straight Connector 2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9A07524-688D-49B1-8B92-561AFA1DC79A}"/>
              </a:ext>
            </a:extLst>
          </p:cNvPr>
          <p:cNvGraphicFramePr>
            <a:graphicFrameLocks noGrp="1"/>
          </p:cNvGraphicFramePr>
          <p:nvPr>
            <p:ph idx="1"/>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42274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53" name="Straight Connector 7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54" name="Rectangle 7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897B4-EAAD-475C-B8BA-94AFB0245A1E}"/>
              </a:ext>
            </a:extLst>
          </p:cNvPr>
          <p:cNvSpPr>
            <a:spLocks noGrp="1"/>
          </p:cNvSpPr>
          <p:nvPr>
            <p:ph type="ctrTitle"/>
          </p:nvPr>
        </p:nvSpPr>
        <p:spPr>
          <a:xfrm>
            <a:off x="526073" y="1968615"/>
            <a:ext cx="11139854" cy="930447"/>
          </a:xfrm>
        </p:spPr>
        <p:txBody>
          <a:bodyPr>
            <a:normAutofit/>
          </a:bodyPr>
          <a:lstStyle/>
          <a:p>
            <a:r>
              <a:rPr lang="en-US" sz="5400">
                <a:solidFill>
                  <a:schemeClr val="bg1"/>
                </a:solidFill>
              </a:rPr>
              <a:t>Lab 9: Assessments &amp; Tables</a:t>
            </a:r>
            <a:endParaRPr lang="en-US" sz="5400">
              <a:solidFill>
                <a:schemeClr val="bg1"/>
              </a:solidFill>
              <a:cs typeface="Calibri Light"/>
            </a:endParaRPr>
          </a:p>
          <a:p>
            <a:endParaRPr lang="en-US" sz="5400">
              <a:solidFill>
                <a:schemeClr val="bg1"/>
              </a:solidFill>
              <a:cs typeface="Calibri Light"/>
            </a:endParaRPr>
          </a:p>
          <a:p>
            <a:endParaRPr lang="en-US">
              <a:cs typeface="Calibri Light"/>
            </a:endParaRPr>
          </a:p>
        </p:txBody>
      </p:sp>
      <p:cxnSp>
        <p:nvCxnSpPr>
          <p:cNvPr id="6155" name="Straight Connector 7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6156" name="Straight Connector 7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Fitness GIF Demonstrates 48 Exercises Perfect for New Year&amp;#39;s Resolutions">
            <a:extLst>
              <a:ext uri="{FF2B5EF4-FFF2-40B4-BE49-F238E27FC236}">
                <a16:creationId xmlns:a16="http://schemas.microsoft.com/office/drawing/2014/main" id="{83DDD2A6-BB9F-4E4D-B43F-74C99CCEF3E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340333" y="2427541"/>
            <a:ext cx="5456234"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8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 name="Rectangle 7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1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9B1197-ED9E-48D7-A4E2-14B5224750EB}"/>
              </a:ext>
            </a:extLst>
          </p:cNvPr>
          <p:cNvSpPr>
            <a:spLocks noGrp="1"/>
          </p:cNvSpPr>
          <p:nvPr>
            <p:ph type="title"/>
          </p:nvPr>
        </p:nvSpPr>
        <p:spPr>
          <a:xfrm>
            <a:off x="524256" y="516804"/>
            <a:ext cx="6594189" cy="1625210"/>
          </a:xfrm>
        </p:spPr>
        <p:txBody>
          <a:bodyPr>
            <a:normAutofit/>
          </a:bodyPr>
          <a:lstStyle/>
          <a:p>
            <a:r>
              <a:rPr kumimoji="0" lang="en-US" altLang="en-US" b="1" i="0" u="none" strike="noStrike" cap="none" normalizeH="0" baseline="0">
                <a:ln>
                  <a:noFill/>
                </a:ln>
                <a:solidFill>
                  <a:srgbClr val="FFFFFF"/>
                </a:solidFill>
                <a:effectLst/>
                <a:latin typeface="Lato Extended"/>
              </a:rPr>
              <a:t>Part 1 - Push-Up Test</a:t>
            </a:r>
            <a:br>
              <a:rPr kumimoji="0" lang="en-US" altLang="en-US" b="0" i="0" u="none" strike="noStrike" cap="none" normalizeH="0" baseline="0">
                <a:ln>
                  <a:noFill/>
                </a:ln>
                <a:solidFill>
                  <a:srgbClr val="FFFFFF"/>
                </a:solidFill>
                <a:effectLst/>
                <a:latin typeface="Lato Extended"/>
              </a:rPr>
            </a:br>
            <a:endParaRPr lang="en-US">
              <a:solidFill>
                <a:srgbClr val="FFFFFF"/>
              </a:solidFill>
            </a:endParaRPr>
          </a:p>
        </p:txBody>
      </p:sp>
      <p:sp>
        <p:nvSpPr>
          <p:cNvPr id="5131" name="Rectangle 7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A person doing yoga&#10;&#10;Description automatically generated with low confidence">
            <a:extLst>
              <a:ext uri="{FF2B5EF4-FFF2-40B4-BE49-F238E27FC236}">
                <a16:creationId xmlns:a16="http://schemas.microsoft.com/office/drawing/2014/main" id="{816AA688-0F76-457C-9851-CB58BE931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5" r="10347"/>
          <a:stretch/>
        </p:blipFill>
        <p:spPr bwMode="auto">
          <a:xfrm>
            <a:off x="1437469" y="2660287"/>
            <a:ext cx="4838459" cy="364688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8" name="Content Placeholder 2">
            <a:extLst>
              <a:ext uri="{FF2B5EF4-FFF2-40B4-BE49-F238E27FC236}">
                <a16:creationId xmlns:a16="http://schemas.microsoft.com/office/drawing/2014/main" id="{5645D401-D061-422B-A93A-CE8B31B3C428}"/>
              </a:ext>
            </a:extLst>
          </p:cNvPr>
          <p:cNvSpPr>
            <a:spLocks noGrp="1"/>
          </p:cNvSpPr>
          <p:nvPr>
            <p:ph idx="1"/>
          </p:nvPr>
        </p:nvSpPr>
        <p:spPr>
          <a:xfrm>
            <a:off x="8029319" y="917725"/>
            <a:ext cx="3837115" cy="4933044"/>
          </a:xfrm>
        </p:spPr>
        <p:txBody>
          <a:bodyPr vert="horz" lIns="91440" tIns="45720" rIns="91440" bIns="45720" rtlCol="0" anchor="ctr">
            <a:noAutofit/>
          </a:bodyPr>
          <a:lstStyle/>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1:     </a:t>
            </a:r>
            <a:r>
              <a:rPr kumimoji="0" lang="en-US" altLang="en-US" sz="1200" b="0" i="0" u="none" strike="noStrike" cap="none" normalizeH="0" baseline="0">
                <a:ln>
                  <a:noFill/>
                </a:ln>
                <a:solidFill>
                  <a:srgbClr val="FFFFFF"/>
                </a:solidFill>
                <a:effectLst/>
                <a:latin typeface="Lato Extended"/>
              </a:rPr>
              <a:t>Set up the testing area and explain the basics of the test to the subject.</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2:</a:t>
            </a:r>
            <a:r>
              <a:rPr kumimoji="0" lang="en-US" altLang="en-US" sz="1200" b="0" i="0" u="none" strike="noStrike" cap="none" normalizeH="0" baseline="0">
                <a:ln>
                  <a:noFill/>
                </a:ln>
                <a:solidFill>
                  <a:srgbClr val="FFFFFF"/>
                </a:solidFill>
                <a:effectLst/>
                <a:latin typeface="Lato Extended"/>
              </a:rPr>
              <a:t>     Gather basic data (e.g., age, height, weight) for the individual data sheet as described in laboratory activity</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0" i="0" u="none" strike="noStrike" cap="none" normalizeH="0" baseline="0">
                <a:ln>
                  <a:noFill/>
                </a:ln>
                <a:solidFill>
                  <a:srgbClr val="FFFFFF"/>
                </a:solidFill>
                <a:effectLst/>
                <a:latin typeface="Lato Extended"/>
              </a:rPr>
              <a:t>1.1. Have the subject put his or her shoes back on and move to the test area.</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3:  </a:t>
            </a:r>
            <a:r>
              <a:rPr kumimoji="0" lang="en-US" altLang="en-US" sz="1200" b="0" i="0" u="none" strike="noStrike" cap="none" normalizeH="0" baseline="0">
                <a:ln>
                  <a:noFill/>
                </a:ln>
                <a:solidFill>
                  <a:srgbClr val="FFFFFF"/>
                </a:solidFill>
                <a:effectLst/>
                <a:latin typeface="Lato Extended"/>
              </a:rPr>
              <a:t>   Lead the subject through a 10 min warm-up that includes both a general warm-up and a dynamic stretching routine targeting the musculature of the upper body.</a:t>
            </a:r>
            <a:endParaRPr lang="en-US" altLang="en-US" sz="1200" b="0" i="0" u="none" strike="noStrike" cap="none" normalizeH="0" baseline="0">
              <a:ln>
                <a:noFill/>
              </a:ln>
              <a:solidFill>
                <a:srgbClr val="FFFFFF"/>
              </a:solidFill>
              <a:effectLst/>
              <a:cs typeface="Calibri"/>
            </a:endParaRPr>
          </a:p>
          <a:p>
            <a:pPr marL="0" indent="0" eaLnBrk="0" fontAlgn="base" hangingPunct="0">
              <a:spcBef>
                <a:spcPct val="0"/>
              </a:spcBef>
              <a:spcAft>
                <a:spcPts val="600"/>
              </a:spcAft>
              <a:buNone/>
            </a:pPr>
            <a:r>
              <a:rPr kumimoji="0" lang="en-US" altLang="en-US" sz="1200" b="1" i="0" u="none" strike="noStrike" cap="none" normalizeH="0" baseline="0">
                <a:ln>
                  <a:noFill/>
                </a:ln>
                <a:solidFill>
                  <a:srgbClr val="FFFFFF"/>
                </a:solidFill>
                <a:effectLst/>
                <a:latin typeface="Lato Extended"/>
              </a:rPr>
              <a:t>Step 4: </a:t>
            </a:r>
            <a:r>
              <a:rPr kumimoji="0" lang="en-US" altLang="en-US" sz="1200" b="0" i="0" u="none" strike="noStrike" cap="none" normalizeH="0" baseline="0">
                <a:ln>
                  <a:noFill/>
                </a:ln>
                <a:solidFill>
                  <a:srgbClr val="FFFFFF"/>
                </a:solidFill>
                <a:effectLst/>
                <a:latin typeface="Lato Extended"/>
              </a:rPr>
              <a:t>    Instruct the subject to assume the proper starting position (for men, use the standard position; for women, use the modified position in the figure).</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5:    </a:t>
            </a:r>
            <a:r>
              <a:rPr kumimoji="0" lang="en-US" altLang="en-US" sz="1200" b="0" i="0" u="none" strike="noStrike" cap="none" normalizeH="0" baseline="0">
                <a:ln>
                  <a:noFill/>
                </a:ln>
                <a:solidFill>
                  <a:srgbClr val="FFFFFF"/>
                </a:solidFill>
                <a:effectLst/>
                <a:latin typeface="Lato Extended"/>
              </a:rPr>
              <a:t> Have the subject lower the body while maintaining a straight back until the chin touches the mat (figures 12.7b and 12.8b). The stomach should not touch the mat at any time during the assessment.</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6: </a:t>
            </a:r>
            <a:r>
              <a:rPr kumimoji="0" lang="en-US" altLang="en-US" sz="1200" b="0" i="0" u="none" strike="noStrike" cap="none" normalizeH="0" baseline="0">
                <a:ln>
                  <a:noFill/>
                </a:ln>
                <a:solidFill>
                  <a:srgbClr val="FFFFFF"/>
                </a:solidFill>
                <a:effectLst/>
                <a:latin typeface="Lato Extended"/>
              </a:rPr>
              <a:t>    Once the chin touches the mat, the subject should push up by extending the arms until achieving a straight-arm position. Record each successful push-up as it is performed.</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7:  </a:t>
            </a:r>
            <a:r>
              <a:rPr kumimoji="0" lang="en-US" altLang="en-US" sz="1200" b="0" i="0" u="none" strike="noStrike" cap="none" normalizeH="0" baseline="0">
                <a:ln>
                  <a:noFill/>
                </a:ln>
                <a:solidFill>
                  <a:srgbClr val="FFFFFF"/>
                </a:solidFill>
                <a:effectLst/>
                <a:latin typeface="Lato Extended"/>
              </a:rPr>
              <a:t>   Without resting, the subject should repeat steps 5 and 6 until no longer able to maintain a straight-back position or complete any more push-ups.</a:t>
            </a:r>
            <a:endParaRPr lang="en-US" altLang="en-US" sz="1200" b="0" i="0" u="none" strike="noStrike" cap="none" normalizeH="0" baseline="0">
              <a:ln>
                <a:noFill/>
              </a:ln>
              <a:solidFill>
                <a:srgbClr val="FFFFFF"/>
              </a:solidFill>
              <a:effectLst/>
              <a:cs typeface="Calibri"/>
            </a:endParaRPr>
          </a:p>
          <a:p>
            <a:pPr marL="0" marR="0" lvl="0" indent="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a:ln>
                  <a:noFill/>
                </a:ln>
                <a:solidFill>
                  <a:srgbClr val="FFFFFF"/>
                </a:solidFill>
                <a:effectLst/>
                <a:latin typeface="Lato Extended"/>
              </a:rPr>
              <a:t>Step 8:  </a:t>
            </a:r>
            <a:r>
              <a:rPr kumimoji="0" lang="en-US" altLang="en-US" sz="1200" b="0" i="0" u="none" strike="noStrike" cap="none" normalizeH="0" baseline="0">
                <a:ln>
                  <a:noFill/>
                </a:ln>
                <a:solidFill>
                  <a:srgbClr val="FFFFFF"/>
                </a:solidFill>
                <a:effectLst/>
                <a:latin typeface="Lato Extended"/>
              </a:rPr>
              <a:t>   Record the total number of push-ups completed in the appropriate location on the individual and group data sheets. Compare the subject’s results with the data presented in table 12.9 and record the appropriate classification.</a:t>
            </a:r>
            <a:endParaRPr kumimoji="0" lang="en-US" altLang="en-US" sz="1200" b="0" i="0" u="none" strike="noStrike" cap="none" normalizeH="0" baseline="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126080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5B42E1A3-FE4C-46A1-88FF-7518599EBB25}"/>
              </a:ext>
            </a:extLst>
          </p:cNvPr>
          <p:cNvPicPr>
            <a:picLocks noChangeAspect="1"/>
          </p:cNvPicPr>
          <p:nvPr/>
        </p:nvPicPr>
        <p:blipFill>
          <a:blip r:embed="rId2"/>
          <a:stretch>
            <a:fillRect/>
          </a:stretch>
        </p:blipFill>
        <p:spPr>
          <a:xfrm>
            <a:off x="643467" y="1084411"/>
            <a:ext cx="10905066" cy="4689178"/>
          </a:xfrm>
          <a:prstGeom prst="rect">
            <a:avLst/>
          </a:prstGeom>
        </p:spPr>
      </p:pic>
    </p:spTree>
    <p:extLst>
      <p:ext uri="{BB962C8B-B14F-4D97-AF65-F5344CB8AC3E}">
        <p14:creationId xmlns:p14="http://schemas.microsoft.com/office/powerpoint/2010/main" val="146005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C380EA0-871E-44B2-9E23-36221A8F5834}"/>
              </a:ext>
            </a:extLst>
          </p:cNvPr>
          <p:cNvSpPr>
            <a:spLocks noGrp="1"/>
          </p:cNvSpPr>
          <p:nvPr>
            <p:ph type="title"/>
          </p:nvPr>
        </p:nvSpPr>
        <p:spPr>
          <a:xfrm>
            <a:off x="777240" y="731519"/>
            <a:ext cx="2845191" cy="3237579"/>
          </a:xfrm>
        </p:spPr>
        <p:txBody>
          <a:bodyPr>
            <a:normAutofit/>
          </a:bodyPr>
          <a:lstStyle/>
          <a:p>
            <a:r>
              <a:rPr lang="en-US" sz="3800" b="1" i="0">
                <a:solidFill>
                  <a:srgbClr val="FFFFFF"/>
                </a:solidFill>
                <a:effectLst/>
                <a:latin typeface="Lato Extended"/>
              </a:rPr>
              <a:t>Part 2 - YMCA Bench Press Test</a:t>
            </a:r>
            <a:br>
              <a:rPr lang="en-US" sz="3800" b="0" i="0">
                <a:solidFill>
                  <a:srgbClr val="FFFFFF"/>
                </a:solidFill>
                <a:effectLst/>
                <a:latin typeface="Lato Extended"/>
              </a:rPr>
            </a:br>
            <a:endParaRPr lang="en-US" sz="3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9E3E89-EF13-4472-B1F8-D57752BC495B}"/>
              </a:ext>
            </a:extLst>
          </p:cNvPr>
          <p:cNvSpPr>
            <a:spLocks noGrp="1"/>
          </p:cNvSpPr>
          <p:nvPr>
            <p:ph idx="1"/>
          </p:nvPr>
        </p:nvSpPr>
        <p:spPr>
          <a:xfrm>
            <a:off x="4379709" y="686862"/>
            <a:ext cx="7037591" cy="5475129"/>
          </a:xfrm>
        </p:spPr>
        <p:txBody>
          <a:bodyPr anchor="ctr">
            <a:normAutofit/>
          </a:bodyPr>
          <a:lstStyle/>
          <a:p>
            <a:r>
              <a:rPr lang="en-US" sz="1000" b="0" i="0" dirty="0">
                <a:effectLst/>
                <a:latin typeface="Lato Extended"/>
              </a:rPr>
              <a:t>This test requires a station with a bench press, barbell (with appropriate weights), and metronome. Men use an 80 </a:t>
            </a:r>
            <a:r>
              <a:rPr lang="en-US" sz="1000" b="0" i="0" dirty="0" err="1">
                <a:effectLst/>
                <a:latin typeface="Lato Extended"/>
              </a:rPr>
              <a:t>lb</a:t>
            </a:r>
            <a:r>
              <a:rPr lang="en-US" sz="1000" b="0" i="0" dirty="0">
                <a:effectLst/>
                <a:latin typeface="Lato Extended"/>
              </a:rPr>
              <a:t>(36.3 kg) barbell, and women use a 35 </a:t>
            </a:r>
            <a:r>
              <a:rPr lang="en-US" sz="1000" b="0" i="0" dirty="0" err="1">
                <a:effectLst/>
                <a:latin typeface="Lato Extended"/>
              </a:rPr>
              <a:t>lb</a:t>
            </a:r>
            <a:r>
              <a:rPr lang="en-US" sz="1000" b="0" i="0" dirty="0">
                <a:effectLst/>
                <a:latin typeface="Lato Extended"/>
              </a:rPr>
              <a:t>(15.9 kg) barbell. During the test, a metronome counts 60 beats ∙ min</a:t>
            </a:r>
            <a:r>
              <a:rPr lang="en-US" sz="1000" b="0" i="0" baseline="30000" dirty="0">
                <a:effectLst/>
                <a:latin typeface="Lato Extended"/>
              </a:rPr>
              <a:t>−1</a:t>
            </a:r>
            <a:r>
              <a:rPr lang="en-US" sz="1000" b="0" i="0" dirty="0">
                <a:effectLst/>
                <a:latin typeface="Lato Extended"/>
              </a:rPr>
              <a:t> to establish a rate of 30 reps ∙ min</a:t>
            </a:r>
            <a:r>
              <a:rPr lang="en-US" sz="1000" b="0" i="0" baseline="30000" dirty="0">
                <a:effectLst/>
                <a:latin typeface="Lato Extended"/>
              </a:rPr>
              <a:t>−1</a:t>
            </a:r>
            <a:r>
              <a:rPr lang="en-US" sz="1000" b="0" i="0" dirty="0">
                <a:effectLst/>
                <a:latin typeface="Lato Extended"/>
              </a:rPr>
              <a:t>. If the subject cannot maintain this rate, the test is ended.</a:t>
            </a:r>
          </a:p>
          <a:p>
            <a:r>
              <a:rPr lang="en-US" sz="1000" b="1" i="0" dirty="0">
                <a:effectLst/>
                <a:latin typeface="Lato Extended"/>
              </a:rPr>
              <a:t>Step 1:</a:t>
            </a:r>
            <a:r>
              <a:rPr lang="en-US" sz="1000" b="1" dirty="0">
                <a:latin typeface="Lato Extended"/>
              </a:rPr>
              <a:t> </a:t>
            </a:r>
            <a:r>
              <a:rPr lang="en-US" sz="1000" b="0" i="0" dirty="0">
                <a:effectLst/>
                <a:latin typeface="Lato Extended"/>
              </a:rPr>
              <a:t>Set up the testing area with the appropriate weight, as well as a bench and a metronome.</a:t>
            </a:r>
          </a:p>
          <a:p>
            <a:r>
              <a:rPr lang="en-US" sz="1000" b="1" i="0" dirty="0">
                <a:effectLst/>
                <a:latin typeface="Lato Extended"/>
              </a:rPr>
              <a:t>Step 2:</a:t>
            </a:r>
            <a:r>
              <a:rPr lang="en-US" sz="1000" b="1" dirty="0">
                <a:latin typeface="Lato Extended"/>
              </a:rPr>
              <a:t> </a:t>
            </a:r>
            <a:r>
              <a:rPr lang="en-US" sz="1000" b="0" i="0" dirty="0">
                <a:effectLst/>
                <a:latin typeface="Lato Extended"/>
              </a:rPr>
              <a:t>Set the metronome to 60 beats ∙ min</a:t>
            </a:r>
            <a:r>
              <a:rPr lang="en-US" sz="1000" b="0" i="0" baseline="30000" dirty="0">
                <a:effectLst/>
                <a:latin typeface="Lato Extended"/>
              </a:rPr>
              <a:t>−1</a:t>
            </a:r>
            <a:r>
              <a:rPr lang="en-US" sz="1000" b="0" i="0" dirty="0">
                <a:effectLst/>
                <a:latin typeface="Lato Extended"/>
              </a:rPr>
              <a:t> to establish the necessary cadence (30 reps ∙ min</a:t>
            </a:r>
            <a:r>
              <a:rPr lang="en-US" sz="1000" b="0" i="0" baseline="30000" dirty="0">
                <a:effectLst/>
                <a:latin typeface="Lato Extended"/>
              </a:rPr>
              <a:t>−1</a:t>
            </a:r>
            <a:r>
              <a:rPr lang="en-US" sz="1000" b="0" i="0" dirty="0">
                <a:effectLst/>
                <a:latin typeface="Lato Extended"/>
              </a:rPr>
              <a:t>).</a:t>
            </a:r>
          </a:p>
          <a:p>
            <a:r>
              <a:rPr lang="en-US" sz="1000" b="1" i="0" dirty="0">
                <a:effectLst/>
                <a:latin typeface="Lato Extended"/>
              </a:rPr>
              <a:t>Step 3: </a:t>
            </a:r>
            <a:r>
              <a:rPr lang="en-US" sz="1000" b="0" i="0" dirty="0">
                <a:effectLst/>
                <a:latin typeface="Lato Extended"/>
              </a:rPr>
              <a:t>Gather basic data (e.g., age, height, weight) for the individual data sheet as described in laboratory activity 1.</a:t>
            </a:r>
          </a:p>
          <a:p>
            <a:r>
              <a:rPr lang="en-US" sz="1000" b="1" i="0" dirty="0">
                <a:effectLst/>
                <a:latin typeface="Lato Extended"/>
              </a:rPr>
              <a:t>Step 4: </a:t>
            </a:r>
            <a:r>
              <a:rPr lang="en-US" sz="1000" b="0" i="0" dirty="0">
                <a:effectLst/>
                <a:latin typeface="Lato Extended"/>
              </a:rPr>
              <a:t>Assume a spotting position while directing the subject to lie on his or her back on the bench. Explain that the subject must maintain all five points of contact (e.g., head, shoulders, buttocks, right and left feet) during the test.</a:t>
            </a:r>
          </a:p>
          <a:p>
            <a:r>
              <a:rPr lang="en-US" sz="1000" b="1" i="0" dirty="0">
                <a:effectLst/>
                <a:latin typeface="Lato Extended"/>
              </a:rPr>
              <a:t>Step 5: </a:t>
            </a:r>
            <a:r>
              <a:rPr lang="en-US" sz="1000" b="0" i="0" dirty="0">
                <a:effectLst/>
                <a:latin typeface="Lato Extended"/>
              </a:rPr>
              <a:t>Once the subject is positioned on the bench, lift the bar off the rack using an alternated grip while the subject holds the bar using a pronated grip with the hands slightly farther than shoulder-width apart. Throughout the test, spot the subject with an alternated grip in order to assist when muscular failure is reached.</a:t>
            </a:r>
          </a:p>
          <a:p>
            <a:r>
              <a:rPr lang="en-US" sz="1000" b="1" i="0" dirty="0">
                <a:effectLst/>
                <a:latin typeface="Lato Extended"/>
              </a:rPr>
              <a:t>Step 6:</a:t>
            </a:r>
            <a:r>
              <a:rPr lang="en-US" sz="1000" b="1" dirty="0">
                <a:latin typeface="Lato Extended"/>
              </a:rPr>
              <a:t> </a:t>
            </a:r>
            <a:r>
              <a:rPr lang="en-US" sz="1000" b="0" i="0" dirty="0">
                <a:effectLst/>
                <a:latin typeface="Lato Extended"/>
              </a:rPr>
              <a:t>Have the subject lower the bar to the starting position with the bar resting on the chest and the elbows in a flexed position.</a:t>
            </a:r>
          </a:p>
          <a:p>
            <a:r>
              <a:rPr lang="en-US" sz="1000" b="1" i="0" dirty="0">
                <a:effectLst/>
                <a:latin typeface="Lato Extended"/>
              </a:rPr>
              <a:t>Step 7: </a:t>
            </a:r>
            <a:r>
              <a:rPr lang="en-US" sz="1000" b="0" i="0" dirty="0">
                <a:effectLst/>
                <a:latin typeface="Lato Extended"/>
              </a:rPr>
              <a:t>Instruct the subject to press the bar up to a position in which the arms are fully extended and then return bar to the chest at a cadence of 30 reps ∙ min</a:t>
            </a:r>
            <a:r>
              <a:rPr lang="en-US" sz="1000" b="0" i="0" baseline="30000" dirty="0">
                <a:effectLst/>
                <a:latin typeface="Lato Extended"/>
              </a:rPr>
              <a:t>−1</a:t>
            </a:r>
            <a:r>
              <a:rPr lang="en-US" sz="1000" b="0" i="0" dirty="0">
                <a:effectLst/>
                <a:latin typeface="Lato Extended"/>
              </a:rPr>
              <a:t>. The up-and-down movement will continue as long as the subject can maintain the prescribed cadence. During each repetition, ensure that a full range of motion (ROM) is performed. Count each successful repetition.</a:t>
            </a:r>
          </a:p>
          <a:p>
            <a:r>
              <a:rPr lang="en-US" sz="1000" b="1" i="0" dirty="0">
                <a:effectLst/>
                <a:latin typeface="Lato Extended"/>
              </a:rPr>
              <a:t>Step 8: </a:t>
            </a:r>
            <a:r>
              <a:rPr lang="en-US" sz="1000" b="0" i="0" dirty="0">
                <a:effectLst/>
                <a:latin typeface="Lato Extended"/>
              </a:rPr>
              <a:t>When the subject can no longer maintain the 30 reps ∙ min</a:t>
            </a:r>
            <a:r>
              <a:rPr lang="en-US" sz="1000" b="0" i="0" baseline="30000" dirty="0">
                <a:effectLst/>
                <a:latin typeface="Lato Extended"/>
              </a:rPr>
              <a:t>−1</a:t>
            </a:r>
            <a:r>
              <a:rPr lang="en-US" sz="1000" b="0" i="0" dirty="0">
                <a:effectLst/>
                <a:latin typeface="Lato Extended"/>
              </a:rPr>
              <a:t> cadence, help return the barbell to the rack.</a:t>
            </a:r>
          </a:p>
          <a:p>
            <a:r>
              <a:rPr lang="en-US" sz="1000" b="1" i="0" dirty="0">
                <a:effectLst/>
                <a:latin typeface="Lato Extended"/>
              </a:rPr>
              <a:t>Step 9:</a:t>
            </a:r>
            <a:r>
              <a:rPr lang="en-US" sz="1000" b="0" i="0" dirty="0">
                <a:effectLst/>
                <a:latin typeface="Lato Extended"/>
              </a:rPr>
              <a:t> Record the total number of repetitions completed and determine the subject’s percent rank by comparing the results with the data presented in table 12.8. Record the results in the appropriate locations on the individual data sheet.</a:t>
            </a:r>
          </a:p>
          <a:p>
            <a:r>
              <a:rPr lang="en-US" sz="1000" b="1" i="0">
                <a:effectLst/>
                <a:latin typeface="Lato Extended"/>
              </a:rPr>
              <a:t>Step 10: </a:t>
            </a:r>
            <a:r>
              <a:rPr lang="en-US" sz="1000" b="0" i="0">
                <a:effectLst/>
                <a:latin typeface="Lato Extended"/>
              </a:rPr>
              <a:t>Using the equations presented on page 262, estimate the subject’s 1RM bench press. </a:t>
            </a:r>
            <a:r>
              <a:rPr lang="en-US" sz="1000" b="0" i="0" dirty="0">
                <a:effectLst/>
                <a:latin typeface="Lato Extended"/>
              </a:rPr>
              <a:t>Transfer this value to the individual and group data sheets.</a:t>
            </a:r>
          </a:p>
          <a:p>
            <a:endParaRPr lang="en-US" sz="1000" dirty="0"/>
          </a:p>
        </p:txBody>
      </p:sp>
    </p:spTree>
    <p:extLst>
      <p:ext uri="{BB962C8B-B14F-4D97-AF65-F5344CB8AC3E}">
        <p14:creationId xmlns:p14="http://schemas.microsoft.com/office/powerpoint/2010/main" val="407145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79A00D6E-2FEC-4FF1-BE5E-720966A85D3D}"/>
              </a:ext>
            </a:extLst>
          </p:cNvPr>
          <p:cNvPicPr>
            <a:picLocks noChangeAspect="1"/>
          </p:cNvPicPr>
          <p:nvPr/>
        </p:nvPicPr>
        <p:blipFill>
          <a:blip r:embed="rId2"/>
          <a:stretch>
            <a:fillRect/>
          </a:stretch>
        </p:blipFill>
        <p:spPr>
          <a:xfrm>
            <a:off x="643467" y="1152567"/>
            <a:ext cx="10905066" cy="4552865"/>
          </a:xfrm>
          <a:prstGeom prst="rect">
            <a:avLst/>
          </a:prstGeom>
        </p:spPr>
      </p:pic>
    </p:spTree>
    <p:extLst>
      <p:ext uri="{BB962C8B-B14F-4D97-AF65-F5344CB8AC3E}">
        <p14:creationId xmlns:p14="http://schemas.microsoft.com/office/powerpoint/2010/main" val="115194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9CB36-92E0-4E7D-9BFB-95BF73FCB3E9}"/>
              </a:ext>
            </a:extLst>
          </p:cNvPr>
          <p:cNvSpPr>
            <a:spLocks noGrp="1"/>
          </p:cNvSpPr>
          <p:nvPr>
            <p:ph type="title"/>
          </p:nvPr>
        </p:nvSpPr>
        <p:spPr>
          <a:xfrm>
            <a:off x="466722" y="586855"/>
            <a:ext cx="3201366" cy="3387497"/>
          </a:xfrm>
        </p:spPr>
        <p:txBody>
          <a:bodyPr anchor="b">
            <a:normAutofit/>
          </a:bodyPr>
          <a:lstStyle/>
          <a:p>
            <a:pPr algn="r"/>
            <a:r>
              <a:rPr lang="en-US" sz="4000" b="1" i="0">
                <a:solidFill>
                  <a:srgbClr val="FFFFFF"/>
                </a:solidFill>
                <a:effectLst/>
                <a:latin typeface="Lato Extended"/>
              </a:rPr>
              <a:t>Part </a:t>
            </a:r>
            <a:r>
              <a:rPr lang="en-US" sz="4000" b="1">
                <a:solidFill>
                  <a:srgbClr val="FFFFFF"/>
                </a:solidFill>
                <a:latin typeface="Lato Extended"/>
              </a:rPr>
              <a:t>3-</a:t>
            </a:r>
            <a:r>
              <a:rPr lang="en-US" sz="4000" b="1" i="0">
                <a:solidFill>
                  <a:srgbClr val="FFFFFF"/>
                </a:solidFill>
                <a:effectLst/>
                <a:latin typeface="Lato Extended"/>
              </a:rPr>
              <a:t> 1RM Bench Press Test</a:t>
            </a:r>
            <a:br>
              <a:rPr lang="en-US" sz="4000" b="0" i="0">
                <a:solidFill>
                  <a:srgbClr val="FFFFFF"/>
                </a:solidFill>
                <a:effectLst/>
                <a:latin typeface="Lato Extended"/>
              </a:rPr>
            </a:br>
            <a:endParaRPr lang="en-US" sz="4000">
              <a:solidFill>
                <a:srgbClr val="FFFFFF"/>
              </a:solidFill>
            </a:endParaRPr>
          </a:p>
        </p:txBody>
      </p:sp>
      <p:sp>
        <p:nvSpPr>
          <p:cNvPr id="3" name="Content Placeholder 2">
            <a:extLst>
              <a:ext uri="{FF2B5EF4-FFF2-40B4-BE49-F238E27FC236}">
                <a16:creationId xmlns:a16="http://schemas.microsoft.com/office/drawing/2014/main" id="{C0F92E92-F971-43B4-A51D-AF796572F51E}"/>
              </a:ext>
            </a:extLst>
          </p:cNvPr>
          <p:cNvSpPr>
            <a:spLocks noGrp="1"/>
          </p:cNvSpPr>
          <p:nvPr>
            <p:ph idx="1"/>
          </p:nvPr>
        </p:nvSpPr>
        <p:spPr>
          <a:xfrm>
            <a:off x="4272377" y="84704"/>
            <a:ext cx="7738687" cy="6935575"/>
          </a:xfrm>
        </p:spPr>
        <p:txBody>
          <a:bodyPr vert="horz" lIns="91440" tIns="45720" rIns="91440" bIns="45720" rtlCol="0" anchor="ctr">
            <a:noAutofit/>
          </a:bodyPr>
          <a:lstStyle/>
          <a:p>
            <a:r>
              <a:rPr lang="en-US" sz="1500" b="1" i="0">
                <a:effectLst/>
                <a:latin typeface="Lato Extended"/>
              </a:rPr>
              <a:t>Step 1:    </a:t>
            </a:r>
            <a:r>
              <a:rPr lang="en-US" sz="1500" b="0" i="0">
                <a:effectLst/>
                <a:latin typeface="Lato Extended"/>
              </a:rPr>
              <a:t> Set up the bench press area with all the equipment needed to conduct the test.</a:t>
            </a:r>
          </a:p>
          <a:p>
            <a:r>
              <a:rPr lang="en-US" sz="1500" b="1" i="0">
                <a:effectLst/>
                <a:latin typeface="Lato Extended"/>
              </a:rPr>
              <a:t>Step 2:     </a:t>
            </a:r>
            <a:r>
              <a:rPr lang="en-US" sz="1500" b="0" i="0">
                <a:effectLst/>
                <a:latin typeface="Lato Extended"/>
              </a:rPr>
              <a:t>Gather basic data (e.g., age, height, weight) for the individual data sheet as described in laboratory activity</a:t>
            </a:r>
            <a:br>
              <a:rPr lang="en-US" sz="1500" b="0" i="0">
                <a:effectLst/>
                <a:latin typeface="Lato Extended"/>
              </a:rPr>
            </a:br>
            <a:r>
              <a:rPr lang="en-US" sz="1500" b="0" i="0">
                <a:effectLst/>
                <a:latin typeface="Lato Extended"/>
              </a:rPr>
              <a:t>1. Have the subject put on his or her shoes.</a:t>
            </a:r>
          </a:p>
          <a:p>
            <a:r>
              <a:rPr lang="en-US" sz="1500" b="1" i="0">
                <a:effectLst/>
                <a:latin typeface="Lato Extended"/>
              </a:rPr>
              <a:t>Step 3:     </a:t>
            </a:r>
            <a:r>
              <a:rPr lang="en-US" sz="1500" b="0" i="0">
                <a:effectLst/>
                <a:latin typeface="Lato Extended"/>
              </a:rPr>
              <a:t>Lead the subject through a 10 min warm-up that includes dynamic warm-up activities such as arms swings to prepare the upper body for the bench press test.</a:t>
            </a:r>
          </a:p>
          <a:p>
            <a:r>
              <a:rPr lang="en-US" sz="1500" b="1" i="0">
                <a:effectLst/>
                <a:latin typeface="Lato Extended"/>
              </a:rPr>
              <a:t>Step 4:     </a:t>
            </a:r>
            <a:r>
              <a:rPr lang="en-US" sz="1500" b="0" i="0">
                <a:effectLst/>
                <a:latin typeface="Lato Extended"/>
              </a:rPr>
              <a:t>Load the bar with the weight corresponding to the subject’s warm-up weight (40%-60% of perceived maximum). Move into an appropriate spotting position behind the bench press.</a:t>
            </a:r>
          </a:p>
          <a:p>
            <a:r>
              <a:rPr lang="en-US" sz="1500" b="1" i="0">
                <a:effectLst/>
                <a:latin typeface="Lato Extended"/>
              </a:rPr>
              <a:t>Step 5:   </a:t>
            </a:r>
            <a:r>
              <a:rPr lang="en-US" sz="1500" b="0" i="0">
                <a:effectLst/>
                <a:latin typeface="Lato Extended"/>
              </a:rPr>
              <a:t>  Instruct the subject to lie on his or her back on the bench in a five-point-contact position. The subject’s body should be positioned on the bench such that the racked bar is directly above the eyes. All repetitions should begin in this position.</a:t>
            </a:r>
          </a:p>
          <a:p>
            <a:r>
              <a:rPr lang="en-US" sz="1500" b="1" i="0">
                <a:effectLst/>
                <a:latin typeface="Lato Extended"/>
              </a:rPr>
              <a:t>Step 6:  </a:t>
            </a:r>
            <a:r>
              <a:rPr lang="en-US" sz="1500" b="0" i="0">
                <a:effectLst/>
                <a:latin typeface="Lato Extended"/>
              </a:rPr>
              <a:t>   Upon the subject’s command, lift the bar off the rack using an alternated grip. Guide the bar to a position over the subject’s chest, and then release the bar to the subject.</a:t>
            </a:r>
          </a:p>
          <a:p>
            <a:r>
              <a:rPr lang="en-US" sz="1500" b="1" i="0">
                <a:effectLst/>
                <a:latin typeface="Lato Extended"/>
              </a:rPr>
              <a:t>Step 7: </a:t>
            </a:r>
            <a:r>
              <a:rPr lang="en-US" sz="1500" b="0" i="0">
                <a:effectLst/>
                <a:latin typeface="Lato Extended"/>
              </a:rPr>
              <a:t>    Have the subject lower the bar in a controlled manner to touch the chest at approximately nipple height while maintaining the five points of contact and inhaling. During this movement, keep your hands in the alternated position near the bar but not touching the bar.</a:t>
            </a:r>
          </a:p>
          <a:p>
            <a:r>
              <a:rPr lang="en-US" sz="1500" b="1" i="0">
                <a:effectLst/>
                <a:latin typeface="Lato Extended"/>
              </a:rPr>
              <a:t>Step 8:   </a:t>
            </a:r>
            <a:r>
              <a:rPr lang="en-US" sz="1500" b="0" i="0">
                <a:effectLst/>
                <a:latin typeface="Lato Extended"/>
              </a:rPr>
              <a:t>  The subject should push the bar upward until the elbows are fully extended while maintaining the five points of contact and exhaling. At the end of the prescribed number of repetitions (5-10)—or if maximum is achieved—grasp the bar with an alternated grip and place it back on the rack.</a:t>
            </a:r>
          </a:p>
          <a:p>
            <a:r>
              <a:rPr lang="en-US" sz="1500" b="1" i="0">
                <a:effectLst/>
                <a:latin typeface="Lato Extended"/>
              </a:rPr>
              <a:t>Step 9: </a:t>
            </a:r>
            <a:r>
              <a:rPr lang="en-US" sz="1500" b="0" i="0">
                <a:effectLst/>
                <a:latin typeface="Lato Extended"/>
              </a:rPr>
              <a:t>    After the subject completes 5 to 10 repetitions with the 40% to 60% load, quickly change the load to the predetermined second-set load. The subject should have only 1 min to rest during this change.</a:t>
            </a:r>
          </a:p>
          <a:p>
            <a:endParaRPr lang="en-US" sz="1100"/>
          </a:p>
        </p:txBody>
      </p:sp>
    </p:spTree>
    <p:extLst>
      <p:ext uri="{BB962C8B-B14F-4D97-AF65-F5344CB8AC3E}">
        <p14:creationId xmlns:p14="http://schemas.microsoft.com/office/powerpoint/2010/main" val="3823997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9CB36-92E0-4E7D-9BFB-95BF73FCB3E9}"/>
              </a:ext>
            </a:extLst>
          </p:cNvPr>
          <p:cNvSpPr>
            <a:spLocks noGrp="1"/>
          </p:cNvSpPr>
          <p:nvPr>
            <p:ph type="title"/>
          </p:nvPr>
        </p:nvSpPr>
        <p:spPr>
          <a:xfrm>
            <a:off x="466722" y="586855"/>
            <a:ext cx="3201366" cy="3387497"/>
          </a:xfrm>
        </p:spPr>
        <p:txBody>
          <a:bodyPr anchor="b">
            <a:normAutofit/>
          </a:bodyPr>
          <a:lstStyle/>
          <a:p>
            <a:pPr algn="r"/>
            <a:r>
              <a:rPr lang="en-US" sz="4000" b="1" i="0">
                <a:solidFill>
                  <a:srgbClr val="FFFFFF"/>
                </a:solidFill>
                <a:effectLst/>
                <a:latin typeface="Lato Extended"/>
              </a:rPr>
              <a:t>Part </a:t>
            </a:r>
            <a:r>
              <a:rPr lang="en-US" sz="4000" b="1">
                <a:solidFill>
                  <a:srgbClr val="FFFFFF"/>
                </a:solidFill>
                <a:latin typeface="Lato Extended"/>
              </a:rPr>
              <a:t>3-</a:t>
            </a:r>
            <a:r>
              <a:rPr lang="en-US" sz="4000" b="1" i="0">
                <a:solidFill>
                  <a:srgbClr val="FFFFFF"/>
                </a:solidFill>
                <a:effectLst/>
                <a:latin typeface="Lato Extended"/>
              </a:rPr>
              <a:t> 1RM Bench Press Test</a:t>
            </a:r>
            <a:br>
              <a:rPr lang="en-US" sz="4000" b="0" i="0">
                <a:solidFill>
                  <a:srgbClr val="FFFFFF"/>
                </a:solidFill>
                <a:effectLst/>
                <a:latin typeface="Lato Extended"/>
              </a:rPr>
            </a:br>
            <a:endParaRPr lang="en-US" sz="4000">
              <a:solidFill>
                <a:srgbClr val="FFFFFF"/>
              </a:solidFill>
            </a:endParaRPr>
          </a:p>
        </p:txBody>
      </p:sp>
      <p:sp>
        <p:nvSpPr>
          <p:cNvPr id="3" name="Content Placeholder 2">
            <a:extLst>
              <a:ext uri="{FF2B5EF4-FFF2-40B4-BE49-F238E27FC236}">
                <a16:creationId xmlns:a16="http://schemas.microsoft.com/office/drawing/2014/main" id="{C0F92E92-F971-43B4-A51D-AF796572F51E}"/>
              </a:ext>
            </a:extLst>
          </p:cNvPr>
          <p:cNvSpPr>
            <a:spLocks noGrp="1"/>
          </p:cNvSpPr>
          <p:nvPr>
            <p:ph idx="1"/>
          </p:nvPr>
        </p:nvSpPr>
        <p:spPr>
          <a:xfrm>
            <a:off x="4272377" y="84704"/>
            <a:ext cx="7738687" cy="6935575"/>
          </a:xfrm>
        </p:spPr>
        <p:txBody>
          <a:bodyPr vert="horz" lIns="91440" tIns="45720" rIns="91440" bIns="45720" rtlCol="0" anchor="ctr">
            <a:noAutofit/>
          </a:bodyPr>
          <a:lstStyle/>
          <a:p>
            <a:r>
              <a:rPr lang="en-US" sz="1400" b="1" i="0" dirty="0">
                <a:effectLst/>
                <a:latin typeface="Lao UI"/>
                <a:ea typeface="+mn-lt"/>
                <a:cs typeface="+mn-lt"/>
              </a:rPr>
              <a:t>Step </a:t>
            </a:r>
            <a:r>
              <a:rPr lang="en-US" sz="1400" b="1" dirty="0">
                <a:latin typeface="Lao UI"/>
                <a:ea typeface="+mn-lt"/>
                <a:cs typeface="+mn-lt"/>
              </a:rPr>
              <a:t>10:     </a:t>
            </a:r>
            <a:r>
              <a:rPr lang="en-US" sz="1400" dirty="0">
                <a:latin typeface="Lao UI"/>
                <a:ea typeface="+mn-lt"/>
                <a:cs typeface="+mn-lt"/>
              </a:rPr>
              <a:t>After the </a:t>
            </a:r>
            <a:r>
              <a:rPr lang="en-US" sz="1400" i="0" dirty="0">
                <a:effectLst/>
                <a:latin typeface="Lao UI"/>
                <a:ea typeface="+mn-lt"/>
                <a:cs typeface="+mn-lt"/>
              </a:rPr>
              <a:t>1</a:t>
            </a:r>
            <a:r>
              <a:rPr lang="en-US" sz="1400" dirty="0">
                <a:latin typeface="Lao UI"/>
                <a:ea typeface="+mn-lt"/>
                <a:cs typeface="+mn-lt"/>
              </a:rPr>
              <a:t> min rest interval, conduct steps 5 through 8 and have </a:t>
            </a:r>
            <a:r>
              <a:rPr lang="en-US" sz="1400" b="0" i="0" dirty="0">
                <a:effectLst/>
                <a:latin typeface="Lao UI"/>
                <a:ea typeface="+mn-lt"/>
                <a:cs typeface="+mn-lt"/>
              </a:rPr>
              <a:t>the </a:t>
            </a:r>
            <a:r>
              <a:rPr lang="en-US" sz="1400" dirty="0">
                <a:latin typeface="Lao UI"/>
                <a:ea typeface="+mn-lt"/>
                <a:cs typeface="+mn-lt"/>
              </a:rPr>
              <a:t>subject perform 3 to 5 repetitions </a:t>
            </a:r>
            <a:r>
              <a:rPr lang="en-US" sz="1400" b="0" i="0" dirty="0">
                <a:effectLst/>
                <a:latin typeface="Lao UI"/>
                <a:ea typeface="+mn-lt"/>
                <a:cs typeface="+mn-lt"/>
              </a:rPr>
              <a:t>with </a:t>
            </a:r>
            <a:r>
              <a:rPr lang="en-US" sz="1400" dirty="0">
                <a:latin typeface="Lao UI"/>
                <a:ea typeface="+mn-lt"/>
                <a:cs typeface="+mn-lt"/>
              </a:rPr>
              <a:t>a load that is 60% </a:t>
            </a:r>
            <a:r>
              <a:rPr lang="en-US" sz="1400" b="0" i="0" dirty="0">
                <a:effectLst/>
                <a:latin typeface="Lao UI"/>
                <a:ea typeface="+mn-lt"/>
                <a:cs typeface="+mn-lt"/>
              </a:rPr>
              <a:t>to </a:t>
            </a:r>
            <a:r>
              <a:rPr lang="en-US" sz="1400" dirty="0">
                <a:latin typeface="Lao UI"/>
                <a:ea typeface="+mn-lt"/>
                <a:cs typeface="+mn-lt"/>
              </a:rPr>
              <a:t>80% of perceived maximum</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11: </a:t>
            </a:r>
            <a:r>
              <a:rPr lang="en-US" sz="1400" dirty="0">
                <a:latin typeface="Lao UI"/>
                <a:ea typeface="+mn-lt"/>
                <a:cs typeface="+mn-lt"/>
              </a:rPr>
              <a:t>    After the completion of set </a:t>
            </a:r>
            <a:r>
              <a:rPr lang="en-US" sz="1400" i="0" dirty="0">
                <a:effectLst/>
                <a:latin typeface="Lao UI"/>
                <a:ea typeface="+mn-lt"/>
                <a:cs typeface="+mn-lt"/>
              </a:rPr>
              <a:t>2</a:t>
            </a:r>
            <a:r>
              <a:rPr lang="en-US" sz="1400" b="0" i="0" dirty="0">
                <a:effectLst/>
                <a:latin typeface="Lao UI"/>
                <a:ea typeface="+mn-lt"/>
                <a:cs typeface="+mn-lt"/>
              </a:rPr>
              <a:t>, the subject </a:t>
            </a:r>
            <a:r>
              <a:rPr lang="en-US" sz="1400" dirty="0">
                <a:latin typeface="Lao UI"/>
                <a:ea typeface="+mn-lt"/>
                <a:cs typeface="+mn-lt"/>
              </a:rPr>
              <a:t>rests for </a:t>
            </a:r>
            <a:r>
              <a:rPr lang="en-US" sz="1400" i="0" dirty="0">
                <a:effectLst/>
                <a:latin typeface="Lao UI"/>
                <a:ea typeface="+mn-lt"/>
                <a:cs typeface="+mn-lt"/>
              </a:rPr>
              <a:t>3</a:t>
            </a:r>
            <a:r>
              <a:rPr lang="en-US" sz="1400" dirty="0">
                <a:latin typeface="Lao UI"/>
                <a:ea typeface="+mn-lt"/>
                <a:cs typeface="+mn-lt"/>
              </a:rPr>
              <a:t> min while you change </a:t>
            </a:r>
            <a:r>
              <a:rPr lang="en-US" sz="1400" b="0" i="0" dirty="0">
                <a:effectLst/>
                <a:latin typeface="Lao UI"/>
                <a:ea typeface="+mn-lt"/>
                <a:cs typeface="+mn-lt"/>
              </a:rPr>
              <a:t>the </a:t>
            </a:r>
            <a:r>
              <a:rPr lang="en-US" sz="1400" dirty="0">
                <a:latin typeface="Lao UI"/>
                <a:ea typeface="+mn-lt"/>
                <a:cs typeface="+mn-lt"/>
              </a:rPr>
              <a:t>resistance to </a:t>
            </a:r>
            <a:r>
              <a:rPr lang="en-US" sz="1400" b="0" i="0" dirty="0">
                <a:effectLst/>
                <a:latin typeface="Lao UI"/>
                <a:ea typeface="+mn-lt"/>
                <a:cs typeface="+mn-lt"/>
              </a:rPr>
              <a:t>a </a:t>
            </a:r>
            <a:r>
              <a:rPr lang="en-US" sz="1400" dirty="0">
                <a:latin typeface="Lao UI"/>
                <a:ea typeface="+mn-lt"/>
                <a:cs typeface="+mn-lt"/>
              </a:rPr>
              <a:t>load </a:t>
            </a:r>
            <a:r>
              <a:rPr lang="en-US" sz="1400" b="0" i="0" dirty="0">
                <a:effectLst/>
                <a:latin typeface="Lao UI"/>
                <a:ea typeface="+mn-lt"/>
                <a:cs typeface="+mn-lt"/>
              </a:rPr>
              <a:t>that </a:t>
            </a:r>
            <a:r>
              <a:rPr lang="en-US" sz="1400" dirty="0">
                <a:latin typeface="Lao UI"/>
                <a:ea typeface="+mn-lt"/>
                <a:cs typeface="+mn-lt"/>
              </a:rPr>
              <a:t>is</a:t>
            </a:r>
            <a:br>
              <a:rPr lang="en-US" sz="1400" dirty="0">
                <a:latin typeface="Lao UI"/>
                <a:ea typeface="+mn-lt"/>
                <a:cs typeface="+mn-lt"/>
              </a:rPr>
            </a:br>
            <a:r>
              <a:rPr lang="en-US" sz="1400" dirty="0">
                <a:latin typeface="Lao UI"/>
                <a:ea typeface="+mn-lt"/>
                <a:cs typeface="+mn-lt"/>
              </a:rPr>
              <a:t>90% of perceived maximum</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12</a:t>
            </a:r>
            <a:r>
              <a:rPr lang="en-US" sz="1400" b="1" i="0" dirty="0">
                <a:effectLst/>
                <a:latin typeface="Lao UI"/>
                <a:ea typeface="+mn-lt"/>
                <a:cs typeface="+mn-lt"/>
              </a:rPr>
              <a:t>: </a:t>
            </a:r>
            <a:r>
              <a:rPr lang="en-US" sz="1400" i="0" dirty="0">
                <a:effectLst/>
                <a:latin typeface="Lao UI"/>
                <a:ea typeface="+mn-lt"/>
                <a:cs typeface="+mn-lt"/>
              </a:rPr>
              <a:t>    </a:t>
            </a:r>
            <a:r>
              <a:rPr lang="en-US" sz="1400" dirty="0">
                <a:latin typeface="Lao UI"/>
                <a:ea typeface="+mn-lt"/>
                <a:cs typeface="+mn-lt"/>
              </a:rPr>
              <a:t>After the 3 min rest, conduct steps 5 through 8 and have </a:t>
            </a:r>
            <a:r>
              <a:rPr lang="en-US" sz="1400" b="0" i="0" dirty="0">
                <a:effectLst/>
                <a:latin typeface="Lao UI"/>
                <a:ea typeface="+mn-lt"/>
                <a:cs typeface="+mn-lt"/>
              </a:rPr>
              <a:t>the </a:t>
            </a:r>
            <a:r>
              <a:rPr lang="en-US" sz="1400" dirty="0">
                <a:latin typeface="Lao UI"/>
                <a:ea typeface="+mn-lt"/>
                <a:cs typeface="+mn-lt"/>
              </a:rPr>
              <a:t>subject perform 1 repetition </a:t>
            </a:r>
            <a:r>
              <a:rPr lang="en-US" sz="1400" b="0" i="0" dirty="0">
                <a:effectLst/>
                <a:latin typeface="Lao UI"/>
                <a:ea typeface="+mn-lt"/>
                <a:cs typeface="+mn-lt"/>
              </a:rPr>
              <a:t>with the </a:t>
            </a:r>
            <a:r>
              <a:rPr lang="en-US" sz="1400" dirty="0">
                <a:latin typeface="Lao UI"/>
                <a:ea typeface="+mn-lt"/>
                <a:cs typeface="+mn-lt"/>
              </a:rPr>
              <a:t>90</a:t>
            </a:r>
            <a:r>
              <a:rPr lang="en-US" sz="1400" b="0" i="0" dirty="0">
                <a:effectLst/>
                <a:latin typeface="Lao UI"/>
                <a:ea typeface="+mn-lt"/>
                <a:cs typeface="+mn-lt"/>
              </a:rPr>
              <a:t>% </a:t>
            </a:r>
            <a:r>
              <a:rPr lang="en-US" sz="1400" dirty="0">
                <a:latin typeface="Lao UI"/>
                <a:ea typeface="+mn-lt"/>
                <a:cs typeface="+mn-lt"/>
              </a:rPr>
              <a:t>load</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13</a:t>
            </a:r>
            <a:r>
              <a:rPr lang="en-US" sz="1400" b="1" i="0" dirty="0">
                <a:effectLst/>
                <a:latin typeface="Lao UI"/>
                <a:ea typeface="+mn-lt"/>
                <a:cs typeface="+mn-lt"/>
              </a:rPr>
              <a:t>:  </a:t>
            </a:r>
            <a:r>
              <a:rPr lang="en-US" sz="1400" i="0" dirty="0">
                <a:effectLst/>
                <a:latin typeface="Lao UI"/>
                <a:ea typeface="+mn-lt"/>
                <a:cs typeface="+mn-lt"/>
              </a:rPr>
              <a:t> </a:t>
            </a:r>
            <a:r>
              <a:rPr lang="en-US" sz="1400" b="0" i="0" dirty="0">
                <a:effectLst/>
                <a:latin typeface="Lao UI"/>
                <a:ea typeface="+mn-lt"/>
                <a:cs typeface="+mn-lt"/>
              </a:rPr>
              <a:t>  </a:t>
            </a:r>
            <a:r>
              <a:rPr lang="en-US" sz="1400" dirty="0">
                <a:latin typeface="Lao UI"/>
                <a:ea typeface="+mn-lt"/>
                <a:cs typeface="+mn-lt"/>
              </a:rPr>
              <a:t>While </a:t>
            </a:r>
            <a:r>
              <a:rPr lang="en-US" sz="1400" b="0" i="0" dirty="0">
                <a:effectLst/>
                <a:latin typeface="Lao UI"/>
                <a:ea typeface="+mn-lt"/>
                <a:cs typeface="+mn-lt"/>
              </a:rPr>
              <a:t>the subject </a:t>
            </a:r>
            <a:r>
              <a:rPr lang="en-US" sz="1400" dirty="0">
                <a:latin typeface="Lao UI"/>
                <a:ea typeface="+mn-lt"/>
                <a:cs typeface="+mn-lt"/>
              </a:rPr>
              <a:t>rests for 3 min, increase the load. If the attempt appeared relatively easy, increase the load by 5 </a:t>
            </a:r>
            <a:r>
              <a:rPr lang="en-US" sz="1400" b="0" i="0" dirty="0">
                <a:effectLst/>
                <a:latin typeface="Lao UI"/>
                <a:ea typeface="+mn-lt"/>
                <a:cs typeface="+mn-lt"/>
              </a:rPr>
              <a:t>to </a:t>
            </a:r>
            <a:r>
              <a:rPr lang="en-US" sz="1400" dirty="0">
                <a:latin typeface="Lao UI"/>
                <a:ea typeface="+mn-lt"/>
                <a:cs typeface="+mn-lt"/>
              </a:rPr>
              <a:t>10 kg</a:t>
            </a:r>
            <a:r>
              <a:rPr lang="en-US" sz="1400" b="0" i="0" dirty="0">
                <a:effectLst/>
                <a:latin typeface="Lao UI"/>
                <a:ea typeface="+mn-lt"/>
                <a:cs typeface="+mn-lt"/>
              </a:rPr>
              <a:t>. </a:t>
            </a:r>
            <a:r>
              <a:rPr lang="en-US" sz="1400" dirty="0">
                <a:latin typeface="Lao UI"/>
                <a:ea typeface="+mn-lt"/>
                <a:cs typeface="+mn-lt"/>
              </a:rPr>
              <a:t>If, however, </a:t>
            </a:r>
            <a:r>
              <a:rPr lang="en-US" sz="1400" b="0" i="0" dirty="0">
                <a:effectLst/>
                <a:latin typeface="Lao UI"/>
                <a:ea typeface="+mn-lt"/>
                <a:cs typeface="+mn-lt"/>
              </a:rPr>
              <a:t>the </a:t>
            </a:r>
            <a:r>
              <a:rPr lang="en-US" sz="1400" dirty="0">
                <a:latin typeface="Lao UI"/>
                <a:ea typeface="+mn-lt"/>
                <a:cs typeface="+mn-lt"/>
              </a:rPr>
              <a:t>attempt was more difficult, increase </a:t>
            </a:r>
            <a:r>
              <a:rPr lang="en-US" sz="1400" b="0" i="0" dirty="0">
                <a:effectLst/>
                <a:latin typeface="Lao UI"/>
                <a:ea typeface="+mn-lt"/>
                <a:cs typeface="+mn-lt"/>
              </a:rPr>
              <a:t>the </a:t>
            </a:r>
            <a:r>
              <a:rPr lang="en-US" sz="1400" dirty="0">
                <a:latin typeface="Lao UI"/>
                <a:ea typeface="+mn-lt"/>
                <a:cs typeface="+mn-lt"/>
              </a:rPr>
              <a:t>load by 1 to 5 kg, depending on </a:t>
            </a:r>
            <a:r>
              <a:rPr lang="en-US" sz="1400" b="0" i="0" dirty="0">
                <a:effectLst/>
                <a:latin typeface="Lao UI"/>
                <a:ea typeface="+mn-lt"/>
                <a:cs typeface="+mn-lt"/>
              </a:rPr>
              <a:t>the </a:t>
            </a:r>
            <a:r>
              <a:rPr lang="en-US" sz="1400" dirty="0">
                <a:latin typeface="Lao UI"/>
                <a:ea typeface="+mn-lt"/>
                <a:cs typeface="+mn-lt"/>
              </a:rPr>
              <a:t>weights available</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14</a:t>
            </a:r>
            <a:r>
              <a:rPr lang="en-US" sz="1400" b="1" i="0" dirty="0">
                <a:effectLst/>
                <a:latin typeface="Lao UI"/>
                <a:ea typeface="+mn-lt"/>
                <a:cs typeface="+mn-lt"/>
              </a:rPr>
              <a:t>:  </a:t>
            </a:r>
            <a:r>
              <a:rPr lang="en-US" sz="1400" b="0" i="0" dirty="0">
                <a:effectLst/>
                <a:latin typeface="Lao UI"/>
                <a:ea typeface="+mn-lt"/>
                <a:cs typeface="+mn-lt"/>
              </a:rPr>
              <a:t>   </a:t>
            </a:r>
            <a:r>
              <a:rPr lang="en-US" sz="1400" dirty="0">
                <a:latin typeface="Lao UI"/>
                <a:ea typeface="+mn-lt"/>
                <a:cs typeface="+mn-lt"/>
              </a:rPr>
              <a:t>Repeat steps 12 and 13</a:t>
            </a:r>
            <a:r>
              <a:rPr lang="en-US" sz="1400" b="0" i="0" dirty="0">
                <a:effectLst/>
                <a:latin typeface="Lao UI"/>
                <a:ea typeface="+mn-lt"/>
                <a:cs typeface="+mn-lt"/>
              </a:rPr>
              <a:t>, </a:t>
            </a:r>
            <a:r>
              <a:rPr lang="en-US" sz="1400" dirty="0">
                <a:latin typeface="Lao UI"/>
                <a:ea typeface="+mn-lt"/>
                <a:cs typeface="+mn-lt"/>
              </a:rPr>
              <a:t>continuing to have </a:t>
            </a:r>
            <a:r>
              <a:rPr lang="en-US" sz="1400" b="0" i="0" dirty="0">
                <a:effectLst/>
                <a:latin typeface="Lao UI"/>
                <a:ea typeface="+mn-lt"/>
                <a:cs typeface="+mn-lt"/>
              </a:rPr>
              <a:t>the </a:t>
            </a:r>
            <a:r>
              <a:rPr lang="en-US" sz="1400" dirty="0">
                <a:latin typeface="Lao UI"/>
                <a:ea typeface="+mn-lt"/>
                <a:cs typeface="+mn-lt"/>
              </a:rPr>
              <a:t>subject perform only 1 repetition until 1RM is achieved.</a:t>
            </a:r>
          </a:p>
          <a:p>
            <a:r>
              <a:rPr lang="en-US" sz="1400" b="1" dirty="0">
                <a:latin typeface="Lao UI"/>
                <a:ea typeface="+mn-lt"/>
                <a:cs typeface="+mn-lt"/>
              </a:rPr>
              <a:t>Step 15: </a:t>
            </a:r>
            <a:r>
              <a:rPr lang="en-US" sz="1400" dirty="0">
                <a:latin typeface="Lao UI"/>
                <a:ea typeface="+mn-lt"/>
                <a:cs typeface="+mn-lt"/>
              </a:rPr>
              <a:t>    If </a:t>
            </a:r>
            <a:r>
              <a:rPr lang="en-US" sz="1400" b="0" i="0" dirty="0">
                <a:effectLst/>
                <a:latin typeface="Lao UI"/>
                <a:ea typeface="+mn-lt"/>
                <a:cs typeface="+mn-lt"/>
              </a:rPr>
              <a:t>an </a:t>
            </a:r>
            <a:r>
              <a:rPr lang="en-US" sz="1400" dirty="0">
                <a:latin typeface="Lao UI"/>
                <a:ea typeface="+mn-lt"/>
                <a:cs typeface="+mn-lt"/>
              </a:rPr>
              <a:t>attempt is unsuccessful, reduce </a:t>
            </a:r>
            <a:r>
              <a:rPr lang="en-US" sz="1400" b="0" i="0" dirty="0">
                <a:effectLst/>
                <a:latin typeface="Lao UI"/>
                <a:ea typeface="+mn-lt"/>
                <a:cs typeface="+mn-lt"/>
              </a:rPr>
              <a:t>the </a:t>
            </a:r>
            <a:r>
              <a:rPr lang="en-US" sz="1400" dirty="0">
                <a:latin typeface="Lao UI"/>
                <a:ea typeface="+mn-lt"/>
                <a:cs typeface="+mn-lt"/>
              </a:rPr>
              <a:t>load by 1-10 kg</a:t>
            </a:r>
            <a:r>
              <a:rPr lang="en-US" sz="1400" b="0" i="0" dirty="0">
                <a:effectLst/>
                <a:latin typeface="Lao UI"/>
                <a:ea typeface="+mn-lt"/>
                <a:cs typeface="+mn-lt"/>
              </a:rPr>
              <a:t>, </a:t>
            </a:r>
            <a:r>
              <a:rPr lang="en-US" sz="1400" dirty="0">
                <a:latin typeface="Lao UI"/>
                <a:ea typeface="+mn-lt"/>
                <a:cs typeface="+mn-lt"/>
              </a:rPr>
              <a:t>but keep it above the last successful attempt </a:t>
            </a:r>
            <a:r>
              <a:rPr lang="en-US" sz="1400" b="0" i="0" dirty="0">
                <a:effectLst/>
                <a:latin typeface="Lao UI"/>
                <a:ea typeface="+mn-lt"/>
                <a:cs typeface="+mn-lt"/>
              </a:rPr>
              <a:t>and</a:t>
            </a:r>
            <a:br>
              <a:rPr lang="en-US" sz="1400" dirty="0">
                <a:latin typeface="Lao UI"/>
                <a:ea typeface="+mn-lt"/>
                <a:cs typeface="+mn-lt"/>
              </a:rPr>
            </a:br>
            <a:r>
              <a:rPr lang="en-US" sz="1400" dirty="0">
                <a:latin typeface="Lao UI"/>
                <a:ea typeface="+mn-lt"/>
                <a:cs typeface="+mn-lt"/>
              </a:rPr>
              <a:t>have</a:t>
            </a:r>
            <a:r>
              <a:rPr lang="en-US" sz="1400" b="0" i="0" dirty="0">
                <a:effectLst/>
                <a:latin typeface="Lao UI"/>
                <a:ea typeface="+mn-lt"/>
                <a:cs typeface="+mn-lt"/>
              </a:rPr>
              <a:t> the subject</a:t>
            </a:r>
            <a:r>
              <a:rPr lang="en-US" sz="1400" dirty="0">
                <a:latin typeface="Lao UI"/>
                <a:ea typeface="+mn-lt"/>
                <a:cs typeface="+mn-lt"/>
              </a:rPr>
              <a:t> rest for 3 min</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16</a:t>
            </a:r>
            <a:r>
              <a:rPr lang="en-US" sz="1400" b="1" i="0" dirty="0">
                <a:effectLst/>
                <a:latin typeface="Lao UI"/>
                <a:ea typeface="+mn-lt"/>
                <a:cs typeface="+mn-lt"/>
              </a:rPr>
              <a:t>:   </a:t>
            </a:r>
            <a:r>
              <a:rPr lang="en-US" sz="1400" b="0" i="0" dirty="0">
                <a:effectLst/>
                <a:latin typeface="Lao UI"/>
                <a:ea typeface="+mn-lt"/>
                <a:cs typeface="+mn-lt"/>
              </a:rPr>
              <a:t>  </a:t>
            </a:r>
            <a:r>
              <a:rPr lang="en-US" sz="1400" dirty="0">
                <a:latin typeface="Lao UI"/>
                <a:ea typeface="+mn-lt"/>
                <a:cs typeface="+mn-lt"/>
              </a:rPr>
              <a:t>After the 3 min rest, have </a:t>
            </a:r>
            <a:r>
              <a:rPr lang="en-US" sz="1400" b="0" i="0" dirty="0">
                <a:effectLst/>
                <a:latin typeface="Lao UI"/>
                <a:ea typeface="+mn-lt"/>
                <a:cs typeface="+mn-lt"/>
              </a:rPr>
              <a:t>the subject </a:t>
            </a:r>
            <a:r>
              <a:rPr lang="en-US" sz="1400" dirty="0">
                <a:latin typeface="Lao UI"/>
                <a:ea typeface="+mn-lt"/>
                <a:cs typeface="+mn-lt"/>
              </a:rPr>
              <a:t>perform another attempt with </a:t>
            </a:r>
            <a:r>
              <a:rPr lang="en-US" sz="1400" b="0" i="0" dirty="0">
                <a:effectLst/>
                <a:latin typeface="Lao UI"/>
                <a:ea typeface="+mn-lt"/>
                <a:cs typeface="+mn-lt"/>
              </a:rPr>
              <a:t>the </a:t>
            </a:r>
            <a:r>
              <a:rPr lang="en-US" sz="1400" dirty="0">
                <a:latin typeface="Lao UI"/>
                <a:ea typeface="+mn-lt"/>
                <a:cs typeface="+mn-lt"/>
              </a:rPr>
              <a:t>procedures outlined </a:t>
            </a:r>
            <a:r>
              <a:rPr lang="en-US" sz="1400" b="0" i="0" dirty="0">
                <a:effectLst/>
                <a:latin typeface="Lao UI"/>
                <a:ea typeface="+mn-lt"/>
                <a:cs typeface="+mn-lt"/>
              </a:rPr>
              <a:t>in </a:t>
            </a:r>
            <a:r>
              <a:rPr lang="en-US" sz="1400" dirty="0">
                <a:latin typeface="Lao UI"/>
                <a:ea typeface="+mn-lt"/>
                <a:cs typeface="+mn-lt"/>
              </a:rPr>
              <a:t>steps 5 </a:t>
            </a:r>
            <a:r>
              <a:rPr lang="en-US" sz="1400" b="0" i="0" dirty="0">
                <a:effectLst/>
                <a:latin typeface="Lao UI"/>
                <a:ea typeface="+mn-lt"/>
                <a:cs typeface="+mn-lt"/>
              </a:rPr>
              <a:t>to </a:t>
            </a:r>
            <a:r>
              <a:rPr lang="en-US" sz="1400" dirty="0">
                <a:latin typeface="Lao UI"/>
                <a:ea typeface="+mn-lt"/>
                <a:cs typeface="+mn-lt"/>
              </a:rPr>
              <a:t>8.</a:t>
            </a:r>
          </a:p>
          <a:p>
            <a:r>
              <a:rPr lang="en-US" sz="1400" b="1" dirty="0">
                <a:latin typeface="Lao UI"/>
                <a:ea typeface="+mn-lt"/>
                <a:cs typeface="+mn-lt"/>
              </a:rPr>
              <a:t>Step 17: </a:t>
            </a:r>
            <a:r>
              <a:rPr lang="en-US" sz="1400" dirty="0">
                <a:latin typeface="Lao UI"/>
                <a:ea typeface="+mn-lt"/>
                <a:cs typeface="+mn-lt"/>
              </a:rPr>
              <a:t>    If </a:t>
            </a:r>
            <a:r>
              <a:rPr lang="en-US" sz="1400" b="0" i="0" dirty="0">
                <a:effectLst/>
                <a:latin typeface="Lao UI"/>
                <a:ea typeface="+mn-lt"/>
                <a:cs typeface="+mn-lt"/>
              </a:rPr>
              <a:t>the </a:t>
            </a:r>
            <a:r>
              <a:rPr lang="en-US" sz="1400" dirty="0">
                <a:latin typeface="Lao UI"/>
                <a:ea typeface="+mn-lt"/>
                <a:cs typeface="+mn-lt"/>
              </a:rPr>
              <a:t>attempt is successful, increase </a:t>
            </a:r>
            <a:r>
              <a:rPr lang="en-US" sz="1400" b="0" i="0" dirty="0">
                <a:effectLst/>
                <a:latin typeface="Lao UI"/>
                <a:ea typeface="+mn-lt"/>
                <a:cs typeface="+mn-lt"/>
              </a:rPr>
              <a:t>the </a:t>
            </a:r>
            <a:r>
              <a:rPr lang="en-US" sz="1400" dirty="0">
                <a:latin typeface="Lao UI"/>
                <a:ea typeface="+mn-lt"/>
                <a:cs typeface="+mn-lt"/>
              </a:rPr>
              <a:t>load by a small amount (1-5 kg) </a:t>
            </a:r>
            <a:r>
              <a:rPr lang="en-US" sz="1400" b="0" i="0" dirty="0">
                <a:effectLst/>
                <a:latin typeface="Lao UI"/>
                <a:ea typeface="+mn-lt"/>
                <a:cs typeface="+mn-lt"/>
              </a:rPr>
              <a:t>and </a:t>
            </a:r>
            <a:r>
              <a:rPr lang="en-US" sz="1400" dirty="0">
                <a:latin typeface="Lao UI"/>
                <a:ea typeface="+mn-lt"/>
                <a:cs typeface="+mn-lt"/>
              </a:rPr>
              <a:t>repeat step 16</a:t>
            </a:r>
            <a:r>
              <a:rPr lang="en-US" sz="1400" b="0" i="0" dirty="0">
                <a:effectLst/>
                <a:latin typeface="Lao UI"/>
                <a:ea typeface="+mn-lt"/>
                <a:cs typeface="+mn-lt"/>
              </a:rPr>
              <a:t>. </a:t>
            </a:r>
            <a:r>
              <a:rPr lang="en-US" sz="1400" dirty="0">
                <a:latin typeface="Lao UI"/>
                <a:ea typeface="+mn-lt"/>
                <a:cs typeface="+mn-lt"/>
              </a:rPr>
              <a:t>If the attempt</a:t>
            </a:r>
            <a:br>
              <a:rPr lang="en-US" sz="1400" dirty="0">
                <a:latin typeface="Lao UI"/>
                <a:ea typeface="+mn-lt"/>
                <a:cs typeface="+mn-lt"/>
              </a:rPr>
            </a:br>
            <a:r>
              <a:rPr lang="en-US" sz="1400" dirty="0">
                <a:latin typeface="Lao UI"/>
                <a:ea typeface="+mn-lt"/>
                <a:cs typeface="+mn-lt"/>
              </a:rPr>
              <a:t>is unsuccessful</a:t>
            </a:r>
            <a:r>
              <a:rPr lang="en-US" sz="1400" b="0" i="0" dirty="0">
                <a:effectLst/>
                <a:latin typeface="Lao UI"/>
                <a:ea typeface="+mn-lt"/>
                <a:cs typeface="+mn-lt"/>
              </a:rPr>
              <a:t>, </a:t>
            </a:r>
            <a:r>
              <a:rPr lang="en-US" sz="1400" dirty="0">
                <a:latin typeface="Lao UI"/>
                <a:ea typeface="+mn-lt"/>
                <a:cs typeface="+mn-lt"/>
              </a:rPr>
              <a:t>the 1RM load is determined as the heaviest load successfully completed. Record the maximum weight lifted </a:t>
            </a:r>
            <a:r>
              <a:rPr lang="en-US" sz="1400" b="0" i="0" dirty="0">
                <a:effectLst/>
                <a:latin typeface="Lao UI"/>
                <a:ea typeface="+mn-lt"/>
                <a:cs typeface="+mn-lt"/>
              </a:rPr>
              <a:t>in the</a:t>
            </a:r>
            <a:r>
              <a:rPr lang="en-US" sz="1400" dirty="0">
                <a:latin typeface="Lao UI"/>
                <a:ea typeface="+mn-lt"/>
                <a:cs typeface="+mn-lt"/>
              </a:rPr>
              <a:t> appropriate location on</a:t>
            </a:r>
            <a:r>
              <a:rPr lang="en-US" sz="1400" b="0" i="0" dirty="0">
                <a:effectLst/>
                <a:latin typeface="Lao UI"/>
                <a:ea typeface="+mn-lt"/>
                <a:cs typeface="+mn-lt"/>
              </a:rPr>
              <a:t> the </a:t>
            </a:r>
            <a:r>
              <a:rPr lang="en-US" sz="1400" dirty="0">
                <a:latin typeface="Lao UI"/>
                <a:ea typeface="+mn-lt"/>
                <a:cs typeface="+mn-lt"/>
              </a:rPr>
              <a:t>individual and group data sheets</a:t>
            </a:r>
            <a:r>
              <a:rPr lang="en-US" sz="1400" b="0" i="0" dirty="0">
                <a:effectLst/>
                <a:latin typeface="Lao UI"/>
                <a:ea typeface="+mn-lt"/>
                <a:cs typeface="+mn-lt"/>
              </a:rPr>
              <a:t>.</a:t>
            </a:r>
          </a:p>
          <a:p>
            <a:r>
              <a:rPr lang="en-US" sz="1400" b="1" i="0" dirty="0">
                <a:effectLst/>
                <a:latin typeface="Lao UI"/>
                <a:ea typeface="+mn-lt"/>
                <a:cs typeface="+mn-lt"/>
              </a:rPr>
              <a:t>Step </a:t>
            </a:r>
            <a:r>
              <a:rPr lang="en-US" sz="1400" b="1" dirty="0">
                <a:latin typeface="Lao UI"/>
                <a:ea typeface="+mn-lt"/>
                <a:cs typeface="+mn-lt"/>
              </a:rPr>
              <a:t>18</a:t>
            </a:r>
            <a:r>
              <a:rPr lang="en-US" sz="1400" b="1" i="0" dirty="0">
                <a:effectLst/>
                <a:latin typeface="Lao UI"/>
                <a:ea typeface="+mn-lt"/>
                <a:cs typeface="+mn-lt"/>
              </a:rPr>
              <a:t>:   </a:t>
            </a:r>
            <a:r>
              <a:rPr lang="en-US" sz="1400" b="0" i="0" dirty="0">
                <a:effectLst/>
                <a:latin typeface="Lao UI"/>
                <a:ea typeface="+mn-lt"/>
                <a:cs typeface="+mn-lt"/>
              </a:rPr>
              <a:t>  </a:t>
            </a:r>
            <a:r>
              <a:rPr lang="en-US" sz="1400" dirty="0">
                <a:latin typeface="Lao UI"/>
                <a:ea typeface="+mn-lt"/>
                <a:cs typeface="+mn-lt"/>
              </a:rPr>
              <a:t>Divide </a:t>
            </a:r>
            <a:r>
              <a:rPr lang="en-US" sz="1400" b="0" i="0" dirty="0">
                <a:effectLst/>
                <a:latin typeface="Lao UI"/>
                <a:ea typeface="+mn-lt"/>
                <a:cs typeface="+mn-lt"/>
              </a:rPr>
              <a:t>the </a:t>
            </a:r>
            <a:r>
              <a:rPr lang="en-US" sz="1400" dirty="0">
                <a:latin typeface="Lao UI"/>
                <a:ea typeface="+mn-lt"/>
                <a:cs typeface="+mn-lt"/>
              </a:rPr>
              <a:t>maximal weight lifted by </a:t>
            </a:r>
            <a:r>
              <a:rPr lang="en-US" sz="1400" b="0" i="0" dirty="0">
                <a:effectLst/>
                <a:latin typeface="Lao UI"/>
                <a:ea typeface="+mn-lt"/>
                <a:cs typeface="+mn-lt"/>
              </a:rPr>
              <a:t>the </a:t>
            </a:r>
            <a:r>
              <a:rPr lang="en-US" sz="1400" dirty="0">
                <a:latin typeface="Lao UI"/>
                <a:ea typeface="+mn-lt"/>
                <a:cs typeface="+mn-lt"/>
              </a:rPr>
              <a:t>subject’s body mass </a:t>
            </a:r>
            <a:r>
              <a:rPr lang="en-US" sz="1400" b="0" i="0" dirty="0">
                <a:effectLst/>
                <a:latin typeface="Lao UI"/>
                <a:ea typeface="+mn-lt"/>
                <a:cs typeface="+mn-lt"/>
              </a:rPr>
              <a:t>and </a:t>
            </a:r>
            <a:r>
              <a:rPr lang="en-US" sz="1400" dirty="0">
                <a:latin typeface="Lao UI"/>
                <a:ea typeface="+mn-lt"/>
                <a:cs typeface="+mn-lt"/>
              </a:rPr>
              <a:t>record </a:t>
            </a:r>
            <a:r>
              <a:rPr lang="en-US" sz="1400" b="0" i="0" dirty="0">
                <a:effectLst/>
                <a:latin typeface="Lao UI"/>
                <a:ea typeface="+mn-lt"/>
                <a:cs typeface="+mn-lt"/>
              </a:rPr>
              <a:t>the </a:t>
            </a:r>
            <a:r>
              <a:rPr lang="en-US" sz="1400" dirty="0">
                <a:latin typeface="Lao UI"/>
                <a:ea typeface="+mn-lt"/>
                <a:cs typeface="+mn-lt"/>
              </a:rPr>
              <a:t>result in </a:t>
            </a:r>
            <a:r>
              <a:rPr lang="en-US" sz="1400" b="0" i="0" dirty="0">
                <a:effectLst/>
                <a:latin typeface="Lao UI"/>
                <a:ea typeface="+mn-lt"/>
                <a:cs typeface="+mn-lt"/>
              </a:rPr>
              <a:t>the </a:t>
            </a:r>
            <a:r>
              <a:rPr lang="en-US" sz="1400" dirty="0">
                <a:latin typeface="Lao UI"/>
                <a:ea typeface="+mn-lt"/>
                <a:cs typeface="+mn-lt"/>
              </a:rPr>
              <a:t>appropriate location </a:t>
            </a:r>
            <a:r>
              <a:rPr lang="en-US" sz="1400" b="0" i="0" dirty="0">
                <a:effectLst/>
                <a:latin typeface="Lao UI"/>
                <a:ea typeface="+mn-lt"/>
                <a:cs typeface="+mn-lt"/>
              </a:rPr>
              <a:t>on the </a:t>
            </a:r>
            <a:r>
              <a:rPr lang="en-US" sz="1400" dirty="0">
                <a:latin typeface="Lao UI"/>
                <a:ea typeface="+mn-lt"/>
                <a:cs typeface="+mn-lt"/>
              </a:rPr>
              <a:t>individual and group data sheets</a:t>
            </a:r>
            <a:r>
              <a:rPr lang="en-US" sz="1400" b="0" i="0" dirty="0">
                <a:effectLst/>
                <a:latin typeface="Lao UI"/>
                <a:ea typeface="+mn-lt"/>
                <a:cs typeface="+mn-lt"/>
              </a:rPr>
              <a:t>.</a:t>
            </a:r>
            <a:r>
              <a:rPr lang="en-US" sz="1400" dirty="0">
                <a:latin typeface="Lao UI"/>
                <a:ea typeface="+mn-lt"/>
                <a:cs typeface="+mn-lt"/>
              </a:rPr>
              <a:t> This value should then be compared </a:t>
            </a:r>
            <a:r>
              <a:rPr lang="en-US" sz="1400" b="0" i="0" dirty="0">
                <a:effectLst/>
                <a:latin typeface="Lao UI"/>
                <a:ea typeface="+mn-lt"/>
                <a:cs typeface="+mn-lt"/>
              </a:rPr>
              <a:t>with the </a:t>
            </a:r>
            <a:r>
              <a:rPr lang="en-US" sz="1400" dirty="0">
                <a:latin typeface="Lao UI"/>
                <a:ea typeface="+mn-lt"/>
                <a:cs typeface="+mn-lt"/>
              </a:rPr>
              <a:t>data in the norm table for the bench press (see table 12.2). Based on the results</a:t>
            </a:r>
            <a:r>
              <a:rPr lang="en-US" sz="1400" b="0" i="0" dirty="0">
                <a:effectLst/>
                <a:latin typeface="Lao UI"/>
                <a:ea typeface="+mn-lt"/>
                <a:cs typeface="+mn-lt"/>
              </a:rPr>
              <a:t>, </a:t>
            </a:r>
            <a:r>
              <a:rPr lang="en-US" sz="1400" dirty="0">
                <a:latin typeface="Lao UI"/>
                <a:ea typeface="+mn-lt"/>
                <a:cs typeface="+mn-lt"/>
              </a:rPr>
              <a:t>note </a:t>
            </a:r>
            <a:r>
              <a:rPr lang="en-US" sz="1400" b="0" i="0" dirty="0">
                <a:effectLst/>
                <a:latin typeface="Lao UI"/>
                <a:ea typeface="+mn-lt"/>
                <a:cs typeface="+mn-lt"/>
              </a:rPr>
              <a:t>the </a:t>
            </a:r>
            <a:r>
              <a:rPr lang="en-US" sz="1400" dirty="0">
                <a:latin typeface="Lao UI"/>
                <a:ea typeface="+mn-lt"/>
                <a:cs typeface="+mn-lt"/>
              </a:rPr>
              <a:t>subject’s strength classification and percent ranking on </a:t>
            </a:r>
            <a:r>
              <a:rPr lang="en-US" sz="1400" b="0" i="0" dirty="0">
                <a:effectLst/>
                <a:latin typeface="Lao UI"/>
                <a:ea typeface="+mn-lt"/>
                <a:cs typeface="+mn-lt"/>
              </a:rPr>
              <a:t>the </a:t>
            </a:r>
            <a:r>
              <a:rPr lang="en-US" sz="1400" dirty="0">
                <a:latin typeface="Lao UI"/>
                <a:ea typeface="+mn-lt"/>
                <a:cs typeface="+mn-lt"/>
              </a:rPr>
              <a:t>individual data sheet</a:t>
            </a:r>
            <a:r>
              <a:rPr lang="en-US" sz="1400" b="0" i="0" dirty="0">
                <a:effectLst/>
                <a:latin typeface="Lao UI"/>
                <a:ea typeface="+mn-lt"/>
                <a:cs typeface="+mn-lt"/>
              </a:rPr>
              <a:t>.</a:t>
            </a:r>
            <a:endParaRPr lang="en-US" sz="1400" dirty="0">
              <a:latin typeface="Lao UI"/>
              <a:ea typeface="+mn-lt"/>
              <a:cs typeface="+mn-lt"/>
            </a:endParaRPr>
          </a:p>
          <a:p>
            <a:endParaRPr lang="en-US" sz="1100"/>
          </a:p>
        </p:txBody>
      </p:sp>
    </p:spTree>
    <p:extLst>
      <p:ext uri="{BB962C8B-B14F-4D97-AF65-F5344CB8AC3E}">
        <p14:creationId xmlns:p14="http://schemas.microsoft.com/office/powerpoint/2010/main" val="155326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able&#10;&#10;Description automatically generated">
            <a:extLst>
              <a:ext uri="{FF2B5EF4-FFF2-40B4-BE49-F238E27FC236}">
                <a16:creationId xmlns:a16="http://schemas.microsoft.com/office/drawing/2014/main" id="{C7A83336-76B2-4765-82DA-8A684B4E3808}"/>
              </a:ext>
            </a:extLst>
          </p:cNvPr>
          <p:cNvPicPr>
            <a:picLocks noChangeAspect="1"/>
          </p:cNvPicPr>
          <p:nvPr/>
        </p:nvPicPr>
        <p:blipFill>
          <a:blip r:embed="rId2"/>
          <a:stretch>
            <a:fillRect/>
          </a:stretch>
        </p:blipFill>
        <p:spPr>
          <a:xfrm>
            <a:off x="1099528" y="643467"/>
            <a:ext cx="9992943" cy="5571066"/>
          </a:xfrm>
          <a:prstGeom prst="rect">
            <a:avLst/>
          </a:prstGeom>
        </p:spPr>
      </p:pic>
      <p:sp>
        <p:nvSpPr>
          <p:cNvPr id="3" name="Content Placeholder 2">
            <a:extLst>
              <a:ext uri="{FF2B5EF4-FFF2-40B4-BE49-F238E27FC236}">
                <a16:creationId xmlns:a16="http://schemas.microsoft.com/office/drawing/2014/main" id="{9EA2ACC3-A1E4-4775-8121-FD5BAC2CA8C8}"/>
              </a:ext>
            </a:extLst>
          </p:cNvPr>
          <p:cNvSpPr>
            <a:spLocks noGrp="1"/>
          </p:cNvSpPr>
          <p:nvPr>
            <p:ph idx="4294967295"/>
          </p:nvPr>
        </p:nvSpPr>
        <p:spPr>
          <a:xfrm>
            <a:off x="0" y="1825625"/>
            <a:ext cx="10515600" cy="4351338"/>
          </a:xfrm>
        </p:spPr>
        <p:txBody>
          <a:bodyPr vert="horz" lIns="91440" tIns="45720" rIns="91440" bIns="45720" rtlCol="0" anchor="t">
            <a:normAutofit/>
          </a:bodyPr>
          <a:lstStyle/>
          <a:p>
            <a:pPr marL="0" indent="0" algn="l">
              <a:buNone/>
            </a:pPr>
            <a:endParaRPr lang="en-US" b="0" i="0">
              <a:effectLst/>
              <a:latin typeface="Lato Extended"/>
            </a:endParaRPr>
          </a:p>
          <a:p>
            <a:pPr marL="0" indent="0">
              <a:buNone/>
            </a:pPr>
            <a:endParaRPr lang="en-US"/>
          </a:p>
        </p:txBody>
      </p:sp>
    </p:spTree>
    <p:extLst>
      <p:ext uri="{BB962C8B-B14F-4D97-AF65-F5344CB8AC3E}">
        <p14:creationId xmlns:p14="http://schemas.microsoft.com/office/powerpoint/2010/main" val="4079939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BEC82B-FB8E-453B-9983-ABB313B7E94C}"/>
              </a:ext>
            </a:extLst>
          </p:cNvPr>
          <p:cNvSpPr>
            <a:spLocks noGrp="1"/>
          </p:cNvSpPr>
          <p:nvPr>
            <p:ph type="title"/>
          </p:nvPr>
        </p:nvSpPr>
        <p:spPr>
          <a:xfrm>
            <a:off x="804672" y="640080"/>
            <a:ext cx="3282696" cy="5257800"/>
          </a:xfrm>
        </p:spPr>
        <p:txBody>
          <a:bodyPr>
            <a:normAutofit/>
          </a:bodyPr>
          <a:lstStyle/>
          <a:p>
            <a:r>
              <a:rPr lang="en-US" b="1" i="0">
                <a:solidFill>
                  <a:schemeClr val="bg1"/>
                </a:solidFill>
                <a:effectLst/>
                <a:latin typeface="Lato Extended"/>
              </a:rPr>
              <a:t>Part </a:t>
            </a:r>
            <a:r>
              <a:rPr lang="en-US" b="1">
                <a:solidFill>
                  <a:schemeClr val="bg1"/>
                </a:solidFill>
                <a:latin typeface="Lato Extended"/>
              </a:rPr>
              <a:t>4</a:t>
            </a:r>
            <a:r>
              <a:rPr lang="en-US" b="1" i="0">
                <a:solidFill>
                  <a:schemeClr val="bg1"/>
                </a:solidFill>
                <a:effectLst/>
                <a:latin typeface="Lato Extended"/>
              </a:rPr>
              <a:t> - Bench Press 1RM Prediction Test</a:t>
            </a:r>
            <a:br>
              <a:rPr lang="en-US" b="0" i="0">
                <a:solidFill>
                  <a:schemeClr val="bg1"/>
                </a:solidFill>
                <a:effectLst/>
                <a:latin typeface="Lato Extended"/>
              </a:rPr>
            </a:br>
            <a:endParaRPr lang="en-US">
              <a:solidFill>
                <a:schemeClr val="bg1"/>
              </a:solidFill>
            </a:endParaRPr>
          </a:p>
        </p:txBody>
      </p:sp>
      <p:sp>
        <p:nvSpPr>
          <p:cNvPr id="3" name="Content Placeholder 2">
            <a:extLst>
              <a:ext uri="{FF2B5EF4-FFF2-40B4-BE49-F238E27FC236}">
                <a16:creationId xmlns:a16="http://schemas.microsoft.com/office/drawing/2014/main" id="{3EF1D6E7-2502-4A8F-9323-71AECAB507F4}"/>
              </a:ext>
            </a:extLst>
          </p:cNvPr>
          <p:cNvSpPr>
            <a:spLocks noGrp="1"/>
          </p:cNvSpPr>
          <p:nvPr>
            <p:ph idx="1"/>
          </p:nvPr>
        </p:nvSpPr>
        <p:spPr>
          <a:xfrm>
            <a:off x="4766713" y="855234"/>
            <a:ext cx="7360395" cy="5634317"/>
          </a:xfrm>
        </p:spPr>
        <p:txBody>
          <a:bodyPr vert="horz" lIns="91440" tIns="45720" rIns="91440" bIns="45720" rtlCol="0" anchor="ctr">
            <a:noAutofit/>
          </a:bodyPr>
          <a:lstStyle/>
          <a:p>
            <a:r>
              <a:rPr lang="en-US" sz="1500" b="1" i="0">
                <a:effectLst/>
                <a:latin typeface="Lato Extended"/>
              </a:rPr>
              <a:t>Step 1:   </a:t>
            </a:r>
            <a:r>
              <a:rPr lang="en-US" sz="1500" b="0" i="0">
                <a:effectLst/>
                <a:latin typeface="Lato Extended"/>
              </a:rPr>
              <a:t>  Set up the bench press area with the appropriate weights.</a:t>
            </a:r>
          </a:p>
          <a:p>
            <a:r>
              <a:rPr lang="en-US" sz="1500" b="1" i="0">
                <a:effectLst/>
                <a:latin typeface="Lato Extended"/>
              </a:rPr>
              <a:t>Step 2:  </a:t>
            </a:r>
            <a:r>
              <a:rPr lang="en-US" sz="1500" b="0" i="0">
                <a:effectLst/>
                <a:latin typeface="Lato Extended"/>
              </a:rPr>
              <a:t>   Gather basic data (e.g., age, height, weight) for the individual data sheet as described in laboratory activity</a:t>
            </a:r>
            <a:br>
              <a:rPr lang="en-US" sz="1500" b="0" i="0">
                <a:effectLst/>
                <a:latin typeface="Lato Extended"/>
              </a:rPr>
            </a:br>
            <a:r>
              <a:rPr lang="en-US" sz="1500" b="0" i="0">
                <a:effectLst/>
                <a:latin typeface="Lato Extended"/>
              </a:rPr>
              <a:t>1.1. Instruct the subject to put on his or her shoes and move to the test area.</a:t>
            </a:r>
          </a:p>
          <a:p>
            <a:r>
              <a:rPr lang="en-US" sz="1500" b="1" i="0">
                <a:effectLst/>
                <a:latin typeface="Lato Extended"/>
              </a:rPr>
              <a:t>Step 3:</a:t>
            </a:r>
            <a:r>
              <a:rPr lang="en-US" sz="1500" b="0" i="0">
                <a:effectLst/>
                <a:latin typeface="Lato Extended"/>
              </a:rPr>
              <a:t>     Explain the test to the subject. Then begin a 10 min warm-up that contains a 5 min general warm-up (e.g., cycling, jogging, rope jumping) followed by 5 min of dynamic stretching activities targeting the upper body.</a:t>
            </a:r>
          </a:p>
          <a:p>
            <a:r>
              <a:rPr lang="en-US" sz="1500" b="1" i="0">
                <a:effectLst/>
                <a:latin typeface="Lato Extended"/>
              </a:rPr>
              <a:t>Step 4: </a:t>
            </a:r>
            <a:r>
              <a:rPr lang="en-US" sz="1500" b="0" i="0">
                <a:effectLst/>
                <a:latin typeface="Lato Extended"/>
              </a:rPr>
              <a:t>    Use the subject’s 1RM to determine the test set load. This will be considered the repetition weight (kg) used for the test (</a:t>
            </a:r>
            <a:r>
              <a:rPr lang="en-US" sz="1500" b="0" i="0" err="1">
                <a:effectLst/>
                <a:latin typeface="Lato Extended"/>
              </a:rPr>
              <a:t>RepWt</a:t>
            </a:r>
            <a:r>
              <a:rPr lang="en-US" sz="1500" b="0" i="0">
                <a:effectLst/>
                <a:latin typeface="Lato Extended"/>
              </a:rPr>
              <a:t>).</a:t>
            </a:r>
          </a:p>
          <a:p>
            <a:r>
              <a:rPr lang="en-US" sz="1500" b="1" i="0">
                <a:effectLst/>
                <a:latin typeface="Lato Extended"/>
              </a:rPr>
              <a:t>Step 5:  </a:t>
            </a:r>
            <a:r>
              <a:rPr lang="en-US" sz="1500" b="0" i="0">
                <a:effectLst/>
                <a:latin typeface="Lato Extended"/>
              </a:rPr>
              <a:t>   Load the barbell with 50% of the calculated test set load using the estimation table.</a:t>
            </a:r>
          </a:p>
          <a:p>
            <a:r>
              <a:rPr lang="en-US" sz="1500" b="1" i="0">
                <a:effectLst/>
                <a:latin typeface="Lato Extended"/>
              </a:rPr>
              <a:t>Step 6:  </a:t>
            </a:r>
            <a:r>
              <a:rPr lang="en-US" sz="1500" b="0" i="0">
                <a:effectLst/>
                <a:latin typeface="Lato Extended"/>
              </a:rPr>
              <a:t>   Instruct the subject to lie on the bench on his or her back with five points of contact (head, shoulders and upper back, buttocks, left foot, and right foot).</a:t>
            </a:r>
          </a:p>
          <a:p>
            <a:r>
              <a:rPr lang="en-US" sz="1500" b="1" i="0">
                <a:effectLst/>
                <a:latin typeface="Lato Extended"/>
              </a:rPr>
              <a:t>Step 7: </a:t>
            </a:r>
            <a:r>
              <a:rPr lang="en-US" sz="1500" b="0" i="0">
                <a:effectLst/>
                <a:latin typeface="Lato Extended"/>
              </a:rPr>
              <a:t>    Assume the spotting position.</a:t>
            </a:r>
          </a:p>
          <a:p>
            <a:r>
              <a:rPr lang="en-US" sz="1500" b="1" i="0">
                <a:effectLst/>
                <a:latin typeface="Lato Extended"/>
              </a:rPr>
              <a:t>Step 8:  </a:t>
            </a:r>
            <a:r>
              <a:rPr lang="en-US" sz="1500" b="0" i="0">
                <a:effectLst/>
                <a:latin typeface="Lato Extended"/>
              </a:rPr>
              <a:t>   Instruct the subject to grasp the bar using a pronated grip with hands approximately shoulder-width apart.</a:t>
            </a:r>
          </a:p>
          <a:p>
            <a:r>
              <a:rPr lang="en-US" sz="1500" b="1" i="0">
                <a:effectLst/>
                <a:latin typeface="Lato Extended"/>
              </a:rPr>
              <a:t>Step 9:</a:t>
            </a:r>
            <a:r>
              <a:rPr lang="en-US" sz="1500" b="0" i="0">
                <a:effectLst/>
                <a:latin typeface="Lato Extended"/>
              </a:rPr>
              <a:t>     Lift the barbell off the rack with an alternated grip while the subject is grasping the bar. The subject should hold the barbell at arm’s length.</a:t>
            </a:r>
          </a:p>
          <a:p>
            <a:r>
              <a:rPr lang="en-US" sz="1500" b="1" i="0">
                <a:effectLst/>
                <a:latin typeface="Lato Extended"/>
              </a:rPr>
              <a:t>Step 10:   </a:t>
            </a:r>
            <a:r>
              <a:rPr lang="en-US" sz="1500" b="0" i="0">
                <a:effectLst/>
                <a:latin typeface="Lato Extended"/>
              </a:rPr>
              <a:t>  Have the subject lower the barbell in a controlled fashion while inhaling until it touches the chest by moving the elbows down past the torso and slightly away from the body. Once the barbell touches the chest, instruct the subject to press the bar upward while exhaling until the arms are fully extended. This pattern should be completed six times. While the subject is performing each repetition, follow the bar with an alternated grip in order to assist the subject if needed.</a:t>
            </a:r>
          </a:p>
          <a:p>
            <a:pPr marL="0" indent="0">
              <a:buNone/>
            </a:pPr>
            <a:endParaRPr lang="en-US" sz="1100"/>
          </a:p>
        </p:txBody>
      </p:sp>
    </p:spTree>
    <p:extLst>
      <p:ext uri="{BB962C8B-B14F-4D97-AF65-F5344CB8AC3E}">
        <p14:creationId xmlns:p14="http://schemas.microsoft.com/office/powerpoint/2010/main" val="200991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73257-39BB-4EFF-BD96-BE3D11283D6C}"/>
              </a:ext>
            </a:extLst>
          </p:cNvPr>
          <p:cNvPicPr>
            <a:picLocks noChangeAspect="1"/>
          </p:cNvPicPr>
          <p:nvPr/>
        </p:nvPicPr>
        <p:blipFill rotWithShape="1">
          <a:blip r:embed="rId2">
            <a:duotone>
              <a:prstClr val="black"/>
              <a:schemeClr val="tx2">
                <a:tint val="45000"/>
                <a:satMod val="400000"/>
              </a:schemeClr>
            </a:duotone>
          </a:blip>
          <a:srcRect t="15730"/>
          <a:stretch/>
        </p:blipFill>
        <p:spPr>
          <a:xfrm>
            <a:off x="20" y="10"/>
            <a:ext cx="12191980" cy="6857990"/>
          </a:xfrm>
          <a:prstGeom prst="rect">
            <a:avLst/>
          </a:prstGeom>
        </p:spPr>
      </p:pic>
      <p:sp>
        <p:nvSpPr>
          <p:cNvPr id="12" name="Rectangle 14">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2A3DC002-04CE-456D-AE0F-1B68B1A03050}"/>
              </a:ext>
            </a:extLst>
          </p:cNvPr>
          <p:cNvSpPr>
            <a:spLocks noGrp="1"/>
          </p:cNvSpPr>
          <p:nvPr>
            <p:ph type="title"/>
          </p:nvPr>
        </p:nvSpPr>
        <p:spPr>
          <a:xfrm>
            <a:off x="4050889" y="365758"/>
            <a:ext cx="6784259" cy="1828800"/>
          </a:xfrm>
        </p:spPr>
        <p:txBody>
          <a:bodyPr>
            <a:normAutofit/>
          </a:bodyPr>
          <a:lstStyle/>
          <a:p>
            <a:r>
              <a:rPr lang="en-US" sz="4800">
                <a:solidFill>
                  <a:schemeClr val="tx1">
                    <a:lumMod val="85000"/>
                    <a:lumOff val="15000"/>
                  </a:schemeClr>
                </a:solidFill>
                <a:cs typeface="Calibri Light"/>
              </a:rPr>
              <a:t>Important Definitions</a:t>
            </a:r>
          </a:p>
        </p:txBody>
      </p:sp>
      <p:sp>
        <p:nvSpPr>
          <p:cNvPr id="14" name="Rectangle 16">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5E0A510B-B2DA-40F5-ABDC-40A1360F77A3}"/>
              </a:ext>
            </a:extLst>
          </p:cNvPr>
          <p:cNvGraphicFramePr>
            <a:graphicFrameLocks noGrp="1"/>
          </p:cNvGraphicFramePr>
          <p:nvPr>
            <p:ph idx="1"/>
            <p:extLst>
              <p:ext uri="{D42A27DB-BD31-4B8C-83A1-F6EECF244321}">
                <p14:modId xmlns:p14="http://schemas.microsoft.com/office/powerpoint/2010/main" val="90214792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476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4EDB70-944B-4CEF-A598-0F3BE2E10BE6}"/>
              </a:ext>
            </a:extLst>
          </p:cNvPr>
          <p:cNvSpPr>
            <a:spLocks noGrp="1"/>
          </p:cNvSpPr>
          <p:nvPr>
            <p:ph type="title"/>
          </p:nvPr>
        </p:nvSpPr>
        <p:spPr>
          <a:xfrm>
            <a:off x="804672" y="640080"/>
            <a:ext cx="3282696" cy="5257800"/>
          </a:xfrm>
        </p:spPr>
        <p:txBody>
          <a:bodyPr>
            <a:normAutofit/>
          </a:bodyPr>
          <a:lstStyle/>
          <a:p>
            <a:r>
              <a:rPr lang="en-US" b="1" i="0">
                <a:solidFill>
                  <a:schemeClr val="bg1"/>
                </a:solidFill>
                <a:effectLst/>
                <a:latin typeface="Lato Extended"/>
              </a:rPr>
              <a:t>Part </a:t>
            </a:r>
            <a:r>
              <a:rPr lang="en-US" b="1">
                <a:solidFill>
                  <a:schemeClr val="bg1"/>
                </a:solidFill>
                <a:latin typeface="Lato Extended"/>
              </a:rPr>
              <a:t>4</a:t>
            </a:r>
            <a:r>
              <a:rPr lang="en-US" b="1" i="0">
                <a:solidFill>
                  <a:schemeClr val="bg1"/>
                </a:solidFill>
                <a:effectLst/>
                <a:latin typeface="Lato Extended"/>
              </a:rPr>
              <a:t> - Bench Press 1RM Prediction Test</a:t>
            </a:r>
            <a:br>
              <a:rPr lang="en-US" b="0" i="0">
                <a:effectLst/>
                <a:latin typeface="Lato Extended"/>
              </a:rPr>
            </a:br>
            <a:r>
              <a:rPr lang="en-US" b="0" i="0">
                <a:solidFill>
                  <a:schemeClr val="bg1"/>
                </a:solidFill>
                <a:effectLst/>
                <a:latin typeface="Lato Extended"/>
              </a:rPr>
              <a:t>(cont</a:t>
            </a:r>
            <a:r>
              <a:rPr lang="en-US">
                <a:solidFill>
                  <a:schemeClr val="bg1"/>
                </a:solidFill>
                <a:latin typeface="Lato Extended"/>
              </a:rPr>
              <a:t>.)</a:t>
            </a:r>
            <a:endParaRPr lang="en-US">
              <a:solidFill>
                <a:schemeClr val="bg1"/>
              </a:solidFill>
            </a:endParaRPr>
          </a:p>
        </p:txBody>
      </p:sp>
      <p:sp>
        <p:nvSpPr>
          <p:cNvPr id="3" name="Content Placeholder 2">
            <a:extLst>
              <a:ext uri="{FF2B5EF4-FFF2-40B4-BE49-F238E27FC236}">
                <a16:creationId xmlns:a16="http://schemas.microsoft.com/office/drawing/2014/main" id="{806287A6-8439-4E9E-9319-D42922A13B24}"/>
              </a:ext>
            </a:extLst>
          </p:cNvPr>
          <p:cNvSpPr>
            <a:spLocks noGrp="1"/>
          </p:cNvSpPr>
          <p:nvPr>
            <p:ph idx="1"/>
          </p:nvPr>
        </p:nvSpPr>
        <p:spPr>
          <a:xfrm>
            <a:off x="5358384" y="640081"/>
            <a:ext cx="6607359" cy="6279776"/>
          </a:xfrm>
        </p:spPr>
        <p:txBody>
          <a:bodyPr vert="horz" lIns="91440" tIns="45720" rIns="91440" bIns="45720" rtlCol="0" anchor="ctr">
            <a:noAutofit/>
          </a:bodyPr>
          <a:lstStyle/>
          <a:p>
            <a:r>
              <a:rPr lang="en-US" sz="1500" b="1" i="0">
                <a:effectLst/>
                <a:latin typeface="Lato Extended"/>
              </a:rPr>
              <a:t>Step 11:</a:t>
            </a:r>
            <a:r>
              <a:rPr lang="en-US" sz="1500" b="0" i="0">
                <a:effectLst/>
                <a:latin typeface="Lato Extended"/>
              </a:rPr>
              <a:t>     Once the last repetition has been completed for the set, help the subject place the bar onto the rack.</a:t>
            </a:r>
          </a:p>
          <a:p>
            <a:r>
              <a:rPr lang="en-US" sz="1500" b="1" i="0">
                <a:effectLst/>
                <a:latin typeface="Lato Extended"/>
              </a:rPr>
              <a:t>Step 12: </a:t>
            </a:r>
            <a:r>
              <a:rPr lang="en-US" sz="1500" b="0" i="0">
                <a:effectLst/>
                <a:latin typeface="Lato Extended"/>
              </a:rPr>
              <a:t>    Adjust the weight to a load corresponding to 70% of the test weight previously calculated. During this time, the subject rests for 3 min.</a:t>
            </a:r>
          </a:p>
          <a:p>
            <a:r>
              <a:rPr lang="en-US" sz="1500" b="1" i="0">
                <a:effectLst/>
                <a:latin typeface="Lato Extended"/>
              </a:rPr>
              <a:t>Step 13: </a:t>
            </a:r>
            <a:r>
              <a:rPr lang="en-US" sz="1500" b="0" i="0">
                <a:effectLst/>
                <a:latin typeface="Lato Extended"/>
              </a:rPr>
              <a:t>    Repeat steps 6 through 11.</a:t>
            </a:r>
          </a:p>
          <a:p>
            <a:r>
              <a:rPr lang="en-US" sz="1500" b="1" i="0">
                <a:effectLst/>
                <a:latin typeface="Lato Extended"/>
              </a:rPr>
              <a:t>Step 14: </a:t>
            </a:r>
            <a:r>
              <a:rPr lang="en-US" sz="1500" b="0" i="0">
                <a:effectLst/>
                <a:latin typeface="Lato Extended"/>
              </a:rPr>
              <a:t>    While the subject rests for 3 min, change the weight to a load corresponding to 90% of the predetermined test weight.</a:t>
            </a:r>
          </a:p>
          <a:p>
            <a:r>
              <a:rPr lang="en-US" sz="1500" b="1" i="0">
                <a:effectLst/>
                <a:latin typeface="Lato Extended"/>
              </a:rPr>
              <a:t>Step 15:  </a:t>
            </a:r>
            <a:r>
              <a:rPr lang="en-US" sz="1500" b="0" i="0">
                <a:effectLst/>
                <a:latin typeface="Lato Extended"/>
              </a:rPr>
              <a:t>   Repeat steps 6 through 11.</a:t>
            </a:r>
            <a:endParaRPr lang="en-US" sz="1500" b="1" i="0">
              <a:effectLst/>
              <a:latin typeface="Lato Extended"/>
            </a:endParaRPr>
          </a:p>
          <a:p>
            <a:r>
              <a:rPr lang="en-US" sz="1500" b="1" i="0">
                <a:effectLst/>
                <a:latin typeface="Lato Extended"/>
              </a:rPr>
              <a:t>Step 17:  </a:t>
            </a:r>
            <a:r>
              <a:rPr lang="en-US" sz="1500" b="0" i="0">
                <a:effectLst/>
                <a:latin typeface="Lato Extended"/>
              </a:rPr>
              <a:t>   If the subject completes fewer than 10 repetitions with the predetermined load, the test is complete. Record the total number of repetitions completed (RTF), as well as the load used (</a:t>
            </a:r>
            <a:r>
              <a:rPr lang="en-US" sz="1500" b="0" i="0" err="1">
                <a:effectLst/>
                <a:latin typeface="Lato Extended"/>
              </a:rPr>
              <a:t>RepWt</a:t>
            </a:r>
            <a:r>
              <a:rPr lang="en-US" sz="1500" b="0" i="0">
                <a:effectLst/>
                <a:latin typeface="Lato Extended"/>
              </a:rPr>
              <a:t>), in the appropriate location on the individual data sheet. Skip to step 21.</a:t>
            </a:r>
          </a:p>
          <a:p>
            <a:r>
              <a:rPr lang="en-US" sz="1500" b="1" i="0">
                <a:effectLst/>
                <a:latin typeface="Lato Extended"/>
              </a:rPr>
              <a:t>Step 18: </a:t>
            </a:r>
            <a:r>
              <a:rPr lang="en-US" sz="1500" b="0" i="0">
                <a:effectLst/>
                <a:latin typeface="Lato Extended"/>
              </a:rPr>
              <a:t>    If the subject performs more than 10 repetitions, increase the load by 2.5% to 5.0% while the subject rests for 3 min.</a:t>
            </a:r>
          </a:p>
          <a:p>
            <a:r>
              <a:rPr lang="en-US" sz="1500" b="1" i="0">
                <a:effectLst/>
                <a:latin typeface="Lato Extended"/>
              </a:rPr>
              <a:t>Step 19:  </a:t>
            </a:r>
            <a:r>
              <a:rPr lang="en-US" sz="1500" b="0" i="0">
                <a:effectLst/>
                <a:latin typeface="Lato Extended"/>
              </a:rPr>
              <a:t>   Repeat steps 6 through 11, but have the subject perform as many repetitions as possible.</a:t>
            </a:r>
          </a:p>
          <a:p>
            <a:r>
              <a:rPr lang="en-US" sz="1500" b="1" i="0">
                <a:effectLst/>
                <a:latin typeface="Lato Extended"/>
              </a:rPr>
              <a:t>Step 20:  </a:t>
            </a:r>
            <a:r>
              <a:rPr lang="en-US" sz="1500" b="0" i="0">
                <a:effectLst/>
                <a:latin typeface="Lato Extended"/>
              </a:rPr>
              <a:t>   After the subject completes step 19, the tester can then complete step 17. Continue this process until reaching a weight where the subject can lift fewer than 10 times.</a:t>
            </a:r>
          </a:p>
          <a:p>
            <a:r>
              <a:rPr lang="en-US" sz="1500" b="1" i="0">
                <a:effectLst/>
                <a:latin typeface="Lato Extended"/>
              </a:rPr>
              <a:t>Step 21:  </a:t>
            </a:r>
            <a:r>
              <a:rPr lang="en-US" sz="1500" b="0" i="0">
                <a:effectLst/>
                <a:latin typeface="Lato Extended"/>
              </a:rPr>
              <a:t>   Using the Adams (5) equation, calculate the subject’s predicted 1RM bench press.</a:t>
            </a:r>
          </a:p>
          <a:p>
            <a:pPr marL="0" indent="0">
              <a:buNone/>
            </a:pPr>
            <a:endParaRPr lang="en-US" sz="1500">
              <a:cs typeface="Calibri"/>
            </a:endParaRPr>
          </a:p>
        </p:txBody>
      </p:sp>
    </p:spTree>
    <p:extLst>
      <p:ext uri="{BB962C8B-B14F-4D97-AF65-F5344CB8AC3E}">
        <p14:creationId xmlns:p14="http://schemas.microsoft.com/office/powerpoint/2010/main" val="1162807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Table&#10;&#10;Description automatically generated">
            <a:extLst>
              <a:ext uri="{FF2B5EF4-FFF2-40B4-BE49-F238E27FC236}">
                <a16:creationId xmlns:a16="http://schemas.microsoft.com/office/drawing/2014/main" id="{C8B0540E-E032-482D-853D-6FC2D2680205}"/>
              </a:ext>
            </a:extLst>
          </p:cNvPr>
          <p:cNvPicPr>
            <a:picLocks noChangeAspect="1"/>
          </p:cNvPicPr>
          <p:nvPr/>
        </p:nvPicPr>
        <p:blipFill>
          <a:blip r:embed="rId2"/>
          <a:stretch>
            <a:fillRect/>
          </a:stretch>
        </p:blipFill>
        <p:spPr>
          <a:xfrm>
            <a:off x="643467" y="825416"/>
            <a:ext cx="10905066" cy="5207168"/>
          </a:xfrm>
          <a:prstGeom prst="rect">
            <a:avLst/>
          </a:prstGeom>
        </p:spPr>
      </p:pic>
    </p:spTree>
    <p:extLst>
      <p:ext uri="{BB962C8B-B14F-4D97-AF65-F5344CB8AC3E}">
        <p14:creationId xmlns:p14="http://schemas.microsoft.com/office/powerpoint/2010/main" val="276230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EC3450C-A9E3-4E02-87CE-572A62DF64C1}"/>
              </a:ext>
            </a:extLst>
          </p:cNvPr>
          <p:cNvPicPr>
            <a:picLocks noChangeAspect="1"/>
          </p:cNvPicPr>
          <p:nvPr/>
        </p:nvPicPr>
        <p:blipFill rotWithShape="1">
          <a:blip r:embed="rId2">
            <a:alphaModFix amt="35000"/>
          </a:blip>
          <a:srcRect t="15605"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C2785FAE-9E15-4B8B-8A5C-238775E4CB80}"/>
              </a:ext>
            </a:extLst>
          </p:cNvPr>
          <p:cNvSpPr>
            <a:spLocks noGrp="1"/>
          </p:cNvSpPr>
          <p:nvPr>
            <p:ph type="title"/>
          </p:nvPr>
        </p:nvSpPr>
        <p:spPr>
          <a:xfrm>
            <a:off x="838200" y="365125"/>
            <a:ext cx="10515600" cy="1325563"/>
          </a:xfrm>
        </p:spPr>
        <p:txBody>
          <a:bodyPr>
            <a:normAutofit/>
          </a:bodyPr>
          <a:lstStyle/>
          <a:p>
            <a:r>
              <a:rPr lang="en-US" b="1">
                <a:solidFill>
                  <a:srgbClr val="FFFFFF"/>
                </a:solidFill>
                <a:ea typeface="+mj-lt"/>
                <a:cs typeface="+mj-lt"/>
              </a:rPr>
              <a:t>Part 5: </a:t>
            </a:r>
            <a:r>
              <a:rPr lang="en-US">
                <a:solidFill>
                  <a:srgbClr val="FFFFFF"/>
                </a:solidFill>
                <a:ea typeface="+mj-lt"/>
                <a:cs typeface="+mj-lt"/>
              </a:rPr>
              <a:t>Hand</a:t>
            </a:r>
            <a:r>
              <a:rPr lang="en-US">
                <a:solidFill>
                  <a:srgbClr val="FFFFFF"/>
                </a:solidFill>
              </a:rPr>
              <a:t> Grip Dynamometer</a:t>
            </a:r>
          </a:p>
        </p:txBody>
      </p:sp>
      <p:graphicFrame>
        <p:nvGraphicFramePr>
          <p:cNvPr id="7" name="Content Placeholder 2">
            <a:extLst>
              <a:ext uri="{FF2B5EF4-FFF2-40B4-BE49-F238E27FC236}">
                <a16:creationId xmlns:a16="http://schemas.microsoft.com/office/drawing/2014/main" id="{7BFF00AC-4543-4F24-A738-0E7DCDCE5EBC}"/>
              </a:ext>
            </a:extLst>
          </p:cNvPr>
          <p:cNvGraphicFramePr/>
          <p:nvPr>
            <p:extLst>
              <p:ext uri="{D42A27DB-BD31-4B8C-83A1-F6EECF244321}">
                <p14:modId xmlns:p14="http://schemas.microsoft.com/office/powerpoint/2010/main" val="28713234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96486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10;&#10;Description automatically generated">
            <a:extLst>
              <a:ext uri="{FF2B5EF4-FFF2-40B4-BE49-F238E27FC236}">
                <a16:creationId xmlns:a16="http://schemas.microsoft.com/office/drawing/2014/main" id="{773F7A63-EFE2-46E9-82B2-309F55E72881}"/>
              </a:ext>
            </a:extLst>
          </p:cNvPr>
          <p:cNvPicPr>
            <a:picLocks noChangeAspect="1"/>
          </p:cNvPicPr>
          <p:nvPr/>
        </p:nvPicPr>
        <p:blipFill>
          <a:blip r:embed="rId2"/>
          <a:stretch>
            <a:fillRect/>
          </a:stretch>
        </p:blipFill>
        <p:spPr>
          <a:xfrm>
            <a:off x="1810565" y="643467"/>
            <a:ext cx="8570870" cy="5571066"/>
          </a:xfrm>
          <a:prstGeom prst="rect">
            <a:avLst/>
          </a:prstGeom>
        </p:spPr>
      </p:pic>
    </p:spTree>
    <p:extLst>
      <p:ext uri="{BB962C8B-B14F-4D97-AF65-F5344CB8AC3E}">
        <p14:creationId xmlns:p14="http://schemas.microsoft.com/office/powerpoint/2010/main" val="518210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Table&#10;&#10;Description automatically generated">
            <a:extLst>
              <a:ext uri="{FF2B5EF4-FFF2-40B4-BE49-F238E27FC236}">
                <a16:creationId xmlns:a16="http://schemas.microsoft.com/office/drawing/2014/main" id="{7DF9053F-1BE1-42D0-B45B-7C78D7C41898}"/>
              </a:ext>
            </a:extLst>
          </p:cNvPr>
          <p:cNvPicPr>
            <a:picLocks noChangeAspect="1"/>
          </p:cNvPicPr>
          <p:nvPr/>
        </p:nvPicPr>
        <p:blipFill>
          <a:blip r:embed="rId2"/>
          <a:stretch>
            <a:fillRect/>
          </a:stretch>
        </p:blipFill>
        <p:spPr>
          <a:xfrm>
            <a:off x="6530074" y="742079"/>
            <a:ext cx="4916465" cy="5571066"/>
          </a:xfrm>
          <a:prstGeom prst="rect">
            <a:avLst/>
          </a:prstGeom>
        </p:spPr>
      </p:pic>
      <p:pic>
        <p:nvPicPr>
          <p:cNvPr id="2" name="Picture 2" descr="Table&#10;&#10;Description automatically generated">
            <a:extLst>
              <a:ext uri="{FF2B5EF4-FFF2-40B4-BE49-F238E27FC236}">
                <a16:creationId xmlns:a16="http://schemas.microsoft.com/office/drawing/2014/main" id="{D408ADE6-4670-4C0E-9B4E-73CF30FC5097}"/>
              </a:ext>
            </a:extLst>
          </p:cNvPr>
          <p:cNvPicPr>
            <a:picLocks noChangeAspect="1"/>
          </p:cNvPicPr>
          <p:nvPr/>
        </p:nvPicPr>
        <p:blipFill>
          <a:blip r:embed="rId3"/>
          <a:stretch>
            <a:fillRect/>
          </a:stretch>
        </p:blipFill>
        <p:spPr>
          <a:xfrm>
            <a:off x="793165" y="643467"/>
            <a:ext cx="4749333" cy="5571066"/>
          </a:xfrm>
          <a:prstGeom prst="rect">
            <a:avLst/>
          </a:prstGeom>
        </p:spPr>
      </p:pic>
    </p:spTree>
    <p:extLst>
      <p:ext uri="{BB962C8B-B14F-4D97-AF65-F5344CB8AC3E}">
        <p14:creationId xmlns:p14="http://schemas.microsoft.com/office/powerpoint/2010/main" val="1860351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099CE095-00A6-489B-86B3-FF6A4C6A8285}"/>
              </a:ext>
            </a:extLst>
          </p:cNvPr>
          <p:cNvPicPr>
            <a:picLocks noChangeAspect="1"/>
          </p:cNvPicPr>
          <p:nvPr/>
        </p:nvPicPr>
        <p:blipFill>
          <a:blip r:embed="rId2"/>
          <a:stretch>
            <a:fillRect/>
          </a:stretch>
        </p:blipFill>
        <p:spPr>
          <a:xfrm>
            <a:off x="2847565" y="643467"/>
            <a:ext cx="6496869" cy="5571066"/>
          </a:xfrm>
          <a:prstGeom prst="rect">
            <a:avLst/>
          </a:prstGeom>
        </p:spPr>
      </p:pic>
    </p:spTree>
    <p:extLst>
      <p:ext uri="{BB962C8B-B14F-4D97-AF65-F5344CB8AC3E}">
        <p14:creationId xmlns:p14="http://schemas.microsoft.com/office/powerpoint/2010/main" val="3950377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3AF61-F3C4-4C48-A447-0BBF700543A5}"/>
              </a:ext>
            </a:extLst>
          </p:cNvPr>
          <p:cNvSpPr>
            <a:spLocks noGrp="1"/>
          </p:cNvSpPr>
          <p:nvPr>
            <p:ph type="title"/>
          </p:nvPr>
        </p:nvSpPr>
        <p:spPr>
          <a:xfrm>
            <a:off x="466722" y="586855"/>
            <a:ext cx="3201366" cy="3387497"/>
          </a:xfrm>
        </p:spPr>
        <p:txBody>
          <a:bodyPr anchor="b">
            <a:normAutofit/>
          </a:bodyPr>
          <a:lstStyle/>
          <a:p>
            <a:pPr algn="r"/>
            <a:r>
              <a:rPr lang="en-US" sz="3400">
                <a:solidFill>
                  <a:srgbClr val="FFFFFF"/>
                </a:solidFill>
                <a:cs typeface="Calibri Light"/>
              </a:rPr>
              <a:t>Why do we measure Musculoskeletal fitness levels?</a:t>
            </a:r>
            <a:endParaRPr lang="en-US" sz="3400">
              <a:solidFill>
                <a:srgbClr val="FFFFFF"/>
              </a:solidFill>
            </a:endParaRPr>
          </a:p>
        </p:txBody>
      </p:sp>
      <p:sp>
        <p:nvSpPr>
          <p:cNvPr id="3" name="Content Placeholder 2">
            <a:extLst>
              <a:ext uri="{FF2B5EF4-FFF2-40B4-BE49-F238E27FC236}">
                <a16:creationId xmlns:a16="http://schemas.microsoft.com/office/drawing/2014/main" id="{41879BE8-483F-4D48-8513-C32860BD420C}"/>
              </a:ext>
            </a:extLst>
          </p:cNvPr>
          <p:cNvSpPr>
            <a:spLocks noGrp="1"/>
          </p:cNvSpPr>
          <p:nvPr>
            <p:ph idx="1"/>
          </p:nvPr>
        </p:nvSpPr>
        <p:spPr>
          <a:xfrm>
            <a:off x="4754503" y="510090"/>
            <a:ext cx="7029273" cy="6196534"/>
          </a:xfrm>
        </p:spPr>
        <p:txBody>
          <a:bodyPr vert="horz" lIns="91440" tIns="45720" rIns="91440" bIns="45720" rtlCol="0" anchor="ctr">
            <a:normAutofit/>
          </a:bodyPr>
          <a:lstStyle/>
          <a:p>
            <a:r>
              <a:rPr lang="en-US" sz="2000">
                <a:cs typeface="Calibri"/>
              </a:rPr>
              <a:t>Associates with numerous health benefits</a:t>
            </a:r>
          </a:p>
          <a:p>
            <a:pPr lvl="1"/>
            <a:r>
              <a:rPr lang="en-US" sz="2000">
                <a:ea typeface="+mn-lt"/>
                <a:cs typeface="+mn-lt"/>
              </a:rPr>
              <a:t>↓ Risk of heart disease, osteoporosis, glucose intolerance, &amp; musculoskeletal injuries</a:t>
            </a:r>
          </a:p>
          <a:p>
            <a:pPr lvl="1"/>
            <a:r>
              <a:rPr lang="en-US" sz="2000">
                <a:ea typeface="+mn-lt"/>
                <a:cs typeface="+mn-lt"/>
              </a:rPr>
              <a:t>↑ Ability to complete ADL's</a:t>
            </a:r>
          </a:p>
          <a:p>
            <a:pPr lvl="1"/>
            <a:r>
              <a:rPr lang="en-US" sz="2000">
                <a:ea typeface="+mn-lt"/>
                <a:cs typeface="+mn-lt"/>
              </a:rPr>
              <a:t>↑Quality of life</a:t>
            </a:r>
          </a:p>
          <a:p>
            <a:pPr lvl="1"/>
            <a:endParaRPr lang="en-US" sz="2000">
              <a:cs typeface="Calibri"/>
            </a:endParaRPr>
          </a:p>
          <a:p>
            <a:r>
              <a:rPr lang="en-US" sz="2000">
                <a:ea typeface="+mn-lt"/>
                <a:cs typeface="+mn-lt"/>
              </a:rPr>
              <a:t>↑ Levels of MSK. Fitness are associated with a positive health status</a:t>
            </a:r>
          </a:p>
          <a:p>
            <a:r>
              <a:rPr lang="en-US" sz="2000">
                <a:cs typeface="Calibri"/>
              </a:rPr>
              <a:t>↓ Levels of MSK. Fitness are associated with a lower health status</a:t>
            </a:r>
          </a:p>
          <a:p>
            <a:r>
              <a:rPr lang="en-US" sz="2000">
                <a:cs typeface="Calibri"/>
              </a:rPr>
              <a:t>Muscular fitness is related to all-cause mortality</a:t>
            </a:r>
          </a:p>
          <a:p>
            <a:pPr lvl="1"/>
            <a:r>
              <a:rPr lang="en-US" sz="1600">
                <a:cs typeface="Calibri"/>
              </a:rPr>
              <a:t>↓  In </a:t>
            </a:r>
            <a:r>
              <a:rPr lang="en-US" sz="1600">
                <a:ea typeface="+mn-lt"/>
                <a:cs typeface="+mn-lt"/>
              </a:rPr>
              <a:t>MSK. Fitness as indicated by reductions in muscle mass and strength are important risk factors as one ages</a:t>
            </a:r>
            <a:endParaRPr lang="en-US" sz="1600">
              <a:cs typeface="Calibri"/>
            </a:endParaRPr>
          </a:p>
          <a:p>
            <a:endParaRPr lang="en-US" sz="2000">
              <a:cs typeface="Calibri"/>
            </a:endParaRPr>
          </a:p>
        </p:txBody>
      </p:sp>
    </p:spTree>
    <p:extLst>
      <p:ext uri="{BB962C8B-B14F-4D97-AF65-F5344CB8AC3E}">
        <p14:creationId xmlns:p14="http://schemas.microsoft.com/office/powerpoint/2010/main" val="248403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080B4B-EDCC-40AE-AD2F-9F65FDD5FDCF}"/>
              </a:ext>
            </a:extLst>
          </p:cNvPr>
          <p:cNvSpPr>
            <a:spLocks noGrp="1"/>
          </p:cNvSpPr>
          <p:nvPr>
            <p:ph type="title"/>
          </p:nvPr>
        </p:nvSpPr>
        <p:spPr>
          <a:xfrm>
            <a:off x="838200" y="585216"/>
            <a:ext cx="10515600" cy="1325563"/>
          </a:xfrm>
        </p:spPr>
        <p:txBody>
          <a:bodyPr>
            <a:normAutofit/>
          </a:bodyPr>
          <a:lstStyle/>
          <a:p>
            <a:r>
              <a:rPr lang="en-US">
                <a:solidFill>
                  <a:schemeClr val="bg1"/>
                </a:solidFill>
                <a:cs typeface="Calibri Light"/>
              </a:rPr>
              <a:t>The Basics: Human Muscular System</a:t>
            </a:r>
          </a:p>
        </p:txBody>
      </p:sp>
      <p:pic>
        <p:nvPicPr>
          <p:cNvPr id="4" name="Picture 4" descr="A picture containing graphical user interface&#10;&#10;Description automatically generated">
            <a:extLst>
              <a:ext uri="{FF2B5EF4-FFF2-40B4-BE49-F238E27FC236}">
                <a16:creationId xmlns:a16="http://schemas.microsoft.com/office/drawing/2014/main" id="{7A45F816-91F3-400B-AB3A-C37638023246}"/>
              </a:ext>
            </a:extLst>
          </p:cNvPr>
          <p:cNvPicPr>
            <a:picLocks noChangeAspect="1"/>
          </p:cNvPicPr>
          <p:nvPr/>
        </p:nvPicPr>
        <p:blipFill rotWithShape="1">
          <a:blip r:embed="rId2"/>
          <a:srcRect r="5011" b="-2"/>
          <a:stretch/>
        </p:blipFill>
        <p:spPr>
          <a:xfrm>
            <a:off x="841248" y="2516777"/>
            <a:ext cx="6338427" cy="3660185"/>
          </a:xfrm>
          <a:prstGeom prst="rect">
            <a:avLst/>
          </a:prstGeom>
        </p:spPr>
      </p:pic>
      <p:sp>
        <p:nvSpPr>
          <p:cNvPr id="3" name="Content Placeholder 2">
            <a:extLst>
              <a:ext uri="{FF2B5EF4-FFF2-40B4-BE49-F238E27FC236}">
                <a16:creationId xmlns:a16="http://schemas.microsoft.com/office/drawing/2014/main" id="{358F7266-3844-405B-9F6F-C03FC0264150}"/>
              </a:ext>
            </a:extLst>
          </p:cNvPr>
          <p:cNvSpPr>
            <a:spLocks noGrp="1"/>
          </p:cNvSpPr>
          <p:nvPr>
            <p:ph idx="1"/>
          </p:nvPr>
        </p:nvSpPr>
        <p:spPr>
          <a:xfrm>
            <a:off x="7546848" y="2516777"/>
            <a:ext cx="3803904" cy="3660185"/>
          </a:xfrm>
        </p:spPr>
        <p:txBody>
          <a:bodyPr vert="horz" lIns="91440" tIns="45720" rIns="91440" bIns="45720" rtlCol="0" anchor="ctr">
            <a:normAutofit/>
          </a:bodyPr>
          <a:lstStyle/>
          <a:p>
            <a:r>
              <a:rPr lang="en-US" sz="2000">
                <a:cs typeface="Calibri"/>
              </a:rPr>
              <a:t>3 Categories of Muscle</a:t>
            </a:r>
          </a:p>
          <a:p>
            <a:pPr lvl="1"/>
            <a:r>
              <a:rPr lang="en-US" sz="2000">
                <a:cs typeface="Calibri"/>
              </a:rPr>
              <a:t>Striated, smooth, cardiac</a:t>
            </a:r>
          </a:p>
          <a:p>
            <a:r>
              <a:rPr lang="en-US" sz="2000">
                <a:cs typeface="Calibri"/>
              </a:rPr>
              <a:t>Smooth Muscle: Involuntary control (Blood Vessels, Bladder)</a:t>
            </a:r>
          </a:p>
          <a:p>
            <a:r>
              <a:rPr lang="en-US" sz="2000">
                <a:cs typeface="Calibri"/>
              </a:rPr>
              <a:t>Cardiac Muscle: Involuntary control (Heart)</a:t>
            </a:r>
          </a:p>
          <a:p>
            <a:r>
              <a:rPr lang="en-US" sz="2000">
                <a:cs typeface="Calibri"/>
              </a:rPr>
              <a:t>Striated Muscle: Voluntary control (Skeletal Muscle)</a:t>
            </a:r>
          </a:p>
          <a:p>
            <a:pPr lvl="1"/>
            <a:r>
              <a:rPr lang="en-US" sz="2000">
                <a:cs typeface="Calibri"/>
              </a:rPr>
              <a:t>Under the control of the SNS</a:t>
            </a:r>
          </a:p>
        </p:txBody>
      </p:sp>
    </p:spTree>
    <p:extLst>
      <p:ext uri="{BB962C8B-B14F-4D97-AF65-F5344CB8AC3E}">
        <p14:creationId xmlns:p14="http://schemas.microsoft.com/office/powerpoint/2010/main" val="164218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00E15-F37D-47F1-A209-42F381B9AF36}"/>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Striated (Skeletal) Muscle Anatomy</a:t>
            </a:r>
          </a:p>
        </p:txBody>
      </p:sp>
      <p:cxnSp>
        <p:nvCxnSpPr>
          <p:cNvPr id="88" name="Straight Connector 8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174" name="Content Placeholder 7173">
            <a:extLst>
              <a:ext uri="{FF2B5EF4-FFF2-40B4-BE49-F238E27FC236}">
                <a16:creationId xmlns:a16="http://schemas.microsoft.com/office/drawing/2014/main" id="{824EB3D6-D5C2-42E4-A51C-ED385941ADCD}"/>
              </a:ext>
            </a:extLst>
          </p:cNvPr>
          <p:cNvSpPr>
            <a:spLocks noGrp="1"/>
          </p:cNvSpPr>
          <p:nvPr>
            <p:ph idx="1"/>
          </p:nvPr>
        </p:nvSpPr>
        <p:spPr>
          <a:xfrm>
            <a:off x="593610" y="2121763"/>
            <a:ext cx="3822192" cy="3773010"/>
          </a:xfrm>
        </p:spPr>
        <p:txBody>
          <a:bodyPr vert="horz" lIns="91440" tIns="45720" rIns="91440" bIns="45720" rtlCol="0" anchor="t">
            <a:normAutofit fontScale="85000" lnSpcReduction="20000"/>
          </a:bodyPr>
          <a:lstStyle/>
          <a:p>
            <a:r>
              <a:rPr lang="en-US" sz="2000">
                <a:solidFill>
                  <a:schemeClr val="bg1"/>
                </a:solidFill>
                <a:cs typeface="Calibri"/>
              </a:rPr>
              <a:t>Hierarchical and highly ordered structure</a:t>
            </a:r>
          </a:p>
          <a:p>
            <a:r>
              <a:rPr lang="en-US" sz="2000">
                <a:solidFill>
                  <a:schemeClr val="bg1"/>
                </a:solidFill>
                <a:cs typeface="Calibri"/>
              </a:rPr>
              <a:t>Comprised of repeating, functional units</a:t>
            </a:r>
          </a:p>
          <a:p>
            <a:r>
              <a:rPr lang="en-US" sz="2000">
                <a:solidFill>
                  <a:schemeClr val="bg1"/>
                </a:solidFill>
                <a:cs typeface="Calibri"/>
              </a:rPr>
              <a:t>Contains connective tissue, blood vessels and nerves</a:t>
            </a:r>
          </a:p>
          <a:p>
            <a:r>
              <a:rPr lang="en-US" sz="2000">
                <a:solidFill>
                  <a:schemeClr val="bg1"/>
                </a:solidFill>
                <a:cs typeface="Calibri"/>
              </a:rPr>
              <a:t>3 layers of connective tissue</a:t>
            </a:r>
          </a:p>
          <a:p>
            <a:pPr lvl="1"/>
            <a:r>
              <a:rPr lang="en-US" sz="2000">
                <a:solidFill>
                  <a:schemeClr val="bg1"/>
                </a:solidFill>
                <a:cs typeface="Calibri"/>
              </a:rPr>
              <a:t>Epimysium</a:t>
            </a:r>
          </a:p>
          <a:p>
            <a:pPr lvl="1"/>
            <a:r>
              <a:rPr lang="en-US" sz="2000">
                <a:solidFill>
                  <a:schemeClr val="bg1"/>
                </a:solidFill>
                <a:cs typeface="Calibri"/>
              </a:rPr>
              <a:t>Perimysium</a:t>
            </a:r>
          </a:p>
          <a:p>
            <a:pPr lvl="1"/>
            <a:r>
              <a:rPr lang="en-US" sz="2000">
                <a:solidFill>
                  <a:schemeClr val="bg1"/>
                </a:solidFill>
                <a:cs typeface="Calibri"/>
              </a:rPr>
              <a:t>Endomysium</a:t>
            </a:r>
          </a:p>
          <a:p>
            <a:r>
              <a:rPr lang="en-US" sz="1900">
                <a:solidFill>
                  <a:schemeClr val="bg1"/>
                </a:solidFill>
                <a:cs typeface="Calibri"/>
              </a:rPr>
              <a:t>Provide structure and compartmentalize the muscle fibers within the muscle </a:t>
            </a:r>
          </a:p>
          <a:p>
            <a:r>
              <a:rPr lang="en-US" sz="2000">
                <a:solidFill>
                  <a:schemeClr val="bg1"/>
                </a:solidFill>
                <a:cs typeface="Calibri"/>
              </a:rPr>
              <a:t>Muscle fibers are grouped into fascicles</a:t>
            </a:r>
          </a:p>
          <a:p>
            <a:pPr marL="0" indent="0">
              <a:buNone/>
            </a:pPr>
            <a:endParaRPr lang="en-US" sz="2000">
              <a:solidFill>
                <a:schemeClr val="bg1"/>
              </a:solidFill>
              <a:cs typeface="Calibri"/>
            </a:endParaRPr>
          </a:p>
        </p:txBody>
      </p:sp>
      <p:pic>
        <p:nvPicPr>
          <p:cNvPr id="7170" name="Picture 2" descr="10.2 Skeletal Muscle – Anatomy &amp;amp; Physiology">
            <a:extLst>
              <a:ext uri="{FF2B5EF4-FFF2-40B4-BE49-F238E27FC236}">
                <a16:creationId xmlns:a16="http://schemas.microsoft.com/office/drawing/2014/main" id="{27CDBA69-8371-4125-A22C-ABEC4CBF96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1685621"/>
            <a:ext cx="6596652" cy="33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FFE0D-0193-4449-9436-8711F88BD631}"/>
              </a:ext>
            </a:extLst>
          </p:cNvPr>
          <p:cNvSpPr>
            <a:spLocks noGrp="1"/>
          </p:cNvSpPr>
          <p:nvPr>
            <p:ph type="title"/>
          </p:nvPr>
        </p:nvSpPr>
        <p:spPr>
          <a:xfrm>
            <a:off x="594360" y="640263"/>
            <a:ext cx="3822192" cy="1344975"/>
          </a:xfrm>
        </p:spPr>
        <p:txBody>
          <a:bodyPr>
            <a:normAutofit/>
          </a:bodyPr>
          <a:lstStyle/>
          <a:p>
            <a:r>
              <a:rPr lang="en-US" sz="3600">
                <a:solidFill>
                  <a:schemeClr val="bg1"/>
                </a:solidFill>
                <a:cs typeface="Calibri Light"/>
              </a:rPr>
              <a:t>Muscle Fibers</a:t>
            </a:r>
            <a:endParaRPr lang="en-US" sz="3600">
              <a:solidFill>
                <a:schemeClr val="bg1"/>
              </a:solidFill>
            </a:endParaRPr>
          </a:p>
        </p:txBody>
      </p:sp>
      <p:cxnSp>
        <p:nvCxnSpPr>
          <p:cNvPr id="75" name="Straight Connector 7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198" name="Content Placeholder 8197">
            <a:extLst>
              <a:ext uri="{FF2B5EF4-FFF2-40B4-BE49-F238E27FC236}">
                <a16:creationId xmlns:a16="http://schemas.microsoft.com/office/drawing/2014/main" id="{AB89E1DB-537E-4520-9401-E6D9D29D3C57}"/>
              </a:ext>
            </a:extLst>
          </p:cNvPr>
          <p:cNvSpPr>
            <a:spLocks noGrp="1"/>
          </p:cNvSpPr>
          <p:nvPr>
            <p:ph idx="1"/>
          </p:nvPr>
        </p:nvSpPr>
        <p:spPr>
          <a:xfrm>
            <a:off x="593610" y="2121763"/>
            <a:ext cx="3822192" cy="3773010"/>
          </a:xfrm>
        </p:spPr>
        <p:txBody>
          <a:bodyPr vert="horz" lIns="91440" tIns="45720" rIns="91440" bIns="45720" rtlCol="0" anchor="t">
            <a:normAutofit/>
          </a:bodyPr>
          <a:lstStyle/>
          <a:p>
            <a:r>
              <a:rPr lang="en-US" sz="2000">
                <a:solidFill>
                  <a:schemeClr val="bg1"/>
                </a:solidFill>
                <a:cs typeface="Calibri"/>
              </a:rPr>
              <a:t>Long, multinucleated cells</a:t>
            </a:r>
          </a:p>
          <a:p>
            <a:pPr lvl="1"/>
            <a:r>
              <a:rPr lang="en-US" sz="1600">
                <a:solidFill>
                  <a:schemeClr val="bg1"/>
                </a:solidFill>
                <a:cs typeface="Calibri"/>
              </a:rPr>
              <a:t>Produce large amounts of proteins and enzymes needed to maintain normal function in these large protein dense cells</a:t>
            </a:r>
          </a:p>
          <a:p>
            <a:r>
              <a:rPr lang="en-US" sz="2000">
                <a:solidFill>
                  <a:schemeClr val="bg1"/>
                </a:solidFill>
                <a:cs typeface="Calibri"/>
              </a:rPr>
              <a:t>Covered by a membrane called the sarcolemma</a:t>
            </a:r>
          </a:p>
          <a:p>
            <a:pPr lvl="1"/>
            <a:r>
              <a:rPr lang="en-US" sz="1600">
                <a:solidFill>
                  <a:schemeClr val="bg1"/>
                </a:solidFill>
                <a:cs typeface="Calibri"/>
              </a:rPr>
              <a:t>Sarcolemma=cytoplasm</a:t>
            </a:r>
          </a:p>
          <a:p>
            <a:r>
              <a:rPr lang="en-US" sz="2000">
                <a:solidFill>
                  <a:schemeClr val="bg1"/>
                </a:solidFill>
                <a:cs typeface="Calibri"/>
              </a:rPr>
              <a:t>Composed of myofibrils</a:t>
            </a:r>
          </a:p>
          <a:p>
            <a:pPr lvl="1"/>
            <a:r>
              <a:rPr lang="en-US" sz="1600">
                <a:solidFill>
                  <a:schemeClr val="bg1"/>
                </a:solidFill>
                <a:cs typeface="Calibri"/>
              </a:rPr>
              <a:t>Comprised of sarcomeres linked in a series</a:t>
            </a:r>
          </a:p>
          <a:p>
            <a:pPr lvl="1"/>
            <a:r>
              <a:rPr lang="en-US" sz="1600">
                <a:solidFill>
                  <a:schemeClr val="bg1"/>
                </a:solidFill>
                <a:cs typeface="Calibri"/>
              </a:rPr>
              <a:t>Hundreds to thousands inside 1 muscle fiber</a:t>
            </a:r>
          </a:p>
          <a:p>
            <a:pPr lvl="1"/>
            <a:endParaRPr lang="en-US" sz="1600">
              <a:solidFill>
                <a:schemeClr val="bg1"/>
              </a:solidFill>
              <a:cs typeface="Calibri"/>
            </a:endParaRPr>
          </a:p>
          <a:p>
            <a:pPr lvl="1"/>
            <a:endParaRPr lang="en-US" sz="1600">
              <a:solidFill>
                <a:schemeClr val="bg1"/>
              </a:solidFill>
              <a:cs typeface="Calibri"/>
            </a:endParaRPr>
          </a:p>
        </p:txBody>
      </p:sp>
      <p:pic>
        <p:nvPicPr>
          <p:cNvPr id="8194" name="Picture 2" descr="Types of Muscle Tissue and Fibers | Biology for Majors II">
            <a:extLst>
              <a:ext uri="{FF2B5EF4-FFF2-40B4-BE49-F238E27FC236}">
                <a16:creationId xmlns:a16="http://schemas.microsoft.com/office/drawing/2014/main" id="{CB2AFB4A-4928-4C47-9C64-CBDB2D7770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0716" y="2056683"/>
            <a:ext cx="6596652" cy="258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91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482B7-32A7-4F31-93C5-CE5E5F9A2420}"/>
              </a:ext>
            </a:extLst>
          </p:cNvPr>
          <p:cNvSpPr>
            <a:spLocks noGrp="1"/>
          </p:cNvSpPr>
          <p:nvPr>
            <p:ph type="title"/>
          </p:nvPr>
        </p:nvSpPr>
        <p:spPr>
          <a:xfrm>
            <a:off x="947446" y="1053711"/>
            <a:ext cx="4933490" cy="1424446"/>
          </a:xfrm>
        </p:spPr>
        <p:txBody>
          <a:bodyPr>
            <a:normAutofit/>
          </a:bodyPr>
          <a:lstStyle/>
          <a:p>
            <a:r>
              <a:rPr lang="en-US" sz="4000">
                <a:solidFill>
                  <a:srgbClr val="FFFFFF"/>
                </a:solidFill>
                <a:cs typeface="Calibri Light"/>
              </a:rPr>
              <a:t>Sarcomeres</a:t>
            </a:r>
            <a:endParaRPr lang="en-US" sz="4000">
              <a:solidFill>
                <a:srgbClr val="FFFFFF"/>
              </a:solidFill>
            </a:endParaRPr>
          </a:p>
        </p:txBody>
      </p:sp>
      <p:cxnSp>
        <p:nvCxnSpPr>
          <p:cNvPr id="193" name="Straight Connector 19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222" name="Content Placeholder 9221">
            <a:extLst>
              <a:ext uri="{FF2B5EF4-FFF2-40B4-BE49-F238E27FC236}">
                <a16:creationId xmlns:a16="http://schemas.microsoft.com/office/drawing/2014/main" id="{C94BCA01-9F15-43AC-83A3-3A2F79B987CD}"/>
              </a:ext>
            </a:extLst>
          </p:cNvPr>
          <p:cNvSpPr>
            <a:spLocks noGrp="1"/>
          </p:cNvSpPr>
          <p:nvPr>
            <p:ph idx="1"/>
          </p:nvPr>
        </p:nvSpPr>
        <p:spPr>
          <a:xfrm>
            <a:off x="947447" y="2799889"/>
            <a:ext cx="4961368" cy="3266323"/>
          </a:xfrm>
        </p:spPr>
        <p:txBody>
          <a:bodyPr vert="horz" lIns="91440" tIns="45720" rIns="91440" bIns="45720" rtlCol="0" anchor="t">
            <a:noAutofit/>
          </a:bodyPr>
          <a:lstStyle/>
          <a:p>
            <a:r>
              <a:rPr lang="en-US" sz="1700">
                <a:solidFill>
                  <a:srgbClr val="FFFFFF"/>
                </a:solidFill>
                <a:cs typeface="Calibri"/>
              </a:rPr>
              <a:t>Smallest functional unit of a muscle fiber</a:t>
            </a:r>
          </a:p>
          <a:p>
            <a:r>
              <a:rPr lang="en-US" sz="1700">
                <a:solidFill>
                  <a:srgbClr val="FFFFFF"/>
                </a:solidFill>
                <a:cs typeface="Calibri"/>
              </a:rPr>
              <a:t>Linked in a series</a:t>
            </a:r>
            <a:endParaRPr lang="en-US" sz="1700">
              <a:cs typeface="Calibri"/>
            </a:endParaRPr>
          </a:p>
          <a:p>
            <a:r>
              <a:rPr lang="en-US" sz="1700">
                <a:solidFill>
                  <a:srgbClr val="FFFFFF"/>
                </a:solidFill>
                <a:cs typeface="Calibri"/>
              </a:rPr>
              <a:t>Striations of SM are created by the organization of myosin and actin filaments</a:t>
            </a:r>
          </a:p>
          <a:p>
            <a:pPr lvl="1"/>
            <a:r>
              <a:rPr lang="en-US" sz="1700">
                <a:solidFill>
                  <a:srgbClr val="FFFFFF"/>
                </a:solidFill>
                <a:cs typeface="Calibri"/>
              </a:rPr>
              <a:t>Results in the banding pattern seen on myofibrils</a:t>
            </a:r>
          </a:p>
          <a:p>
            <a:pPr lvl="1"/>
            <a:r>
              <a:rPr lang="en-US" sz="1700">
                <a:solidFill>
                  <a:srgbClr val="FFFFFF"/>
                </a:solidFill>
                <a:cs typeface="Calibri"/>
              </a:rPr>
              <a:t>Thick and thin myofilaments</a:t>
            </a:r>
          </a:p>
          <a:p>
            <a:r>
              <a:rPr lang="en-US" sz="1700">
                <a:solidFill>
                  <a:srgbClr val="FFFFFF"/>
                </a:solidFill>
                <a:cs typeface="Calibri"/>
              </a:rPr>
              <a:t>The Sliding Filament Model of Muscle Contraction</a:t>
            </a:r>
          </a:p>
          <a:p>
            <a:pPr lvl="1"/>
            <a:r>
              <a:rPr lang="en-US" sz="1700">
                <a:solidFill>
                  <a:srgbClr val="FFFFFF"/>
                </a:solidFill>
                <a:cs typeface="Calibri"/>
              </a:rPr>
              <a:t>Actin and Myosin filaments slide over each other</a:t>
            </a:r>
          </a:p>
          <a:p>
            <a:pPr lvl="1"/>
            <a:r>
              <a:rPr lang="en-US" sz="1700">
                <a:solidFill>
                  <a:srgbClr val="FFFFFF"/>
                </a:solidFill>
                <a:cs typeface="Calibri"/>
              </a:rPr>
              <a:t>Causes shortening of sarcomeres and the cells to produce force</a:t>
            </a:r>
          </a:p>
        </p:txBody>
      </p:sp>
      <p:pic>
        <p:nvPicPr>
          <p:cNvPr id="9218" name="Picture 2">
            <a:extLst>
              <a:ext uri="{FF2B5EF4-FFF2-40B4-BE49-F238E27FC236}">
                <a16:creationId xmlns:a16="http://schemas.microsoft.com/office/drawing/2014/main" id="{CD289640-FAC5-4C00-8D88-6A5BEE9759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7082" y="756350"/>
            <a:ext cx="4144355" cy="3204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text&#10;&#10;Description automatically generated">
            <a:extLst>
              <a:ext uri="{FF2B5EF4-FFF2-40B4-BE49-F238E27FC236}">
                <a16:creationId xmlns:a16="http://schemas.microsoft.com/office/drawing/2014/main" id="{21DF2F37-6DAD-40FE-B512-C438CCB892F2}"/>
              </a:ext>
            </a:extLst>
          </p:cNvPr>
          <p:cNvPicPr>
            <a:picLocks noChangeAspect="1"/>
          </p:cNvPicPr>
          <p:nvPr/>
        </p:nvPicPr>
        <p:blipFill>
          <a:blip r:embed="rId3"/>
          <a:stretch>
            <a:fillRect/>
          </a:stretch>
        </p:blipFill>
        <p:spPr>
          <a:xfrm>
            <a:off x="6835673" y="4445127"/>
            <a:ext cx="4855464" cy="1213866"/>
          </a:xfrm>
          <a:prstGeom prst="rect">
            <a:avLst/>
          </a:prstGeom>
        </p:spPr>
      </p:pic>
    </p:spTree>
    <p:extLst>
      <p:ext uri="{BB962C8B-B14F-4D97-AF65-F5344CB8AC3E}">
        <p14:creationId xmlns:p14="http://schemas.microsoft.com/office/powerpoint/2010/main" val="306249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04A7E7-165D-46BD-8BF5-68B023FE35D4}"/>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a:solidFill>
                  <a:srgbClr val="3F3F3F"/>
                </a:solidFill>
                <a:cs typeface="Calibri Light"/>
              </a:rPr>
              <a:t>Muscle Fiber Types</a:t>
            </a:r>
            <a:endParaRPr lang="en-US" sz="3600">
              <a:solidFill>
                <a:srgbClr val="3F3F3F"/>
              </a:solidFill>
            </a:endParaRPr>
          </a:p>
        </p:txBody>
      </p:sp>
      <p:sp>
        <p:nvSpPr>
          <p:cNvPr id="3" name="Content Placeholder 2">
            <a:extLst>
              <a:ext uri="{FF2B5EF4-FFF2-40B4-BE49-F238E27FC236}">
                <a16:creationId xmlns:a16="http://schemas.microsoft.com/office/drawing/2014/main" id="{0954271D-15F3-4AC0-9234-8EE5EDEEA678}"/>
              </a:ext>
            </a:extLst>
          </p:cNvPr>
          <p:cNvSpPr>
            <a:spLocks noGrp="1"/>
          </p:cNvSpPr>
          <p:nvPr>
            <p:ph sz="half" idx="1"/>
          </p:nvPr>
        </p:nvSpPr>
        <p:spPr>
          <a:xfrm>
            <a:off x="1476915" y="2888250"/>
            <a:ext cx="4297351" cy="2959777"/>
          </a:xfrm>
        </p:spPr>
        <p:txBody>
          <a:bodyPr vert="horz" lIns="91440" tIns="45720" rIns="91440" bIns="45720" rtlCol="0" anchor="t">
            <a:normAutofit fontScale="92500" lnSpcReduction="10000"/>
          </a:bodyPr>
          <a:lstStyle/>
          <a:p>
            <a:r>
              <a:rPr lang="en-US" sz="2000">
                <a:cs typeface="Calibri"/>
              </a:rPr>
              <a:t>Type 1 "</a:t>
            </a:r>
            <a:r>
              <a:rPr lang="en-US" sz="2000" i="1">
                <a:cs typeface="Calibri"/>
              </a:rPr>
              <a:t>Red Fibers"</a:t>
            </a:r>
            <a:endParaRPr lang="en-US" sz="2000">
              <a:cs typeface="Calibri"/>
            </a:endParaRPr>
          </a:p>
          <a:p>
            <a:r>
              <a:rPr lang="en-US" sz="2000" i="1">
                <a:ea typeface="+mn-lt"/>
                <a:cs typeface="+mn-lt"/>
              </a:rPr>
              <a:t>Slow Twitch</a:t>
            </a:r>
          </a:p>
          <a:p>
            <a:r>
              <a:rPr lang="en-US" sz="2000">
                <a:ea typeface="+mn-lt"/>
                <a:cs typeface="+mn-lt"/>
              </a:rPr>
              <a:t>↑</a:t>
            </a:r>
            <a:r>
              <a:rPr lang="en-US" sz="2000">
                <a:cs typeface="Calibri"/>
              </a:rPr>
              <a:t> content of myoglobin</a:t>
            </a:r>
          </a:p>
          <a:p>
            <a:r>
              <a:rPr lang="en-US" sz="2000">
                <a:ea typeface="+mn-lt"/>
                <a:cs typeface="+mn-lt"/>
              </a:rPr>
              <a:t>↑ mitochondria</a:t>
            </a:r>
          </a:p>
          <a:p>
            <a:r>
              <a:rPr lang="en-US" sz="2000">
                <a:ea typeface="+mn-lt"/>
                <a:cs typeface="+mn-lt"/>
              </a:rPr>
              <a:t>↑capillary density</a:t>
            </a:r>
          </a:p>
          <a:p>
            <a:r>
              <a:rPr lang="en-US" sz="2000">
                <a:ea typeface="+mn-lt"/>
                <a:cs typeface="+mn-lt"/>
              </a:rPr>
              <a:t>↑ blood flow</a:t>
            </a:r>
          </a:p>
          <a:p>
            <a:r>
              <a:rPr lang="en-US" sz="2000">
                <a:cs typeface="Calibri"/>
              </a:rPr>
              <a:t>Depend on aerobic respiration and function mainly in sustained activity or for postural purposes</a:t>
            </a:r>
          </a:p>
        </p:txBody>
      </p:sp>
      <p:cxnSp>
        <p:nvCxnSpPr>
          <p:cNvPr id="10"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5517F0C-25F6-4619-8F56-6819F7D3CA1D}"/>
              </a:ext>
            </a:extLst>
          </p:cNvPr>
          <p:cNvSpPr>
            <a:spLocks noGrp="1"/>
          </p:cNvSpPr>
          <p:nvPr>
            <p:ph sz="half" idx="2"/>
          </p:nvPr>
        </p:nvSpPr>
        <p:spPr>
          <a:xfrm>
            <a:off x="6417731" y="2888250"/>
            <a:ext cx="4292594" cy="2959778"/>
          </a:xfrm>
        </p:spPr>
        <p:txBody>
          <a:bodyPr vert="horz" lIns="91440" tIns="45720" rIns="91440" bIns="45720" rtlCol="0" anchor="t">
            <a:normAutofit fontScale="92500" lnSpcReduction="10000"/>
          </a:bodyPr>
          <a:lstStyle/>
          <a:p>
            <a:r>
              <a:rPr lang="en-US" sz="2000">
                <a:cs typeface="Calibri"/>
              </a:rPr>
              <a:t>Type 2 "</a:t>
            </a:r>
            <a:r>
              <a:rPr lang="en-US" sz="2000" i="1">
                <a:cs typeface="Calibri"/>
              </a:rPr>
              <a:t>White Fibers</a:t>
            </a:r>
            <a:r>
              <a:rPr lang="en-US" sz="2000">
                <a:cs typeface="Calibri"/>
              </a:rPr>
              <a:t>"</a:t>
            </a:r>
          </a:p>
          <a:p>
            <a:r>
              <a:rPr lang="en-US" sz="2000" i="1">
                <a:cs typeface="Calibri"/>
              </a:rPr>
              <a:t>Fast Twitch</a:t>
            </a:r>
          </a:p>
          <a:p>
            <a:pPr lvl="1"/>
            <a:r>
              <a:rPr lang="en-US" sz="2000">
                <a:cs typeface="Calibri"/>
              </a:rPr>
              <a:t>Subtypes: 2A + 2B</a:t>
            </a:r>
          </a:p>
          <a:p>
            <a:r>
              <a:rPr lang="en-US" sz="2000">
                <a:cs typeface="Calibri"/>
              </a:rPr>
              <a:t>Rich in glycogen</a:t>
            </a:r>
          </a:p>
          <a:p>
            <a:r>
              <a:rPr lang="en-US" sz="2000">
                <a:cs typeface="Calibri"/>
              </a:rPr>
              <a:t>Smaller mitochondria population</a:t>
            </a:r>
          </a:p>
          <a:p>
            <a:r>
              <a:rPr lang="en-US" sz="2000">
                <a:cs typeface="Calibri"/>
              </a:rPr>
              <a:t>More efficient under anaerobic respiration</a:t>
            </a:r>
          </a:p>
          <a:p>
            <a:r>
              <a:rPr lang="en-US" sz="2000">
                <a:cs typeface="Calibri"/>
              </a:rPr>
              <a:t>Sudden or intermittent activity</a:t>
            </a:r>
          </a:p>
        </p:txBody>
      </p:sp>
    </p:spTree>
    <p:extLst>
      <p:ext uri="{BB962C8B-B14F-4D97-AF65-F5344CB8AC3E}">
        <p14:creationId xmlns:p14="http://schemas.microsoft.com/office/powerpoint/2010/main" val="35361771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CF Lectures">
  <a:themeElements>
    <a:clrScheme name="Custom 6">
      <a:dk1>
        <a:sysClr val="windowText" lastClr="000000"/>
      </a:dk1>
      <a:lt1>
        <a:sysClr val="window" lastClr="FFFFFF"/>
      </a:lt1>
      <a:dk2>
        <a:srgbClr val="696464"/>
      </a:dk2>
      <a:lt2>
        <a:srgbClr val="E9E5DC"/>
      </a:lt2>
      <a:accent1>
        <a:srgbClr val="FEE084"/>
      </a:accent1>
      <a:accent2>
        <a:srgbClr val="FFC000"/>
      </a:accent2>
      <a:accent3>
        <a:srgbClr val="A28E6A"/>
      </a:accent3>
      <a:accent4>
        <a:srgbClr val="956251"/>
      </a:accent4>
      <a:accent5>
        <a:srgbClr val="918485"/>
      </a:accent5>
      <a:accent6>
        <a:srgbClr val="855D5D"/>
      </a:accent6>
      <a:hlink>
        <a:srgbClr val="CC9900"/>
      </a:hlink>
      <a:folHlink>
        <a:srgbClr val="96A9A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eek 1" id="{C6406DAA-C361-4DA3-86A6-C5EE3278347A}" vid="{CE8F7520-A33E-4D8B-98E4-C426E3F74D04}"/>
    </a:ext>
  </a:extLst>
</a:theme>
</file>

<file path=docProps/app.xml><?xml version="1.0" encoding="utf-8"?>
<Properties xmlns="http://schemas.openxmlformats.org/officeDocument/2006/extended-properties" xmlns:vt="http://schemas.openxmlformats.org/officeDocument/2006/docPropsVTypes">
  <TotalTime>0</TotalTime>
  <Words>3113</Words>
  <Application>Microsoft Office PowerPoint</Application>
  <PresentationFormat>Widescreen</PresentationFormat>
  <Paragraphs>215</Paragraphs>
  <Slides>35</Slides>
  <Notes>0</Notes>
  <HiddenSlides>0</HiddenSlides>
  <MMClips>1</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UCF Lectures</vt:lpstr>
      <vt:lpstr>Musculoskeletal Fitness-Week 11</vt:lpstr>
      <vt:lpstr>Objectives</vt:lpstr>
      <vt:lpstr>Important Definitions</vt:lpstr>
      <vt:lpstr>Why do we measure Musculoskeletal fitness levels?</vt:lpstr>
      <vt:lpstr>The Basics: Human Muscular System</vt:lpstr>
      <vt:lpstr>Striated (Skeletal) Muscle Anatomy</vt:lpstr>
      <vt:lpstr>Muscle Fibers</vt:lpstr>
      <vt:lpstr>Sarcomeres</vt:lpstr>
      <vt:lpstr>Muscle Fiber Types</vt:lpstr>
      <vt:lpstr>PowerPoint Presentation</vt:lpstr>
      <vt:lpstr>PowerPoint Presentation</vt:lpstr>
      <vt:lpstr>Types of Muscle Contractions</vt:lpstr>
      <vt:lpstr>Assessments of Muscular Strength</vt:lpstr>
      <vt:lpstr>ACSM Recommendations for Standardized Conditions for Strength and Endurance Tests</vt:lpstr>
      <vt:lpstr>1RM Testing</vt:lpstr>
      <vt:lpstr>Indirect 1RM</vt:lpstr>
      <vt:lpstr>Repetition Maximum Test</vt:lpstr>
      <vt:lpstr>Prediction Equations</vt:lpstr>
      <vt:lpstr>Isometric Strength Tests</vt:lpstr>
      <vt:lpstr>Assessments of Muscular Endurance</vt:lpstr>
      <vt:lpstr>Lab 9: Assessments &amp; Tables  </vt:lpstr>
      <vt:lpstr>Part 1 - Push-Up Test </vt:lpstr>
      <vt:lpstr>PowerPoint Presentation</vt:lpstr>
      <vt:lpstr>Part 2 - YMCA Bench Press Test </vt:lpstr>
      <vt:lpstr>PowerPoint Presentation</vt:lpstr>
      <vt:lpstr>Part 3- 1RM Bench Press Test </vt:lpstr>
      <vt:lpstr>Part 3- 1RM Bench Press Test </vt:lpstr>
      <vt:lpstr>PowerPoint Presentation</vt:lpstr>
      <vt:lpstr>Part 4 - Bench Press 1RM Prediction Test </vt:lpstr>
      <vt:lpstr>Part 4 - Bench Press 1RM Prediction Test (cont.)</vt:lpstr>
      <vt:lpstr>PowerPoint Presentation</vt:lpstr>
      <vt:lpstr>Part 5: Hand Grip Dynamometer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Fitness</dc:title>
  <dc:creator>Trevor Dufner</dc:creator>
  <cp:lastModifiedBy>Jessica Moon</cp:lastModifiedBy>
  <cp:revision>10</cp:revision>
  <dcterms:created xsi:type="dcterms:W3CDTF">2021-10-27T18:12:42Z</dcterms:created>
  <dcterms:modified xsi:type="dcterms:W3CDTF">2022-04-07T22:44:03Z</dcterms:modified>
</cp:coreProperties>
</file>