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1"/>
  </p:notesMasterIdLst>
  <p:handoutMasterIdLst>
    <p:handoutMasterId r:id="rId62"/>
  </p:handoutMasterIdLst>
  <p:sldIdLst>
    <p:sldId id="256" r:id="rId5"/>
    <p:sldId id="262" r:id="rId6"/>
    <p:sldId id="257"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7F1BE-5BA6-8A8A-D2CE-B0DF96FFE08D}" v="11" dt="2021-10-21T18:54:32.910"/>
    <p1510:client id="{4D940FCC-5490-464D-A02A-3E57A8732EF4}" v="42" dt="2021-09-21T19:17:54.470"/>
    <p1510:client id="{4FBC6B16-3AAE-D995-8F77-DAB2BD34149E}" v="1" dt="2021-09-22T16:36:43.305"/>
    <p1510:client id="{5C4663AE-8640-E495-6FF0-84C499B98C01}" v="67" dt="2021-10-20T19:56:44.374"/>
    <p1510:client id="{83CB72E8-DDC6-E1C3-C911-8FB8EDD4FB27}" v="946" dt="2021-10-14T22:34:00.961"/>
    <p1510:client id="{8D272EF8-A271-5713-2B2E-F125E03D20FD}" v="1" dt="2021-10-15T14:15:43.848"/>
    <p1510:client id="{ADFA37C0-C919-1C45-C39A-38CCA68AF4FC}" v="188" dt="2022-03-24T17:42:05.258"/>
    <p1510:client id="{C393E7DB-B225-A6B5-D91C-C42E4EA81D4A}" v="10" dt="2022-02-16T14:57:35.7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721" autoAdjust="0"/>
  </p:normalViewPr>
  <p:slideViewPr>
    <p:cSldViewPr snapToGrid="0" showGuides="1">
      <p:cViewPr>
        <p:scale>
          <a:sx n="45" d="100"/>
          <a:sy n="45" d="100"/>
        </p:scale>
        <p:origin x="148" y="1596"/>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1848" y="6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47117E-D58A-422A-A81B-362E9F2EA265}" type="datetimeFigureOut">
              <a:rPr lang="en-US" smtClean="0"/>
              <a:t>3/24/2022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438575-B761-4121-A7E4-457BB626566A}" type="slidenum">
              <a:rPr lang="en-US" smtClean="0"/>
              <a:t>‹#›</a:t>
            </a:fld>
            <a:endParaRPr lang="en-US"/>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52672-2D72-42C2-B0B5-4CADDCB794C9}" type="datetimeFigureOut">
              <a:rPr lang="en-US" smtClean="0"/>
              <a:t>3/24/2022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BA502-DDEA-4552-B72A-9C62FF6620C8}" type="slidenum">
              <a:rPr lang="en-US" smtClean="0"/>
              <a:t>‹#›</a:t>
            </a:fld>
            <a:endParaRPr lang="en-US"/>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ame Board">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332703" y="357393"/>
            <a:ext cx="2099258" cy="914400"/>
          </a:xfrm>
          <a:solidFill>
            <a:schemeClr val="accent1">
              <a:lumMod val="75000"/>
            </a:schemeClr>
          </a:solidFill>
          <a:ln>
            <a:solidFill>
              <a:schemeClr val="accent1">
                <a:lumMod val="75000"/>
              </a:schemeClr>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1</a:t>
            </a:r>
          </a:p>
        </p:txBody>
      </p:sp>
      <p:sp>
        <p:nvSpPr>
          <p:cNvPr id="40" name="Text Placehold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5" name="Text Placehold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0" name="Text Placehold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5" name="Text Placehold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0" name="Text Placehold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6" name="Text Placeholder 7"/>
          <p:cNvSpPr>
            <a:spLocks noGrp="1"/>
          </p:cNvSpPr>
          <p:nvPr>
            <p:ph type="body" sz="quarter" idx="14" hasCustomPrompt="1"/>
          </p:nvPr>
        </p:nvSpPr>
        <p:spPr>
          <a:xfrm>
            <a:off x="2689537" y="357393"/>
            <a:ext cx="2099258" cy="914400"/>
          </a:xfrm>
          <a:solidFill>
            <a:schemeClr val="accent2"/>
          </a:solidFill>
          <a:ln>
            <a:solidFill>
              <a:schemeClr val="accent2"/>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2</a:t>
            </a:r>
          </a:p>
        </p:txBody>
      </p:sp>
      <p:sp>
        <p:nvSpPr>
          <p:cNvPr id="41" name="Text Placehold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6" name="Text Placehold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1" name="Text Placehold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6" name="Text Placehold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1" name="Text Placehold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7" name="Text Placeholder 7"/>
          <p:cNvSpPr>
            <a:spLocks noGrp="1"/>
          </p:cNvSpPr>
          <p:nvPr>
            <p:ph type="body" sz="quarter" idx="15" hasCustomPrompt="1"/>
          </p:nvPr>
        </p:nvSpPr>
        <p:spPr>
          <a:xfrm>
            <a:off x="5046371" y="357393"/>
            <a:ext cx="2099258" cy="914400"/>
          </a:xfrm>
          <a:solidFill>
            <a:schemeClr val="accent3"/>
          </a:solidFill>
          <a:ln>
            <a:solidFill>
              <a:schemeClr val="accent3"/>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3</a:t>
            </a:r>
          </a:p>
        </p:txBody>
      </p:sp>
      <p:sp>
        <p:nvSpPr>
          <p:cNvPr id="42" name="Text Placehold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7" name="Text Placehold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2" name="Text Placehold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7" name="Text Placehold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2" name="Text Placehold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8" name="Text Placeholder 7"/>
          <p:cNvSpPr>
            <a:spLocks noGrp="1"/>
          </p:cNvSpPr>
          <p:nvPr>
            <p:ph type="body" sz="quarter" idx="16" hasCustomPrompt="1"/>
          </p:nvPr>
        </p:nvSpPr>
        <p:spPr>
          <a:xfrm>
            <a:off x="7403205" y="357393"/>
            <a:ext cx="2099258" cy="914400"/>
          </a:xfrm>
          <a:solidFill>
            <a:schemeClr val="accent4"/>
          </a:solidFill>
          <a:ln>
            <a:solidFill>
              <a:schemeClr val="accent4"/>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4</a:t>
            </a:r>
          </a:p>
        </p:txBody>
      </p:sp>
      <p:sp>
        <p:nvSpPr>
          <p:cNvPr id="43" name="Text Placehold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8" name="Text Placehold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3" name="Text Placehold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8" name="Text Placehold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3" name="Text Placehold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9" name="Text Placeholder 7"/>
          <p:cNvSpPr>
            <a:spLocks noGrp="1"/>
          </p:cNvSpPr>
          <p:nvPr>
            <p:ph type="body" sz="quarter" idx="17" hasCustomPrompt="1"/>
          </p:nvPr>
        </p:nvSpPr>
        <p:spPr>
          <a:xfrm>
            <a:off x="9760039" y="357393"/>
            <a:ext cx="2099258" cy="914400"/>
          </a:xfrm>
          <a:solidFill>
            <a:schemeClr val="accent5"/>
          </a:solidFill>
          <a:ln>
            <a:solidFill>
              <a:schemeClr val="accent5"/>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5</a:t>
            </a:r>
          </a:p>
        </p:txBody>
      </p:sp>
      <p:sp>
        <p:nvSpPr>
          <p:cNvPr id="44" name="Text Placehold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9" name="Text Placehold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4" name="Text Placehold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9" name="Text Placehold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4" name="Text Placehold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3"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You can type your own categories and points values in this game board.</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slides we’ve provided.</a:t>
            </a:r>
          </a:p>
          <a:p>
            <a:pPr marL="0" marR="0" lvl="0" indent="0" algn="l" defTabSz="914400" rtl="0" eaLnBrk="1" fontAlgn="auto" latinLnBrk="0" hangingPunct="1">
              <a:lnSpc>
                <a:spcPct val="100000"/>
              </a:lnSpc>
              <a:spcBef>
                <a:spcPts val="1200"/>
              </a:spcBef>
              <a:spcAft>
                <a:spcPts val="0"/>
              </a:spcAft>
              <a:buClrTx/>
              <a:buSzTx/>
              <a:buFontTx/>
              <a:buNone/>
              <a:tabLst/>
              <a:defRPr/>
            </a:pPr>
            <a:r>
              <a:rPr lang="en-US" sz="1600" dirty="0">
                <a:solidFill>
                  <a:srgbClr val="7F7F7F"/>
                </a:solidFill>
                <a:latin typeface="Calibri Light" panose="020F0302020204030204" pitchFamily="34" charset="0"/>
                <a:cs typeface="Calibri" panose="020F0502020204030204" pitchFamily="34" charset="0"/>
              </a:rPr>
              <a:t>When you’re in slide show view, click a points box to go to that question,</a:t>
            </a:r>
            <a:r>
              <a:rPr lang="en-US" sz="1600" baseline="0" dirty="0">
                <a:solidFill>
                  <a:srgbClr val="7F7F7F"/>
                </a:solidFill>
                <a:latin typeface="Calibri Light" panose="020F0302020204030204" pitchFamily="34" charset="0"/>
                <a:cs typeface="Calibri" panose="020F0502020204030204" pitchFamily="34" charset="0"/>
              </a:rPr>
              <a:t> then </a:t>
            </a:r>
            <a:r>
              <a:rPr lang="en-US" sz="1600" dirty="0">
                <a:solidFill>
                  <a:srgbClr val="7F7F7F"/>
                </a:solidFill>
                <a:latin typeface="Calibri Light" panose="020F0302020204030204" pitchFamily="34" charset="0"/>
                <a:cs typeface="Calibri" panose="020F0502020204030204" pitchFamily="34" charset="0"/>
              </a:rPr>
              <a:t>click to</a:t>
            </a:r>
            <a:r>
              <a:rPr lang="en-US" sz="1600" baseline="0" dirty="0">
                <a:solidFill>
                  <a:srgbClr val="7F7F7F"/>
                </a:solidFill>
                <a:latin typeface="Calibri Light" panose="020F0302020204030204" pitchFamily="34" charset="0"/>
                <a:cs typeface="Calibri" panose="020F0502020204030204" pitchFamily="34" charset="0"/>
              </a:rPr>
              <a:t> move to the answer slide</a:t>
            </a:r>
            <a:r>
              <a:rPr lang="en-US" sz="1600" dirty="0">
                <a:solidFill>
                  <a:srgbClr val="7F7F7F"/>
                </a:solidFill>
                <a:latin typeface="Calibri Light" panose="020F03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1200"/>
              </a:spcBef>
              <a:spcAft>
                <a:spcPts val="0"/>
              </a:spcAft>
              <a:buClrTx/>
              <a:buSzTx/>
              <a:buFontTx/>
              <a:buNone/>
              <a:tabLst/>
              <a:defRPr/>
            </a:pPr>
            <a:r>
              <a:rPr lang="en-US" sz="1600" dirty="0">
                <a:solidFill>
                  <a:srgbClr val="7F7F7F"/>
                </a:solidFill>
                <a:latin typeface="Calibri Light" panose="020F0302020204030204" pitchFamily="34" charset="0"/>
                <a:cs typeface="Calibri" panose="020F0502020204030204" pitchFamily="34" charset="0"/>
              </a:rPr>
              <a:t>Click the left triangle to return to this game board slide. </a:t>
            </a:r>
          </a:p>
        </p:txBody>
      </p:sp>
    </p:spTree>
    <p:extLst>
      <p:ext uri="{BB962C8B-B14F-4D97-AF65-F5344CB8AC3E}">
        <p14:creationId xmlns:p14="http://schemas.microsoft.com/office/powerpoint/2010/main" val="383076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tegory 3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3</a:t>
            </a:r>
          </a:p>
        </p:txBody>
      </p:sp>
    </p:spTree>
    <p:extLst>
      <p:ext uri="{BB962C8B-B14F-4D97-AF65-F5344CB8AC3E}">
        <p14:creationId xmlns:p14="http://schemas.microsoft.com/office/powerpoint/2010/main" val="37216608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tegory 4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4 divider slide</a:t>
            </a:r>
          </a:p>
        </p:txBody>
      </p:sp>
    </p:spTree>
    <p:extLst>
      <p:ext uri="{BB962C8B-B14F-4D97-AF65-F5344CB8AC3E}">
        <p14:creationId xmlns:p14="http://schemas.microsoft.com/office/powerpoint/2010/main" val="730655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tegory 4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4</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559610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tegory 4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4</a:t>
            </a:r>
          </a:p>
        </p:txBody>
      </p:sp>
    </p:spTree>
    <p:extLst>
      <p:ext uri="{BB962C8B-B14F-4D97-AF65-F5344CB8AC3E}">
        <p14:creationId xmlns:p14="http://schemas.microsoft.com/office/powerpoint/2010/main" val="39608697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tegory 5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5 divider slide</a:t>
            </a:r>
          </a:p>
        </p:txBody>
      </p:sp>
    </p:spTree>
    <p:extLst>
      <p:ext uri="{BB962C8B-B14F-4D97-AF65-F5344CB8AC3E}">
        <p14:creationId xmlns:p14="http://schemas.microsoft.com/office/powerpoint/2010/main" val="971966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tegory 5 Questions">
    <p:bg>
      <p:bgPr>
        <a:solidFill>
          <a:schemeClr val="bg2">
            <a:alpha val="97000"/>
          </a:schemeClr>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5</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925406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tegory 5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5</a:t>
            </a:r>
          </a:p>
        </p:txBody>
      </p:sp>
    </p:spTree>
    <p:extLst>
      <p:ext uri="{BB962C8B-B14F-4D97-AF65-F5344CB8AC3E}">
        <p14:creationId xmlns:p14="http://schemas.microsoft.com/office/powerpoint/2010/main" val="3933521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tegory 1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1 divider slide</a:t>
            </a:r>
          </a:p>
        </p:txBody>
      </p:sp>
    </p:spTree>
    <p:extLst>
      <p:ext uri="{BB962C8B-B14F-4D97-AF65-F5344CB8AC3E}">
        <p14:creationId xmlns:p14="http://schemas.microsoft.com/office/powerpoint/2010/main" val="11571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tegory 1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2"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left triangle to return to the game board slide. </a:t>
            </a:r>
          </a:p>
        </p:txBody>
      </p:sp>
      <p:sp>
        <p:nvSpPr>
          <p:cNvPr id="6" name="Title 5"/>
          <p:cNvSpPr>
            <a:spLocks noGrp="1"/>
          </p:cNvSpPr>
          <p:nvPr>
            <p:ph type="title" hasCustomPrompt="1"/>
          </p:nvPr>
        </p:nvSpPr>
        <p:spPr/>
        <p:txBody>
          <a:bodyPr/>
          <a:lstStyle>
            <a:lvl1pPr>
              <a:defRPr>
                <a:solidFill>
                  <a:schemeClr val="tx1">
                    <a:alpha val="63000"/>
                  </a:schemeClr>
                </a:solidFill>
              </a:defRPr>
            </a:lvl1pPr>
          </a:lstStyle>
          <a:p>
            <a:r>
              <a:rPr lang="en-US" dirty="0"/>
              <a:t>Category 1</a:t>
            </a:r>
          </a:p>
        </p:txBody>
      </p:sp>
      <p:sp>
        <p:nvSpPr>
          <p:cNvPr id="14"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200822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tegory 1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4"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1</a:t>
            </a:r>
          </a:p>
        </p:txBody>
      </p:sp>
    </p:spTree>
    <p:extLst>
      <p:ext uri="{BB962C8B-B14F-4D97-AF65-F5344CB8AC3E}">
        <p14:creationId xmlns:p14="http://schemas.microsoft.com/office/powerpoint/2010/main" val="1319601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tegory 2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2 divider slide</a:t>
            </a:r>
          </a:p>
        </p:txBody>
      </p:sp>
    </p:spTree>
    <p:extLst>
      <p:ext uri="{BB962C8B-B14F-4D97-AF65-F5344CB8AC3E}">
        <p14:creationId xmlns:p14="http://schemas.microsoft.com/office/powerpoint/2010/main" val="131711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tegory 2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2</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08739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tegory 2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2</a:t>
            </a:r>
          </a:p>
        </p:txBody>
      </p:sp>
    </p:spTree>
    <p:extLst>
      <p:ext uri="{BB962C8B-B14F-4D97-AF65-F5344CB8AC3E}">
        <p14:creationId xmlns:p14="http://schemas.microsoft.com/office/powerpoint/2010/main" val="5037557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tegory 3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3 divider slide</a:t>
            </a:r>
          </a:p>
        </p:txBody>
      </p:sp>
    </p:spTree>
    <p:extLst>
      <p:ext uri="{BB962C8B-B14F-4D97-AF65-F5344CB8AC3E}">
        <p14:creationId xmlns:p14="http://schemas.microsoft.com/office/powerpoint/2010/main" val="2015985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tegory 3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3</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7096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A184-F35B-4AFC-AC27-402630BF31EA}" type="datetimeFigureOut">
              <a:rPr lang="en-US" smtClean="0"/>
              <a:t>3/24/2022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D9D6C-B21A-4AFF-BD71-9CA00C1F4281}" type="slidenum">
              <a:rPr lang="en-US" smtClean="0"/>
              <a:t>‹#›</a:t>
            </a:fld>
            <a:endParaRPr lang="en-US"/>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9" r:id="rId2"/>
    <p:sldLayoutId id="2147483666" r:id="rId3"/>
    <p:sldLayoutId id="2147483668" r:id="rId4"/>
    <p:sldLayoutId id="2147483662" r:id="rId5"/>
    <p:sldLayoutId id="2147483669" r:id="rId6"/>
    <p:sldLayoutId id="2147483670" r:id="rId7"/>
    <p:sldLayoutId id="2147483663" r:id="rId8"/>
    <p:sldLayoutId id="2147483671" r:id="rId9"/>
    <p:sldLayoutId id="2147483672" r:id="rId10"/>
    <p:sldLayoutId id="2147483664" r:id="rId11"/>
    <p:sldLayoutId id="2147483673" r:id="rId12"/>
    <p:sldLayoutId id="2147483674" r:id="rId13"/>
    <p:sldLayoutId id="2147483665" r:id="rId14"/>
    <p:sldLayoutId id="2147483675" r:id="rId15"/>
    <p:sldLayoutId id="2147483676" r:id="rId16"/>
  </p:sldLayoutIdLst>
  <p:txStyles>
    <p:titleStyle>
      <a:lvl1pPr algn="l"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7.xml"/><Relationship Id="rId18" Type="http://schemas.openxmlformats.org/officeDocument/2006/relationships/slide" Target="slide38.xml"/><Relationship Id="rId26" Type="http://schemas.openxmlformats.org/officeDocument/2006/relationships/slide" Target="slide55.xml"/><Relationship Id="rId3" Type="http://schemas.openxmlformats.org/officeDocument/2006/relationships/slide" Target="slide5.xml"/><Relationship Id="rId21" Type="http://schemas.openxmlformats.org/officeDocument/2006/relationships/slide" Target="slide44.xml"/><Relationship Id="rId7" Type="http://schemas.openxmlformats.org/officeDocument/2006/relationships/slide" Target="slide14.xml"/><Relationship Id="rId12" Type="http://schemas.openxmlformats.org/officeDocument/2006/relationships/slide" Target="slide25.xml"/><Relationship Id="rId17" Type="http://schemas.openxmlformats.org/officeDocument/2006/relationships/slide" Target="slide36.xml"/><Relationship Id="rId25" Type="http://schemas.openxmlformats.org/officeDocument/2006/relationships/slide" Target="slide53.xml"/><Relationship Id="rId2" Type="http://schemas.openxmlformats.org/officeDocument/2006/relationships/slide" Target="slide3.xml"/><Relationship Id="rId16" Type="http://schemas.openxmlformats.org/officeDocument/2006/relationships/slide" Target="slide33.xml"/><Relationship Id="rId20" Type="http://schemas.openxmlformats.org/officeDocument/2006/relationships/slide" Target="slide4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2.xml"/><Relationship Id="rId24" Type="http://schemas.openxmlformats.org/officeDocument/2006/relationships/slide" Target="slide51.xml"/><Relationship Id="rId5" Type="http://schemas.openxmlformats.org/officeDocument/2006/relationships/slide" Target="slide9.xml"/><Relationship Id="rId15" Type="http://schemas.openxmlformats.org/officeDocument/2006/relationships/slide" Target="slide31.xml"/><Relationship Id="rId23" Type="http://schemas.openxmlformats.org/officeDocument/2006/relationships/slide" Target="slide49.xml"/><Relationship Id="rId10" Type="http://schemas.openxmlformats.org/officeDocument/2006/relationships/slide" Target="slide20.xml"/><Relationship Id="rId19" Type="http://schemas.openxmlformats.org/officeDocument/2006/relationships/slide" Target="slide40.xml"/><Relationship Id="rId4" Type="http://schemas.openxmlformats.org/officeDocument/2006/relationships/slide" Target="slide7.xml"/><Relationship Id="rId9" Type="http://schemas.openxmlformats.org/officeDocument/2006/relationships/slide" Target="slide18.xml"/><Relationship Id="rId14" Type="http://schemas.openxmlformats.org/officeDocument/2006/relationships/slide" Target="slide29.xml"/><Relationship Id="rId22" Type="http://schemas.openxmlformats.org/officeDocument/2006/relationships/slide" Target="slide4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 Placeholder 62"/>
          <p:cNvSpPr>
            <a:spLocks noGrp="1"/>
          </p:cNvSpPr>
          <p:nvPr>
            <p:ph type="body" sz="quarter" idx="13"/>
          </p:nvPr>
        </p:nvSpPr>
        <p:spPr/>
        <p:txBody>
          <a:bodyPr/>
          <a:lstStyle/>
          <a:p>
            <a:r>
              <a:rPr lang="en-US" sz="2000" dirty="0"/>
              <a:t>Definitions</a:t>
            </a:r>
            <a:endParaRPr lang="en-US" sz="2000" dirty="0">
              <a:cs typeface="Calibri"/>
            </a:endParaRPr>
          </a:p>
        </p:txBody>
      </p:sp>
      <p:sp>
        <p:nvSpPr>
          <p:cNvPr id="128" name="Text Placeholder 127"/>
          <p:cNvSpPr>
            <a:spLocks noGrp="1"/>
          </p:cNvSpPr>
          <p:nvPr>
            <p:ph type="body" sz="quarter" idx="18"/>
          </p:nvPr>
        </p:nvSpPr>
        <p:spPr/>
        <p:txBody>
          <a:bodyPr/>
          <a:lstStyle/>
          <a:p>
            <a:r>
              <a:rPr lang="en-US" dirty="0">
                <a:hlinkClick r:id="rId2" action="ppaction://hlinksldjump"/>
              </a:rPr>
              <a:t>10</a:t>
            </a:r>
            <a:endParaRPr lang="en-US" dirty="0"/>
          </a:p>
        </p:txBody>
      </p:sp>
      <p:sp>
        <p:nvSpPr>
          <p:cNvPr id="133" name="Text Placeholder 132"/>
          <p:cNvSpPr>
            <a:spLocks noGrp="1"/>
          </p:cNvSpPr>
          <p:nvPr>
            <p:ph type="body" sz="quarter" idx="23"/>
          </p:nvPr>
        </p:nvSpPr>
        <p:spPr/>
        <p:txBody>
          <a:bodyPr/>
          <a:lstStyle/>
          <a:p>
            <a:r>
              <a:rPr lang="en-US" dirty="0">
                <a:hlinkClick r:id="rId3" action="ppaction://hlinksldjump"/>
              </a:rPr>
              <a:t>20</a:t>
            </a:r>
            <a:endParaRPr lang="en-US" dirty="0"/>
          </a:p>
        </p:txBody>
      </p:sp>
      <p:sp>
        <p:nvSpPr>
          <p:cNvPr id="138" name="Text Placeholder 137"/>
          <p:cNvSpPr>
            <a:spLocks noGrp="1"/>
          </p:cNvSpPr>
          <p:nvPr>
            <p:ph type="body" sz="quarter" idx="28"/>
          </p:nvPr>
        </p:nvSpPr>
        <p:spPr/>
        <p:txBody>
          <a:bodyPr/>
          <a:lstStyle/>
          <a:p>
            <a:r>
              <a:rPr lang="en-US" dirty="0">
                <a:hlinkClick r:id="rId4" action="ppaction://hlinksldjump"/>
              </a:rPr>
              <a:t>30</a:t>
            </a:r>
            <a:endParaRPr lang="en-US" dirty="0"/>
          </a:p>
        </p:txBody>
      </p:sp>
      <p:sp>
        <p:nvSpPr>
          <p:cNvPr id="143" name="Text Placeholder 142"/>
          <p:cNvSpPr>
            <a:spLocks noGrp="1"/>
          </p:cNvSpPr>
          <p:nvPr>
            <p:ph type="body" sz="quarter" idx="33"/>
          </p:nvPr>
        </p:nvSpPr>
        <p:spPr/>
        <p:txBody>
          <a:bodyPr/>
          <a:lstStyle/>
          <a:p>
            <a:r>
              <a:rPr lang="en-US" dirty="0">
                <a:hlinkClick r:id="rId5" action="ppaction://hlinksldjump"/>
              </a:rPr>
              <a:t>40</a:t>
            </a:r>
            <a:endParaRPr lang="en-US" dirty="0"/>
          </a:p>
        </p:txBody>
      </p:sp>
      <p:sp>
        <p:nvSpPr>
          <p:cNvPr id="148" name="Text Placeholder 147"/>
          <p:cNvSpPr>
            <a:spLocks noGrp="1"/>
          </p:cNvSpPr>
          <p:nvPr>
            <p:ph type="body" sz="quarter" idx="38"/>
          </p:nvPr>
        </p:nvSpPr>
        <p:spPr/>
        <p:txBody>
          <a:bodyPr/>
          <a:lstStyle/>
          <a:p>
            <a:r>
              <a:rPr lang="en-US" dirty="0">
                <a:hlinkClick r:id="rId6" action="ppaction://hlinksldjump"/>
              </a:rPr>
              <a:t>50</a:t>
            </a:r>
            <a:endParaRPr lang="en-US" dirty="0"/>
          </a:p>
        </p:txBody>
      </p:sp>
      <p:sp>
        <p:nvSpPr>
          <p:cNvPr id="64" name="Text Placeholder 63"/>
          <p:cNvSpPr>
            <a:spLocks noGrp="1"/>
          </p:cNvSpPr>
          <p:nvPr>
            <p:ph type="body" sz="quarter" idx="14"/>
          </p:nvPr>
        </p:nvSpPr>
        <p:spPr>
          <a:xfrm>
            <a:off x="2689537" y="359679"/>
            <a:ext cx="2099258" cy="914400"/>
          </a:xfrm>
        </p:spPr>
        <p:txBody>
          <a:bodyPr/>
          <a:lstStyle/>
          <a:p>
            <a:r>
              <a:rPr lang="en-US" sz="2000" dirty="0"/>
              <a:t>Submaximal Exercise Testing</a:t>
            </a:r>
            <a:endParaRPr lang="en-US" sz="2000" dirty="0">
              <a:cs typeface="Calibri"/>
            </a:endParaRPr>
          </a:p>
        </p:txBody>
      </p:sp>
      <p:sp>
        <p:nvSpPr>
          <p:cNvPr id="129" name="Text Placeholder 128"/>
          <p:cNvSpPr>
            <a:spLocks noGrp="1"/>
          </p:cNvSpPr>
          <p:nvPr>
            <p:ph type="body" sz="quarter" idx="19"/>
          </p:nvPr>
        </p:nvSpPr>
        <p:spPr/>
        <p:txBody>
          <a:bodyPr/>
          <a:lstStyle/>
          <a:p>
            <a:r>
              <a:rPr lang="en-US" dirty="0">
                <a:hlinkClick r:id="rId7" action="ppaction://hlinksldjump"/>
              </a:rPr>
              <a:t>10</a:t>
            </a:r>
            <a:endParaRPr lang="en-US" dirty="0"/>
          </a:p>
        </p:txBody>
      </p:sp>
      <p:sp>
        <p:nvSpPr>
          <p:cNvPr id="134" name="Text Placeholder 133"/>
          <p:cNvSpPr>
            <a:spLocks noGrp="1"/>
          </p:cNvSpPr>
          <p:nvPr>
            <p:ph type="body" sz="quarter" idx="24"/>
          </p:nvPr>
        </p:nvSpPr>
        <p:spPr/>
        <p:txBody>
          <a:bodyPr/>
          <a:lstStyle/>
          <a:p>
            <a:r>
              <a:rPr lang="en-US" dirty="0">
                <a:hlinkClick r:id="rId8" action="ppaction://hlinksldjump"/>
              </a:rPr>
              <a:t>20</a:t>
            </a:r>
            <a:endParaRPr lang="en-US" dirty="0"/>
          </a:p>
        </p:txBody>
      </p:sp>
      <p:sp>
        <p:nvSpPr>
          <p:cNvPr id="139" name="Text Placeholder 138"/>
          <p:cNvSpPr>
            <a:spLocks noGrp="1"/>
          </p:cNvSpPr>
          <p:nvPr>
            <p:ph type="body" sz="quarter" idx="29"/>
          </p:nvPr>
        </p:nvSpPr>
        <p:spPr/>
        <p:txBody>
          <a:bodyPr/>
          <a:lstStyle/>
          <a:p>
            <a:r>
              <a:rPr lang="en-US" dirty="0">
                <a:hlinkClick r:id="rId9" action="ppaction://hlinksldjump"/>
              </a:rPr>
              <a:t>30</a:t>
            </a:r>
            <a:endParaRPr lang="en-US" dirty="0"/>
          </a:p>
        </p:txBody>
      </p:sp>
      <p:sp>
        <p:nvSpPr>
          <p:cNvPr id="144" name="Text Placeholder 143"/>
          <p:cNvSpPr>
            <a:spLocks noGrp="1"/>
          </p:cNvSpPr>
          <p:nvPr>
            <p:ph type="body" sz="quarter" idx="34"/>
          </p:nvPr>
        </p:nvSpPr>
        <p:spPr/>
        <p:txBody>
          <a:bodyPr/>
          <a:lstStyle/>
          <a:p>
            <a:r>
              <a:rPr lang="en-US" dirty="0">
                <a:hlinkClick r:id="rId10" action="ppaction://hlinksldjump"/>
              </a:rPr>
              <a:t>40</a:t>
            </a:r>
            <a:endParaRPr lang="en-US" dirty="0"/>
          </a:p>
        </p:txBody>
      </p:sp>
      <p:sp>
        <p:nvSpPr>
          <p:cNvPr id="149" name="Text Placeholder 148"/>
          <p:cNvSpPr>
            <a:spLocks noGrp="1"/>
          </p:cNvSpPr>
          <p:nvPr>
            <p:ph type="body" sz="quarter" idx="39"/>
          </p:nvPr>
        </p:nvSpPr>
        <p:spPr/>
        <p:txBody>
          <a:bodyPr/>
          <a:lstStyle/>
          <a:p>
            <a:r>
              <a:rPr lang="en-US" dirty="0">
                <a:hlinkClick r:id="rId11" action="ppaction://hlinksldjump"/>
              </a:rPr>
              <a:t>50</a:t>
            </a:r>
            <a:endParaRPr lang="en-US" dirty="0"/>
          </a:p>
        </p:txBody>
      </p:sp>
      <p:sp>
        <p:nvSpPr>
          <p:cNvPr id="65" name="Text Placeholder 64"/>
          <p:cNvSpPr>
            <a:spLocks noGrp="1"/>
          </p:cNvSpPr>
          <p:nvPr>
            <p:ph type="body" sz="quarter" idx="15"/>
          </p:nvPr>
        </p:nvSpPr>
        <p:spPr/>
        <p:txBody>
          <a:bodyPr/>
          <a:lstStyle/>
          <a:p>
            <a:r>
              <a:rPr lang="en-US" sz="2000" dirty="0">
                <a:cs typeface="Calibri"/>
              </a:rPr>
              <a:t>Maximal Oxygen Consumption Testing</a:t>
            </a:r>
          </a:p>
        </p:txBody>
      </p:sp>
      <p:sp>
        <p:nvSpPr>
          <p:cNvPr id="130" name="Text Placeholder 129"/>
          <p:cNvSpPr>
            <a:spLocks noGrp="1"/>
          </p:cNvSpPr>
          <p:nvPr>
            <p:ph type="body" sz="quarter" idx="20"/>
          </p:nvPr>
        </p:nvSpPr>
        <p:spPr/>
        <p:txBody>
          <a:bodyPr/>
          <a:lstStyle/>
          <a:p>
            <a:r>
              <a:rPr lang="en-US" dirty="0">
                <a:hlinkClick r:id="rId12" action="ppaction://hlinksldjump"/>
              </a:rPr>
              <a:t>10</a:t>
            </a:r>
            <a:endParaRPr lang="en-US" dirty="0"/>
          </a:p>
        </p:txBody>
      </p:sp>
      <p:sp>
        <p:nvSpPr>
          <p:cNvPr id="135" name="Text Placeholder 134"/>
          <p:cNvSpPr>
            <a:spLocks noGrp="1"/>
          </p:cNvSpPr>
          <p:nvPr>
            <p:ph type="body" sz="quarter" idx="25"/>
          </p:nvPr>
        </p:nvSpPr>
        <p:spPr/>
        <p:txBody>
          <a:bodyPr/>
          <a:lstStyle/>
          <a:p>
            <a:r>
              <a:rPr lang="en-US" dirty="0">
                <a:hlinkClick r:id="rId13" action="ppaction://hlinksldjump"/>
              </a:rPr>
              <a:t>20</a:t>
            </a:r>
            <a:endParaRPr lang="en-US" dirty="0"/>
          </a:p>
        </p:txBody>
      </p:sp>
      <p:sp>
        <p:nvSpPr>
          <p:cNvPr id="140" name="Text Placeholder 139"/>
          <p:cNvSpPr>
            <a:spLocks noGrp="1"/>
          </p:cNvSpPr>
          <p:nvPr>
            <p:ph type="body" sz="quarter" idx="30"/>
          </p:nvPr>
        </p:nvSpPr>
        <p:spPr/>
        <p:txBody>
          <a:bodyPr/>
          <a:lstStyle/>
          <a:p>
            <a:r>
              <a:rPr lang="en-US" dirty="0">
                <a:hlinkClick r:id="rId14" action="ppaction://hlinksldjump"/>
              </a:rPr>
              <a:t>30</a:t>
            </a:r>
            <a:endParaRPr lang="en-US" dirty="0"/>
          </a:p>
        </p:txBody>
      </p:sp>
      <p:sp>
        <p:nvSpPr>
          <p:cNvPr id="145" name="Text Placeholder 144"/>
          <p:cNvSpPr>
            <a:spLocks noGrp="1"/>
          </p:cNvSpPr>
          <p:nvPr>
            <p:ph type="body" sz="quarter" idx="35"/>
          </p:nvPr>
        </p:nvSpPr>
        <p:spPr/>
        <p:txBody>
          <a:bodyPr/>
          <a:lstStyle/>
          <a:p>
            <a:r>
              <a:rPr lang="en-US" dirty="0">
                <a:hlinkClick r:id="rId15" action="ppaction://hlinksldjump"/>
              </a:rPr>
              <a:t>40</a:t>
            </a:r>
            <a:endParaRPr lang="en-US" dirty="0"/>
          </a:p>
        </p:txBody>
      </p:sp>
      <p:sp>
        <p:nvSpPr>
          <p:cNvPr id="150" name="Text Placeholder 149"/>
          <p:cNvSpPr>
            <a:spLocks noGrp="1"/>
          </p:cNvSpPr>
          <p:nvPr>
            <p:ph type="body" sz="quarter" idx="40"/>
          </p:nvPr>
        </p:nvSpPr>
        <p:spPr/>
        <p:txBody>
          <a:bodyPr/>
          <a:lstStyle/>
          <a:p>
            <a:r>
              <a:rPr lang="en-US" dirty="0">
                <a:hlinkClick r:id="rId16" action="ppaction://hlinksldjump"/>
              </a:rPr>
              <a:t>50</a:t>
            </a:r>
            <a:endParaRPr lang="en-US" dirty="0"/>
          </a:p>
        </p:txBody>
      </p:sp>
      <p:sp>
        <p:nvSpPr>
          <p:cNvPr id="66" name="Text Placeholder 65"/>
          <p:cNvSpPr>
            <a:spLocks noGrp="1"/>
          </p:cNvSpPr>
          <p:nvPr>
            <p:ph type="body" sz="quarter" idx="16"/>
          </p:nvPr>
        </p:nvSpPr>
        <p:spPr/>
        <p:txBody>
          <a:bodyPr/>
          <a:lstStyle/>
          <a:p>
            <a:r>
              <a:rPr lang="en-US" dirty="0">
                <a:cs typeface="Calibri"/>
              </a:rPr>
              <a:t>Science but Math</a:t>
            </a:r>
          </a:p>
        </p:txBody>
      </p:sp>
      <p:sp>
        <p:nvSpPr>
          <p:cNvPr id="131" name="Text Placeholder 130"/>
          <p:cNvSpPr>
            <a:spLocks noGrp="1"/>
          </p:cNvSpPr>
          <p:nvPr>
            <p:ph type="body" sz="quarter" idx="21"/>
          </p:nvPr>
        </p:nvSpPr>
        <p:spPr/>
        <p:txBody>
          <a:bodyPr/>
          <a:lstStyle/>
          <a:p>
            <a:r>
              <a:rPr lang="en-US" dirty="0">
                <a:hlinkClick r:id="rId17" action="ppaction://hlinksldjump"/>
              </a:rPr>
              <a:t>10</a:t>
            </a:r>
            <a:endParaRPr lang="en-US" dirty="0"/>
          </a:p>
        </p:txBody>
      </p:sp>
      <p:sp>
        <p:nvSpPr>
          <p:cNvPr id="136" name="Text Placeholder 135"/>
          <p:cNvSpPr>
            <a:spLocks noGrp="1"/>
          </p:cNvSpPr>
          <p:nvPr>
            <p:ph type="body" sz="quarter" idx="26"/>
          </p:nvPr>
        </p:nvSpPr>
        <p:spPr/>
        <p:txBody>
          <a:bodyPr/>
          <a:lstStyle/>
          <a:p>
            <a:r>
              <a:rPr lang="en-US" dirty="0">
                <a:hlinkClick r:id="rId18" action="ppaction://hlinksldjump"/>
              </a:rPr>
              <a:t>20</a:t>
            </a:r>
            <a:endParaRPr lang="en-US" dirty="0"/>
          </a:p>
        </p:txBody>
      </p:sp>
      <p:sp>
        <p:nvSpPr>
          <p:cNvPr id="141" name="Text Placeholder 140"/>
          <p:cNvSpPr>
            <a:spLocks noGrp="1"/>
          </p:cNvSpPr>
          <p:nvPr>
            <p:ph type="body" sz="quarter" idx="31"/>
          </p:nvPr>
        </p:nvSpPr>
        <p:spPr/>
        <p:txBody>
          <a:bodyPr/>
          <a:lstStyle/>
          <a:p>
            <a:r>
              <a:rPr lang="en-US" dirty="0">
                <a:hlinkClick r:id="rId19" action="ppaction://hlinksldjump"/>
              </a:rPr>
              <a:t>30</a:t>
            </a:r>
            <a:endParaRPr lang="en-US" dirty="0"/>
          </a:p>
        </p:txBody>
      </p:sp>
      <p:sp>
        <p:nvSpPr>
          <p:cNvPr id="146" name="Text Placeholder 145"/>
          <p:cNvSpPr>
            <a:spLocks noGrp="1"/>
          </p:cNvSpPr>
          <p:nvPr>
            <p:ph type="body" sz="quarter" idx="36"/>
          </p:nvPr>
        </p:nvSpPr>
        <p:spPr/>
        <p:txBody>
          <a:bodyPr/>
          <a:lstStyle/>
          <a:p>
            <a:r>
              <a:rPr lang="en-US" dirty="0">
                <a:hlinkClick r:id="rId20" action="ppaction://hlinksldjump"/>
              </a:rPr>
              <a:t>40</a:t>
            </a:r>
            <a:endParaRPr lang="en-US" dirty="0"/>
          </a:p>
        </p:txBody>
      </p:sp>
      <p:sp>
        <p:nvSpPr>
          <p:cNvPr id="151" name="Text Placeholder 150"/>
          <p:cNvSpPr>
            <a:spLocks noGrp="1"/>
          </p:cNvSpPr>
          <p:nvPr>
            <p:ph type="body" sz="quarter" idx="41"/>
          </p:nvPr>
        </p:nvSpPr>
        <p:spPr/>
        <p:txBody>
          <a:bodyPr/>
          <a:lstStyle/>
          <a:p>
            <a:r>
              <a:rPr lang="en-US" dirty="0">
                <a:hlinkClick r:id="rId21" action="ppaction://hlinksldjump"/>
              </a:rPr>
              <a:t>50</a:t>
            </a:r>
            <a:endParaRPr lang="en-US" dirty="0"/>
          </a:p>
        </p:txBody>
      </p:sp>
      <p:sp>
        <p:nvSpPr>
          <p:cNvPr id="67" name="Text Placeholder 66"/>
          <p:cNvSpPr>
            <a:spLocks noGrp="1"/>
          </p:cNvSpPr>
          <p:nvPr>
            <p:ph type="body" sz="quarter" idx="17"/>
          </p:nvPr>
        </p:nvSpPr>
        <p:spPr/>
        <p:txBody>
          <a:bodyPr/>
          <a:lstStyle/>
          <a:p>
            <a:r>
              <a:rPr lang="en-US" dirty="0"/>
              <a:t>Trick or Treat</a:t>
            </a:r>
            <a:endParaRPr lang="en-US" dirty="0">
              <a:cs typeface="Calibri"/>
            </a:endParaRPr>
          </a:p>
        </p:txBody>
      </p:sp>
      <p:sp>
        <p:nvSpPr>
          <p:cNvPr id="132" name="Text Placeholder 131"/>
          <p:cNvSpPr>
            <a:spLocks noGrp="1"/>
          </p:cNvSpPr>
          <p:nvPr>
            <p:ph type="body" sz="quarter" idx="22"/>
          </p:nvPr>
        </p:nvSpPr>
        <p:spPr/>
        <p:txBody>
          <a:bodyPr/>
          <a:lstStyle/>
          <a:p>
            <a:r>
              <a:rPr lang="en-US" dirty="0">
                <a:hlinkClick r:id="rId22" action="ppaction://hlinksldjump"/>
              </a:rPr>
              <a:t>10</a:t>
            </a:r>
            <a:endParaRPr lang="en-US" dirty="0"/>
          </a:p>
        </p:txBody>
      </p:sp>
      <p:sp>
        <p:nvSpPr>
          <p:cNvPr id="137" name="Text Placeholder 136"/>
          <p:cNvSpPr>
            <a:spLocks noGrp="1"/>
          </p:cNvSpPr>
          <p:nvPr>
            <p:ph type="body" sz="quarter" idx="27"/>
          </p:nvPr>
        </p:nvSpPr>
        <p:spPr/>
        <p:txBody>
          <a:bodyPr/>
          <a:lstStyle/>
          <a:p>
            <a:r>
              <a:rPr lang="en-US" dirty="0">
                <a:hlinkClick r:id="rId23" action="ppaction://hlinksldjump"/>
              </a:rPr>
              <a:t>20</a:t>
            </a:r>
            <a:endParaRPr lang="en-US" dirty="0"/>
          </a:p>
        </p:txBody>
      </p:sp>
      <p:sp>
        <p:nvSpPr>
          <p:cNvPr id="142" name="Text Placeholder 141"/>
          <p:cNvSpPr>
            <a:spLocks noGrp="1"/>
          </p:cNvSpPr>
          <p:nvPr>
            <p:ph type="body" sz="quarter" idx="32"/>
          </p:nvPr>
        </p:nvSpPr>
        <p:spPr/>
        <p:txBody>
          <a:bodyPr/>
          <a:lstStyle/>
          <a:p>
            <a:r>
              <a:rPr lang="en-US" dirty="0">
                <a:hlinkClick r:id="rId24" action="ppaction://hlinksldjump"/>
              </a:rPr>
              <a:t>30</a:t>
            </a:r>
            <a:endParaRPr lang="en-US" dirty="0"/>
          </a:p>
        </p:txBody>
      </p:sp>
      <p:sp>
        <p:nvSpPr>
          <p:cNvPr id="147" name="Text Placeholder 146"/>
          <p:cNvSpPr>
            <a:spLocks noGrp="1"/>
          </p:cNvSpPr>
          <p:nvPr>
            <p:ph type="body" sz="quarter" idx="37"/>
          </p:nvPr>
        </p:nvSpPr>
        <p:spPr/>
        <p:txBody>
          <a:bodyPr/>
          <a:lstStyle/>
          <a:p>
            <a:r>
              <a:rPr lang="en-US" dirty="0">
                <a:hlinkClick r:id="rId25" action="ppaction://hlinksldjump"/>
              </a:rPr>
              <a:t>40</a:t>
            </a:r>
            <a:endParaRPr lang="en-US" dirty="0"/>
          </a:p>
        </p:txBody>
      </p:sp>
      <p:sp>
        <p:nvSpPr>
          <p:cNvPr id="152" name="Text Placeholder 151"/>
          <p:cNvSpPr>
            <a:spLocks noGrp="1"/>
          </p:cNvSpPr>
          <p:nvPr>
            <p:ph type="body" sz="quarter" idx="42"/>
          </p:nvPr>
        </p:nvSpPr>
        <p:spPr/>
        <p:txBody>
          <a:bodyPr/>
          <a:lstStyle/>
          <a:p>
            <a:r>
              <a:rPr lang="en-US" dirty="0">
                <a:hlinkClick r:id="rId26" action="ppaction://hlinksldjump"/>
              </a:rPr>
              <a:t>50</a:t>
            </a:r>
            <a:endParaRPr lang="en-US" dirty="0"/>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681018" y="1873957"/>
            <a:ext cx="9046191" cy="2001892"/>
          </a:xfrm>
        </p:spPr>
        <p:txBody>
          <a:bodyPr/>
          <a:lstStyle/>
          <a:p>
            <a:r>
              <a:rPr lang="en-US" dirty="0">
                <a:cs typeface="Calibri"/>
              </a:rPr>
              <a:t>Ventilatory Threshold</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28913454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2056831" y="2340121"/>
            <a:ext cx="8885530" cy="2001892"/>
          </a:xfrm>
        </p:spPr>
        <p:txBody>
          <a:bodyPr/>
          <a:lstStyle/>
          <a:p>
            <a:r>
              <a:rPr lang="en-US" dirty="0">
                <a:latin typeface="Lato Extended"/>
                <a:ea typeface="Lato Extended"/>
                <a:cs typeface="Lato Extended"/>
              </a:rPr>
              <a:t>Indicator of the reliability of a measure</a:t>
            </a:r>
            <a:endParaRPr lang="en-US" dirty="0"/>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4090803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69961" y="780263"/>
            <a:ext cx="8885530" cy="4664409"/>
          </a:xfrm>
        </p:spPr>
        <p:txBody>
          <a:bodyPr/>
          <a:lstStyle/>
          <a:p>
            <a:pPr lvl="1"/>
            <a:r>
              <a:rPr lang="en-US" dirty="0">
                <a:cs typeface="Calibri"/>
              </a:rPr>
              <a:t>Intraclass correlation</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16320266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2 questions follow</a:t>
            </a:r>
          </a:p>
        </p:txBody>
      </p:sp>
    </p:spTree>
    <p:extLst>
      <p:ext uri="{BB962C8B-B14F-4D97-AF65-F5344CB8AC3E}">
        <p14:creationId xmlns:p14="http://schemas.microsoft.com/office/powerpoint/2010/main" val="378296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marL="97790" lvl="1">
              <a:spcBef>
                <a:spcPts val="200"/>
              </a:spcBef>
              <a:spcAft>
                <a:spcPts val="400"/>
              </a:spcAft>
            </a:pPr>
            <a:r>
              <a:rPr lang="en-US"/>
              <a:t>The exercise</a:t>
            </a:r>
            <a:r>
              <a:rPr lang="en-US">
                <a:ea typeface="+mn-lt"/>
                <a:cs typeface="+mn-lt"/>
              </a:rPr>
              <a:t> intensity below 85% of maximal effort, allowing steady state to be attained is called</a:t>
            </a:r>
            <a:r>
              <a:rPr lang="en-US"/>
              <a:t> __________</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4035999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t>Submaximal</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20033719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06511" y="1617783"/>
            <a:ext cx="8885530" cy="1396419"/>
          </a:xfrm>
        </p:spPr>
        <p:txBody>
          <a:bodyPr/>
          <a:lstStyle/>
          <a:p>
            <a:r>
              <a:rPr lang="en-US"/>
              <a:t>Define absolute work rate.</a:t>
            </a:r>
            <a:endParaRPr lang="en-US">
              <a:cs typeface="Calibri"/>
            </a:endParaRP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297872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lvl="1"/>
            <a:r>
              <a:rPr lang="en-US">
                <a:ea typeface="+mn-lt"/>
                <a:cs typeface="+mn-lt"/>
              </a:rPr>
              <a:t>Intensity of exercise measured on an ergometer by a unit of power; independent of fitness</a:t>
            </a:r>
            <a:endParaRPr lang="en-US"/>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2</a:t>
            </a:r>
          </a:p>
        </p:txBody>
      </p:sp>
      <p:pic>
        <p:nvPicPr>
          <p:cNvPr id="5"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667456" y="625721"/>
            <a:ext cx="7023100" cy="5116512"/>
          </a:xfrm>
        </p:spPr>
      </p:pic>
    </p:spTree>
    <p:extLst>
      <p:ext uri="{BB962C8B-B14F-4D97-AF65-F5344CB8AC3E}">
        <p14:creationId xmlns:p14="http://schemas.microsoft.com/office/powerpoint/2010/main" val="257276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What are three advantages of submaximal testing?</a:t>
            </a:r>
            <a:endParaRPr lang="en-US" dirty="0">
              <a:cs typeface="Calibri"/>
            </a:endParaRP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1252653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98547" y="2219014"/>
            <a:ext cx="8885530" cy="2001892"/>
          </a:xfrm>
        </p:spPr>
        <p:txBody>
          <a:bodyPr/>
          <a:lstStyle/>
          <a:p>
            <a:pPr marL="383540" lvl="1" indent="-285750">
              <a:spcBef>
                <a:spcPts val="200"/>
              </a:spcBef>
              <a:spcAft>
                <a:spcPts val="400"/>
              </a:spcAft>
              <a:buFont typeface="Arial"/>
              <a:buChar char="•"/>
              <a:defRPr/>
            </a:pPr>
            <a:r>
              <a:rPr lang="en-US">
                <a:ea typeface="+mn-lt"/>
                <a:cs typeface="+mn-lt"/>
              </a:rPr>
              <a:t>Practical</a:t>
            </a:r>
          </a:p>
          <a:p>
            <a:pPr marL="566420" lvl="2" indent="-285750">
              <a:spcBef>
                <a:spcPts val="200"/>
              </a:spcBef>
              <a:spcAft>
                <a:spcPts val="400"/>
              </a:spcAft>
              <a:buFont typeface="Arial"/>
              <a:buChar char="•"/>
              <a:defRPr/>
            </a:pPr>
            <a:r>
              <a:rPr lang="en-US">
                <a:ea typeface="+mn-lt"/>
                <a:cs typeface="+mn-lt"/>
              </a:rPr>
              <a:t>Do not require special equipment</a:t>
            </a:r>
          </a:p>
          <a:p>
            <a:pPr marL="383540" lvl="1" indent="-285750">
              <a:spcBef>
                <a:spcPts val="200"/>
              </a:spcBef>
              <a:spcAft>
                <a:spcPts val="400"/>
              </a:spcAft>
              <a:buFont typeface="Arial"/>
              <a:buChar char="•"/>
              <a:defRPr/>
            </a:pPr>
            <a:r>
              <a:rPr lang="en-US">
                <a:ea typeface="+mn-lt"/>
                <a:cs typeface="+mn-lt"/>
              </a:rPr>
              <a:t>Not population specific</a:t>
            </a:r>
          </a:p>
          <a:p>
            <a:pPr marL="383540" lvl="1" indent="-285750">
              <a:spcBef>
                <a:spcPts val="200"/>
              </a:spcBef>
              <a:spcAft>
                <a:spcPts val="400"/>
              </a:spcAft>
              <a:buFont typeface="Arial"/>
              <a:buChar char="•"/>
              <a:defRPr/>
            </a:pPr>
            <a:r>
              <a:rPr lang="en-US">
                <a:ea typeface="+mn-lt"/>
                <a:cs typeface="+mn-lt"/>
              </a:rPr>
              <a:t>Cost Effective</a:t>
            </a:r>
          </a:p>
          <a:p>
            <a:pPr marL="383540" lvl="1" indent="-285750">
              <a:spcBef>
                <a:spcPts val="200"/>
              </a:spcBef>
              <a:spcAft>
                <a:spcPts val="400"/>
              </a:spcAft>
              <a:buFont typeface="Arial"/>
              <a:buChar char="•"/>
              <a:defRPr/>
            </a:pPr>
            <a:r>
              <a:rPr lang="en-US">
                <a:ea typeface="+mn-lt"/>
                <a:cs typeface="+mn-lt"/>
              </a:rPr>
              <a:t>Can be performed quickly</a:t>
            </a:r>
          </a:p>
          <a:p>
            <a:pPr marL="383540" lvl="1" indent="-285750">
              <a:spcBef>
                <a:spcPts val="200"/>
              </a:spcBef>
              <a:spcAft>
                <a:spcPts val="400"/>
              </a:spcAft>
              <a:buFont typeface="Arial"/>
              <a:buChar char="•"/>
              <a:defRPr/>
            </a:pPr>
            <a:r>
              <a:rPr lang="en-US">
                <a:ea typeface="+mn-lt"/>
                <a:cs typeface="+mn-lt"/>
              </a:rPr>
              <a:t>Can do mass testing</a:t>
            </a:r>
          </a:p>
          <a:p>
            <a:pPr marL="383540" lvl="1" indent="-285750">
              <a:spcBef>
                <a:spcPts val="200"/>
              </a:spcBef>
              <a:spcAft>
                <a:spcPts val="400"/>
              </a:spcAft>
              <a:buFont typeface="Arial"/>
              <a:buChar char="•"/>
              <a:defRPr/>
            </a:pPr>
            <a:r>
              <a:rPr lang="en-US">
                <a:ea typeface="+mn-lt"/>
                <a:cs typeface="+mn-lt"/>
              </a:rPr>
              <a:t>Does not require subjects to exercise at maximal levels</a:t>
            </a:r>
          </a:p>
          <a:p>
            <a:pPr marL="383540" lvl="1" indent="-285750">
              <a:spcBef>
                <a:spcPts val="200"/>
              </a:spcBef>
              <a:spcAft>
                <a:spcPts val="400"/>
              </a:spcAft>
              <a:buFont typeface="Arial"/>
              <a:buChar char="•"/>
              <a:defRPr/>
            </a:pPr>
            <a:r>
              <a:rPr lang="en-US">
                <a:ea typeface="+mn-lt"/>
                <a:cs typeface="+mn-lt"/>
              </a:rPr>
              <a:t>Lower risk</a:t>
            </a:r>
            <a:endParaRPr lang="en-US"/>
          </a:p>
          <a:p>
            <a:pPr>
              <a:defRPr/>
            </a:pPr>
            <a:endParaRPr lang="en-US" altLang="en-US" dirty="0"/>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10311454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1 questions follow</a:t>
            </a:r>
          </a:p>
        </p:txBody>
      </p:sp>
    </p:spTree>
    <p:extLst>
      <p:ext uri="{BB962C8B-B14F-4D97-AF65-F5344CB8AC3E}">
        <p14:creationId xmlns:p14="http://schemas.microsoft.com/office/powerpoint/2010/main" val="3860308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t>Name three factors that are monitored when performing submaximal testing:</a:t>
            </a:r>
            <a:endParaRPr lang="en-US">
              <a:cs typeface="Calibri"/>
            </a:endParaRP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701383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marL="383540" lvl="1" indent="-285750">
              <a:spcBef>
                <a:spcPts val="200"/>
              </a:spcBef>
              <a:spcAft>
                <a:spcPts val="400"/>
              </a:spcAft>
              <a:buFont typeface="Arial"/>
              <a:buChar char="•"/>
            </a:pPr>
            <a:r>
              <a:rPr lang="en-US">
                <a:ea typeface="+mn-lt"/>
                <a:cs typeface="+mn-lt"/>
              </a:rPr>
              <a:t>Heart Rate</a:t>
            </a:r>
          </a:p>
          <a:p>
            <a:pPr marL="383540" lvl="1" indent="-285750">
              <a:spcBef>
                <a:spcPts val="200"/>
              </a:spcBef>
              <a:spcAft>
                <a:spcPts val="400"/>
              </a:spcAft>
              <a:buFont typeface="Arial"/>
              <a:buChar char="•"/>
            </a:pPr>
            <a:r>
              <a:rPr lang="en-US">
                <a:ea typeface="+mn-lt"/>
                <a:cs typeface="+mn-lt"/>
              </a:rPr>
              <a:t>Blood Pressure*</a:t>
            </a:r>
          </a:p>
          <a:p>
            <a:pPr marL="383540" lvl="1" indent="-285750">
              <a:spcBef>
                <a:spcPts val="200"/>
              </a:spcBef>
              <a:spcAft>
                <a:spcPts val="400"/>
              </a:spcAft>
              <a:buFont typeface="Arial"/>
              <a:buChar char="•"/>
            </a:pPr>
            <a:r>
              <a:rPr lang="en-US">
                <a:ea typeface="+mn-lt"/>
                <a:cs typeface="+mn-lt"/>
              </a:rPr>
              <a:t>Patient Symptoms</a:t>
            </a:r>
          </a:p>
          <a:p>
            <a:pPr marL="383540" lvl="1" indent="-285750">
              <a:spcBef>
                <a:spcPts val="200"/>
              </a:spcBef>
              <a:spcAft>
                <a:spcPts val="400"/>
              </a:spcAft>
              <a:buFont typeface="Arial"/>
              <a:buChar char="•"/>
            </a:pPr>
            <a:r>
              <a:rPr lang="en-US">
                <a:ea typeface="+mn-lt"/>
                <a:cs typeface="+mn-lt"/>
              </a:rPr>
              <a:t>Time</a:t>
            </a:r>
          </a:p>
          <a:p>
            <a:pPr marL="383540" lvl="1" indent="-285750">
              <a:spcBef>
                <a:spcPts val="200"/>
              </a:spcBef>
              <a:spcAft>
                <a:spcPts val="400"/>
              </a:spcAft>
              <a:buFont typeface="Arial"/>
              <a:buChar char="•"/>
            </a:pPr>
            <a:r>
              <a:rPr lang="en-US">
                <a:ea typeface="+mn-lt"/>
                <a:cs typeface="+mn-lt"/>
              </a:rPr>
              <a:t>Work Rates</a:t>
            </a:r>
          </a:p>
          <a:p>
            <a:pPr marL="383540" lvl="1" indent="-285750">
              <a:spcBef>
                <a:spcPts val="200"/>
              </a:spcBef>
              <a:spcAft>
                <a:spcPts val="400"/>
              </a:spcAft>
              <a:buFont typeface="Arial"/>
              <a:buChar char="•"/>
            </a:pPr>
            <a:r>
              <a:rPr lang="en-US">
                <a:ea typeface="+mn-lt"/>
                <a:cs typeface="+mn-lt"/>
              </a:rPr>
              <a:t>RPE</a:t>
            </a:r>
            <a:endParaRPr lang="en-US"/>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26612825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 What are the three submaximal tests described in </a:t>
            </a:r>
            <a:r>
              <a:rPr lang="en-US"/>
              <a:t>our Submaximal exercise testing unit?</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2970436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41679" y="939429"/>
            <a:ext cx="8885530" cy="4618570"/>
          </a:xfrm>
        </p:spPr>
        <p:txBody>
          <a:bodyPr/>
          <a:lstStyle/>
          <a:p>
            <a:r>
              <a:rPr lang="en-US">
                <a:cs typeface="Calibri"/>
              </a:rPr>
              <a:t>Queens College step test</a:t>
            </a:r>
            <a:endParaRPr lang="en-US" dirty="0">
              <a:cs typeface="Calibri"/>
            </a:endParaRPr>
          </a:p>
          <a:p>
            <a:r>
              <a:rPr lang="en-US">
                <a:cs typeface="Calibri"/>
              </a:rPr>
              <a:t>Ebbeling Submaximal Treadmill Test</a:t>
            </a:r>
          </a:p>
          <a:p>
            <a:r>
              <a:rPr lang="en-US">
                <a:cs typeface="Calibri"/>
              </a:rPr>
              <a:t>Astrand Submaximal Cycle Test</a:t>
            </a:r>
            <a:endParaRPr lang="en-US" dirty="0">
              <a:cs typeface="Calibri"/>
            </a:endParaRP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41600038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Category 3 questions follow</a:t>
            </a:r>
            <a:endParaRPr lang="en-US" dirty="0"/>
          </a:p>
        </p:txBody>
      </p:sp>
    </p:spTree>
    <p:extLst>
      <p:ext uri="{BB962C8B-B14F-4D97-AF65-F5344CB8AC3E}">
        <p14:creationId xmlns:p14="http://schemas.microsoft.com/office/powerpoint/2010/main" val="2134803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marL="383540" lvl="1" indent="-285750">
              <a:spcBef>
                <a:spcPts val="200"/>
              </a:spcBef>
              <a:spcAft>
                <a:spcPts val="400"/>
              </a:spcAft>
              <a:buChar char="•"/>
            </a:pPr>
            <a:r>
              <a:rPr lang="en-US"/>
              <a:t>The </a:t>
            </a:r>
            <a:r>
              <a:rPr lang="en-US">
                <a:latin typeface="Calibri"/>
                <a:cs typeface="Times New Roman"/>
              </a:rPr>
              <a:t>Highest rate of oxygen consumption that a person can attain during exercise; commonly expressed in either the absolute units (L•min-1) or the relative units (ml•kg-1•min-1) is </a:t>
            </a:r>
            <a:r>
              <a:rPr lang="en-US"/>
              <a:t> known as _________. </a:t>
            </a:r>
            <a:endParaRPr lang="en-US">
              <a:cs typeface="Calibri"/>
            </a:endParaRP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3648209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latin typeface="Calibri"/>
                <a:cs typeface="Times New Roman"/>
              </a:rPr>
              <a:t>Maximal Oxygen Consumption (VO2max)</a:t>
            </a:r>
            <a:endParaRPr lang="en-US">
              <a:latin typeface="Calibri"/>
            </a:endParaRP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292369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ea typeface="+mn-lt"/>
                <a:cs typeface="+mn-lt"/>
              </a:rPr>
              <a:t>The point where aerobic metabolism contributes </a:t>
            </a:r>
            <a:r>
              <a:rPr lang="en-US" dirty="0">
                <a:ea typeface="+mn-lt"/>
                <a:cs typeface="+mn-lt"/>
              </a:rPr>
              <a:t>100% of the energy requirement at a given absolute </a:t>
            </a:r>
            <a:r>
              <a:rPr lang="en-US">
                <a:ea typeface="+mn-lt"/>
                <a:cs typeface="+mn-lt"/>
              </a:rPr>
              <a:t>intensity is called _______</a:t>
            </a:r>
            <a:endParaRPr lang="en-US" dirty="0">
              <a:ea typeface="+mn-lt"/>
              <a:cs typeface="+mn-lt"/>
            </a:endParaRP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512111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t>Steady State</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14023950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ea typeface="+mn-lt"/>
                <a:cs typeface="+mn-lt"/>
              </a:rPr>
              <a:t>Jenny is a 25-year-old triathlete who is serving as the subject for your class’s graded treadmill test. At the end of the test, her RER is 1.0, her RPE is 20, and the highest heart rate that she achieved was 165 beats ∙ min</a:t>
            </a:r>
            <a:r>
              <a:rPr lang="en-US" baseline="30000" dirty="0">
                <a:ea typeface="+mn-lt"/>
                <a:cs typeface="+mn-lt"/>
              </a:rPr>
              <a:t>−1</a:t>
            </a:r>
            <a:r>
              <a:rPr lang="en-US" dirty="0">
                <a:ea typeface="+mn-lt"/>
                <a:cs typeface="+mn-lt"/>
              </a:rPr>
              <a:t>.</a:t>
            </a:r>
            <a:endParaRPr lang="en-US" dirty="0"/>
          </a:p>
          <a:p>
            <a:endParaRPr lang="en-US" dirty="0">
              <a:ea typeface="+mn-lt"/>
              <a:cs typeface="+mn-lt"/>
            </a:endParaRPr>
          </a:p>
          <a:p>
            <a:r>
              <a:rPr lang="en-US" dirty="0">
                <a:ea typeface="+mn-lt"/>
                <a:cs typeface="+mn-lt"/>
              </a:rPr>
              <a:t>Did she reach her V̇O</a:t>
            </a:r>
            <a:r>
              <a:rPr lang="en-US" baseline="-25000" dirty="0">
                <a:ea typeface="+mn-lt"/>
                <a:cs typeface="+mn-lt"/>
              </a:rPr>
              <a:t>2</a:t>
            </a:r>
            <a:r>
              <a:rPr lang="en-US" dirty="0">
                <a:ea typeface="+mn-lt"/>
                <a:cs typeface="+mn-lt"/>
              </a:rPr>
              <a:t>max? Why or why not?</a:t>
            </a:r>
            <a:endParaRPr lang="en-US" dirty="0"/>
          </a:p>
          <a:p>
            <a:endParaRPr lang="en-US" dirty="0">
              <a:cs typeface="Calibri"/>
            </a:endParaRP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341784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ea typeface="+mn-lt"/>
                <a:cs typeface="+mn-lt"/>
              </a:rPr>
              <a:t>Point where aerobic metabolism contributes 100% of the energy requirement at a given absolute intensity</a:t>
            </a:r>
            <a:endParaRPr lang="en-US"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3551635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cs typeface="Calibri"/>
              </a:rPr>
              <a:t>Need to know plateau to determine. 2/4 criteria must be met to be considered a true test</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42660188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cs typeface="Calibri"/>
              </a:rPr>
              <a:t>What are the criteria for distinguishing a VO2 peak test, from a VO2 max test? (4)</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2772405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cs typeface="Calibri"/>
              </a:rPr>
              <a:t>VO2 Plateau</a:t>
            </a:r>
            <a:endParaRPr lang="en-US" dirty="0">
              <a:cs typeface="Calibri"/>
            </a:endParaRPr>
          </a:p>
          <a:p>
            <a:r>
              <a:rPr lang="en-US">
                <a:cs typeface="Calibri"/>
              </a:rPr>
              <a:t>Predicted HR</a:t>
            </a:r>
            <a:endParaRPr lang="en-US" dirty="0">
              <a:cs typeface="Calibri"/>
            </a:endParaRPr>
          </a:p>
          <a:p>
            <a:r>
              <a:rPr lang="en-US">
                <a:cs typeface="Calibri"/>
              </a:rPr>
              <a:t>RER greater than 1.1</a:t>
            </a:r>
            <a:endParaRPr lang="en-US" dirty="0">
              <a:cs typeface="Calibri"/>
            </a:endParaRPr>
          </a:p>
          <a:p>
            <a:r>
              <a:rPr lang="en-US">
                <a:cs typeface="Calibri"/>
              </a:rPr>
              <a:t>RPE greater than 17 on the BORG scale</a:t>
            </a:r>
            <a:endParaRPr lang="en-US" dirty="0">
              <a:cs typeface="Calibri"/>
            </a:endParaRP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4226558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36982" y="2048717"/>
            <a:ext cx="9070109" cy="2001892"/>
          </a:xfrm>
        </p:spPr>
        <p:txBody>
          <a:bodyPr/>
          <a:lstStyle/>
          <a:p>
            <a:r>
              <a:rPr lang="en-US">
                <a:ea typeface="+mn-lt"/>
                <a:cs typeface="+mn-lt"/>
              </a:rPr>
              <a:t>VO2max is Influenced by (5 things):</a:t>
            </a:r>
            <a:endParaRPr lang="en-US"/>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t>Category 3</a:t>
            </a:r>
          </a:p>
        </p:txBody>
      </p:sp>
      <p:pic>
        <p:nvPicPr>
          <p:cNvPr id="5" name="Content Placeholder 2"/>
          <p:cNvPicPr>
            <a:picLocks noGrp="1" noChangeAspect="1"/>
          </p:cNvPicPr>
          <p:nvPr>
            <p:ph idx="1"/>
          </p:nvPr>
        </p:nvPicPr>
        <p:blipFill rotWithShape="1">
          <a:blip r:embed="rId2">
            <a:extLst>
              <a:ext uri="{28A0092B-C50C-407E-A947-70E740481C1C}">
                <a14:useLocalDpi xmlns:a14="http://schemas.microsoft.com/office/drawing/2010/main" val="0"/>
              </a:ext>
            </a:extLst>
          </a:blip>
          <a:srcRect r="29073" b="38311"/>
          <a:stretch/>
        </p:blipFill>
        <p:spPr>
          <a:xfrm>
            <a:off x="534378" y="1046409"/>
            <a:ext cx="5426807" cy="3156316"/>
          </a:xfrm>
        </p:spPr>
      </p:pic>
    </p:spTree>
    <p:extLst>
      <p:ext uri="{BB962C8B-B14F-4D97-AF65-F5344CB8AC3E}">
        <p14:creationId xmlns:p14="http://schemas.microsoft.com/office/powerpoint/2010/main" val="437208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2002631" y="485776"/>
            <a:ext cx="8186737" cy="4990274"/>
          </a:xfrm>
        </p:spPr>
        <p:txBody>
          <a:bodyPr/>
          <a:lstStyle/>
          <a:p>
            <a:pPr marL="285750" indent="-285750">
              <a:spcBef>
                <a:spcPts val="1200"/>
              </a:spcBef>
              <a:spcAft>
                <a:spcPts val="200"/>
              </a:spcAft>
              <a:buFont typeface="Arial"/>
              <a:buChar char="•"/>
            </a:pPr>
            <a:r>
              <a:rPr lang="en-US" sz="1800" dirty="0">
                <a:latin typeface="Times New Roman"/>
                <a:ea typeface="+mn-lt"/>
                <a:cs typeface="Times New Roman"/>
              </a:rPr>
              <a:t>Hereditary (Genetics)</a:t>
            </a:r>
            <a:endParaRPr lang="en-US" sz="1800" dirty="0">
              <a:ea typeface="+mn-lt"/>
              <a:cs typeface="+mn-lt"/>
            </a:endParaRPr>
          </a:p>
          <a:p>
            <a:pPr marL="383540" lvl="1" indent="-285750">
              <a:spcBef>
                <a:spcPts val="200"/>
              </a:spcBef>
              <a:spcAft>
                <a:spcPts val="400"/>
              </a:spcAft>
              <a:buFont typeface="Arial"/>
              <a:buChar char="•"/>
            </a:pPr>
            <a:r>
              <a:rPr lang="en-US" sz="1800" dirty="0">
                <a:latin typeface="Times New Roman"/>
                <a:ea typeface="+mn-lt"/>
                <a:cs typeface="Times New Roman"/>
              </a:rPr>
              <a:t>25% to 50% is considered genetic</a:t>
            </a:r>
            <a:endParaRPr lang="en-US" sz="1800" dirty="0">
              <a:ea typeface="+mn-lt"/>
              <a:cs typeface="+mn-lt"/>
            </a:endParaRPr>
          </a:p>
          <a:p>
            <a:pPr marL="285750" indent="-285750">
              <a:spcBef>
                <a:spcPts val="1200"/>
              </a:spcBef>
              <a:spcAft>
                <a:spcPts val="200"/>
              </a:spcAft>
              <a:buFont typeface="Arial"/>
              <a:buChar char="•"/>
            </a:pPr>
            <a:r>
              <a:rPr lang="en-US" sz="1800" dirty="0">
                <a:latin typeface="Times New Roman"/>
                <a:ea typeface="+mn-lt"/>
                <a:cs typeface="Times New Roman"/>
              </a:rPr>
              <a:t>Sex</a:t>
            </a:r>
            <a:endParaRPr lang="en-US" sz="1800" dirty="0">
              <a:ea typeface="+mn-lt"/>
              <a:cs typeface="+mn-lt"/>
            </a:endParaRPr>
          </a:p>
          <a:p>
            <a:pPr marL="383540" lvl="1" indent="-285750">
              <a:spcBef>
                <a:spcPts val="200"/>
              </a:spcBef>
              <a:spcAft>
                <a:spcPts val="400"/>
              </a:spcAft>
              <a:buFont typeface="Arial"/>
              <a:buChar char="•"/>
            </a:pPr>
            <a:r>
              <a:rPr lang="en-US" sz="1800" dirty="0">
                <a:latin typeface="Times New Roman"/>
                <a:ea typeface="+mn-lt"/>
                <a:cs typeface="Times New Roman"/>
              </a:rPr>
              <a:t>Male values are 15% to 20% higher than female values for the same age group</a:t>
            </a:r>
            <a:endParaRPr lang="en-US" sz="1800" dirty="0">
              <a:ea typeface="+mn-lt"/>
              <a:cs typeface="+mn-lt"/>
            </a:endParaRPr>
          </a:p>
          <a:p>
            <a:pPr marL="285750" indent="-285750">
              <a:spcBef>
                <a:spcPts val="1200"/>
              </a:spcBef>
              <a:spcAft>
                <a:spcPts val="200"/>
              </a:spcAft>
              <a:buFont typeface="Arial"/>
              <a:buChar char="•"/>
            </a:pPr>
            <a:r>
              <a:rPr lang="en-US" sz="1800" dirty="0">
                <a:latin typeface="Times New Roman"/>
                <a:ea typeface="+mn-lt"/>
                <a:cs typeface="Times New Roman"/>
              </a:rPr>
              <a:t>Age</a:t>
            </a:r>
            <a:endParaRPr lang="en-US" sz="1800" dirty="0">
              <a:ea typeface="+mn-lt"/>
              <a:cs typeface="+mn-lt"/>
            </a:endParaRPr>
          </a:p>
          <a:p>
            <a:pPr marL="383540" lvl="1" indent="-285750">
              <a:spcBef>
                <a:spcPts val="200"/>
              </a:spcBef>
              <a:spcAft>
                <a:spcPts val="400"/>
              </a:spcAft>
              <a:buFont typeface="Arial"/>
              <a:buChar char="•"/>
            </a:pPr>
            <a:r>
              <a:rPr lang="en-US" sz="1800" dirty="0">
                <a:latin typeface="Times New Roman"/>
                <a:ea typeface="+mn-lt"/>
                <a:cs typeface="Times New Roman"/>
              </a:rPr>
              <a:t>Gradual decline of about 8% per decade occurs from 30 years on</a:t>
            </a:r>
            <a:endParaRPr lang="en-US" sz="1800" dirty="0">
              <a:ea typeface="+mn-lt"/>
              <a:cs typeface="+mn-lt"/>
            </a:endParaRPr>
          </a:p>
          <a:p>
            <a:pPr marL="566420" lvl="2" indent="-285750">
              <a:spcBef>
                <a:spcPts val="200"/>
              </a:spcBef>
              <a:spcAft>
                <a:spcPts val="400"/>
              </a:spcAft>
              <a:buFont typeface="Arial"/>
              <a:buChar char="•"/>
            </a:pPr>
            <a:r>
              <a:rPr lang="en-US" sz="1800" dirty="0">
                <a:latin typeface="Times New Roman"/>
                <a:ea typeface="+mn-lt"/>
                <a:cs typeface="Times New Roman"/>
              </a:rPr>
              <a:t>Can be attenuated with exercise training</a:t>
            </a:r>
            <a:endParaRPr lang="en-US" sz="1800" dirty="0">
              <a:ea typeface="+mn-lt"/>
              <a:cs typeface="+mn-lt"/>
            </a:endParaRPr>
          </a:p>
          <a:p>
            <a:pPr marL="285750" indent="-285750">
              <a:spcBef>
                <a:spcPts val="1200"/>
              </a:spcBef>
              <a:spcAft>
                <a:spcPts val="200"/>
              </a:spcAft>
              <a:buFont typeface="Arial"/>
              <a:buChar char="•"/>
            </a:pPr>
            <a:r>
              <a:rPr lang="en-US" sz="1800" dirty="0">
                <a:latin typeface="Times New Roman"/>
                <a:ea typeface="+mn-lt"/>
                <a:cs typeface="Times New Roman"/>
              </a:rPr>
              <a:t>Training Status</a:t>
            </a:r>
            <a:endParaRPr lang="en-US" sz="1800" dirty="0">
              <a:ea typeface="+mn-lt"/>
              <a:cs typeface="+mn-lt"/>
            </a:endParaRPr>
          </a:p>
          <a:p>
            <a:pPr marL="383540" lvl="1" indent="-285750">
              <a:spcBef>
                <a:spcPts val="200"/>
              </a:spcBef>
              <a:spcAft>
                <a:spcPts val="400"/>
              </a:spcAft>
              <a:buFont typeface="Arial"/>
              <a:buChar char="•"/>
            </a:pPr>
            <a:r>
              <a:rPr lang="en-US" sz="1800" dirty="0">
                <a:latin typeface="Times New Roman"/>
                <a:ea typeface="+mn-lt"/>
                <a:cs typeface="Times New Roman"/>
              </a:rPr>
              <a:t>6% to 25% improvement in values may be seen with training</a:t>
            </a:r>
            <a:endParaRPr lang="en-US" sz="1800" dirty="0">
              <a:ea typeface="+mn-lt"/>
              <a:cs typeface="+mn-lt"/>
            </a:endParaRPr>
          </a:p>
          <a:p>
            <a:pPr marL="285750" indent="-285750">
              <a:spcBef>
                <a:spcPts val="1200"/>
              </a:spcBef>
              <a:spcAft>
                <a:spcPts val="200"/>
              </a:spcAft>
              <a:buFont typeface="Arial"/>
              <a:buChar char="•"/>
            </a:pPr>
            <a:r>
              <a:rPr lang="en-US" sz="1800" dirty="0">
                <a:latin typeface="Times New Roman"/>
                <a:ea typeface="+mn-lt"/>
                <a:cs typeface="Times New Roman"/>
              </a:rPr>
              <a:t>Mode of Exercise</a:t>
            </a:r>
            <a:endParaRPr lang="en-US" sz="1800" dirty="0">
              <a:ea typeface="+mn-lt"/>
              <a:cs typeface="+mn-lt"/>
            </a:endParaRPr>
          </a:p>
          <a:p>
            <a:pPr marL="383540" lvl="1" indent="-285750">
              <a:spcBef>
                <a:spcPts val="200"/>
              </a:spcBef>
              <a:spcAft>
                <a:spcPts val="400"/>
              </a:spcAft>
              <a:buFont typeface="Arial"/>
              <a:buChar char="•"/>
            </a:pPr>
            <a:r>
              <a:rPr lang="en-US" sz="1800" dirty="0">
                <a:latin typeface="Times New Roman"/>
                <a:ea typeface="+mn-lt"/>
                <a:cs typeface="Times New Roman"/>
              </a:rPr>
              <a:t>Outcome is affected by choice of exercise; more muscle recruitment results in greater VO2 max values</a:t>
            </a:r>
            <a:endParaRPr lang="en-US" dirty="0"/>
          </a:p>
        </p:txBody>
      </p:sp>
      <p:sp>
        <p:nvSpPr>
          <p:cNvPr id="18" name="Text Placeholder 17"/>
          <p:cNvSpPr>
            <a:spLocks noGrp="1"/>
          </p:cNvSpPr>
          <p:nvPr>
            <p:ph type="body" sz="quarter" idx="16"/>
          </p:nvPr>
        </p:nvSpPr>
        <p:spPr/>
        <p:txBody>
          <a:bodyPr/>
          <a:lstStyle/>
          <a:p>
            <a:r>
              <a:rPr lang="en-US" dirty="0"/>
              <a:t>50</a:t>
            </a:r>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21234629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Category 4 questions follow</a:t>
            </a:r>
            <a:endParaRPr lang="en-US" dirty="0"/>
          </a:p>
        </p:txBody>
      </p:sp>
    </p:spTree>
    <p:extLst>
      <p:ext uri="{BB962C8B-B14F-4D97-AF65-F5344CB8AC3E}">
        <p14:creationId xmlns:p14="http://schemas.microsoft.com/office/powerpoint/2010/main" val="373987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490860" y="1198548"/>
            <a:ext cx="4962962" cy="3716391"/>
          </a:xfrm>
        </p:spPr>
        <p:txBody>
          <a:bodyPr/>
          <a:lstStyle/>
          <a:p>
            <a:pPr>
              <a:spcBef>
                <a:spcPct val="0"/>
              </a:spcBef>
            </a:pPr>
            <a:endParaRPr lang="en-US" dirty="0">
              <a:cs typeface="Calibri"/>
            </a:endParaRPr>
          </a:p>
          <a:p>
            <a:pPr>
              <a:spcBef>
                <a:spcPct val="0"/>
              </a:spcBef>
            </a:pPr>
            <a:endParaRPr lang="en-US" dirty="0">
              <a:cs typeface="Calibri"/>
            </a:endParaRP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4</a:t>
            </a:r>
          </a:p>
        </p:txBody>
      </p:sp>
      <p:sp>
        <p:nvSpPr>
          <p:cNvPr id="2" name="TextBox 1">
            <a:extLst>
              <a:ext uri="{FF2B5EF4-FFF2-40B4-BE49-F238E27FC236}">
                <a16:creationId xmlns:a16="http://schemas.microsoft.com/office/drawing/2014/main" id="{EAD478E9-783E-9399-2B95-69CE83DCBFAD}"/>
              </a:ext>
            </a:extLst>
          </p:cNvPr>
          <p:cNvSpPr txBox="1"/>
          <p:nvPr/>
        </p:nvSpPr>
        <p:spPr>
          <a:xfrm>
            <a:off x="1936376" y="2079830"/>
            <a:ext cx="8682207" cy="2308324"/>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dirty="0">
                <a:latin typeface="Lato Extended"/>
              </a:rPr>
              <a:t>Which of the following is </a:t>
            </a:r>
            <a:r>
              <a:rPr lang="en-US" i="1" dirty="0">
                <a:latin typeface="Lato Extended"/>
              </a:rPr>
              <a:t>not</a:t>
            </a:r>
            <a:r>
              <a:rPr lang="en-US" dirty="0">
                <a:latin typeface="Lato Extended"/>
              </a:rPr>
              <a:t> an advantage of conducting field tests of aerobic power?</a:t>
            </a:r>
            <a:endParaRPr lang="en-US" dirty="0">
              <a:latin typeface="Calibri" panose="020F0502020204030204"/>
              <a:cs typeface="Calibri" panose="020F0502020204030204"/>
            </a:endParaRPr>
          </a:p>
          <a:p>
            <a:pPr algn="ctr"/>
            <a:endParaRPr lang="en-US" dirty="0">
              <a:ea typeface="+mn-lt"/>
              <a:cs typeface="+mn-lt"/>
            </a:endParaRPr>
          </a:p>
          <a:p>
            <a:pPr algn="ctr"/>
            <a:r>
              <a:rPr lang="en-US" dirty="0">
                <a:ea typeface="+mn-lt"/>
                <a:cs typeface="+mn-lt"/>
              </a:rPr>
              <a:t>requires minimal equipment</a:t>
            </a:r>
            <a:endParaRPr lang="en-US" dirty="0">
              <a:cs typeface="Calibri"/>
            </a:endParaRPr>
          </a:p>
          <a:p>
            <a:pPr algn="ctr"/>
            <a:r>
              <a:rPr lang="en-US" dirty="0">
                <a:ea typeface="+mn-lt"/>
                <a:cs typeface="+mn-lt"/>
              </a:rPr>
              <a:t>largest amount of control possible in testing conditions</a:t>
            </a:r>
            <a:endParaRPr lang="en-US" dirty="0"/>
          </a:p>
          <a:p>
            <a:pPr algn="ctr"/>
            <a:r>
              <a:rPr lang="en-US" dirty="0">
                <a:ea typeface="+mn-lt"/>
                <a:cs typeface="+mn-lt"/>
              </a:rPr>
              <a:t>minimal medical supervision</a:t>
            </a:r>
            <a:endParaRPr lang="en-US" dirty="0"/>
          </a:p>
          <a:p>
            <a:pPr algn="ctr"/>
            <a:r>
              <a:rPr lang="en-US" dirty="0">
                <a:ea typeface="+mn-lt"/>
                <a:cs typeface="+mn-lt"/>
              </a:rPr>
              <a:t>large groups of people can be conducted at once</a:t>
            </a:r>
            <a:endParaRPr lang="en-US" dirty="0"/>
          </a:p>
          <a:p>
            <a:pPr algn="ctr"/>
            <a:endParaRPr lang="en-US" dirty="0">
              <a:cs typeface="Calibri" panose="020F0502020204030204"/>
            </a:endParaRPr>
          </a:p>
        </p:txBody>
      </p:sp>
    </p:spTree>
    <p:extLst>
      <p:ext uri="{BB962C8B-B14F-4D97-AF65-F5344CB8AC3E}">
        <p14:creationId xmlns:p14="http://schemas.microsoft.com/office/powerpoint/2010/main" val="2466918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ea typeface="+mn-lt"/>
                <a:cs typeface="+mn-lt"/>
              </a:rPr>
              <a:t>largest amount of control possible in testing conditions</a:t>
            </a:r>
            <a:endParaRPr lang="en-US"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25406506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41679" y="1873957"/>
            <a:ext cx="9422393" cy="3266119"/>
          </a:xfrm>
        </p:spPr>
        <p:txBody>
          <a:bodyPr/>
          <a:lstStyle/>
          <a:p>
            <a:r>
              <a:rPr lang="en-US">
                <a:ea typeface="+mn-lt"/>
                <a:cs typeface="+mn-lt"/>
              </a:rPr>
              <a:t>You decided to estimate your client's  VO2max using the Queens College Step Test.</a:t>
            </a:r>
          </a:p>
          <a:p>
            <a:endParaRPr lang="en-US" dirty="0">
              <a:ea typeface="+mn-lt"/>
              <a:cs typeface="+mn-lt"/>
            </a:endParaRPr>
          </a:p>
          <a:p>
            <a:r>
              <a:rPr lang="en-US">
                <a:ea typeface="+mn-lt"/>
                <a:cs typeface="+mn-lt"/>
              </a:rPr>
              <a:t> These are the outcomes of the test:</a:t>
            </a:r>
            <a:endParaRPr lang="en-US">
              <a:cs typeface="Calibri"/>
            </a:endParaRPr>
          </a:p>
          <a:p>
            <a:r>
              <a:rPr lang="en-US">
                <a:ea typeface="+mn-lt"/>
                <a:cs typeface="+mn-lt"/>
              </a:rPr>
              <a:t>Resting HR: 50 bpm</a:t>
            </a:r>
            <a:endParaRPr lang="en-US"/>
          </a:p>
          <a:p>
            <a:r>
              <a:rPr lang="en-US">
                <a:ea typeface="+mn-lt"/>
                <a:cs typeface="+mn-lt"/>
              </a:rPr>
              <a:t>3:05 to 3:20 pulse count: 45</a:t>
            </a:r>
            <a:endParaRPr lang="en-US"/>
          </a:p>
          <a:p>
            <a:endParaRPr lang="en-US" dirty="0">
              <a:ea typeface="+mn-lt"/>
              <a:cs typeface="+mn-lt"/>
            </a:endParaRPr>
          </a:p>
          <a:p>
            <a:r>
              <a:rPr lang="en-US">
                <a:ea typeface="+mn-lt"/>
                <a:cs typeface="+mn-lt"/>
              </a:rPr>
              <a:t>Use the following formula to calculate</a:t>
            </a:r>
            <a:endParaRPr lang="en-US">
              <a:cs typeface="Calibri"/>
            </a:endParaRPr>
          </a:p>
          <a:p>
            <a:r>
              <a:rPr lang="en-US">
                <a:ea typeface="+mn-lt"/>
                <a:cs typeface="+mn-lt"/>
              </a:rPr>
              <a:t>111.33  - (0.42x HR) = VO2max</a:t>
            </a:r>
            <a:endParaRPr lang="en-US"/>
          </a:p>
          <a:p>
            <a:r>
              <a:rPr lang="en-US" i="1">
                <a:ea typeface="+mn-lt"/>
                <a:cs typeface="+mn-lt"/>
              </a:rPr>
              <a:t>Enter an integer number (without decimals).</a:t>
            </a:r>
            <a:endParaRPr lang="en-US"/>
          </a:p>
          <a:p>
            <a:endParaRPr lang="en-US" dirty="0">
              <a:cs typeface="Calibri"/>
            </a:endParaRP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3077313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t>36 ml/kg/min</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3283693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cs typeface="Calibri"/>
              </a:rPr>
              <a:t>Steady State</a:t>
            </a:r>
            <a:endParaRPr lang="en-US"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23291719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20452" y="323980"/>
            <a:ext cx="9165412" cy="3026656"/>
          </a:xfrm>
        </p:spPr>
        <p:txBody>
          <a:bodyPr/>
          <a:lstStyle/>
          <a:p>
            <a:pPr>
              <a:spcBef>
                <a:spcPct val="0"/>
              </a:spcBef>
            </a:pPr>
            <a:r>
              <a:rPr lang="en-US" dirty="0">
                <a:latin typeface="Arial"/>
                <a:cs typeface="Arial"/>
              </a:rPr>
              <a:t>What is the relative VO2 max of the following </a:t>
            </a:r>
            <a:r>
              <a:rPr lang="en-US">
                <a:latin typeface="Arial"/>
                <a:cs typeface="Arial"/>
              </a:rPr>
              <a:t>athlete:</a:t>
            </a:r>
          </a:p>
          <a:p>
            <a:pPr>
              <a:spcBef>
                <a:spcPct val="0"/>
              </a:spcBef>
            </a:pPr>
            <a:endParaRPr lang="en-US" dirty="0">
              <a:latin typeface="Arial"/>
              <a:cs typeface="Arial"/>
            </a:endParaRPr>
          </a:p>
          <a:p>
            <a:pPr>
              <a:spcBef>
                <a:spcPct val="0"/>
              </a:spcBef>
            </a:pPr>
            <a:endParaRPr lang="en-US" dirty="0">
              <a:latin typeface="Arial"/>
              <a:cs typeface="Arial"/>
            </a:endParaRP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4</a:t>
            </a:r>
          </a:p>
        </p:txBody>
      </p:sp>
      <p:graphicFrame>
        <p:nvGraphicFramePr>
          <p:cNvPr id="3" name="Table 2">
            <a:extLst>
              <a:ext uri="{FF2B5EF4-FFF2-40B4-BE49-F238E27FC236}">
                <a16:creationId xmlns:a16="http://schemas.microsoft.com/office/drawing/2014/main" id="{B5653CC3-7808-4CAF-A2EC-9D6B2D0DA651}"/>
              </a:ext>
            </a:extLst>
          </p:cNvPr>
          <p:cNvGraphicFramePr>
            <a:graphicFrameLocks noGrp="1"/>
          </p:cNvGraphicFramePr>
          <p:nvPr>
            <p:extLst>
              <p:ext uri="{D42A27DB-BD31-4B8C-83A1-F6EECF244321}">
                <p14:modId xmlns:p14="http://schemas.microsoft.com/office/powerpoint/2010/main" val="4076777288"/>
              </p:ext>
            </p:extLst>
          </p:nvPr>
        </p:nvGraphicFramePr>
        <p:xfrm>
          <a:off x="3582671" y="1950720"/>
          <a:ext cx="4974796" cy="3356785"/>
        </p:xfrm>
        <a:graphic>
          <a:graphicData uri="http://schemas.openxmlformats.org/drawingml/2006/table">
            <a:tbl>
              <a:tblPr firstRow="1" firstCol="1" bandRow="1">
                <a:tableStyleId>{5C22544A-7EE6-4342-B048-85BDC9FD1C3A}</a:tableStyleId>
              </a:tblPr>
              <a:tblGrid>
                <a:gridCol w="4974796">
                  <a:extLst>
                    <a:ext uri="{9D8B030D-6E8A-4147-A177-3AD203B41FA5}">
                      <a16:colId xmlns:a16="http://schemas.microsoft.com/office/drawing/2014/main" val="2944476430"/>
                    </a:ext>
                  </a:extLst>
                </a:gridCol>
              </a:tblGrid>
              <a:tr h="398232">
                <a:tc>
                  <a:txBody>
                    <a:bodyPr/>
                    <a:lstStyle/>
                    <a:p>
                      <a:pPr algn="ctr">
                        <a:spcAft>
                          <a:spcPts val="0"/>
                        </a:spcAft>
                      </a:pPr>
                      <a:r>
                        <a:rPr lang="en-US" sz="2800">
                          <a:effectLst/>
                        </a:rPr>
                        <a:t>Athlete A</a:t>
                      </a:r>
                    </a:p>
                  </a:txBody>
                  <a:tcPr marL="68580" marR="68580" marT="0" marB="0"/>
                </a:tc>
                <a:extLst>
                  <a:ext uri="{0D108BD9-81ED-4DB2-BD59-A6C34878D82A}">
                    <a16:rowId xmlns:a16="http://schemas.microsoft.com/office/drawing/2014/main" val="3580701858"/>
                  </a:ext>
                </a:extLst>
              </a:tr>
              <a:tr h="398232">
                <a:tc>
                  <a:txBody>
                    <a:bodyPr/>
                    <a:lstStyle/>
                    <a:p>
                      <a:pPr algn="ctr">
                        <a:spcAft>
                          <a:spcPts val="0"/>
                        </a:spcAft>
                      </a:pPr>
                      <a:r>
                        <a:rPr lang="en-US" sz="2800">
                          <a:effectLst/>
                        </a:rPr>
                        <a:t>Soccer</a:t>
                      </a:r>
                    </a:p>
                  </a:txBody>
                  <a:tcPr marL="68580" marR="68580" marT="0" marB="0"/>
                </a:tc>
                <a:extLst>
                  <a:ext uri="{0D108BD9-81ED-4DB2-BD59-A6C34878D82A}">
                    <a16:rowId xmlns:a16="http://schemas.microsoft.com/office/drawing/2014/main" val="2433357529"/>
                  </a:ext>
                </a:extLst>
              </a:tr>
              <a:tr h="390267">
                <a:tc>
                  <a:txBody>
                    <a:bodyPr/>
                    <a:lstStyle/>
                    <a:p>
                      <a:pPr algn="ctr">
                        <a:spcAft>
                          <a:spcPts val="0"/>
                        </a:spcAft>
                      </a:pPr>
                      <a:r>
                        <a:rPr lang="en-US" sz="2800">
                          <a:effectLst/>
                        </a:rPr>
                        <a:t>Female</a:t>
                      </a:r>
                    </a:p>
                  </a:txBody>
                  <a:tcPr marL="68580" marR="68580" marT="0" marB="0"/>
                </a:tc>
                <a:extLst>
                  <a:ext uri="{0D108BD9-81ED-4DB2-BD59-A6C34878D82A}">
                    <a16:rowId xmlns:a16="http://schemas.microsoft.com/office/drawing/2014/main" val="1679481259"/>
                  </a:ext>
                </a:extLst>
              </a:tr>
              <a:tr h="398232">
                <a:tc>
                  <a:txBody>
                    <a:bodyPr/>
                    <a:lstStyle/>
                    <a:p>
                      <a:pPr algn="ctr">
                        <a:spcAft>
                          <a:spcPts val="0"/>
                        </a:spcAft>
                      </a:pPr>
                      <a:r>
                        <a:rPr lang="en-US" sz="2800">
                          <a:effectLst/>
                        </a:rPr>
                        <a:t>32</a:t>
                      </a:r>
                    </a:p>
                  </a:txBody>
                  <a:tcPr marL="68580" marR="68580" marT="0" marB="0"/>
                </a:tc>
                <a:extLst>
                  <a:ext uri="{0D108BD9-81ED-4DB2-BD59-A6C34878D82A}">
                    <a16:rowId xmlns:a16="http://schemas.microsoft.com/office/drawing/2014/main" val="3821842831"/>
                  </a:ext>
                </a:extLst>
              </a:tr>
              <a:tr h="390267">
                <a:tc>
                  <a:txBody>
                    <a:bodyPr/>
                    <a:lstStyle/>
                    <a:p>
                      <a:pPr algn="ctr">
                        <a:spcAft>
                          <a:spcPts val="0"/>
                        </a:spcAft>
                      </a:pPr>
                      <a:r>
                        <a:rPr lang="en-US" sz="2800">
                          <a:effectLst/>
                        </a:rPr>
                        <a:t>66kg | 145lbs</a:t>
                      </a:r>
                    </a:p>
                  </a:txBody>
                  <a:tcPr marL="68580" marR="68580" marT="0" marB="0"/>
                </a:tc>
                <a:extLst>
                  <a:ext uri="{0D108BD9-81ED-4DB2-BD59-A6C34878D82A}">
                    <a16:rowId xmlns:a16="http://schemas.microsoft.com/office/drawing/2014/main" val="2939820508"/>
                  </a:ext>
                </a:extLst>
              </a:tr>
              <a:tr h="398232">
                <a:tc>
                  <a:txBody>
                    <a:bodyPr/>
                    <a:lstStyle/>
                    <a:p>
                      <a:pPr algn="ctr">
                        <a:spcAft>
                          <a:spcPts val="0"/>
                        </a:spcAft>
                      </a:pPr>
                      <a:r>
                        <a:rPr lang="en-US" sz="2800">
                          <a:effectLst/>
                        </a:rPr>
                        <a:t>150cm | 59.1in</a:t>
                      </a:r>
                    </a:p>
                  </a:txBody>
                  <a:tcPr marL="68580" marR="68580" marT="0" marB="0"/>
                </a:tc>
                <a:extLst>
                  <a:ext uri="{0D108BD9-81ED-4DB2-BD59-A6C34878D82A}">
                    <a16:rowId xmlns:a16="http://schemas.microsoft.com/office/drawing/2014/main" val="4087604737"/>
                  </a:ext>
                </a:extLst>
              </a:tr>
              <a:tr h="796465">
                <a:tc>
                  <a:txBody>
                    <a:bodyPr/>
                    <a:lstStyle/>
                    <a:p>
                      <a:pPr algn="ctr">
                        <a:spcAft>
                          <a:spcPts val="0"/>
                        </a:spcAft>
                      </a:pPr>
                      <a:r>
                        <a:rPr lang="en-US" sz="2800">
                          <a:effectLst/>
                        </a:rPr>
                        <a:t>VO2max: 2.8 liters per minute</a:t>
                      </a:r>
                    </a:p>
                  </a:txBody>
                  <a:tcPr marL="68580" marR="68580" marT="0" marB="0"/>
                </a:tc>
                <a:extLst>
                  <a:ext uri="{0D108BD9-81ED-4DB2-BD59-A6C34878D82A}">
                    <a16:rowId xmlns:a16="http://schemas.microsoft.com/office/drawing/2014/main" val="2661500625"/>
                  </a:ext>
                </a:extLst>
              </a:tr>
            </a:tbl>
          </a:graphicData>
        </a:graphic>
      </p:graphicFrame>
      <p:sp>
        <p:nvSpPr>
          <p:cNvPr id="5" name="TextBox 4">
            <a:extLst>
              <a:ext uri="{FF2B5EF4-FFF2-40B4-BE49-F238E27FC236}">
                <a16:creationId xmlns:a16="http://schemas.microsoft.com/office/drawing/2014/main" id="{4D96C7A9-CB5B-4155-8464-B1871E3D7F52}"/>
              </a:ext>
            </a:extLst>
          </p:cNvPr>
          <p:cNvSpPr txBox="1"/>
          <p:nvPr/>
        </p:nvSpPr>
        <p:spPr>
          <a:xfrm>
            <a:off x="4724400" y="3200400"/>
            <a:ext cx="184731" cy="369332"/>
          </a:xfrm>
          <a:prstGeom prst="rect">
            <a:avLst/>
          </a:prstGeom>
          <a:noFill/>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4246233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a:spcBef>
                <a:spcPct val="0"/>
              </a:spcBef>
            </a:pPr>
            <a:r>
              <a:rPr lang="en-US">
                <a:cs typeface="Calibri"/>
              </a:rPr>
              <a:t>42.4 ml/kg/min</a:t>
            </a:r>
            <a:endParaRPr lang="en-US" dirty="0">
              <a:cs typeface="Calibri"/>
            </a:endParaRP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76605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70242" y="2436858"/>
            <a:ext cx="8885530" cy="1295066"/>
          </a:xfrm>
        </p:spPr>
        <p:txBody>
          <a:bodyPr/>
          <a:lstStyle/>
          <a:p>
            <a:endParaRPr lang="en-US" dirty="0"/>
          </a:p>
          <a:p>
            <a:br>
              <a:rPr lang="en-US" dirty="0"/>
            </a:br>
            <a:endParaRPr lang="en-US" dirty="0"/>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4</a:t>
            </a:r>
          </a:p>
        </p:txBody>
      </p:sp>
      <p:sp>
        <p:nvSpPr>
          <p:cNvPr id="6" name="TextBox 5">
            <a:extLst>
              <a:ext uri="{FF2B5EF4-FFF2-40B4-BE49-F238E27FC236}">
                <a16:creationId xmlns:a16="http://schemas.microsoft.com/office/drawing/2014/main" id="{97387821-6A5E-87E3-86FA-22C103977B93}"/>
              </a:ext>
            </a:extLst>
          </p:cNvPr>
          <p:cNvSpPr txBox="1"/>
          <p:nvPr/>
        </p:nvSpPr>
        <p:spPr>
          <a:xfrm>
            <a:off x="1936376" y="1855694"/>
            <a:ext cx="9417386" cy="2862322"/>
          </a:xfrm>
          <a:prstGeom prst="rect">
            <a:avLst/>
          </a:prstGeom>
          <a:noFill/>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r>
              <a:rPr lang="en-US" b="1" dirty="0">
                <a:solidFill>
                  <a:srgbClr val="FFFFFF"/>
                </a:solidFill>
                <a:latin typeface="Lato Extended"/>
              </a:rPr>
              <a:t>Cooper 1.5 Mile Run/Walk Test </a:t>
            </a:r>
          </a:p>
          <a:p>
            <a:endParaRPr lang="en-US" b="1" dirty="0">
              <a:solidFill>
                <a:srgbClr val="FFFFFF"/>
              </a:solidFill>
              <a:latin typeface="Lato Extended"/>
            </a:endParaRPr>
          </a:p>
          <a:p>
            <a:r>
              <a:rPr lang="en-US" dirty="0">
                <a:solidFill>
                  <a:srgbClr val="FFFFFF"/>
                </a:solidFill>
                <a:latin typeface="Lato Extended"/>
              </a:rPr>
              <a:t>Using the participant information below, what is the appropriate VO2 max:  </a:t>
            </a:r>
          </a:p>
          <a:p>
            <a:endParaRPr lang="en-US" dirty="0">
              <a:solidFill>
                <a:srgbClr val="FFFFFF"/>
              </a:solidFill>
              <a:latin typeface="Lato Extended"/>
            </a:endParaRPr>
          </a:p>
          <a:p>
            <a:r>
              <a:rPr lang="en-US" dirty="0">
                <a:solidFill>
                  <a:srgbClr val="FFFFFF"/>
                </a:solidFill>
                <a:latin typeface="Lato Extended"/>
              </a:rPr>
              <a:t>Participant Name:     John   Weight: 91.1kg     Age: 26     Sex: M = 1 / F = 0     Time: 12:15    </a:t>
            </a:r>
          </a:p>
          <a:p>
            <a:endParaRPr lang="en-US" dirty="0">
              <a:solidFill>
                <a:srgbClr val="FFFFFF"/>
              </a:solidFill>
              <a:latin typeface="Lato Extended"/>
            </a:endParaRPr>
          </a:p>
          <a:p>
            <a:r>
              <a:rPr lang="en-US" b="1" dirty="0">
                <a:solidFill>
                  <a:srgbClr val="FFFFFF"/>
                </a:solidFill>
                <a:latin typeface="Lato Extended"/>
              </a:rPr>
              <a:t>Equation 1 </a:t>
            </a:r>
          </a:p>
          <a:p>
            <a:r>
              <a:rPr lang="en-US" b="1" dirty="0">
                <a:solidFill>
                  <a:srgbClr val="FFFFFF"/>
                </a:solidFill>
                <a:latin typeface="Lato Extended"/>
              </a:rPr>
              <a:t>VO2max (ml⋅kg−1⋅min−1) = 91.763−(0.1656 ∗ body mass(kg) )−(2.767 ∗ Time (min)) </a:t>
            </a:r>
          </a:p>
          <a:p>
            <a:endParaRPr lang="en-US" b="1" dirty="0">
              <a:solidFill>
                <a:srgbClr val="FFFFFF"/>
              </a:solidFill>
              <a:latin typeface="Lato Extended"/>
            </a:endParaRPr>
          </a:p>
          <a:p>
            <a:endParaRPr lang="en-US">
              <a:solidFill>
                <a:srgbClr val="FFFFFF"/>
              </a:solidFill>
              <a:latin typeface="Lato Extended"/>
            </a:endParaRPr>
          </a:p>
        </p:txBody>
      </p:sp>
    </p:spTree>
    <p:extLst>
      <p:ext uri="{BB962C8B-B14F-4D97-AF65-F5344CB8AC3E}">
        <p14:creationId xmlns:p14="http://schemas.microsoft.com/office/powerpoint/2010/main" val="11624074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4</a:t>
            </a:r>
          </a:p>
        </p:txBody>
      </p:sp>
      <p:sp>
        <p:nvSpPr>
          <p:cNvPr id="3" name="Text Placeholder 2">
            <a:extLst>
              <a:ext uri="{FF2B5EF4-FFF2-40B4-BE49-F238E27FC236}">
                <a16:creationId xmlns:a16="http://schemas.microsoft.com/office/drawing/2014/main" id="{6E502B13-0A5D-4FF0-9131-4DD8C47E68FF}"/>
              </a:ext>
            </a:extLst>
          </p:cNvPr>
          <p:cNvSpPr>
            <a:spLocks noGrp="1"/>
          </p:cNvSpPr>
          <p:nvPr>
            <p:ph type="body" sz="quarter" idx="13"/>
          </p:nvPr>
        </p:nvSpPr>
        <p:spPr>
          <a:xfrm>
            <a:off x="2675397" y="2062216"/>
            <a:ext cx="3040542" cy="2001892"/>
          </a:xfrm>
        </p:spPr>
        <p:txBody>
          <a:bodyPr/>
          <a:lstStyle/>
          <a:p>
            <a:r>
              <a:rPr lang="en-CA" dirty="0">
                <a:cs typeface="Calibri"/>
              </a:rPr>
              <a:t>42.3 ml/kg/min</a:t>
            </a:r>
          </a:p>
        </p:txBody>
      </p:sp>
    </p:spTree>
    <p:extLst>
      <p:ext uri="{BB962C8B-B14F-4D97-AF65-F5344CB8AC3E}">
        <p14:creationId xmlns:p14="http://schemas.microsoft.com/office/powerpoint/2010/main" val="32446109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683192" y="1194955"/>
            <a:ext cx="8885530" cy="2001892"/>
          </a:xfrm>
        </p:spPr>
        <p:txBody>
          <a:bodyPr/>
          <a:lstStyle/>
          <a:p>
            <a:r>
              <a:rPr lang="en-US" dirty="0">
                <a:cs typeface="Calibri"/>
              </a:rPr>
              <a:t>Draw a graph explaining ventilatory threshold and </a:t>
            </a:r>
            <a:r>
              <a:rPr lang="en-US">
                <a:cs typeface="Calibri"/>
              </a:rPr>
              <a:t>its relationship to VO2 max.</a:t>
            </a:r>
            <a:endParaRPr lang="en-US" dirty="0">
              <a:cs typeface="Calibri"/>
            </a:endParaRP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2806562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2084566" y="667195"/>
            <a:ext cx="8885530" cy="2001892"/>
          </a:xfrm>
        </p:spPr>
        <p:txBody>
          <a:bodyPr/>
          <a:lstStyle/>
          <a:p>
            <a:pPr>
              <a:spcBef>
                <a:spcPct val="0"/>
              </a:spcBef>
            </a:pPr>
            <a:endParaRPr lang="en-US" dirty="0">
              <a:cs typeface="Calibri"/>
            </a:endParaRP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t>Category 4</a:t>
            </a:r>
          </a:p>
        </p:txBody>
      </p:sp>
      <p:pic>
        <p:nvPicPr>
          <p:cNvPr id="2" name="Picture 2" descr="Chart, line chart&#10;&#10;Description automatically generated">
            <a:extLst>
              <a:ext uri="{FF2B5EF4-FFF2-40B4-BE49-F238E27FC236}">
                <a16:creationId xmlns:a16="http://schemas.microsoft.com/office/drawing/2014/main" id="{6100730C-12C6-4078-8F26-A485E7FB4075}"/>
              </a:ext>
            </a:extLst>
          </p:cNvPr>
          <p:cNvPicPr>
            <a:picLocks noChangeAspect="1"/>
          </p:cNvPicPr>
          <p:nvPr/>
        </p:nvPicPr>
        <p:blipFill>
          <a:blip r:embed="rId2"/>
          <a:stretch>
            <a:fillRect/>
          </a:stretch>
        </p:blipFill>
        <p:spPr>
          <a:xfrm>
            <a:off x="1130877" y="744226"/>
            <a:ext cx="9661812" cy="4399730"/>
          </a:xfrm>
          <a:prstGeom prst="rect">
            <a:avLst/>
          </a:prstGeom>
        </p:spPr>
      </p:pic>
    </p:spTree>
    <p:extLst>
      <p:ext uri="{BB962C8B-B14F-4D97-AF65-F5344CB8AC3E}">
        <p14:creationId xmlns:p14="http://schemas.microsoft.com/office/powerpoint/2010/main" val="4669218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Category 5 questions follow</a:t>
            </a:r>
            <a:endParaRPr lang="en-US" dirty="0"/>
          </a:p>
        </p:txBody>
      </p:sp>
    </p:spTree>
    <p:extLst>
      <p:ext uri="{BB962C8B-B14F-4D97-AF65-F5344CB8AC3E}">
        <p14:creationId xmlns:p14="http://schemas.microsoft.com/office/powerpoint/2010/main" val="1161025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cs typeface="Calibri"/>
              </a:rPr>
              <a:t>Who was the British physiologist, known for his research on respiratory physiology and the invention of the Douglas Bag.</a:t>
            </a:r>
            <a:endParaRPr lang="en-US">
              <a:ea typeface="+mn-lt"/>
              <a:cs typeface="+mn-lt"/>
            </a:endParaRPr>
          </a:p>
          <a:p>
            <a:pPr>
              <a:spcBef>
                <a:spcPct val="0"/>
              </a:spcBef>
            </a:pPr>
            <a:endParaRPr lang="en-US" dirty="0">
              <a:cs typeface="Calibri"/>
            </a:endParaRP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4607006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a:ea typeface="+mn-lt"/>
                <a:cs typeface="+mn-lt"/>
              </a:rPr>
              <a:t>Claude Gordon Douglas</a:t>
            </a:r>
            <a:endParaRPr lang="en-US"/>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3118932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2263919" y="1860008"/>
            <a:ext cx="7496608" cy="2390740"/>
          </a:xfrm>
        </p:spPr>
        <p:txBody>
          <a:bodyPr/>
          <a:lstStyle/>
          <a:p>
            <a:pPr algn="ctr"/>
            <a:r>
              <a:rPr lang="en-US" dirty="0">
                <a:cs typeface="Calibri"/>
              </a:rPr>
              <a:t>Heavy breathing at </a:t>
            </a:r>
            <a:r>
              <a:rPr lang="en-US">
                <a:cs typeface="Calibri"/>
              </a:rPr>
              <a:t>maximum exercise is an attempt to _________</a:t>
            </a:r>
            <a:endParaRPr lang="en-US" dirty="0">
              <a:cs typeface="Calibri"/>
            </a:endParaRP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1382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ea typeface="+mn-lt"/>
                <a:cs typeface="+mn-lt"/>
              </a:rPr>
              <a:t>Maximal capacity for resynthesizing ATP with aerobic means; best determined with a GXT to exhaustion</a:t>
            </a:r>
            <a:endParaRPr lang="en-US" dirty="0"/>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758398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41679" y="957263"/>
            <a:ext cx="8885530" cy="2918586"/>
          </a:xfrm>
        </p:spPr>
        <p:txBody>
          <a:bodyPr/>
          <a:lstStyle/>
          <a:p>
            <a:pPr lvl="0"/>
            <a:endParaRPr lang="en-US" sz="3600" dirty="0"/>
          </a:p>
          <a:p>
            <a:pPr lvl="1"/>
            <a:endParaRPr lang="en-US" sz="3600" dirty="0"/>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5</a:t>
            </a:r>
          </a:p>
        </p:txBody>
      </p:sp>
      <p:sp>
        <p:nvSpPr>
          <p:cNvPr id="5" name="TextBox 4">
            <a:extLst>
              <a:ext uri="{FF2B5EF4-FFF2-40B4-BE49-F238E27FC236}">
                <a16:creationId xmlns:a16="http://schemas.microsoft.com/office/drawing/2014/main" id="{E1F95184-A199-4DB7-9E12-AC5D7E9B3445}"/>
              </a:ext>
            </a:extLst>
          </p:cNvPr>
          <p:cNvSpPr txBox="1"/>
          <p:nvPr/>
        </p:nvSpPr>
        <p:spPr>
          <a:xfrm>
            <a:off x="2836718" y="1979468"/>
            <a:ext cx="5901117"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ea typeface="+mn-lt"/>
                <a:cs typeface="+mn-lt"/>
              </a:rPr>
              <a:t>Fun Fact: Many people believe that heavy breathing at maximum exercise is an attempt to consume more O2, in fact the increased ventilation is driven more by CO2 production</a:t>
            </a:r>
            <a:endParaRPr lang="en-US"/>
          </a:p>
        </p:txBody>
      </p:sp>
    </p:spTree>
    <p:extLst>
      <p:ext uri="{BB962C8B-B14F-4D97-AF65-F5344CB8AC3E}">
        <p14:creationId xmlns:p14="http://schemas.microsoft.com/office/powerpoint/2010/main" val="3854624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634836" y="1795093"/>
            <a:ext cx="9636903" cy="2001892"/>
          </a:xfrm>
        </p:spPr>
        <p:txBody>
          <a:bodyPr/>
          <a:lstStyle/>
          <a:p>
            <a:pPr>
              <a:spcBef>
                <a:spcPts val="1200"/>
              </a:spcBef>
              <a:spcAft>
                <a:spcPts val="200"/>
              </a:spcAft>
            </a:pPr>
            <a:r>
              <a:rPr lang="en-US" dirty="0">
                <a:ea typeface="+mn-lt"/>
                <a:cs typeface="+mn-lt"/>
              </a:rPr>
              <a:t>Greater rate of VE (ventilation) above ventilatory threshold coincides with:</a:t>
            </a:r>
            <a:endParaRPr lang="en-US"/>
          </a:p>
          <a:p>
            <a:endParaRPr lang="en-US" dirty="0">
              <a:cs typeface="Calibri"/>
            </a:endParaRP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18634312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marL="383540" lvl="1" indent="-285750">
              <a:spcBef>
                <a:spcPts val="200"/>
              </a:spcBef>
              <a:spcAft>
                <a:spcPts val="400"/>
              </a:spcAft>
              <a:buFont typeface="Arial"/>
              <a:buChar char="•"/>
            </a:pPr>
            <a:r>
              <a:rPr lang="en-US">
                <a:ea typeface="+mn-lt"/>
                <a:cs typeface="+mn-lt"/>
              </a:rPr>
              <a:t>An increase in blood lactate</a:t>
            </a:r>
          </a:p>
          <a:p>
            <a:pPr marL="383540" lvl="1" indent="-285750">
              <a:spcBef>
                <a:spcPts val="200"/>
              </a:spcBef>
              <a:spcAft>
                <a:spcPts val="400"/>
              </a:spcAft>
              <a:buFont typeface="Arial"/>
              <a:buChar char="•"/>
            </a:pPr>
            <a:r>
              <a:rPr lang="en-US">
                <a:ea typeface="+mn-lt"/>
                <a:cs typeface="+mn-lt"/>
              </a:rPr>
              <a:t>Rise in VCO2</a:t>
            </a:r>
          </a:p>
          <a:p>
            <a:pPr marL="383540" lvl="1" indent="-285750">
              <a:spcBef>
                <a:spcPts val="200"/>
              </a:spcBef>
              <a:spcAft>
                <a:spcPts val="400"/>
              </a:spcAft>
              <a:buFont typeface="Arial"/>
              <a:buChar char="•"/>
            </a:pPr>
            <a:r>
              <a:rPr lang="en-US">
                <a:cs typeface="Calibri" panose="020F0502020204030204"/>
              </a:rPr>
              <a:t>Increased RER above 1.0</a:t>
            </a:r>
            <a:endParaRPr lang="en-US" dirty="0">
              <a:cs typeface="Calibri"/>
            </a:endParaRP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2060791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59256" y="2296864"/>
            <a:ext cx="9093348" cy="1854687"/>
          </a:xfrm>
        </p:spPr>
        <p:txBody>
          <a:bodyPr/>
          <a:lstStyle/>
          <a:p>
            <a:pPr>
              <a:spcBef>
                <a:spcPts val="1200"/>
              </a:spcBef>
              <a:spcAft>
                <a:spcPts val="200"/>
              </a:spcAft>
            </a:pPr>
            <a:r>
              <a:rPr lang="en-US" dirty="0">
                <a:ea typeface="+mn-lt"/>
                <a:cs typeface="+mn-lt"/>
              </a:rPr>
              <a:t>A lower HR response to a given absolute work rate, extrapolates to a higher intensity at the predicted HRmax and therefore a ______ predicted O2 uptake</a:t>
            </a:r>
          </a:p>
          <a:p>
            <a:pPr marL="285750" indent="-285750">
              <a:spcBef>
                <a:spcPts val="1200"/>
              </a:spcBef>
              <a:spcAft>
                <a:spcPts val="200"/>
              </a:spcAft>
              <a:buFont typeface="Arial"/>
              <a:buChar char="•"/>
            </a:pPr>
            <a:endParaRPr lang="en-US" dirty="0">
              <a:ea typeface="+mn-lt"/>
              <a:cs typeface="+mn-lt"/>
            </a:endParaRPr>
          </a:p>
          <a:p>
            <a:endParaRPr lang="en-US" dirty="0">
              <a:cs typeface="Calibri"/>
            </a:endParaRP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24015231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86261" y="2345011"/>
            <a:ext cx="8885530" cy="2001892"/>
          </a:xfrm>
        </p:spPr>
        <p:txBody>
          <a:bodyPr/>
          <a:lstStyle/>
          <a:p>
            <a:pPr algn="l" rtl="0" fontAlgn="base">
              <a:buFont typeface="Arial" panose="020B0604020202020204" pitchFamily="34" charset="0"/>
              <a:buChar char="•"/>
            </a:pPr>
            <a:r>
              <a:rPr lang="en-US">
                <a:latin typeface="Arial"/>
                <a:cs typeface="Arial"/>
              </a:rPr>
              <a:t>Higher</a:t>
            </a:r>
            <a:endParaRPr lang="en-US" b="0" i="0" dirty="0">
              <a:effectLst/>
              <a:latin typeface="Arial"/>
              <a:cs typeface="Arial"/>
            </a:endParaRP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440214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90700" y="1283677"/>
            <a:ext cx="9455255" cy="3418649"/>
          </a:xfrm>
        </p:spPr>
        <p:txBody>
          <a:bodyPr/>
          <a:lstStyle/>
          <a:p>
            <a:r>
              <a:rPr lang="en-US" dirty="0">
                <a:cs typeface="Calibri"/>
              </a:rPr>
              <a:t>Explain how RER during exercise can rise above 1.0 </a:t>
            </a:r>
            <a:r>
              <a:rPr lang="en-US">
                <a:cs typeface="Calibri"/>
              </a:rPr>
              <a:t>and the mechanisms contributing to this value. </a:t>
            </a:r>
            <a:endParaRPr lang="en-US" dirty="0">
              <a:cs typeface="Calibri"/>
            </a:endParaRP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9786992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05088" y="1058733"/>
            <a:ext cx="8940222" cy="4180963"/>
          </a:xfrm>
        </p:spPr>
        <p:txBody>
          <a:bodyPr/>
          <a:lstStyle/>
          <a:p>
            <a:pPr marL="285750" indent="-285750">
              <a:spcBef>
                <a:spcPts val="1200"/>
              </a:spcBef>
              <a:spcAft>
                <a:spcPts val="200"/>
              </a:spcAft>
              <a:buFont typeface="Arial"/>
              <a:buChar char="•"/>
            </a:pPr>
            <a:r>
              <a:rPr lang="en-US" sz="2400">
                <a:ea typeface="+mn-lt"/>
                <a:cs typeface="+mn-lt"/>
              </a:rPr>
              <a:t>Greater rate of VE above ventilatory threshold coincides with:</a:t>
            </a:r>
            <a:endParaRPr lang="en-US" sz="2400" dirty="0">
              <a:ea typeface="+mn-lt"/>
              <a:cs typeface="+mn-lt"/>
            </a:endParaRPr>
          </a:p>
          <a:p>
            <a:pPr marL="383540" lvl="1" indent="-285750">
              <a:spcBef>
                <a:spcPts val="200"/>
              </a:spcBef>
              <a:spcAft>
                <a:spcPts val="400"/>
              </a:spcAft>
              <a:buFont typeface="Arial"/>
              <a:buChar char="•"/>
            </a:pPr>
            <a:r>
              <a:rPr lang="en-US" sz="2400">
                <a:ea typeface="+mn-lt"/>
                <a:cs typeface="+mn-lt"/>
              </a:rPr>
              <a:t>An increase in blood lactate</a:t>
            </a:r>
            <a:endParaRPr lang="en-US" sz="2400" dirty="0">
              <a:ea typeface="+mn-lt"/>
              <a:cs typeface="+mn-lt"/>
            </a:endParaRPr>
          </a:p>
          <a:p>
            <a:pPr marL="383540" lvl="1" indent="-285750">
              <a:spcBef>
                <a:spcPts val="200"/>
              </a:spcBef>
              <a:spcAft>
                <a:spcPts val="400"/>
              </a:spcAft>
              <a:buFont typeface="Arial"/>
              <a:buChar char="•"/>
            </a:pPr>
            <a:r>
              <a:rPr lang="en-US" sz="2400">
                <a:ea typeface="+mn-lt"/>
                <a:cs typeface="+mn-lt"/>
              </a:rPr>
              <a:t>Rise in VCO2</a:t>
            </a:r>
            <a:endParaRPr lang="en-US" sz="2400" dirty="0">
              <a:ea typeface="+mn-lt"/>
              <a:cs typeface="+mn-lt"/>
            </a:endParaRPr>
          </a:p>
          <a:p>
            <a:pPr marL="285750" indent="-285750">
              <a:spcBef>
                <a:spcPts val="1200"/>
              </a:spcBef>
              <a:spcAft>
                <a:spcPts val="200"/>
              </a:spcAft>
              <a:buFont typeface="Arial"/>
              <a:buChar char="•"/>
            </a:pPr>
            <a:r>
              <a:rPr lang="en-US" sz="2400">
                <a:ea typeface="+mn-lt"/>
                <a:cs typeface="+mn-lt"/>
              </a:rPr>
              <a:t>The increase in blood CO2 is the result of lactic acid dissociation into water and CO2, which stimulates an increase in ventilation</a:t>
            </a:r>
            <a:endParaRPr lang="en-US" sz="2400" dirty="0">
              <a:ea typeface="+mn-lt"/>
              <a:cs typeface="+mn-lt"/>
            </a:endParaRPr>
          </a:p>
          <a:p>
            <a:pPr marL="285750" indent="-285750">
              <a:spcBef>
                <a:spcPts val="1200"/>
              </a:spcBef>
              <a:spcAft>
                <a:spcPts val="200"/>
              </a:spcAft>
              <a:buFont typeface="Arial"/>
              <a:buChar char="•"/>
            </a:pPr>
            <a:r>
              <a:rPr lang="en-US" sz="2400">
                <a:ea typeface="+mn-lt"/>
                <a:cs typeface="+mn-lt"/>
              </a:rPr>
              <a:t>*Ventilatory Threshold is indicative of an abrupt increase in blood lactate and a subsequent decrease in Blood pH </a:t>
            </a:r>
            <a:endParaRPr lang="en-US" sz="2400" dirty="0">
              <a:ea typeface="+mn-lt"/>
              <a:cs typeface="+mn-lt"/>
            </a:endParaRPr>
          </a:p>
          <a:p>
            <a:pPr marL="383540" lvl="1" indent="-285750">
              <a:spcBef>
                <a:spcPts val="200"/>
              </a:spcBef>
              <a:spcAft>
                <a:spcPts val="400"/>
              </a:spcAft>
              <a:buFont typeface="Arial"/>
              <a:buChar char="•"/>
            </a:pPr>
            <a:r>
              <a:rPr lang="en-US" sz="2400">
                <a:ea typeface="+mn-lt"/>
                <a:cs typeface="+mn-lt"/>
              </a:rPr>
              <a:t>This non-metabolic excess VO2 contributes to the VCO2 which is why RER can exceed 1.0 at high intensities</a:t>
            </a:r>
            <a:endParaRPr lang="en-US" sz="2400" dirty="0">
              <a:ea typeface="+mn-lt"/>
              <a:cs typeface="+mn-lt"/>
            </a:endParaRPr>
          </a:p>
          <a:p>
            <a:pPr marL="383540" lvl="1" indent="-285750">
              <a:spcBef>
                <a:spcPts val="200"/>
              </a:spcBef>
              <a:spcAft>
                <a:spcPts val="400"/>
              </a:spcAft>
              <a:buFont typeface="Arial"/>
              <a:buChar char="•"/>
            </a:pPr>
            <a:endParaRPr lang="en-US" sz="2400" dirty="0">
              <a:ea typeface="+mn-lt"/>
              <a:cs typeface="+mn-lt"/>
            </a:endParaRPr>
          </a:p>
          <a:p>
            <a:endParaRPr lang="en-US" sz="2400" dirty="0">
              <a:cs typeface="Calibri"/>
            </a:endParaRPr>
          </a:p>
        </p:txBody>
      </p:sp>
      <p:sp>
        <p:nvSpPr>
          <p:cNvPr id="18" name="Text Placeholder 17"/>
          <p:cNvSpPr>
            <a:spLocks noGrp="1"/>
          </p:cNvSpPr>
          <p:nvPr>
            <p:ph type="body" sz="quarter" idx="16"/>
          </p:nvPr>
        </p:nvSpPr>
        <p:spPr/>
        <p:txBody>
          <a:bodyPr/>
          <a:lstStyle/>
          <a:p>
            <a:r>
              <a:rPr lang="en-US" dirty="0"/>
              <a:t>50</a:t>
            </a:r>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38052424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lvl="1"/>
            <a:r>
              <a:rPr lang="en-US" dirty="0">
                <a:cs typeface="Calibri"/>
              </a:rPr>
              <a:t>Aerobic Power</a:t>
            </a:r>
            <a:endParaRPr lang="en-US" dirty="0"/>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2906751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algn="ctr"/>
            <a:endParaRPr lang="en-US" dirty="0">
              <a:ea typeface="+mn-lt"/>
              <a:cs typeface="+mn-lt"/>
            </a:endParaRPr>
          </a:p>
          <a:p>
            <a:r>
              <a:rPr lang="en-US" dirty="0">
                <a:ea typeface="+mn-lt"/>
                <a:cs typeface="+mn-lt"/>
              </a:rPr>
              <a:t>Ergometer protocol for assessing maximal oxygen consumption; increases intensity every 1 to 3 min stage to exhaustion</a:t>
            </a:r>
            <a:endParaRPr lang="en-US" dirty="0"/>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1210928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algn="ctr"/>
            <a:r>
              <a:rPr lang="en-US" dirty="0">
                <a:cs typeface="Calibri"/>
              </a:rPr>
              <a:t>Graded Exercise Test (GXT)</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17006179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86502" y="1811204"/>
            <a:ext cx="8885530" cy="2001892"/>
          </a:xfrm>
        </p:spPr>
        <p:txBody>
          <a:bodyPr/>
          <a:lstStyle/>
          <a:p>
            <a:endParaRPr lang="en-US" dirty="0">
              <a:cs typeface="Calibri"/>
            </a:endParaRPr>
          </a:p>
          <a:p>
            <a:endParaRPr lang="en-US" dirty="0"/>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t>Category 1</a:t>
            </a:r>
          </a:p>
        </p:txBody>
      </p:sp>
      <p:sp>
        <p:nvSpPr>
          <p:cNvPr id="2" name="TextBox 1">
            <a:extLst>
              <a:ext uri="{FF2B5EF4-FFF2-40B4-BE49-F238E27FC236}">
                <a16:creationId xmlns:a16="http://schemas.microsoft.com/office/drawing/2014/main" id="{90DE1982-C979-6CF7-4A41-F5F2CA4C9DFA}"/>
              </a:ext>
            </a:extLst>
          </p:cNvPr>
          <p:cNvSpPr txBox="1"/>
          <p:nvPr/>
        </p:nvSpPr>
        <p:spPr>
          <a:xfrm>
            <a:off x="1864658" y="2617694"/>
            <a:ext cx="893160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mn-lt"/>
                <a:cs typeface="+mn-lt"/>
              </a:rPr>
              <a:t>Point during increasing exercise intensity where ventilation begins to increase disproportionately as the body expires excess CO2 </a:t>
            </a:r>
            <a:endParaRPr lang="en-US" dirty="0"/>
          </a:p>
        </p:txBody>
      </p:sp>
    </p:spTree>
    <p:extLst>
      <p:ext uri="{BB962C8B-B14F-4D97-AF65-F5344CB8AC3E}">
        <p14:creationId xmlns:p14="http://schemas.microsoft.com/office/powerpoint/2010/main" val="10920601"/>
      </p:ext>
    </p:extLst>
  </p:cSld>
  <p:clrMapOvr>
    <a:masterClrMapping/>
  </p:clrMapOvr>
</p:sld>
</file>

<file path=ppt/theme/theme1.xml><?xml version="1.0" encoding="utf-8"?>
<a:theme xmlns:a="http://schemas.openxmlformats.org/drawingml/2006/main" name="Game Board Colorful 16x9">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Colorful_16x9.potx" id="{98C88DC9-98CC-4C0C-8A35-B3A047044276}" vid="{FD87E919-AD65-4324-B175-BCA884E59E92}"/>
    </a:ext>
  </a:extLst>
</a:theme>
</file>

<file path=ppt/theme/theme2.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6B579AD030954B86DD6178B2C7D06B" ma:contentTypeVersion="12" ma:contentTypeDescription="Create a new document." ma:contentTypeScope="" ma:versionID="3d32d14cb6e192905714307601d7723d">
  <xsd:schema xmlns:xsd="http://www.w3.org/2001/XMLSchema" xmlns:xs="http://www.w3.org/2001/XMLSchema" xmlns:p="http://schemas.microsoft.com/office/2006/metadata/properties" xmlns:ns3="65f5b102-3ea9-4348-ba55-a6a0d5592d4e" xmlns:ns4="6f02d631-fa4d-486b-863e-f141a8c7eca4" targetNamespace="http://schemas.microsoft.com/office/2006/metadata/properties" ma:root="true" ma:fieldsID="386c942398048bf21d02386aa545681f" ns3:_="" ns4:_="">
    <xsd:import namespace="65f5b102-3ea9-4348-ba55-a6a0d5592d4e"/>
    <xsd:import namespace="6f02d631-fa4d-486b-863e-f141a8c7eca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f5b102-3ea9-4348-ba55-a6a0d5592d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02d631-fa4d-486b-863e-f141a8c7ec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8C6003-57D8-4347-A1C5-8B734FE2F3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f5b102-3ea9-4348-ba55-a6a0d5592d4e"/>
    <ds:schemaRef ds:uri="6f02d631-fa4d-486b-863e-f141a8c7ec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517EA2-AF8F-4743-A383-984DF2D1B23D}">
  <ds:schemaRefs>
    <ds:schemaRef ds:uri="http://schemas.microsoft.com/sharepoint/v3/contenttype/forms"/>
  </ds:schemaRefs>
</ds:datastoreItem>
</file>

<file path=customXml/itemProps3.xml><?xml version="1.0" encoding="utf-8"?>
<ds:datastoreItem xmlns:ds="http://schemas.openxmlformats.org/officeDocument/2006/customXml" ds:itemID="{6F4E3289-AEAA-4A82-B5A4-E7D6FDA44827}">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6f02d631-fa4d-486b-863e-f141a8c7eca4"/>
    <ds:schemaRef ds:uri="http://schemas.microsoft.com/office/infopath/2007/PartnerControls"/>
    <ds:schemaRef ds:uri="http://purl.org/dc/elements/1.1/"/>
    <ds:schemaRef ds:uri="65f5b102-3ea9-4348-ba55-a6a0d5592d4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Quiz show game (multicolor categories, widescreen)</Template>
  <TotalTime>0</TotalTime>
  <Words>1031</Words>
  <Application>Microsoft Office PowerPoint</Application>
  <PresentationFormat>Widescreen</PresentationFormat>
  <Paragraphs>224</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Game Board Colorful 16x9</vt:lpstr>
      <vt:lpstr>PowerPoint Presentation</vt:lpstr>
      <vt:lpstr>Category 1 questions follow</vt:lpstr>
      <vt:lpstr>Category 1</vt:lpstr>
      <vt:lpstr>Category 1</vt:lpstr>
      <vt:lpstr>Category 1</vt:lpstr>
      <vt:lpstr>Category 1</vt:lpstr>
      <vt:lpstr>Category 1</vt:lpstr>
      <vt:lpstr>Category 1</vt:lpstr>
      <vt:lpstr>Category 1</vt:lpstr>
      <vt:lpstr>Category 1</vt:lpstr>
      <vt:lpstr>Category 1</vt:lpstr>
      <vt:lpstr>Category 1</vt:lpstr>
      <vt:lpstr>Category 2 questions follow</vt:lpstr>
      <vt:lpstr>Category 2</vt:lpstr>
      <vt:lpstr>Category 2</vt:lpstr>
      <vt:lpstr>PowerPoint Presentation</vt:lpstr>
      <vt:lpstr>Category 2</vt:lpstr>
      <vt:lpstr>Category 2</vt:lpstr>
      <vt:lpstr>Category 2</vt:lpstr>
      <vt:lpstr>Category 2</vt:lpstr>
      <vt:lpstr>Category 2</vt:lpstr>
      <vt:lpstr>Category 2</vt:lpstr>
      <vt:lpstr>Category 2</vt:lpstr>
      <vt:lpstr>Category 3 questions follow</vt:lpstr>
      <vt:lpstr>Category 3</vt:lpstr>
      <vt:lpstr>Category 3</vt:lpstr>
      <vt:lpstr>Category 3</vt:lpstr>
      <vt:lpstr>Category 3</vt:lpstr>
      <vt:lpstr>Category 3</vt:lpstr>
      <vt:lpstr>Category 3</vt:lpstr>
      <vt:lpstr>Category 3</vt:lpstr>
      <vt:lpstr>Category 3</vt:lpstr>
      <vt:lpstr>Category 3</vt:lpstr>
      <vt:lpstr>Category 3</vt:lpstr>
      <vt:lpstr>Category 4 questions follow</vt:lpstr>
      <vt:lpstr>Category 4</vt:lpstr>
      <vt:lpstr>Category 4</vt:lpstr>
      <vt:lpstr>Category 4</vt:lpstr>
      <vt:lpstr>Category 4</vt:lpstr>
      <vt:lpstr>Category 4</vt:lpstr>
      <vt:lpstr>Category 4</vt:lpstr>
      <vt:lpstr>Category 4</vt:lpstr>
      <vt:lpstr>Category 4</vt:lpstr>
      <vt:lpstr>Category 4</vt:lpstr>
      <vt:lpstr>Category 4</vt:lpstr>
      <vt:lpstr>Category 5 questions follow</vt:lpstr>
      <vt:lpstr>Category 5</vt:lpstr>
      <vt:lpstr>Category 5</vt:lpstr>
      <vt:lpstr>Category 5</vt:lpstr>
      <vt:lpstr>Category 5</vt:lpstr>
      <vt:lpstr>Category 5</vt:lpstr>
      <vt:lpstr>Category 5</vt:lpstr>
      <vt:lpstr>Category 5</vt:lpstr>
      <vt:lpstr>Category 5</vt:lpstr>
      <vt:lpstr>Category 5</vt:lpstr>
      <vt:lpstr>Category 5</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keywords/>
  <cp:lastModifiedBy/>
  <cp:revision>325</cp:revision>
  <dcterms:created xsi:type="dcterms:W3CDTF">2014-10-03T17:14:10Z</dcterms:created>
  <dcterms:modified xsi:type="dcterms:W3CDTF">2022-03-24T17:42:08Z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TC040012069991</vt:lpwstr>
  </property>
  <property fmtid="{D5CDD505-2E9C-101B-9397-08002B2CF9AE}" pid="3" name="ContentTypeId">
    <vt:lpwstr>0x0101000A6B579AD030954B86DD6178B2C7D06B</vt:lpwstr>
  </property>
</Properties>
</file>