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0" r:id="rId2"/>
  </p:sldMasterIdLst>
  <p:notesMasterIdLst>
    <p:notesMasterId r:id="rId37"/>
  </p:notesMasterIdLst>
  <p:sldIdLst>
    <p:sldId id="256" r:id="rId3"/>
    <p:sldId id="576" r:id="rId4"/>
    <p:sldId id="587" r:id="rId5"/>
    <p:sldId id="588" r:id="rId6"/>
    <p:sldId id="586" r:id="rId7"/>
    <p:sldId id="589" r:id="rId8"/>
    <p:sldId id="590" r:id="rId9"/>
    <p:sldId id="591" r:id="rId10"/>
    <p:sldId id="582" r:id="rId11"/>
    <p:sldId id="583" r:id="rId12"/>
    <p:sldId id="565" r:id="rId13"/>
    <p:sldId id="257" r:id="rId14"/>
    <p:sldId id="259" r:id="rId15"/>
    <p:sldId id="584" r:id="rId16"/>
    <p:sldId id="592" r:id="rId17"/>
    <p:sldId id="593" r:id="rId18"/>
    <p:sldId id="594" r:id="rId19"/>
    <p:sldId id="595" r:id="rId20"/>
    <p:sldId id="596" r:id="rId21"/>
    <p:sldId id="597" r:id="rId22"/>
    <p:sldId id="598" r:id="rId23"/>
    <p:sldId id="599" r:id="rId24"/>
    <p:sldId id="600" r:id="rId25"/>
    <p:sldId id="578" r:id="rId26"/>
    <p:sldId id="601" r:id="rId27"/>
    <p:sldId id="571" r:id="rId28"/>
    <p:sldId id="573" r:id="rId29"/>
    <p:sldId id="580" r:id="rId30"/>
    <p:sldId id="585" r:id="rId31"/>
    <p:sldId id="570" r:id="rId32"/>
    <p:sldId id="575" r:id="rId33"/>
    <p:sldId id="574" r:id="rId34"/>
    <p:sldId id="579" r:id="rId35"/>
    <p:sldId id="58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2A71C-4672-1913-28B5-660C4E8938D3}" v="1" dt="2021-09-14T13:26:16.153"/>
    <p1510:client id="{18F9A876-CBD5-C42C-2B84-3FBAA5C635F7}" v="21" dt="2021-09-15T18:51:45.692"/>
    <p1510:client id="{418B7757-B9F1-56A1-11D4-119F1411D534}" v="311" dt="2021-09-15T15:00:10.675"/>
    <p1510:client id="{715E2ECF-5531-6F3B-BEA5-7EDC7898E425}" v="1442" dt="2022-01-13T22:07:02.922"/>
    <p1510:client id="{7E4D928F-7BC4-0C8A-23FC-1AF036ABEC27}" v="22" dt="2021-09-15T19:47:35.725"/>
    <p1510:client id="{884B7DF1-C156-E2B3-B7FB-B9022F7EA685}" v="159" dt="2021-09-16T19:49:25.240"/>
    <p1510:client id="{9246A422-4AC6-FB5E-AAF1-FFDE2A5B755D}" v="673" dt="2021-09-10T16:17:42.372"/>
    <p1510:client id="{EEC33807-7A14-8E2F-0520-A5AA896E9054}" v="3" dt="2022-01-27T20:39:57.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2BF05-BE9D-44BD-B9D1-63258B0946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92EBF2C-A27D-44F0-B315-CCC559E77F7C}">
      <dgm:prSet/>
      <dgm:spPr/>
      <dgm:t>
        <a:bodyPr/>
        <a:lstStyle/>
        <a:p>
          <a:pPr>
            <a:defRPr cap="all"/>
          </a:pPr>
          <a:r>
            <a:rPr lang="en-US" baseline="0" dirty="0"/>
            <a:t>1. </a:t>
          </a:r>
          <a:r>
            <a:rPr lang="en-US" baseline="0" dirty="0">
              <a:latin typeface="Century Schoolbook" panose="02040604050505020304"/>
            </a:rPr>
            <a:t>Health</a:t>
          </a:r>
          <a:r>
            <a:rPr lang="en-US" baseline="0" dirty="0"/>
            <a:t> History Questionnaire</a:t>
          </a:r>
          <a:endParaRPr lang="en-US" dirty="0"/>
        </a:p>
      </dgm:t>
    </dgm:pt>
    <dgm:pt modelId="{B731ADD4-BD42-46F9-977D-73A633A7BCB7}" type="parTrans" cxnId="{3F90E756-13C5-499A-B6E1-17D56342D3E9}">
      <dgm:prSet/>
      <dgm:spPr/>
      <dgm:t>
        <a:bodyPr/>
        <a:lstStyle/>
        <a:p>
          <a:endParaRPr lang="en-US"/>
        </a:p>
      </dgm:t>
    </dgm:pt>
    <dgm:pt modelId="{58F07191-0949-49AF-91F0-EE90C28DD21E}" type="sibTrans" cxnId="{3F90E756-13C5-499A-B6E1-17D56342D3E9}">
      <dgm:prSet/>
      <dgm:spPr/>
      <dgm:t>
        <a:bodyPr/>
        <a:lstStyle/>
        <a:p>
          <a:endParaRPr lang="en-US"/>
        </a:p>
      </dgm:t>
    </dgm:pt>
    <dgm:pt modelId="{A65E7955-8848-4037-8A67-FDEC8D3E3775}">
      <dgm:prSet/>
      <dgm:spPr/>
      <dgm:t>
        <a:bodyPr/>
        <a:lstStyle/>
        <a:p>
          <a:pPr>
            <a:defRPr cap="all"/>
          </a:pPr>
          <a:r>
            <a:rPr lang="en-US" baseline="0" dirty="0"/>
            <a:t>2. Physical Activity Questionnaire for Everyone (PAR-Q+)</a:t>
          </a:r>
          <a:endParaRPr lang="en-US" dirty="0"/>
        </a:p>
      </dgm:t>
    </dgm:pt>
    <dgm:pt modelId="{5BE5E56E-D0AF-4FAD-A1D6-930EA2578F3A}" type="parTrans" cxnId="{03B90266-253A-4A0C-A1BF-1A80B2674620}">
      <dgm:prSet/>
      <dgm:spPr/>
      <dgm:t>
        <a:bodyPr/>
        <a:lstStyle/>
        <a:p>
          <a:endParaRPr lang="en-US"/>
        </a:p>
      </dgm:t>
    </dgm:pt>
    <dgm:pt modelId="{57481A2C-6F7B-468D-A252-6D44588CB5AB}" type="sibTrans" cxnId="{03B90266-253A-4A0C-A1BF-1A80B2674620}">
      <dgm:prSet/>
      <dgm:spPr/>
      <dgm:t>
        <a:bodyPr/>
        <a:lstStyle/>
        <a:p>
          <a:endParaRPr lang="en-US"/>
        </a:p>
      </dgm:t>
    </dgm:pt>
    <dgm:pt modelId="{45AB958D-E909-4B7F-A550-42698BB18C11}">
      <dgm:prSet/>
      <dgm:spPr/>
      <dgm:t>
        <a:bodyPr/>
        <a:lstStyle/>
        <a:p>
          <a:pPr rtl="0">
            <a:defRPr cap="all"/>
          </a:pPr>
          <a:r>
            <a:rPr lang="en-US" baseline="0" dirty="0">
              <a:latin typeface="Century Schoolbook" panose="02040604050505020304"/>
            </a:rPr>
            <a:t>3. Medical</a:t>
          </a:r>
          <a:r>
            <a:rPr lang="en-US" baseline="0" dirty="0"/>
            <a:t> or Health Exam</a:t>
          </a:r>
          <a:endParaRPr lang="en-US" dirty="0"/>
        </a:p>
      </dgm:t>
    </dgm:pt>
    <dgm:pt modelId="{6C991A91-0D15-470C-966E-DADE74FBBA47}" type="parTrans" cxnId="{1F23E558-2A83-4FC3-BE6E-D2507CFB7B8B}">
      <dgm:prSet/>
      <dgm:spPr/>
      <dgm:t>
        <a:bodyPr/>
        <a:lstStyle/>
        <a:p>
          <a:endParaRPr lang="en-US"/>
        </a:p>
      </dgm:t>
    </dgm:pt>
    <dgm:pt modelId="{E4A03BF1-C709-4EFB-8496-973114711163}" type="sibTrans" cxnId="{1F23E558-2A83-4FC3-BE6E-D2507CFB7B8B}">
      <dgm:prSet/>
      <dgm:spPr/>
      <dgm:t>
        <a:bodyPr/>
        <a:lstStyle/>
        <a:p>
          <a:endParaRPr lang="en-US"/>
        </a:p>
      </dgm:t>
    </dgm:pt>
    <dgm:pt modelId="{8702FCA8-7AA9-4603-B0D6-B1851096F908}" type="pres">
      <dgm:prSet presAssocID="{A092BF05-BE9D-44BD-B9D1-63258B09462B}" presName="root" presStyleCnt="0">
        <dgm:presLayoutVars>
          <dgm:dir/>
          <dgm:resizeHandles val="exact"/>
        </dgm:presLayoutVars>
      </dgm:prSet>
      <dgm:spPr/>
    </dgm:pt>
    <dgm:pt modelId="{69A42C82-1D60-47B5-AD45-DF36F5E61149}" type="pres">
      <dgm:prSet presAssocID="{492EBF2C-A27D-44F0-B315-CCC559E77F7C}" presName="compNode" presStyleCnt="0"/>
      <dgm:spPr/>
    </dgm:pt>
    <dgm:pt modelId="{96D25799-FC49-485F-A037-C7C5D33106AA}" type="pres">
      <dgm:prSet presAssocID="{492EBF2C-A27D-44F0-B315-CCC559E77F7C}" presName="iconBgRect" presStyleLbl="bgShp" presStyleIdx="0" presStyleCnt="3"/>
      <dgm:spPr/>
    </dgm:pt>
    <dgm:pt modelId="{18A757C5-0D29-4A2F-BA9B-F5F954208CB4}" type="pres">
      <dgm:prSet presAssocID="{492EBF2C-A27D-44F0-B315-CCC559E77F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4773270-5FD3-4F92-AF08-BBAA533B6D25}" type="pres">
      <dgm:prSet presAssocID="{492EBF2C-A27D-44F0-B315-CCC559E77F7C}" presName="spaceRect" presStyleCnt="0"/>
      <dgm:spPr/>
    </dgm:pt>
    <dgm:pt modelId="{9FD3B677-8AC5-4012-AA24-EEE7DD04F388}" type="pres">
      <dgm:prSet presAssocID="{492EBF2C-A27D-44F0-B315-CCC559E77F7C}" presName="textRect" presStyleLbl="revTx" presStyleIdx="0" presStyleCnt="3">
        <dgm:presLayoutVars>
          <dgm:chMax val="1"/>
          <dgm:chPref val="1"/>
        </dgm:presLayoutVars>
      </dgm:prSet>
      <dgm:spPr/>
    </dgm:pt>
    <dgm:pt modelId="{8BDE5B47-EA36-44F1-9A57-55D4F874FF7A}" type="pres">
      <dgm:prSet presAssocID="{58F07191-0949-49AF-91F0-EE90C28DD21E}" presName="sibTrans" presStyleCnt="0"/>
      <dgm:spPr/>
    </dgm:pt>
    <dgm:pt modelId="{FA74D773-A307-47F0-A1DA-6465DBDF5CE8}" type="pres">
      <dgm:prSet presAssocID="{A65E7955-8848-4037-8A67-FDEC8D3E3775}" presName="compNode" presStyleCnt="0"/>
      <dgm:spPr/>
    </dgm:pt>
    <dgm:pt modelId="{4E0DACC2-67B6-4A46-98BA-021ED6655A49}" type="pres">
      <dgm:prSet presAssocID="{A65E7955-8848-4037-8A67-FDEC8D3E3775}" presName="iconBgRect" presStyleLbl="bgShp" presStyleIdx="1" presStyleCnt="3"/>
      <dgm:spPr/>
    </dgm:pt>
    <dgm:pt modelId="{04F8E290-7335-4458-8E7A-BEB7C77E8CD0}" type="pres">
      <dgm:prSet presAssocID="{A65E7955-8848-4037-8A67-FDEC8D3E37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st"/>
        </a:ext>
      </dgm:extLst>
    </dgm:pt>
    <dgm:pt modelId="{D8A39AB0-6340-4F3C-9CD8-576D81FD39D9}" type="pres">
      <dgm:prSet presAssocID="{A65E7955-8848-4037-8A67-FDEC8D3E3775}" presName="spaceRect" presStyleCnt="0"/>
      <dgm:spPr/>
    </dgm:pt>
    <dgm:pt modelId="{31A01AF7-9F4E-4E79-B59C-055C12C9C738}" type="pres">
      <dgm:prSet presAssocID="{A65E7955-8848-4037-8A67-FDEC8D3E3775}" presName="textRect" presStyleLbl="revTx" presStyleIdx="1" presStyleCnt="3">
        <dgm:presLayoutVars>
          <dgm:chMax val="1"/>
          <dgm:chPref val="1"/>
        </dgm:presLayoutVars>
      </dgm:prSet>
      <dgm:spPr/>
    </dgm:pt>
    <dgm:pt modelId="{43FE9E5C-1C7D-47C8-8736-C04204562FCF}" type="pres">
      <dgm:prSet presAssocID="{57481A2C-6F7B-468D-A252-6D44588CB5AB}" presName="sibTrans" presStyleCnt="0"/>
      <dgm:spPr/>
    </dgm:pt>
    <dgm:pt modelId="{608D5AAE-7CD6-4663-982A-22FB7ADB95FF}" type="pres">
      <dgm:prSet presAssocID="{45AB958D-E909-4B7F-A550-42698BB18C11}" presName="compNode" presStyleCnt="0"/>
      <dgm:spPr/>
    </dgm:pt>
    <dgm:pt modelId="{C32B010A-F51D-43DE-8F0A-3C1EC6AEB434}" type="pres">
      <dgm:prSet presAssocID="{45AB958D-E909-4B7F-A550-42698BB18C11}" presName="iconBgRect" presStyleLbl="bgShp" presStyleIdx="2" presStyleCnt="3"/>
      <dgm:spPr/>
    </dgm:pt>
    <dgm:pt modelId="{3F63CCFB-31CD-48FF-8034-3104415BF6A5}" type="pres">
      <dgm:prSet presAssocID="{45AB958D-E909-4B7F-A550-42698BB18C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D3F73A3C-F36E-404A-BEF4-F3F1E953CF95}" type="pres">
      <dgm:prSet presAssocID="{45AB958D-E909-4B7F-A550-42698BB18C11}" presName="spaceRect" presStyleCnt="0"/>
      <dgm:spPr/>
    </dgm:pt>
    <dgm:pt modelId="{9FD9AEC7-6BF4-48B8-B63B-528121714D47}" type="pres">
      <dgm:prSet presAssocID="{45AB958D-E909-4B7F-A550-42698BB18C11}" presName="textRect" presStyleLbl="revTx" presStyleIdx="2" presStyleCnt="3">
        <dgm:presLayoutVars>
          <dgm:chMax val="1"/>
          <dgm:chPref val="1"/>
        </dgm:presLayoutVars>
      </dgm:prSet>
      <dgm:spPr/>
    </dgm:pt>
  </dgm:ptLst>
  <dgm:cxnLst>
    <dgm:cxn modelId="{03B90266-253A-4A0C-A1BF-1A80B2674620}" srcId="{A092BF05-BE9D-44BD-B9D1-63258B09462B}" destId="{A65E7955-8848-4037-8A67-FDEC8D3E3775}" srcOrd="1" destOrd="0" parTransId="{5BE5E56E-D0AF-4FAD-A1D6-930EA2578F3A}" sibTransId="{57481A2C-6F7B-468D-A252-6D44588CB5AB}"/>
    <dgm:cxn modelId="{3F90E756-13C5-499A-B6E1-17D56342D3E9}" srcId="{A092BF05-BE9D-44BD-B9D1-63258B09462B}" destId="{492EBF2C-A27D-44F0-B315-CCC559E77F7C}" srcOrd="0" destOrd="0" parTransId="{B731ADD4-BD42-46F9-977D-73A633A7BCB7}" sibTransId="{58F07191-0949-49AF-91F0-EE90C28DD21E}"/>
    <dgm:cxn modelId="{1F23E558-2A83-4FC3-BE6E-D2507CFB7B8B}" srcId="{A092BF05-BE9D-44BD-B9D1-63258B09462B}" destId="{45AB958D-E909-4B7F-A550-42698BB18C11}" srcOrd="2" destOrd="0" parTransId="{6C991A91-0D15-470C-966E-DADE74FBBA47}" sibTransId="{E4A03BF1-C709-4EFB-8496-973114711163}"/>
    <dgm:cxn modelId="{67890CBB-B1B4-446C-95F1-79B116A627D1}" type="presOf" srcId="{A65E7955-8848-4037-8A67-FDEC8D3E3775}" destId="{31A01AF7-9F4E-4E79-B59C-055C12C9C738}" srcOrd="0" destOrd="0" presId="urn:microsoft.com/office/officeart/2018/5/layout/IconCircleLabelList"/>
    <dgm:cxn modelId="{344E8BD3-5037-48C8-90F3-F8B2BE52E9F4}" type="presOf" srcId="{A092BF05-BE9D-44BD-B9D1-63258B09462B}" destId="{8702FCA8-7AA9-4603-B0D6-B1851096F908}" srcOrd="0" destOrd="0" presId="urn:microsoft.com/office/officeart/2018/5/layout/IconCircleLabelList"/>
    <dgm:cxn modelId="{89E5C7DF-1539-40E7-B09D-C1B1E0BEB54F}" type="presOf" srcId="{492EBF2C-A27D-44F0-B315-CCC559E77F7C}" destId="{9FD3B677-8AC5-4012-AA24-EEE7DD04F388}" srcOrd="0" destOrd="0" presId="urn:microsoft.com/office/officeart/2018/5/layout/IconCircleLabelList"/>
    <dgm:cxn modelId="{07F6CBF5-B97C-4AAE-BE64-1169E6C8F791}" type="presOf" srcId="{45AB958D-E909-4B7F-A550-42698BB18C11}" destId="{9FD9AEC7-6BF4-48B8-B63B-528121714D47}" srcOrd="0" destOrd="0" presId="urn:microsoft.com/office/officeart/2018/5/layout/IconCircleLabelList"/>
    <dgm:cxn modelId="{55A8E1CB-1586-42C9-B90F-59ACF6D2D726}" type="presParOf" srcId="{8702FCA8-7AA9-4603-B0D6-B1851096F908}" destId="{69A42C82-1D60-47B5-AD45-DF36F5E61149}" srcOrd="0" destOrd="0" presId="urn:microsoft.com/office/officeart/2018/5/layout/IconCircleLabelList"/>
    <dgm:cxn modelId="{81197F9F-869C-41B1-AF18-0AF22702F2C6}" type="presParOf" srcId="{69A42C82-1D60-47B5-AD45-DF36F5E61149}" destId="{96D25799-FC49-485F-A037-C7C5D33106AA}" srcOrd="0" destOrd="0" presId="urn:microsoft.com/office/officeart/2018/5/layout/IconCircleLabelList"/>
    <dgm:cxn modelId="{86B396F0-7D3C-4B77-A897-43350FC30A7A}" type="presParOf" srcId="{69A42C82-1D60-47B5-AD45-DF36F5E61149}" destId="{18A757C5-0D29-4A2F-BA9B-F5F954208CB4}" srcOrd="1" destOrd="0" presId="urn:microsoft.com/office/officeart/2018/5/layout/IconCircleLabelList"/>
    <dgm:cxn modelId="{FAA8E957-4577-4899-9441-78C55E2C2499}" type="presParOf" srcId="{69A42C82-1D60-47B5-AD45-DF36F5E61149}" destId="{C4773270-5FD3-4F92-AF08-BBAA533B6D25}" srcOrd="2" destOrd="0" presId="urn:microsoft.com/office/officeart/2018/5/layout/IconCircleLabelList"/>
    <dgm:cxn modelId="{1421B968-A449-432E-8CBE-7A9FB3D9A70D}" type="presParOf" srcId="{69A42C82-1D60-47B5-AD45-DF36F5E61149}" destId="{9FD3B677-8AC5-4012-AA24-EEE7DD04F388}" srcOrd="3" destOrd="0" presId="urn:microsoft.com/office/officeart/2018/5/layout/IconCircleLabelList"/>
    <dgm:cxn modelId="{A600C177-2597-42C3-8A70-D7E413EA0B92}" type="presParOf" srcId="{8702FCA8-7AA9-4603-B0D6-B1851096F908}" destId="{8BDE5B47-EA36-44F1-9A57-55D4F874FF7A}" srcOrd="1" destOrd="0" presId="urn:microsoft.com/office/officeart/2018/5/layout/IconCircleLabelList"/>
    <dgm:cxn modelId="{51589857-B5E5-48E0-A534-DCDBB0371D03}" type="presParOf" srcId="{8702FCA8-7AA9-4603-B0D6-B1851096F908}" destId="{FA74D773-A307-47F0-A1DA-6465DBDF5CE8}" srcOrd="2" destOrd="0" presId="urn:microsoft.com/office/officeart/2018/5/layout/IconCircleLabelList"/>
    <dgm:cxn modelId="{B79B1296-7A49-4BBF-BE17-A2DED8812EFC}" type="presParOf" srcId="{FA74D773-A307-47F0-A1DA-6465DBDF5CE8}" destId="{4E0DACC2-67B6-4A46-98BA-021ED6655A49}" srcOrd="0" destOrd="0" presId="urn:microsoft.com/office/officeart/2018/5/layout/IconCircleLabelList"/>
    <dgm:cxn modelId="{CB433FE2-B7A6-4A87-94B0-593FE49D75AC}" type="presParOf" srcId="{FA74D773-A307-47F0-A1DA-6465DBDF5CE8}" destId="{04F8E290-7335-4458-8E7A-BEB7C77E8CD0}" srcOrd="1" destOrd="0" presId="urn:microsoft.com/office/officeart/2018/5/layout/IconCircleLabelList"/>
    <dgm:cxn modelId="{8511A92C-373A-4F2C-8B4C-4EC4E4DF062A}" type="presParOf" srcId="{FA74D773-A307-47F0-A1DA-6465DBDF5CE8}" destId="{D8A39AB0-6340-4F3C-9CD8-576D81FD39D9}" srcOrd="2" destOrd="0" presId="urn:microsoft.com/office/officeart/2018/5/layout/IconCircleLabelList"/>
    <dgm:cxn modelId="{141DBBEB-A012-402F-A53B-88E1DD6C578E}" type="presParOf" srcId="{FA74D773-A307-47F0-A1DA-6465DBDF5CE8}" destId="{31A01AF7-9F4E-4E79-B59C-055C12C9C738}" srcOrd="3" destOrd="0" presId="urn:microsoft.com/office/officeart/2018/5/layout/IconCircleLabelList"/>
    <dgm:cxn modelId="{ECC45B60-6FAC-468F-A99D-1CB660048D42}" type="presParOf" srcId="{8702FCA8-7AA9-4603-B0D6-B1851096F908}" destId="{43FE9E5C-1C7D-47C8-8736-C04204562FCF}" srcOrd="3" destOrd="0" presId="urn:microsoft.com/office/officeart/2018/5/layout/IconCircleLabelList"/>
    <dgm:cxn modelId="{6A23A12B-55FC-45CA-9F2C-DD7163649DE3}" type="presParOf" srcId="{8702FCA8-7AA9-4603-B0D6-B1851096F908}" destId="{608D5AAE-7CD6-4663-982A-22FB7ADB95FF}" srcOrd="4" destOrd="0" presId="urn:microsoft.com/office/officeart/2018/5/layout/IconCircleLabelList"/>
    <dgm:cxn modelId="{18D5B332-950C-47B5-8A3A-97D941046C89}" type="presParOf" srcId="{608D5AAE-7CD6-4663-982A-22FB7ADB95FF}" destId="{C32B010A-F51D-43DE-8F0A-3C1EC6AEB434}" srcOrd="0" destOrd="0" presId="urn:microsoft.com/office/officeart/2018/5/layout/IconCircleLabelList"/>
    <dgm:cxn modelId="{0E82E90C-4B31-4035-875A-1C5E2FD086E5}" type="presParOf" srcId="{608D5AAE-7CD6-4663-982A-22FB7ADB95FF}" destId="{3F63CCFB-31CD-48FF-8034-3104415BF6A5}" srcOrd="1" destOrd="0" presId="urn:microsoft.com/office/officeart/2018/5/layout/IconCircleLabelList"/>
    <dgm:cxn modelId="{99D63A15-071A-4037-A7B3-D24654F4B220}" type="presParOf" srcId="{608D5AAE-7CD6-4663-982A-22FB7ADB95FF}" destId="{D3F73A3C-F36E-404A-BEF4-F3F1E953CF95}" srcOrd="2" destOrd="0" presId="urn:microsoft.com/office/officeart/2018/5/layout/IconCircleLabelList"/>
    <dgm:cxn modelId="{6105620A-BEA6-444A-A7DE-A473DA7F3D77}" type="presParOf" srcId="{608D5AAE-7CD6-4663-982A-22FB7ADB95FF}" destId="{9FD9AEC7-6BF4-48B8-B63B-528121714D4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5799-FC49-485F-A037-C7C5D33106AA}">
      <dsp:nvSpPr>
        <dsp:cNvPr id="0" name=""/>
        <dsp:cNvSpPr/>
      </dsp:nvSpPr>
      <dsp:spPr>
        <a:xfrm>
          <a:off x="600095" y="570738"/>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757C5-0D29-4A2F-BA9B-F5F954208CB4}">
      <dsp:nvSpPr>
        <dsp:cNvPr id="0" name=""/>
        <dsp:cNvSpPr/>
      </dsp:nvSpPr>
      <dsp:spPr>
        <a:xfrm>
          <a:off x="980345" y="950988"/>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D3B677-8AC5-4012-AA24-EEE7DD04F388}">
      <dsp:nvSpPr>
        <dsp:cNvPr id="0" name=""/>
        <dsp:cNvSpPr/>
      </dsp:nvSpPr>
      <dsp:spPr>
        <a:xfrm>
          <a:off x="29720" y="2910739"/>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baseline="0" dirty="0"/>
            <a:t>1. </a:t>
          </a:r>
          <a:r>
            <a:rPr lang="en-US" sz="1700" kern="1200" baseline="0" dirty="0">
              <a:latin typeface="Century Schoolbook" panose="02040604050505020304"/>
            </a:rPr>
            <a:t>Health</a:t>
          </a:r>
          <a:r>
            <a:rPr lang="en-US" sz="1700" kern="1200" baseline="0" dirty="0"/>
            <a:t> History Questionnaire</a:t>
          </a:r>
          <a:endParaRPr lang="en-US" sz="1700" kern="1200" dirty="0"/>
        </a:p>
      </dsp:txBody>
      <dsp:txXfrm>
        <a:off x="29720" y="2910739"/>
        <a:ext cx="2925000" cy="720000"/>
      </dsp:txXfrm>
    </dsp:sp>
    <dsp:sp modelId="{4E0DACC2-67B6-4A46-98BA-021ED6655A49}">
      <dsp:nvSpPr>
        <dsp:cNvPr id="0" name=""/>
        <dsp:cNvSpPr/>
      </dsp:nvSpPr>
      <dsp:spPr>
        <a:xfrm>
          <a:off x="4036970" y="570738"/>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8E290-7335-4458-8E7A-BEB7C77E8CD0}">
      <dsp:nvSpPr>
        <dsp:cNvPr id="0" name=""/>
        <dsp:cNvSpPr/>
      </dsp:nvSpPr>
      <dsp:spPr>
        <a:xfrm>
          <a:off x="4417220" y="950988"/>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A01AF7-9F4E-4E79-B59C-055C12C9C738}">
      <dsp:nvSpPr>
        <dsp:cNvPr id="0" name=""/>
        <dsp:cNvSpPr/>
      </dsp:nvSpPr>
      <dsp:spPr>
        <a:xfrm>
          <a:off x="3466595" y="2910739"/>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baseline="0" dirty="0"/>
            <a:t>2. Physical Activity Questionnaire for Everyone (PAR-Q+)</a:t>
          </a:r>
          <a:endParaRPr lang="en-US" sz="1700" kern="1200" dirty="0"/>
        </a:p>
      </dsp:txBody>
      <dsp:txXfrm>
        <a:off x="3466595" y="2910739"/>
        <a:ext cx="2925000" cy="720000"/>
      </dsp:txXfrm>
    </dsp:sp>
    <dsp:sp modelId="{C32B010A-F51D-43DE-8F0A-3C1EC6AEB434}">
      <dsp:nvSpPr>
        <dsp:cNvPr id="0" name=""/>
        <dsp:cNvSpPr/>
      </dsp:nvSpPr>
      <dsp:spPr>
        <a:xfrm>
          <a:off x="7473845" y="570738"/>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3CCFB-31CD-48FF-8034-3104415BF6A5}">
      <dsp:nvSpPr>
        <dsp:cNvPr id="0" name=""/>
        <dsp:cNvSpPr/>
      </dsp:nvSpPr>
      <dsp:spPr>
        <a:xfrm>
          <a:off x="7854095" y="950988"/>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D9AEC7-6BF4-48B8-B63B-528121714D47}">
      <dsp:nvSpPr>
        <dsp:cNvPr id="0" name=""/>
        <dsp:cNvSpPr/>
      </dsp:nvSpPr>
      <dsp:spPr>
        <a:xfrm>
          <a:off x="6903470" y="2910739"/>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defRPr cap="all"/>
          </a:pPr>
          <a:r>
            <a:rPr lang="en-US" sz="1700" kern="1200" baseline="0" dirty="0">
              <a:latin typeface="Century Schoolbook" panose="02040604050505020304"/>
            </a:rPr>
            <a:t>3. Medical</a:t>
          </a:r>
          <a:r>
            <a:rPr lang="en-US" sz="1700" kern="1200" baseline="0" dirty="0"/>
            <a:t> or Health Exam</a:t>
          </a:r>
          <a:endParaRPr lang="en-US" sz="1700" kern="1200" dirty="0"/>
        </a:p>
      </dsp:txBody>
      <dsp:txXfrm>
        <a:off x="6903470" y="2910739"/>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E278C-2BD7-5B49-B648-0A6745F59C06}"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5CF31-BC8F-0346-B6D3-C73D071EB0AD}" type="slidenum">
              <a:rPr lang="en-US" smtClean="0"/>
              <a:t>‹#›</a:t>
            </a:fld>
            <a:endParaRPr lang="en-US"/>
          </a:p>
        </p:txBody>
      </p:sp>
    </p:spTree>
    <p:extLst>
      <p:ext uri="{BB962C8B-B14F-4D97-AF65-F5344CB8AC3E}">
        <p14:creationId xmlns:p14="http://schemas.microsoft.com/office/powerpoint/2010/main" val="281922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1/27/2022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92731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1168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12471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1440" indent="-91440">
              <a:buFont typeface="Arial" panose="020B0604020202020204" pitchFamily="34" charset="0"/>
              <a:buChar char="•"/>
              <a:defRPr/>
            </a:lvl1pPr>
            <a:lvl2pPr marL="384048" indent="-182880">
              <a:buFont typeface="Arial" panose="020B0604020202020204" pitchFamily="34" charset="0"/>
              <a:buChar char="•"/>
              <a:defRPr sz="2000"/>
            </a:lvl2pPr>
            <a:lvl3pPr>
              <a:defRPr sz="1800"/>
            </a:lvl3pPr>
            <a:lvl4pPr>
              <a:defRPr sz="1400"/>
            </a:lvl4pPr>
            <a:lvl5pPr>
              <a:defRPr sz="1200"/>
            </a:lvl5pPr>
          </a:lstStyle>
          <a:p>
            <a:pPr lvl="1"/>
            <a:r>
              <a:rPr lang="en-US" dirty="0"/>
              <a:t>Edit Master text styles</a:t>
            </a:r>
          </a:p>
          <a:p>
            <a:pPr lvl="2"/>
            <a:r>
              <a:rPr lang="en-US" dirty="0"/>
              <a:t>Second level</a:t>
            </a:r>
          </a:p>
          <a:p>
            <a:pPr lvl="3"/>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15F6F48-48A3-4F71-BB15-2C2729797882}"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4D4-F99D-4B69-B1F3-22163ED9EB5B}" type="slidenum">
              <a:rPr lang="en-US" smtClean="0"/>
              <a:t>‹#›</a:t>
            </a:fld>
            <a:endParaRPr lang="en-US"/>
          </a:p>
        </p:txBody>
      </p:sp>
      <p:pic>
        <p:nvPicPr>
          <p:cNvPr id="7" name="Picture 6" descr="Image result for ucf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601" t="9583" r="28947" b="10126"/>
          <a:stretch/>
        </p:blipFill>
        <p:spPr bwMode="auto">
          <a:xfrm>
            <a:off x="10824210" y="5943600"/>
            <a:ext cx="777239" cy="9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93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5F6F48-48A3-4F71-BB15-2C2729797882}"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4D4-F99D-4B69-B1F3-22163ED9EB5B}" type="slidenum">
              <a:rPr lang="en-US" smtClean="0"/>
              <a:t>‹#›</a:t>
            </a:fld>
            <a:endParaRPr lang="en-US"/>
          </a:p>
        </p:txBody>
      </p:sp>
      <p:pic>
        <p:nvPicPr>
          <p:cNvPr id="9" name="Picture 6" descr="Image result for ucf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601" t="9583" r="28947" b="10126"/>
          <a:stretch/>
        </p:blipFill>
        <p:spPr bwMode="auto">
          <a:xfrm>
            <a:off x="10824210" y="5943600"/>
            <a:ext cx="777239" cy="9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4040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710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4871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948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2101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8762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8722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912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1/27/2022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230324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1"/>
            <a:r>
              <a:rPr lang="en-US" dirty="0"/>
              <a:t>Edit Master text styles</a:t>
            </a:r>
          </a:p>
          <a:p>
            <a:pPr lvl="2"/>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5F6F48-48A3-4F71-BB15-2C2729797882}" type="datetimeFigureOut">
              <a:rPr lang="en-US" smtClean="0"/>
              <a:t>1/27/2022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8914D4-F99D-4B69-B1F3-22163ED9EB5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6" descr="Image result for ucf logo"/>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8601" t="9583" r="28947" b="10126"/>
          <a:stretch/>
        </p:blipFill>
        <p:spPr bwMode="auto">
          <a:xfrm>
            <a:off x="10824210" y="5943600"/>
            <a:ext cx="777239" cy="9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59152"/>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66C88B-B170-4C69-85D3-FD6AD975F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0FE256-DF37-4639-8CB7-2E2F1897A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522600" y="758952"/>
            <a:ext cx="5157591" cy="4041648"/>
          </a:xfrm>
        </p:spPr>
        <p:txBody>
          <a:bodyPr>
            <a:normAutofit/>
          </a:bodyPr>
          <a:lstStyle/>
          <a:p>
            <a:r>
              <a:rPr lang="en-US" dirty="0">
                <a:solidFill>
                  <a:srgbClr val="FFFFFF"/>
                </a:solidFill>
              </a:rPr>
              <a:t>Blood Pressure- Week 3</a:t>
            </a:r>
          </a:p>
        </p:txBody>
      </p:sp>
      <p:sp>
        <p:nvSpPr>
          <p:cNvPr id="3" name="Subtitle 2"/>
          <p:cNvSpPr>
            <a:spLocks noGrp="1"/>
          </p:cNvSpPr>
          <p:nvPr>
            <p:ph type="subTitle" idx="1"/>
          </p:nvPr>
        </p:nvSpPr>
        <p:spPr>
          <a:xfrm>
            <a:off x="5522600" y="4800600"/>
            <a:ext cx="5157592" cy="1691640"/>
          </a:xfrm>
        </p:spPr>
        <p:txBody>
          <a:bodyPr>
            <a:normAutofit/>
          </a:bodyPr>
          <a:lstStyle/>
          <a:p>
            <a:r>
              <a:rPr lang="en-US">
                <a:solidFill>
                  <a:srgbClr val="D9D9D9"/>
                </a:solidFill>
              </a:rPr>
              <a:t>PET4550C</a:t>
            </a:r>
          </a:p>
        </p:txBody>
      </p:sp>
      <p:sp useBgFill="1">
        <p:nvSpPr>
          <p:cNvPr id="14" name="Rectangle 13">
            <a:extLst>
              <a:ext uri="{FF2B5EF4-FFF2-40B4-BE49-F238E27FC236}">
                <a16:creationId xmlns:a16="http://schemas.microsoft.com/office/drawing/2014/main" id="{FDD1039A-772C-4213-A092-0D8A9EF4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rt Organ">
            <a:extLst>
              <a:ext uri="{FF2B5EF4-FFF2-40B4-BE49-F238E27FC236}">
                <a16:creationId xmlns:a16="http://schemas.microsoft.com/office/drawing/2014/main" id="{F43658F6-447C-450A-80B7-767A6D4DAA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2987" y="1566474"/>
            <a:ext cx="3718563" cy="3718563"/>
          </a:xfrm>
          <a:prstGeom prst="rect">
            <a:avLst/>
          </a:prstGeom>
        </p:spPr>
      </p:pic>
      <p:sp>
        <p:nvSpPr>
          <p:cNvPr id="16" name="Rectangle 15">
            <a:extLst>
              <a:ext uri="{FF2B5EF4-FFF2-40B4-BE49-F238E27FC236}">
                <a16:creationId xmlns:a16="http://schemas.microsoft.com/office/drawing/2014/main" id="{0B39728D-66CA-4175-956D-FE26F3225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327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961AD00C-6836-4BD5-9D88-13510E4683C4}"/>
              </a:ext>
            </a:extLst>
          </p:cNvPr>
          <p:cNvPicPr>
            <a:picLocks noChangeAspect="1"/>
          </p:cNvPicPr>
          <p:nvPr/>
        </p:nvPicPr>
        <p:blipFill>
          <a:blip r:embed="rId2"/>
          <a:stretch>
            <a:fillRect/>
          </a:stretch>
        </p:blipFill>
        <p:spPr>
          <a:xfrm>
            <a:off x="6027492" y="2041519"/>
            <a:ext cx="4990734" cy="3376866"/>
          </a:xfrm>
          <a:prstGeom prst="rect">
            <a:avLst/>
          </a:prstGeom>
        </p:spPr>
      </p:pic>
      <p:sp>
        <p:nvSpPr>
          <p:cNvPr id="3" name="TextBox 2">
            <a:extLst>
              <a:ext uri="{FF2B5EF4-FFF2-40B4-BE49-F238E27FC236}">
                <a16:creationId xmlns:a16="http://schemas.microsoft.com/office/drawing/2014/main" id="{273985E9-A037-4159-B78D-7D2DD6C68008}"/>
              </a:ext>
            </a:extLst>
          </p:cNvPr>
          <p:cNvSpPr txBox="1"/>
          <p:nvPr/>
        </p:nvSpPr>
        <p:spPr>
          <a:xfrm>
            <a:off x="591979" y="383188"/>
            <a:ext cx="73288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Blood Flow &amp; The</a:t>
            </a:r>
            <a:r>
              <a:rPr lang="en-US" dirty="0"/>
              <a:t> </a:t>
            </a:r>
            <a:r>
              <a:rPr lang="en-US" sz="4800" dirty="0"/>
              <a:t>Heart</a:t>
            </a:r>
          </a:p>
        </p:txBody>
      </p:sp>
      <p:sp>
        <p:nvSpPr>
          <p:cNvPr id="4" name="Content Placeholder 2">
            <a:extLst>
              <a:ext uri="{FF2B5EF4-FFF2-40B4-BE49-F238E27FC236}">
                <a16:creationId xmlns:a16="http://schemas.microsoft.com/office/drawing/2014/main" id="{93380583-F923-4676-9096-ACE735648FEB}"/>
              </a:ext>
            </a:extLst>
          </p:cNvPr>
          <p:cNvSpPr>
            <a:spLocks noGrp="1"/>
          </p:cNvSpPr>
          <p:nvPr/>
        </p:nvSpPr>
        <p:spPr>
          <a:xfrm>
            <a:off x="727100" y="1809151"/>
            <a:ext cx="4937760" cy="4023360"/>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Arteries vs Veins</a:t>
            </a:r>
          </a:p>
          <a:p>
            <a:r>
              <a:rPr lang="en-US" dirty="0"/>
              <a:t>Most of the filling of the ventricles is due to passive filling</a:t>
            </a:r>
          </a:p>
          <a:p>
            <a:r>
              <a:rPr lang="en-US" dirty="0"/>
              <a:t>Atria contraction does little ventricular filling  (20%)</a:t>
            </a:r>
          </a:p>
          <a:p>
            <a:r>
              <a:rPr lang="en-US" dirty="0"/>
              <a:t>Right side of the heart to pulmonary circuit</a:t>
            </a:r>
          </a:p>
          <a:p>
            <a:r>
              <a:rPr lang="en-US" dirty="0"/>
              <a:t>Left side of heart to systemic circuit</a:t>
            </a:r>
          </a:p>
          <a:p>
            <a:r>
              <a:rPr lang="en-US" dirty="0"/>
              <a:t>Left ventricle of heart is more muscular</a:t>
            </a:r>
          </a:p>
          <a:p>
            <a:r>
              <a:rPr lang="en-US" dirty="0"/>
              <a:t>Laminar Blood Flow</a:t>
            </a:r>
          </a:p>
          <a:p>
            <a:pPr marL="383540" lvl="1"/>
            <a:r>
              <a:rPr lang="en-US" dirty="0"/>
              <a:t>Flows without turbulence; no audible sound</a:t>
            </a:r>
          </a:p>
          <a:p>
            <a:endParaRPr lang="en-US" dirty="0"/>
          </a:p>
        </p:txBody>
      </p:sp>
    </p:spTree>
    <p:extLst>
      <p:ext uri="{BB962C8B-B14F-4D97-AF65-F5344CB8AC3E}">
        <p14:creationId xmlns:p14="http://schemas.microsoft.com/office/powerpoint/2010/main" val="33147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8DD5-A6AE-4039-A020-8EBB655D51EF}"/>
              </a:ext>
            </a:extLst>
          </p:cNvPr>
          <p:cNvSpPr>
            <a:spLocks noGrp="1"/>
          </p:cNvSpPr>
          <p:nvPr>
            <p:ph type="title"/>
          </p:nvPr>
        </p:nvSpPr>
        <p:spPr/>
        <p:txBody>
          <a:bodyPr/>
          <a:lstStyle/>
          <a:p>
            <a:r>
              <a:rPr lang="en-US" dirty="0"/>
              <a:t>Understanding Blood Pressure</a:t>
            </a:r>
          </a:p>
        </p:txBody>
      </p:sp>
      <p:sp>
        <p:nvSpPr>
          <p:cNvPr id="3" name="Content Placeholder 2">
            <a:extLst>
              <a:ext uri="{FF2B5EF4-FFF2-40B4-BE49-F238E27FC236}">
                <a16:creationId xmlns:a16="http://schemas.microsoft.com/office/drawing/2014/main" id="{66F5B092-FFA0-4948-B625-56859582E28F}"/>
              </a:ext>
            </a:extLst>
          </p:cNvPr>
          <p:cNvSpPr>
            <a:spLocks noGrp="1"/>
          </p:cNvSpPr>
          <p:nvPr>
            <p:ph idx="1"/>
          </p:nvPr>
        </p:nvSpPr>
        <p:spPr/>
        <p:txBody>
          <a:bodyPr>
            <a:noAutofit/>
          </a:bodyPr>
          <a:lstStyle/>
          <a:p>
            <a:pPr lvl="1"/>
            <a:r>
              <a:rPr lang="en-US" sz="2400" dirty="0"/>
              <a:t>Pressure exerted against the walls of the various vessels of the arterial side of the circulatory system by the heart as it pumps blood to the body. </a:t>
            </a:r>
          </a:p>
          <a:p>
            <a:pPr lvl="1"/>
            <a:endParaRPr lang="en-US" sz="2400" dirty="0"/>
          </a:p>
          <a:p>
            <a:pPr lvl="1"/>
            <a:r>
              <a:rPr lang="en-US" sz="2400" dirty="0"/>
              <a:t>Dependent on two factors: </a:t>
            </a:r>
          </a:p>
          <a:p>
            <a:pPr lvl="2"/>
            <a:r>
              <a:rPr lang="en-US" sz="2000" dirty="0"/>
              <a:t>the volume of blood delivered to a vessel</a:t>
            </a:r>
          </a:p>
          <a:p>
            <a:pPr lvl="2"/>
            <a:r>
              <a:rPr lang="en-US" sz="2000" dirty="0"/>
              <a:t>amount of resistance exerted against the blood being delivered (vascular resistance or total peripheral resistance).</a:t>
            </a:r>
          </a:p>
          <a:p>
            <a:pPr lvl="1"/>
            <a:endParaRPr lang="en-US" sz="2400" dirty="0"/>
          </a:p>
          <a:p>
            <a:pPr lvl="1"/>
            <a:r>
              <a:rPr lang="en-US" sz="2400" dirty="0"/>
              <a:t>Small changes in radius of vessels results in large increases in vascular resistance</a:t>
            </a:r>
          </a:p>
          <a:p>
            <a:pPr lvl="1"/>
            <a:endParaRPr lang="en-US" sz="2400" dirty="0"/>
          </a:p>
        </p:txBody>
      </p:sp>
    </p:spTree>
    <p:extLst>
      <p:ext uri="{BB962C8B-B14F-4D97-AF65-F5344CB8AC3E}">
        <p14:creationId xmlns:p14="http://schemas.microsoft.com/office/powerpoint/2010/main" val="265275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ystolic and diastolic blood pressure"/>
          <p:cNvPicPr>
            <a:picLocks noChangeAspect="1" noChangeArrowheads="1"/>
          </p:cNvPicPr>
          <p:nvPr/>
        </p:nvPicPr>
        <p:blipFill rotWithShape="1">
          <a:blip r:embed="rId2">
            <a:extLst>
              <a:ext uri="{28A0092B-C50C-407E-A947-70E740481C1C}">
                <a14:useLocalDpi xmlns:a14="http://schemas.microsoft.com/office/drawing/2010/main" val="0"/>
              </a:ext>
            </a:extLst>
          </a:blip>
          <a:srcRect l="-2" r="-1833"/>
          <a:stretch/>
        </p:blipFill>
        <p:spPr bwMode="auto">
          <a:xfrm>
            <a:off x="5831711" y="1904828"/>
            <a:ext cx="5164663" cy="3757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9872" y="134266"/>
            <a:ext cx="9692640" cy="1325562"/>
          </a:xfrm>
        </p:spPr>
        <p:txBody>
          <a:bodyPr/>
          <a:lstStyle/>
          <a:p>
            <a:r>
              <a:rPr lang="en-US" dirty="0"/>
              <a:t>Systolic &amp; Diastolic Pressure</a:t>
            </a:r>
          </a:p>
        </p:txBody>
      </p:sp>
      <p:sp>
        <p:nvSpPr>
          <p:cNvPr id="3" name="Content Placeholder 2"/>
          <p:cNvSpPr>
            <a:spLocks noGrp="1"/>
          </p:cNvSpPr>
          <p:nvPr>
            <p:ph idx="1"/>
          </p:nvPr>
        </p:nvSpPr>
        <p:spPr>
          <a:xfrm>
            <a:off x="852198" y="1881335"/>
            <a:ext cx="5548602" cy="4494908"/>
          </a:xfrm>
        </p:spPr>
        <p:txBody>
          <a:bodyPr>
            <a:noAutofit/>
          </a:bodyPr>
          <a:lstStyle/>
          <a:p>
            <a:pPr lvl="1"/>
            <a:r>
              <a:rPr lang="en-US" sz="2400" dirty="0"/>
              <a:t>Arterial systolic blood pressure (SBP) is the maximum pressure attained during </a:t>
            </a:r>
            <a:r>
              <a:rPr lang="en-US" sz="2400" u="sng" dirty="0"/>
              <a:t>peak ventricular ejection</a:t>
            </a:r>
            <a:r>
              <a:rPr lang="en-US" sz="2400" dirty="0"/>
              <a:t> or systole during the cardiac cycle</a:t>
            </a:r>
          </a:p>
          <a:p>
            <a:pPr lvl="2"/>
            <a:r>
              <a:rPr lang="en-US" dirty="0"/>
              <a:t>Pressure exerted when blood is ejected into arteries</a:t>
            </a:r>
          </a:p>
          <a:p>
            <a:pPr lvl="1">
              <a:buFont typeface="Arial" panose="020B0604020202020204" pitchFamily="34" charset="0"/>
              <a:buChar char="•"/>
            </a:pPr>
            <a:endParaRPr lang="en-US" sz="2400" dirty="0"/>
          </a:p>
          <a:p>
            <a:pPr lvl="1"/>
            <a:r>
              <a:rPr lang="en-US" sz="2400" dirty="0"/>
              <a:t>Diastolic blood pressure (DBP) is the minimum arterial pressure within the cardiac cycle </a:t>
            </a:r>
            <a:r>
              <a:rPr lang="en-US" sz="2400" u="sng" dirty="0"/>
              <a:t>during ventricular relaxation</a:t>
            </a:r>
            <a:r>
              <a:rPr lang="en-US" sz="2400" dirty="0"/>
              <a:t> or diastole.</a:t>
            </a:r>
          </a:p>
          <a:p>
            <a:pPr lvl="2"/>
            <a:r>
              <a:rPr lang="en-US" dirty="0">
                <a:solidFill>
                  <a:schemeClr val="tx1"/>
                </a:solidFill>
              </a:rPr>
              <a:t>Pressure blood exerts within arteries in between beats</a:t>
            </a:r>
          </a:p>
          <a:p>
            <a:pPr lvl="1">
              <a:buFont typeface="Arial" panose="020B0604020202020204" pitchFamily="34" charset="0"/>
              <a:buChar char="•"/>
            </a:pPr>
            <a:endParaRPr lang="en-US" sz="2400" dirty="0"/>
          </a:p>
        </p:txBody>
      </p:sp>
    </p:spTree>
    <p:extLst>
      <p:ext uri="{BB962C8B-B14F-4D97-AF65-F5344CB8AC3E}">
        <p14:creationId xmlns:p14="http://schemas.microsoft.com/office/powerpoint/2010/main" val="401947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Ranges</a:t>
            </a:r>
          </a:p>
        </p:txBody>
      </p:sp>
      <p:pic>
        <p:nvPicPr>
          <p:cNvPr id="3076" name="Picture 4" descr="Image result for systolic and diastolic blood pres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755" y="1749886"/>
            <a:ext cx="7967311" cy="4571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14608" y="2714921"/>
            <a:ext cx="1817147" cy="2616101"/>
          </a:xfrm>
          <a:prstGeom prst="rect">
            <a:avLst/>
          </a:prstGeom>
          <a:noFill/>
        </p:spPr>
        <p:txBody>
          <a:bodyPr wrap="square" rtlCol="0">
            <a:spAutoFit/>
          </a:bodyPr>
          <a:lstStyle/>
          <a:p>
            <a:r>
              <a:rPr lang="en-US" dirty="0"/>
              <a:t>High Blood Pressure: </a:t>
            </a:r>
          </a:p>
          <a:p>
            <a:r>
              <a:rPr lang="en-US" sz="1600" dirty="0"/>
              <a:t>too much resistance inside your arteries… can cause arterial damage and increases risk of stroke, heart attack, or failure</a:t>
            </a:r>
          </a:p>
        </p:txBody>
      </p:sp>
    </p:spTree>
    <p:extLst>
      <p:ext uri="{BB962C8B-B14F-4D97-AF65-F5344CB8AC3E}">
        <p14:creationId xmlns:p14="http://schemas.microsoft.com/office/powerpoint/2010/main" val="5079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7146FBF0-48E5-439B-8FD9-902D41F91FBD}"/>
              </a:ext>
            </a:extLst>
          </p:cNvPr>
          <p:cNvSpPr txBox="1"/>
          <p:nvPr/>
        </p:nvSpPr>
        <p:spPr>
          <a:xfrm>
            <a:off x="8318090" y="758952"/>
            <a:ext cx="2802194" cy="404164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85000"/>
              </a:lnSpc>
              <a:spcBef>
                <a:spcPct val="0"/>
              </a:spcBef>
              <a:spcAft>
                <a:spcPts val="600"/>
              </a:spcAft>
            </a:pPr>
            <a:r>
              <a:rPr lang="en-US" sz="4400" spc="-50">
                <a:solidFill>
                  <a:srgbClr val="FFFFFF"/>
                </a:solidFill>
                <a:latin typeface="+mj-lt"/>
                <a:ea typeface="+mj-ea"/>
                <a:cs typeface="+mj-cs"/>
              </a:rPr>
              <a:t>Pressure Gradients</a:t>
            </a:r>
          </a:p>
        </p:txBody>
      </p:sp>
      <p:sp useBgFill="1">
        <p:nvSpPr>
          <p:cNvPr id="14" name="Rectangle 13">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9F728045-7A15-4B1C-B1D3-2F3E5AB10A9D}"/>
              </a:ext>
            </a:extLst>
          </p:cNvPr>
          <p:cNvPicPr>
            <a:picLocks noChangeAspect="1"/>
          </p:cNvPicPr>
          <p:nvPr/>
        </p:nvPicPr>
        <p:blipFill>
          <a:blip r:embed="rId2"/>
          <a:stretch>
            <a:fillRect/>
          </a:stretch>
        </p:blipFill>
        <p:spPr>
          <a:xfrm>
            <a:off x="1009636" y="484632"/>
            <a:ext cx="6446300" cy="5882248"/>
          </a:xfrm>
          <a:prstGeom prst="rect">
            <a:avLst/>
          </a:prstGeom>
        </p:spPr>
      </p:pic>
      <p:sp>
        <p:nvSpPr>
          <p:cNvPr id="16" name="Rectangle 15">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5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8953-080D-4A3B-AF55-6311A6495045}"/>
              </a:ext>
            </a:extLst>
          </p:cNvPr>
          <p:cNvSpPr>
            <a:spLocks noGrp="1"/>
          </p:cNvSpPr>
          <p:nvPr>
            <p:ph type="title"/>
          </p:nvPr>
        </p:nvSpPr>
        <p:spPr>
          <a:xfrm>
            <a:off x="679166" y="805030"/>
            <a:ext cx="9692640" cy="796645"/>
          </a:xfrm>
        </p:spPr>
        <p:txBody>
          <a:bodyPr anchor="b">
            <a:normAutofit/>
          </a:bodyPr>
          <a:lstStyle/>
          <a:p>
            <a:r>
              <a:rPr lang="en-US" dirty="0"/>
              <a:t>Components of Cardiac Output (CO)</a:t>
            </a:r>
          </a:p>
        </p:txBody>
      </p:sp>
      <p:sp>
        <p:nvSpPr>
          <p:cNvPr id="71" name="Content Placeholder 3">
            <a:extLst>
              <a:ext uri="{FF2B5EF4-FFF2-40B4-BE49-F238E27FC236}">
                <a16:creationId xmlns:a16="http://schemas.microsoft.com/office/drawing/2014/main" id="{470E4AE5-6FCF-4E55-9DE2-07B023ADB376}"/>
              </a:ext>
            </a:extLst>
          </p:cNvPr>
          <p:cNvSpPr>
            <a:spLocks noGrp="1"/>
          </p:cNvSpPr>
          <p:nvPr>
            <p:ph idx="1"/>
          </p:nvPr>
        </p:nvSpPr>
        <p:spPr>
          <a:xfrm>
            <a:off x="1088252" y="1828800"/>
            <a:ext cx="8768980" cy="4785387"/>
          </a:xfrm>
        </p:spPr>
        <p:txBody>
          <a:bodyPr vert="horz" lIns="0" tIns="45720" rIns="0" bIns="45720" rtlCol="0" anchor="t">
            <a:noAutofit/>
          </a:bodyPr>
          <a:lstStyle/>
          <a:p>
            <a:pPr marL="383540" lvl="1"/>
            <a:r>
              <a:rPr lang="en-US" sz="2800" dirty="0">
                <a:cs typeface="Arial"/>
              </a:rPr>
              <a:t>Definition:</a:t>
            </a:r>
            <a:endParaRPr lang="en-US" sz="2800" dirty="0"/>
          </a:p>
          <a:p>
            <a:pPr marL="566420" lvl="2"/>
            <a:r>
              <a:rPr lang="en-US" sz="2400" dirty="0">
                <a:cs typeface="Arial"/>
              </a:rPr>
              <a:t>The amount of blood ejected by the heart in 1 minute</a:t>
            </a:r>
          </a:p>
          <a:p>
            <a:pPr marL="383540" lvl="1"/>
            <a:r>
              <a:rPr lang="en-US" sz="2800" dirty="0"/>
              <a:t>2 factors used to calculate CO</a:t>
            </a:r>
          </a:p>
          <a:p>
            <a:pPr marL="566420" lvl="2"/>
            <a:r>
              <a:rPr lang="en-US" sz="2400" dirty="0">
                <a:solidFill>
                  <a:srgbClr val="FF0000"/>
                </a:solidFill>
              </a:rPr>
              <a:t>Stroke volume </a:t>
            </a:r>
            <a:r>
              <a:rPr lang="en-US" sz="2400" dirty="0"/>
              <a:t>x </a:t>
            </a:r>
            <a:r>
              <a:rPr lang="en-US" sz="2400" dirty="0">
                <a:solidFill>
                  <a:srgbClr val="0070C0"/>
                </a:solidFill>
              </a:rPr>
              <a:t>Heart rate</a:t>
            </a:r>
            <a:endParaRPr lang="en-US" sz="2400" dirty="0">
              <a:solidFill>
                <a:srgbClr val="0070C0"/>
              </a:solidFill>
              <a:cs typeface="Arial"/>
            </a:endParaRPr>
          </a:p>
          <a:p>
            <a:pPr marL="566420" lvl="2"/>
            <a:r>
              <a:rPr lang="en-US" sz="2400" dirty="0">
                <a:solidFill>
                  <a:srgbClr val="FF0000"/>
                </a:solidFill>
                <a:cs typeface="Arial"/>
              </a:rPr>
              <a:t>Volume of blood pumped by each ventricle with each heartbeat (mL/beat)</a:t>
            </a:r>
          </a:p>
          <a:p>
            <a:pPr marL="566420" lvl="2"/>
            <a:r>
              <a:rPr lang="en-US" sz="2400" dirty="0">
                <a:solidFill>
                  <a:srgbClr val="0070C0"/>
                </a:solidFill>
                <a:cs typeface="Arial"/>
              </a:rPr>
              <a:t># of beats per minute (beats/min)</a:t>
            </a:r>
          </a:p>
          <a:p>
            <a:pPr marL="566420" lvl="2"/>
            <a:endParaRPr lang="en-US" sz="2400" b="1" dirty="0">
              <a:solidFill>
                <a:srgbClr val="0070C0"/>
              </a:solidFill>
            </a:endParaRPr>
          </a:p>
          <a:p>
            <a:pPr marL="383540" lvl="1"/>
            <a:r>
              <a:rPr lang="en-US" sz="2800" dirty="0">
                <a:ea typeface="+mn-lt"/>
                <a:cs typeface="+mn-lt"/>
              </a:rPr>
              <a:t>4 Determinants of Cardiac Output</a:t>
            </a:r>
            <a:endParaRPr lang="en-US" sz="2800">
              <a:cs typeface="Arial" panose="020B0604020202020204"/>
            </a:endParaRPr>
          </a:p>
          <a:p>
            <a:pPr marL="566420" lvl="2"/>
            <a:r>
              <a:rPr lang="en-US" sz="2400" dirty="0">
                <a:cs typeface="Arial" panose="020B0604020202020204"/>
              </a:rPr>
              <a:t>1 Influence HR</a:t>
            </a:r>
          </a:p>
          <a:p>
            <a:pPr marL="566420" lvl="2"/>
            <a:r>
              <a:rPr lang="en-US" sz="2400" dirty="0">
                <a:cs typeface="Arial" panose="020B0604020202020204"/>
              </a:rPr>
              <a:t>3 Influence Stroke Volume</a:t>
            </a:r>
          </a:p>
          <a:p>
            <a:pPr marL="383540" lvl="2" indent="0">
              <a:buNone/>
            </a:pPr>
            <a:endParaRPr lang="en-US" dirty="0">
              <a:cs typeface="Arial" panose="020B0604020202020204"/>
            </a:endParaRPr>
          </a:p>
          <a:p>
            <a:pPr marL="566420" lvl="2"/>
            <a:endParaRPr lang="en-US" dirty="0">
              <a:cs typeface="Arial" panose="020B0604020202020204"/>
            </a:endParaRPr>
          </a:p>
          <a:p>
            <a:pPr marL="383540" lvl="2" indent="0">
              <a:buNone/>
            </a:pPr>
            <a:endParaRPr lang="en-US" dirty="0">
              <a:cs typeface="Arial" panose="020B0604020202020204"/>
            </a:endParaRPr>
          </a:p>
        </p:txBody>
      </p:sp>
    </p:spTree>
    <p:extLst>
      <p:ext uri="{BB962C8B-B14F-4D97-AF65-F5344CB8AC3E}">
        <p14:creationId xmlns:p14="http://schemas.microsoft.com/office/powerpoint/2010/main" val="379472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F173-9EAF-4893-965A-AFAD1F85A11E}"/>
              </a:ext>
            </a:extLst>
          </p:cNvPr>
          <p:cNvSpPr>
            <a:spLocks noGrp="1"/>
          </p:cNvSpPr>
          <p:nvPr>
            <p:ph type="title"/>
          </p:nvPr>
        </p:nvSpPr>
        <p:spPr>
          <a:xfrm>
            <a:off x="7849738" y="823344"/>
            <a:ext cx="3075836" cy="623432"/>
          </a:xfrm>
        </p:spPr>
        <p:txBody>
          <a:bodyPr>
            <a:normAutofit/>
          </a:bodyPr>
          <a:lstStyle/>
          <a:p>
            <a:r>
              <a:rPr lang="en-US" sz="3200">
                <a:cs typeface="Times New Roman"/>
              </a:rPr>
              <a:t>#1 Heart Rate</a:t>
            </a:r>
            <a:endParaRPr lang="en-US" sz="3200"/>
          </a:p>
        </p:txBody>
      </p:sp>
      <p:pic>
        <p:nvPicPr>
          <p:cNvPr id="6" name="Picture 6" descr="A picture containing diagram&#10;&#10;Description automatically generated">
            <a:extLst>
              <a:ext uri="{FF2B5EF4-FFF2-40B4-BE49-F238E27FC236}">
                <a16:creationId xmlns:a16="http://schemas.microsoft.com/office/drawing/2014/main" id="{ACE0248D-5415-40F1-B8E2-9CB452370724}"/>
              </a:ext>
            </a:extLst>
          </p:cNvPr>
          <p:cNvPicPr>
            <a:picLocks noChangeAspect="1"/>
          </p:cNvPicPr>
          <p:nvPr/>
        </p:nvPicPr>
        <p:blipFill>
          <a:blip r:embed="rId2"/>
          <a:stretch>
            <a:fillRect/>
          </a:stretch>
        </p:blipFill>
        <p:spPr>
          <a:xfrm>
            <a:off x="633998" y="1243465"/>
            <a:ext cx="6927007" cy="4381331"/>
          </a:xfrm>
          <a:prstGeom prst="rect">
            <a:avLst/>
          </a:prstGeom>
        </p:spPr>
      </p:pic>
      <p:sp>
        <p:nvSpPr>
          <p:cNvPr id="3" name="Content Placeholder 2">
            <a:extLst>
              <a:ext uri="{FF2B5EF4-FFF2-40B4-BE49-F238E27FC236}">
                <a16:creationId xmlns:a16="http://schemas.microsoft.com/office/drawing/2014/main" id="{FF035480-A6DE-488E-B84D-F476E5EF49DC}"/>
              </a:ext>
            </a:extLst>
          </p:cNvPr>
          <p:cNvSpPr>
            <a:spLocks noGrp="1"/>
          </p:cNvSpPr>
          <p:nvPr>
            <p:ph idx="1"/>
          </p:nvPr>
        </p:nvSpPr>
        <p:spPr>
          <a:xfrm>
            <a:off x="7579662" y="1765714"/>
            <a:ext cx="3345911" cy="4588042"/>
          </a:xfrm>
        </p:spPr>
        <p:txBody>
          <a:bodyPr vert="horz" lIns="91440" tIns="45720" rIns="91440" bIns="45720" rtlCol="0" anchor="t">
            <a:noAutofit/>
          </a:bodyPr>
          <a:lstStyle/>
          <a:p>
            <a:pPr lvl="1">
              <a:spcBef>
                <a:spcPts val="0"/>
              </a:spcBef>
              <a:spcAft>
                <a:spcPts val="600"/>
              </a:spcAft>
            </a:pPr>
            <a:r>
              <a:rPr lang="en-US" dirty="0">
                <a:solidFill>
                  <a:schemeClr val="tx1"/>
                </a:solidFill>
                <a:ea typeface="+mn-lt"/>
                <a:cs typeface="+mn-lt"/>
              </a:rPr>
              <a:t>Heart Rate is influenced by 2 Factors called </a:t>
            </a:r>
            <a:r>
              <a:rPr lang="en-US" dirty="0" err="1">
                <a:solidFill>
                  <a:schemeClr val="tx1"/>
                </a:solidFill>
                <a:ea typeface="+mn-lt"/>
                <a:cs typeface="+mn-lt"/>
              </a:rPr>
              <a:t>chronotropes</a:t>
            </a:r>
            <a:r>
              <a:rPr lang="en-US" dirty="0">
                <a:solidFill>
                  <a:schemeClr val="tx1"/>
                </a:solidFill>
                <a:ea typeface="+mn-lt"/>
                <a:cs typeface="+mn-lt"/>
              </a:rPr>
              <a:t>!</a:t>
            </a:r>
          </a:p>
          <a:p>
            <a:pPr lvl="1">
              <a:spcBef>
                <a:spcPts val="0"/>
              </a:spcBef>
              <a:spcAft>
                <a:spcPts val="600"/>
              </a:spcAft>
            </a:pPr>
            <a:endParaRPr lang="en-US" dirty="0">
              <a:solidFill>
                <a:schemeClr val="tx1"/>
              </a:solidFill>
              <a:ea typeface="+mn-lt"/>
              <a:cs typeface="+mn-lt"/>
            </a:endParaRPr>
          </a:p>
          <a:p>
            <a:pPr lvl="1">
              <a:spcBef>
                <a:spcPts val="0"/>
              </a:spcBef>
              <a:spcAft>
                <a:spcPts val="600"/>
              </a:spcAft>
            </a:pPr>
            <a:r>
              <a:rPr lang="en-US" dirty="0">
                <a:solidFill>
                  <a:schemeClr val="tx1"/>
                </a:solidFill>
                <a:ea typeface="+mn-lt"/>
                <a:cs typeface="+mn-lt"/>
              </a:rPr>
              <a:t>Positive </a:t>
            </a:r>
            <a:r>
              <a:rPr lang="en-US" dirty="0" err="1">
                <a:solidFill>
                  <a:schemeClr val="tx1"/>
                </a:solidFill>
                <a:ea typeface="+mn-lt"/>
                <a:cs typeface="+mn-lt"/>
              </a:rPr>
              <a:t>chronotropes</a:t>
            </a:r>
            <a:r>
              <a:rPr lang="en-US" dirty="0">
                <a:solidFill>
                  <a:schemeClr val="tx1"/>
                </a:solidFill>
                <a:ea typeface="+mn-lt"/>
                <a:cs typeface="+mn-lt"/>
              </a:rPr>
              <a:t> </a:t>
            </a:r>
            <a:r>
              <a:rPr lang="en-US" dirty="0">
                <a:solidFill>
                  <a:schemeClr val="tx1"/>
                </a:solidFill>
              </a:rPr>
              <a:t>↑ HR</a:t>
            </a:r>
            <a:endParaRPr lang="en-US" dirty="0">
              <a:solidFill>
                <a:schemeClr val="tx1"/>
              </a:solidFill>
              <a:ea typeface="+mn-lt"/>
              <a:cs typeface="+mn-lt"/>
            </a:endParaRPr>
          </a:p>
          <a:p>
            <a:pPr lvl="1">
              <a:spcBef>
                <a:spcPts val="0"/>
              </a:spcBef>
              <a:spcAft>
                <a:spcPts val="600"/>
              </a:spcAft>
            </a:pPr>
            <a:r>
              <a:rPr lang="en-US" dirty="0">
                <a:solidFill>
                  <a:schemeClr val="tx1"/>
                </a:solidFill>
              </a:rPr>
              <a:t>Sympathetic</a:t>
            </a:r>
            <a:r>
              <a:rPr lang="en-US" dirty="0">
                <a:solidFill>
                  <a:schemeClr val="tx1"/>
                </a:solidFill>
                <a:ea typeface="+mn-lt"/>
                <a:cs typeface="+mn-lt"/>
              </a:rPr>
              <a:t> Stimulation: Epinephrine, adrenaline</a:t>
            </a:r>
          </a:p>
          <a:p>
            <a:pPr lvl="1">
              <a:spcBef>
                <a:spcPts val="0"/>
              </a:spcBef>
              <a:spcAft>
                <a:spcPts val="600"/>
              </a:spcAft>
            </a:pPr>
            <a:r>
              <a:rPr lang="en-US" dirty="0">
                <a:solidFill>
                  <a:schemeClr val="tx1"/>
                </a:solidFill>
                <a:ea typeface="+mn-lt"/>
                <a:cs typeface="+mn-lt"/>
              </a:rPr>
              <a:t>Drugs: Atropine</a:t>
            </a:r>
          </a:p>
          <a:p>
            <a:pPr lvl="1">
              <a:spcBef>
                <a:spcPts val="0"/>
              </a:spcBef>
              <a:spcAft>
                <a:spcPts val="600"/>
              </a:spcAft>
            </a:pPr>
            <a:endParaRPr lang="en-US" dirty="0">
              <a:solidFill>
                <a:schemeClr val="tx1"/>
              </a:solidFill>
              <a:ea typeface="+mn-lt"/>
              <a:cs typeface="+mn-lt"/>
            </a:endParaRPr>
          </a:p>
          <a:p>
            <a:pPr lvl="1">
              <a:spcBef>
                <a:spcPts val="0"/>
              </a:spcBef>
              <a:spcAft>
                <a:spcPts val="600"/>
              </a:spcAft>
            </a:pPr>
            <a:endParaRPr lang="en-US" dirty="0">
              <a:solidFill>
                <a:schemeClr val="tx1"/>
              </a:solidFill>
              <a:ea typeface="+mn-lt"/>
              <a:cs typeface="+mn-lt"/>
            </a:endParaRPr>
          </a:p>
          <a:p>
            <a:pPr lvl="1">
              <a:spcBef>
                <a:spcPts val="0"/>
              </a:spcBef>
              <a:spcAft>
                <a:spcPts val="600"/>
              </a:spcAft>
            </a:pPr>
            <a:r>
              <a:rPr lang="en-US" dirty="0">
                <a:solidFill>
                  <a:schemeClr val="tx1"/>
                </a:solidFill>
                <a:ea typeface="+mn-lt"/>
                <a:cs typeface="+mn-lt"/>
              </a:rPr>
              <a:t>Negative </a:t>
            </a:r>
            <a:r>
              <a:rPr lang="en-US" dirty="0" err="1">
                <a:solidFill>
                  <a:schemeClr val="tx1"/>
                </a:solidFill>
                <a:ea typeface="+mn-lt"/>
                <a:cs typeface="+mn-lt"/>
              </a:rPr>
              <a:t>chronotropes</a:t>
            </a:r>
            <a:r>
              <a:rPr lang="en-US" dirty="0">
                <a:solidFill>
                  <a:schemeClr val="tx1"/>
                </a:solidFill>
              </a:rPr>
              <a:t> ↓ HR</a:t>
            </a:r>
            <a:endParaRPr lang="en-US" dirty="0">
              <a:solidFill>
                <a:schemeClr val="tx1"/>
              </a:solidFill>
              <a:ea typeface="+mn-lt"/>
              <a:cs typeface="+mn-lt"/>
            </a:endParaRPr>
          </a:p>
          <a:p>
            <a:pPr lvl="1">
              <a:spcBef>
                <a:spcPts val="0"/>
              </a:spcBef>
              <a:spcAft>
                <a:spcPts val="600"/>
              </a:spcAft>
            </a:pPr>
            <a:r>
              <a:rPr lang="en-US" dirty="0">
                <a:solidFill>
                  <a:schemeClr val="tx1"/>
                </a:solidFill>
                <a:ea typeface="+mn-lt"/>
                <a:cs typeface="+mn-lt"/>
              </a:rPr>
              <a:t>Parasympathetic Stimulation: Acetylcholine</a:t>
            </a:r>
          </a:p>
          <a:p>
            <a:pPr lvl="1">
              <a:spcBef>
                <a:spcPts val="0"/>
              </a:spcBef>
              <a:spcAft>
                <a:spcPts val="600"/>
              </a:spcAft>
            </a:pPr>
            <a:r>
              <a:rPr lang="en-US" dirty="0">
                <a:solidFill>
                  <a:schemeClr val="tx1"/>
                </a:solidFill>
                <a:ea typeface="+mn-lt"/>
                <a:cs typeface="+mn-lt"/>
              </a:rPr>
              <a:t>Drugs: Adenosine, Metoprolol (Beta-Blockers)</a:t>
            </a:r>
            <a:endParaRPr lang="en-US" dirty="0">
              <a:solidFill>
                <a:schemeClr val="tx1"/>
              </a:solidFill>
            </a:endParaRPr>
          </a:p>
        </p:txBody>
      </p:sp>
      <p:sp>
        <p:nvSpPr>
          <p:cNvPr id="4" name="Content Placeholder 3">
            <a:extLst>
              <a:ext uri="{FF2B5EF4-FFF2-40B4-BE49-F238E27FC236}">
                <a16:creationId xmlns:a16="http://schemas.microsoft.com/office/drawing/2014/main" id="{7F4B2E80-EAA9-455C-A12D-F79E75794146}"/>
              </a:ext>
            </a:extLst>
          </p:cNvPr>
          <p:cNvSpPr txBox="1">
            <a:spLocks/>
          </p:cNvSpPr>
          <p:nvPr/>
        </p:nvSpPr>
        <p:spPr>
          <a:xfrm>
            <a:off x="757328" y="2017353"/>
            <a:ext cx="5923840" cy="4005831"/>
          </a:xfrm>
          <a:prstGeom prst="rect">
            <a:avLst/>
          </a:prstGeom>
        </p:spPr>
        <p:txBody>
          <a:bodyPr vert="horz" lIns="0" tIns="45720" rIns="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83540" lvl="1">
              <a:spcAft>
                <a:spcPts val="600"/>
              </a:spcAft>
            </a:pPr>
            <a:endParaRPr lang="en-US">
              <a:solidFill>
                <a:srgbClr val="404040"/>
              </a:solidFill>
              <a:cs typeface="Arial"/>
            </a:endParaRPr>
          </a:p>
          <a:p>
            <a:pPr marL="566420" lvl="2">
              <a:spcAft>
                <a:spcPts val="600"/>
              </a:spcAft>
            </a:pPr>
            <a:endParaRPr lang="en-US" b="1">
              <a:solidFill>
                <a:srgbClr val="0070C0"/>
              </a:solidFill>
              <a:cs typeface="Arial" panose="020B0604020202020204"/>
            </a:endParaRPr>
          </a:p>
          <a:p>
            <a:pPr marL="383540" lvl="1">
              <a:spcAft>
                <a:spcPts val="600"/>
              </a:spcAft>
            </a:pPr>
            <a:endParaRPr lang="en-US">
              <a:cs typeface="Arial" panose="020B0604020202020204"/>
            </a:endParaRPr>
          </a:p>
          <a:p>
            <a:pPr marL="383540" lvl="2" indent="0">
              <a:spcAft>
                <a:spcPts val="600"/>
              </a:spcAft>
              <a:buNone/>
            </a:pPr>
            <a:endParaRPr lang="en-US">
              <a:cs typeface="Arial" panose="020B0604020202020204"/>
            </a:endParaRPr>
          </a:p>
          <a:p>
            <a:pPr marL="566420" lvl="2">
              <a:spcAft>
                <a:spcPts val="600"/>
              </a:spcAft>
            </a:pPr>
            <a:endParaRPr lang="en-US">
              <a:cs typeface="Arial" panose="020B0604020202020204"/>
            </a:endParaRPr>
          </a:p>
          <a:p>
            <a:pPr marL="383540" lvl="2" indent="0">
              <a:spcAft>
                <a:spcPts val="600"/>
              </a:spcAft>
              <a:buNone/>
            </a:pPr>
            <a:endParaRPr lang="en-US">
              <a:cs typeface="Arial" panose="020B0604020202020204"/>
            </a:endParaRPr>
          </a:p>
        </p:txBody>
      </p:sp>
    </p:spTree>
    <p:extLst>
      <p:ext uri="{BB962C8B-B14F-4D97-AF65-F5344CB8AC3E}">
        <p14:creationId xmlns:p14="http://schemas.microsoft.com/office/powerpoint/2010/main" val="236956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2063-1420-4DC1-9A80-7FF55390B614}"/>
              </a:ext>
            </a:extLst>
          </p:cNvPr>
          <p:cNvSpPr>
            <a:spLocks noGrp="1"/>
          </p:cNvSpPr>
          <p:nvPr>
            <p:ph type="title"/>
          </p:nvPr>
        </p:nvSpPr>
        <p:spPr>
          <a:xfrm>
            <a:off x="718874" y="677863"/>
            <a:ext cx="4534047" cy="1325562"/>
          </a:xfrm>
        </p:spPr>
        <p:txBody>
          <a:bodyPr>
            <a:normAutofit/>
          </a:bodyPr>
          <a:lstStyle/>
          <a:p>
            <a:r>
              <a:rPr lang="en-US" dirty="0">
                <a:cs typeface="Times New Roman"/>
              </a:rPr>
              <a:t>#2- Preload</a:t>
            </a:r>
            <a:endParaRPr lang="en-US" dirty="0"/>
          </a:p>
        </p:txBody>
      </p:sp>
      <p:sp>
        <p:nvSpPr>
          <p:cNvPr id="3" name="Content Placeholder 2">
            <a:extLst>
              <a:ext uri="{FF2B5EF4-FFF2-40B4-BE49-F238E27FC236}">
                <a16:creationId xmlns:a16="http://schemas.microsoft.com/office/drawing/2014/main" id="{3A2B5960-FCE1-488D-B187-5763D038F7BB}"/>
              </a:ext>
            </a:extLst>
          </p:cNvPr>
          <p:cNvSpPr>
            <a:spLocks noGrp="1"/>
          </p:cNvSpPr>
          <p:nvPr>
            <p:ph idx="1"/>
          </p:nvPr>
        </p:nvSpPr>
        <p:spPr>
          <a:xfrm>
            <a:off x="718874" y="2325158"/>
            <a:ext cx="4534048" cy="3854979"/>
          </a:xfrm>
        </p:spPr>
        <p:txBody>
          <a:bodyPr vert="horz" lIns="0" tIns="45720" rIns="0" bIns="45720" rtlCol="0" anchor="t">
            <a:normAutofit/>
          </a:bodyPr>
          <a:lstStyle/>
          <a:p>
            <a:r>
              <a:rPr lang="en-US" dirty="0">
                <a:cs typeface="Arial"/>
              </a:rPr>
              <a:t>Definition: The amount of blood entering the ventricles </a:t>
            </a:r>
            <a:r>
              <a:rPr lang="en-US" u="sng" dirty="0">
                <a:cs typeface="Arial"/>
              </a:rPr>
              <a:t>during diastole</a:t>
            </a:r>
          </a:p>
          <a:p>
            <a:r>
              <a:rPr lang="en-US" dirty="0">
                <a:cs typeface="Arial"/>
              </a:rPr>
              <a:t> Also referred to as end diastolic volume</a:t>
            </a:r>
          </a:p>
          <a:p>
            <a:r>
              <a:rPr lang="en-US" dirty="0">
                <a:cs typeface="Arial"/>
              </a:rPr>
              <a:t>Can be influenced by:</a:t>
            </a:r>
          </a:p>
          <a:p>
            <a:pPr marL="383540" lvl="1"/>
            <a:r>
              <a:rPr lang="en-US" dirty="0">
                <a:solidFill>
                  <a:schemeClr val="tx1"/>
                </a:solidFill>
                <a:cs typeface="Arial"/>
              </a:rPr>
              <a:t>Venous Return</a:t>
            </a:r>
          </a:p>
          <a:p>
            <a:pPr marL="383540" lvl="1"/>
            <a:r>
              <a:rPr lang="en-US" dirty="0">
                <a:solidFill>
                  <a:schemeClr val="tx1"/>
                </a:solidFill>
                <a:cs typeface="Arial"/>
              </a:rPr>
              <a:t>Fluid Volume</a:t>
            </a:r>
          </a:p>
          <a:p>
            <a:pPr marL="383540" lvl="1"/>
            <a:r>
              <a:rPr lang="en-US" dirty="0">
                <a:solidFill>
                  <a:schemeClr val="tx1"/>
                </a:solidFill>
                <a:cs typeface="Arial"/>
              </a:rPr>
              <a:t>Atrial Contraction</a:t>
            </a:r>
          </a:p>
        </p:txBody>
      </p:sp>
      <p:pic>
        <p:nvPicPr>
          <p:cNvPr id="4" name="Picture 4" descr="Diagram&#10;&#10;Description automatically generated">
            <a:extLst>
              <a:ext uri="{FF2B5EF4-FFF2-40B4-BE49-F238E27FC236}">
                <a16:creationId xmlns:a16="http://schemas.microsoft.com/office/drawing/2014/main" id="{450BFC5E-5264-445A-BD93-BD40E247E86F}"/>
              </a:ext>
            </a:extLst>
          </p:cNvPr>
          <p:cNvPicPr>
            <a:picLocks noChangeAspect="1"/>
          </p:cNvPicPr>
          <p:nvPr/>
        </p:nvPicPr>
        <p:blipFill>
          <a:blip r:embed="rId2"/>
          <a:stretch>
            <a:fillRect/>
          </a:stretch>
        </p:blipFill>
        <p:spPr>
          <a:xfrm>
            <a:off x="5633157" y="824005"/>
            <a:ext cx="5209989" cy="5209989"/>
          </a:xfrm>
          <a:prstGeom prst="rect">
            <a:avLst/>
          </a:prstGeom>
        </p:spPr>
      </p:pic>
    </p:spTree>
    <p:extLst>
      <p:ext uri="{BB962C8B-B14F-4D97-AF65-F5344CB8AC3E}">
        <p14:creationId xmlns:p14="http://schemas.microsoft.com/office/powerpoint/2010/main" val="305956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1E5E-CB1F-4BFD-B1F9-16CFAF94A6C4}"/>
              </a:ext>
            </a:extLst>
          </p:cNvPr>
          <p:cNvSpPr>
            <a:spLocks noGrp="1"/>
          </p:cNvSpPr>
          <p:nvPr>
            <p:ph type="title"/>
          </p:nvPr>
        </p:nvSpPr>
        <p:spPr>
          <a:xfrm>
            <a:off x="6420464" y="645106"/>
            <a:ext cx="4534047" cy="1422530"/>
          </a:xfrm>
        </p:spPr>
        <p:txBody>
          <a:bodyPr>
            <a:normAutofit/>
          </a:bodyPr>
          <a:lstStyle/>
          <a:p>
            <a:r>
              <a:rPr lang="en-US" dirty="0">
                <a:cs typeface="Times New Roman"/>
              </a:rPr>
              <a:t>#3 Afterload</a:t>
            </a:r>
            <a:endParaRPr lang="en-US" dirty="0"/>
          </a:p>
        </p:txBody>
      </p:sp>
      <p:pic>
        <p:nvPicPr>
          <p:cNvPr id="5" name="Picture 4" descr="Diagram&#10;&#10;Description automatically generated">
            <a:extLst>
              <a:ext uri="{FF2B5EF4-FFF2-40B4-BE49-F238E27FC236}">
                <a16:creationId xmlns:a16="http://schemas.microsoft.com/office/drawing/2014/main" id="{8878AEBE-28F1-40AA-927A-6381DE89B5EC}"/>
              </a:ext>
            </a:extLst>
          </p:cNvPr>
          <p:cNvPicPr>
            <a:picLocks noChangeAspect="1"/>
          </p:cNvPicPr>
          <p:nvPr/>
        </p:nvPicPr>
        <p:blipFill rotWithShape="1">
          <a:blip r:embed="rId2"/>
          <a:srcRect l="1507" r="3" b="3"/>
          <a:stretch/>
        </p:blipFill>
        <p:spPr>
          <a:xfrm>
            <a:off x="643192" y="645106"/>
            <a:ext cx="5451627" cy="5535031"/>
          </a:xfrm>
          <a:prstGeom prst="rect">
            <a:avLst/>
          </a:prstGeom>
        </p:spPr>
      </p:pic>
      <p:sp>
        <p:nvSpPr>
          <p:cNvPr id="3" name="Content Placeholder 2">
            <a:extLst>
              <a:ext uri="{FF2B5EF4-FFF2-40B4-BE49-F238E27FC236}">
                <a16:creationId xmlns:a16="http://schemas.microsoft.com/office/drawing/2014/main" id="{AEE3525A-7614-474B-ACAD-B88AEE0A8DB3}"/>
              </a:ext>
            </a:extLst>
          </p:cNvPr>
          <p:cNvSpPr>
            <a:spLocks noGrp="1"/>
          </p:cNvSpPr>
          <p:nvPr>
            <p:ph idx="1"/>
          </p:nvPr>
        </p:nvSpPr>
        <p:spPr>
          <a:xfrm>
            <a:off x="6420463" y="2455332"/>
            <a:ext cx="4572002" cy="3724805"/>
          </a:xfrm>
        </p:spPr>
        <p:txBody>
          <a:bodyPr vert="horz" lIns="0" tIns="45720" rIns="0" bIns="45720" rtlCol="0" anchor="t">
            <a:normAutofit/>
          </a:bodyPr>
          <a:lstStyle/>
          <a:p>
            <a:r>
              <a:rPr lang="en-US" dirty="0">
                <a:cs typeface="Arial"/>
              </a:rPr>
              <a:t>Occurs during systole when your ventricles are contracting, ejecting blood out of the aorta. </a:t>
            </a:r>
          </a:p>
          <a:p>
            <a:r>
              <a:rPr lang="en-US" dirty="0">
                <a:cs typeface="Arial"/>
              </a:rPr>
              <a:t>Definition: The resistance ventricles must overcome to circulate blood</a:t>
            </a:r>
          </a:p>
          <a:p>
            <a:r>
              <a:rPr lang="en-US" dirty="0">
                <a:cs typeface="Arial"/>
              </a:rPr>
              <a:t>Factors increasing Afterload:</a:t>
            </a:r>
          </a:p>
          <a:p>
            <a:pPr marL="383540" lvl="1"/>
            <a:r>
              <a:rPr lang="en-US" dirty="0">
                <a:solidFill>
                  <a:schemeClr val="tx1"/>
                </a:solidFill>
                <a:cs typeface="Arial"/>
              </a:rPr>
              <a:t>Hypertension</a:t>
            </a:r>
          </a:p>
          <a:p>
            <a:pPr marL="383540" lvl="1"/>
            <a:r>
              <a:rPr lang="en-US" dirty="0">
                <a:solidFill>
                  <a:schemeClr val="tx1"/>
                </a:solidFill>
                <a:cs typeface="Arial"/>
              </a:rPr>
              <a:t>Atherosclerosis</a:t>
            </a:r>
          </a:p>
          <a:p>
            <a:pPr marL="383540" lvl="1"/>
            <a:r>
              <a:rPr lang="en-US" dirty="0">
                <a:solidFill>
                  <a:schemeClr val="tx1"/>
                </a:solidFill>
                <a:cs typeface="Arial"/>
              </a:rPr>
              <a:t>Vasoconstriction</a:t>
            </a:r>
          </a:p>
          <a:p>
            <a:pPr marL="383540" lvl="1"/>
            <a:endParaRPr lang="en-US" dirty="0">
              <a:solidFill>
                <a:schemeClr val="tx1"/>
              </a:solidFill>
              <a:cs typeface="Arial"/>
            </a:endParaRPr>
          </a:p>
          <a:p>
            <a:pPr marL="200660" lvl="1" indent="0">
              <a:buNone/>
            </a:pPr>
            <a:r>
              <a:rPr lang="en-US" dirty="0">
                <a:solidFill>
                  <a:schemeClr val="tx1"/>
                </a:solidFill>
                <a:cs typeface="Arial"/>
              </a:rPr>
              <a:t>These factors increase resistance!</a:t>
            </a:r>
          </a:p>
        </p:txBody>
      </p:sp>
    </p:spTree>
    <p:extLst>
      <p:ext uri="{BB962C8B-B14F-4D97-AF65-F5344CB8AC3E}">
        <p14:creationId xmlns:p14="http://schemas.microsoft.com/office/powerpoint/2010/main" val="287062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47BB-FB3D-4B8E-87B9-253AD1756A38}"/>
              </a:ext>
            </a:extLst>
          </p:cNvPr>
          <p:cNvSpPr>
            <a:spLocks noGrp="1"/>
          </p:cNvSpPr>
          <p:nvPr>
            <p:ph type="title"/>
          </p:nvPr>
        </p:nvSpPr>
        <p:spPr>
          <a:xfrm>
            <a:off x="6420464" y="677863"/>
            <a:ext cx="4534047" cy="1325562"/>
          </a:xfrm>
        </p:spPr>
        <p:txBody>
          <a:bodyPr>
            <a:normAutofit/>
          </a:bodyPr>
          <a:lstStyle/>
          <a:p>
            <a:r>
              <a:rPr lang="en-US" dirty="0">
                <a:cs typeface="Times New Roman"/>
              </a:rPr>
              <a:t>#4 Contractility</a:t>
            </a:r>
            <a:endParaRPr lang="en-US" dirty="0"/>
          </a:p>
        </p:txBody>
      </p:sp>
      <p:pic>
        <p:nvPicPr>
          <p:cNvPr id="4" name="Picture 4" descr="Diagram&#10;&#10;Description automatically generated">
            <a:extLst>
              <a:ext uri="{FF2B5EF4-FFF2-40B4-BE49-F238E27FC236}">
                <a16:creationId xmlns:a16="http://schemas.microsoft.com/office/drawing/2014/main" id="{E5FD1EA0-4182-4F8E-8319-A53BAC270DD7}"/>
              </a:ext>
            </a:extLst>
          </p:cNvPr>
          <p:cNvPicPr>
            <a:picLocks noChangeAspect="1"/>
          </p:cNvPicPr>
          <p:nvPr/>
        </p:nvPicPr>
        <p:blipFill>
          <a:blip r:embed="rId2"/>
          <a:stretch>
            <a:fillRect/>
          </a:stretch>
        </p:blipFill>
        <p:spPr>
          <a:xfrm>
            <a:off x="402053" y="1484008"/>
            <a:ext cx="5451627" cy="4088720"/>
          </a:xfrm>
          <a:prstGeom prst="rect">
            <a:avLst/>
          </a:prstGeom>
        </p:spPr>
      </p:pic>
      <p:sp>
        <p:nvSpPr>
          <p:cNvPr id="3" name="Content Placeholder 2">
            <a:extLst>
              <a:ext uri="{FF2B5EF4-FFF2-40B4-BE49-F238E27FC236}">
                <a16:creationId xmlns:a16="http://schemas.microsoft.com/office/drawing/2014/main" id="{366F86C4-A6CC-452E-B344-3D070157A241}"/>
              </a:ext>
            </a:extLst>
          </p:cNvPr>
          <p:cNvSpPr>
            <a:spLocks noGrp="1"/>
          </p:cNvSpPr>
          <p:nvPr>
            <p:ph idx="1"/>
          </p:nvPr>
        </p:nvSpPr>
        <p:spPr>
          <a:xfrm>
            <a:off x="6420463" y="2325158"/>
            <a:ext cx="4572002" cy="3854979"/>
          </a:xfrm>
        </p:spPr>
        <p:txBody>
          <a:bodyPr vert="horz" lIns="0" tIns="45720" rIns="0" bIns="45720" rtlCol="0">
            <a:normAutofit/>
          </a:bodyPr>
          <a:lstStyle/>
          <a:p>
            <a:r>
              <a:rPr lang="en-US" dirty="0">
                <a:cs typeface="Arial"/>
              </a:rPr>
              <a:t> Definition: How hard the myocardium contracts for a given preload</a:t>
            </a:r>
          </a:p>
          <a:p>
            <a:r>
              <a:rPr lang="en-US" dirty="0">
                <a:cs typeface="Arial"/>
              </a:rPr>
              <a:t> Influenced by 2 factors called inotropes</a:t>
            </a:r>
          </a:p>
          <a:p>
            <a:r>
              <a:rPr lang="en-US" dirty="0">
                <a:cs typeface="Arial"/>
              </a:rPr>
              <a:t> Positive Inotropes </a:t>
            </a:r>
            <a:r>
              <a:rPr lang="en-US" dirty="0">
                <a:ea typeface="+mn-lt"/>
                <a:cs typeface="+mn-lt"/>
              </a:rPr>
              <a:t>↑ Contractility</a:t>
            </a:r>
            <a:endParaRPr lang="en-US" dirty="0">
              <a:cs typeface="Arial"/>
            </a:endParaRPr>
          </a:p>
          <a:p>
            <a:pPr marL="383540" lvl="1"/>
            <a:r>
              <a:rPr lang="en-US" dirty="0">
                <a:cs typeface="Arial"/>
              </a:rPr>
              <a:t>Sympathetic stimulation: noradrenaline/norepinephrine</a:t>
            </a:r>
          </a:p>
          <a:p>
            <a:pPr marL="383540" lvl="1"/>
            <a:r>
              <a:rPr lang="en-US" dirty="0">
                <a:cs typeface="Arial"/>
              </a:rPr>
              <a:t>Drugs: Dobutamine</a:t>
            </a:r>
          </a:p>
          <a:p>
            <a:r>
              <a:rPr lang="en-US" dirty="0">
                <a:cs typeface="Arial"/>
              </a:rPr>
              <a:t> Negative Inotropes </a:t>
            </a:r>
            <a:r>
              <a:rPr lang="en-US" dirty="0">
                <a:ea typeface="+mn-lt"/>
                <a:cs typeface="+mn-lt"/>
              </a:rPr>
              <a:t>↓ Contractility </a:t>
            </a:r>
          </a:p>
          <a:p>
            <a:pPr marL="383540" lvl="1"/>
            <a:r>
              <a:rPr lang="en-US" dirty="0">
                <a:cs typeface="Arial"/>
              </a:rPr>
              <a:t>Parasympathetic Stimulation: acetylcholine</a:t>
            </a:r>
          </a:p>
          <a:p>
            <a:pPr marL="383540" lvl="1"/>
            <a:r>
              <a:rPr lang="en-US" dirty="0">
                <a:cs typeface="Arial"/>
              </a:rPr>
              <a:t>Drugs: B-Blockers, calcium channel blockers</a:t>
            </a:r>
          </a:p>
        </p:txBody>
      </p:sp>
    </p:spTree>
    <p:extLst>
      <p:ext uri="{BB962C8B-B14F-4D97-AF65-F5344CB8AC3E}">
        <p14:creationId xmlns:p14="http://schemas.microsoft.com/office/powerpoint/2010/main" val="144224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8F0BC8-D378-4178-8D80-9DBC05CFF4C1}"/>
              </a:ext>
            </a:extLst>
          </p:cNvPr>
          <p:cNvSpPr>
            <a:spLocks noGrp="1"/>
          </p:cNvSpPr>
          <p:nvPr>
            <p:ph type="title"/>
          </p:nvPr>
        </p:nvSpPr>
        <p:spPr>
          <a:xfrm>
            <a:off x="1237489" y="640080"/>
            <a:ext cx="3075836" cy="1325562"/>
          </a:xfrm>
        </p:spPr>
        <p:txBody>
          <a:bodyPr vert="horz" lIns="91440" tIns="45720" rIns="91440" bIns="45720" rtlCol="0" anchor="b">
            <a:normAutofit/>
          </a:bodyPr>
          <a:lstStyle/>
          <a:p>
            <a:r>
              <a:rPr lang="en-US" sz="3200"/>
              <a:t>Review</a:t>
            </a:r>
          </a:p>
        </p:txBody>
      </p:sp>
      <p:sp>
        <p:nvSpPr>
          <p:cNvPr id="18" name="Rectangle 17">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9">
            <a:extLst>
              <a:ext uri="{FF2B5EF4-FFF2-40B4-BE49-F238E27FC236}">
                <a16:creationId xmlns:a16="http://schemas.microsoft.com/office/drawing/2014/main" id="{9DA5F624-1B1E-45D8-B211-31A04F048F78}"/>
              </a:ext>
            </a:extLst>
          </p:cNvPr>
          <p:cNvSpPr>
            <a:spLocks noGrp="1"/>
          </p:cNvSpPr>
          <p:nvPr>
            <p:ph sz="half" idx="2"/>
          </p:nvPr>
        </p:nvSpPr>
        <p:spPr>
          <a:xfrm>
            <a:off x="1237489" y="2301555"/>
            <a:ext cx="3075836" cy="3878582"/>
          </a:xfrm>
        </p:spPr>
        <p:txBody>
          <a:bodyPr vert="horz" lIns="91440" tIns="45720" rIns="91440" bIns="45720" rtlCol="0">
            <a:normAutofit/>
          </a:bodyPr>
          <a:lstStyle/>
          <a:p>
            <a:pPr marL="0">
              <a:buNone/>
            </a:pPr>
            <a:r>
              <a:rPr lang="en-US" sz="1600" b="1"/>
              <a:t>Pretest Screenings</a:t>
            </a:r>
          </a:p>
          <a:p>
            <a:r>
              <a:rPr lang="en-US" sz="1600"/>
              <a:t>What are the goals?</a:t>
            </a:r>
          </a:p>
          <a:p>
            <a:pPr lvl="1"/>
            <a:r>
              <a:rPr lang="en-US" spc="10"/>
              <a:t>Identify those with medical contraindications for performing exercise (testing)</a:t>
            </a:r>
            <a:endParaRPr lang="en-US" dirty="0"/>
          </a:p>
          <a:p>
            <a:pPr lvl="1"/>
            <a:r>
              <a:rPr lang="en-US" spc="10"/>
              <a:t>Identify those who should be medically supervised during testing</a:t>
            </a:r>
            <a:endParaRPr lang="en-US" dirty="0"/>
          </a:p>
          <a:p>
            <a:pPr lvl="1"/>
            <a:r>
              <a:rPr lang="en-US" spc="10"/>
              <a:t>Identify those with other medical/health concerns</a:t>
            </a:r>
          </a:p>
          <a:p>
            <a:pPr marL="0">
              <a:buNone/>
            </a:pPr>
            <a:endParaRPr lang="en-US" sz="1600"/>
          </a:p>
        </p:txBody>
      </p:sp>
      <p:pic>
        <p:nvPicPr>
          <p:cNvPr id="12" name="Picture 11" descr="Analysing medical x-ray results">
            <a:extLst>
              <a:ext uri="{FF2B5EF4-FFF2-40B4-BE49-F238E27FC236}">
                <a16:creationId xmlns:a16="http://schemas.microsoft.com/office/drawing/2014/main" id="{4B433FA4-4C70-4626-83A6-B88841B94905}"/>
              </a:ext>
            </a:extLst>
          </p:cNvPr>
          <p:cNvPicPr>
            <a:picLocks noChangeAspect="1"/>
          </p:cNvPicPr>
          <p:nvPr/>
        </p:nvPicPr>
        <p:blipFill rotWithShape="1">
          <a:blip r:embed="rId2"/>
          <a:srcRect l="26267" r="326" b="-3"/>
          <a:stretch/>
        </p:blipFill>
        <p:spPr>
          <a:xfrm>
            <a:off x="4639057" y="10"/>
            <a:ext cx="7552944" cy="6857990"/>
          </a:xfrm>
          <a:prstGeom prst="rect">
            <a:avLst/>
          </a:prstGeom>
        </p:spPr>
      </p:pic>
    </p:spTree>
    <p:extLst>
      <p:ext uri="{BB962C8B-B14F-4D97-AF65-F5344CB8AC3E}">
        <p14:creationId xmlns:p14="http://schemas.microsoft.com/office/powerpoint/2010/main" val="2602857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60C456-C489-4C6A-AFBB-6B7B5B809BF8}"/>
              </a:ext>
            </a:extLst>
          </p:cNvPr>
          <p:cNvSpPr>
            <a:spLocks noGrp="1"/>
          </p:cNvSpPr>
          <p:nvPr>
            <p:ph type="title"/>
          </p:nvPr>
        </p:nvSpPr>
        <p:spPr>
          <a:xfrm>
            <a:off x="548100" y="471861"/>
            <a:ext cx="8400134" cy="698601"/>
          </a:xfrm>
        </p:spPr>
        <p:txBody>
          <a:bodyPr/>
          <a:lstStyle/>
          <a:p>
            <a:r>
              <a:rPr lang="en-US" dirty="0">
                <a:cs typeface="Times New Roman"/>
              </a:rPr>
              <a:t>Hemodynamics- </a:t>
            </a:r>
            <a:r>
              <a:rPr lang="en-US">
                <a:cs typeface="Times New Roman"/>
              </a:rPr>
              <a:t>Quick View</a:t>
            </a:r>
            <a:endParaRPr lang="en-US"/>
          </a:p>
        </p:txBody>
      </p:sp>
      <p:pic>
        <p:nvPicPr>
          <p:cNvPr id="8" name="Picture 8" descr="Text&#10;&#10;Description automatically generated">
            <a:extLst>
              <a:ext uri="{FF2B5EF4-FFF2-40B4-BE49-F238E27FC236}">
                <a16:creationId xmlns:a16="http://schemas.microsoft.com/office/drawing/2014/main" id="{B2318317-AFAB-4595-860B-E4F58E351CE4}"/>
              </a:ext>
            </a:extLst>
          </p:cNvPr>
          <p:cNvPicPr>
            <a:picLocks noGrp="1" noChangeAspect="1"/>
          </p:cNvPicPr>
          <p:nvPr>
            <p:ph idx="1"/>
          </p:nvPr>
        </p:nvPicPr>
        <p:blipFill>
          <a:blip r:embed="rId2"/>
          <a:stretch>
            <a:fillRect/>
          </a:stretch>
        </p:blipFill>
        <p:spPr>
          <a:xfrm>
            <a:off x="628868" y="2527237"/>
            <a:ext cx="4939038" cy="3863756"/>
          </a:xfrm>
        </p:spPr>
      </p:pic>
      <p:sp>
        <p:nvSpPr>
          <p:cNvPr id="9" name="TextBox 8">
            <a:extLst>
              <a:ext uri="{FF2B5EF4-FFF2-40B4-BE49-F238E27FC236}">
                <a16:creationId xmlns:a16="http://schemas.microsoft.com/office/drawing/2014/main" id="{6A98D1CE-8B89-424D-BE94-7FD075510558}"/>
              </a:ext>
            </a:extLst>
          </p:cNvPr>
          <p:cNvSpPr txBox="1"/>
          <p:nvPr/>
        </p:nvSpPr>
        <p:spPr>
          <a:xfrm>
            <a:off x="5480914" y="1550138"/>
            <a:ext cx="562441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600" u="sng">
                <a:cs typeface="Arial"/>
              </a:rPr>
              <a:t>Darcy's Law or Ohm's Law</a:t>
            </a:r>
          </a:p>
          <a:p>
            <a:pPr marL="742950" lvl="1" indent="-285750">
              <a:buFont typeface="Arial"/>
              <a:buChar char="•"/>
            </a:pPr>
            <a:r>
              <a:rPr lang="en-US" sz="1600">
                <a:ea typeface="+mn-lt"/>
                <a:cs typeface="+mn-lt"/>
              </a:rPr>
              <a:t>Blood flow (F) through a blood vessel is determined by two main factors: (1) pressure difference (ΔP) between the two ends of the vessel and (2) the resistance (R) to blood flow through the vessel. </a:t>
            </a:r>
            <a:endParaRPr lang="en-US" sz="1600">
              <a:cs typeface="Arial"/>
            </a:endParaRPr>
          </a:p>
          <a:p>
            <a:pPr lvl="1"/>
            <a:r>
              <a:rPr lang="en-US" sz="1600" u="sng">
                <a:cs typeface="Arial"/>
              </a:rPr>
              <a:t>Poiseuille's Law</a:t>
            </a:r>
          </a:p>
          <a:p>
            <a:pPr marL="742950" lvl="1" indent="-285750">
              <a:buFont typeface="Arial"/>
              <a:buChar char="•"/>
            </a:pPr>
            <a:r>
              <a:rPr lang="en-US" sz="1600" dirty="0">
                <a:ea typeface="+mn-lt"/>
                <a:cs typeface="+mn-lt"/>
              </a:rPr>
              <a:t>The volume flow rate is directly proportional to the pressure gradient and the radius^</a:t>
            </a:r>
            <a:r>
              <a:rPr lang="en-US" sz="1600" baseline="30000" dirty="0">
                <a:ea typeface="+mn-lt"/>
                <a:cs typeface="+mn-lt"/>
              </a:rPr>
              <a:t>4</a:t>
            </a:r>
            <a:r>
              <a:rPr lang="en-US" sz="1600">
                <a:ea typeface="+mn-lt"/>
                <a:cs typeface="+mn-lt"/>
              </a:rPr>
              <a:t>. </a:t>
            </a:r>
            <a:endParaRPr lang="en-US" sz="1600" dirty="0">
              <a:ea typeface="+mn-lt"/>
              <a:cs typeface="+mn-lt"/>
            </a:endParaRPr>
          </a:p>
          <a:p>
            <a:pPr marL="742950" lvl="1" indent="-285750">
              <a:buFont typeface="Arial"/>
              <a:buChar char="•"/>
            </a:pPr>
            <a:r>
              <a:rPr lang="en-US" sz="1600">
                <a:ea typeface="+mn-lt"/>
                <a:cs typeface="+mn-lt"/>
              </a:rPr>
              <a:t>Tells us that the volume flow rate </a:t>
            </a:r>
            <a:r>
              <a:rPr lang="en-US" sz="1600" dirty="0">
                <a:ea typeface="+mn-lt"/>
                <a:cs typeface="+mn-lt"/>
              </a:rPr>
              <a:t>is inversely proportional to the viscosity of that fluid. </a:t>
            </a:r>
          </a:p>
          <a:p>
            <a:pPr marL="742950" lvl="1" indent="-285750">
              <a:buFont typeface="Arial"/>
              <a:buChar char="•"/>
            </a:pPr>
            <a:r>
              <a:rPr lang="en-US" sz="1600">
                <a:ea typeface="+mn-lt"/>
                <a:cs typeface="+mn-lt"/>
              </a:rPr>
              <a:t>Used to estimate the volume flow rate of blood through the blood vessels of our body. </a:t>
            </a:r>
            <a:endParaRPr lang="en-US" sz="1600" dirty="0">
              <a:ea typeface="+mn-lt"/>
              <a:cs typeface="+mn-lt"/>
            </a:endParaRPr>
          </a:p>
          <a:p>
            <a:pPr marL="742950" lvl="1" indent="-285750">
              <a:buFont typeface="Arial"/>
              <a:buChar char="•"/>
            </a:pPr>
            <a:r>
              <a:rPr lang="en-US" sz="1600">
                <a:ea typeface="+mn-lt"/>
                <a:cs typeface="+mn-lt"/>
              </a:rPr>
              <a:t> If we ↓ the radius of the blood vessel, we </a:t>
            </a:r>
            <a:r>
              <a:rPr lang="en-US" sz="1600" dirty="0">
                <a:ea typeface="+mn-lt"/>
                <a:cs typeface="+mn-lt"/>
              </a:rPr>
              <a:t>will greatly </a:t>
            </a:r>
            <a:r>
              <a:rPr lang="en-US" sz="1600">
                <a:ea typeface="+mn-lt"/>
                <a:cs typeface="+mn-lt"/>
              </a:rPr>
              <a:t>decrease the volume flow rate. The heart will try to </a:t>
            </a:r>
            <a:r>
              <a:rPr lang="en-US" sz="1600" dirty="0">
                <a:ea typeface="+mn-lt"/>
                <a:cs typeface="+mn-lt"/>
              </a:rPr>
              <a:t>compensate for this decrease by increasing the pressure </a:t>
            </a:r>
            <a:r>
              <a:rPr lang="en-US" sz="1600">
                <a:ea typeface="+mn-lt"/>
                <a:cs typeface="+mn-lt"/>
              </a:rPr>
              <a:t>difference between the different ends of the vessel. </a:t>
            </a:r>
          </a:p>
          <a:p>
            <a:pPr marL="742950" lvl="1" indent="-285750">
              <a:buFont typeface="Arial"/>
              <a:buChar char="•"/>
            </a:pPr>
            <a:r>
              <a:rPr lang="en-US" sz="1600">
                <a:ea typeface="+mn-lt"/>
                <a:cs typeface="+mn-lt"/>
              </a:rPr>
              <a:t>Can </a:t>
            </a:r>
            <a:r>
              <a:rPr lang="en-US" sz="1600" dirty="0">
                <a:ea typeface="+mn-lt"/>
                <a:cs typeface="+mn-lt"/>
              </a:rPr>
              <a:t>lead to complications and high blood pressure.</a:t>
            </a:r>
            <a:endParaRPr lang="en-US" sz="1600">
              <a:cs typeface="Arial"/>
            </a:endParaRPr>
          </a:p>
        </p:txBody>
      </p:sp>
      <p:sp>
        <p:nvSpPr>
          <p:cNvPr id="2" name="TextBox 1">
            <a:extLst>
              <a:ext uri="{FF2B5EF4-FFF2-40B4-BE49-F238E27FC236}">
                <a16:creationId xmlns:a16="http://schemas.microsoft.com/office/drawing/2014/main" id="{DA8F345A-C1BC-4ECC-A11E-8515CD3592C3}"/>
              </a:ext>
            </a:extLst>
          </p:cNvPr>
          <p:cNvSpPr txBox="1"/>
          <p:nvPr/>
        </p:nvSpPr>
        <p:spPr>
          <a:xfrm>
            <a:off x="670411" y="1637160"/>
            <a:ext cx="41546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Blood Flow: the movement of blood through the vessels from arteries to the capillaries and into the veins. </a:t>
            </a:r>
          </a:p>
        </p:txBody>
      </p:sp>
    </p:spTree>
    <p:extLst>
      <p:ext uri="{BB962C8B-B14F-4D97-AF65-F5344CB8AC3E}">
        <p14:creationId xmlns:p14="http://schemas.microsoft.com/office/powerpoint/2010/main" val="56411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8DD5-A6AE-4039-A020-8EBB655D51EF}"/>
              </a:ext>
            </a:extLst>
          </p:cNvPr>
          <p:cNvSpPr>
            <a:spLocks noGrp="1"/>
          </p:cNvSpPr>
          <p:nvPr>
            <p:ph type="title"/>
          </p:nvPr>
        </p:nvSpPr>
        <p:spPr>
          <a:xfrm>
            <a:off x="1261872" y="365760"/>
            <a:ext cx="9692640" cy="1325562"/>
          </a:xfrm>
        </p:spPr>
        <p:txBody>
          <a:bodyPr>
            <a:normAutofit/>
          </a:bodyPr>
          <a:lstStyle/>
          <a:p>
            <a:r>
              <a:rPr lang="en-US" dirty="0"/>
              <a:t>Blood Pressure Responses to Exercise</a:t>
            </a:r>
          </a:p>
        </p:txBody>
      </p:sp>
      <p:sp>
        <p:nvSpPr>
          <p:cNvPr id="3" name="Content Placeholder 2">
            <a:extLst>
              <a:ext uri="{FF2B5EF4-FFF2-40B4-BE49-F238E27FC236}">
                <a16:creationId xmlns:a16="http://schemas.microsoft.com/office/drawing/2014/main" id="{66F5B092-FFA0-4948-B625-56859582E28F}"/>
              </a:ext>
            </a:extLst>
          </p:cNvPr>
          <p:cNvSpPr>
            <a:spLocks noGrp="1"/>
          </p:cNvSpPr>
          <p:nvPr>
            <p:ph idx="1"/>
          </p:nvPr>
        </p:nvSpPr>
        <p:spPr>
          <a:xfrm>
            <a:off x="1261872" y="1933575"/>
            <a:ext cx="4401509" cy="4246562"/>
          </a:xfrm>
        </p:spPr>
        <p:txBody>
          <a:bodyPr vert="horz" lIns="0" tIns="45720" rIns="0" bIns="45720" rtlCol="0" anchor="t">
            <a:noAutofit/>
          </a:bodyPr>
          <a:lstStyle/>
          <a:p>
            <a:pPr marL="383540" lvl="1"/>
            <a:r>
              <a:rPr lang="en-US" sz="2000" dirty="0"/>
              <a:t>Systolic BP rises rapidly, then levels off after steady state exercise</a:t>
            </a:r>
          </a:p>
          <a:p>
            <a:pPr marL="383540" lvl="1"/>
            <a:r>
              <a:rPr lang="en-US" sz="2000" dirty="0"/>
              <a:t>Graded exercise tests usually produce progressively increasing systolic pressure</a:t>
            </a:r>
            <a:endParaRPr lang="en-US" sz="2000">
              <a:cs typeface="Arial" panose="020B0604020202020204"/>
            </a:endParaRPr>
          </a:p>
          <a:p>
            <a:pPr marL="566420" lvl="2"/>
            <a:r>
              <a:rPr lang="en-US" sz="1800" dirty="0"/>
              <a:t>Can reach as high as 250mmHg</a:t>
            </a:r>
            <a:endParaRPr lang="en-US" sz="1800">
              <a:cs typeface="Arial"/>
            </a:endParaRPr>
          </a:p>
          <a:p>
            <a:pPr marL="383540" lvl="1"/>
            <a:r>
              <a:rPr lang="en-US" sz="2000" dirty="0"/>
              <a:t>Rise in systolic is due to increased force from heart in order to increase Cardiac Output (CO)</a:t>
            </a:r>
            <a:endParaRPr lang="en-US" sz="2000">
              <a:cs typeface="Arial" panose="020B0604020202020204"/>
            </a:endParaRPr>
          </a:p>
          <a:p>
            <a:pPr marL="383540" lvl="1"/>
            <a:r>
              <a:rPr lang="en-US" sz="2000" dirty="0"/>
              <a:t>Diastolic reflects no change due to redistribution of blood to capillaries in working muscles</a:t>
            </a:r>
            <a:endParaRPr lang="en-US" sz="2000" dirty="0">
              <a:cs typeface="Arial" panose="020B0604020202020204"/>
            </a:endParaRPr>
          </a:p>
        </p:txBody>
      </p:sp>
      <p:pic>
        <p:nvPicPr>
          <p:cNvPr id="4" name="Picture 4" descr="Chart, line chart&#10;&#10;Description automatically generated">
            <a:extLst>
              <a:ext uri="{FF2B5EF4-FFF2-40B4-BE49-F238E27FC236}">
                <a16:creationId xmlns:a16="http://schemas.microsoft.com/office/drawing/2014/main" id="{75F9FDAC-EA1E-4817-BC62-43EF76CF20B9}"/>
              </a:ext>
            </a:extLst>
          </p:cNvPr>
          <p:cNvPicPr>
            <a:picLocks noChangeAspect="1"/>
          </p:cNvPicPr>
          <p:nvPr/>
        </p:nvPicPr>
        <p:blipFill>
          <a:blip r:embed="rId2"/>
          <a:stretch>
            <a:fillRect/>
          </a:stretch>
        </p:blipFill>
        <p:spPr>
          <a:xfrm>
            <a:off x="6072945" y="1808069"/>
            <a:ext cx="4960970" cy="4366013"/>
          </a:xfrm>
          <a:prstGeom prst="rect">
            <a:avLst/>
          </a:prstGeom>
        </p:spPr>
      </p:pic>
    </p:spTree>
    <p:extLst>
      <p:ext uri="{BB962C8B-B14F-4D97-AF65-F5344CB8AC3E}">
        <p14:creationId xmlns:p14="http://schemas.microsoft.com/office/powerpoint/2010/main" val="363467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48DD5-A6AE-4039-A020-8EBB655D51EF}"/>
              </a:ext>
            </a:extLst>
          </p:cNvPr>
          <p:cNvSpPr>
            <a:spLocks noGrp="1"/>
          </p:cNvSpPr>
          <p:nvPr>
            <p:ph type="title"/>
          </p:nvPr>
        </p:nvSpPr>
        <p:spPr>
          <a:xfrm>
            <a:off x="965198" y="643466"/>
            <a:ext cx="3092718" cy="5528734"/>
          </a:xfrm>
          <a:noFill/>
        </p:spPr>
        <p:txBody>
          <a:bodyPr anchor="t">
            <a:noAutofit/>
          </a:bodyPr>
          <a:lstStyle/>
          <a:p>
            <a:r>
              <a:rPr lang="en-US" sz="4800" dirty="0">
                <a:solidFill>
                  <a:srgbClr val="FFFFFF"/>
                </a:solidFill>
              </a:rPr>
              <a:t>Blood Pressure Responses to Exercise</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F5B092-FFA0-4948-B625-56859582E28F}"/>
              </a:ext>
            </a:extLst>
          </p:cNvPr>
          <p:cNvSpPr>
            <a:spLocks noGrp="1"/>
          </p:cNvSpPr>
          <p:nvPr>
            <p:ph idx="1"/>
          </p:nvPr>
        </p:nvSpPr>
        <p:spPr>
          <a:xfrm>
            <a:off x="4821898" y="643466"/>
            <a:ext cx="5827472" cy="5571067"/>
          </a:xfrm>
        </p:spPr>
        <p:txBody>
          <a:bodyPr vert="horz" lIns="91440" tIns="45720" rIns="91440" bIns="45720" rtlCol="0">
            <a:normAutofit/>
          </a:bodyPr>
          <a:lstStyle/>
          <a:p>
            <a:pPr marL="543560" lvl="1" indent="-342900"/>
            <a:r>
              <a:rPr lang="en-US" sz="2400" dirty="0"/>
              <a:t>After exercise</a:t>
            </a:r>
            <a:endParaRPr lang="en-US" sz="2400"/>
          </a:p>
          <a:p>
            <a:pPr lvl="2"/>
            <a:r>
              <a:rPr lang="en-US" sz="2400" dirty="0"/>
              <a:t>Systolic rapidly drops- due to pooling of blood that was in working muscles.</a:t>
            </a:r>
          </a:p>
          <a:p>
            <a:pPr lvl="4"/>
            <a:r>
              <a:rPr lang="en-US" sz="2400"/>
              <a:t>Pooling reduces venous return and decreases CO</a:t>
            </a:r>
          </a:p>
          <a:p>
            <a:pPr lvl="1"/>
            <a:r>
              <a:rPr lang="en-US" sz="2400" dirty="0"/>
              <a:t>Proper cool down is recommended- why? </a:t>
            </a:r>
          </a:p>
          <a:p>
            <a:pPr marL="543560" lvl="1" indent="-342900"/>
            <a:endParaRPr lang="en-US" sz="2400" dirty="0"/>
          </a:p>
          <a:p>
            <a:pPr marL="543560" lvl="1" indent="-342900"/>
            <a:r>
              <a:rPr lang="en-US" sz="2400" dirty="0"/>
              <a:t>Isometric Exercise</a:t>
            </a:r>
            <a:endParaRPr lang="en-US" sz="2400"/>
          </a:p>
          <a:p>
            <a:pPr lvl="2"/>
            <a:r>
              <a:rPr lang="en-US" sz="2400" dirty="0"/>
              <a:t>Occluding blood flow- increase resistance and decrease blood flow… therefore results in what changes for blood pressure?</a:t>
            </a:r>
          </a:p>
        </p:txBody>
      </p:sp>
    </p:spTree>
    <p:extLst>
      <p:ext uri="{BB962C8B-B14F-4D97-AF65-F5344CB8AC3E}">
        <p14:creationId xmlns:p14="http://schemas.microsoft.com/office/powerpoint/2010/main" val="84934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Image result for blood pressure and exercise isometric"/>
          <p:cNvPicPr>
            <a:picLocks noChangeAspect="1" noChangeArrowheads="1"/>
          </p:cNvPicPr>
          <p:nvPr/>
        </p:nvPicPr>
        <p:blipFill rotWithShape="1">
          <a:blip r:embed="rId2">
            <a:extLst>
              <a:ext uri="{28A0092B-C50C-407E-A947-70E740481C1C}">
                <a14:useLocalDpi xmlns:a14="http://schemas.microsoft.com/office/drawing/2010/main" val="0"/>
              </a:ext>
            </a:extLst>
          </a:blip>
          <a:srcRect l="2545" t="21868" r="4990" b="25895"/>
          <a:stretch/>
        </p:blipFill>
        <p:spPr bwMode="auto">
          <a:xfrm>
            <a:off x="643467" y="1309231"/>
            <a:ext cx="10005906" cy="423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7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771A-CF19-406A-ACED-2EB29816FCA2}"/>
              </a:ext>
            </a:extLst>
          </p:cNvPr>
          <p:cNvSpPr>
            <a:spLocks noGrp="1"/>
          </p:cNvSpPr>
          <p:nvPr>
            <p:ph type="title"/>
          </p:nvPr>
        </p:nvSpPr>
        <p:spPr>
          <a:xfrm>
            <a:off x="6420464" y="677863"/>
            <a:ext cx="4534047" cy="1325562"/>
          </a:xfrm>
        </p:spPr>
        <p:txBody>
          <a:bodyPr>
            <a:normAutofit/>
          </a:bodyPr>
          <a:lstStyle/>
          <a:p>
            <a:r>
              <a:rPr lang="en-US" sz="4100">
                <a:ea typeface="+mj-lt"/>
                <a:cs typeface="+mj-lt"/>
              </a:rPr>
              <a:t>Body Position and Blood Pressure</a:t>
            </a:r>
          </a:p>
          <a:p>
            <a:endParaRPr lang="en-US" sz="4100"/>
          </a:p>
        </p:txBody>
      </p:sp>
      <p:pic>
        <p:nvPicPr>
          <p:cNvPr id="6" name="Picture 6" descr="Diagram&#10;&#10;Description automatically generated">
            <a:extLst>
              <a:ext uri="{FF2B5EF4-FFF2-40B4-BE49-F238E27FC236}">
                <a16:creationId xmlns:a16="http://schemas.microsoft.com/office/drawing/2014/main" id="{FACDBFA0-9AA6-49DF-B9EC-4902B6DC397F}"/>
              </a:ext>
            </a:extLst>
          </p:cNvPr>
          <p:cNvPicPr>
            <a:picLocks noChangeAspect="1"/>
          </p:cNvPicPr>
          <p:nvPr/>
        </p:nvPicPr>
        <p:blipFill>
          <a:blip r:embed="rId2"/>
          <a:stretch>
            <a:fillRect/>
          </a:stretch>
        </p:blipFill>
        <p:spPr>
          <a:xfrm>
            <a:off x="643192" y="1593141"/>
            <a:ext cx="5451627" cy="3638960"/>
          </a:xfrm>
          <a:prstGeom prst="rect">
            <a:avLst/>
          </a:prstGeom>
        </p:spPr>
      </p:pic>
      <p:sp>
        <p:nvSpPr>
          <p:cNvPr id="3" name="Content Placeholder 2">
            <a:extLst>
              <a:ext uri="{FF2B5EF4-FFF2-40B4-BE49-F238E27FC236}">
                <a16:creationId xmlns:a16="http://schemas.microsoft.com/office/drawing/2014/main" id="{F42DDC22-6B97-448D-9017-75879F5F524A}"/>
              </a:ext>
            </a:extLst>
          </p:cNvPr>
          <p:cNvSpPr>
            <a:spLocks noGrp="1"/>
          </p:cNvSpPr>
          <p:nvPr>
            <p:ph idx="1"/>
          </p:nvPr>
        </p:nvSpPr>
        <p:spPr>
          <a:xfrm>
            <a:off x="6420463" y="2325158"/>
            <a:ext cx="4572002" cy="3854979"/>
          </a:xfrm>
        </p:spPr>
        <p:txBody>
          <a:bodyPr vert="horz" lIns="91440" tIns="45720" rIns="91440" bIns="45720" rtlCol="0">
            <a:normAutofit/>
          </a:bodyPr>
          <a:lstStyle/>
          <a:p>
            <a:r>
              <a:rPr lang="en-US" dirty="0"/>
              <a:t>Changes in body position = Orthostatic Changes</a:t>
            </a:r>
          </a:p>
          <a:p>
            <a:r>
              <a:rPr lang="en-US" dirty="0"/>
              <a:t>Supine</a:t>
            </a:r>
          </a:p>
          <a:p>
            <a:pPr lvl="1"/>
            <a:r>
              <a:rPr lang="en-US" spc="10"/>
              <a:t>Heart works less hard to deliver blood to the periphery </a:t>
            </a:r>
          </a:p>
          <a:p>
            <a:pPr lvl="2"/>
            <a:r>
              <a:rPr lang="en-US" spc="10"/>
              <a:t>Gravity</a:t>
            </a:r>
          </a:p>
          <a:p>
            <a:pPr lvl="2"/>
            <a:r>
              <a:rPr lang="en-US" spc="10"/>
              <a:t>Heart rate = lower due to increased venous return</a:t>
            </a:r>
          </a:p>
          <a:p>
            <a:pPr lvl="1"/>
            <a:r>
              <a:rPr lang="en-US" spc="10"/>
              <a:t>Supine </a:t>
            </a:r>
            <a:r>
              <a:rPr lang="en-US" spc="10" dirty="0">
                <a:ea typeface="+mn-lt"/>
                <a:cs typeface="+mn-lt"/>
              </a:rPr>
              <a:t>→  Standing</a:t>
            </a:r>
          </a:p>
          <a:p>
            <a:pPr lvl="2"/>
            <a:r>
              <a:rPr lang="en-US" spc="10"/>
              <a:t>Venous return decreases (gravity) </a:t>
            </a:r>
            <a:r>
              <a:rPr lang="en-US" spc="10" dirty="0">
                <a:ea typeface="+mn-lt"/>
                <a:cs typeface="+mn-lt"/>
              </a:rPr>
              <a:t>↓ Blood Pressure</a:t>
            </a:r>
          </a:p>
          <a:p>
            <a:pPr lvl="2"/>
            <a:r>
              <a:rPr lang="en-US" spc="10"/>
              <a:t>Orthostatic Hypotension</a:t>
            </a:r>
          </a:p>
          <a:p>
            <a:pPr lvl="3"/>
            <a:r>
              <a:rPr lang="en-US" spc="10" dirty="0">
                <a:ea typeface="+mn-lt"/>
                <a:cs typeface="+mn-lt"/>
              </a:rPr>
              <a:t>→ Vasovagal syncope (Fainting) </a:t>
            </a:r>
            <a:endParaRPr lang="en-US" spc="10"/>
          </a:p>
        </p:txBody>
      </p:sp>
    </p:spTree>
    <p:extLst>
      <p:ext uri="{BB962C8B-B14F-4D97-AF65-F5344CB8AC3E}">
        <p14:creationId xmlns:p14="http://schemas.microsoft.com/office/powerpoint/2010/main" val="136927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E80D91-18AA-438F-BFF4-E6BABFD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F05C5AB-8A34-4DF3-AB54-AD74AA432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4698" y="0"/>
            <a:ext cx="5188141" cy="6865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04EB07-E9F5-4660-BC45-A8CA64534BE1}"/>
              </a:ext>
            </a:extLst>
          </p:cNvPr>
          <p:cNvSpPr>
            <a:spLocks noGrp="1"/>
          </p:cNvSpPr>
          <p:nvPr>
            <p:ph type="title"/>
          </p:nvPr>
        </p:nvSpPr>
        <p:spPr>
          <a:xfrm>
            <a:off x="6902937" y="643466"/>
            <a:ext cx="3962658" cy="5376334"/>
          </a:xfrm>
        </p:spPr>
        <p:txBody>
          <a:bodyPr anchor="ctr">
            <a:normAutofit/>
          </a:bodyPr>
          <a:lstStyle/>
          <a:p>
            <a:r>
              <a:rPr lang="en-US" sz="3600">
                <a:solidFill>
                  <a:srgbClr val="FFFFFF"/>
                </a:solidFill>
              </a:rPr>
              <a:t>When should an exercise test be stopped? </a:t>
            </a:r>
          </a:p>
        </p:txBody>
      </p:sp>
      <p:sp>
        <p:nvSpPr>
          <p:cNvPr id="3" name="Content Placeholder 2">
            <a:extLst>
              <a:ext uri="{FF2B5EF4-FFF2-40B4-BE49-F238E27FC236}">
                <a16:creationId xmlns:a16="http://schemas.microsoft.com/office/drawing/2014/main" id="{ABC50ADF-01EB-4621-89D2-CAA41A1862FE}"/>
              </a:ext>
            </a:extLst>
          </p:cNvPr>
          <p:cNvSpPr>
            <a:spLocks noGrp="1"/>
          </p:cNvSpPr>
          <p:nvPr>
            <p:ph idx="1"/>
          </p:nvPr>
        </p:nvSpPr>
        <p:spPr>
          <a:xfrm>
            <a:off x="508996" y="517961"/>
            <a:ext cx="4817766" cy="3848340"/>
          </a:xfrm>
        </p:spPr>
        <p:txBody>
          <a:bodyPr vert="horz" lIns="91440" tIns="45720" rIns="91440" bIns="45720" rtlCol="0" anchor="ctr">
            <a:normAutofit/>
          </a:bodyPr>
          <a:lstStyle/>
          <a:p>
            <a:r>
              <a:rPr lang="en-US" dirty="0"/>
              <a:t>A drop in SBP ≥ 10 mmHg with an increase in intensity</a:t>
            </a:r>
          </a:p>
          <a:p>
            <a:r>
              <a:rPr lang="en-US" dirty="0"/>
              <a:t>SBP decreases below the value at rest in the same position</a:t>
            </a:r>
          </a:p>
          <a:p>
            <a:r>
              <a:rPr lang="en-US" dirty="0"/>
              <a:t>Increase of</a:t>
            </a:r>
            <a:r>
              <a:rPr lang="en-US" dirty="0">
                <a:ea typeface="+mn-lt"/>
                <a:cs typeface="+mn-lt"/>
              </a:rPr>
              <a:t> ≥ 250 mmHg in SBP or ≥ in DBP</a:t>
            </a:r>
          </a:p>
          <a:p>
            <a:r>
              <a:rPr lang="en-US" dirty="0"/>
              <a:t>Lack of increase in HR with increasing intensity</a:t>
            </a:r>
          </a:p>
          <a:p>
            <a:r>
              <a:rPr lang="en-US" dirty="0"/>
              <a:t>Poor signs of perfusion or dyspnea</a:t>
            </a:r>
          </a:p>
        </p:txBody>
      </p:sp>
      <p:sp>
        <p:nvSpPr>
          <p:cNvPr id="12" name="Rectangle 11">
            <a:extLst>
              <a:ext uri="{FF2B5EF4-FFF2-40B4-BE49-F238E27FC236}">
                <a16:creationId xmlns:a16="http://schemas.microsoft.com/office/drawing/2014/main" id="{AA3B856C-9196-4702-BED7-5733C7EA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person standing next to a stop sign&#10;&#10;Description automatically generated">
            <a:extLst>
              <a:ext uri="{FF2B5EF4-FFF2-40B4-BE49-F238E27FC236}">
                <a16:creationId xmlns:a16="http://schemas.microsoft.com/office/drawing/2014/main" id="{9527E064-E6D0-4112-AD43-4762BEF28D20}"/>
              </a:ext>
            </a:extLst>
          </p:cNvPr>
          <p:cNvPicPr>
            <a:picLocks noChangeAspect="1"/>
          </p:cNvPicPr>
          <p:nvPr/>
        </p:nvPicPr>
        <p:blipFill>
          <a:blip r:embed="rId2"/>
          <a:stretch>
            <a:fillRect/>
          </a:stretch>
        </p:blipFill>
        <p:spPr>
          <a:xfrm>
            <a:off x="510988" y="4235264"/>
            <a:ext cx="4159622" cy="2340908"/>
          </a:xfrm>
          <a:prstGeom prst="rect">
            <a:avLst/>
          </a:prstGeom>
        </p:spPr>
      </p:pic>
    </p:spTree>
    <p:extLst>
      <p:ext uri="{BB962C8B-B14F-4D97-AF65-F5344CB8AC3E}">
        <p14:creationId xmlns:p14="http://schemas.microsoft.com/office/powerpoint/2010/main" val="243248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ED883-9BBB-486D-ADF1-2AA2946BB98F}"/>
              </a:ext>
            </a:extLst>
          </p:cNvPr>
          <p:cNvSpPr>
            <a:spLocks noGrp="1"/>
          </p:cNvSpPr>
          <p:nvPr>
            <p:ph type="ctrTitle"/>
          </p:nvPr>
        </p:nvSpPr>
        <p:spPr/>
        <p:txBody>
          <a:bodyPr/>
          <a:lstStyle/>
          <a:p>
            <a:pPr algn="ctr"/>
            <a:r>
              <a:rPr lang="en-US" dirty="0"/>
              <a:t>QUESTIONS?</a:t>
            </a:r>
          </a:p>
        </p:txBody>
      </p:sp>
      <p:sp>
        <p:nvSpPr>
          <p:cNvPr id="5" name="Subtitle 4">
            <a:extLst>
              <a:ext uri="{FF2B5EF4-FFF2-40B4-BE49-F238E27FC236}">
                <a16:creationId xmlns:a16="http://schemas.microsoft.com/office/drawing/2014/main" id="{E4FAF64D-3984-4EC5-B468-3ED5EEA3B4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4952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a:t>Lab 3: Taking Blood Pressure</a:t>
            </a:r>
          </a:p>
        </p:txBody>
      </p:sp>
    </p:spTree>
    <p:extLst>
      <p:ext uri="{BB962C8B-B14F-4D97-AF65-F5344CB8AC3E}">
        <p14:creationId xmlns:p14="http://schemas.microsoft.com/office/powerpoint/2010/main" val="275355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12CDA2C9-0AD7-49C0-AD81-2FFDA9BF0310}"/>
              </a:ext>
            </a:extLst>
          </p:cNvPr>
          <p:cNvPicPr>
            <a:picLocks noChangeAspect="1"/>
          </p:cNvPicPr>
          <p:nvPr/>
        </p:nvPicPr>
        <p:blipFill>
          <a:blip r:embed="rId2"/>
          <a:stretch>
            <a:fillRect/>
          </a:stretch>
        </p:blipFill>
        <p:spPr>
          <a:xfrm>
            <a:off x="623580" y="199034"/>
            <a:ext cx="5270808" cy="6454015"/>
          </a:xfrm>
          <a:prstGeom prst="rect">
            <a:avLst/>
          </a:prstGeom>
        </p:spPr>
      </p:pic>
      <p:pic>
        <p:nvPicPr>
          <p:cNvPr id="5" name="Picture 5" descr="Diagram&#10;&#10;Description automatically generated">
            <a:extLst>
              <a:ext uri="{FF2B5EF4-FFF2-40B4-BE49-F238E27FC236}">
                <a16:creationId xmlns:a16="http://schemas.microsoft.com/office/drawing/2014/main" id="{7EC5C857-3A9F-4551-8CEA-2CC7EB97BCA1}"/>
              </a:ext>
            </a:extLst>
          </p:cNvPr>
          <p:cNvPicPr>
            <a:picLocks noChangeAspect="1"/>
          </p:cNvPicPr>
          <p:nvPr/>
        </p:nvPicPr>
        <p:blipFill>
          <a:blip r:embed="rId3"/>
          <a:stretch>
            <a:fillRect/>
          </a:stretch>
        </p:blipFill>
        <p:spPr>
          <a:xfrm>
            <a:off x="6462131" y="197786"/>
            <a:ext cx="5029199" cy="6453136"/>
          </a:xfrm>
          <a:prstGeom prst="rect">
            <a:avLst/>
          </a:prstGeom>
        </p:spPr>
      </p:pic>
    </p:spTree>
    <p:extLst>
      <p:ext uri="{BB962C8B-B14F-4D97-AF65-F5344CB8AC3E}">
        <p14:creationId xmlns:p14="http://schemas.microsoft.com/office/powerpoint/2010/main" val="1227803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imeline&#10;&#10;Description automatically generated">
            <a:extLst>
              <a:ext uri="{FF2B5EF4-FFF2-40B4-BE49-F238E27FC236}">
                <a16:creationId xmlns:a16="http://schemas.microsoft.com/office/drawing/2014/main" id="{5C228752-DBA8-43F4-B56C-9417958EFD4D}"/>
              </a:ext>
            </a:extLst>
          </p:cNvPr>
          <p:cNvPicPr>
            <a:picLocks noChangeAspect="1"/>
          </p:cNvPicPr>
          <p:nvPr/>
        </p:nvPicPr>
        <p:blipFill>
          <a:blip r:embed="rId2"/>
          <a:stretch>
            <a:fillRect/>
          </a:stretch>
        </p:blipFill>
        <p:spPr>
          <a:xfrm>
            <a:off x="5635410" y="2408411"/>
            <a:ext cx="5487820" cy="2037676"/>
          </a:xfrm>
          <a:prstGeom prst="rect">
            <a:avLst/>
          </a:prstGeom>
        </p:spPr>
      </p:pic>
      <p:sp>
        <p:nvSpPr>
          <p:cNvPr id="2" name="Title 1">
            <a:extLst>
              <a:ext uri="{FF2B5EF4-FFF2-40B4-BE49-F238E27FC236}">
                <a16:creationId xmlns:a16="http://schemas.microsoft.com/office/drawing/2014/main" id="{C2BC89EB-9534-484A-95F0-9AAE91B6FAD7}"/>
              </a:ext>
            </a:extLst>
          </p:cNvPr>
          <p:cNvSpPr>
            <a:spLocks noGrp="1"/>
          </p:cNvSpPr>
          <p:nvPr>
            <p:ph type="title"/>
          </p:nvPr>
        </p:nvSpPr>
        <p:spPr/>
        <p:txBody>
          <a:bodyPr/>
          <a:lstStyle/>
          <a:p>
            <a:r>
              <a:rPr lang="en-US" dirty="0">
                <a:ea typeface="+mj-lt"/>
                <a:cs typeface="+mj-lt"/>
              </a:rPr>
              <a:t>Korotkoff phases</a:t>
            </a:r>
            <a:endParaRPr lang="en-US" dirty="0"/>
          </a:p>
        </p:txBody>
      </p:sp>
      <p:sp>
        <p:nvSpPr>
          <p:cNvPr id="3" name="Content Placeholder 2">
            <a:extLst>
              <a:ext uri="{FF2B5EF4-FFF2-40B4-BE49-F238E27FC236}">
                <a16:creationId xmlns:a16="http://schemas.microsoft.com/office/drawing/2014/main" id="{C16BFF52-B227-4470-81AF-AB1E82710F83}"/>
              </a:ext>
            </a:extLst>
          </p:cNvPr>
          <p:cNvSpPr>
            <a:spLocks noGrp="1"/>
          </p:cNvSpPr>
          <p:nvPr>
            <p:ph idx="1"/>
          </p:nvPr>
        </p:nvSpPr>
        <p:spPr>
          <a:xfrm>
            <a:off x="344572" y="1762099"/>
            <a:ext cx="5328425" cy="4961921"/>
          </a:xfrm>
        </p:spPr>
        <p:txBody>
          <a:bodyPr vert="horz" lIns="0" tIns="45720" rIns="0" bIns="45720" rtlCol="0" anchor="t">
            <a:normAutofit fontScale="85000" lnSpcReduction="10000"/>
          </a:bodyPr>
          <a:lstStyle/>
          <a:p>
            <a:pPr>
              <a:buNone/>
            </a:pPr>
            <a:r>
              <a:rPr lang="en-US" u="sng" dirty="0">
                <a:ea typeface="+mn-lt"/>
                <a:cs typeface="+mn-lt"/>
              </a:rPr>
              <a:t>Definition: "tapping" sounds heard with a stethoscope as the cuff is gradually deflated. </a:t>
            </a:r>
            <a:endParaRPr lang="en-US"/>
          </a:p>
          <a:p>
            <a:r>
              <a:rPr lang="en-US" dirty="0">
                <a:ea typeface="+mn-lt"/>
                <a:cs typeface="+mn-lt"/>
              </a:rPr>
              <a:t>(Phase 1): The appearance of the clear "tapping" sounds as the cuff is gradually deflated. The first clear "tapping" sound is defined as the systolic pressure.</a:t>
            </a:r>
            <a:endParaRPr lang="en-US">
              <a:cs typeface="Arial"/>
            </a:endParaRPr>
          </a:p>
          <a:p>
            <a:pPr>
              <a:buFont typeface="Arial"/>
              <a:buChar char="•"/>
            </a:pPr>
            <a:r>
              <a:rPr lang="en-US" dirty="0">
                <a:ea typeface="+mn-lt"/>
                <a:cs typeface="+mn-lt"/>
              </a:rPr>
              <a:t>(Phase 2): The sounds in K-2 become softer and longer and are characterized by a swishing sound since the blood flow in the artery increases.</a:t>
            </a:r>
            <a:endParaRPr lang="en-US" dirty="0"/>
          </a:p>
          <a:p>
            <a:pPr>
              <a:buFont typeface="Arial"/>
              <a:buChar char="•"/>
            </a:pPr>
            <a:r>
              <a:rPr lang="en-US" dirty="0">
                <a:ea typeface="+mn-lt"/>
                <a:cs typeface="+mn-lt"/>
              </a:rPr>
              <a:t>(Phase 3): The sounds become crisper and louder in K-3 which is similar to the sounds heard in K-1.</a:t>
            </a:r>
            <a:endParaRPr lang="en-US" dirty="0"/>
          </a:p>
          <a:p>
            <a:pPr>
              <a:buFont typeface="Arial"/>
              <a:buChar char="•"/>
            </a:pPr>
            <a:r>
              <a:rPr lang="en-US" dirty="0">
                <a:ea typeface="+mn-lt"/>
                <a:cs typeface="+mn-lt"/>
              </a:rPr>
              <a:t>(Phase 4): As the blood flow starts to become less turbulent in the artery, the sounds in K-4 are muffled and softer. Some professionals record diastolic during Phase 4 and Phase 5</a:t>
            </a:r>
            <a:endParaRPr lang="en-US" dirty="0"/>
          </a:p>
          <a:p>
            <a:pPr>
              <a:buFont typeface="Arial"/>
              <a:buChar char="•"/>
            </a:pPr>
            <a:r>
              <a:rPr lang="en-US" dirty="0">
                <a:ea typeface="+mn-lt"/>
                <a:cs typeface="+mn-lt"/>
              </a:rPr>
              <a:t>(Phase 5): In K-5, the sounds disappear completely since the blood flow through the artery has returned to normal. The last audible sound is defined as the diastolic pressure.</a:t>
            </a:r>
            <a:endParaRPr lang="en-US" dirty="0"/>
          </a:p>
          <a:p>
            <a:pPr marL="0" indent="0">
              <a:buNone/>
            </a:pPr>
            <a:endParaRPr lang="en-US" dirty="0">
              <a:cs typeface="Arial"/>
            </a:endParaRPr>
          </a:p>
        </p:txBody>
      </p:sp>
    </p:spTree>
    <p:extLst>
      <p:ext uri="{BB962C8B-B14F-4D97-AF65-F5344CB8AC3E}">
        <p14:creationId xmlns:p14="http://schemas.microsoft.com/office/powerpoint/2010/main" val="30073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439FC-6147-462A-8F01-2CDE0FDB146B}"/>
              </a:ext>
            </a:extLst>
          </p:cNvPr>
          <p:cNvSpPr>
            <a:spLocks noGrp="1"/>
          </p:cNvSpPr>
          <p:nvPr>
            <p:ph type="title"/>
          </p:nvPr>
        </p:nvSpPr>
        <p:spPr>
          <a:xfrm>
            <a:off x="1261871" y="365760"/>
            <a:ext cx="9858383" cy="1325562"/>
          </a:xfrm>
        </p:spPr>
        <p:txBody>
          <a:bodyPr>
            <a:normAutofit/>
          </a:bodyPr>
          <a:lstStyle/>
          <a:p>
            <a:r>
              <a:rPr lang="en-US" dirty="0"/>
              <a:t>Minimum Components</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146E0B0-32E3-4D7C-897D-CF63FB916693}"/>
              </a:ext>
            </a:extLst>
          </p:cNvPr>
          <p:cNvGraphicFramePr>
            <a:graphicFrameLocks noGrp="1"/>
          </p:cNvGraphicFramePr>
          <p:nvPr>
            <p:ph idx="1"/>
            <p:extLst>
              <p:ext uri="{D42A27DB-BD31-4B8C-83A1-F6EECF244321}">
                <p14:modId xmlns:p14="http://schemas.microsoft.com/office/powerpoint/2010/main" val="331438401"/>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030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CD4A-9C77-44CE-AF9D-4877E1DD17C2}"/>
              </a:ext>
            </a:extLst>
          </p:cNvPr>
          <p:cNvSpPr>
            <a:spLocks noGrp="1"/>
          </p:cNvSpPr>
          <p:nvPr>
            <p:ph type="title"/>
          </p:nvPr>
        </p:nvSpPr>
        <p:spPr>
          <a:xfrm>
            <a:off x="499872" y="930536"/>
            <a:ext cx="6465346" cy="841468"/>
          </a:xfrm>
        </p:spPr>
        <p:txBody>
          <a:bodyPr/>
          <a:lstStyle/>
          <a:p>
            <a:r>
              <a:rPr lang="en-US" dirty="0"/>
              <a:t>Taking Blood Pressure</a:t>
            </a:r>
          </a:p>
        </p:txBody>
      </p:sp>
      <p:sp>
        <p:nvSpPr>
          <p:cNvPr id="3" name="Content Placeholder 2">
            <a:extLst>
              <a:ext uri="{FF2B5EF4-FFF2-40B4-BE49-F238E27FC236}">
                <a16:creationId xmlns:a16="http://schemas.microsoft.com/office/drawing/2014/main" id="{EC0FE31A-B0D0-4A97-A9DF-16B462E08789}"/>
              </a:ext>
            </a:extLst>
          </p:cNvPr>
          <p:cNvSpPr>
            <a:spLocks noGrp="1"/>
          </p:cNvSpPr>
          <p:nvPr>
            <p:ph idx="1"/>
          </p:nvPr>
        </p:nvSpPr>
        <p:spPr>
          <a:xfrm>
            <a:off x="496645" y="1774015"/>
            <a:ext cx="8265459" cy="4620177"/>
          </a:xfrm>
        </p:spPr>
        <p:txBody>
          <a:bodyPr>
            <a:normAutofit/>
          </a:bodyPr>
          <a:lstStyle/>
          <a:p>
            <a:pPr marL="0" indent="0">
              <a:buNone/>
            </a:pPr>
            <a:endParaRPr lang="en-US" sz="1800" dirty="0"/>
          </a:p>
          <a:p>
            <a:r>
              <a:rPr lang="en-US" sz="1800" dirty="0"/>
              <a:t> Place the BP cuff on the subject’s arm.</a:t>
            </a:r>
          </a:p>
          <a:p>
            <a:r>
              <a:rPr lang="en-US" sz="1800" b="1" dirty="0"/>
              <a:t> </a:t>
            </a:r>
            <a:r>
              <a:rPr lang="en-US" sz="1800" dirty="0"/>
              <a:t>Place the cuff with the lower margin about 1 in. (2.5 cm) above the antecubital space. Ensure the bladder covers the brachial artery. During the measurement, the arm should be supported at the level of the heart (figure 4.2a).</a:t>
            </a:r>
          </a:p>
          <a:p>
            <a:r>
              <a:rPr lang="en-US" sz="1800" b="1" dirty="0"/>
              <a:t> </a:t>
            </a:r>
            <a:r>
              <a:rPr lang="en-US" sz="1800" dirty="0"/>
              <a:t>Palpate to find the brachial artery in the antecubital space and place the flat side of the stethoscope bell lightly over the brachial artery (figure 4.2c). Too much pressure on the bell can affect blood flow in the artery and cause sounds independent of the cuff pressure. Too little pressure can reduce the ability to hear </a:t>
            </a:r>
            <a:r>
              <a:rPr lang="en-US" sz="1800" dirty="0" err="1"/>
              <a:t>Korotkoff</a:t>
            </a:r>
            <a:r>
              <a:rPr lang="en-US" sz="1800" dirty="0"/>
              <a:t> phases. Be sure the bell is flat against the skin and you have the earpieces in correctly (pointed forward).</a:t>
            </a:r>
          </a:p>
        </p:txBody>
      </p:sp>
    </p:spTree>
    <p:extLst>
      <p:ext uri="{BB962C8B-B14F-4D97-AF65-F5344CB8AC3E}">
        <p14:creationId xmlns:p14="http://schemas.microsoft.com/office/powerpoint/2010/main" val="678700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743" y="867783"/>
            <a:ext cx="6420523" cy="841468"/>
          </a:xfrm>
        </p:spPr>
        <p:txBody>
          <a:bodyPr/>
          <a:lstStyle/>
          <a:p>
            <a:r>
              <a:rPr lang="en-US" dirty="0"/>
              <a:t>Taking Blood Pressure</a:t>
            </a:r>
          </a:p>
        </p:txBody>
      </p:sp>
      <p:sp>
        <p:nvSpPr>
          <p:cNvPr id="3" name="Content Placeholder 2"/>
          <p:cNvSpPr>
            <a:spLocks noGrp="1"/>
          </p:cNvSpPr>
          <p:nvPr>
            <p:ph idx="1"/>
          </p:nvPr>
        </p:nvSpPr>
        <p:spPr>
          <a:xfrm>
            <a:off x="900056" y="1827436"/>
            <a:ext cx="8310283" cy="4803290"/>
          </a:xfrm>
        </p:spPr>
        <p:txBody>
          <a:bodyPr>
            <a:noAutofit/>
          </a:bodyPr>
          <a:lstStyle/>
          <a:p>
            <a:r>
              <a:rPr lang="en-US" sz="1800" dirty="0"/>
              <a:t> Holding the stethoscope in place, close the air-release valve (clockwise) and inflate the BP cuff to 200 mmHg or more by pumping the air bulb. The pressure occludes the flow to the brachial artery, causing the pulse sound to stop. At rest, you may need only to inflate to 180 mmHg to be above SBP (figure 4.2c).</a:t>
            </a:r>
          </a:p>
          <a:p>
            <a:r>
              <a:rPr lang="en-US" sz="1800" b="1" dirty="0"/>
              <a:t> </a:t>
            </a:r>
            <a:r>
              <a:rPr lang="en-US" sz="1800" dirty="0"/>
              <a:t>Release pressure slowly and smoothly at a rate of 2 or 3 mmHg ∙ s−1 by releasing the air-release screw (counterclockwise).</a:t>
            </a:r>
          </a:p>
          <a:p>
            <a:r>
              <a:rPr lang="en-US" sz="1800" b="1" dirty="0"/>
              <a:t> </a:t>
            </a:r>
            <a:r>
              <a:rPr lang="en-US" sz="1800" dirty="0"/>
              <a:t>As pressure is released, the </a:t>
            </a:r>
            <a:r>
              <a:rPr lang="en-US" sz="1800" dirty="0" err="1"/>
              <a:t>Korotkoff</a:t>
            </a:r>
            <a:r>
              <a:rPr lang="en-US" sz="1800" dirty="0"/>
              <a:t> sounds become audible. The appearance of a faint tapping sound marks the SBP; at this point, note the mmHg reading. This sound will increase in intensity before fading.</a:t>
            </a:r>
          </a:p>
          <a:p>
            <a:r>
              <a:rPr lang="en-US" sz="1800" b="1" dirty="0"/>
              <a:t> </a:t>
            </a:r>
            <a:r>
              <a:rPr lang="en-US" sz="1800" dirty="0"/>
              <a:t>When the subject is at rest, such as sitting or standing, the DBP is marked by the disappearance of sound in the brachial artery, which indicates laminar blood flow. During exercise, the DBP is marked by an abrupt muffling of the pulse sound. Note the mmHg at the appropriate </a:t>
            </a:r>
            <a:r>
              <a:rPr lang="en-US" sz="1800" dirty="0" err="1"/>
              <a:t>Korotkoff</a:t>
            </a:r>
            <a:r>
              <a:rPr lang="en-US" sz="1800" dirty="0"/>
              <a:t> phase.</a:t>
            </a:r>
          </a:p>
          <a:p>
            <a:endParaRPr lang="en-US" sz="1800" dirty="0"/>
          </a:p>
        </p:txBody>
      </p:sp>
    </p:spTree>
    <p:extLst>
      <p:ext uri="{BB962C8B-B14F-4D97-AF65-F5344CB8AC3E}">
        <p14:creationId xmlns:p14="http://schemas.microsoft.com/office/powerpoint/2010/main" val="2528136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48" y="867783"/>
            <a:ext cx="9692640" cy="841468"/>
          </a:xfrm>
        </p:spPr>
        <p:txBody>
          <a:bodyPr/>
          <a:lstStyle/>
          <a:p>
            <a:r>
              <a:rPr lang="en-US" dirty="0"/>
              <a:t>Sitting, Supine and Standing (4 BP’s)</a:t>
            </a:r>
          </a:p>
        </p:txBody>
      </p:sp>
      <p:sp>
        <p:nvSpPr>
          <p:cNvPr id="3" name="Content Placeholder 2"/>
          <p:cNvSpPr>
            <a:spLocks noGrp="1"/>
          </p:cNvSpPr>
          <p:nvPr>
            <p:ph idx="1"/>
          </p:nvPr>
        </p:nvSpPr>
        <p:spPr>
          <a:xfrm>
            <a:off x="1097280" y="1845734"/>
            <a:ext cx="9963202" cy="4617696"/>
          </a:xfrm>
        </p:spPr>
        <p:txBody>
          <a:bodyPr vert="horz" lIns="91440" tIns="45720" rIns="91440" bIns="45720" rtlCol="0" anchor="t">
            <a:normAutofit/>
          </a:bodyPr>
          <a:lstStyle/>
          <a:p>
            <a:pPr marL="0" indent="0">
              <a:buNone/>
            </a:pPr>
            <a:r>
              <a:rPr lang="en-US" dirty="0"/>
              <a:t>Sitting (1)</a:t>
            </a:r>
          </a:p>
          <a:p>
            <a:pPr lvl="1"/>
            <a:r>
              <a:rPr lang="en-US" dirty="0"/>
              <a:t>Subject is sitting in chair, feet flat on floor</a:t>
            </a:r>
          </a:p>
          <a:p>
            <a:pPr lvl="1"/>
            <a:r>
              <a:rPr lang="en-US" dirty="0"/>
              <a:t>Arm should be horizontal at heart level</a:t>
            </a:r>
          </a:p>
          <a:p>
            <a:pPr marL="0">
              <a:buNone/>
            </a:pPr>
            <a:r>
              <a:rPr lang="en-US" dirty="0"/>
              <a:t>Supine (2)</a:t>
            </a:r>
          </a:p>
          <a:p>
            <a:pPr lvl="1"/>
            <a:r>
              <a:rPr lang="en-US" dirty="0"/>
              <a:t>Lay down, maintain supine for ~3min with cuff attached</a:t>
            </a:r>
          </a:p>
          <a:p>
            <a:pPr lvl="1"/>
            <a:r>
              <a:rPr lang="en-US" dirty="0"/>
              <a:t>Arm should be flat, palm facing up, next to body</a:t>
            </a:r>
          </a:p>
          <a:p>
            <a:pPr lvl="1"/>
            <a:r>
              <a:rPr lang="en-US" dirty="0"/>
              <a:t>Record HR and BP laying down</a:t>
            </a:r>
          </a:p>
          <a:p>
            <a:pPr marL="0" indent="0">
              <a:buNone/>
            </a:pPr>
            <a:r>
              <a:rPr lang="en-US" dirty="0"/>
              <a:t>Standing</a:t>
            </a:r>
          </a:p>
          <a:p>
            <a:pPr lvl="1"/>
            <a:r>
              <a:rPr lang="en-US" dirty="0"/>
              <a:t>Pump cuff to 200mg BEFORE subject stands</a:t>
            </a:r>
          </a:p>
          <a:p>
            <a:pPr lvl="1"/>
            <a:r>
              <a:rPr lang="en-US" dirty="0"/>
              <a:t>IMMEDIATELY take BP when they stand (3)</a:t>
            </a:r>
          </a:p>
          <a:p>
            <a:pPr lvl="1"/>
            <a:r>
              <a:rPr lang="en-US" dirty="0"/>
              <a:t>Wait ~2min, standing</a:t>
            </a:r>
          </a:p>
          <a:p>
            <a:pPr lvl="1"/>
            <a:r>
              <a:rPr lang="en-US" dirty="0"/>
              <a:t>Take BP again (4)</a:t>
            </a:r>
          </a:p>
        </p:txBody>
      </p:sp>
    </p:spTree>
    <p:extLst>
      <p:ext uri="{BB962C8B-B14F-4D97-AF65-F5344CB8AC3E}">
        <p14:creationId xmlns:p14="http://schemas.microsoft.com/office/powerpoint/2010/main" val="90962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D4D4-7EEF-4BCA-85FF-498F21CFEAE1}"/>
              </a:ext>
            </a:extLst>
          </p:cNvPr>
          <p:cNvSpPr>
            <a:spLocks noGrp="1"/>
          </p:cNvSpPr>
          <p:nvPr>
            <p:ph type="title"/>
          </p:nvPr>
        </p:nvSpPr>
        <p:spPr/>
        <p:txBody>
          <a:bodyPr/>
          <a:lstStyle/>
          <a:p>
            <a:r>
              <a:rPr lang="en-US" dirty="0">
                <a:cs typeface="Times New Roman"/>
              </a:rPr>
              <a:t>Common Mistakes</a:t>
            </a:r>
            <a:endParaRPr lang="en-US" dirty="0"/>
          </a:p>
        </p:txBody>
      </p:sp>
      <p:sp>
        <p:nvSpPr>
          <p:cNvPr id="3" name="Content Placeholder 2">
            <a:extLst>
              <a:ext uri="{FF2B5EF4-FFF2-40B4-BE49-F238E27FC236}">
                <a16:creationId xmlns:a16="http://schemas.microsoft.com/office/drawing/2014/main" id="{9517146C-183F-4D31-B95A-2ED2A911FA98}"/>
              </a:ext>
            </a:extLst>
          </p:cNvPr>
          <p:cNvSpPr>
            <a:spLocks noGrp="1"/>
          </p:cNvSpPr>
          <p:nvPr>
            <p:ph idx="1"/>
          </p:nvPr>
        </p:nvSpPr>
        <p:spPr>
          <a:xfrm>
            <a:off x="1097280" y="1845734"/>
            <a:ext cx="6219094" cy="4589974"/>
          </a:xfrm>
        </p:spPr>
        <p:txBody>
          <a:bodyPr vert="horz" lIns="0" tIns="45720" rIns="0" bIns="45720" rtlCol="0" anchor="t">
            <a:normAutofit fontScale="85000" lnSpcReduction="20000"/>
          </a:bodyPr>
          <a:lstStyle/>
          <a:p>
            <a:r>
              <a:rPr lang="en-US" dirty="0">
                <a:cs typeface="Arial"/>
              </a:rPr>
              <a:t>Improper Positioning</a:t>
            </a:r>
          </a:p>
          <a:p>
            <a:pPr marL="383540" lvl="1"/>
            <a:r>
              <a:rPr lang="en-US" dirty="0">
                <a:cs typeface="Arial"/>
              </a:rPr>
              <a:t>Slouching, unsupported back/feet, legs crossed, arm not heart level</a:t>
            </a:r>
          </a:p>
          <a:p>
            <a:pPr marL="566420" lvl="2"/>
            <a:r>
              <a:rPr lang="en-US" dirty="0">
                <a:cs typeface="Arial"/>
              </a:rPr>
              <a:t>Can add anywhere from 2-10 points</a:t>
            </a:r>
          </a:p>
          <a:p>
            <a:r>
              <a:rPr lang="en-US" dirty="0">
                <a:cs typeface="Arial"/>
              </a:rPr>
              <a:t>Improperly fitted cuff</a:t>
            </a:r>
          </a:p>
          <a:p>
            <a:pPr marL="383540" lvl="1"/>
            <a:r>
              <a:rPr lang="en-US" dirty="0">
                <a:cs typeface="Arial"/>
              </a:rPr>
              <a:t>Too short or narrow= erroneously high</a:t>
            </a:r>
          </a:p>
          <a:p>
            <a:pPr marL="383540" lvl="1"/>
            <a:r>
              <a:rPr lang="en-US" dirty="0">
                <a:cs typeface="Arial"/>
              </a:rPr>
              <a:t>Too Large= erroneously low</a:t>
            </a:r>
          </a:p>
          <a:p>
            <a:pPr marL="566420" lvl="2"/>
            <a:r>
              <a:rPr lang="en-US" dirty="0">
                <a:cs typeface="Arial"/>
              </a:rPr>
              <a:t>Can add anywhere from 2-10 points</a:t>
            </a:r>
          </a:p>
          <a:p>
            <a:r>
              <a:rPr lang="en-US" dirty="0">
                <a:cs typeface="Arial"/>
              </a:rPr>
              <a:t>Measurements taken over clothing</a:t>
            </a:r>
          </a:p>
          <a:p>
            <a:pPr marL="383540" lvl="1"/>
            <a:r>
              <a:rPr lang="en-US" dirty="0">
                <a:cs typeface="Arial"/>
              </a:rPr>
              <a:t>Can add 5-50 points to a reading</a:t>
            </a:r>
          </a:p>
          <a:p>
            <a:r>
              <a:rPr lang="en-US" dirty="0">
                <a:cs typeface="Arial"/>
              </a:rPr>
              <a:t>Talking during measurement</a:t>
            </a:r>
          </a:p>
          <a:p>
            <a:pPr marL="383540" lvl="1"/>
            <a:r>
              <a:rPr lang="en-US" dirty="0">
                <a:cs typeface="Arial"/>
              </a:rPr>
              <a:t>Can add up to 10 points</a:t>
            </a:r>
          </a:p>
          <a:p>
            <a:r>
              <a:rPr lang="en-US" dirty="0">
                <a:cs typeface="Arial"/>
              </a:rPr>
              <a:t>Using your thumb on the stethoscope </a:t>
            </a:r>
          </a:p>
          <a:p>
            <a:r>
              <a:rPr lang="en-US" dirty="0">
                <a:cs typeface="Arial"/>
              </a:rPr>
              <a:t>Pressing hard with stethoscope</a:t>
            </a:r>
          </a:p>
          <a:p>
            <a:r>
              <a:rPr lang="en-US" dirty="0">
                <a:cs typeface="Arial"/>
              </a:rPr>
              <a:t>Normality reading prejudice </a:t>
            </a:r>
          </a:p>
          <a:p>
            <a:endParaRPr lang="en-US" dirty="0">
              <a:cs typeface="Arial"/>
            </a:endParaRPr>
          </a:p>
          <a:p>
            <a:endParaRPr lang="en-US" dirty="0">
              <a:cs typeface="Arial"/>
            </a:endParaRPr>
          </a:p>
        </p:txBody>
      </p:sp>
      <p:pic>
        <p:nvPicPr>
          <p:cNvPr id="4" name="Picture 4" descr="Text&#10;&#10;Description automatically generated">
            <a:extLst>
              <a:ext uri="{FF2B5EF4-FFF2-40B4-BE49-F238E27FC236}">
                <a16:creationId xmlns:a16="http://schemas.microsoft.com/office/drawing/2014/main" id="{18C74AC6-B948-4C98-BE20-7034A3FC30AA}"/>
              </a:ext>
            </a:extLst>
          </p:cNvPr>
          <p:cNvPicPr>
            <a:picLocks noChangeAspect="1"/>
          </p:cNvPicPr>
          <p:nvPr/>
        </p:nvPicPr>
        <p:blipFill>
          <a:blip r:embed="rId2"/>
          <a:stretch>
            <a:fillRect/>
          </a:stretch>
        </p:blipFill>
        <p:spPr>
          <a:xfrm>
            <a:off x="5013109" y="3030460"/>
            <a:ext cx="5765222" cy="3130212"/>
          </a:xfrm>
          <a:prstGeom prst="rect">
            <a:avLst/>
          </a:prstGeom>
        </p:spPr>
      </p:pic>
    </p:spTree>
    <p:extLst>
      <p:ext uri="{BB962C8B-B14F-4D97-AF65-F5344CB8AC3E}">
        <p14:creationId xmlns:p14="http://schemas.microsoft.com/office/powerpoint/2010/main" val="77932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6B6F-04C2-4E54-ADA5-8D1DC91DD1C0}"/>
              </a:ext>
            </a:extLst>
          </p:cNvPr>
          <p:cNvSpPr>
            <a:spLocks noGrp="1"/>
          </p:cNvSpPr>
          <p:nvPr>
            <p:ph type="title"/>
          </p:nvPr>
        </p:nvSpPr>
        <p:spPr>
          <a:xfrm>
            <a:off x="948107" y="903642"/>
            <a:ext cx="2619488" cy="1325562"/>
          </a:xfrm>
        </p:spPr>
        <p:txBody>
          <a:bodyPr/>
          <a:lstStyle/>
          <a:p>
            <a:r>
              <a:rPr lang="en-US" dirty="0">
                <a:cs typeface="Times New Roman"/>
              </a:rPr>
              <a:t>Tables. </a:t>
            </a:r>
            <a:endParaRPr lang="en-US" dirty="0"/>
          </a:p>
        </p:txBody>
      </p:sp>
      <p:pic>
        <p:nvPicPr>
          <p:cNvPr id="4" name="Picture 4" descr="Table&#10;&#10;Description automatically generated">
            <a:extLst>
              <a:ext uri="{FF2B5EF4-FFF2-40B4-BE49-F238E27FC236}">
                <a16:creationId xmlns:a16="http://schemas.microsoft.com/office/drawing/2014/main" id="{EDB9B0B9-5BF0-4F86-9F92-AD5349960E8F}"/>
              </a:ext>
            </a:extLst>
          </p:cNvPr>
          <p:cNvPicPr>
            <a:picLocks noChangeAspect="1"/>
          </p:cNvPicPr>
          <p:nvPr/>
        </p:nvPicPr>
        <p:blipFill>
          <a:blip r:embed="rId2"/>
          <a:stretch>
            <a:fillRect/>
          </a:stretch>
        </p:blipFill>
        <p:spPr>
          <a:xfrm>
            <a:off x="4189682" y="767023"/>
            <a:ext cx="6709063" cy="2597184"/>
          </a:xfrm>
          <a:prstGeom prst="rect">
            <a:avLst/>
          </a:prstGeom>
        </p:spPr>
      </p:pic>
      <p:pic>
        <p:nvPicPr>
          <p:cNvPr id="5" name="Picture 5" descr="Table&#10;&#10;Description automatically generated">
            <a:extLst>
              <a:ext uri="{FF2B5EF4-FFF2-40B4-BE49-F238E27FC236}">
                <a16:creationId xmlns:a16="http://schemas.microsoft.com/office/drawing/2014/main" id="{5ED0B694-13A5-4322-A3A5-891836FA02CC}"/>
              </a:ext>
            </a:extLst>
          </p:cNvPr>
          <p:cNvPicPr>
            <a:picLocks noChangeAspect="1"/>
          </p:cNvPicPr>
          <p:nvPr/>
        </p:nvPicPr>
        <p:blipFill>
          <a:blip r:embed="rId3"/>
          <a:stretch>
            <a:fillRect/>
          </a:stretch>
        </p:blipFill>
        <p:spPr>
          <a:xfrm>
            <a:off x="655645" y="3750301"/>
            <a:ext cx="7574972" cy="2446554"/>
          </a:xfrm>
          <a:prstGeom prst="rect">
            <a:avLst/>
          </a:prstGeom>
        </p:spPr>
      </p:pic>
    </p:spTree>
    <p:extLst>
      <p:ext uri="{BB962C8B-B14F-4D97-AF65-F5344CB8AC3E}">
        <p14:creationId xmlns:p14="http://schemas.microsoft.com/office/powerpoint/2010/main" val="185099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614DA-B02F-4FFD-96B0-85F2695C5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207240"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76B3A5-493A-486E-9673-07E096C0A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8934"/>
            <a:ext cx="12207240" cy="26690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D38128-DBF9-499E-9178-4DA1AABCCB3F}"/>
              </a:ext>
            </a:extLst>
          </p:cNvPr>
          <p:cNvSpPr>
            <a:spLocks noGrp="1"/>
          </p:cNvSpPr>
          <p:nvPr>
            <p:ph type="title"/>
          </p:nvPr>
        </p:nvSpPr>
        <p:spPr>
          <a:xfrm>
            <a:off x="1261872" y="4452182"/>
            <a:ext cx="9692640" cy="1596006"/>
          </a:xfrm>
        </p:spPr>
        <p:txBody>
          <a:bodyPr anchor="ctr">
            <a:normAutofit/>
          </a:bodyPr>
          <a:lstStyle/>
          <a:p>
            <a:r>
              <a:rPr lang="en-US">
                <a:solidFill>
                  <a:schemeClr val="bg1">
                    <a:alpha val="80000"/>
                  </a:schemeClr>
                </a:solidFill>
              </a:rPr>
              <a:t>Seven-Step Comprehensive Screening Process</a:t>
            </a:r>
          </a:p>
        </p:txBody>
      </p:sp>
      <p:sp>
        <p:nvSpPr>
          <p:cNvPr id="3" name="Content Placeholder 2">
            <a:extLst>
              <a:ext uri="{FF2B5EF4-FFF2-40B4-BE49-F238E27FC236}">
                <a16:creationId xmlns:a16="http://schemas.microsoft.com/office/drawing/2014/main" id="{9BC098DF-7527-47D5-902C-D6EDC53344C8}"/>
              </a:ext>
            </a:extLst>
          </p:cNvPr>
          <p:cNvSpPr>
            <a:spLocks noGrp="1"/>
          </p:cNvSpPr>
          <p:nvPr>
            <p:ph idx="1"/>
          </p:nvPr>
        </p:nvSpPr>
        <p:spPr>
          <a:xfrm>
            <a:off x="1261872" y="699990"/>
            <a:ext cx="8595360" cy="3039592"/>
          </a:xfrm>
        </p:spPr>
        <p:txBody>
          <a:bodyPr vert="horz" lIns="91440" tIns="45720" rIns="91440" bIns="45720" rtlCol="0" anchor="ctr">
            <a:normAutofit/>
          </a:bodyPr>
          <a:lstStyle/>
          <a:p>
            <a:r>
              <a:rPr lang="en-US" sz="1700"/>
              <a:t>1. Informed Consent </a:t>
            </a:r>
          </a:p>
          <a:p>
            <a:r>
              <a:rPr lang="en-US" sz="1700"/>
              <a:t>2. PAR-Q+</a:t>
            </a:r>
          </a:p>
          <a:p>
            <a:r>
              <a:rPr lang="en-US" sz="1700"/>
              <a:t>3. Medical and Health History</a:t>
            </a:r>
          </a:p>
          <a:p>
            <a:r>
              <a:rPr lang="en-US" sz="1700"/>
              <a:t>4. Signs &amp; Symptoms of Disease &amp; Medical Clearance</a:t>
            </a:r>
          </a:p>
          <a:p>
            <a:r>
              <a:rPr lang="en-US" sz="1700"/>
              <a:t>5. Coronary Risk Factor Analysis</a:t>
            </a:r>
          </a:p>
          <a:p>
            <a:r>
              <a:rPr lang="en-US" sz="1700"/>
              <a:t>6. Lifestyle Evaluation</a:t>
            </a:r>
          </a:p>
          <a:p>
            <a:r>
              <a:rPr lang="en-US" sz="1700"/>
              <a:t>7. Disease Risk Classification</a:t>
            </a:r>
          </a:p>
        </p:txBody>
      </p:sp>
    </p:spTree>
    <p:extLst>
      <p:ext uri="{BB962C8B-B14F-4D97-AF65-F5344CB8AC3E}">
        <p14:creationId xmlns:p14="http://schemas.microsoft.com/office/powerpoint/2010/main" val="30675046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1D9F-FCAA-47FA-9EAA-F7BBCCD4FDD8}"/>
              </a:ext>
            </a:extLst>
          </p:cNvPr>
          <p:cNvSpPr>
            <a:spLocks noGrp="1"/>
          </p:cNvSpPr>
          <p:nvPr>
            <p:ph type="title"/>
          </p:nvPr>
        </p:nvSpPr>
        <p:spPr/>
        <p:txBody>
          <a:bodyPr/>
          <a:lstStyle/>
          <a:p>
            <a:r>
              <a:rPr lang="en-US" dirty="0"/>
              <a:t>What is the base process?</a:t>
            </a:r>
          </a:p>
        </p:txBody>
      </p:sp>
      <p:sp>
        <p:nvSpPr>
          <p:cNvPr id="3" name="Content Placeholder 2">
            <a:extLst>
              <a:ext uri="{FF2B5EF4-FFF2-40B4-BE49-F238E27FC236}">
                <a16:creationId xmlns:a16="http://schemas.microsoft.com/office/drawing/2014/main" id="{97D3F036-761E-4430-B481-07E1C23C2117}"/>
              </a:ext>
            </a:extLst>
          </p:cNvPr>
          <p:cNvSpPr>
            <a:spLocks noGrp="1"/>
          </p:cNvSpPr>
          <p:nvPr>
            <p:ph sz="half" idx="1"/>
          </p:nvPr>
        </p:nvSpPr>
        <p:spPr>
          <a:xfrm>
            <a:off x="1261872" y="2590800"/>
            <a:ext cx="4480560" cy="1375055"/>
          </a:xfrm>
        </p:spPr>
        <p:txBody>
          <a:bodyPr vert="horz" lIns="91440" tIns="45720" rIns="91440" bIns="45720" rtlCol="0" anchor="t">
            <a:normAutofit lnSpcReduction="10000"/>
          </a:bodyPr>
          <a:lstStyle/>
          <a:p>
            <a:pPr marL="0" indent="0">
              <a:buNone/>
            </a:pPr>
            <a:r>
              <a:rPr lang="en-US" dirty="0"/>
              <a:t>1. Performed by the individual in a self-guided screening</a:t>
            </a:r>
            <a:endParaRPr lang="en-US"/>
          </a:p>
          <a:p>
            <a:pPr lvl="1"/>
            <a:r>
              <a:rPr lang="en-US" spc="10" dirty="0">
                <a:solidFill>
                  <a:srgbClr val="000000"/>
                </a:solidFill>
              </a:rPr>
              <a:t>PAR-Q+</a:t>
            </a:r>
          </a:p>
          <a:p>
            <a:pPr lvl="1"/>
            <a:r>
              <a:rPr lang="en-US" spc="10" dirty="0" err="1">
                <a:solidFill>
                  <a:srgbClr val="000000"/>
                </a:solidFill>
              </a:rPr>
              <a:t>EPARmed</a:t>
            </a:r>
            <a:r>
              <a:rPr lang="en-US" spc="10" dirty="0">
                <a:solidFill>
                  <a:srgbClr val="000000"/>
                </a:solidFill>
              </a:rPr>
              <a:t>-X</a:t>
            </a:r>
          </a:p>
        </p:txBody>
      </p:sp>
      <p:sp>
        <p:nvSpPr>
          <p:cNvPr id="4" name="Content Placeholder 3">
            <a:extLst>
              <a:ext uri="{FF2B5EF4-FFF2-40B4-BE49-F238E27FC236}">
                <a16:creationId xmlns:a16="http://schemas.microsoft.com/office/drawing/2014/main" id="{B5158015-7BFC-4DB3-8511-FCD7CDE165E1}"/>
              </a:ext>
            </a:extLst>
          </p:cNvPr>
          <p:cNvSpPr>
            <a:spLocks noGrp="1"/>
          </p:cNvSpPr>
          <p:nvPr>
            <p:ph sz="half" idx="2"/>
          </p:nvPr>
        </p:nvSpPr>
        <p:spPr>
          <a:xfrm>
            <a:off x="1258645" y="4123765"/>
            <a:ext cx="4516418" cy="1966726"/>
          </a:xfrm>
        </p:spPr>
        <p:txBody>
          <a:bodyPr vert="horz" lIns="91440" tIns="45720" rIns="91440" bIns="45720" rtlCol="0" anchor="t">
            <a:normAutofit lnSpcReduction="10000"/>
          </a:bodyPr>
          <a:lstStyle/>
          <a:p>
            <a:pPr marL="0" indent="0">
              <a:buNone/>
            </a:pPr>
            <a:r>
              <a:rPr lang="en-US" dirty="0"/>
              <a:t>2. Requires the involvement of a health professional (professionally supervised screening)</a:t>
            </a:r>
          </a:p>
          <a:p>
            <a:pPr lvl="1">
              <a:buSzPct val="80000"/>
            </a:pPr>
            <a:r>
              <a:rPr lang="en-US" spc="10" dirty="0">
                <a:solidFill>
                  <a:srgbClr val="000000"/>
                </a:solidFill>
              </a:rPr>
              <a:t>Health History Questionnaire</a:t>
            </a:r>
          </a:p>
          <a:p>
            <a:pPr lvl="1">
              <a:buSzPct val="80000"/>
            </a:pPr>
            <a:r>
              <a:rPr lang="en-US" spc="10" dirty="0">
                <a:solidFill>
                  <a:srgbClr val="000000"/>
                </a:solidFill>
              </a:rPr>
              <a:t>Medical Examination</a:t>
            </a:r>
          </a:p>
          <a:p>
            <a:pPr lvl="1">
              <a:buSzPct val="80000"/>
            </a:pPr>
            <a:r>
              <a:rPr lang="en-US" spc="10" dirty="0">
                <a:solidFill>
                  <a:srgbClr val="000000"/>
                </a:solidFill>
              </a:rPr>
              <a:t>Preparticipation Physical Activity screening</a:t>
            </a:r>
          </a:p>
          <a:p>
            <a:pPr lvl="1"/>
            <a:endParaRPr lang="en-US" dirty="0"/>
          </a:p>
        </p:txBody>
      </p:sp>
      <p:sp>
        <p:nvSpPr>
          <p:cNvPr id="6" name="Content Placeholder 2">
            <a:extLst>
              <a:ext uri="{FF2B5EF4-FFF2-40B4-BE49-F238E27FC236}">
                <a16:creationId xmlns:a16="http://schemas.microsoft.com/office/drawing/2014/main" id="{2FE1B065-39DB-41C4-968D-FF50C180B6B3}"/>
              </a:ext>
            </a:extLst>
          </p:cNvPr>
          <p:cNvSpPr txBox="1">
            <a:spLocks/>
          </p:cNvSpPr>
          <p:nvPr/>
        </p:nvSpPr>
        <p:spPr>
          <a:xfrm>
            <a:off x="1226013" y="1999129"/>
            <a:ext cx="8855336" cy="1195761"/>
          </a:xfrm>
          <a:prstGeom prst="rect">
            <a:avLst/>
          </a:prstGeom>
        </p:spPr>
        <p:txBody>
          <a:bodyPr vert="horz" lIns="91440" tIns="45720" rIns="91440" bIns="45720" rtlCol="0" anchor="t">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dirty="0"/>
              <a:t>ACSM- Two basic approaches to preparticipation in physical activity screening</a:t>
            </a:r>
          </a:p>
        </p:txBody>
      </p:sp>
    </p:spTree>
    <p:extLst>
      <p:ext uri="{BB962C8B-B14F-4D97-AF65-F5344CB8AC3E}">
        <p14:creationId xmlns:p14="http://schemas.microsoft.com/office/powerpoint/2010/main" val="308411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E2C05438-8975-4783-BCC7-9A4F0BD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F0ACCC9-A5C0-44FC-9472-E3E4BF4B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4942E4-31C2-47C1-9F7F-41BB7A4F16F8}"/>
              </a:ext>
            </a:extLst>
          </p:cNvPr>
          <p:cNvSpPr>
            <a:spLocks noGrp="1"/>
          </p:cNvSpPr>
          <p:nvPr>
            <p:ph type="title"/>
          </p:nvPr>
        </p:nvSpPr>
        <p:spPr>
          <a:xfrm>
            <a:off x="6941573" y="758952"/>
            <a:ext cx="3907625" cy="4041648"/>
          </a:xfrm>
        </p:spPr>
        <p:txBody>
          <a:bodyPr vert="horz" lIns="91440" tIns="45720" rIns="91440" bIns="45720" rtlCol="0" anchor="b">
            <a:normAutofit/>
          </a:bodyPr>
          <a:lstStyle/>
          <a:p>
            <a:pPr>
              <a:lnSpc>
                <a:spcPct val="85000"/>
              </a:lnSpc>
            </a:pPr>
            <a:r>
              <a:rPr lang="en-US" sz="3600" dirty="0">
                <a:solidFill>
                  <a:srgbClr val="FFFFFF"/>
                </a:solidFill>
              </a:rPr>
              <a:t>ACSM  Exercise Preparticipation HS Algorithm </a:t>
            </a:r>
          </a:p>
        </p:txBody>
      </p:sp>
      <p:sp useBgFill="1">
        <p:nvSpPr>
          <p:cNvPr id="15" name="Rectangle 14">
            <a:extLst>
              <a:ext uri="{FF2B5EF4-FFF2-40B4-BE49-F238E27FC236}">
                <a16:creationId xmlns:a16="http://schemas.microsoft.com/office/drawing/2014/main" id="{E8B8E8AE-1882-46F3-94E7-A2A391494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Timeline&#10;&#10;Description automatically generated">
            <a:extLst>
              <a:ext uri="{FF2B5EF4-FFF2-40B4-BE49-F238E27FC236}">
                <a16:creationId xmlns:a16="http://schemas.microsoft.com/office/drawing/2014/main" id="{35505FD7-AE1F-4749-9564-7EEFC85D4338}"/>
              </a:ext>
            </a:extLst>
          </p:cNvPr>
          <p:cNvPicPr>
            <a:picLocks noChangeAspect="1"/>
          </p:cNvPicPr>
          <p:nvPr/>
        </p:nvPicPr>
        <p:blipFill>
          <a:blip r:embed="rId2"/>
          <a:stretch>
            <a:fillRect/>
          </a:stretch>
        </p:blipFill>
        <p:spPr>
          <a:xfrm>
            <a:off x="653609" y="-26356"/>
            <a:ext cx="5508847" cy="6910712"/>
          </a:xfrm>
          <a:prstGeom prst="rect">
            <a:avLst/>
          </a:prstGeom>
        </p:spPr>
      </p:pic>
      <p:sp>
        <p:nvSpPr>
          <p:cNvPr id="17" name="Rectangle 16">
            <a:extLst>
              <a:ext uri="{FF2B5EF4-FFF2-40B4-BE49-F238E27FC236}">
                <a16:creationId xmlns:a16="http://schemas.microsoft.com/office/drawing/2014/main" id="{F5AE0C4B-4D5E-48B0-929B-038F7E948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13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05EEAA15-5D01-42E6-BA02-A5F4EC8D04CF}"/>
              </a:ext>
            </a:extLst>
          </p:cNvPr>
          <p:cNvPicPr>
            <a:picLocks noChangeAspect="1"/>
          </p:cNvPicPr>
          <p:nvPr/>
        </p:nvPicPr>
        <p:blipFill>
          <a:blip r:embed="rId2"/>
          <a:stretch>
            <a:fillRect/>
          </a:stretch>
        </p:blipFill>
        <p:spPr>
          <a:xfrm>
            <a:off x="4222831" y="2510742"/>
            <a:ext cx="2743200" cy="2743200"/>
          </a:xfrm>
          <a:prstGeom prst="rect">
            <a:avLst/>
          </a:prstGeom>
        </p:spPr>
      </p:pic>
      <p:sp>
        <p:nvSpPr>
          <p:cNvPr id="2" name="Title 1">
            <a:extLst>
              <a:ext uri="{FF2B5EF4-FFF2-40B4-BE49-F238E27FC236}">
                <a16:creationId xmlns:a16="http://schemas.microsoft.com/office/drawing/2014/main" id="{0F4A7C73-80A7-4198-B734-DA5ACC568D15}"/>
              </a:ext>
            </a:extLst>
          </p:cNvPr>
          <p:cNvSpPr>
            <a:spLocks noGrp="1"/>
          </p:cNvSpPr>
          <p:nvPr>
            <p:ph type="title"/>
          </p:nvPr>
        </p:nvSpPr>
        <p:spPr>
          <a:xfrm>
            <a:off x="721720" y="240368"/>
            <a:ext cx="9692640" cy="1325562"/>
          </a:xfrm>
        </p:spPr>
        <p:txBody>
          <a:bodyPr/>
          <a:lstStyle/>
          <a:p>
            <a:r>
              <a:rPr lang="en-US" dirty="0"/>
              <a:t>Contraindications</a:t>
            </a:r>
          </a:p>
        </p:txBody>
      </p:sp>
      <p:sp>
        <p:nvSpPr>
          <p:cNvPr id="4" name="Text Placeholder 3">
            <a:extLst>
              <a:ext uri="{FF2B5EF4-FFF2-40B4-BE49-F238E27FC236}">
                <a16:creationId xmlns:a16="http://schemas.microsoft.com/office/drawing/2014/main" id="{A0040F01-5742-4C14-AB6F-C0012EE071C0}"/>
              </a:ext>
            </a:extLst>
          </p:cNvPr>
          <p:cNvSpPr>
            <a:spLocks noGrp="1"/>
          </p:cNvSpPr>
          <p:nvPr>
            <p:ph type="body" idx="1"/>
          </p:nvPr>
        </p:nvSpPr>
        <p:spPr/>
        <p:txBody>
          <a:bodyPr/>
          <a:lstStyle/>
          <a:p>
            <a:r>
              <a:rPr lang="en-US" dirty="0">
                <a:solidFill>
                  <a:schemeClr val="tx1"/>
                </a:solidFill>
              </a:rPr>
              <a:t>Absolute</a:t>
            </a:r>
          </a:p>
        </p:txBody>
      </p:sp>
      <p:sp>
        <p:nvSpPr>
          <p:cNvPr id="3" name="Content Placeholder 2">
            <a:extLst>
              <a:ext uri="{FF2B5EF4-FFF2-40B4-BE49-F238E27FC236}">
                <a16:creationId xmlns:a16="http://schemas.microsoft.com/office/drawing/2014/main" id="{4AEC6812-4414-4BDA-869D-EEBFA1240FAA}"/>
              </a:ext>
            </a:extLst>
          </p:cNvPr>
          <p:cNvSpPr>
            <a:spLocks noGrp="1"/>
          </p:cNvSpPr>
          <p:nvPr>
            <p:ph sz="half" idx="2"/>
          </p:nvPr>
        </p:nvSpPr>
        <p:spPr>
          <a:xfrm>
            <a:off x="329543" y="2507550"/>
            <a:ext cx="4480560" cy="3664650"/>
          </a:xfrm>
        </p:spPr>
        <p:txBody>
          <a:bodyPr vert="horz" lIns="91440" tIns="45720" rIns="91440" bIns="45720" rtlCol="0" anchor="t">
            <a:normAutofit fontScale="92500" lnSpcReduction="10000"/>
          </a:bodyPr>
          <a:lstStyle/>
          <a:p>
            <a:r>
              <a:rPr lang="en-US" dirty="0">
                <a:ea typeface="+mn-lt"/>
                <a:cs typeface="+mn-lt"/>
              </a:rPr>
              <a:t>Not allowed to participate in any form of physical activity program and/or exercise test</a:t>
            </a:r>
          </a:p>
          <a:p>
            <a:pPr lvl="1"/>
            <a:r>
              <a:rPr lang="en-US" spc="10" dirty="0">
                <a:solidFill>
                  <a:srgbClr val="000000"/>
                </a:solidFill>
              </a:rPr>
              <a:t>Requires Medical Supervision </a:t>
            </a:r>
          </a:p>
          <a:p>
            <a:pPr>
              <a:buFont typeface="Arial" pitchFamily="18" charset="2"/>
              <a:buChar char="•"/>
            </a:pPr>
            <a:r>
              <a:rPr lang="en-US" dirty="0">
                <a:solidFill>
                  <a:srgbClr val="000000"/>
                </a:solidFill>
              </a:rPr>
              <a:t>Examples</a:t>
            </a:r>
          </a:p>
          <a:p>
            <a:pPr lvl="1"/>
            <a:r>
              <a:rPr lang="en-US" dirty="0">
                <a:ea typeface="+mn-lt"/>
                <a:cs typeface="+mn-lt"/>
              </a:rPr>
              <a:t>Ongoing unstable angina</a:t>
            </a:r>
            <a:endParaRPr lang="en-US" dirty="0">
              <a:solidFill>
                <a:srgbClr val="000000"/>
              </a:solidFill>
            </a:endParaRPr>
          </a:p>
          <a:p>
            <a:pPr lvl="1"/>
            <a:r>
              <a:rPr lang="en-US" dirty="0">
                <a:ea typeface="+mn-lt"/>
                <a:cs typeface="+mn-lt"/>
              </a:rPr>
              <a:t>Acute myocardial infarction (MI), within 2 days</a:t>
            </a:r>
            <a:endParaRPr lang="en-US" dirty="0"/>
          </a:p>
          <a:p>
            <a:pPr lvl="1"/>
            <a:r>
              <a:rPr lang="en-US" dirty="0">
                <a:ea typeface="+mn-lt"/>
                <a:cs typeface="+mn-lt"/>
              </a:rPr>
              <a:t>Uncontrolled cardiac arrhythmia with hemodynamic compromise</a:t>
            </a:r>
            <a:endParaRPr lang="en-US" dirty="0"/>
          </a:p>
          <a:p>
            <a:pPr lvl="1"/>
            <a:r>
              <a:rPr lang="en-US" dirty="0">
                <a:ea typeface="+mn-lt"/>
                <a:cs typeface="+mn-lt"/>
              </a:rPr>
              <a:t>Active endocarditis</a:t>
            </a:r>
            <a:endParaRPr lang="en-US" dirty="0"/>
          </a:p>
          <a:p>
            <a:pPr lvl="1"/>
            <a:r>
              <a:rPr lang="en-US" dirty="0">
                <a:ea typeface="+mn-lt"/>
                <a:cs typeface="+mn-lt"/>
              </a:rPr>
              <a:t>Symptomatic severe aortic stenosis</a:t>
            </a:r>
            <a:endParaRPr lang="en-US" dirty="0"/>
          </a:p>
          <a:p>
            <a:pPr lvl="1"/>
            <a:r>
              <a:rPr lang="en-US" dirty="0">
                <a:ea typeface="+mn-lt"/>
                <a:cs typeface="+mn-lt"/>
              </a:rPr>
              <a:t>Decompensated heart failure</a:t>
            </a:r>
            <a:endParaRPr lang="en-US" dirty="0"/>
          </a:p>
          <a:p>
            <a:pPr lvl="1"/>
            <a:endParaRPr lang="en-US" spc="10" dirty="0">
              <a:solidFill>
                <a:srgbClr val="000000"/>
              </a:solidFill>
            </a:endParaRPr>
          </a:p>
        </p:txBody>
      </p:sp>
      <p:sp>
        <p:nvSpPr>
          <p:cNvPr id="5" name="Text Placeholder 4">
            <a:extLst>
              <a:ext uri="{FF2B5EF4-FFF2-40B4-BE49-F238E27FC236}">
                <a16:creationId xmlns:a16="http://schemas.microsoft.com/office/drawing/2014/main" id="{BE933AF2-3F39-4D0D-BB28-09A85E611446}"/>
              </a:ext>
            </a:extLst>
          </p:cNvPr>
          <p:cNvSpPr>
            <a:spLocks noGrp="1"/>
          </p:cNvSpPr>
          <p:nvPr>
            <p:ph type="body" sz="quarter" idx="3"/>
          </p:nvPr>
        </p:nvSpPr>
        <p:spPr>
          <a:xfrm>
            <a:off x="8080786" y="1857090"/>
            <a:ext cx="1656678" cy="489473"/>
          </a:xfrm>
        </p:spPr>
        <p:txBody>
          <a:bodyPr/>
          <a:lstStyle/>
          <a:p>
            <a:r>
              <a:rPr lang="en-US">
                <a:solidFill>
                  <a:schemeClr val="tx1"/>
                </a:solidFill>
              </a:rPr>
              <a:t>Relative</a:t>
            </a:r>
          </a:p>
        </p:txBody>
      </p:sp>
      <p:sp>
        <p:nvSpPr>
          <p:cNvPr id="6" name="Content Placeholder 5">
            <a:extLst>
              <a:ext uri="{FF2B5EF4-FFF2-40B4-BE49-F238E27FC236}">
                <a16:creationId xmlns:a16="http://schemas.microsoft.com/office/drawing/2014/main" id="{518E6173-224D-4DB0-937B-91348CC5C96C}"/>
              </a:ext>
            </a:extLst>
          </p:cNvPr>
          <p:cNvSpPr>
            <a:spLocks noGrp="1"/>
          </p:cNvSpPr>
          <p:nvPr>
            <p:ph sz="quarter" idx="4"/>
          </p:nvPr>
        </p:nvSpPr>
        <p:spPr>
          <a:xfrm>
            <a:off x="6583680" y="2408938"/>
            <a:ext cx="4480560" cy="3664650"/>
          </a:xfrm>
        </p:spPr>
        <p:txBody>
          <a:bodyPr vert="horz" lIns="91440" tIns="45720" rIns="91440" bIns="45720" rtlCol="0" anchor="t">
            <a:normAutofit fontScale="92500" lnSpcReduction="10000"/>
          </a:bodyPr>
          <a:lstStyle/>
          <a:p>
            <a:r>
              <a:rPr lang="en-US" dirty="0">
                <a:ea typeface="+mn-lt"/>
                <a:cs typeface="+mn-lt"/>
              </a:rPr>
              <a:t>May be accepted or allowed into a physical activity assessment and/or program if it is deemed that the benefits for the individual outweigh the risks to the individual.</a:t>
            </a:r>
          </a:p>
          <a:p>
            <a:r>
              <a:rPr lang="en-US" dirty="0">
                <a:ea typeface="+mn-lt"/>
                <a:cs typeface="+mn-lt"/>
              </a:rPr>
              <a:t>Examples</a:t>
            </a:r>
          </a:p>
          <a:p>
            <a:pPr lvl="1"/>
            <a:r>
              <a:rPr lang="en-US" dirty="0">
                <a:ea typeface="+mn-lt"/>
                <a:cs typeface="+mn-lt"/>
              </a:rPr>
              <a:t>Known obstructive left main coronary artery stenosis</a:t>
            </a:r>
          </a:p>
          <a:p>
            <a:pPr lvl="1"/>
            <a:r>
              <a:rPr lang="en-US" dirty="0">
                <a:ea typeface="+mn-lt"/>
                <a:cs typeface="+mn-lt"/>
              </a:rPr>
              <a:t>Moderate to severe aortic stenosis with uncertain relation to symptoms</a:t>
            </a:r>
            <a:endParaRPr lang="en-US" dirty="0"/>
          </a:p>
          <a:p>
            <a:pPr lvl="1"/>
            <a:r>
              <a:rPr lang="en-US" dirty="0">
                <a:ea typeface="+mn-lt"/>
                <a:cs typeface="+mn-lt"/>
              </a:rPr>
              <a:t>Recent stroke or transient ischemic attack</a:t>
            </a:r>
            <a:endParaRPr lang="en-US" dirty="0"/>
          </a:p>
          <a:p>
            <a:pPr lvl="1"/>
            <a:r>
              <a:rPr lang="en-US" dirty="0">
                <a:ea typeface="+mn-lt"/>
                <a:cs typeface="+mn-lt"/>
              </a:rPr>
              <a:t>Mental impairment with limited ability to cooperate</a:t>
            </a:r>
            <a:endParaRPr lang="en-US" dirty="0"/>
          </a:p>
          <a:p>
            <a:pPr lvl="1"/>
            <a:r>
              <a:rPr lang="en-US" dirty="0">
                <a:ea typeface="+mn-lt"/>
                <a:cs typeface="+mn-lt"/>
              </a:rPr>
              <a:t>Resting hypertension with systolic or diastolic blood pressures &gt;200/110 mm Hg</a:t>
            </a:r>
            <a:endParaRPr lang="en-US" dirty="0"/>
          </a:p>
        </p:txBody>
      </p:sp>
    </p:spTree>
    <p:extLst>
      <p:ext uri="{BB962C8B-B14F-4D97-AF65-F5344CB8AC3E}">
        <p14:creationId xmlns:p14="http://schemas.microsoft.com/office/powerpoint/2010/main" val="114157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Yellow question mark">
            <a:extLst>
              <a:ext uri="{FF2B5EF4-FFF2-40B4-BE49-F238E27FC236}">
                <a16:creationId xmlns:a16="http://schemas.microsoft.com/office/drawing/2014/main" id="{FF5B6D21-9B41-40DE-B1EE-3C25A550B9B8}"/>
              </a:ext>
            </a:extLst>
          </p:cNvPr>
          <p:cNvPicPr>
            <a:picLocks noChangeAspect="1"/>
          </p:cNvPicPr>
          <p:nvPr/>
        </p:nvPicPr>
        <p:blipFill rotWithShape="1">
          <a:blip r:embed="rId2">
            <a:alphaModFix amt="40000"/>
          </a:blip>
          <a:srcRect r="-2" b="6263"/>
          <a:stretch/>
        </p:blipFill>
        <p:spPr>
          <a:xfrm>
            <a:off x="20" y="-2"/>
            <a:ext cx="12191980" cy="6858000"/>
          </a:xfrm>
          <a:prstGeom prst="rect">
            <a:avLst/>
          </a:prstGeom>
        </p:spPr>
      </p:pic>
      <p:sp>
        <p:nvSpPr>
          <p:cNvPr id="2" name="Title 1">
            <a:extLst>
              <a:ext uri="{FF2B5EF4-FFF2-40B4-BE49-F238E27FC236}">
                <a16:creationId xmlns:a16="http://schemas.microsoft.com/office/drawing/2014/main" id="{C8BA02DC-13A0-492C-A10C-3662963E573D}"/>
              </a:ext>
            </a:extLst>
          </p:cNvPr>
          <p:cNvSpPr>
            <a:spLocks noGrp="1"/>
          </p:cNvSpPr>
          <p:nvPr>
            <p:ph type="title"/>
          </p:nvPr>
        </p:nvSpPr>
        <p:spPr>
          <a:xfrm>
            <a:off x="1261872" y="758952"/>
            <a:ext cx="9418320" cy="4041648"/>
          </a:xfrm>
        </p:spPr>
        <p:txBody>
          <a:bodyPr vert="horz" lIns="91440" tIns="45720" rIns="91440" bIns="45720" rtlCol="0" anchor="b">
            <a:normAutofit/>
          </a:bodyPr>
          <a:lstStyle/>
          <a:p>
            <a:pPr>
              <a:lnSpc>
                <a:spcPct val="85000"/>
              </a:lnSpc>
            </a:pPr>
            <a:r>
              <a:rPr lang="en-US" sz="7200"/>
              <a:t>Questions?</a:t>
            </a:r>
          </a:p>
        </p:txBody>
      </p:sp>
    </p:spTree>
    <p:extLst>
      <p:ext uri="{BB962C8B-B14F-4D97-AF65-F5344CB8AC3E}">
        <p14:creationId xmlns:p14="http://schemas.microsoft.com/office/powerpoint/2010/main" val="32820789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85D9330-3043-48EE-A2D5-80B90D11B725}"/>
              </a:ext>
            </a:extLst>
          </p:cNvPr>
          <p:cNvSpPr txBox="1"/>
          <p:nvPr/>
        </p:nvSpPr>
        <p:spPr>
          <a:xfrm>
            <a:off x="6391527" y="-155394"/>
            <a:ext cx="4534047" cy="158489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spc="-50">
                <a:latin typeface="+mj-lt"/>
                <a:ea typeface="+mj-ea"/>
                <a:cs typeface="+mj-cs"/>
              </a:rPr>
              <a:t>The Heart</a:t>
            </a:r>
          </a:p>
        </p:txBody>
      </p:sp>
      <p:pic>
        <p:nvPicPr>
          <p:cNvPr id="2" name="Picture 2" descr="Diagram&#10;&#10;Description automatically generated">
            <a:extLst>
              <a:ext uri="{FF2B5EF4-FFF2-40B4-BE49-F238E27FC236}">
                <a16:creationId xmlns:a16="http://schemas.microsoft.com/office/drawing/2014/main" id="{B1048668-FC5D-4BE8-BA57-893EBD203AD1}"/>
              </a:ext>
            </a:extLst>
          </p:cNvPr>
          <p:cNvPicPr>
            <a:picLocks noChangeAspect="1"/>
          </p:cNvPicPr>
          <p:nvPr/>
        </p:nvPicPr>
        <p:blipFill rotWithShape="1">
          <a:blip r:embed="rId2"/>
          <a:srcRect l="7795" r="3334"/>
          <a:stretch/>
        </p:blipFill>
        <p:spPr>
          <a:xfrm>
            <a:off x="20" y="10"/>
            <a:ext cx="6094799" cy="6857990"/>
          </a:xfrm>
          <a:prstGeom prst="rect">
            <a:avLst/>
          </a:prstGeom>
        </p:spPr>
      </p:pic>
      <p:sp>
        <p:nvSpPr>
          <p:cNvPr id="4" name="Content Placeholder 2">
            <a:extLst>
              <a:ext uri="{FF2B5EF4-FFF2-40B4-BE49-F238E27FC236}">
                <a16:creationId xmlns:a16="http://schemas.microsoft.com/office/drawing/2014/main" id="{5E0FA28A-ABAF-432C-B293-9644A91B0D66}"/>
              </a:ext>
            </a:extLst>
          </p:cNvPr>
          <p:cNvSpPr>
            <a:spLocks noGrp="1"/>
          </p:cNvSpPr>
          <p:nvPr/>
        </p:nvSpPr>
        <p:spPr>
          <a:xfrm>
            <a:off x="6391526" y="1464197"/>
            <a:ext cx="4572002" cy="5095855"/>
          </a:xfrm>
          <a:prstGeom prst="rect">
            <a:avLst/>
          </a:prstGeom>
        </p:spPr>
        <p:txBody>
          <a:bodyPr vert="horz" lIns="91440" tIns="45720" rIns="9144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600" dirty="0"/>
              <a:t>1. Superior Vena Cava</a:t>
            </a:r>
            <a:endParaRPr lang="en-US"/>
          </a:p>
          <a:p>
            <a:pPr marL="0" indent="0">
              <a:buNone/>
            </a:pPr>
            <a:r>
              <a:rPr lang="en-US" sz="1600" dirty="0"/>
              <a:t>2. Pulmonary Arteries</a:t>
            </a:r>
          </a:p>
          <a:p>
            <a:pPr marL="0" indent="0">
              <a:buNone/>
            </a:pPr>
            <a:r>
              <a:rPr lang="en-US" sz="1600" dirty="0"/>
              <a:t>3. Pulmonary Veins</a:t>
            </a:r>
          </a:p>
          <a:p>
            <a:pPr marL="0" indent="0">
              <a:buNone/>
            </a:pPr>
            <a:r>
              <a:rPr lang="en-US" sz="1600" dirty="0"/>
              <a:t>4. Mitral Valve</a:t>
            </a:r>
          </a:p>
          <a:p>
            <a:pPr marL="0" indent="0">
              <a:buNone/>
            </a:pPr>
            <a:r>
              <a:rPr lang="en-US" sz="1600" dirty="0"/>
              <a:t>5. Aortic Semilunar Valve</a:t>
            </a:r>
          </a:p>
          <a:p>
            <a:pPr marL="0" indent="0">
              <a:buNone/>
            </a:pPr>
            <a:r>
              <a:rPr lang="en-US" sz="1600" dirty="0"/>
              <a:t>6. Left Ventricle</a:t>
            </a:r>
          </a:p>
          <a:p>
            <a:pPr marL="0" indent="0">
              <a:buNone/>
            </a:pPr>
            <a:r>
              <a:rPr lang="en-US" sz="1600" dirty="0"/>
              <a:t>7. Right Ventricle</a:t>
            </a:r>
          </a:p>
          <a:p>
            <a:pPr marL="0" indent="0">
              <a:buNone/>
            </a:pPr>
            <a:r>
              <a:rPr lang="en-US" sz="1600" dirty="0"/>
              <a:t>8. Left Atrium</a:t>
            </a:r>
          </a:p>
          <a:p>
            <a:pPr marL="0" indent="0">
              <a:buNone/>
            </a:pPr>
            <a:r>
              <a:rPr lang="en-US" sz="1600" dirty="0"/>
              <a:t>9. Right Atrium</a:t>
            </a:r>
          </a:p>
          <a:p>
            <a:pPr marL="0" indent="0">
              <a:buNone/>
            </a:pPr>
            <a:r>
              <a:rPr lang="en-US" sz="1600" dirty="0"/>
              <a:t>10. Aorta</a:t>
            </a:r>
          </a:p>
          <a:p>
            <a:pPr marL="0" indent="0">
              <a:buNone/>
            </a:pPr>
            <a:r>
              <a:rPr lang="en-US" sz="1600" dirty="0"/>
              <a:t>11. Pulmonary Semilunar Valve</a:t>
            </a:r>
          </a:p>
          <a:p>
            <a:pPr marL="0" indent="0">
              <a:buNone/>
            </a:pPr>
            <a:r>
              <a:rPr lang="en-US" sz="1600" dirty="0"/>
              <a:t>12. Tricuspid Valve</a:t>
            </a:r>
          </a:p>
          <a:p>
            <a:pPr marL="0" indent="0">
              <a:buNone/>
            </a:pPr>
            <a:r>
              <a:rPr lang="en-US" sz="1600" dirty="0"/>
              <a:t>13. Inferior Vena Cava</a:t>
            </a:r>
          </a:p>
          <a:p>
            <a:pPr indent="-182880"/>
            <a:endParaRPr lang="en-US" sz="800"/>
          </a:p>
          <a:p>
            <a:pPr indent="-182880"/>
            <a:endParaRPr lang="en-US" sz="800"/>
          </a:p>
          <a:p>
            <a:pPr indent="-182880"/>
            <a:endParaRPr lang="en-US" sz="800"/>
          </a:p>
        </p:txBody>
      </p:sp>
    </p:spTree>
    <p:extLst>
      <p:ext uri="{BB962C8B-B14F-4D97-AF65-F5344CB8AC3E}">
        <p14:creationId xmlns:p14="http://schemas.microsoft.com/office/powerpoint/2010/main" val="295755667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UCF Lectures">
  <a:themeElements>
    <a:clrScheme name="Custom 6">
      <a:dk1>
        <a:sysClr val="windowText" lastClr="000000"/>
      </a:dk1>
      <a:lt1>
        <a:sysClr val="window" lastClr="FFFFFF"/>
      </a:lt1>
      <a:dk2>
        <a:srgbClr val="696464"/>
      </a:dk2>
      <a:lt2>
        <a:srgbClr val="E9E5DC"/>
      </a:lt2>
      <a:accent1>
        <a:srgbClr val="FEE084"/>
      </a:accent1>
      <a:accent2>
        <a:srgbClr val="FFC000"/>
      </a:accent2>
      <a:accent3>
        <a:srgbClr val="A28E6A"/>
      </a:accent3>
      <a:accent4>
        <a:srgbClr val="956251"/>
      </a:accent4>
      <a:accent5>
        <a:srgbClr val="918485"/>
      </a:accent5>
      <a:accent6>
        <a:srgbClr val="855D5D"/>
      </a:accent6>
      <a:hlink>
        <a:srgbClr val="CC9900"/>
      </a:hlink>
      <a:folHlink>
        <a:srgbClr val="96A9A9"/>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eek 1" id="{C6406DAA-C361-4DA3-86A6-C5EE3278347A}" vid="{CE8F7520-A33E-4D8B-98E4-C426E3F74D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Lectures</Template>
  <TotalTime>1964</TotalTime>
  <Words>606</Words>
  <Application>Microsoft Office PowerPoint</Application>
  <PresentationFormat>Widescreen</PresentationFormat>
  <Paragraphs>44</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View</vt:lpstr>
      <vt:lpstr>UCF Lectures</vt:lpstr>
      <vt:lpstr>Blood Pressure- Week 3</vt:lpstr>
      <vt:lpstr>Review</vt:lpstr>
      <vt:lpstr>Minimum Components</vt:lpstr>
      <vt:lpstr>Seven-Step Comprehensive Screening Process</vt:lpstr>
      <vt:lpstr>What is the base process?</vt:lpstr>
      <vt:lpstr>ACSM  Exercise Preparticipation HS Algorithm </vt:lpstr>
      <vt:lpstr>Contraindications</vt:lpstr>
      <vt:lpstr>Questions?</vt:lpstr>
      <vt:lpstr>PowerPoint Presentation</vt:lpstr>
      <vt:lpstr>PowerPoint Presentation</vt:lpstr>
      <vt:lpstr>Understanding Blood Pressure</vt:lpstr>
      <vt:lpstr>Systolic &amp; Diastolic Pressure</vt:lpstr>
      <vt:lpstr>Ranges</vt:lpstr>
      <vt:lpstr>PowerPoint Presentation</vt:lpstr>
      <vt:lpstr>Components of Cardiac Output (CO)</vt:lpstr>
      <vt:lpstr>#1 Heart Rate</vt:lpstr>
      <vt:lpstr>#2- Preload</vt:lpstr>
      <vt:lpstr>#3 Afterload</vt:lpstr>
      <vt:lpstr>#4 Contractility</vt:lpstr>
      <vt:lpstr>Hemodynamics- Quick View</vt:lpstr>
      <vt:lpstr>Blood Pressure Responses to Exercise</vt:lpstr>
      <vt:lpstr>Blood Pressure Responses to Exercise</vt:lpstr>
      <vt:lpstr>PowerPoint Presentation</vt:lpstr>
      <vt:lpstr>Body Position and Blood Pressure </vt:lpstr>
      <vt:lpstr>When should an exercise test be stopped? </vt:lpstr>
      <vt:lpstr>QUESTIONS?</vt:lpstr>
      <vt:lpstr>Lab 3: Taking Blood Pressure</vt:lpstr>
      <vt:lpstr>PowerPoint Presentation</vt:lpstr>
      <vt:lpstr>Korotkoff phases</vt:lpstr>
      <vt:lpstr>Taking Blood Pressure</vt:lpstr>
      <vt:lpstr>Taking Blood Pressure</vt:lpstr>
      <vt:lpstr>Sitting, Supine and Standing (4 BP’s)</vt:lpstr>
      <vt:lpstr>Common Mistakes</vt:lpstr>
      <vt:lpstr>Tables.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dc:title>
  <dc:creator>Paola Rivera</dc:creator>
  <cp:lastModifiedBy>Paola Rivera</cp:lastModifiedBy>
  <cp:revision>578</cp:revision>
  <dcterms:created xsi:type="dcterms:W3CDTF">2018-07-20T01:10:46Z</dcterms:created>
  <dcterms:modified xsi:type="dcterms:W3CDTF">2022-01-27T23:02:42Z</dcterms:modified>
</cp:coreProperties>
</file>