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0"/>
  </p:notesMasterIdLst>
  <p:handoutMasterIdLst>
    <p:handoutMasterId r:id="rId21"/>
  </p:handoutMasterIdLst>
  <p:sldIdLst>
    <p:sldId id="729" r:id="rId6"/>
    <p:sldId id="788" r:id="rId7"/>
    <p:sldId id="766" r:id="rId8"/>
    <p:sldId id="760" r:id="rId9"/>
    <p:sldId id="785" r:id="rId10"/>
    <p:sldId id="761" r:id="rId11"/>
    <p:sldId id="770" r:id="rId12"/>
    <p:sldId id="765" r:id="rId13"/>
    <p:sldId id="773" r:id="rId14"/>
    <p:sldId id="775" r:id="rId15"/>
    <p:sldId id="776" r:id="rId16"/>
    <p:sldId id="764" r:id="rId17"/>
    <p:sldId id="758" r:id="rId18"/>
    <p:sldId id="778" r:id="rId19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44779-76CB-4EE6-AE30-EC5556804C67}" v="2" dt="2022-02-22T14:55:55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7897" autoAdjust="0"/>
  </p:normalViewPr>
  <p:slideViewPr>
    <p:cSldViewPr snapToGrid="0">
      <p:cViewPr varScale="1">
        <p:scale>
          <a:sx n="100" d="100"/>
          <a:sy n="100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Brazendale" userId="b30416d9-dee6-46a4-b9ce-fb97a80b2e95" providerId="ADAL" clId="{41F44779-76CB-4EE6-AE30-EC5556804C67}"/>
    <pc:docChg chg="undo custSel addSld delSld modSld sldOrd">
      <pc:chgData name="Keith Brazendale" userId="b30416d9-dee6-46a4-b9ce-fb97a80b2e95" providerId="ADAL" clId="{41F44779-76CB-4EE6-AE30-EC5556804C67}" dt="2022-02-22T14:58:32.007" v="61" actId="108"/>
      <pc:docMkLst>
        <pc:docMk/>
      </pc:docMkLst>
      <pc:sldChg chg="del">
        <pc:chgData name="Keith Brazendale" userId="b30416d9-dee6-46a4-b9ce-fb97a80b2e95" providerId="ADAL" clId="{41F44779-76CB-4EE6-AE30-EC5556804C67}" dt="2022-02-22T14:40:56.767" v="2" actId="47"/>
        <pc:sldMkLst>
          <pc:docMk/>
          <pc:sldMk cId="23932672" sldId="731"/>
        </pc:sldMkLst>
      </pc:sldChg>
      <pc:sldChg chg="del">
        <pc:chgData name="Keith Brazendale" userId="b30416d9-dee6-46a4-b9ce-fb97a80b2e95" providerId="ADAL" clId="{41F44779-76CB-4EE6-AE30-EC5556804C67}" dt="2022-02-22T14:41:52.255" v="15" actId="47"/>
        <pc:sldMkLst>
          <pc:docMk/>
          <pc:sldMk cId="188106666" sldId="755"/>
        </pc:sldMkLst>
      </pc:sldChg>
      <pc:sldChg chg="del">
        <pc:chgData name="Keith Brazendale" userId="b30416d9-dee6-46a4-b9ce-fb97a80b2e95" providerId="ADAL" clId="{41F44779-76CB-4EE6-AE30-EC5556804C67}" dt="2022-02-22T14:41:29.670" v="9" actId="47"/>
        <pc:sldMkLst>
          <pc:docMk/>
          <pc:sldMk cId="3841323486" sldId="756"/>
        </pc:sldMkLst>
      </pc:sldChg>
      <pc:sldChg chg="del">
        <pc:chgData name="Keith Brazendale" userId="b30416d9-dee6-46a4-b9ce-fb97a80b2e95" providerId="ADAL" clId="{41F44779-76CB-4EE6-AE30-EC5556804C67}" dt="2022-02-22T14:41:30.715" v="10" actId="47"/>
        <pc:sldMkLst>
          <pc:docMk/>
          <pc:sldMk cId="1944395311" sldId="757"/>
        </pc:sldMkLst>
      </pc:sldChg>
      <pc:sldChg chg="del">
        <pc:chgData name="Keith Brazendale" userId="b30416d9-dee6-46a4-b9ce-fb97a80b2e95" providerId="ADAL" clId="{41F44779-76CB-4EE6-AE30-EC5556804C67}" dt="2022-02-22T14:41:31.738" v="11" actId="47"/>
        <pc:sldMkLst>
          <pc:docMk/>
          <pc:sldMk cId="3424352427" sldId="759"/>
        </pc:sldMkLst>
      </pc:sldChg>
      <pc:sldChg chg="ord">
        <pc:chgData name="Keith Brazendale" userId="b30416d9-dee6-46a4-b9ce-fb97a80b2e95" providerId="ADAL" clId="{41F44779-76CB-4EE6-AE30-EC5556804C67}" dt="2022-02-22T14:42:02.728" v="19"/>
        <pc:sldMkLst>
          <pc:docMk/>
          <pc:sldMk cId="156320940" sldId="760"/>
        </pc:sldMkLst>
      </pc:sldChg>
      <pc:sldChg chg="ord">
        <pc:chgData name="Keith Brazendale" userId="b30416d9-dee6-46a4-b9ce-fb97a80b2e95" providerId="ADAL" clId="{41F44779-76CB-4EE6-AE30-EC5556804C67}" dt="2022-02-22T14:42:26.368" v="24"/>
        <pc:sldMkLst>
          <pc:docMk/>
          <pc:sldMk cId="2755911854" sldId="761"/>
        </pc:sldMkLst>
      </pc:sldChg>
      <pc:sldChg chg="addSp delSp modSp mod">
        <pc:chgData name="Keith Brazendale" userId="b30416d9-dee6-46a4-b9ce-fb97a80b2e95" providerId="ADAL" clId="{41F44779-76CB-4EE6-AE30-EC5556804C67}" dt="2022-02-22T14:58:32.007" v="61" actId="108"/>
        <pc:sldMkLst>
          <pc:docMk/>
          <pc:sldMk cId="789411927" sldId="764"/>
        </pc:sldMkLst>
        <pc:picChg chg="add mod">
          <ac:chgData name="Keith Brazendale" userId="b30416d9-dee6-46a4-b9ce-fb97a80b2e95" providerId="ADAL" clId="{41F44779-76CB-4EE6-AE30-EC5556804C67}" dt="2022-02-22T14:58:32.007" v="61" actId="108"/>
          <ac:picMkLst>
            <pc:docMk/>
            <pc:sldMk cId="789411927" sldId="764"/>
            <ac:picMk id="3" creationId="{8B69E717-E406-4847-BD61-B1B427A46616}"/>
          </ac:picMkLst>
        </pc:picChg>
        <pc:picChg chg="del">
          <ac:chgData name="Keith Brazendale" userId="b30416d9-dee6-46a4-b9ce-fb97a80b2e95" providerId="ADAL" clId="{41F44779-76CB-4EE6-AE30-EC5556804C67}" dt="2022-02-22T14:58:15.595" v="55" actId="478"/>
          <ac:picMkLst>
            <pc:docMk/>
            <pc:sldMk cId="789411927" sldId="764"/>
            <ac:picMk id="4" creationId="{86EA162B-CEF7-4BFB-BE4C-AF1DCB2B4068}"/>
          </ac:picMkLst>
        </pc:picChg>
      </pc:sldChg>
      <pc:sldChg chg="addSp modSp mod">
        <pc:chgData name="Keith Brazendale" userId="b30416d9-dee6-46a4-b9ce-fb97a80b2e95" providerId="ADAL" clId="{41F44779-76CB-4EE6-AE30-EC5556804C67}" dt="2022-02-22T14:57:05.488" v="54" actId="1076"/>
        <pc:sldMkLst>
          <pc:docMk/>
          <pc:sldMk cId="4122437603" sldId="765"/>
        </pc:sldMkLst>
        <pc:spChg chg="add mod">
          <ac:chgData name="Keith Brazendale" userId="b30416d9-dee6-46a4-b9ce-fb97a80b2e95" providerId="ADAL" clId="{41F44779-76CB-4EE6-AE30-EC5556804C67}" dt="2022-02-22T14:57:05.488" v="54" actId="1076"/>
          <ac:spMkLst>
            <pc:docMk/>
            <pc:sldMk cId="4122437603" sldId="765"/>
            <ac:spMk id="4" creationId="{81D295EC-630C-44F6-83F7-FB1D8B8B96D9}"/>
          </ac:spMkLst>
        </pc:spChg>
        <pc:spChg chg="mod">
          <ac:chgData name="Keith Brazendale" userId="b30416d9-dee6-46a4-b9ce-fb97a80b2e95" providerId="ADAL" clId="{41F44779-76CB-4EE6-AE30-EC5556804C67}" dt="2022-02-22T14:56:59.048" v="51" actId="1076"/>
          <ac:spMkLst>
            <pc:docMk/>
            <pc:sldMk cId="4122437603" sldId="765"/>
            <ac:spMk id="8" creationId="{C62BE478-2F37-4B23-A734-8BA18D519C0B}"/>
          </ac:spMkLst>
        </pc:spChg>
        <pc:picChg chg="add mod">
          <ac:chgData name="Keith Brazendale" userId="b30416d9-dee6-46a4-b9ce-fb97a80b2e95" providerId="ADAL" clId="{41F44779-76CB-4EE6-AE30-EC5556804C67}" dt="2022-02-22T14:56:52.128" v="48" actId="1076"/>
          <ac:picMkLst>
            <pc:docMk/>
            <pc:sldMk cId="4122437603" sldId="765"/>
            <ac:picMk id="5" creationId="{78E7CE7E-F812-4C84-A8DC-CB6A874DCBA0}"/>
          </ac:picMkLst>
        </pc:picChg>
      </pc:sldChg>
      <pc:sldChg chg="ord">
        <pc:chgData name="Keith Brazendale" userId="b30416d9-dee6-46a4-b9ce-fb97a80b2e95" providerId="ADAL" clId="{41F44779-76CB-4EE6-AE30-EC5556804C67}" dt="2022-02-22T14:41:55.072" v="17"/>
        <pc:sldMkLst>
          <pc:docMk/>
          <pc:sldMk cId="478825982" sldId="766"/>
        </pc:sldMkLst>
      </pc:sldChg>
      <pc:sldChg chg="del">
        <pc:chgData name="Keith Brazendale" userId="b30416d9-dee6-46a4-b9ce-fb97a80b2e95" providerId="ADAL" clId="{41F44779-76CB-4EE6-AE30-EC5556804C67}" dt="2022-02-22T14:40:56.278" v="1" actId="47"/>
        <pc:sldMkLst>
          <pc:docMk/>
          <pc:sldMk cId="4114618003" sldId="769"/>
        </pc:sldMkLst>
      </pc:sldChg>
      <pc:sldChg chg="ord">
        <pc:chgData name="Keith Brazendale" userId="b30416d9-dee6-46a4-b9ce-fb97a80b2e95" providerId="ADAL" clId="{41F44779-76CB-4EE6-AE30-EC5556804C67}" dt="2022-02-22T14:42:37.193" v="26"/>
        <pc:sldMkLst>
          <pc:docMk/>
          <pc:sldMk cId="1585187500" sldId="770"/>
        </pc:sldMkLst>
      </pc:sldChg>
      <pc:sldChg chg="del">
        <pc:chgData name="Keith Brazendale" userId="b30416d9-dee6-46a4-b9ce-fb97a80b2e95" providerId="ADAL" clId="{41F44779-76CB-4EE6-AE30-EC5556804C67}" dt="2022-02-22T14:41:27.009" v="8" actId="47"/>
        <pc:sldMkLst>
          <pc:docMk/>
          <pc:sldMk cId="1843356151" sldId="772"/>
        </pc:sldMkLst>
      </pc:sldChg>
      <pc:sldChg chg="addSp delSp modSp mod">
        <pc:chgData name="Keith Brazendale" userId="b30416d9-dee6-46a4-b9ce-fb97a80b2e95" providerId="ADAL" clId="{41F44779-76CB-4EE6-AE30-EC5556804C67}" dt="2022-02-22T14:55:53.474" v="43" actId="21"/>
        <pc:sldMkLst>
          <pc:docMk/>
          <pc:sldMk cId="1768407254" sldId="773"/>
        </pc:sldMkLst>
        <pc:spChg chg="mod">
          <ac:chgData name="Keith Brazendale" userId="b30416d9-dee6-46a4-b9ce-fb97a80b2e95" providerId="ADAL" clId="{41F44779-76CB-4EE6-AE30-EC5556804C67}" dt="2022-02-22T14:55:32.217" v="37" actId="20577"/>
          <ac:spMkLst>
            <pc:docMk/>
            <pc:sldMk cId="1768407254" sldId="773"/>
            <ac:spMk id="8" creationId="{C62BE478-2F37-4B23-A734-8BA18D519C0B}"/>
          </ac:spMkLst>
        </pc:spChg>
        <pc:spChg chg="add del mod">
          <ac:chgData name="Keith Brazendale" userId="b30416d9-dee6-46a4-b9ce-fb97a80b2e95" providerId="ADAL" clId="{41F44779-76CB-4EE6-AE30-EC5556804C67}" dt="2022-02-22T14:55:53.474" v="43" actId="21"/>
          <ac:spMkLst>
            <pc:docMk/>
            <pc:sldMk cId="1768407254" sldId="773"/>
            <ac:spMk id="9" creationId="{03AA479B-03DB-4A93-8EA9-A315B4389C92}"/>
          </ac:spMkLst>
        </pc:spChg>
        <pc:picChg chg="add mod">
          <ac:chgData name="Keith Brazendale" userId="b30416d9-dee6-46a4-b9ce-fb97a80b2e95" providerId="ADAL" clId="{41F44779-76CB-4EE6-AE30-EC5556804C67}" dt="2022-02-22T14:55:01.611" v="31" actId="108"/>
          <ac:picMkLst>
            <pc:docMk/>
            <pc:sldMk cId="1768407254" sldId="773"/>
            <ac:picMk id="4" creationId="{17541EBF-0137-494B-BF95-8D9AB9F39BEF}"/>
          </ac:picMkLst>
        </pc:picChg>
        <pc:picChg chg="add mod">
          <ac:chgData name="Keith Brazendale" userId="b30416d9-dee6-46a4-b9ce-fb97a80b2e95" providerId="ADAL" clId="{41F44779-76CB-4EE6-AE30-EC5556804C67}" dt="2022-02-22T14:55:43.868" v="42" actId="108"/>
          <ac:picMkLst>
            <pc:docMk/>
            <pc:sldMk cId="1768407254" sldId="773"/>
            <ac:picMk id="6" creationId="{FB510DE3-2236-424A-8CC0-80833D91D274}"/>
          </ac:picMkLst>
        </pc:picChg>
      </pc:sldChg>
      <pc:sldChg chg="del">
        <pc:chgData name="Keith Brazendale" userId="b30416d9-dee6-46a4-b9ce-fb97a80b2e95" providerId="ADAL" clId="{41F44779-76CB-4EE6-AE30-EC5556804C67}" dt="2022-02-22T14:40:57.244" v="3" actId="47"/>
        <pc:sldMkLst>
          <pc:docMk/>
          <pc:sldMk cId="2980282238" sldId="782"/>
        </pc:sldMkLst>
      </pc:sldChg>
      <pc:sldChg chg="del">
        <pc:chgData name="Keith Brazendale" userId="b30416d9-dee6-46a4-b9ce-fb97a80b2e95" providerId="ADAL" clId="{41F44779-76CB-4EE6-AE30-EC5556804C67}" dt="2022-02-22T14:40:57.736" v="4" actId="47"/>
        <pc:sldMkLst>
          <pc:docMk/>
          <pc:sldMk cId="4147455625" sldId="783"/>
        </pc:sldMkLst>
      </pc:sldChg>
      <pc:sldChg chg="add del">
        <pc:chgData name="Keith Brazendale" userId="b30416d9-dee6-46a4-b9ce-fb97a80b2e95" providerId="ADAL" clId="{41F44779-76CB-4EE6-AE30-EC5556804C67}" dt="2022-02-22T14:41:50.060" v="14" actId="47"/>
        <pc:sldMkLst>
          <pc:docMk/>
          <pc:sldMk cId="2733359848" sldId="784"/>
        </pc:sldMkLst>
      </pc:sldChg>
      <pc:sldChg chg="del">
        <pc:chgData name="Keith Brazendale" userId="b30416d9-dee6-46a4-b9ce-fb97a80b2e95" providerId="ADAL" clId="{41F44779-76CB-4EE6-AE30-EC5556804C67}" dt="2022-02-22T14:41:24.593" v="7" actId="47"/>
        <pc:sldMkLst>
          <pc:docMk/>
          <pc:sldMk cId="1006036938" sldId="786"/>
        </pc:sldMkLst>
      </pc:sldChg>
      <pc:sldChg chg="del">
        <pc:chgData name="Keith Brazendale" userId="b30416d9-dee6-46a4-b9ce-fb97a80b2e95" providerId="ADAL" clId="{41F44779-76CB-4EE6-AE30-EC5556804C67}" dt="2022-02-22T14:42:17.592" v="22" actId="47"/>
        <pc:sldMkLst>
          <pc:docMk/>
          <pc:sldMk cId="585818673" sldId="787"/>
        </pc:sldMkLst>
      </pc:sldChg>
      <pc:sldChg chg="add">
        <pc:chgData name="Keith Brazendale" userId="b30416d9-dee6-46a4-b9ce-fb97a80b2e95" providerId="ADAL" clId="{41F44779-76CB-4EE6-AE30-EC5556804C67}" dt="2022-02-22T14:40:54.767" v="0"/>
        <pc:sldMkLst>
          <pc:docMk/>
          <pc:sldMk cId="265661343" sldId="7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AD294-E77C-4150-804E-B438D1B357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89DB-BCE3-4825-8D5B-6CE252233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75DC5-2F4C-43F5-B9BC-5D2D04DF642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7738B-AC8E-4635-9D9A-C9BA6A634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508A9-1390-4C2E-A684-733F33888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DF20D-1FB8-4D79-9306-0317EBE93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81DE-2855-421F-B284-A9E7F02C5BB8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4F532-C1B8-427F-AE0F-6DA0EB32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4F532-C1B8-427F-AE0F-6DA0EB320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6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2CCC-7C0C-482E-9909-ED9C5016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19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6830-2BBE-4ACA-B9EF-66A16FEA3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E68C3-1BC2-4448-91EB-B0E945F57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407F-406E-47BB-B9DB-97A97C05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EC7B7-300C-4360-82AE-77870E30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DB42-BD98-4008-BFD3-9D599D3D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6DE-A835-41F2-968E-DF7CB473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D7FA7-FCDF-4B1D-8953-46ECCB8A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53941-032C-4A93-9CA5-7E6092C5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19E0-ECFA-4D3A-B200-7EEAA5F4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2A5A-03C1-4E01-AB61-7EE703FC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818C-FF5B-4C67-8D70-43700AC9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1DA5-03E8-47EC-83F8-FFC9E9994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3C846-64FC-4EA1-A28F-9D9E2438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F81F-09ED-4077-825C-99E77F67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A7D5-7263-4E55-8BEB-CCDE620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9070-3954-4B27-9B99-A249261B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7CD8-839A-4F47-AC0C-2B69C0E28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E2031-1C32-4109-97AC-B351F8335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2E77D-6105-4F86-AACE-8D8C9FEC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D046-8677-4886-9FB3-94175F45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69D9-CF56-4003-BFD2-841610A4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51E7-286E-4BBE-97BD-063B464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85A0F-4B80-42B3-B773-074813CE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CFEEA-FBD8-4C46-84AA-93EC37E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FABB-CCBC-447B-A3C2-88BA9066A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23FB-0089-4E88-964C-236268F7F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ED218-DF81-4AF8-AF3E-75862B6F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44FDF-D318-4E3B-A62C-1F57748D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81F5E-A08D-4968-86F7-377DD891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1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FD80-66A1-4AFF-A552-0903F4EE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4FDC2-E4C7-4C4B-9AA0-D222E6CF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30F49-21FB-4FCB-AC6E-A16D3E46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CE738-913F-473C-B6D6-EDB3C780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7D042-674A-4100-B88D-F20834F0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7D3FD-E12D-4952-A92F-A0039D27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0E48-8523-4508-9CD8-A8B589E0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7039" y="6572079"/>
            <a:ext cx="3942310" cy="365125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/>
              <a:t>Brazendale | HSC4730 | keith.brazendale@ucf.edu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03E9-4602-4ED7-900B-5E661752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86A0-E342-4377-9579-A99802B28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B96B2-37A5-450C-A627-A40DF9DC9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2B120-0D14-4159-84B5-DEFC8757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C667-93CC-4F0F-B5E6-CFF3FD2F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F1FCD-DD0A-4A33-93F0-E47FA85A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5AB9-C44F-4F30-8571-D80E5983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C9326-C0E7-4334-B9DD-253F1294F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DB17-B7F1-40AD-ACDE-3975A15F2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E6517-E012-4184-A09B-9834675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B838-A7B8-409F-9983-06DA977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40000-620D-4B95-9125-5F25B467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E1A7-2B2A-4EBA-8364-65D8559A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EA47-5B88-48E9-BF4B-A61143240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7942-2CC3-47FA-AD41-1C36CBD1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E9E-1525-4B47-8C0D-2AEF90C4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6F9D-78F9-4D61-B44C-40305997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482B0-FEBE-4FE8-922E-9F99E1F60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78816-29CF-416B-9AD4-459A18D41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AFAA-5132-4589-A6FC-E55F88D8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78D4E-1C04-44C3-ACA4-54470B8E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EB974-C052-49A7-97EF-78346B9B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0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/>
          <a:lstStyle/>
          <a:p>
            <a:fld id="{3DF348BA-8E8D-44BB-9C98-FC2738C800B6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/>
          <a:lstStyle/>
          <a:p>
            <a:fld id="{AE6D905D-25FB-4A05-B9A6-AB8082799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keith.brazendale@ucf.edu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99235"/>
            <a:ext cx="33718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F1234C-469D-4C07-9ED4-482036017515}"/>
              </a:ext>
            </a:extLst>
          </p:cNvPr>
          <p:cNvSpPr txBox="1">
            <a:spLocks/>
          </p:cNvSpPr>
          <p:nvPr userDrawn="1"/>
        </p:nvSpPr>
        <p:spPr>
          <a:xfrm>
            <a:off x="1496290" y="6554970"/>
            <a:ext cx="642223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Keith Brazendale, PhD  |  Applied Health Research Methods: HSC 4730  |  </a:t>
            </a:r>
            <a:r>
              <a:rPr lang="en-US" sz="1100" dirty="0">
                <a:solidFill>
                  <a:srgbClr val="0099FF"/>
                </a:solidFill>
                <a:latin typeface="+mj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keith.brazendale@ucf.edu</a:t>
            </a:r>
            <a:r>
              <a:rPr lang="en-US" sz="1100" dirty="0">
                <a:solidFill>
                  <a:srgbClr val="0099FF"/>
                </a:solidFill>
                <a:latin typeface="+mj-lt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F07C3-3FB3-470A-BBF9-4C28A76470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14" y="6189406"/>
            <a:ext cx="541100" cy="5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7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C278F-A9C8-4D5D-AB8C-087799DF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F8F8-9FA5-422A-925E-9A2765FF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40DE-4FFC-49B8-841C-E17F426F6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40BA-2B45-4D87-AFB9-A15E1C8C2C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1DB5-7B93-44B9-84A0-DEF2B5B87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468E-3784-4267-8E43-327B48275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48B5-3247-4692-9D88-80F705ED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59" y="3150367"/>
            <a:ext cx="5820997" cy="11243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Developing Your Research Proposal</a:t>
            </a:r>
            <a:endParaRPr lang="en-US" sz="40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D0FA7-5130-4131-9E21-BBC9235634D9}"/>
              </a:ext>
            </a:extLst>
          </p:cNvPr>
          <p:cNvCxnSpPr>
            <a:cxnSpLocks/>
          </p:cNvCxnSpPr>
          <p:nvPr/>
        </p:nvCxnSpPr>
        <p:spPr>
          <a:xfrm>
            <a:off x="939568" y="4221236"/>
            <a:ext cx="535951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ECC1092-6D0F-4FFB-B476-8B06B3F25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8" y="4431020"/>
            <a:ext cx="3895725" cy="219134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ABA31-49CB-4B25-9FA7-69B502459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8" y="1914295"/>
            <a:ext cx="3129876" cy="108951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F0976-E409-4283-B724-C12CD5DFE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2" y="381621"/>
            <a:ext cx="3200400" cy="18002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858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6288-6DC5-4599-BCDC-8AC27F8C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F597-B390-4AD9-BE57-E41DA48F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C7A99-2830-4FC4-A083-CE8FF421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3" y="370903"/>
            <a:ext cx="8817910" cy="526180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948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B012-11DA-4A4C-8723-8C367BD5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D4DF-AFD8-437A-AC3C-764F674D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B1392-E552-415C-8A3E-EA0AE129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" y="951738"/>
            <a:ext cx="8859267" cy="396163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9733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9E717-E406-4847-BD61-B1B427A4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32" y="641578"/>
            <a:ext cx="6189536" cy="49162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941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58104"/>
            <a:ext cx="2875430" cy="4952492"/>
          </a:xfrm>
        </p:spPr>
        <p:txBody>
          <a:bodyPr/>
          <a:lstStyle/>
          <a:p>
            <a:r>
              <a:rPr lang="en-US" dirty="0"/>
              <a:t>Back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013" y="314177"/>
            <a:ext cx="4716611" cy="5655156"/>
          </a:xfrm>
        </p:spPr>
        <p:txBody>
          <a:bodyPr>
            <a:normAutofit fontScale="92500"/>
          </a:bodyPr>
          <a:lstStyle/>
          <a:p>
            <a:r>
              <a:rPr lang="en-US" dirty="0"/>
              <a:t>Back matter should be presented in the following order: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References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Appendices (if any)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‘%Effort</a:t>
            </a:r>
            <a:r>
              <a:rPr lang="en-US" dirty="0"/>
              <a:t>’ </a:t>
            </a:r>
          </a:p>
          <a:p>
            <a:r>
              <a:rPr lang="en-US" dirty="0"/>
              <a:t>An Appendix (Appendices) is where you put any additional figures or graphs, surveys, pamphlets, educational handouts, etc. you want to share</a:t>
            </a:r>
          </a:p>
          <a:p>
            <a:pPr lvl="1"/>
            <a:r>
              <a:rPr lang="en-US" b="1" u="sng" dirty="0"/>
              <a:t>Appendix (Appendices) </a:t>
            </a:r>
            <a:r>
              <a:rPr lang="en-US" b="1" u="sng" dirty="0">
                <a:solidFill>
                  <a:srgbClr val="FF0000"/>
                </a:solidFill>
              </a:rPr>
              <a:t>OPTIONAL!</a:t>
            </a:r>
          </a:p>
          <a:p>
            <a:r>
              <a:rPr lang="en-US" dirty="0"/>
              <a:t>A 1-page ‘% effort’ sheet signed by each group member will be the </a:t>
            </a:r>
            <a:r>
              <a:rPr lang="en-US" b="1" dirty="0">
                <a:solidFill>
                  <a:srgbClr val="FF0000"/>
                </a:solidFill>
              </a:rPr>
              <a:t>LAST PAGE </a:t>
            </a:r>
            <a:r>
              <a:rPr lang="en-US" dirty="0"/>
              <a:t>of your document.</a:t>
            </a:r>
          </a:p>
          <a:p>
            <a:pPr lvl="1"/>
            <a:r>
              <a:rPr lang="en-US" dirty="0"/>
              <a:t>Use 1-page template posted on Webcourses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684D4-0F46-4E80-9243-C91A721E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" y="946919"/>
            <a:ext cx="3838503" cy="46979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852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4BA1-271B-4A81-A1EE-DFB7C46B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9D0C-441A-4B85-A281-2CC51475A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43447-B9B0-4288-8877-72EC0591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69458"/>
            <a:ext cx="5363961" cy="630754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80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9DB1-5BC4-48AF-8859-E60FED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81" y="340603"/>
            <a:ext cx="3714750" cy="4952492"/>
          </a:xfrm>
        </p:spPr>
        <p:txBody>
          <a:bodyPr/>
          <a:lstStyle/>
          <a:p>
            <a:pPr algn="l"/>
            <a:r>
              <a:rPr lang="en-US" dirty="0"/>
              <a:t>Main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EBB9-BD84-4CFC-9B17-E5DFAF5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08" y="510246"/>
            <a:ext cx="4454292" cy="5837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Proposal Outline: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Suggested section lengths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Background/Literature Review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~1 to 1.5 pages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2000" dirty="0"/>
              <a:t>Methods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~2 to 2.5 pages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/>
              <a:t>Expected Results, Study Limitations, Ethical Principles, and Future Implications 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~0.5 to 1 page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BEC76-0CE1-407F-AD9E-49658A7EF240}"/>
              </a:ext>
            </a:extLst>
          </p:cNvPr>
          <p:cNvSpPr txBox="1"/>
          <p:nvPr/>
        </p:nvSpPr>
        <p:spPr>
          <a:xfrm>
            <a:off x="721835" y="1259550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‘Proposal Guide’</a:t>
            </a:r>
          </a:p>
          <a:p>
            <a:pPr algn="ctr"/>
            <a:r>
              <a:rPr lang="en-US" sz="2800" b="1" i="1" dirty="0"/>
              <a:t>on </a:t>
            </a:r>
            <a:r>
              <a:rPr lang="en-US" sz="2800" b="1" i="1" dirty="0" err="1"/>
              <a:t>Webcourses</a:t>
            </a:r>
            <a:endParaRPr lang="en-US" sz="2800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29F67-9DD2-464A-85EB-B7F6CBC2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06" y="2527645"/>
            <a:ext cx="3631044" cy="423849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66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BE52-A4F9-4168-BB39-2D13E77B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" y="207253"/>
            <a:ext cx="2875430" cy="4952492"/>
          </a:xfrm>
        </p:spPr>
        <p:txBody>
          <a:bodyPr/>
          <a:lstStyle/>
          <a:p>
            <a:pPr algn="l"/>
            <a:r>
              <a:rPr lang="en-US" dirty="0"/>
              <a:t>Conceptual or  Theoretical models?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6ED3E-AD38-4CB2-ADFD-06AADE5AF480}"/>
              </a:ext>
            </a:extLst>
          </p:cNvPr>
          <p:cNvSpPr/>
          <p:nvPr/>
        </p:nvSpPr>
        <p:spPr>
          <a:xfrm>
            <a:off x="781610" y="4572000"/>
            <a:ext cx="28754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Children’s Physical Activity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B0AD0-72AD-4B2E-9826-B9E3AC509C22}"/>
              </a:ext>
            </a:extLst>
          </p:cNvPr>
          <p:cNvSpPr/>
          <p:nvPr/>
        </p:nvSpPr>
        <p:spPr>
          <a:xfrm>
            <a:off x="5700152" y="4572000"/>
            <a:ext cx="2744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Children’s Weight Status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4BC0B4C-CBAF-45C6-831F-4487401A4159}"/>
              </a:ext>
            </a:extLst>
          </p:cNvPr>
          <p:cNvSpPr/>
          <p:nvPr/>
        </p:nvSpPr>
        <p:spPr>
          <a:xfrm>
            <a:off x="4070520" y="4786884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C033E-3281-4E30-848E-9593161DF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67" y="159628"/>
            <a:ext cx="5947896" cy="432102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DD224C-C343-4CCF-8A3B-916FADE50671}"/>
              </a:ext>
            </a:extLst>
          </p:cNvPr>
          <p:cNvSpPr/>
          <p:nvPr/>
        </p:nvSpPr>
        <p:spPr>
          <a:xfrm>
            <a:off x="0" y="5943600"/>
            <a:ext cx="76737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6F5334F8-2C2D-497A-9A02-859ADC63728A}"/>
              </a:ext>
            </a:extLst>
          </p:cNvPr>
          <p:cNvCxnSpPr>
            <a:cxnSpLocks/>
            <a:stCxn id="5" idx="2"/>
            <a:endCxn id="6" idx="2"/>
          </p:cNvCxnSpPr>
          <p:nvPr/>
        </p:nvCxnSpPr>
        <p:spPr>
          <a:xfrm rot="16200000" flipH="1">
            <a:off x="4645818" y="3059906"/>
            <a:ext cx="12700" cy="4852987"/>
          </a:xfrm>
          <a:prstGeom prst="curvedConnector3">
            <a:avLst>
              <a:gd name="adj1" fmla="val 8100016"/>
            </a:avLst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96500CF-25EC-44DF-BB31-5ADDEF45C73B}"/>
              </a:ext>
            </a:extLst>
          </p:cNvPr>
          <p:cNvSpPr/>
          <p:nvPr/>
        </p:nvSpPr>
        <p:spPr>
          <a:xfrm>
            <a:off x="3256989" y="5759820"/>
            <a:ext cx="28754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Season: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Summer vs School Months</a:t>
            </a:r>
          </a:p>
        </p:txBody>
      </p:sp>
    </p:spTree>
    <p:extLst>
      <p:ext uri="{BB962C8B-B14F-4D97-AF65-F5344CB8AC3E}">
        <p14:creationId xmlns:p14="http://schemas.microsoft.com/office/powerpoint/2010/main" val="4788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75518"/>
            <a:ext cx="8248651" cy="4952492"/>
          </a:xfrm>
        </p:spPr>
        <p:txBody>
          <a:bodyPr/>
          <a:lstStyle/>
          <a:p>
            <a:pPr algn="l"/>
            <a:r>
              <a:rPr lang="en-US" dirty="0"/>
              <a:t>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95591"/>
            <a:ext cx="5364371" cy="5655156"/>
          </a:xfrm>
        </p:spPr>
        <p:txBody>
          <a:bodyPr/>
          <a:lstStyle/>
          <a:p>
            <a:r>
              <a:rPr lang="en-US" dirty="0"/>
              <a:t>State </a:t>
            </a:r>
            <a:r>
              <a:rPr lang="en-US" dirty="0">
                <a:solidFill>
                  <a:srgbClr val="FF0000"/>
                </a:solidFill>
              </a:rPr>
              <a:t>study design </a:t>
            </a:r>
            <a:r>
              <a:rPr lang="en-US" dirty="0"/>
              <a:t>chosen</a:t>
            </a:r>
          </a:p>
          <a:p>
            <a:r>
              <a:rPr lang="en-US" dirty="0"/>
              <a:t>Setting description (Will your study take place  on campus, at a clinic, home, school?)</a:t>
            </a:r>
          </a:p>
          <a:p>
            <a:r>
              <a:rPr lang="en-US" dirty="0"/>
              <a:t>State sample population of study </a:t>
            </a:r>
          </a:p>
          <a:p>
            <a:pPr lvl="1"/>
            <a:r>
              <a:rPr lang="en-US" dirty="0"/>
              <a:t>Justification (why?)</a:t>
            </a:r>
          </a:p>
          <a:p>
            <a:pPr lvl="1"/>
            <a:r>
              <a:rPr lang="en-US" dirty="0"/>
              <a:t>Inclusion/Exclusion Criteria</a:t>
            </a:r>
          </a:p>
          <a:p>
            <a:r>
              <a:rPr lang="en-US" dirty="0"/>
              <a:t>Protocol to collect data (walk us through it!)</a:t>
            </a:r>
          </a:p>
          <a:p>
            <a:r>
              <a:rPr lang="en-US" dirty="0"/>
              <a:t>Experiment/intervention/RCT?</a:t>
            </a:r>
          </a:p>
          <a:p>
            <a:pPr lvl="1"/>
            <a:r>
              <a:rPr lang="en-US" dirty="0"/>
              <a:t>Define ‘conditions’ or ‘groups’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diagrams/timelines </a:t>
            </a:r>
            <a:r>
              <a:rPr lang="en-US" dirty="0"/>
              <a:t>of when measurements will be taken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B0AC4-B3FD-4AC2-B4A8-9539932D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88" y="4121050"/>
            <a:ext cx="3282490" cy="201391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6560E-441A-4A50-A388-F5505A654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47" y="503810"/>
            <a:ext cx="2750929" cy="346137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632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4B9E-9983-41DC-8F95-93CE2813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21416"/>
            <a:ext cx="2875430" cy="4952492"/>
          </a:xfrm>
        </p:spPr>
        <p:txBody>
          <a:bodyPr/>
          <a:lstStyle/>
          <a:p>
            <a:r>
              <a:rPr lang="en-US" dirty="0"/>
              <a:t>Questions to Consider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4602-E885-45BC-A788-79784BDC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321415"/>
            <a:ext cx="4686299" cy="599365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Data handling procedures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outcome are you reporting?</a:t>
            </a:r>
          </a:p>
          <a:p>
            <a:pPr marL="859536" lvl="2" indent="0">
              <a:buNone/>
            </a:pPr>
            <a:r>
              <a:rPr lang="en-US" dirty="0">
                <a:solidFill>
                  <a:schemeClr val="tx1"/>
                </a:solidFill>
              </a:rPr>
              <a:t>(e.g., Minutes of activity or sleep?)</a:t>
            </a:r>
          </a:p>
          <a:p>
            <a:pPr marL="859536" lvl="2" indent="0">
              <a:buNone/>
            </a:pPr>
            <a:r>
              <a:rPr lang="en-US" dirty="0">
                <a:solidFill>
                  <a:schemeClr val="tx1"/>
                </a:solidFill>
              </a:rPr>
              <a:t>(e.g., Blood pressure (mm/Hg) change?)</a:t>
            </a:r>
          </a:p>
          <a:p>
            <a:pPr marL="859536" lvl="2" indent="0">
              <a:buNone/>
            </a:pPr>
            <a:r>
              <a:rPr lang="en-US" dirty="0">
                <a:solidFill>
                  <a:schemeClr val="tx1"/>
                </a:solidFill>
              </a:rPr>
              <a:t>(e.g., Depression score on a survey scale?)</a:t>
            </a:r>
          </a:p>
          <a:p>
            <a:r>
              <a:rPr lang="en-US" dirty="0">
                <a:solidFill>
                  <a:schemeClr val="tx1"/>
                </a:solidFill>
              </a:rPr>
              <a:t>Are you going to split your outcome or predictor variables 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Participants who show ‘High’ or ‘Low’ outcomes?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red, standing&#10;&#10;Description automatically generated">
            <a:extLst>
              <a:ext uri="{FF2B5EF4-FFF2-40B4-BE49-F238E27FC236}">
                <a16:creationId xmlns:a16="http://schemas.microsoft.com/office/drawing/2014/main" id="{7A729A1C-2217-42C8-9E39-28BA3D8FE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3" y="2242783"/>
            <a:ext cx="1985402" cy="1605057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51F8F-F748-47D8-A5F0-48727C7F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9" y="4103370"/>
            <a:ext cx="3601012" cy="2069090"/>
          </a:xfrm>
          <a:prstGeom prst="rect">
            <a:avLst/>
          </a:prstGeom>
          <a:ln w="22225" cmpd="sng">
            <a:solidFill>
              <a:schemeClr val="accent1">
                <a:lumMod val="75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7E2136-C622-4164-8B08-8C5968FDB89E}"/>
              </a:ext>
            </a:extLst>
          </p:cNvPr>
          <p:cNvCxnSpPr>
            <a:cxnSpLocks/>
          </p:cNvCxnSpPr>
          <p:nvPr/>
        </p:nvCxnSpPr>
        <p:spPr>
          <a:xfrm flipH="1">
            <a:off x="3340608" y="2932395"/>
            <a:ext cx="615141" cy="1028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F999ED0-98CB-46F7-920B-A6AE15E70545}"/>
              </a:ext>
            </a:extLst>
          </p:cNvPr>
          <p:cNvSpPr/>
          <p:nvPr/>
        </p:nvSpPr>
        <p:spPr>
          <a:xfrm>
            <a:off x="4172512" y="3937426"/>
            <a:ext cx="4686299" cy="258532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In this example, this group proposed that they would split BMI into ‘Obese’ vs. ‘Not Obese’, ‘Physical Activity’ into ‘High’ vs. ‘Low’, and intervention compliance into ‘Fully Compliant’ and ‘Partially/Not Compliant’</a:t>
            </a:r>
          </a:p>
          <a:p>
            <a:pPr algn="ctr"/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Now they can explore Vitamin D supplementation and it’s impact on blood pressure by these other  ‘covariates’</a:t>
            </a:r>
          </a:p>
        </p:txBody>
      </p:sp>
    </p:spTree>
    <p:extLst>
      <p:ext uri="{BB962C8B-B14F-4D97-AF65-F5344CB8AC3E}">
        <p14:creationId xmlns:p14="http://schemas.microsoft.com/office/powerpoint/2010/main" val="36510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1"/>
    </mc:Choice>
    <mc:Fallback xmlns="">
      <p:transition spd="slow" advTm="1522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341"/>
            <a:ext cx="8191500" cy="4952492"/>
          </a:xfrm>
        </p:spPr>
        <p:txBody>
          <a:bodyPr/>
          <a:lstStyle/>
          <a:p>
            <a:pPr algn="l"/>
            <a:r>
              <a:rPr lang="en-US" dirty="0"/>
              <a:t>Measures (instruments)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1929-44F0-4478-AF76-CA0B6645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0" y="739659"/>
            <a:ext cx="4917186" cy="5431684"/>
          </a:xfrm>
        </p:spPr>
        <p:txBody>
          <a:bodyPr>
            <a:normAutofit/>
          </a:bodyPr>
          <a:lstStyle/>
          <a:p>
            <a:r>
              <a:rPr lang="en-US" dirty="0"/>
              <a:t>Describe the ‘measures’ you will use to conduct the study</a:t>
            </a:r>
          </a:p>
          <a:p>
            <a:pPr lvl="1"/>
            <a:r>
              <a:rPr lang="en-US" dirty="0"/>
              <a:t>Objective measures</a:t>
            </a:r>
          </a:p>
          <a:p>
            <a:pPr lvl="1"/>
            <a:r>
              <a:rPr lang="en-US" dirty="0"/>
              <a:t>Subjective measures</a:t>
            </a:r>
          </a:p>
          <a:p>
            <a:r>
              <a:rPr lang="en-US" dirty="0"/>
              <a:t>Include </a:t>
            </a:r>
            <a:r>
              <a:rPr lang="en-US" b="1" u="sng" dirty="0"/>
              <a:t>all</a:t>
            </a:r>
            <a:r>
              <a:rPr lang="en-US" dirty="0"/>
              <a:t> measures</a:t>
            </a:r>
          </a:p>
          <a:p>
            <a:pPr lvl="1"/>
            <a:r>
              <a:rPr lang="en-US" dirty="0"/>
              <a:t>Individual, environmental, demographic data etc.</a:t>
            </a:r>
          </a:p>
          <a:p>
            <a:r>
              <a:rPr lang="en-US" dirty="0"/>
              <a:t>When is this being collected? How often?</a:t>
            </a:r>
          </a:p>
          <a:p>
            <a:r>
              <a:rPr lang="en-US" dirty="0"/>
              <a:t>Why did you choose this ‘measure’?</a:t>
            </a:r>
          </a:p>
          <a:p>
            <a:pPr lvl="1"/>
            <a:r>
              <a:rPr lang="en-US" dirty="0"/>
              <a:t>Previous research?</a:t>
            </a:r>
          </a:p>
          <a:p>
            <a:pPr lvl="1"/>
            <a:r>
              <a:rPr lang="en-US" dirty="0"/>
              <a:t>Is it ‘valid’ and ‘reliable’ measure?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CE71F-5BCA-47C6-88A4-8A624A771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981199"/>
            <a:ext cx="2847975" cy="1447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5A076-7A0E-4C25-A6F1-AE1125AE5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3173910"/>
            <a:ext cx="2114550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BE39CC-0827-4564-814E-B0AD7E800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4571143"/>
            <a:ext cx="285750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CAF7C4-080B-48C2-81A4-18812D012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875094"/>
            <a:ext cx="285750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15423-C460-433D-9ED4-9704748E1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3" y="3031914"/>
            <a:ext cx="1666875" cy="16668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591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C882-E3E3-48AF-875A-63CC3323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02341"/>
            <a:ext cx="8191500" cy="4952492"/>
          </a:xfrm>
        </p:spPr>
        <p:txBody>
          <a:bodyPr/>
          <a:lstStyle/>
          <a:p>
            <a:pPr algn="l"/>
            <a:r>
              <a:rPr lang="en-US" u="sng" dirty="0"/>
              <a:t>Data handling and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1929-44F0-4478-AF76-CA0B6645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952" y="901679"/>
            <a:ext cx="4879848" cy="5431684"/>
          </a:xfrm>
        </p:spPr>
        <p:txBody>
          <a:bodyPr>
            <a:noAutofit/>
          </a:bodyPr>
          <a:lstStyle/>
          <a:p>
            <a:r>
              <a:rPr lang="en-US" sz="1800" dirty="0"/>
              <a:t>How do you plan to ‘handle’ and ‘clean’ your data?</a:t>
            </a:r>
          </a:p>
          <a:p>
            <a:pPr lvl="1"/>
            <a:r>
              <a:rPr lang="en-US" dirty="0"/>
              <a:t>Main outcome of interest</a:t>
            </a:r>
          </a:p>
          <a:p>
            <a:pPr lvl="2"/>
            <a:r>
              <a:rPr lang="en-US" sz="1800" dirty="0"/>
              <a:t>What does that look like? </a:t>
            </a:r>
          </a:p>
          <a:p>
            <a:pPr lvl="1"/>
            <a:r>
              <a:rPr lang="en-US" dirty="0"/>
              <a:t>Variables</a:t>
            </a:r>
          </a:p>
          <a:p>
            <a:pPr lvl="2"/>
            <a:r>
              <a:rPr lang="en-US" sz="1800" dirty="0"/>
              <a:t>Dependent, independent, covariates/confounders?</a:t>
            </a:r>
          </a:p>
          <a:p>
            <a:pPr lvl="1"/>
            <a:r>
              <a:rPr lang="en-US" dirty="0"/>
              <a:t>Cleaning data</a:t>
            </a:r>
          </a:p>
          <a:p>
            <a:r>
              <a:rPr lang="en-US" sz="1800" dirty="0"/>
              <a:t>Reporting of descriptive statistics</a:t>
            </a:r>
          </a:p>
          <a:p>
            <a:pPr lvl="1"/>
            <a:r>
              <a:rPr lang="en-US" dirty="0"/>
              <a:t>Means, Standard Deviation (SD), range (min and max values)</a:t>
            </a:r>
          </a:p>
          <a:p>
            <a:pPr lvl="1"/>
            <a:r>
              <a:rPr lang="en-US" dirty="0"/>
              <a:t>Separate main results by covariates</a:t>
            </a:r>
            <a:r>
              <a:rPr lang="en-US" sz="1600" dirty="0"/>
              <a:t> (</a:t>
            </a:r>
            <a:r>
              <a:rPr lang="en-US" sz="1800" dirty="0"/>
              <a:t>Sex, Race, Age?)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1800" dirty="0"/>
          </a:p>
        </p:txBody>
      </p:sp>
      <p:pic>
        <p:nvPicPr>
          <p:cNvPr id="8" name="Picture 7" descr="A picture containing table, indoor, stationary, sitting&#10;&#10;Description automatically generated">
            <a:extLst>
              <a:ext uri="{FF2B5EF4-FFF2-40B4-BE49-F238E27FC236}">
                <a16:creationId xmlns:a16="http://schemas.microsoft.com/office/drawing/2014/main" id="{781FC651-889F-47D0-A287-D56B19C51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9" y="2649076"/>
            <a:ext cx="3990981" cy="299323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F256D-2468-48CA-ACC4-99D684E9F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30" y="1269994"/>
            <a:ext cx="1880418" cy="17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8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945539"/>
            <a:ext cx="5038725" cy="50837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2BE478-2F37-4B23-A734-8BA18D51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91" y="4297111"/>
            <a:ext cx="8191500" cy="4952492"/>
          </a:xfrm>
        </p:spPr>
        <p:txBody>
          <a:bodyPr/>
          <a:lstStyle/>
          <a:p>
            <a:r>
              <a:rPr lang="en-US" dirty="0"/>
              <a:t>Make it visually appealing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u="sng" dirty="0">
                <a:solidFill>
                  <a:srgbClr val="FF0000"/>
                </a:solidFill>
              </a:rPr>
              <a:t>grantsmanship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295EC-630C-44F6-83F7-FB1D8B8B96D9}"/>
              </a:ext>
            </a:extLst>
          </p:cNvPr>
          <p:cNvSpPr txBox="1"/>
          <p:nvPr/>
        </p:nvSpPr>
        <p:spPr>
          <a:xfrm>
            <a:off x="347091" y="1637559"/>
            <a:ext cx="21865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Bold</a:t>
            </a:r>
            <a:r>
              <a:rPr lang="en-US" dirty="0"/>
              <a:t> and </a:t>
            </a:r>
            <a:r>
              <a:rPr lang="en-US" u="sng" dirty="0"/>
              <a:t>underline</a:t>
            </a:r>
            <a:r>
              <a:rPr lang="en-US" dirty="0"/>
              <a:t> key words, phrases and sentences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7CE7E-F812-4C84-A8DC-CB6A874D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69970"/>
            <a:ext cx="6267450" cy="40481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2243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59D9-0374-4E11-B1E3-DBDA6CA0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945539"/>
            <a:ext cx="5038725" cy="50837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2BE478-2F37-4B23-A734-8BA18D51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2" y="0"/>
            <a:ext cx="2875430" cy="4952492"/>
          </a:xfrm>
        </p:spPr>
        <p:txBody>
          <a:bodyPr>
            <a:normAutofit/>
          </a:bodyPr>
          <a:lstStyle/>
          <a:p>
            <a:r>
              <a:rPr lang="en-US" dirty="0"/>
              <a:t>Incorporate figures and charts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41EBF-0137-494B-BF95-8D9AB9F3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2" y="208830"/>
            <a:ext cx="5038725" cy="390120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10DE3-2236-424A-8CC0-80833D91D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80" y="2399756"/>
            <a:ext cx="4192120" cy="38629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68407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st1">
  <a:themeElements>
    <a:clrScheme name="Custom 2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EAD394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EAD394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1864467576C4AA9B63507903F71AD" ma:contentTypeVersion="15" ma:contentTypeDescription="Create a new document." ma:contentTypeScope="" ma:versionID="a9647ed33487483b5c222eb808fef27c">
  <xsd:schema xmlns:xsd="http://www.w3.org/2001/XMLSchema" xmlns:xs="http://www.w3.org/2001/XMLSchema" xmlns:p="http://schemas.microsoft.com/office/2006/metadata/properties" xmlns:ns1="http://schemas.microsoft.com/sharepoint/v3" xmlns:ns3="3ef32782-034a-479d-9ca6-4f28a8eb115b" xmlns:ns4="52c61c1f-3de4-4799-9425-327adacd172d" targetNamespace="http://schemas.microsoft.com/office/2006/metadata/properties" ma:root="true" ma:fieldsID="5a8314f76270f0f10c5dc9ca14a12619" ns1:_="" ns3:_="" ns4:_="">
    <xsd:import namespace="http://schemas.microsoft.com/sharepoint/v3"/>
    <xsd:import namespace="3ef32782-034a-479d-9ca6-4f28a8eb115b"/>
    <xsd:import namespace="52c61c1f-3de4-4799-9425-327adacd172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32782-034a-479d-9ca6-4f28a8eb1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61c1f-3de4-4799-9425-327adacd172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4FDB16-F26D-4A14-9216-9D7B7EEB39D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47C7181-BBCA-446B-B0C4-695943B19C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5F367D-5ED4-4D9C-9FD4-83D91570B7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f32782-034a-479d-9ca6-4f28a8eb115b"/>
    <ds:schemaRef ds:uri="52c61c1f-3de4-4799-9425-327adacd1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520</Words>
  <Application>Microsoft Office PowerPoint</Application>
  <PresentationFormat>Overhead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Corbel</vt:lpstr>
      <vt:lpstr>Test1</vt:lpstr>
      <vt:lpstr>Custom Design</vt:lpstr>
      <vt:lpstr>Developing Your Research Proposal</vt:lpstr>
      <vt:lpstr>Main document</vt:lpstr>
      <vt:lpstr>Conceptual or  Theoretical models?</vt:lpstr>
      <vt:lpstr>Methods </vt:lpstr>
      <vt:lpstr>Questions to Consider (continued)</vt:lpstr>
      <vt:lpstr>Measures (instruments)</vt:lpstr>
      <vt:lpstr>Data handling and analyses</vt:lpstr>
      <vt:lpstr>Make it visually appealing  “grantsmanship”</vt:lpstr>
      <vt:lpstr>Incorporate figures and charts</vt:lpstr>
      <vt:lpstr>PowerPoint Presentation</vt:lpstr>
      <vt:lpstr>PowerPoint Presentation</vt:lpstr>
      <vt:lpstr>PowerPoint Presentation</vt:lpstr>
      <vt:lpstr>Back matter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Research Proposal</dc:title>
  <dc:creator>Keith Brazendale</dc:creator>
  <cp:lastModifiedBy>Keith Brazendale</cp:lastModifiedBy>
  <cp:revision>5</cp:revision>
  <dcterms:created xsi:type="dcterms:W3CDTF">2020-05-25T12:55:54Z</dcterms:created>
  <dcterms:modified xsi:type="dcterms:W3CDTF">2022-02-22T14:58:36Z</dcterms:modified>
</cp:coreProperties>
</file>