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1"/>
  </p:notesMasterIdLst>
  <p:handoutMasterIdLst>
    <p:handoutMasterId r:id="rId42"/>
  </p:handoutMasterIdLst>
  <p:sldIdLst>
    <p:sldId id="772" r:id="rId3"/>
    <p:sldId id="748" r:id="rId4"/>
    <p:sldId id="731" r:id="rId5"/>
    <p:sldId id="730" r:id="rId6"/>
    <p:sldId id="733" r:id="rId7"/>
    <p:sldId id="734" r:id="rId8"/>
    <p:sldId id="769" r:id="rId9"/>
    <p:sldId id="736" r:id="rId10"/>
    <p:sldId id="747" r:id="rId11"/>
    <p:sldId id="740" r:id="rId12"/>
    <p:sldId id="737" r:id="rId13"/>
    <p:sldId id="741" r:id="rId14"/>
    <p:sldId id="739" r:id="rId15"/>
    <p:sldId id="742" r:id="rId16"/>
    <p:sldId id="743" r:id="rId17"/>
    <p:sldId id="744" r:id="rId18"/>
    <p:sldId id="774" r:id="rId19"/>
    <p:sldId id="745" r:id="rId20"/>
    <p:sldId id="746" r:id="rId21"/>
    <p:sldId id="749" r:id="rId22"/>
    <p:sldId id="750" r:id="rId23"/>
    <p:sldId id="751" r:id="rId24"/>
    <p:sldId id="753" r:id="rId25"/>
    <p:sldId id="752" r:id="rId26"/>
    <p:sldId id="756" r:id="rId27"/>
    <p:sldId id="775" r:id="rId28"/>
    <p:sldId id="755" r:id="rId29"/>
    <p:sldId id="757" r:id="rId30"/>
    <p:sldId id="758" r:id="rId31"/>
    <p:sldId id="759" r:id="rId32"/>
    <p:sldId id="770" r:id="rId33"/>
    <p:sldId id="771" r:id="rId34"/>
    <p:sldId id="760" r:id="rId35"/>
    <p:sldId id="761" r:id="rId36"/>
    <p:sldId id="762" r:id="rId37"/>
    <p:sldId id="763" r:id="rId38"/>
    <p:sldId id="764" r:id="rId39"/>
    <p:sldId id="765" r:id="rId40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0B5D0-7124-4A27-9837-4FD051FB42C9}" v="213" dt="2020-05-12T16:47:24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7897" autoAdjust="0"/>
  </p:normalViewPr>
  <p:slideViewPr>
    <p:cSldViewPr snapToGrid="0">
      <p:cViewPr varScale="1">
        <p:scale>
          <a:sx n="79" d="100"/>
          <a:sy n="79" d="100"/>
        </p:scale>
        <p:origin x="13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" userId="b30416d9-dee6-46a4-b9ce-fb97a80b2e95" providerId="ADAL" clId="{06D0B5D0-7124-4A27-9837-4FD051FB42C9}"/>
    <pc:docChg chg="undo custSel delSld modSld">
      <pc:chgData name="Keith" userId="b30416d9-dee6-46a4-b9ce-fb97a80b2e95" providerId="ADAL" clId="{06D0B5D0-7124-4A27-9837-4FD051FB42C9}" dt="2020-05-12T16:47:24.150" v="319"/>
      <pc:docMkLst>
        <pc:docMk/>
      </pc:docMkLst>
      <pc:sldChg chg="modTransition modAnim">
        <pc:chgData name="Keith" userId="b30416d9-dee6-46a4-b9ce-fb97a80b2e95" providerId="ADAL" clId="{06D0B5D0-7124-4A27-9837-4FD051FB42C9}" dt="2020-05-12T15:14:16.905" v="120"/>
        <pc:sldMkLst>
          <pc:docMk/>
          <pc:sldMk cId="460991685" sldId="730"/>
        </pc:sldMkLst>
      </pc:sldChg>
      <pc:sldChg chg="modTransition modAnim">
        <pc:chgData name="Keith" userId="b30416d9-dee6-46a4-b9ce-fb97a80b2e95" providerId="ADAL" clId="{06D0B5D0-7124-4A27-9837-4FD051FB42C9}" dt="2020-05-12T15:14:24.082" v="121"/>
        <pc:sldMkLst>
          <pc:docMk/>
          <pc:sldMk cId="3072002341" sldId="731"/>
        </pc:sldMkLst>
      </pc:sldChg>
      <pc:sldChg chg="modTransition modAnim">
        <pc:chgData name="Keith" userId="b30416d9-dee6-46a4-b9ce-fb97a80b2e95" providerId="ADAL" clId="{06D0B5D0-7124-4A27-9837-4FD051FB42C9}" dt="2020-05-12T15:16:10.619" v="126"/>
        <pc:sldMkLst>
          <pc:docMk/>
          <pc:sldMk cId="3729548209" sldId="733"/>
        </pc:sldMkLst>
      </pc:sldChg>
      <pc:sldChg chg="modTransition modAnim">
        <pc:chgData name="Keith" userId="b30416d9-dee6-46a4-b9ce-fb97a80b2e95" providerId="ADAL" clId="{06D0B5D0-7124-4A27-9837-4FD051FB42C9}" dt="2020-05-12T15:17:52.461" v="131"/>
        <pc:sldMkLst>
          <pc:docMk/>
          <pc:sldMk cId="1844187930" sldId="734"/>
        </pc:sldMkLst>
      </pc:sldChg>
      <pc:sldChg chg="modTransition modAnim">
        <pc:chgData name="Keith" userId="b30416d9-dee6-46a4-b9ce-fb97a80b2e95" providerId="ADAL" clId="{06D0B5D0-7124-4A27-9837-4FD051FB42C9}" dt="2020-05-12T15:28:27.534" v="141"/>
        <pc:sldMkLst>
          <pc:docMk/>
          <pc:sldMk cId="3573690817" sldId="736"/>
        </pc:sldMkLst>
      </pc:sldChg>
      <pc:sldChg chg="modTransition modAnim">
        <pc:chgData name="Keith" userId="b30416d9-dee6-46a4-b9ce-fb97a80b2e95" providerId="ADAL" clId="{06D0B5D0-7124-4A27-9837-4FD051FB42C9}" dt="2020-05-12T15:38:56.679" v="194"/>
        <pc:sldMkLst>
          <pc:docMk/>
          <pc:sldMk cId="55814383" sldId="737"/>
        </pc:sldMkLst>
      </pc:sldChg>
      <pc:sldChg chg="del">
        <pc:chgData name="Keith" userId="b30416d9-dee6-46a4-b9ce-fb97a80b2e95" providerId="ADAL" clId="{06D0B5D0-7124-4A27-9837-4FD051FB42C9}" dt="2020-05-12T14:09:55.554" v="0" actId="47"/>
        <pc:sldMkLst>
          <pc:docMk/>
          <pc:sldMk cId="2572797761" sldId="738"/>
        </pc:sldMkLst>
      </pc:sldChg>
      <pc:sldChg chg="modTransition modAnim">
        <pc:chgData name="Keith" userId="b30416d9-dee6-46a4-b9ce-fb97a80b2e95" providerId="ADAL" clId="{06D0B5D0-7124-4A27-9837-4FD051FB42C9}" dt="2020-05-12T15:36:11.923" v="189"/>
        <pc:sldMkLst>
          <pc:docMk/>
          <pc:sldMk cId="4205030712" sldId="740"/>
        </pc:sldMkLst>
      </pc:sldChg>
      <pc:sldChg chg="modTransition modAnim">
        <pc:chgData name="Keith" userId="b30416d9-dee6-46a4-b9ce-fb97a80b2e95" providerId="ADAL" clId="{06D0B5D0-7124-4A27-9837-4FD051FB42C9}" dt="2020-05-12T15:41:35.089" v="200"/>
        <pc:sldMkLst>
          <pc:docMk/>
          <pc:sldMk cId="3559194804" sldId="742"/>
        </pc:sldMkLst>
      </pc:sldChg>
      <pc:sldChg chg="modTransition modAnim">
        <pc:chgData name="Keith" userId="b30416d9-dee6-46a4-b9ce-fb97a80b2e95" providerId="ADAL" clId="{06D0B5D0-7124-4A27-9837-4FD051FB42C9}" dt="2020-05-12T15:42:36.314" v="205"/>
        <pc:sldMkLst>
          <pc:docMk/>
          <pc:sldMk cId="1136369932" sldId="743"/>
        </pc:sldMkLst>
      </pc:sldChg>
      <pc:sldChg chg="modTransition modAnim">
        <pc:chgData name="Keith" userId="b30416d9-dee6-46a4-b9ce-fb97a80b2e95" providerId="ADAL" clId="{06D0B5D0-7124-4A27-9837-4FD051FB42C9}" dt="2020-05-12T15:45:31.707" v="210"/>
        <pc:sldMkLst>
          <pc:docMk/>
          <pc:sldMk cId="3426208028" sldId="744"/>
        </pc:sldMkLst>
      </pc:sldChg>
      <pc:sldChg chg="modTransition modAnim">
        <pc:chgData name="Keith" userId="b30416d9-dee6-46a4-b9ce-fb97a80b2e95" providerId="ADAL" clId="{06D0B5D0-7124-4A27-9837-4FD051FB42C9}" dt="2020-05-12T15:48:16.054" v="220"/>
        <pc:sldMkLst>
          <pc:docMk/>
          <pc:sldMk cId="452835389" sldId="745"/>
        </pc:sldMkLst>
      </pc:sldChg>
      <pc:sldChg chg="modTransition modAnim">
        <pc:chgData name="Keith" userId="b30416d9-dee6-46a4-b9ce-fb97a80b2e95" providerId="ADAL" clId="{06D0B5D0-7124-4A27-9837-4FD051FB42C9}" dt="2020-05-12T15:49:08.899" v="225"/>
        <pc:sldMkLst>
          <pc:docMk/>
          <pc:sldMk cId="2546620553" sldId="746"/>
        </pc:sldMkLst>
      </pc:sldChg>
      <pc:sldChg chg="modTransition modAnim">
        <pc:chgData name="Keith" userId="b30416d9-dee6-46a4-b9ce-fb97a80b2e95" providerId="ADAL" clId="{06D0B5D0-7124-4A27-9837-4FD051FB42C9}" dt="2020-05-12T15:32:37.563" v="184"/>
        <pc:sldMkLst>
          <pc:docMk/>
          <pc:sldMk cId="1581221947" sldId="747"/>
        </pc:sldMkLst>
      </pc:sldChg>
      <pc:sldChg chg="delSp modSp mod modTransition modAnim">
        <pc:chgData name="Keith" userId="b30416d9-dee6-46a4-b9ce-fb97a80b2e95" providerId="ADAL" clId="{06D0B5D0-7124-4A27-9837-4FD051FB42C9}" dt="2020-05-12T15:51:42.522" v="239"/>
        <pc:sldMkLst>
          <pc:docMk/>
          <pc:sldMk cId="3324748738" sldId="749"/>
        </pc:sldMkLst>
        <pc:spChg chg="mod">
          <ac:chgData name="Keith" userId="b30416d9-dee6-46a4-b9ce-fb97a80b2e95" providerId="ADAL" clId="{06D0B5D0-7124-4A27-9837-4FD051FB42C9}" dt="2020-05-12T15:49:40.550" v="232" actId="403"/>
          <ac:spMkLst>
            <pc:docMk/>
            <pc:sldMk cId="3324748738" sldId="749"/>
            <ac:spMk id="3" creationId="{69824EDF-4E28-4E33-A731-6163A33D223E}"/>
          </ac:spMkLst>
        </pc:spChg>
        <pc:picChg chg="mod">
          <ac:chgData name="Keith" userId="b30416d9-dee6-46a4-b9ce-fb97a80b2e95" providerId="ADAL" clId="{06D0B5D0-7124-4A27-9837-4FD051FB42C9}" dt="2020-05-12T15:49:55.238" v="234" actId="1076"/>
          <ac:picMkLst>
            <pc:docMk/>
            <pc:sldMk cId="3324748738" sldId="749"/>
            <ac:picMk id="5" creationId="{39200DBA-682B-4DD1-8887-D6CD9734DC4B}"/>
          </ac:picMkLst>
        </pc:picChg>
        <pc:picChg chg="mod">
          <ac:chgData name="Keith" userId="b30416d9-dee6-46a4-b9ce-fb97a80b2e95" providerId="ADAL" clId="{06D0B5D0-7124-4A27-9837-4FD051FB42C9}" dt="2020-05-12T15:49:54.523" v="233" actId="1076"/>
          <ac:picMkLst>
            <pc:docMk/>
            <pc:sldMk cId="3324748738" sldId="749"/>
            <ac:picMk id="7" creationId="{6A0FA8E8-B7FA-4B80-8F9B-08D5DFE65E76}"/>
          </ac:picMkLst>
        </pc:picChg>
        <pc:picChg chg="del">
          <ac:chgData name="Keith" userId="b30416d9-dee6-46a4-b9ce-fb97a80b2e95" providerId="ADAL" clId="{06D0B5D0-7124-4A27-9837-4FD051FB42C9}" dt="2020-05-12T15:49:28.394" v="228" actId="478"/>
          <ac:picMkLst>
            <pc:docMk/>
            <pc:sldMk cId="3324748738" sldId="749"/>
            <ac:picMk id="10" creationId="{B1083A7B-A450-4085-9F74-86321D1F4CCB}"/>
          </ac:picMkLst>
        </pc:picChg>
      </pc:sldChg>
      <pc:sldChg chg="modTransition modAnim">
        <pc:chgData name="Keith" userId="b30416d9-dee6-46a4-b9ce-fb97a80b2e95" providerId="ADAL" clId="{06D0B5D0-7124-4A27-9837-4FD051FB42C9}" dt="2020-05-12T15:52:33.843" v="244"/>
        <pc:sldMkLst>
          <pc:docMk/>
          <pc:sldMk cId="1041715056" sldId="750"/>
        </pc:sldMkLst>
      </pc:sldChg>
      <pc:sldChg chg="modTransition modAnim">
        <pc:chgData name="Keith" userId="b30416d9-dee6-46a4-b9ce-fb97a80b2e95" providerId="ADAL" clId="{06D0B5D0-7124-4A27-9837-4FD051FB42C9}" dt="2020-05-12T16:26:32.469" v="249"/>
        <pc:sldMkLst>
          <pc:docMk/>
          <pc:sldMk cId="2026773628" sldId="751"/>
        </pc:sldMkLst>
      </pc:sldChg>
      <pc:sldChg chg="modTransition modAnim">
        <pc:chgData name="Keith" userId="b30416d9-dee6-46a4-b9ce-fb97a80b2e95" providerId="ADAL" clId="{06D0B5D0-7124-4A27-9837-4FD051FB42C9}" dt="2020-05-12T16:30:18.593" v="259"/>
        <pc:sldMkLst>
          <pc:docMk/>
          <pc:sldMk cId="1452874126" sldId="752"/>
        </pc:sldMkLst>
      </pc:sldChg>
      <pc:sldChg chg="modTransition modAnim">
        <pc:chgData name="Keith" userId="b30416d9-dee6-46a4-b9ce-fb97a80b2e95" providerId="ADAL" clId="{06D0B5D0-7124-4A27-9837-4FD051FB42C9}" dt="2020-05-12T16:28:09.576" v="254"/>
        <pc:sldMkLst>
          <pc:docMk/>
          <pc:sldMk cId="1247157947" sldId="753"/>
        </pc:sldMkLst>
      </pc:sldChg>
      <pc:sldChg chg="modTransition modAnim">
        <pc:chgData name="Keith" userId="b30416d9-dee6-46a4-b9ce-fb97a80b2e95" providerId="ADAL" clId="{06D0B5D0-7124-4A27-9837-4FD051FB42C9}" dt="2020-05-12T16:35:07.385" v="274"/>
        <pc:sldMkLst>
          <pc:docMk/>
          <pc:sldMk cId="1414685538" sldId="755"/>
        </pc:sldMkLst>
      </pc:sldChg>
      <pc:sldChg chg="modTransition modAnim">
        <pc:chgData name="Keith" userId="b30416d9-dee6-46a4-b9ce-fb97a80b2e95" providerId="ADAL" clId="{06D0B5D0-7124-4A27-9837-4FD051FB42C9}" dt="2020-05-12T16:32:32.929" v="264"/>
        <pc:sldMkLst>
          <pc:docMk/>
          <pc:sldMk cId="1510872288" sldId="756"/>
        </pc:sldMkLst>
      </pc:sldChg>
      <pc:sldChg chg="modTransition modAnim">
        <pc:chgData name="Keith" userId="b30416d9-dee6-46a4-b9ce-fb97a80b2e95" providerId="ADAL" clId="{06D0B5D0-7124-4A27-9837-4FD051FB42C9}" dt="2020-05-12T16:36:14.647" v="279"/>
        <pc:sldMkLst>
          <pc:docMk/>
          <pc:sldMk cId="1192944808" sldId="757"/>
        </pc:sldMkLst>
      </pc:sldChg>
      <pc:sldChg chg="modTransition modAnim">
        <pc:chgData name="Keith" userId="b30416d9-dee6-46a4-b9ce-fb97a80b2e95" providerId="ADAL" clId="{06D0B5D0-7124-4A27-9837-4FD051FB42C9}" dt="2020-05-12T16:37:17.179" v="284"/>
        <pc:sldMkLst>
          <pc:docMk/>
          <pc:sldMk cId="3152900729" sldId="758"/>
        </pc:sldMkLst>
      </pc:sldChg>
      <pc:sldChg chg="modTransition modAnim">
        <pc:chgData name="Keith" userId="b30416d9-dee6-46a4-b9ce-fb97a80b2e95" providerId="ADAL" clId="{06D0B5D0-7124-4A27-9837-4FD051FB42C9}" dt="2020-05-12T16:40:00.363" v="289"/>
        <pc:sldMkLst>
          <pc:docMk/>
          <pc:sldMk cId="2709850140" sldId="759"/>
        </pc:sldMkLst>
      </pc:sldChg>
      <pc:sldChg chg="modSp mod modTransition modAnim">
        <pc:chgData name="Keith" userId="b30416d9-dee6-46a4-b9ce-fb97a80b2e95" providerId="ADAL" clId="{06D0B5D0-7124-4A27-9837-4FD051FB42C9}" dt="2020-05-12T16:43:21.171" v="304"/>
        <pc:sldMkLst>
          <pc:docMk/>
          <pc:sldMk cId="1575179915" sldId="760"/>
        </pc:sldMkLst>
        <pc:spChg chg="mod">
          <ac:chgData name="Keith" userId="b30416d9-dee6-46a4-b9ce-fb97a80b2e95" providerId="ADAL" clId="{06D0B5D0-7124-4A27-9837-4FD051FB42C9}" dt="2020-05-12T14:13:05.073" v="94" actId="20577"/>
          <ac:spMkLst>
            <pc:docMk/>
            <pc:sldMk cId="1575179915" sldId="760"/>
            <ac:spMk id="3" creationId="{A75C2AEA-CFF9-42F4-A2EC-A7D04E4AEFFD}"/>
          </ac:spMkLst>
        </pc:spChg>
      </pc:sldChg>
      <pc:sldChg chg="modSp mod modTransition modAnim">
        <pc:chgData name="Keith" userId="b30416d9-dee6-46a4-b9ce-fb97a80b2e95" providerId="ADAL" clId="{06D0B5D0-7124-4A27-9837-4FD051FB42C9}" dt="2020-05-12T16:44:36.024" v="309"/>
        <pc:sldMkLst>
          <pc:docMk/>
          <pc:sldMk cId="3931006597" sldId="761"/>
        </pc:sldMkLst>
        <pc:spChg chg="mod">
          <ac:chgData name="Keith" userId="b30416d9-dee6-46a4-b9ce-fb97a80b2e95" providerId="ADAL" clId="{06D0B5D0-7124-4A27-9837-4FD051FB42C9}" dt="2020-05-12T14:13:21.081" v="103" actId="115"/>
          <ac:spMkLst>
            <pc:docMk/>
            <pc:sldMk cId="3931006597" sldId="761"/>
            <ac:spMk id="6" creationId="{6C762AD6-933C-43B1-94E3-FAAC4AF4B1B1}"/>
          </ac:spMkLst>
        </pc:spChg>
        <pc:spChg chg="mod">
          <ac:chgData name="Keith" userId="b30416d9-dee6-46a4-b9ce-fb97a80b2e95" providerId="ADAL" clId="{06D0B5D0-7124-4A27-9837-4FD051FB42C9}" dt="2020-05-12T14:13:12.681" v="95" actId="1076"/>
          <ac:spMkLst>
            <pc:docMk/>
            <pc:sldMk cId="3931006597" sldId="761"/>
            <ac:spMk id="7" creationId="{B7FF10D0-579E-4DBC-86B5-B3E811AF8503}"/>
          </ac:spMkLst>
        </pc:spChg>
      </pc:sldChg>
      <pc:sldChg chg="modTransition modAnim">
        <pc:chgData name="Keith" userId="b30416d9-dee6-46a4-b9ce-fb97a80b2e95" providerId="ADAL" clId="{06D0B5D0-7124-4A27-9837-4FD051FB42C9}" dt="2020-05-12T16:45:49.648" v="314"/>
        <pc:sldMkLst>
          <pc:docMk/>
          <pc:sldMk cId="1400141352" sldId="762"/>
        </pc:sldMkLst>
      </pc:sldChg>
      <pc:sldChg chg="modTransition modAnim">
        <pc:chgData name="Keith" userId="b30416d9-dee6-46a4-b9ce-fb97a80b2e95" providerId="ADAL" clId="{06D0B5D0-7124-4A27-9837-4FD051FB42C9}" dt="2020-05-12T16:47:24.150" v="319"/>
        <pc:sldMkLst>
          <pc:docMk/>
          <pc:sldMk cId="2331318288" sldId="763"/>
        </pc:sldMkLst>
      </pc:sldChg>
      <pc:sldChg chg="modSp mod">
        <pc:chgData name="Keith" userId="b30416d9-dee6-46a4-b9ce-fb97a80b2e95" providerId="ADAL" clId="{06D0B5D0-7124-4A27-9837-4FD051FB42C9}" dt="2020-05-12T14:13:36.570" v="106" actId="1076"/>
        <pc:sldMkLst>
          <pc:docMk/>
          <pc:sldMk cId="3881974651" sldId="765"/>
        </pc:sldMkLst>
        <pc:spChg chg="mod">
          <ac:chgData name="Keith" userId="b30416d9-dee6-46a4-b9ce-fb97a80b2e95" providerId="ADAL" clId="{06D0B5D0-7124-4A27-9837-4FD051FB42C9}" dt="2020-05-12T14:13:36.570" v="106" actId="1076"/>
          <ac:spMkLst>
            <pc:docMk/>
            <pc:sldMk cId="3881974651" sldId="765"/>
            <ac:spMk id="2" creationId="{17B5A484-2278-41FF-95E6-706A9438A7AC}"/>
          </ac:spMkLst>
        </pc:spChg>
      </pc:sldChg>
      <pc:sldChg chg="modTransition modAnim">
        <pc:chgData name="Keith" userId="b30416d9-dee6-46a4-b9ce-fb97a80b2e95" providerId="ADAL" clId="{06D0B5D0-7124-4A27-9837-4FD051FB42C9}" dt="2020-05-12T15:20:53.024" v="136"/>
        <pc:sldMkLst>
          <pc:docMk/>
          <pc:sldMk cId="1781932545" sldId="769"/>
        </pc:sldMkLst>
      </pc:sldChg>
      <pc:sldChg chg="modTransition modAnim">
        <pc:chgData name="Keith" userId="b30416d9-dee6-46a4-b9ce-fb97a80b2e95" providerId="ADAL" clId="{06D0B5D0-7124-4A27-9837-4FD051FB42C9}" dt="2020-05-12T16:41:32.691" v="294"/>
        <pc:sldMkLst>
          <pc:docMk/>
          <pc:sldMk cId="2322230115" sldId="770"/>
        </pc:sldMkLst>
      </pc:sldChg>
      <pc:sldChg chg="modTransition modAnim">
        <pc:chgData name="Keith" userId="b30416d9-dee6-46a4-b9ce-fb97a80b2e95" providerId="ADAL" clId="{06D0B5D0-7124-4A27-9837-4FD051FB42C9}" dt="2020-05-12T16:42:27.719" v="299"/>
        <pc:sldMkLst>
          <pc:docMk/>
          <pc:sldMk cId="899628425" sldId="771"/>
        </pc:sldMkLst>
      </pc:sldChg>
      <pc:sldChg chg="delSp modSp mod modTransition delAnim modAnim">
        <pc:chgData name="Keith" userId="b30416d9-dee6-46a4-b9ce-fb97a80b2e95" providerId="ADAL" clId="{06D0B5D0-7124-4A27-9837-4FD051FB42C9}" dt="2020-05-12T15:31:41.060" v="179"/>
        <pc:sldMkLst>
          <pc:docMk/>
          <pc:sldMk cId="986096189" sldId="772"/>
        </pc:sldMkLst>
        <pc:spChg chg="mod">
          <ac:chgData name="Keith" userId="b30416d9-dee6-46a4-b9ce-fb97a80b2e95" providerId="ADAL" clId="{06D0B5D0-7124-4A27-9837-4FD051FB42C9}" dt="2020-05-12T15:29:31.330" v="171" actId="14100"/>
          <ac:spMkLst>
            <pc:docMk/>
            <pc:sldMk cId="986096189" sldId="772"/>
            <ac:spMk id="2" creationId="{137C9C12-B352-4CF1-B3BA-1C16FE6B5917}"/>
          </ac:spMkLst>
        </pc:spChg>
        <pc:picChg chg="del">
          <ac:chgData name="Keith" userId="b30416d9-dee6-46a4-b9ce-fb97a80b2e95" providerId="ADAL" clId="{06D0B5D0-7124-4A27-9837-4FD051FB42C9}" dt="2020-05-12T15:29:39.142" v="172" actId="478"/>
          <ac:picMkLst>
            <pc:docMk/>
            <pc:sldMk cId="986096189" sldId="772"/>
            <ac:picMk id="3" creationId="{2EDCC8CF-C2E1-41B5-8AEE-2197B3E8FFFD}"/>
          </ac:picMkLst>
        </pc:picChg>
      </pc:sldChg>
      <pc:sldChg chg="modTransition modAnim">
        <pc:chgData name="Keith" userId="b30416d9-dee6-46a4-b9ce-fb97a80b2e95" providerId="ADAL" clId="{06D0B5D0-7124-4A27-9837-4FD051FB42C9}" dt="2020-05-12T15:46:12.322" v="215"/>
        <pc:sldMkLst>
          <pc:docMk/>
          <pc:sldMk cId="169117540" sldId="774"/>
        </pc:sldMkLst>
      </pc:sldChg>
      <pc:sldChg chg="modTransition modAnim">
        <pc:chgData name="Keith" userId="b30416d9-dee6-46a4-b9ce-fb97a80b2e95" providerId="ADAL" clId="{06D0B5D0-7124-4A27-9837-4FD051FB42C9}" dt="2020-05-12T16:34:05.393" v="269"/>
        <pc:sldMkLst>
          <pc:docMk/>
          <pc:sldMk cId="3480870341" sldId="7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4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EA861C5-3CE8-4AD0-925C-836509B2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118920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B3FAAF-5FDF-4576-8E8B-8BE25DB82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6C0D0FD-34E5-401B-BA29-C2A6D7EBA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C9C12-B352-4CF1-B3BA-1C16FE6B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83" y="1143293"/>
            <a:ext cx="6913035" cy="4268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85000"/>
              </a:lnSpc>
            </a:pPr>
            <a:r>
              <a:rPr lang="en-US" sz="5200" i="0" cap="all" dirty="0">
                <a:solidFill>
                  <a:schemeClr val="tx2"/>
                </a:solidFill>
              </a:rPr>
              <a:t>Research Overview: getting started…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94FB8C-E571-44EE-B6FB-9D4D378B5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97EF6CE1-A1CD-4E7C-836A-7FE57149A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118920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EF883F-5F51-4C7E-8AC3-867873EAB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9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9063-0E4A-41F0-8EA5-1BAB1D88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Exposure, Disease, Population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4ADF-94C0-4DEB-B4AF-95696F064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1" y="650346"/>
            <a:ext cx="4686299" cy="1666134"/>
          </a:xfrm>
        </p:spPr>
        <p:txBody>
          <a:bodyPr/>
          <a:lstStyle/>
          <a:p>
            <a:r>
              <a:rPr lang="en-US" dirty="0"/>
              <a:t>The “</a:t>
            </a:r>
            <a:r>
              <a:rPr lang="en-US" dirty="0">
                <a:solidFill>
                  <a:srgbClr val="FF0000"/>
                </a:solidFill>
              </a:rPr>
              <a:t>EDPs</a:t>
            </a:r>
            <a:r>
              <a:rPr lang="en-US" dirty="0"/>
              <a:t>” form the basis for many research questions: “Is [</a:t>
            </a:r>
            <a:r>
              <a:rPr lang="en-US" dirty="0">
                <a:solidFill>
                  <a:srgbClr val="FFC000"/>
                </a:solidFill>
              </a:rPr>
              <a:t>exposure</a:t>
            </a:r>
            <a:r>
              <a:rPr lang="en-US" dirty="0"/>
              <a:t>] related to [</a:t>
            </a:r>
            <a:r>
              <a:rPr lang="en-US" dirty="0">
                <a:solidFill>
                  <a:srgbClr val="FFC000"/>
                </a:solidFill>
              </a:rPr>
              <a:t>disease</a:t>
            </a:r>
            <a:r>
              <a:rPr lang="en-US" dirty="0"/>
              <a:t>/</a:t>
            </a:r>
            <a:r>
              <a:rPr lang="en-US" dirty="0">
                <a:solidFill>
                  <a:srgbClr val="FFC000"/>
                </a:solidFill>
              </a:rPr>
              <a:t>outcome</a:t>
            </a:r>
            <a:r>
              <a:rPr lang="en-US" dirty="0"/>
              <a:t>] in [</a:t>
            </a:r>
            <a:r>
              <a:rPr lang="en-US" dirty="0">
                <a:solidFill>
                  <a:srgbClr val="FFC000"/>
                </a:solidFill>
              </a:rPr>
              <a:t>population</a:t>
            </a:r>
            <a:r>
              <a:rPr lang="en-US" dirty="0"/>
              <a:t>]?”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989FB-1AF9-4C5F-AE27-636B73EDE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33" y="2902319"/>
            <a:ext cx="1773067" cy="26098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BA5BC-0ABF-4D15-9C37-0FDF0B431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6" y="2840660"/>
            <a:ext cx="2175013" cy="260985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9B301-B8DC-4199-89F1-CB4124E7B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08" y="2999951"/>
            <a:ext cx="3223984" cy="241458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5754E9-C88B-4279-8177-349558C97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0"/>
    </mc:Choice>
    <mc:Fallback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-2.jpg">
            <a:extLst>
              <a:ext uri="{FF2B5EF4-FFF2-40B4-BE49-F238E27FC236}">
                <a16:creationId xmlns:a16="http://schemas.microsoft.com/office/drawing/2014/main" id="{84FC4207-1D9C-41AC-A134-4128632E43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394" y="857250"/>
            <a:ext cx="7979211" cy="496943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C6B3A8-DC19-486F-B842-230458682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-3.jpg">
            <a:extLst>
              <a:ext uri="{FF2B5EF4-FFF2-40B4-BE49-F238E27FC236}">
                <a16:creationId xmlns:a16="http://schemas.microsoft.com/office/drawing/2014/main" id="{8CE85705-F9A7-4A78-8B24-3F155E6EA4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" y="1221915"/>
            <a:ext cx="8412480" cy="429025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9461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-4.jpg">
            <a:extLst>
              <a:ext uri="{FF2B5EF4-FFF2-40B4-BE49-F238E27FC236}">
                <a16:creationId xmlns:a16="http://schemas.microsoft.com/office/drawing/2014/main" id="{25A1E8D0-BB8C-4610-94D3-A4087FCCD8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98777"/>
            <a:ext cx="8686800" cy="346044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2168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7E16-0D01-4227-8B45-AD776E90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9280" y="394295"/>
            <a:ext cx="2875430" cy="4952492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71556-9F81-49D5-8949-251C3A405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11213"/>
            <a:ext cx="8382000" cy="368599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9A600-C9D8-4D06-B487-DD0FE856C350}"/>
              </a:ext>
            </a:extLst>
          </p:cNvPr>
          <p:cNvSpPr txBox="1"/>
          <p:nvPr/>
        </p:nvSpPr>
        <p:spPr>
          <a:xfrm>
            <a:off x="549996" y="5571003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Exposure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5B8D3-C794-4F9D-9371-08092E3B69A0}"/>
              </a:ext>
            </a:extLst>
          </p:cNvPr>
          <p:cNvSpPr txBox="1"/>
          <p:nvPr/>
        </p:nvSpPr>
        <p:spPr>
          <a:xfrm>
            <a:off x="3516018" y="776861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FF0000"/>
                </a:solidFill>
              </a:defRPr>
            </a:lvl1pPr>
          </a:lstStyle>
          <a:p>
            <a:r>
              <a:rPr lang="en-US" sz="3200" dirty="0"/>
              <a:t>Disease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442A7B-64C3-4B96-A2C0-05513D139C55}"/>
              </a:ext>
            </a:extLst>
          </p:cNvPr>
          <p:cNvSpPr txBox="1"/>
          <p:nvPr/>
        </p:nvSpPr>
        <p:spPr>
          <a:xfrm>
            <a:off x="5317814" y="5278615"/>
            <a:ext cx="198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i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Population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2AE293-D129-4AD5-9694-0D8A7296A68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301163" y="3942080"/>
            <a:ext cx="751167" cy="162892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7489AE-629D-41ED-BACA-303F000C907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286150" y="1361636"/>
            <a:ext cx="1957792" cy="179812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763719-C50A-4FB0-A2B2-0B40FD6B302C}"/>
              </a:ext>
            </a:extLst>
          </p:cNvPr>
          <p:cNvCxnSpPr>
            <a:cxnSpLocks/>
          </p:cNvCxnSpPr>
          <p:nvPr/>
        </p:nvCxnSpPr>
        <p:spPr>
          <a:xfrm flipH="1" flipV="1">
            <a:off x="5778162" y="3840480"/>
            <a:ext cx="185758" cy="150630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CFEA51-2DBD-4BB9-9640-FCB66FDAADE2}"/>
              </a:ext>
            </a:extLst>
          </p:cNvPr>
          <p:cNvSpPr/>
          <p:nvPr/>
        </p:nvSpPr>
        <p:spPr>
          <a:xfrm>
            <a:off x="429409" y="3159759"/>
            <a:ext cx="3390115" cy="3740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C94D5-FC04-4A76-BEFF-2BF1431D0618}"/>
              </a:ext>
            </a:extLst>
          </p:cNvPr>
          <p:cNvSpPr/>
          <p:nvPr/>
        </p:nvSpPr>
        <p:spPr>
          <a:xfrm>
            <a:off x="2157873" y="3550920"/>
            <a:ext cx="1661651" cy="36449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D5539-5780-43AC-84FE-A3A582EA7C31}"/>
              </a:ext>
            </a:extLst>
          </p:cNvPr>
          <p:cNvSpPr/>
          <p:nvPr/>
        </p:nvSpPr>
        <p:spPr>
          <a:xfrm>
            <a:off x="4155754" y="3524885"/>
            <a:ext cx="3664271" cy="36449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E4E028-DBA1-44EE-A68F-1C5695A45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9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43AC-9A25-4BA8-85B3-52ED4541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82" y="569066"/>
            <a:ext cx="2875430" cy="25234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“PICOT”</a:t>
            </a:r>
            <a:br>
              <a:rPr lang="en-US" sz="3600" dirty="0"/>
            </a:br>
            <a:r>
              <a:rPr lang="en-US" sz="4000" dirty="0"/>
              <a:t>is often used for clinical research</a:t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7C0BA-3CDE-4B93-B892-41AF93A1C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i="1" dirty="0">
                <a:solidFill>
                  <a:srgbClr val="FF0000"/>
                </a:solidFill>
              </a:rPr>
              <a:t>P</a:t>
            </a:r>
            <a:r>
              <a:rPr lang="en-US" sz="2400" dirty="0"/>
              <a:t>atient/</a:t>
            </a:r>
            <a:r>
              <a:rPr lang="en-US" sz="2400" i="1" dirty="0"/>
              <a:t>P</a:t>
            </a:r>
            <a:r>
              <a:rPr lang="en-US" sz="2400" dirty="0"/>
              <a:t>opulation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ntervention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omparison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O</a:t>
            </a:r>
            <a:r>
              <a:rPr lang="en-US" sz="2400" dirty="0"/>
              <a:t>utcome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sz="2400" dirty="0"/>
              <a:t>imeframe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A892-3B6C-466F-87FB-4B45B1565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62" y="3301365"/>
            <a:ext cx="5909276" cy="273304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96F560-F8BB-44C4-8A73-1348847B2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6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68A8-4D58-4189-8231-99D98449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475" y="58347"/>
            <a:ext cx="2875430" cy="639974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ight Arrow 2">
            <a:extLst>
              <a:ext uri="{FF2B5EF4-FFF2-40B4-BE49-F238E27FC236}">
                <a16:creationId xmlns:a16="http://schemas.microsoft.com/office/drawing/2014/main" id="{526136AC-E3E1-4911-81B7-1D8060A780E1}"/>
              </a:ext>
            </a:extLst>
          </p:cNvPr>
          <p:cNvSpPr/>
          <p:nvPr/>
        </p:nvSpPr>
        <p:spPr>
          <a:xfrm>
            <a:off x="2114006" y="3904255"/>
            <a:ext cx="838200" cy="381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2" descr="Image result for kid doctor visit">
            <a:extLst>
              <a:ext uri="{FF2B5EF4-FFF2-40B4-BE49-F238E27FC236}">
                <a16:creationId xmlns:a16="http://schemas.microsoft.com/office/drawing/2014/main" id="{C9EF88CA-4DFE-4189-834A-1A361C42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60200"/>
            <a:ext cx="165178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ticket cartoon">
            <a:extLst>
              <a:ext uri="{FF2B5EF4-FFF2-40B4-BE49-F238E27FC236}">
                <a16:creationId xmlns:a16="http://schemas.microsoft.com/office/drawing/2014/main" id="{17575DB5-F7B0-46EE-9F3E-4CB1BAB9A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11" y="3017404"/>
            <a:ext cx="1181100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summer day camp">
            <a:extLst>
              <a:ext uri="{FF2B5EF4-FFF2-40B4-BE49-F238E27FC236}">
                <a16:creationId xmlns:a16="http://schemas.microsoft.com/office/drawing/2014/main" id="{B1823651-E9AA-485E-B4E1-42B079AC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90" y="3492834"/>
            <a:ext cx="1281010" cy="12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8D20299-7DB3-4948-AA68-8306D6D687F8}"/>
              </a:ext>
            </a:extLst>
          </p:cNvPr>
          <p:cNvSpPr txBox="1">
            <a:spLocks/>
          </p:cNvSpPr>
          <p:nvPr/>
        </p:nvSpPr>
        <p:spPr>
          <a:xfrm>
            <a:off x="4174805" y="688280"/>
            <a:ext cx="3780948" cy="94090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“Evaluation of a pediatric weight management referral program for overweight or obese children from low-income households”</a:t>
            </a:r>
          </a:p>
        </p:txBody>
      </p:sp>
      <p:pic>
        <p:nvPicPr>
          <p:cNvPr id="9" name="Picture 2" descr="Image result for child weight">
            <a:extLst>
              <a:ext uri="{FF2B5EF4-FFF2-40B4-BE49-F238E27FC236}">
                <a16:creationId xmlns:a16="http://schemas.microsoft.com/office/drawing/2014/main" id="{AF3E1134-C299-4FBB-867B-DA8C919B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17" y="3975852"/>
            <a:ext cx="2095062" cy="139443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10">
            <a:extLst>
              <a:ext uri="{FF2B5EF4-FFF2-40B4-BE49-F238E27FC236}">
                <a16:creationId xmlns:a16="http://schemas.microsoft.com/office/drawing/2014/main" id="{8906A7E7-E706-4F84-9BA5-F548D9C0BE8E}"/>
              </a:ext>
            </a:extLst>
          </p:cNvPr>
          <p:cNvSpPr/>
          <p:nvPr/>
        </p:nvSpPr>
        <p:spPr>
          <a:xfrm>
            <a:off x="2133600" y="5409386"/>
            <a:ext cx="838200" cy="381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B3AFBE50-C63A-445C-8DE3-0BF02BD42674}"/>
              </a:ext>
            </a:extLst>
          </p:cNvPr>
          <p:cNvSpPr/>
          <p:nvPr/>
        </p:nvSpPr>
        <p:spPr>
          <a:xfrm>
            <a:off x="5791200" y="3904255"/>
            <a:ext cx="838200" cy="381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2">
            <a:extLst>
              <a:ext uri="{FF2B5EF4-FFF2-40B4-BE49-F238E27FC236}">
                <a16:creationId xmlns:a16="http://schemas.microsoft.com/office/drawing/2014/main" id="{B2B7374D-3D29-40DA-8D54-D6C92E7408B0}"/>
              </a:ext>
            </a:extLst>
          </p:cNvPr>
          <p:cNvSpPr/>
          <p:nvPr/>
        </p:nvSpPr>
        <p:spPr>
          <a:xfrm>
            <a:off x="5791200" y="5398500"/>
            <a:ext cx="838200" cy="381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4" descr="Image result for standard treatment pediatricians">
            <a:extLst>
              <a:ext uri="{FF2B5EF4-FFF2-40B4-BE49-F238E27FC236}">
                <a16:creationId xmlns:a16="http://schemas.microsoft.com/office/drawing/2014/main" id="{FBDB14D5-441F-4A3D-9187-E6E3BA41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84" y="5154131"/>
            <a:ext cx="800461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standard treatment pediatricians">
            <a:extLst>
              <a:ext uri="{FF2B5EF4-FFF2-40B4-BE49-F238E27FC236}">
                <a16:creationId xmlns:a16="http://schemas.microsoft.com/office/drawing/2014/main" id="{4F21226B-A60D-45B1-BCD7-9BA57E55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45" y="3589133"/>
            <a:ext cx="815439" cy="10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246B37-3CD7-4F73-99E4-09BC6E93F1B0}"/>
              </a:ext>
            </a:extLst>
          </p:cNvPr>
          <p:cNvSpPr txBox="1"/>
          <p:nvPr/>
        </p:nvSpPr>
        <p:spPr>
          <a:xfrm>
            <a:off x="7391400" y="5376773"/>
            <a:ext cx="112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Change</a:t>
            </a:r>
          </a:p>
        </p:txBody>
      </p:sp>
      <p:sp>
        <p:nvSpPr>
          <p:cNvPr id="16" name="Plus 6">
            <a:extLst>
              <a:ext uri="{FF2B5EF4-FFF2-40B4-BE49-F238E27FC236}">
                <a16:creationId xmlns:a16="http://schemas.microsoft.com/office/drawing/2014/main" id="{AB747DF6-028F-46C0-B2C8-1C89E0AB6C7A}"/>
              </a:ext>
            </a:extLst>
          </p:cNvPr>
          <p:cNvSpPr/>
          <p:nvPr/>
        </p:nvSpPr>
        <p:spPr>
          <a:xfrm>
            <a:off x="4052990" y="3824489"/>
            <a:ext cx="457200" cy="499457"/>
          </a:xfrm>
          <a:prstGeom prst="mathPlus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4" descr="Image result for NIH">
            <a:extLst>
              <a:ext uri="{FF2B5EF4-FFF2-40B4-BE49-F238E27FC236}">
                <a16:creationId xmlns:a16="http://schemas.microsoft.com/office/drawing/2014/main" id="{787B12EC-5A3F-45EE-AF6B-804ED2D9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61" y="688924"/>
            <a:ext cx="2593629" cy="93370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2CD32E-521A-4152-B477-AD18D753CFF1}"/>
              </a:ext>
            </a:extLst>
          </p:cNvPr>
          <p:cNvSpPr txBox="1"/>
          <p:nvPr/>
        </p:nvSpPr>
        <p:spPr>
          <a:xfrm>
            <a:off x="880342" y="1693965"/>
            <a:ext cx="70030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Proposed </a:t>
            </a:r>
            <a:r>
              <a:rPr lang="en-US" sz="2000" dirty="0">
                <a:solidFill>
                  <a:srgbClr val="FF0000"/>
                </a:solidFill>
              </a:rPr>
              <a:t>pilot clinical trial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Randomize 160 overweight or obese children attending a clinic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Treatment vs. Control Group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Evaluate summer weight gain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44B0F7-97FA-4DC5-BB2E-3E78CB93B68D}"/>
              </a:ext>
            </a:extLst>
          </p:cNvPr>
          <p:cNvSpPr/>
          <p:nvPr/>
        </p:nvSpPr>
        <p:spPr>
          <a:xfrm>
            <a:off x="7038582" y="2718493"/>
            <a:ext cx="1369093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PICOT?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B6661B-E510-4789-A377-270D45E90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000"/>
    </mc:Choice>
    <mc:Fallback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  <p:bldP spid="15" grpId="0"/>
      <p:bldP spid="16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68E96-5DAA-4ED6-AFED-077B2FD5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475" y="2788528"/>
            <a:ext cx="3619500" cy="4952492"/>
          </a:xfrm>
        </p:spPr>
        <p:txBody>
          <a:bodyPr/>
          <a:lstStyle/>
          <a:p>
            <a:r>
              <a:rPr lang="en-US" dirty="0"/>
              <a:t> - END PART 1 -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0EA34-5C1C-458D-A6FA-832876EA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68A8-4D58-4189-8231-99D98449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0" y="1281038"/>
            <a:ext cx="4691380" cy="4952492"/>
          </a:xfrm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dirty="0"/>
              <a:t>Reviewing current evidence…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F526C-8167-4B42-84CB-F12EA2973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35" y="1300088"/>
            <a:ext cx="3322320" cy="332232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694A5-391F-45C5-96E7-730B729E5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3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68A8-4D58-4189-8231-99D98449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24EDF-4E28-4E33-A731-6163A33D2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1" y="680826"/>
            <a:ext cx="4686299" cy="1899814"/>
          </a:xfrm>
        </p:spPr>
        <p:txBody>
          <a:bodyPr/>
          <a:lstStyle/>
          <a:p>
            <a:r>
              <a:rPr lang="en-US" dirty="0"/>
              <a:t>Informal sources</a:t>
            </a:r>
          </a:p>
          <a:p>
            <a:r>
              <a:rPr lang="en-US" dirty="0"/>
              <a:t>Statistical Reports</a:t>
            </a:r>
          </a:p>
          <a:p>
            <a:r>
              <a:rPr lang="en-US" dirty="0"/>
              <a:t>Abstract Databases</a:t>
            </a:r>
          </a:p>
          <a:p>
            <a:r>
              <a:rPr lang="en-US" dirty="0"/>
              <a:t>Full-Text Articles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A56D8-CA9B-484B-9DD6-F3BCB1D74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7" y="2674780"/>
            <a:ext cx="4145244" cy="3205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4E8F3-4876-40FB-909E-C25CC2685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19" y="3147940"/>
            <a:ext cx="3574244" cy="201334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F11A55-3B2B-4E0B-873C-98DA511E0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000"/>
    </mc:Choice>
    <mc:Fallback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998C5-9DEE-4D46-B0E0-E74BE2F2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80" y="1250950"/>
            <a:ext cx="5026660" cy="5026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D879D-8D6F-4C1C-B54F-7CEAF216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0" y="773038"/>
            <a:ext cx="5382260" cy="1482482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The ‘process’…</a:t>
            </a:r>
          </a:p>
        </p:txBody>
      </p:sp>
    </p:spTree>
    <p:extLst>
      <p:ext uri="{BB962C8B-B14F-4D97-AF65-F5344CB8AC3E}">
        <p14:creationId xmlns:p14="http://schemas.microsoft.com/office/powerpoint/2010/main" val="178340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24EDF-4E28-4E33-A731-6163A33D2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177" y="601422"/>
            <a:ext cx="4536440" cy="5655156"/>
          </a:xfrm>
        </p:spPr>
        <p:txBody>
          <a:bodyPr/>
          <a:lstStyle/>
          <a:p>
            <a:pPr lvl="1"/>
            <a:r>
              <a:rPr lang="en-US" dirty="0"/>
              <a:t>Nontechnical information from </a:t>
            </a:r>
            <a:r>
              <a:rPr lang="en-US" dirty="0">
                <a:solidFill>
                  <a:srgbClr val="FF0000"/>
                </a:solidFill>
              </a:rPr>
              <a:t>trusted</a:t>
            </a:r>
            <a:r>
              <a:rPr lang="en-US" dirty="0"/>
              <a:t> sources (like the CDC and WHO) can provide </a:t>
            </a:r>
            <a:r>
              <a:rPr lang="en-US" i="1" dirty="0">
                <a:solidFill>
                  <a:srgbClr val="FF0000"/>
                </a:solidFill>
              </a:rPr>
              <a:t>helpful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background</a:t>
            </a:r>
            <a:r>
              <a:rPr lang="en-US" dirty="0"/>
              <a:t> on a topic.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Factsheets</a:t>
            </a:r>
            <a:r>
              <a:rPr lang="en-US" dirty="0"/>
              <a:t> and other informal information </a:t>
            </a:r>
            <a:r>
              <a:rPr lang="en-US" sz="2800" b="1" u="sng" dirty="0">
                <a:solidFill>
                  <a:srgbClr val="FF0000"/>
                </a:solidFill>
              </a:rPr>
              <a:t>are not part </a:t>
            </a:r>
            <a:r>
              <a:rPr lang="en-US" sz="2800" dirty="0"/>
              <a:t>of the formal peer-reviewed scientific literature. </a:t>
            </a:r>
          </a:p>
          <a:p>
            <a:pPr lvl="1"/>
            <a:endParaRPr lang="en-US" sz="2800" u="sng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368A8-4D58-4189-8231-99D98449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31" y="439674"/>
            <a:ext cx="3667760" cy="4952492"/>
          </a:xfrm>
        </p:spPr>
        <p:txBody>
          <a:bodyPr/>
          <a:lstStyle/>
          <a:p>
            <a:r>
              <a:rPr lang="en-US" dirty="0"/>
              <a:t>Informal 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00DBA-682B-4DD1-8887-D6CD9734D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84" y="1556927"/>
            <a:ext cx="2225040" cy="223664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FA8E8-B7FA-4B80-8F9B-08D5DFE65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0" y="4182749"/>
            <a:ext cx="3682970" cy="184148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9733F9-B66F-422C-B0CC-0DB940C40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4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4000"/>
    </mc:Choice>
    <mc:Fallback>
      <p:transition spd="slow"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F6B5-8512-4EF0-AAA7-5B1B2848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2958"/>
            <a:ext cx="2875430" cy="4952492"/>
          </a:xfrm>
        </p:spPr>
        <p:txBody>
          <a:bodyPr/>
          <a:lstStyle/>
          <a:p>
            <a:pPr algn="l"/>
            <a:r>
              <a:rPr lang="en-US" dirty="0"/>
              <a:t>Statistical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80BA-F650-4636-9BFC-810CE8155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" y="1381866"/>
            <a:ext cx="3947159" cy="5655156"/>
          </a:xfrm>
        </p:spPr>
        <p:txBody>
          <a:bodyPr/>
          <a:lstStyle/>
          <a:p>
            <a:r>
              <a:rPr lang="en-US" dirty="0"/>
              <a:t>World Bank world development indicators</a:t>
            </a:r>
          </a:p>
          <a:p>
            <a:r>
              <a:rPr lang="en-US" dirty="0"/>
              <a:t>UN agency reports (</a:t>
            </a:r>
            <a:r>
              <a:rPr lang="en-US" i="1" dirty="0"/>
              <a:t>World Health Statistics</a:t>
            </a:r>
            <a:r>
              <a:rPr lang="en-US" dirty="0"/>
              <a:t>, </a:t>
            </a:r>
            <a:r>
              <a:rPr lang="en-US" i="1" dirty="0"/>
              <a:t>Human Development Report</a:t>
            </a:r>
            <a:r>
              <a:rPr lang="en-US" dirty="0"/>
              <a:t>, </a:t>
            </a:r>
            <a:r>
              <a:rPr lang="en-US" i="1" dirty="0"/>
              <a:t>State of the World’s Children</a:t>
            </a:r>
            <a:r>
              <a:rPr lang="en-US" dirty="0"/>
              <a:t>)</a:t>
            </a:r>
          </a:p>
          <a:p>
            <a:r>
              <a:rPr lang="en-US" dirty="0"/>
              <a:t>Annual reports from groups</a:t>
            </a:r>
          </a:p>
          <a:p>
            <a:pPr lvl="1"/>
            <a:r>
              <a:rPr lang="en-US" dirty="0"/>
              <a:t>E.g., American Cancer Society. CDC, Population Reference Bureau</a:t>
            </a:r>
          </a:p>
          <a:p>
            <a:r>
              <a:rPr lang="en-US" dirty="0"/>
              <a:t>Information from state and local health departments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3F432-7CBC-440B-9DBE-2952B9EA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4398"/>
            <a:ext cx="4400824" cy="585216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4E803-53CD-4987-AFCE-F351B7CC39B8}"/>
              </a:ext>
            </a:extLst>
          </p:cNvPr>
          <p:cNvSpPr txBox="1"/>
          <p:nvPr/>
        </p:nvSpPr>
        <p:spPr>
          <a:xfrm>
            <a:off x="4125110" y="5364480"/>
            <a:ext cx="1091774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cite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2533B-9B91-44C9-84A0-00666D17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20" y="4948763"/>
            <a:ext cx="1246714" cy="124671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009F05-CAC2-4C47-B011-B92528CF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9B7C37-E2FA-4758-8EE6-D3E99F83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843" y="3179043"/>
            <a:ext cx="3426627" cy="307784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208BE-CB29-4B07-B375-CA5CD5AA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0755" y="406506"/>
            <a:ext cx="2875430" cy="4952492"/>
          </a:xfrm>
        </p:spPr>
        <p:txBody>
          <a:bodyPr/>
          <a:lstStyle/>
          <a:p>
            <a:r>
              <a:rPr lang="en-US" dirty="0"/>
              <a:t>Abstracts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634D7-2901-4E83-B2E6-0CCDB189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676" y="406506"/>
            <a:ext cx="5608625" cy="843174"/>
          </a:xfrm>
        </p:spPr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i="1" dirty="0">
                <a:solidFill>
                  <a:srgbClr val="FF0000"/>
                </a:solidFill>
              </a:rPr>
              <a:t>abstract</a:t>
            </a:r>
            <a:r>
              <a:rPr lang="en-US" dirty="0"/>
              <a:t> is a paragraph-length summary of an article, chapter, or book.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DC3C7-BAAE-480D-A2BA-D331B418E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46" y="1249680"/>
            <a:ext cx="3811830" cy="328167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420072-9BDC-41F6-9B2C-166CA341EAC2}"/>
              </a:ext>
            </a:extLst>
          </p:cNvPr>
          <p:cNvSpPr txBox="1"/>
          <p:nvPr/>
        </p:nvSpPr>
        <p:spPr>
          <a:xfrm>
            <a:off x="5009666" y="1477497"/>
            <a:ext cx="334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Unstructured (paragraph form) vs. Structured (headings)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97ED0-9AD5-4604-8B01-471B7F475077}"/>
              </a:ext>
            </a:extLst>
          </p:cNvPr>
          <p:cNvSpPr txBox="1"/>
          <p:nvPr/>
        </p:nvSpPr>
        <p:spPr>
          <a:xfrm>
            <a:off x="5405076" y="2191278"/>
            <a:ext cx="255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~250-350 word limit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362A4-E6FB-4730-920D-278154D031AD}"/>
              </a:ext>
            </a:extLst>
          </p:cNvPr>
          <p:cNvSpPr txBox="1"/>
          <p:nvPr/>
        </p:nvSpPr>
        <p:spPr>
          <a:xfrm>
            <a:off x="559535" y="4697168"/>
            <a:ext cx="2557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  <a:p>
            <a:pPr algn="ctr"/>
            <a:r>
              <a:rPr lang="en-US" dirty="0"/>
              <a:t>Aim</a:t>
            </a:r>
          </a:p>
          <a:p>
            <a:pPr algn="ctr"/>
            <a:r>
              <a:rPr lang="en-US" dirty="0"/>
              <a:t>Methods</a:t>
            </a:r>
          </a:p>
          <a:p>
            <a:pPr algn="ctr"/>
            <a:r>
              <a:rPr lang="en-US" dirty="0"/>
              <a:t>Results</a:t>
            </a:r>
          </a:p>
          <a:p>
            <a:pPr algn="ctr"/>
            <a:r>
              <a:rPr lang="en-US" dirty="0"/>
              <a:t>Conclusions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EEF82-30E8-438B-83F6-809A3287E340}"/>
              </a:ext>
            </a:extLst>
          </p:cNvPr>
          <p:cNvSpPr txBox="1"/>
          <p:nvPr/>
        </p:nvSpPr>
        <p:spPr>
          <a:xfrm>
            <a:off x="5405076" y="2628060"/>
            <a:ext cx="255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Journal-specific criteria</a:t>
            </a: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2ADCE3-0EA5-43AA-8A2D-89BEEAC3F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46" y="3429000"/>
            <a:ext cx="2370731" cy="237073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758E00-7FBB-416B-8E44-21A7DD6DE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7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0"/>
    </mc:Choice>
    <mc:Fallback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01B6-8D8A-480A-A368-0A669B16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3003"/>
            <a:ext cx="2875430" cy="4952492"/>
          </a:xfrm>
        </p:spPr>
        <p:txBody>
          <a:bodyPr/>
          <a:lstStyle/>
          <a:p>
            <a:r>
              <a:rPr lang="en-US" dirty="0"/>
              <a:t>Full-text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02603-274C-424D-866C-8D6DBF21E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to find free full-text PDFs:</a:t>
            </a:r>
          </a:p>
          <a:p>
            <a:r>
              <a:rPr lang="en-US" dirty="0">
                <a:solidFill>
                  <a:srgbClr val="FF0000"/>
                </a:solidFill>
              </a:rPr>
              <a:t>Google Scholar </a:t>
            </a:r>
            <a:r>
              <a:rPr lang="en-US" dirty="0"/>
              <a:t>and other search engines</a:t>
            </a:r>
          </a:p>
          <a:p>
            <a:r>
              <a:rPr lang="en-US" dirty="0">
                <a:solidFill>
                  <a:srgbClr val="FF0000"/>
                </a:solidFill>
              </a:rPr>
              <a:t>PubMed Central </a:t>
            </a:r>
            <a:r>
              <a:rPr lang="en-US" dirty="0"/>
              <a:t>and other open access repositories</a:t>
            </a:r>
          </a:p>
          <a:p>
            <a:r>
              <a:rPr lang="en-US" dirty="0">
                <a:solidFill>
                  <a:srgbClr val="FF0000"/>
                </a:solidFill>
              </a:rPr>
              <a:t>Journal websites </a:t>
            </a:r>
            <a:r>
              <a:rPr lang="en-US" dirty="0"/>
              <a:t>(if the article is open access)</a:t>
            </a:r>
          </a:p>
          <a:p>
            <a:r>
              <a:rPr lang="en-US" dirty="0"/>
              <a:t>Library subscriptions (e-journals) or interlibrary loans when a journal is not in a library’s collection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Or……E-mail the author to </a:t>
            </a:r>
            <a:r>
              <a:rPr lang="en-US" i="1" dirty="0">
                <a:solidFill>
                  <a:srgbClr val="FF0000"/>
                </a:solidFill>
              </a:rPr>
              <a:t>politely</a:t>
            </a:r>
            <a:r>
              <a:rPr lang="en-US" dirty="0"/>
              <a:t> request a copy!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F8164-37D2-4ED0-9BD5-6EE48F58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24050"/>
            <a:ext cx="2790825" cy="552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C2A01-08D8-4961-8038-EB620954C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4057213"/>
            <a:ext cx="3648075" cy="191518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8E010D-044C-43B7-AB9E-71B102AC7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5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0"/>
    </mc:Choice>
    <mc:Fallback>
      <p:transition spd="slow" advClick="0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D711-484E-4EB0-AF0A-9E1A3F66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1" y="569066"/>
            <a:ext cx="3241189" cy="4952492"/>
          </a:xfrm>
        </p:spPr>
        <p:txBody>
          <a:bodyPr/>
          <a:lstStyle/>
          <a:p>
            <a:r>
              <a:rPr lang="en-US" dirty="0"/>
              <a:t>Reviewing sources: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E1963-1BE2-443E-9E89-CAA47C3A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69065"/>
            <a:ext cx="4686299" cy="5841259"/>
          </a:xfrm>
        </p:spPr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Internal validity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How well was the study designed, conducted, interpreted, and reported?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Study Conclusion = Study Results?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External validity (generalizability)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/>
              <a:t>How likely is it that the results of this study apply to other populations?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400" dirty="0"/>
              <a:t>Results from a study on Canadian men aged 30-49 yrs. old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Canadian women aged 30-49 yrs. old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Mexican men aged 30-49 yrs. Old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CC1CE-C1A7-4282-9D90-6C359FD13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329549"/>
            <a:ext cx="3241190" cy="14315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Not Equal 5">
            <a:extLst>
              <a:ext uri="{FF2B5EF4-FFF2-40B4-BE49-F238E27FC236}">
                <a16:creationId xmlns:a16="http://schemas.microsoft.com/office/drawing/2014/main" id="{0BBBAD14-0DF2-49F0-952C-17CE6C2412DE}"/>
              </a:ext>
            </a:extLst>
          </p:cNvPr>
          <p:cNvSpPr/>
          <p:nvPr/>
        </p:nvSpPr>
        <p:spPr>
          <a:xfrm>
            <a:off x="5829298" y="4953001"/>
            <a:ext cx="523877" cy="276224"/>
          </a:xfrm>
          <a:prstGeom prst="mathNot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C2DFB7DC-96AB-412F-BE20-812CA21161FA}"/>
              </a:ext>
            </a:extLst>
          </p:cNvPr>
          <p:cNvSpPr/>
          <p:nvPr/>
        </p:nvSpPr>
        <p:spPr>
          <a:xfrm>
            <a:off x="5829298" y="5607283"/>
            <a:ext cx="523877" cy="276224"/>
          </a:xfrm>
          <a:prstGeom prst="mathNot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2414EB-8B4F-4842-95B2-BC7366669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3000"/>
    </mc:Choice>
    <mc:Fallback>
      <p:transition spd="slow" advClick="0" advTm="9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D711-484E-4EB0-AF0A-9E1A3F66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1" y="569066"/>
            <a:ext cx="3241189" cy="4952492"/>
          </a:xfrm>
        </p:spPr>
        <p:txBody>
          <a:bodyPr/>
          <a:lstStyle/>
          <a:p>
            <a:r>
              <a:rPr lang="en-US" dirty="0"/>
              <a:t>Reviewing sources: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E1963-1BE2-443E-9E89-CAA47C3A4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Research Original? </a:t>
            </a:r>
          </a:p>
          <a:p>
            <a:pPr marL="0" indent="0">
              <a:buNone/>
            </a:pPr>
            <a:r>
              <a:rPr lang="en-US" dirty="0"/>
              <a:t>	For a research project to be 	considered </a:t>
            </a:r>
            <a:r>
              <a:rPr lang="en-US" dirty="0">
                <a:solidFill>
                  <a:srgbClr val="FF0000"/>
                </a:solidFill>
              </a:rPr>
              <a:t>original</a:t>
            </a:r>
            <a:r>
              <a:rPr lang="en-US" dirty="0"/>
              <a:t>, it needs to 	have only </a:t>
            </a:r>
            <a:r>
              <a:rPr lang="en-US" dirty="0">
                <a:solidFill>
                  <a:srgbClr val="FF0000"/>
                </a:solidFill>
              </a:rPr>
              <a:t>one substantive 	difference</a:t>
            </a:r>
            <a:r>
              <a:rPr lang="en-US" dirty="0"/>
              <a:t> from previous work: </a:t>
            </a:r>
          </a:p>
          <a:p>
            <a:pPr marL="0" indent="0">
              <a:buNone/>
            </a:pPr>
            <a:r>
              <a:rPr lang="en-US" dirty="0"/>
              <a:t>	…a new exposure, </a:t>
            </a:r>
          </a:p>
          <a:p>
            <a:pPr marL="0" indent="0">
              <a:buNone/>
            </a:pPr>
            <a:r>
              <a:rPr lang="en-US" dirty="0"/>
              <a:t>	…a new disease/outcome, </a:t>
            </a:r>
          </a:p>
          <a:p>
            <a:pPr marL="0" indent="0">
              <a:buNone/>
            </a:pPr>
            <a:r>
              <a:rPr lang="en-US" dirty="0"/>
              <a:t>	…a new population, </a:t>
            </a:r>
          </a:p>
          <a:p>
            <a:pPr marL="0" indent="0">
              <a:buNone/>
            </a:pPr>
            <a:r>
              <a:rPr lang="en-US" dirty="0"/>
              <a:t>	…a new perspective.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411F-A4E2-4A39-99B8-7C2546C40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2305049"/>
            <a:ext cx="2647950" cy="13239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61D029-3B90-48E3-964F-3127B2291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7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4000"/>
    </mc:Choice>
    <mc:Fallback>
      <p:transition spd="slow" advClick="0" advTm="9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F348-FDDA-41D9-AFD6-BD449207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59678"/>
            <a:ext cx="4882681" cy="4952492"/>
          </a:xfrm>
        </p:spPr>
        <p:txBody>
          <a:bodyPr/>
          <a:lstStyle/>
          <a:p>
            <a:pPr algn="l"/>
            <a:r>
              <a:rPr lang="en-US" dirty="0"/>
              <a:t>Originality: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BC8C1-44D3-4390-A594-C75ED86CE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30" y="1260971"/>
            <a:ext cx="6000750" cy="25050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8DCD6-969F-4374-8F4E-EB0C6EF40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14" y="4414681"/>
            <a:ext cx="4882682" cy="152229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EEDD5A-6CCE-4A52-BBCE-9C9B1F7AF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255" y="3128837"/>
            <a:ext cx="5416783" cy="16992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73D6A0-F18A-4C78-A96C-BEE70C1CC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000"/>
    </mc:Choice>
    <mc:Fallback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6E46F3-ED68-4A00-9487-9619EDC911D3}"/>
              </a:ext>
            </a:extLst>
          </p:cNvPr>
          <p:cNvSpPr txBox="1">
            <a:spLocks/>
          </p:cNvSpPr>
          <p:nvPr/>
        </p:nvSpPr>
        <p:spPr>
          <a:xfrm>
            <a:off x="266699" y="258688"/>
            <a:ext cx="8296275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Focusing the research question…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B9F64-8377-4B4A-8B49-0C33DD38F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6" y="2256472"/>
            <a:ext cx="7981950" cy="39909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E10222-6960-4D74-99B5-29E162A4A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8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09F0-BC46-4DB3-BEFA-EC381850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64A86-A3A6-401C-8400-D0A54689C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Primary study</a:t>
            </a:r>
            <a:r>
              <a:rPr lang="en-US" dirty="0"/>
              <a:t>: collects new data from individuals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Secondary study</a:t>
            </a:r>
            <a:r>
              <a:rPr lang="en-US" dirty="0"/>
              <a:t>: analyzes existing data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Tertiary study</a:t>
            </a:r>
            <a:r>
              <a:rPr lang="en-US" dirty="0"/>
              <a:t>: reviews the existing literature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DA025-D24F-4657-B102-9D8D537A5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388393"/>
            <a:ext cx="2571750" cy="160734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569AC-F5CA-4162-B717-16DFE9D8E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15" y="3429000"/>
            <a:ext cx="5257800" cy="2125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4B669E-E3A3-4B8B-A89D-7C66E1254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4591049"/>
            <a:ext cx="1949449" cy="146208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407D58-BE63-4C7D-A079-D53443D41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000"/>
    </mc:Choice>
    <mc:Fallback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6793B-51ED-4F9E-A520-ACBA5FD8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46F6-2182-4B96-B04A-C3882114E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-2.jpg">
            <a:extLst>
              <a:ext uri="{FF2B5EF4-FFF2-40B4-BE49-F238E27FC236}">
                <a16:creationId xmlns:a16="http://schemas.microsoft.com/office/drawing/2014/main" id="{D8CBDF3B-722D-4317-8163-8052EB7C1E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" y="1176900"/>
            <a:ext cx="8138160" cy="45042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94AEC-647E-4D1C-B64A-9BD68BF49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0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F0529-886E-4E9D-B9D6-381BB852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30" y="781685"/>
            <a:ext cx="8105140" cy="5354955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Research</a:t>
            </a:r>
            <a:r>
              <a:rPr lang="en-US" dirty="0"/>
              <a:t> is the process of systematically and carefully investigating a subject in order to discover new insights about the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Five 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Identify a study question.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Select a general study approach.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Design the study and collect data.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Analyze data.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Write and share a report about the findings.</a:t>
            </a:r>
          </a:p>
        </p:txBody>
      </p:sp>
      <p:pic>
        <p:nvPicPr>
          <p:cNvPr id="5" name="Picture 4" descr="9781284094534_CH01_FIGF01.jpg">
            <a:extLst>
              <a:ext uri="{FF2B5EF4-FFF2-40B4-BE49-F238E27FC236}">
                <a16:creationId xmlns:a16="http://schemas.microsoft.com/office/drawing/2014/main" id="{0BCF2D7D-CC43-44B6-9A69-7C2929AAF4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" y="1859280"/>
            <a:ext cx="8778240" cy="9505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A9FD6-B699-4625-82A7-4542D570F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0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00"/>
    </mc:Choice>
    <mc:Fallback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682A932-20ED-457A-A82D-56BDFB8F8BE4}"/>
              </a:ext>
            </a:extLst>
          </p:cNvPr>
          <p:cNvSpPr/>
          <p:nvPr/>
        </p:nvSpPr>
        <p:spPr>
          <a:xfrm>
            <a:off x="2675965" y="3637478"/>
            <a:ext cx="2315135" cy="227647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E55F96-885A-4A25-93D5-CA21CE5EC8CC}"/>
              </a:ext>
            </a:extLst>
          </p:cNvPr>
          <p:cNvSpPr/>
          <p:nvPr/>
        </p:nvSpPr>
        <p:spPr>
          <a:xfrm>
            <a:off x="4250154" y="3637478"/>
            <a:ext cx="2315135" cy="22764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F710F-C0D7-4BBA-A709-0750DD85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</p:spPr>
        <p:txBody>
          <a:bodyPr/>
          <a:lstStyle/>
          <a:p>
            <a:r>
              <a:rPr lang="en-US" sz="3600" dirty="0"/>
              <a:t>Conceptual and Theoretical Frameworks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A0842-E956-4B16-8C64-7DD3826EF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69066"/>
            <a:ext cx="4686299" cy="322188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conceptual framework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illustrates the key relationships between EDPs that will be evaluated during the study.</a:t>
            </a:r>
          </a:p>
          <a:p>
            <a:pPr lvl="1"/>
            <a:r>
              <a:rPr lang="en-US" i="1" dirty="0"/>
              <a:t>Idea-based</a:t>
            </a:r>
          </a:p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theoretical framework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draws on existing models in the </a:t>
            </a:r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literature</a:t>
            </a:r>
            <a:r>
              <a:rPr lang="en-US" dirty="0"/>
              <a:t> to explain key relationships</a:t>
            </a:r>
          </a:p>
          <a:p>
            <a:pPr lvl="1"/>
            <a:r>
              <a:rPr lang="en-US" i="1" dirty="0"/>
              <a:t>Evidence-based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74EF7-8FCF-48E2-ACEB-634A0082C3BA}"/>
              </a:ext>
            </a:extLst>
          </p:cNvPr>
          <p:cNvSpPr/>
          <p:nvPr/>
        </p:nvSpPr>
        <p:spPr>
          <a:xfrm>
            <a:off x="811643" y="4581525"/>
            <a:ext cx="2395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conceptual framework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849A09-D6D1-4E4B-828A-EB3CE3667A10}"/>
              </a:ext>
            </a:extLst>
          </p:cNvPr>
          <p:cNvSpPr/>
          <p:nvPr/>
        </p:nvSpPr>
        <p:spPr>
          <a:xfrm>
            <a:off x="6034468" y="4577834"/>
            <a:ext cx="2390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theoretical framework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716FB9-9D57-4518-A087-2298FD633D75}"/>
              </a:ext>
            </a:extLst>
          </p:cNvPr>
          <p:cNvSpPr/>
          <p:nvPr/>
        </p:nvSpPr>
        <p:spPr>
          <a:xfrm>
            <a:off x="4250154" y="3952875"/>
            <a:ext cx="661266" cy="1638299"/>
          </a:xfrm>
          <a:prstGeom prst="ellips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3D359689-CD37-4921-B8D3-1D75992C3657}"/>
              </a:ext>
            </a:extLst>
          </p:cNvPr>
          <p:cNvSpPr/>
          <p:nvPr/>
        </p:nvSpPr>
        <p:spPr>
          <a:xfrm>
            <a:off x="3371290" y="4636830"/>
            <a:ext cx="2498674" cy="2513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B2C07C-AB6D-4649-9335-FCF9A3189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5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0"/>
    </mc:Choice>
    <mc:Fallback>
      <p:transition spd="slow" advClick="0" advTm="1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1A72-6C54-4875-80C3-BD9A436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426" y="131053"/>
            <a:ext cx="8000999" cy="4952492"/>
          </a:xfrm>
        </p:spPr>
        <p:txBody>
          <a:bodyPr/>
          <a:lstStyle/>
          <a:p>
            <a:r>
              <a:rPr lang="en-US" dirty="0"/>
              <a:t>Conceptual Framework: </a:t>
            </a:r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30555-7C85-4CB2-8FCE-620D591A025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967422"/>
            <a:ext cx="9144000" cy="492315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A1B4EC-2922-4F78-9A88-2A228D6B5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3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000"/>
    </mc:Choice>
    <mc:Fallback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1A72-6C54-4875-80C3-BD9A436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426" y="131053"/>
            <a:ext cx="8000999" cy="4952492"/>
          </a:xfrm>
        </p:spPr>
        <p:txBody>
          <a:bodyPr/>
          <a:lstStyle/>
          <a:p>
            <a:r>
              <a:rPr lang="en-US" dirty="0"/>
              <a:t>Theoretical Framework: </a:t>
            </a:r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A954-8859-4F45-A800-E74DB811E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3" y="1153764"/>
            <a:ext cx="8281227" cy="435168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27775-2F92-458E-8E9B-21BEEAA97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223" y="5083545"/>
            <a:ext cx="5309427" cy="111952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1F710-3621-4D21-BB6E-145D7D5A746F}"/>
              </a:ext>
            </a:extLst>
          </p:cNvPr>
          <p:cNvSpPr/>
          <p:nvPr/>
        </p:nvSpPr>
        <p:spPr>
          <a:xfrm>
            <a:off x="3320223" y="5748865"/>
            <a:ext cx="3280602" cy="213785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C44CE7-A51D-49A4-944C-A6CEADCBF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2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C8B9B-61FD-4927-B75F-7977F43C2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</p:spPr>
        <p:txBody>
          <a:bodyPr/>
          <a:lstStyle/>
          <a:p>
            <a:r>
              <a:rPr lang="en-US" sz="3600"/>
              <a:t>Study Goal and Specific 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C2AEA-CFF9-42F4-A2EC-A7D04E4AE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69066"/>
            <a:ext cx="4686299" cy="5655156"/>
          </a:xfrm>
        </p:spPr>
        <p:txBody>
          <a:bodyPr/>
          <a:lstStyle/>
          <a:p>
            <a:r>
              <a:rPr lang="en-US" dirty="0"/>
              <a:t>First identify one clear overall </a:t>
            </a:r>
            <a:r>
              <a:rPr lang="en-US" b="1" i="1" dirty="0">
                <a:solidFill>
                  <a:srgbClr val="FF0000"/>
                </a:solidFill>
              </a:rPr>
              <a:t>study goal </a:t>
            </a:r>
            <a:r>
              <a:rPr lang="en-US" dirty="0"/>
              <a:t>or study question.</a:t>
            </a:r>
          </a:p>
          <a:p>
            <a:r>
              <a:rPr lang="en-US" dirty="0"/>
              <a:t>Then identify 2 or more </a:t>
            </a:r>
            <a:r>
              <a:rPr lang="en-US" b="1" i="1" dirty="0">
                <a:solidFill>
                  <a:srgbClr val="FF0000"/>
                </a:solidFill>
              </a:rPr>
              <a:t>aims or objectives </a:t>
            </a:r>
            <a:r>
              <a:rPr lang="en-US" dirty="0"/>
              <a:t>that represent steps toward answering the main study question.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89E3A-1929-4012-81B8-6D8756010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6" y="2476499"/>
            <a:ext cx="3157538" cy="21050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063BD-F340-4234-BFE8-9CAF49D6A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057524"/>
            <a:ext cx="3048000" cy="3048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C24428-4FFB-419F-B6D3-18019A48E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/>
    </mc:Choice>
    <mc:Fallback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6912-6E0D-4B82-BBA1-9BA05921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9127" y="228852"/>
            <a:ext cx="8724901" cy="4952492"/>
          </a:xfrm>
        </p:spPr>
        <p:txBody>
          <a:bodyPr/>
          <a:lstStyle/>
          <a:p>
            <a:r>
              <a:rPr lang="en-US" dirty="0"/>
              <a:t>Specific Goals and Objectives: </a:t>
            </a:r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DCE18-A652-4197-949F-B2BCC8D2D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8" y="1159930"/>
            <a:ext cx="2006834" cy="133788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74467-D36C-4593-96F2-96CD5B416C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6" y="3014544"/>
            <a:ext cx="2006834" cy="200683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62AD6-933C-43B1-94E3-FAAC4AF4B1B1}"/>
              </a:ext>
            </a:extLst>
          </p:cNvPr>
          <p:cNvSpPr/>
          <p:nvPr/>
        </p:nvSpPr>
        <p:spPr>
          <a:xfrm>
            <a:off x="3074752" y="107649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Main study goal: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Evaluate a pediatric weight management program as a treatment for overweight or obesity in low-income households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1" u="sng" dirty="0">
                <a:latin typeface="Arial" panose="020B0604020202020204" pitchFamily="34" charset="0"/>
              </a:rPr>
              <a:t>HOW?</a:t>
            </a:r>
            <a:endParaRPr lang="en-US" b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F10D0-579E-4DBC-86B5-B3E811AF8503}"/>
              </a:ext>
            </a:extLst>
          </p:cNvPr>
          <p:cNvSpPr/>
          <p:nvPr/>
        </p:nvSpPr>
        <p:spPr>
          <a:xfrm>
            <a:off x="3074752" y="2924697"/>
            <a:ext cx="5192948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Aim 1</a:t>
            </a:r>
            <a:r>
              <a:rPr lang="en-US" dirty="0">
                <a:latin typeface="Arial" panose="020B0604020202020204" pitchFamily="34" charset="0"/>
              </a:rPr>
              <a:t>: examine the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feasibility</a:t>
            </a:r>
            <a:r>
              <a:rPr lang="en-US" dirty="0">
                <a:latin typeface="Arial" panose="020B0604020202020204" pitchFamily="34" charset="0"/>
              </a:rPr>
              <a:t> and acceptability of the referral program by parents, children and pediatricians.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Aim 2</a:t>
            </a:r>
            <a:r>
              <a:rPr lang="en-US" dirty="0">
                <a:latin typeface="Arial" panose="020B0604020202020204" pitchFamily="34" charset="0"/>
              </a:rPr>
              <a:t>: examine preliminary effectiveness of program on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weight-status</a:t>
            </a:r>
            <a:r>
              <a:rPr lang="en-US" dirty="0">
                <a:latin typeface="Arial" panose="020B0604020202020204" pitchFamily="34" charset="0"/>
              </a:rPr>
              <a:t> of children who attend summer day camp compared to standard care.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Aim 3</a:t>
            </a:r>
            <a:r>
              <a:rPr lang="en-US" dirty="0">
                <a:latin typeface="Arial" panose="020B0604020202020204" pitchFamily="34" charset="0"/>
              </a:rPr>
              <a:t>: explore moderating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influence</a:t>
            </a:r>
            <a:r>
              <a:rPr lang="en-US" dirty="0">
                <a:latin typeface="Arial" panose="020B0604020202020204" pitchFamily="34" charset="0"/>
              </a:rPr>
              <a:t> of obesogenic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behaviors</a:t>
            </a:r>
            <a:r>
              <a:rPr lang="en-US" dirty="0">
                <a:latin typeface="Arial" panose="020B0604020202020204" pitchFamily="34" charset="0"/>
              </a:rPr>
              <a:t> (physical activity, sleep, and diet) on changes in </a:t>
            </a:r>
            <a:r>
              <a:rPr lang="en-US" dirty="0" err="1">
                <a:latin typeface="Arial" panose="020B0604020202020204" pitchFamily="34" charset="0"/>
              </a:rPr>
              <a:t>zBMI</a:t>
            </a:r>
            <a:r>
              <a:rPr lang="en-US" dirty="0">
                <a:latin typeface="Arial" panose="020B0604020202020204" pitchFamily="34" charset="0"/>
              </a:rPr>
              <a:t> across two groups. 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34F14B-16A6-4247-BB23-F9B13D9C0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0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874E-EF76-4CEA-AE67-6E2D8B39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‘Good’ research projects are described by the acronym “</a:t>
            </a:r>
            <a:r>
              <a:rPr lang="en-US" dirty="0">
                <a:solidFill>
                  <a:srgbClr val="FF0000"/>
                </a:solidFill>
              </a:rPr>
              <a:t>FINER</a:t>
            </a:r>
            <a:r>
              <a:rPr lang="en-US" dirty="0"/>
              <a:t>”: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56A79-33E6-4DA4-8A63-5B0DA7F66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400" i="1" dirty="0">
                <a:solidFill>
                  <a:srgbClr val="FFFF00"/>
                </a:solidFill>
              </a:rPr>
              <a:t>F </a:t>
            </a:r>
            <a:r>
              <a:rPr lang="en-US" sz="4400" dirty="0" err="1">
                <a:solidFill>
                  <a:srgbClr val="FFFF00"/>
                </a:solidFill>
              </a:rPr>
              <a:t>easible</a:t>
            </a:r>
            <a:endParaRPr lang="en-US" sz="4400" dirty="0">
              <a:solidFill>
                <a:srgbClr val="FFFF00"/>
              </a:solidFill>
            </a:endParaRPr>
          </a:p>
          <a:p>
            <a:pPr lvl="1"/>
            <a:r>
              <a:rPr lang="en-US" sz="4400" i="1" dirty="0">
                <a:solidFill>
                  <a:srgbClr val="FFFF00"/>
                </a:solidFill>
              </a:rPr>
              <a:t>I </a:t>
            </a:r>
            <a:r>
              <a:rPr lang="en-US" sz="4400" dirty="0" err="1">
                <a:solidFill>
                  <a:srgbClr val="FFFF00"/>
                </a:solidFill>
              </a:rPr>
              <a:t>nteresting</a:t>
            </a:r>
            <a:endParaRPr lang="en-US" sz="4400" dirty="0">
              <a:solidFill>
                <a:srgbClr val="FFFF00"/>
              </a:solidFill>
            </a:endParaRPr>
          </a:p>
          <a:p>
            <a:pPr lvl="1"/>
            <a:r>
              <a:rPr lang="en-US" sz="4400" i="1" dirty="0">
                <a:solidFill>
                  <a:srgbClr val="FFFF00"/>
                </a:solidFill>
              </a:rPr>
              <a:t>N </a:t>
            </a:r>
            <a:r>
              <a:rPr lang="en-US" sz="4400" dirty="0" err="1">
                <a:solidFill>
                  <a:srgbClr val="FFFF00"/>
                </a:solidFill>
              </a:rPr>
              <a:t>ovel</a:t>
            </a:r>
            <a:endParaRPr lang="en-US" sz="4400" dirty="0">
              <a:solidFill>
                <a:srgbClr val="FFFF00"/>
              </a:solidFill>
            </a:endParaRPr>
          </a:p>
          <a:p>
            <a:pPr lvl="1"/>
            <a:r>
              <a:rPr lang="en-US" sz="4400" i="1" dirty="0">
                <a:solidFill>
                  <a:srgbClr val="FFFF00"/>
                </a:solidFill>
              </a:rPr>
              <a:t>E </a:t>
            </a:r>
            <a:r>
              <a:rPr lang="en-US" sz="4400" dirty="0" err="1">
                <a:solidFill>
                  <a:srgbClr val="FFFF00"/>
                </a:solidFill>
              </a:rPr>
              <a:t>thical</a:t>
            </a:r>
            <a:endParaRPr lang="en-US" sz="4400" dirty="0">
              <a:solidFill>
                <a:srgbClr val="FFFF00"/>
              </a:solidFill>
            </a:endParaRPr>
          </a:p>
          <a:p>
            <a:pPr lvl="1"/>
            <a:r>
              <a:rPr lang="en-US" sz="4400" i="1" dirty="0">
                <a:solidFill>
                  <a:srgbClr val="FFFF00"/>
                </a:solidFill>
              </a:rPr>
              <a:t>R </a:t>
            </a:r>
            <a:r>
              <a:rPr lang="en-US" sz="4400" dirty="0" err="1">
                <a:solidFill>
                  <a:srgbClr val="FFFF00"/>
                </a:solidFill>
              </a:rPr>
              <a:t>elevant</a:t>
            </a:r>
            <a:endParaRPr lang="en-US" sz="44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259254-0E03-49D6-BCFD-9C46781EF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000"/>
    </mc:Choice>
    <mc:Fallback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4-1.jpg">
            <a:extLst>
              <a:ext uri="{FF2B5EF4-FFF2-40B4-BE49-F238E27FC236}">
                <a16:creationId xmlns:a16="http://schemas.microsoft.com/office/drawing/2014/main" id="{916F1866-4211-4BF1-818C-846B5AEFD7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6955" y="628650"/>
            <a:ext cx="6689730" cy="519613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07933F-2D7A-49B1-9240-140EBCD4B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000"/>
    </mc:Choice>
    <mc:Fallback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4-2.jpg">
            <a:extLst>
              <a:ext uri="{FF2B5EF4-FFF2-40B4-BE49-F238E27FC236}">
                <a16:creationId xmlns:a16="http://schemas.microsoft.com/office/drawing/2014/main" id="{6F93B54F-01E1-447E-9FD4-6581C99714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5537" y="213112"/>
            <a:ext cx="4352925" cy="59501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9413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A484-2278-41FF-95E6-706A9438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321" y="2611236"/>
            <a:ext cx="4528185" cy="4952492"/>
          </a:xfrm>
        </p:spPr>
        <p:txBody>
          <a:bodyPr/>
          <a:lstStyle/>
          <a:p>
            <a:r>
              <a:rPr lang="en-US" dirty="0"/>
              <a:t>- END -</a:t>
            </a:r>
          </a:p>
        </p:txBody>
      </p:sp>
    </p:spTree>
    <p:extLst>
      <p:ext uri="{BB962C8B-B14F-4D97-AF65-F5344CB8AC3E}">
        <p14:creationId xmlns:p14="http://schemas.microsoft.com/office/powerpoint/2010/main" val="3881974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331591-2279-4369-B5BE-12ABE9E11B2A}"/>
              </a:ext>
            </a:extLst>
          </p:cNvPr>
          <p:cNvSpPr txBox="1">
            <a:spLocks/>
          </p:cNvSpPr>
          <p:nvPr/>
        </p:nvSpPr>
        <p:spPr>
          <a:xfrm>
            <a:off x="4663440" y="559678"/>
            <a:ext cx="406145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</a:rPr>
              <a:t>Health research </a:t>
            </a:r>
            <a:r>
              <a:rPr lang="en-US" dirty="0"/>
              <a:t>examines a broad spectrum of biological, socioeconomic, environmental, and other factors that contribute to the presence or absence of physical, mental, and social health and well-being.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Population health research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involves </a:t>
            </a:r>
            <a:r>
              <a:rPr lang="en-US" u="sng" dirty="0">
                <a:solidFill>
                  <a:srgbClr val="FFFF00"/>
                </a:solidFill>
              </a:rPr>
              <a:t>humans</a:t>
            </a:r>
            <a:r>
              <a:rPr lang="en-US" dirty="0"/>
              <a:t> as the unit of investigation.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6C2D7-E6BC-4E86-AF3E-5214A78D7131}"/>
              </a:ext>
            </a:extLst>
          </p:cNvPr>
          <p:cNvSpPr txBox="1">
            <a:spLocks/>
          </p:cNvSpPr>
          <p:nvPr/>
        </p:nvSpPr>
        <p:spPr>
          <a:xfrm>
            <a:off x="205740" y="874638"/>
            <a:ext cx="3794760" cy="63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Health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5134B-0A8E-419A-B9DB-684B73BB0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" y="2420620"/>
            <a:ext cx="3939540" cy="262636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EC01C2-4044-497F-8267-708F9241D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000"/>
    </mc:Choice>
    <mc:Fallback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5D5AF8-E100-4A11-BED4-6AB8F8F9FFEC}"/>
              </a:ext>
            </a:extLst>
          </p:cNvPr>
          <p:cNvSpPr txBox="1">
            <a:spLocks/>
          </p:cNvSpPr>
          <p:nvPr/>
        </p:nvSpPr>
        <p:spPr>
          <a:xfrm>
            <a:off x="205740" y="21344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Health Research </a:t>
            </a:r>
            <a:r>
              <a:rPr lang="en-US" sz="4000" i="0" dirty="0">
                <a:solidFill>
                  <a:srgbClr val="FFFF00"/>
                </a:solidFill>
              </a:rPr>
              <a:t>Purposes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53D1DF-0EEB-47E4-95A7-A20546DD931E}"/>
              </a:ext>
            </a:extLst>
          </p:cNvPr>
          <p:cNvSpPr txBox="1">
            <a:spLocks/>
          </p:cNvSpPr>
          <p:nvPr/>
        </p:nvSpPr>
        <p:spPr>
          <a:xfrm>
            <a:off x="3821208" y="822214"/>
            <a:ext cx="525540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Needs</a:t>
            </a:r>
            <a:r>
              <a:rPr lang="en-US" dirty="0"/>
              <a:t> assessment </a:t>
            </a:r>
          </a:p>
          <a:p>
            <a:pPr lvl="1"/>
            <a:r>
              <a:rPr lang="en-US" dirty="0"/>
              <a:t>community health profiles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Risk</a:t>
            </a:r>
            <a:r>
              <a:rPr lang="en-US" dirty="0"/>
              <a:t> assessment</a:t>
            </a:r>
          </a:p>
          <a:p>
            <a:pPr lvl="1"/>
            <a:r>
              <a:rPr lang="en-US" dirty="0"/>
              <a:t>risk factors for disease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Applied</a:t>
            </a:r>
            <a:r>
              <a:rPr lang="en-US" dirty="0"/>
              <a:t> practice</a:t>
            </a:r>
          </a:p>
          <a:p>
            <a:pPr lvl="1"/>
            <a:r>
              <a:rPr lang="en-US" dirty="0"/>
              <a:t>clinical effectiveness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Outcomes</a:t>
            </a:r>
            <a:r>
              <a:rPr lang="en-US" dirty="0"/>
              <a:t> evaluation</a:t>
            </a:r>
          </a:p>
          <a:p>
            <a:pPr lvl="1"/>
            <a:r>
              <a:rPr lang="en-US" dirty="0"/>
              <a:t>impact of interventions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FD842E-24D7-4E40-B0BD-071DB2FAA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4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0"/>
    </mc:Choice>
    <mc:Fallback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3762-CAC8-43E0-A0D4-362071C3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topic…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DD47D-C7DC-4FFC-B801-478197BF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1" y="559678"/>
            <a:ext cx="4686299" cy="249925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Questions</a:t>
            </a:r>
            <a:r>
              <a:rPr lang="en-US" dirty="0"/>
              <a:t> derived from clinical </a:t>
            </a:r>
            <a:r>
              <a:rPr lang="en-US" dirty="0">
                <a:solidFill>
                  <a:srgbClr val="FF0000"/>
                </a:solidFill>
              </a:rPr>
              <a:t>practice</a:t>
            </a:r>
            <a:r>
              <a:rPr lang="en-US" dirty="0"/>
              <a:t>, community </a:t>
            </a:r>
            <a:r>
              <a:rPr lang="en-US" dirty="0">
                <a:solidFill>
                  <a:srgbClr val="FF0000"/>
                </a:solidFill>
              </a:rPr>
              <a:t>observations</a:t>
            </a:r>
            <a:r>
              <a:rPr lang="en-US" dirty="0"/>
              <a:t>, and personal </a:t>
            </a:r>
            <a:r>
              <a:rPr lang="en-US" dirty="0">
                <a:solidFill>
                  <a:srgbClr val="FF0000"/>
                </a:solidFill>
              </a:rPr>
              <a:t>experience</a:t>
            </a:r>
            <a:r>
              <a:rPr lang="en-US" dirty="0"/>
              <a:t> often point toward an unmet demand for needs assessments, program evaluations, and clinical effectiveness studies. 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D8A08-3595-40A4-B927-88795C5786FB}"/>
              </a:ext>
            </a:extLst>
          </p:cNvPr>
          <p:cNvSpPr/>
          <p:nvPr/>
        </p:nvSpPr>
        <p:spPr>
          <a:xfrm>
            <a:off x="1935480" y="4899710"/>
            <a:ext cx="5273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/>
              <a:t>“A good research question ends in a question mark and is testable”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5FE71-AA6B-4FD1-9D92-B2FFFE7CC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0" y="2470658"/>
            <a:ext cx="2873589" cy="191668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470F86-9B51-499C-83F2-8F55380F8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3000"/>
    </mc:Choice>
    <mc:Fallback>
      <p:transition spd="slow" advClick="0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59AC6-FC8A-4386-9A6E-71CFBF13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4300" y="153278"/>
            <a:ext cx="7185809" cy="4952492"/>
          </a:xfrm>
        </p:spPr>
        <p:txBody>
          <a:bodyPr/>
          <a:lstStyle/>
          <a:p>
            <a:r>
              <a:rPr lang="en-US" i="0" dirty="0"/>
              <a:t>Selecting a topic…</a:t>
            </a:r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10171-818E-4C82-A602-2E03A453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15" y="1168554"/>
            <a:ext cx="7633970" cy="109717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800" dirty="0"/>
              <a:t>Childhood Obesity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Energy balance </a:t>
            </a:r>
            <a:r>
              <a:rPr lang="en-US" sz="2800" dirty="0">
                <a:sym typeface="Wingdings" panose="05000000000000000000" pitchFamily="2" charset="2"/>
              </a:rPr>
              <a:t> Physical Activity Levels  Child-related contexts  Summer Day Camps…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83083-C432-4675-B570-3B0404D2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065703"/>
            <a:ext cx="5395513" cy="185387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D0CBA-DC7F-4FB9-8C6B-422EBA02C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89" y="4091220"/>
            <a:ext cx="3475021" cy="22679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99AD25-9F6E-4FD2-91C6-0CE0A9FFB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699" y="4091220"/>
            <a:ext cx="3462828" cy="226790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0B76F4-0670-47DA-B627-B5A37A4EE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3000"/>
    </mc:Choice>
    <mc:Fallback>
      <p:transition spd="slow" advClick="0" advTm="1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CF49-B7F8-435C-9169-608CE3C4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5" y="417438"/>
            <a:ext cx="3065780" cy="4952492"/>
          </a:xfrm>
        </p:spPr>
        <p:txBody>
          <a:bodyPr/>
          <a:lstStyle/>
          <a:p>
            <a:r>
              <a:rPr lang="en-US" sz="3600" dirty="0"/>
              <a:t>Brainstorming and Concept Mapping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EA56-3803-4017-875E-2B1D18F75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857" y="2225146"/>
            <a:ext cx="3065780" cy="5655156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b="1" i="1" dirty="0">
                <a:solidFill>
                  <a:srgbClr val="FF0000"/>
                </a:solidFill>
              </a:rPr>
              <a:t>brainstorming</a:t>
            </a:r>
            <a:r>
              <a:rPr lang="en-US" dirty="0"/>
              <a:t> to create a long list of possible research topics.</a:t>
            </a:r>
          </a:p>
          <a:p>
            <a:r>
              <a:rPr lang="en-US" dirty="0"/>
              <a:t>or </a:t>
            </a:r>
            <a:r>
              <a:rPr lang="en-US" b="1" i="1" dirty="0">
                <a:solidFill>
                  <a:srgbClr val="FF0000"/>
                </a:solidFill>
              </a:rPr>
              <a:t>concept mapping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to identify central themes that might be worth exploring. </a:t>
            </a:r>
          </a:p>
          <a:p>
            <a:endParaRPr lang="en-US" dirty="0"/>
          </a:p>
        </p:txBody>
      </p:sp>
      <p:pic>
        <p:nvPicPr>
          <p:cNvPr id="4" name="Picture 3" descr="2-1.jpg">
            <a:extLst>
              <a:ext uri="{FF2B5EF4-FFF2-40B4-BE49-F238E27FC236}">
                <a16:creationId xmlns:a16="http://schemas.microsoft.com/office/drawing/2014/main" id="{247BF530-AB7C-4CE7-A523-246BF33C68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975" y="651469"/>
            <a:ext cx="5777567" cy="471846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BE068B-B4FB-47A5-BB16-678AC03F5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9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0"/>
    </mc:Choice>
    <mc:Fallback>
      <p:transition spd="slow" advClick="0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FCAD-BD24-4087-85C8-31A6313C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054724"/>
            <a:ext cx="4348480" cy="4952492"/>
          </a:xfrm>
        </p:spPr>
        <p:txBody>
          <a:bodyPr>
            <a:normAutofit/>
          </a:bodyPr>
          <a:lstStyle/>
          <a:p>
            <a:r>
              <a:rPr lang="en-US" sz="7200" dirty="0"/>
              <a:t>Choosing the topic…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4AD49-4499-47D3-A3FE-83B83373C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25" y="1056270"/>
            <a:ext cx="2983220" cy="237273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565441-E15D-4AC4-A3A5-F087D059D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2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909</Words>
  <Application>Microsoft Office PowerPoint</Application>
  <PresentationFormat>Overhead</PresentationFormat>
  <Paragraphs>148</Paragraphs>
  <Slides>38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Corbel</vt:lpstr>
      <vt:lpstr>Tahoma</vt:lpstr>
      <vt:lpstr>Test1</vt:lpstr>
      <vt:lpstr>Custom Design</vt:lpstr>
      <vt:lpstr>Research Overview: getting started…</vt:lpstr>
      <vt:lpstr>The ‘process’…</vt:lpstr>
      <vt:lpstr>PowerPoint Presentation</vt:lpstr>
      <vt:lpstr>PowerPoint Presentation</vt:lpstr>
      <vt:lpstr>PowerPoint Presentation</vt:lpstr>
      <vt:lpstr>Selecting a topic…</vt:lpstr>
      <vt:lpstr>Selecting a topic…example</vt:lpstr>
      <vt:lpstr>Brainstorming and Concept Mapping</vt:lpstr>
      <vt:lpstr>Choosing the topic…</vt:lpstr>
      <vt:lpstr>Exposure, Disease, Population</vt:lpstr>
      <vt:lpstr>PowerPoint Presentation</vt:lpstr>
      <vt:lpstr>PowerPoint Presentation</vt:lpstr>
      <vt:lpstr>PowerPoint Presentation</vt:lpstr>
      <vt:lpstr>Example</vt:lpstr>
      <vt:lpstr>“PICOT” is often used for clinical research </vt:lpstr>
      <vt:lpstr>Example</vt:lpstr>
      <vt:lpstr> - END PART 1 -</vt:lpstr>
      <vt:lpstr>Reviewing current evidence…</vt:lpstr>
      <vt:lpstr>Sources</vt:lpstr>
      <vt:lpstr>Informal Sources</vt:lpstr>
      <vt:lpstr>Statistical Reports</vt:lpstr>
      <vt:lpstr>Abstracts</vt:lpstr>
      <vt:lpstr>Full-text Articles</vt:lpstr>
      <vt:lpstr>Reviewing sources: considerations</vt:lpstr>
      <vt:lpstr>Reviewing sources: considerations</vt:lpstr>
      <vt:lpstr>Originality: Example</vt:lpstr>
      <vt:lpstr>PowerPoint Presentation</vt:lpstr>
      <vt:lpstr>Study Approach</vt:lpstr>
      <vt:lpstr>PowerPoint Presentation</vt:lpstr>
      <vt:lpstr>Conceptual and Theoretical Frameworks</vt:lpstr>
      <vt:lpstr>Conceptual Framework: Example</vt:lpstr>
      <vt:lpstr>Theoretical Framework: Example</vt:lpstr>
      <vt:lpstr>Study Goal and Specific Objectives</vt:lpstr>
      <vt:lpstr>Specific Goals and Objectives: Example</vt:lpstr>
      <vt:lpstr>‘Good’ research projects are described by the acronym “FINER”: </vt:lpstr>
      <vt:lpstr>PowerPoint Presentation</vt:lpstr>
      <vt:lpstr>PowerPoint Presentation</vt:lpstr>
      <vt:lpstr>- END -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Health Research Methods</dc:title>
  <dc:creator>Kathryn H. Jacobsen</dc:creator>
  <cp:lastModifiedBy>Keith Brazendale</cp:lastModifiedBy>
  <cp:revision>207</cp:revision>
  <dcterms:created xsi:type="dcterms:W3CDTF">2016-03-03T15:13:19Z</dcterms:created>
  <dcterms:modified xsi:type="dcterms:W3CDTF">2020-05-12T16:47:26Z</dcterms:modified>
</cp:coreProperties>
</file>