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56"/>
  </p:notesMasterIdLst>
  <p:handoutMasterIdLst>
    <p:handoutMasterId r:id="rId57"/>
  </p:handoutMasterIdLst>
  <p:sldIdLst>
    <p:sldId id="729" r:id="rId6"/>
    <p:sldId id="873" r:id="rId7"/>
    <p:sldId id="891" r:id="rId8"/>
    <p:sldId id="890" r:id="rId9"/>
    <p:sldId id="893" r:id="rId10"/>
    <p:sldId id="894" r:id="rId11"/>
    <p:sldId id="892" r:id="rId12"/>
    <p:sldId id="341" r:id="rId13"/>
    <p:sldId id="479" r:id="rId14"/>
    <p:sldId id="494" r:id="rId15"/>
    <p:sldId id="500" r:id="rId16"/>
    <p:sldId id="493" r:id="rId17"/>
    <p:sldId id="482" r:id="rId18"/>
    <p:sldId id="492" r:id="rId19"/>
    <p:sldId id="499" r:id="rId20"/>
    <p:sldId id="483" r:id="rId21"/>
    <p:sldId id="485" r:id="rId22"/>
    <p:sldId id="489" r:id="rId23"/>
    <p:sldId id="488" r:id="rId24"/>
    <p:sldId id="343" r:id="rId25"/>
    <p:sldId id="517" r:id="rId26"/>
    <p:sldId id="888" r:id="rId27"/>
    <p:sldId id="519" r:id="rId28"/>
    <p:sldId id="885" r:id="rId29"/>
    <p:sldId id="883" r:id="rId30"/>
    <p:sldId id="881" r:id="rId31"/>
    <p:sldId id="897" r:id="rId32"/>
    <p:sldId id="882" r:id="rId33"/>
    <p:sldId id="886" r:id="rId34"/>
    <p:sldId id="884" r:id="rId35"/>
    <p:sldId id="520" r:id="rId36"/>
    <p:sldId id="521" r:id="rId37"/>
    <p:sldId id="522" r:id="rId38"/>
    <p:sldId id="895" r:id="rId39"/>
    <p:sldId id="533" r:id="rId40"/>
    <p:sldId id="879" r:id="rId41"/>
    <p:sldId id="889" r:id="rId42"/>
    <p:sldId id="896" r:id="rId43"/>
    <p:sldId id="524" r:id="rId44"/>
    <p:sldId id="525" r:id="rId45"/>
    <p:sldId id="527" r:id="rId46"/>
    <p:sldId id="528" r:id="rId47"/>
    <p:sldId id="530" r:id="rId48"/>
    <p:sldId id="531" r:id="rId49"/>
    <p:sldId id="887" r:id="rId50"/>
    <p:sldId id="532" r:id="rId51"/>
    <p:sldId id="409" r:id="rId52"/>
    <p:sldId id="534" r:id="rId53"/>
    <p:sldId id="535" r:id="rId54"/>
    <p:sldId id="880" r:id="rId55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E4637-5934-422D-934B-DAC87D07400D}" v="181" dt="2020-06-15T16:07:00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7897" autoAdjust="0"/>
  </p:normalViewPr>
  <p:slideViewPr>
    <p:cSldViewPr snapToGrid="0">
      <p:cViewPr varScale="1">
        <p:scale>
          <a:sx n="79" d="100"/>
          <a:sy n="79" d="100"/>
        </p:scale>
        <p:origin x="13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" userId="b30416d9-dee6-46a4-b9ce-fb97a80b2e95" providerId="ADAL" clId="{07AE4637-5934-422D-934B-DAC87D07400D}"/>
    <pc:docChg chg="custSel modSld sldOrd">
      <pc:chgData name="Keith" userId="b30416d9-dee6-46a4-b9ce-fb97a80b2e95" providerId="ADAL" clId="{07AE4637-5934-422D-934B-DAC87D07400D}" dt="2020-06-15T16:10:01.106" v="235" actId="20577"/>
      <pc:docMkLst>
        <pc:docMk/>
      </pc:docMkLst>
      <pc:sldChg chg="modTransition modAnim">
        <pc:chgData name="Keith" userId="b30416d9-dee6-46a4-b9ce-fb97a80b2e95" providerId="ADAL" clId="{07AE4637-5934-422D-934B-DAC87D07400D}" dt="2020-06-15T15:03:11.292" v="110"/>
        <pc:sldMkLst>
          <pc:docMk/>
          <pc:sldMk cId="1602360157" sldId="341"/>
        </pc:sldMkLst>
      </pc:sldChg>
      <pc:sldChg chg="modTransition modAnim">
        <pc:chgData name="Keith" userId="b30416d9-dee6-46a4-b9ce-fb97a80b2e95" providerId="ADAL" clId="{07AE4637-5934-422D-934B-DAC87D07400D}" dt="2020-06-15T15:16:47.900" v="140"/>
        <pc:sldMkLst>
          <pc:docMk/>
          <pc:sldMk cId="1037394574" sldId="343"/>
        </pc:sldMkLst>
      </pc:sldChg>
      <pc:sldChg chg="modTransition modAnim">
        <pc:chgData name="Keith" userId="b30416d9-dee6-46a4-b9ce-fb97a80b2e95" providerId="ADAL" clId="{07AE4637-5934-422D-934B-DAC87D07400D}" dt="2020-06-15T16:03:36.731" v="224"/>
        <pc:sldMkLst>
          <pc:docMk/>
          <pc:sldMk cId="442337985" sldId="409"/>
        </pc:sldMkLst>
      </pc:sldChg>
      <pc:sldChg chg="modTransition modAnim">
        <pc:chgData name="Keith" userId="b30416d9-dee6-46a4-b9ce-fb97a80b2e95" providerId="ADAL" clId="{07AE4637-5934-422D-934B-DAC87D07400D}" dt="2020-06-15T15:04:27.579" v="115"/>
        <pc:sldMkLst>
          <pc:docMk/>
          <pc:sldMk cId="102497078" sldId="479"/>
        </pc:sldMkLst>
      </pc:sldChg>
      <pc:sldChg chg="modTransition modAnim">
        <pc:chgData name="Keith" userId="b30416d9-dee6-46a4-b9ce-fb97a80b2e95" providerId="ADAL" clId="{07AE4637-5934-422D-934B-DAC87D07400D}" dt="2020-06-15T15:06:37.288" v="120"/>
        <pc:sldMkLst>
          <pc:docMk/>
          <pc:sldMk cId="644909823" sldId="482"/>
        </pc:sldMkLst>
      </pc:sldChg>
      <pc:sldChg chg="modTransition modAnim">
        <pc:chgData name="Keith" userId="b30416d9-dee6-46a4-b9ce-fb97a80b2e95" providerId="ADAL" clId="{07AE4637-5934-422D-934B-DAC87D07400D}" dt="2020-06-15T15:09:06.072" v="125"/>
        <pc:sldMkLst>
          <pc:docMk/>
          <pc:sldMk cId="3623589602" sldId="483"/>
        </pc:sldMkLst>
      </pc:sldChg>
      <pc:sldChg chg="modTransition modAnim">
        <pc:chgData name="Keith" userId="b30416d9-dee6-46a4-b9ce-fb97a80b2e95" providerId="ADAL" clId="{07AE4637-5934-422D-934B-DAC87D07400D}" dt="2020-06-15T15:13:32.740" v="130"/>
        <pc:sldMkLst>
          <pc:docMk/>
          <pc:sldMk cId="1961295751" sldId="485"/>
        </pc:sldMkLst>
      </pc:sldChg>
      <pc:sldChg chg="modTransition modAnim">
        <pc:chgData name="Keith" userId="b30416d9-dee6-46a4-b9ce-fb97a80b2e95" providerId="ADAL" clId="{07AE4637-5934-422D-934B-DAC87D07400D}" dt="2020-06-15T15:14:53.120" v="135"/>
        <pc:sldMkLst>
          <pc:docMk/>
          <pc:sldMk cId="3488668434" sldId="488"/>
        </pc:sldMkLst>
      </pc:sldChg>
      <pc:sldChg chg="modTransition modAnim">
        <pc:chgData name="Keith" userId="b30416d9-dee6-46a4-b9ce-fb97a80b2e95" providerId="ADAL" clId="{07AE4637-5934-422D-934B-DAC87D07400D}" dt="2020-06-15T15:28:54.436" v="145"/>
        <pc:sldMkLst>
          <pc:docMk/>
          <pc:sldMk cId="2851738489" sldId="517"/>
        </pc:sldMkLst>
      </pc:sldChg>
      <pc:sldChg chg="modTransition modAnim">
        <pc:chgData name="Keith" userId="b30416d9-dee6-46a4-b9ce-fb97a80b2e95" providerId="ADAL" clId="{07AE4637-5934-422D-934B-DAC87D07400D}" dt="2020-06-15T15:31:58.256" v="150"/>
        <pc:sldMkLst>
          <pc:docMk/>
          <pc:sldMk cId="2814476138" sldId="519"/>
        </pc:sldMkLst>
      </pc:sldChg>
      <pc:sldChg chg="modTransition modAnim">
        <pc:chgData name="Keith" userId="b30416d9-dee6-46a4-b9ce-fb97a80b2e95" providerId="ADAL" clId="{07AE4637-5934-422D-934B-DAC87D07400D}" dt="2020-06-15T15:39:05.277" v="167"/>
        <pc:sldMkLst>
          <pc:docMk/>
          <pc:sldMk cId="59760155" sldId="521"/>
        </pc:sldMkLst>
      </pc:sldChg>
      <pc:sldChg chg="modTransition modAnim">
        <pc:chgData name="Keith" userId="b30416d9-dee6-46a4-b9ce-fb97a80b2e95" providerId="ADAL" clId="{07AE4637-5934-422D-934B-DAC87D07400D}" dt="2020-06-15T15:48:21.638" v="184"/>
        <pc:sldMkLst>
          <pc:docMk/>
          <pc:sldMk cId="1790031067" sldId="524"/>
        </pc:sldMkLst>
      </pc:sldChg>
      <pc:sldChg chg="modTransition modAnim">
        <pc:chgData name="Keith" userId="b30416d9-dee6-46a4-b9ce-fb97a80b2e95" providerId="ADAL" clId="{07AE4637-5934-422D-934B-DAC87D07400D}" dt="2020-06-15T15:49:37.309" v="189"/>
        <pc:sldMkLst>
          <pc:docMk/>
          <pc:sldMk cId="1914410374" sldId="525"/>
        </pc:sldMkLst>
      </pc:sldChg>
      <pc:sldChg chg="modTransition modAnim">
        <pc:chgData name="Keith" userId="b30416d9-dee6-46a4-b9ce-fb97a80b2e95" providerId="ADAL" clId="{07AE4637-5934-422D-934B-DAC87D07400D}" dt="2020-06-15T15:51:41.803" v="194"/>
        <pc:sldMkLst>
          <pc:docMk/>
          <pc:sldMk cId="3130604776" sldId="527"/>
        </pc:sldMkLst>
      </pc:sldChg>
      <pc:sldChg chg="modTransition modAnim">
        <pc:chgData name="Keith" userId="b30416d9-dee6-46a4-b9ce-fb97a80b2e95" providerId="ADAL" clId="{07AE4637-5934-422D-934B-DAC87D07400D}" dt="2020-06-15T15:52:35.723" v="199"/>
        <pc:sldMkLst>
          <pc:docMk/>
          <pc:sldMk cId="4179075388" sldId="528"/>
        </pc:sldMkLst>
      </pc:sldChg>
      <pc:sldChg chg="addSp modSp mod modTransition modAnim">
        <pc:chgData name="Keith" userId="b30416d9-dee6-46a4-b9ce-fb97a80b2e95" providerId="ADAL" clId="{07AE4637-5934-422D-934B-DAC87D07400D}" dt="2020-06-15T15:54:20.269" v="204"/>
        <pc:sldMkLst>
          <pc:docMk/>
          <pc:sldMk cId="4053405438" sldId="530"/>
        </pc:sldMkLst>
        <pc:spChg chg="add mod">
          <ac:chgData name="Keith" userId="b30416d9-dee6-46a4-b9ce-fb97a80b2e95" providerId="ADAL" clId="{07AE4637-5934-422D-934B-DAC87D07400D}" dt="2020-06-15T12:15:47.585" v="83" actId="1035"/>
          <ac:spMkLst>
            <pc:docMk/>
            <pc:sldMk cId="4053405438" sldId="530"/>
            <ac:spMk id="4" creationId="{5EB786DE-E275-497C-9367-ADB194506E1F}"/>
          </ac:spMkLst>
        </pc:spChg>
      </pc:sldChg>
      <pc:sldChg chg="modTransition modAnim">
        <pc:chgData name="Keith" userId="b30416d9-dee6-46a4-b9ce-fb97a80b2e95" providerId="ADAL" clId="{07AE4637-5934-422D-934B-DAC87D07400D}" dt="2020-06-15T15:55:56.241" v="209"/>
        <pc:sldMkLst>
          <pc:docMk/>
          <pc:sldMk cId="1697212616" sldId="531"/>
        </pc:sldMkLst>
      </pc:sldChg>
      <pc:sldChg chg="modTransition modAnim">
        <pc:chgData name="Keith" userId="b30416d9-dee6-46a4-b9ce-fb97a80b2e95" providerId="ADAL" clId="{07AE4637-5934-422D-934B-DAC87D07400D}" dt="2020-06-15T16:02:18.954" v="219"/>
        <pc:sldMkLst>
          <pc:docMk/>
          <pc:sldMk cId="3520567812" sldId="532"/>
        </pc:sldMkLst>
      </pc:sldChg>
      <pc:sldChg chg="modTransition modAnim modNotesTx">
        <pc:chgData name="Keith" userId="b30416d9-dee6-46a4-b9ce-fb97a80b2e95" providerId="ADAL" clId="{07AE4637-5934-422D-934B-DAC87D07400D}" dt="2020-06-15T16:10:01.106" v="235" actId="20577"/>
        <pc:sldMkLst>
          <pc:docMk/>
          <pc:sldMk cId="3555220674" sldId="533"/>
        </pc:sldMkLst>
      </pc:sldChg>
      <pc:sldChg chg="modTransition modAnim">
        <pc:chgData name="Keith" userId="b30416d9-dee6-46a4-b9ce-fb97a80b2e95" providerId="ADAL" clId="{07AE4637-5934-422D-934B-DAC87D07400D}" dt="2020-06-15T16:05:02.036" v="229"/>
        <pc:sldMkLst>
          <pc:docMk/>
          <pc:sldMk cId="3080817640" sldId="534"/>
        </pc:sldMkLst>
      </pc:sldChg>
      <pc:sldChg chg="ord modTransition modAnim">
        <pc:chgData name="Keith" userId="b30416d9-dee6-46a4-b9ce-fb97a80b2e95" providerId="ADAL" clId="{07AE4637-5934-422D-934B-DAC87D07400D}" dt="2020-06-15T16:07:00.385" v="234"/>
        <pc:sldMkLst>
          <pc:docMk/>
          <pc:sldMk cId="420186800" sldId="535"/>
        </pc:sldMkLst>
      </pc:sldChg>
      <pc:sldChg chg="modTransition modAnim">
        <pc:chgData name="Keith" userId="b30416d9-dee6-46a4-b9ce-fb97a80b2e95" providerId="ADAL" clId="{07AE4637-5934-422D-934B-DAC87D07400D}" dt="2020-06-15T14:50:43.770" v="90"/>
        <pc:sldMkLst>
          <pc:docMk/>
          <pc:sldMk cId="1858587685" sldId="729"/>
        </pc:sldMkLst>
      </pc:sldChg>
      <pc:sldChg chg="modTransition modAnim">
        <pc:chgData name="Keith" userId="b30416d9-dee6-46a4-b9ce-fb97a80b2e95" providerId="ADAL" clId="{07AE4637-5934-422D-934B-DAC87D07400D}" dt="2020-06-15T15:43:39.995" v="179"/>
        <pc:sldMkLst>
          <pc:docMk/>
          <pc:sldMk cId="1345786790" sldId="879"/>
        </pc:sldMkLst>
      </pc:sldChg>
      <pc:sldChg chg="modTransition modAnim">
        <pc:chgData name="Keith" userId="b30416d9-dee6-46a4-b9ce-fb97a80b2e95" providerId="ADAL" clId="{07AE4637-5934-422D-934B-DAC87D07400D}" dt="2020-06-15T15:35:56.190" v="160"/>
        <pc:sldMkLst>
          <pc:docMk/>
          <pc:sldMk cId="182288428" sldId="882"/>
        </pc:sldMkLst>
      </pc:sldChg>
      <pc:sldChg chg="modTransition modAnim">
        <pc:chgData name="Keith" userId="b30416d9-dee6-46a4-b9ce-fb97a80b2e95" providerId="ADAL" clId="{07AE4637-5934-422D-934B-DAC87D07400D}" dt="2020-06-15T15:33:54.934" v="155"/>
        <pc:sldMkLst>
          <pc:docMk/>
          <pc:sldMk cId="3503312017" sldId="885"/>
        </pc:sldMkLst>
      </pc:sldChg>
      <pc:sldChg chg="modTransition modAnim">
        <pc:chgData name="Keith" userId="b30416d9-dee6-46a4-b9ce-fb97a80b2e95" providerId="ADAL" clId="{07AE4637-5934-422D-934B-DAC87D07400D}" dt="2020-06-15T15:57:42.266" v="214"/>
        <pc:sldMkLst>
          <pc:docMk/>
          <pc:sldMk cId="3659569115" sldId="887"/>
        </pc:sldMkLst>
      </pc:sldChg>
      <pc:sldChg chg="modSp mod">
        <pc:chgData name="Keith" userId="b30416d9-dee6-46a4-b9ce-fb97a80b2e95" providerId="ADAL" clId="{07AE4637-5934-422D-934B-DAC87D07400D}" dt="2020-06-15T10:39:00.788" v="55" actId="14100"/>
        <pc:sldMkLst>
          <pc:docMk/>
          <pc:sldMk cId="1588640095" sldId="888"/>
        </pc:sldMkLst>
        <pc:spChg chg="mod">
          <ac:chgData name="Keith" userId="b30416d9-dee6-46a4-b9ce-fb97a80b2e95" providerId="ADAL" clId="{07AE4637-5934-422D-934B-DAC87D07400D}" dt="2020-06-15T10:39:00.788" v="55" actId="14100"/>
          <ac:spMkLst>
            <pc:docMk/>
            <pc:sldMk cId="1588640095" sldId="888"/>
            <ac:spMk id="3" creationId="{00000000-0000-0000-0000-000000000000}"/>
          </ac:spMkLst>
        </pc:spChg>
      </pc:sldChg>
      <pc:sldChg chg="modSp mod">
        <pc:chgData name="Keith" userId="b30416d9-dee6-46a4-b9ce-fb97a80b2e95" providerId="ADAL" clId="{07AE4637-5934-422D-934B-DAC87D07400D}" dt="2020-06-15T10:39:16.848" v="73" actId="1076"/>
        <pc:sldMkLst>
          <pc:docMk/>
          <pc:sldMk cId="1134630837" sldId="889"/>
        </pc:sldMkLst>
        <pc:spChg chg="mod">
          <ac:chgData name="Keith" userId="b30416d9-dee6-46a4-b9ce-fb97a80b2e95" providerId="ADAL" clId="{07AE4637-5934-422D-934B-DAC87D07400D}" dt="2020-06-15T10:39:16.848" v="73" actId="1076"/>
          <ac:spMkLst>
            <pc:docMk/>
            <pc:sldMk cId="1134630837" sldId="889"/>
            <ac:spMk id="2" creationId="{D247C389-4812-41AA-919A-15B911BC4C4E}"/>
          </ac:spMkLst>
        </pc:spChg>
      </pc:sldChg>
      <pc:sldChg chg="modTransition modAnim">
        <pc:chgData name="Keith" userId="b30416d9-dee6-46a4-b9ce-fb97a80b2e95" providerId="ADAL" clId="{07AE4637-5934-422D-934B-DAC87D07400D}" dt="2020-06-15T14:53:13.875" v="95"/>
        <pc:sldMkLst>
          <pc:docMk/>
          <pc:sldMk cId="3456983699" sldId="890"/>
        </pc:sldMkLst>
      </pc:sldChg>
      <pc:sldChg chg="modTransition modAnim">
        <pc:chgData name="Keith" userId="b30416d9-dee6-46a4-b9ce-fb97a80b2e95" providerId="ADAL" clId="{07AE4637-5934-422D-934B-DAC87D07400D}" dt="2020-06-15T14:55:36.997" v="100"/>
        <pc:sldMkLst>
          <pc:docMk/>
          <pc:sldMk cId="4209265052" sldId="893"/>
        </pc:sldMkLst>
      </pc:sldChg>
      <pc:sldChg chg="addSp modSp mod modTransition modAnim">
        <pc:chgData name="Keith" userId="b30416d9-dee6-46a4-b9ce-fb97a80b2e95" providerId="ADAL" clId="{07AE4637-5934-422D-934B-DAC87D07400D}" dt="2020-06-15T15:00:38.072" v="105"/>
        <pc:sldMkLst>
          <pc:docMk/>
          <pc:sldMk cId="1397265906" sldId="894"/>
        </pc:sldMkLst>
        <pc:spChg chg="add mod">
          <ac:chgData name="Keith" userId="b30416d9-dee6-46a4-b9ce-fb97a80b2e95" providerId="ADAL" clId="{07AE4637-5934-422D-934B-DAC87D07400D}" dt="2020-06-15T10:37:46.567" v="46" actId="14100"/>
          <ac:spMkLst>
            <pc:docMk/>
            <pc:sldMk cId="1397265906" sldId="894"/>
            <ac:spMk id="5" creationId="{DF230E76-A802-40C3-B0B8-4B808CB4F0AF}"/>
          </ac:spMkLst>
        </pc:spChg>
        <pc:cxnChg chg="mod">
          <ac:chgData name="Keith" userId="b30416d9-dee6-46a4-b9ce-fb97a80b2e95" providerId="ADAL" clId="{07AE4637-5934-422D-934B-DAC87D07400D}" dt="2020-06-15T10:37:58.396" v="47" actId="14100"/>
          <ac:cxnSpMkLst>
            <pc:docMk/>
            <pc:sldMk cId="1397265906" sldId="894"/>
            <ac:cxnSpMk id="6" creationId="{8BB9B875-EAB9-4B35-BAF6-FB3A7D4AAAFD}"/>
          </ac:cxnSpMkLst>
        </pc:cxnChg>
        <pc:cxnChg chg="mod">
          <ac:chgData name="Keith" userId="b30416d9-dee6-46a4-b9ce-fb97a80b2e95" providerId="ADAL" clId="{07AE4637-5934-422D-934B-DAC87D07400D}" dt="2020-06-15T10:38:01.990" v="48" actId="14100"/>
          <ac:cxnSpMkLst>
            <pc:docMk/>
            <pc:sldMk cId="1397265906" sldId="894"/>
            <ac:cxnSpMk id="9" creationId="{FAE30657-1BD7-43B4-9563-ECDB0BB22C0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Chapter 18 - 21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3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9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10" Type="http://schemas.openxmlformats.org/officeDocument/2006/relationships/image" Target="../media/image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jpeg"/><Relationship Id="rId5" Type="http://schemas.openxmlformats.org/officeDocument/2006/relationships/image" Target="../media/image75.gif"/><Relationship Id="rId10" Type="http://schemas.openxmlformats.org/officeDocument/2006/relationships/image" Target="../media/image9.png"/><Relationship Id="rId4" Type="http://schemas.openxmlformats.org/officeDocument/2006/relationships/image" Target="../media/image74.jpg"/><Relationship Id="rId9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png"/><Relationship Id="rId4" Type="http://schemas.openxmlformats.org/officeDocument/2006/relationships/image" Target="../media/image8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s://www.google.com/url?sa=i&amp;rct=j&amp;q=&amp;esrc=s&amp;source=images&amp;cd=&amp;ved=2ahUKEwi99c-B9aDlAhXOmeAKHd7IB_UQjRx6BAgBEAQ&amp;url=https%3A%2F%2Fwww.facebook.com%2Fo0SHARINGisCARING0o%2F&amp;psig=AOvVaw2OCNPFHhOMpJVK9NGCHV50&amp;ust=157131992302295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1787234" y="2725811"/>
            <a:ext cx="4649657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65" y="1917145"/>
            <a:ext cx="4922590" cy="81915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</a:t>
            </a:r>
            <a:endParaRPr lang="en-US" sz="6000" i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data coll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4" y="2886219"/>
            <a:ext cx="4621947" cy="3001963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ctigraphcorp.com/wp-content/uploads/2015/03/link-gallery-showcase-550x550.jpg">
            <a:extLst>
              <a:ext uri="{FF2B5EF4-FFF2-40B4-BE49-F238E27FC236}">
                <a16:creationId xmlns:a16="http://schemas.microsoft.com/office/drawing/2014/main" id="{21D5DE51-2A56-4547-AC50-AFD8DFC5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26" y="5191125"/>
            <a:ext cx="1301614" cy="1301614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2346B1-E421-4647-94BD-919D1577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80" y="5155601"/>
            <a:ext cx="1066800" cy="1372662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Image result for text reminders">
            <a:extLst>
              <a:ext uri="{FF2B5EF4-FFF2-40B4-BE49-F238E27FC236}">
                <a16:creationId xmlns:a16="http://schemas.microsoft.com/office/drawing/2014/main" id="{42B438BE-32C3-4ADC-B48A-F226DFB1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2" y="4000593"/>
            <a:ext cx="922709" cy="1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91EAB-2E2E-4BF3-95CE-1D5E9718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77" y="3043940"/>
            <a:ext cx="769534" cy="919769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Image result for child weight gain image cartoon">
            <a:extLst>
              <a:ext uri="{FF2B5EF4-FFF2-40B4-BE49-F238E27FC236}">
                <a16:creationId xmlns:a16="http://schemas.microsoft.com/office/drawing/2014/main" id="{28EAC53F-EA83-429F-A416-7EB39632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66" y="4528104"/>
            <a:ext cx="556965" cy="732343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01E56-121E-47A9-A100-EE90ED842C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16" y="2964733"/>
            <a:ext cx="1841528" cy="103586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09A959-71B9-493E-AD2B-380A65889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"/>
    </mc:Choice>
    <mc:Fallback xmlns=""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Types of Questions</a:t>
            </a:r>
          </a:p>
        </p:txBody>
      </p:sp>
      <p:pic>
        <p:nvPicPr>
          <p:cNvPr id="3" name="Picture 2" descr="18-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2175" y="130634"/>
            <a:ext cx="4480560" cy="618317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673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" y="573532"/>
            <a:ext cx="4679373" cy="4952492"/>
          </a:xfrm>
        </p:spPr>
        <p:txBody>
          <a:bodyPr>
            <a:normAutofit/>
          </a:bodyPr>
          <a:lstStyle/>
          <a:p>
            <a:r>
              <a:rPr lang="en-US" sz="4000" dirty="0"/>
              <a:t>Types of Questions</a:t>
            </a:r>
          </a:p>
        </p:txBody>
      </p:sp>
      <p:pic>
        <p:nvPicPr>
          <p:cNvPr id="3" name="Picture 2" descr="18-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76" y="1412211"/>
            <a:ext cx="7884803" cy="451753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264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15" y="698224"/>
            <a:ext cx="6341919" cy="4952492"/>
          </a:xfrm>
        </p:spPr>
        <p:txBody>
          <a:bodyPr>
            <a:normAutofit/>
          </a:bodyPr>
          <a:lstStyle/>
          <a:p>
            <a:r>
              <a:rPr lang="en-US" sz="4000" dirty="0"/>
              <a:t>Ranked Response Examples</a:t>
            </a:r>
          </a:p>
        </p:txBody>
      </p:sp>
      <p:pic>
        <p:nvPicPr>
          <p:cNvPr id="5" name="Picture 4" descr="18-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" y="1612367"/>
            <a:ext cx="7955280" cy="440298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4589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Wording</a:t>
            </a:r>
            <a:r>
              <a:rPr lang="en-US" sz="4000" dirty="0"/>
              <a:t> of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each question and all the response items for clarity.</a:t>
            </a:r>
          </a:p>
          <a:p>
            <a:r>
              <a:rPr lang="en-US" dirty="0"/>
              <a:t>Avoid using</a:t>
            </a:r>
          </a:p>
          <a:p>
            <a:pPr lvl="1"/>
            <a:r>
              <a:rPr lang="en-US" dirty="0"/>
              <a:t>Jargon</a:t>
            </a:r>
          </a:p>
          <a:p>
            <a:pPr lvl="1"/>
            <a:r>
              <a:rPr lang="en-US" dirty="0"/>
              <a:t>‘Big’ words</a:t>
            </a:r>
          </a:p>
          <a:p>
            <a:pPr lvl="1"/>
            <a:r>
              <a:rPr lang="en-US" dirty="0"/>
              <a:t>Abbreviations</a:t>
            </a:r>
          </a:p>
          <a:p>
            <a:pPr lvl="1"/>
            <a:r>
              <a:rPr lang="en-US" dirty="0"/>
              <a:t>Vagueness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Double Negatives</a:t>
            </a:r>
          </a:p>
          <a:p>
            <a:pPr lvl="1"/>
            <a:r>
              <a:rPr lang="en-US" dirty="0"/>
              <a:t>Faulty Assumptions</a:t>
            </a:r>
          </a:p>
          <a:p>
            <a:pPr lvl="1"/>
            <a:r>
              <a:rPr lang="en-US" dirty="0"/>
              <a:t>Hypotheticals</a:t>
            </a:r>
          </a:p>
          <a:p>
            <a:pPr lvl="1"/>
            <a:r>
              <a:rPr lang="en-US" dirty="0"/>
              <a:t>Too much detail</a:t>
            </a:r>
          </a:p>
          <a:p>
            <a:pPr lvl="1"/>
            <a:r>
              <a:rPr lang="en-US" dirty="0"/>
              <a:t>2-in-1</a:t>
            </a:r>
          </a:p>
          <a:p>
            <a:pPr lvl="1"/>
            <a:r>
              <a:rPr lang="en-US" dirty="0"/>
              <a:t>‘Leading’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AutoShape 2" descr="Image result for double negative examp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double negative exampl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276043"/>
            <a:ext cx="1733550" cy="2638425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7C640D-A619-49DF-9A06-68C101903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86" y="306172"/>
            <a:ext cx="4405196" cy="59444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18-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763" y="305127"/>
            <a:ext cx="4556140" cy="594442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892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-5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211" y="133600"/>
            <a:ext cx="5120640" cy="617966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7060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Order of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easy questions before moving to more difficult or sensitive questions.</a:t>
            </a:r>
          </a:p>
          <a:p>
            <a:r>
              <a:rPr lang="en-US" dirty="0"/>
              <a:t>Avoid </a:t>
            </a:r>
            <a:r>
              <a:rPr lang="en-US" b="1" i="1" dirty="0">
                <a:solidFill>
                  <a:srgbClr val="FF0000"/>
                </a:solidFill>
              </a:rPr>
              <a:t>habituation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5670" y="53340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/>
              <a:t>“a decrease in response to a stimulus after being repeatedly exposed to it”</a:t>
            </a:r>
          </a:p>
        </p:txBody>
      </p:sp>
      <p:pic>
        <p:nvPicPr>
          <p:cNvPr id="1026" name="Picture 2" descr="Image result for habituation in resear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2" y="2228851"/>
            <a:ext cx="5288016" cy="2969020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928AAF-F3B0-4747-9F57-E564FAD03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000"/>
    </mc:Choice>
    <mc:Fallback xmlns="">
      <p:transition spd="slow" advClick="0" advTm="1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Reliability and Validity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Reliability (</a:t>
            </a:r>
            <a:r>
              <a:rPr lang="en-US" b="1" i="1" u="sng" dirty="0">
                <a:solidFill>
                  <a:srgbClr val="FF0000"/>
                </a:solidFill>
              </a:rPr>
              <a:t>precision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  <a:r>
              <a:rPr lang="en-US" dirty="0"/>
              <a:t>: consistent answers are given to similar questions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Validity (</a:t>
            </a:r>
            <a:r>
              <a:rPr lang="en-US" b="1" i="1" u="sng" dirty="0">
                <a:solidFill>
                  <a:srgbClr val="FF0000"/>
                </a:solidFill>
              </a:rPr>
              <a:t>accuracy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  <a:r>
              <a:rPr lang="en-US" dirty="0"/>
              <a:t>: the responses or measurements are correct</a:t>
            </a:r>
          </a:p>
          <a:p>
            <a:r>
              <a:rPr lang="en-US" b="1" i="1" dirty="0"/>
              <a:t>Content validity</a:t>
            </a:r>
            <a:r>
              <a:rPr lang="en-US" dirty="0"/>
              <a:t>: Subject matter experts agree that the questionnaire captures the most relevant details about the study domain.</a:t>
            </a:r>
          </a:p>
          <a:p>
            <a:r>
              <a:rPr lang="en-US" b="1" i="1" dirty="0"/>
              <a:t>Construct validity</a:t>
            </a:r>
            <a:r>
              <a:rPr lang="en-US" dirty="0"/>
              <a:t>: The test measures the theoretical construct it intended to assess </a:t>
            </a:r>
            <a:r>
              <a:rPr lang="en-US" i="1" dirty="0">
                <a:solidFill>
                  <a:srgbClr val="FF0000"/>
                </a:solidFill>
              </a:rPr>
              <a:t>(e.g., intelligence, motivation)</a:t>
            </a:r>
          </a:p>
          <a:p>
            <a:r>
              <a:rPr lang="en-US" b="1" i="1" dirty="0"/>
              <a:t>Criterion validity</a:t>
            </a:r>
            <a:r>
              <a:rPr lang="en-US" dirty="0"/>
              <a:t>: A new test yields results similar to a standard test for a similar theoretical construct.</a:t>
            </a:r>
            <a:endParaRPr lang="en-US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902131"/>
            <a:ext cx="3325091" cy="1401248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DE14E7-0B21-4D64-B24B-165A1760975C}"/>
              </a:ext>
            </a:extLst>
          </p:cNvPr>
          <p:cNvSpPr/>
          <p:nvPr/>
        </p:nvSpPr>
        <p:spPr>
          <a:xfrm>
            <a:off x="337405" y="3912072"/>
            <a:ext cx="2068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Verdana" panose="020B0604030504040204" pitchFamily="34" charset="0"/>
              </a:rPr>
              <a:t>“adequate coverage”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6B675-32D2-42D2-A497-B8A0FE024E19}"/>
              </a:ext>
            </a:extLst>
          </p:cNvPr>
          <p:cNvSpPr/>
          <p:nvPr/>
        </p:nvSpPr>
        <p:spPr>
          <a:xfrm>
            <a:off x="333121" y="4219849"/>
            <a:ext cx="2987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Verdana" panose="020B0604030504040204" pitchFamily="34" charset="0"/>
              </a:rPr>
              <a:t>“a simple addition does not test the whole of mathematical ability”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268A7-E790-4B8A-8237-05B1FA3D1E92}"/>
              </a:ext>
            </a:extLst>
          </p:cNvPr>
          <p:cNvSpPr/>
          <p:nvPr/>
        </p:nvSpPr>
        <p:spPr>
          <a:xfrm>
            <a:off x="360218" y="3611156"/>
            <a:ext cx="976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u="sng" dirty="0">
                <a:latin typeface="Verdana" panose="020B0604030504040204" pitchFamily="34" charset="0"/>
              </a:rPr>
              <a:t>Content</a:t>
            </a:r>
            <a:endParaRPr lang="en-US" sz="1400" b="1" i="1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AFD36-8DCA-4BD4-B3B2-EF8DCBA482DD}"/>
              </a:ext>
            </a:extLst>
          </p:cNvPr>
          <p:cNvSpPr/>
          <p:nvPr/>
        </p:nvSpPr>
        <p:spPr>
          <a:xfrm>
            <a:off x="333121" y="5496611"/>
            <a:ext cx="2960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</a:rPr>
              <a:t>“You cannot directly observe fear or motivation…”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DC7E91-3DD8-4703-8F42-1A114F0279F3}"/>
              </a:ext>
            </a:extLst>
          </p:cNvPr>
          <p:cNvSpPr/>
          <p:nvPr/>
        </p:nvSpPr>
        <p:spPr>
          <a:xfrm>
            <a:off x="333121" y="5259429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u="sng" dirty="0">
                <a:latin typeface="Verdana" panose="020B0604030504040204" pitchFamily="34" charset="0"/>
              </a:rPr>
              <a:t>Construct</a:t>
            </a:r>
            <a:endParaRPr lang="en-US" sz="1400" b="1" i="1" u="sng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762C1-FF00-4FB7-8F02-B4E76657C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000"/>
    </mc:Choice>
    <mc:Fallback xmlns="">
      <p:transition spd="slow" advClick="0" advTm="1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81284094534_CH18_FIGF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252" y="1596498"/>
            <a:ext cx="8619496" cy="324220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3457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Pilot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pilot test </a:t>
            </a:r>
            <a:r>
              <a:rPr lang="en-US" dirty="0"/>
              <a:t>allows the researcher to correct problems with the survey instrument prior to data collection from participants.</a:t>
            </a:r>
          </a:p>
          <a:p>
            <a:r>
              <a:rPr lang="en-US" dirty="0">
                <a:solidFill>
                  <a:srgbClr val="FF0000"/>
                </a:solidFill>
              </a:rPr>
              <a:t>Examples:</a:t>
            </a:r>
          </a:p>
          <a:p>
            <a:pPr lvl="1"/>
            <a:r>
              <a:rPr lang="en-US" dirty="0"/>
              <a:t>A question needs ‘rewording’</a:t>
            </a:r>
          </a:p>
          <a:p>
            <a:pPr lvl="1"/>
            <a:r>
              <a:rPr lang="en-US" dirty="0"/>
              <a:t>An answer doesn’t make ‘sense’</a:t>
            </a:r>
          </a:p>
          <a:p>
            <a:pPr lvl="1"/>
            <a:r>
              <a:rPr lang="en-US" dirty="0"/>
              <a:t>A device was ‘uncomfortable’</a:t>
            </a:r>
          </a:p>
          <a:p>
            <a:pPr lvl="1"/>
            <a:r>
              <a:rPr lang="en-US" dirty="0"/>
              <a:t>A measure/instrument/assessment took ‘too long’</a:t>
            </a:r>
          </a:p>
          <a:p>
            <a:endParaRPr lang="en-US" dirty="0"/>
          </a:p>
        </p:txBody>
      </p:sp>
      <p:sp>
        <p:nvSpPr>
          <p:cNvPr id="4" name="AutoShape 4" descr="Image result for no"/>
          <p:cNvSpPr>
            <a:spLocks noChangeAspect="1" noChangeArrowheads="1"/>
          </p:cNvSpPr>
          <p:nvPr/>
        </p:nvSpPr>
        <p:spPr bwMode="auto">
          <a:xfrm>
            <a:off x="155575" y="-2476500"/>
            <a:ext cx="516255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no"/>
          <p:cNvSpPr>
            <a:spLocks noChangeAspect="1" noChangeArrowheads="1"/>
          </p:cNvSpPr>
          <p:nvPr/>
        </p:nvSpPr>
        <p:spPr bwMode="auto">
          <a:xfrm>
            <a:off x="307975" y="-2324100"/>
            <a:ext cx="516255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3A818-ADC0-436C-8FE0-C118AB26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68686"/>
            <a:ext cx="2846832" cy="180441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074C5-ADF2-48A2-BDFD-4A94E5B01B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" y="3523540"/>
            <a:ext cx="2781300" cy="198863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4FA9C5-CAA1-4044-8D70-DC59EC2BC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1262-EAC3-4EC5-8A38-EAFA7253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827" y="2610150"/>
            <a:ext cx="7048500" cy="964322"/>
          </a:xfrm>
        </p:spPr>
        <p:txBody>
          <a:bodyPr>
            <a:normAutofit/>
          </a:bodyPr>
          <a:lstStyle/>
          <a:p>
            <a:pPr algn="ctr"/>
            <a:r>
              <a:rPr lang="en-US" sz="6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r>
              <a:rPr lang="en-US" sz="60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US" sz="6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measure</a:t>
            </a:r>
          </a:p>
        </p:txBody>
      </p:sp>
    </p:spTree>
    <p:extLst>
      <p:ext uri="{BB962C8B-B14F-4D97-AF65-F5344CB8AC3E}">
        <p14:creationId xmlns:p14="http://schemas.microsoft.com/office/powerpoint/2010/main" val="101854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559678"/>
            <a:ext cx="3017439" cy="4952492"/>
          </a:xfrm>
        </p:spPr>
        <p:txBody>
          <a:bodyPr>
            <a:normAutofit/>
          </a:bodyPr>
          <a:lstStyle/>
          <a:p>
            <a:r>
              <a:rPr lang="en-US" sz="4000" dirty="0"/>
              <a:t>Interviews versus Self-Administered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Interviews</a:t>
            </a:r>
            <a:r>
              <a:rPr lang="en-US" dirty="0"/>
              <a:t> may promote accuracy and completeness but may be expensive because of personnel costs.</a:t>
            </a:r>
          </a:p>
          <a:p>
            <a:r>
              <a:rPr lang="en-US" dirty="0">
                <a:solidFill>
                  <a:srgbClr val="FF0000"/>
                </a:solidFill>
              </a:rPr>
              <a:t>Self-administered surveys </a:t>
            </a:r>
            <a:r>
              <a:rPr lang="en-US" dirty="0"/>
              <a:t>may yield a higher sample size, be more cost-effective, and be preferable for sensitive questions.</a:t>
            </a:r>
          </a:p>
        </p:txBody>
      </p:sp>
      <p:pic>
        <p:nvPicPr>
          <p:cNvPr id="4" name="Picture 3" descr="9781284094534_CH19_FIGF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720" y="3740705"/>
            <a:ext cx="8595360" cy="231059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4078A-18E7-4553-A036-7620F98EB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34983"/>
            <a:ext cx="28754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Recruiting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98744"/>
            <a:ext cx="4305299" cy="5655156"/>
          </a:xfrm>
        </p:spPr>
        <p:txBody>
          <a:bodyPr/>
          <a:lstStyle/>
          <a:p>
            <a:r>
              <a:rPr lang="en-US" dirty="0"/>
              <a:t>The goal is to maximize the participation rate among sampled individuals.</a:t>
            </a:r>
          </a:p>
          <a:p>
            <a:r>
              <a:rPr lang="en-US" dirty="0"/>
              <a:t>The recruitment methods are often paired with the data collection method</a:t>
            </a:r>
          </a:p>
          <a:p>
            <a:pPr lvl="1"/>
            <a:r>
              <a:rPr lang="en-US" dirty="0"/>
              <a:t>Using online methods to recruit for an Internet-based survey.</a:t>
            </a:r>
          </a:p>
          <a:p>
            <a:r>
              <a:rPr lang="en-US" dirty="0"/>
              <a:t>Provide multiple opportunities to participate</a:t>
            </a:r>
          </a:p>
          <a:p>
            <a:pPr lvl="1"/>
            <a:r>
              <a:rPr lang="en-US" dirty="0"/>
              <a:t>Follow-up mailings, visits</a:t>
            </a:r>
          </a:p>
          <a:p>
            <a:r>
              <a:rPr lang="en-US" dirty="0"/>
              <a:t>Consider appropriate incentives.</a:t>
            </a:r>
          </a:p>
        </p:txBody>
      </p:sp>
      <p:pic>
        <p:nvPicPr>
          <p:cNvPr id="4" name="Picture 3" descr="9781284094534_CH19_FIGF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793" y="1696688"/>
            <a:ext cx="4204971" cy="426324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DAF2F-5848-40DC-AA46-FF71FF472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/>
    </mc:Choice>
    <mc:Fallback xmlns="">
      <p:transition spd="slow" advClick="0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057" y="2359766"/>
            <a:ext cx="5524118" cy="5655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- END PART 1-</a:t>
            </a:r>
          </a:p>
        </p:txBody>
      </p:sp>
    </p:spTree>
    <p:extLst>
      <p:ext uri="{BB962C8B-B14F-4D97-AF65-F5344CB8AC3E}">
        <p14:creationId xmlns:p14="http://schemas.microsoft.com/office/powerpoint/2010/main" val="158864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Data Recording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Paper-based surveys </a:t>
            </a:r>
            <a:r>
              <a:rPr lang="en-US" dirty="0"/>
              <a:t>must later be scanned or typed into computers; this can be expensive and time-consuming, but they also allow a large number of people to take the survey at one time and place.</a:t>
            </a:r>
          </a:p>
          <a:p>
            <a:r>
              <a:rPr lang="en-US" dirty="0">
                <a:solidFill>
                  <a:srgbClr val="FF0000"/>
                </a:solidFill>
              </a:rPr>
              <a:t>Computer-assisted surveys </a:t>
            </a:r>
            <a:r>
              <a:rPr lang="en-US" dirty="0"/>
              <a:t>input survey responses directly into a computer and can have built-in checks and “skips,” but not all populations are comfortable with computers.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40D-FA93-4B10-90DE-0F73323BF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340599"/>
            <a:ext cx="2952750" cy="166092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DE5E28F-07F4-4A26-BD84-B2AED9F4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90" y="3846235"/>
            <a:ext cx="1707465" cy="2197012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0797C3-216F-414B-B4A8-21811DE7B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0"/>
    </mc:Choice>
    <mc:Fallback xmlns=""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7D32-7C4A-4BC4-8992-1359C3B27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370AF-2E7C-4F16-87D4-7A13C4275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B5A02-52ED-44F3-A828-E71CFA94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805" y="573489"/>
            <a:ext cx="6825229" cy="602680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ACA333-9DD7-4F0E-A9E1-E546D3FFCC53}"/>
              </a:ext>
            </a:extLst>
          </p:cNvPr>
          <p:cNvSpPr txBox="1">
            <a:spLocks/>
          </p:cNvSpPr>
          <p:nvPr/>
        </p:nvSpPr>
        <p:spPr>
          <a:xfrm>
            <a:off x="-952500" y="0"/>
            <a:ext cx="520065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Paper-based Survey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FB3A01A-8CC2-466F-ABBF-B24336F0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45" y="1160223"/>
            <a:ext cx="1885949" cy="2426669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6424EE-7B28-4415-BB35-C1AC58371E41}"/>
              </a:ext>
            </a:extLst>
          </p:cNvPr>
          <p:cNvSpPr/>
          <p:nvPr/>
        </p:nvSpPr>
        <p:spPr>
          <a:xfrm>
            <a:off x="1352550" y="4057650"/>
            <a:ext cx="6516645" cy="381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821009-CB5F-473A-BA3C-049CE11ED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65B8C-4E49-4A52-A2F4-29EF91A0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191C11-108B-4C0E-BABB-C531557E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8104"/>
            <a:ext cx="5162550" cy="6748242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30BE38E-CE4A-4D74-920F-33276586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1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65B8C-4E49-4A52-A2F4-29EF91A0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DE2532-4315-4929-82D1-98F87554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39" y="107953"/>
            <a:ext cx="5055922" cy="6642094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86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57ACFDC-D5F9-44B2-9A77-8DD17B861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85" y="112818"/>
            <a:ext cx="4960692" cy="6592782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35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7AB3-7D4D-475D-A4FC-CE96681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0" y="0"/>
            <a:ext cx="6019800" cy="4952492"/>
          </a:xfrm>
        </p:spPr>
        <p:txBody>
          <a:bodyPr/>
          <a:lstStyle/>
          <a:p>
            <a:r>
              <a:rPr lang="en-US" dirty="0"/>
              <a:t>Computer-based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D007B-0675-49A6-9E6C-2605998CF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25" y="678284"/>
            <a:ext cx="5457825" cy="605868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1EBF5B-87D1-4E0A-AD3F-74262FD489B7}"/>
              </a:ext>
            </a:extLst>
          </p:cNvPr>
          <p:cNvSpPr/>
          <p:nvPr/>
        </p:nvSpPr>
        <p:spPr>
          <a:xfrm>
            <a:off x="2085974" y="4114800"/>
            <a:ext cx="4981575" cy="31432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3E3AA9-FE1C-4960-B8DC-E8BB6ACCE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00"/>
    </mc:Choice>
    <mc:Fallback xmlns="">
      <p:transition spd="slow" advClick="0" advTm="8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7AB3-7D4D-475D-A4FC-CE96681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0" y="0"/>
            <a:ext cx="6019800" cy="4952492"/>
          </a:xfrm>
        </p:spPr>
        <p:txBody>
          <a:bodyPr/>
          <a:lstStyle/>
          <a:p>
            <a:r>
              <a:rPr lang="en-US" dirty="0"/>
              <a:t>Computer-based Survey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840A0C-12A8-4EB7-ABE2-BD302E704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56" y="1546356"/>
            <a:ext cx="1843342" cy="353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9C8AAEB-C23A-45EF-9166-4E033990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4" y="1994163"/>
            <a:ext cx="1941727" cy="251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7BC92-C44B-41C5-AD50-47BC3B21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9" y="1204750"/>
            <a:ext cx="8950501" cy="44485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2888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1262-EAC3-4EC5-8A38-EAFA7253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933875"/>
            <a:ext cx="7048500" cy="9643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….but first, </a:t>
            </a:r>
            <a:r>
              <a:rPr lang="en-US" sz="60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sz="6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measurement, and </a:t>
            </a:r>
            <a:r>
              <a:rPr lang="en-US" sz="60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sz="6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we measure?</a:t>
            </a:r>
          </a:p>
        </p:txBody>
      </p:sp>
    </p:spTree>
    <p:extLst>
      <p:ext uri="{BB962C8B-B14F-4D97-AF65-F5344CB8AC3E}">
        <p14:creationId xmlns:p14="http://schemas.microsoft.com/office/powerpoint/2010/main" val="231589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9895A0B-5446-407A-8E30-02370EC0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0254"/>
            <a:ext cx="2895600" cy="612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72C908A-DAF1-40B7-9EA1-1D1FF01E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95994"/>
            <a:ext cx="2209800" cy="420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F7B49B-2F4D-41B2-A0B9-EA8C3871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41" y="769035"/>
            <a:ext cx="2300918" cy="48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0A92438-4577-475F-B094-B91A9521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61" y="1676400"/>
            <a:ext cx="1577077" cy="324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269E36-7840-4E7C-BADF-11FDF5FC0357}"/>
              </a:ext>
            </a:extLst>
          </p:cNvPr>
          <p:cNvCxnSpPr>
            <a:cxnSpLocks/>
          </p:cNvCxnSpPr>
          <p:nvPr/>
        </p:nvCxnSpPr>
        <p:spPr>
          <a:xfrm>
            <a:off x="6303302" y="3505200"/>
            <a:ext cx="909159" cy="133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5CC9B72A-03E9-47A7-9AB1-6B61EB95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8" y="637114"/>
            <a:ext cx="2679349" cy="566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BE42A21-37B4-4FFB-B5E9-B4149C84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" y="1938747"/>
            <a:ext cx="2252899" cy="275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F7AB3-7D4D-475D-A4FC-CE96681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0" y="0"/>
            <a:ext cx="6019800" cy="4952492"/>
          </a:xfrm>
        </p:spPr>
        <p:txBody>
          <a:bodyPr/>
          <a:lstStyle/>
          <a:p>
            <a:r>
              <a:rPr lang="en-US" dirty="0"/>
              <a:t>Computer-based Survey</a:t>
            </a:r>
          </a:p>
        </p:txBody>
      </p:sp>
    </p:spTree>
    <p:extLst>
      <p:ext uri="{BB962C8B-B14F-4D97-AF65-F5344CB8AC3E}">
        <p14:creationId xmlns:p14="http://schemas.microsoft.com/office/powerpoint/2010/main" val="280436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81284094534_CH19_FIGF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960" y="1143533"/>
            <a:ext cx="7498080" cy="457093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708312-3F5B-4A77-B5CB-23588342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675"/>
            <a:ext cx="6019800" cy="4952492"/>
          </a:xfrm>
        </p:spPr>
        <p:txBody>
          <a:bodyPr/>
          <a:lstStyle/>
          <a:p>
            <a:pPr algn="l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35927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7676" y="333676"/>
            <a:ext cx="3914775" cy="4952492"/>
          </a:xfrm>
        </p:spPr>
        <p:txBody>
          <a:bodyPr>
            <a:normAutofit/>
          </a:bodyPr>
          <a:lstStyle/>
          <a:p>
            <a:r>
              <a:rPr lang="en-US" sz="4000" dirty="0"/>
              <a:t>Training Data Collectors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724" y="445241"/>
            <a:ext cx="4993331" cy="334570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Uniformity</a:t>
            </a:r>
            <a:r>
              <a:rPr lang="en-US" dirty="0"/>
              <a:t> in data collection procedures is important.</a:t>
            </a:r>
          </a:p>
          <a:p>
            <a:r>
              <a:rPr lang="en-US" dirty="0"/>
              <a:t>Research personnel need access to comprehensive handbooks and training sessions to practice their skills before collecting data.</a:t>
            </a:r>
          </a:p>
          <a:p>
            <a:r>
              <a:rPr lang="en-US" u="sng" dirty="0">
                <a:solidFill>
                  <a:srgbClr val="FF0000"/>
                </a:solidFill>
              </a:rPr>
              <a:t>Essentials</a:t>
            </a:r>
            <a:r>
              <a:rPr lang="en-US" dirty="0"/>
              <a:t>: Teamwork, communication, organization, professionalism, and energy!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D8AC983-22C6-475F-93F4-EFE4040B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8" y="3699100"/>
            <a:ext cx="4080186" cy="297240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glow rad="127000">
              <a:schemeClr val="accent1"/>
            </a:glow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52586F6-362A-45E0-97C4-E8A244B0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4364" y="1961140"/>
            <a:ext cx="3114468" cy="2335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accent1"/>
            </a:glo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FC79283-D3FB-445B-B111-AA17315D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868016"/>
            <a:ext cx="3159743" cy="1918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accent1"/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857D7D-9490-4B23-BA24-9FE8A3E17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000"/>
    </mc:Choice>
    <mc:Fallback xmlns="">
      <p:transition spd="slow" advClick="0" advTm="1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-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485" y="972593"/>
            <a:ext cx="5768827" cy="559935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E8C54A-6076-4DBA-B86A-55BF84E2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376"/>
            <a:ext cx="7705726" cy="4952492"/>
          </a:xfrm>
        </p:spPr>
        <p:txBody>
          <a:bodyPr>
            <a:normAutofit/>
          </a:bodyPr>
          <a:lstStyle/>
          <a:p>
            <a:r>
              <a:rPr lang="en-US" sz="4000" dirty="0"/>
              <a:t>Characteristics of Interviewers</a:t>
            </a:r>
          </a:p>
        </p:txBody>
      </p:sp>
    </p:spTree>
    <p:extLst>
      <p:ext uri="{BB962C8B-B14F-4D97-AF65-F5344CB8AC3E}">
        <p14:creationId xmlns:p14="http://schemas.microsoft.com/office/powerpoint/2010/main" val="3494684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-4-2.jpg">
            <a:extLst>
              <a:ext uri="{FF2B5EF4-FFF2-40B4-BE49-F238E27FC236}">
                <a16:creationId xmlns:a16="http://schemas.microsoft.com/office/drawing/2014/main" id="{4A01B756-82F2-45AB-B518-CB8400A401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492" y="936160"/>
            <a:ext cx="6020234" cy="573126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090F3B-51DA-402D-B5FA-F7CD8365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376"/>
            <a:ext cx="7705726" cy="4952492"/>
          </a:xfrm>
        </p:spPr>
        <p:txBody>
          <a:bodyPr>
            <a:normAutofit/>
          </a:bodyPr>
          <a:lstStyle/>
          <a:p>
            <a:r>
              <a:rPr lang="en-US" sz="4000" dirty="0"/>
              <a:t>Characteristics of Interviewers</a:t>
            </a:r>
          </a:p>
        </p:txBody>
      </p:sp>
    </p:spTree>
    <p:extLst>
      <p:ext uri="{BB962C8B-B14F-4D97-AF65-F5344CB8AC3E}">
        <p14:creationId xmlns:p14="http://schemas.microsoft.com/office/powerpoint/2010/main" val="1026577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05" y="283453"/>
            <a:ext cx="28754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Inter-Rater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987" y="378566"/>
            <a:ext cx="4686299" cy="5655156"/>
          </a:xfrm>
        </p:spPr>
        <p:txBody>
          <a:bodyPr/>
          <a:lstStyle/>
          <a:p>
            <a:r>
              <a:rPr lang="en-US" dirty="0"/>
              <a:t>the degree of </a:t>
            </a:r>
            <a:r>
              <a:rPr lang="en-US" dirty="0">
                <a:solidFill>
                  <a:srgbClr val="FF0000"/>
                </a:solidFill>
              </a:rPr>
              <a:t>agreement</a:t>
            </a:r>
            <a:r>
              <a:rPr lang="en-US" dirty="0"/>
              <a:t> among raters/assessors/data collectors</a:t>
            </a:r>
          </a:p>
          <a:p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kappa statistic </a:t>
            </a:r>
            <a:r>
              <a:rPr lang="en-US" dirty="0"/>
              <a:t>demonstrates that two assessors are making consistently valid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487D8-0C5F-4158-8228-91A0B2914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4" y="1622055"/>
            <a:ext cx="2295525" cy="172164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D7899-529A-4B61-8332-3EE486D2E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930" y="2454899"/>
            <a:ext cx="6449873" cy="381410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573F2C-5F27-4052-9573-CF140AEFD0B5}"/>
              </a:ext>
            </a:extLst>
          </p:cNvPr>
          <p:cNvSpPr/>
          <p:nvPr/>
        </p:nvSpPr>
        <p:spPr>
          <a:xfrm>
            <a:off x="129138" y="3722330"/>
            <a:ext cx="2225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“Are we seeing, and agreeing that we are seeing, the same thing”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E85407-8395-4D80-A8C3-269785D4B478}"/>
              </a:ext>
            </a:extLst>
          </p:cNvPr>
          <p:cNvSpPr/>
          <p:nvPr/>
        </p:nvSpPr>
        <p:spPr>
          <a:xfrm>
            <a:off x="3276600" y="5039262"/>
            <a:ext cx="4419600" cy="196683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46904-79E6-420C-915D-D5F31386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000"/>
    </mc:Choice>
    <mc:Fallback xmlns="">
      <p:transition spd="slow" advClick="0" advTm="1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2450" y="124987"/>
            <a:ext cx="9553575" cy="4952492"/>
          </a:xfrm>
        </p:spPr>
        <p:txBody>
          <a:bodyPr>
            <a:normAutofit/>
          </a:bodyPr>
          <a:lstStyle/>
          <a:p>
            <a:r>
              <a:rPr lang="en-US" sz="4000" dirty="0"/>
              <a:t>The Kappa Statistic: Assessing Agreement</a:t>
            </a:r>
          </a:p>
        </p:txBody>
      </p:sp>
      <p:pic>
        <p:nvPicPr>
          <p:cNvPr id="4" name="Picture 3" descr="9781284094534_CH20_FIGF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6831" y="807958"/>
            <a:ext cx="5490338" cy="538762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A4308-53B2-4C07-B830-09ADA425AC36}"/>
              </a:ext>
            </a:extLst>
          </p:cNvPr>
          <p:cNvSpPr/>
          <p:nvPr/>
        </p:nvSpPr>
        <p:spPr>
          <a:xfrm>
            <a:off x="1752599" y="3819525"/>
            <a:ext cx="5648325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3913F-5DA5-420F-81BE-6A664A913175}"/>
              </a:ext>
            </a:extLst>
          </p:cNvPr>
          <p:cNvSpPr/>
          <p:nvPr/>
        </p:nvSpPr>
        <p:spPr>
          <a:xfrm>
            <a:off x="1752599" y="3932291"/>
            <a:ext cx="2622756" cy="275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9F011-7E08-481A-B268-E33DDAA18E78}"/>
              </a:ext>
            </a:extLst>
          </p:cNvPr>
          <p:cNvSpPr/>
          <p:nvPr/>
        </p:nvSpPr>
        <p:spPr>
          <a:xfrm>
            <a:off x="4694413" y="3932291"/>
            <a:ext cx="2696988" cy="275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3972B-0446-49FD-998C-F61E7F81A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389-4812-41AA-919A-15B911BC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772" y="2413624"/>
            <a:ext cx="5001388" cy="4952492"/>
          </a:xfrm>
        </p:spPr>
        <p:txBody>
          <a:bodyPr>
            <a:normAutofit/>
          </a:bodyPr>
          <a:lstStyle/>
          <a:p>
            <a:r>
              <a:rPr lang="en-US" sz="6000" dirty="0"/>
              <a:t>- END PART 2 -</a:t>
            </a:r>
          </a:p>
        </p:txBody>
      </p:sp>
    </p:spTree>
    <p:extLst>
      <p:ext uri="{BB962C8B-B14F-4D97-AF65-F5344CB8AC3E}">
        <p14:creationId xmlns:p14="http://schemas.microsoft.com/office/powerpoint/2010/main" val="1134630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389-4812-41AA-919A-15B911BC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760" y="2129459"/>
            <a:ext cx="5322479" cy="495249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What </a:t>
            </a:r>
            <a:r>
              <a:rPr lang="en-US" sz="5400" dirty="0"/>
              <a:t>to measure…</a:t>
            </a:r>
          </a:p>
        </p:txBody>
      </p:sp>
    </p:spTree>
    <p:extLst>
      <p:ext uri="{BB962C8B-B14F-4D97-AF65-F5344CB8AC3E}">
        <p14:creationId xmlns:p14="http://schemas.microsoft.com/office/powerpoint/2010/main" val="777001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73" y="434987"/>
            <a:ext cx="3487882" cy="4952492"/>
          </a:xfrm>
        </p:spPr>
        <p:txBody>
          <a:bodyPr>
            <a:normAutofit/>
          </a:bodyPr>
          <a:lstStyle/>
          <a:p>
            <a:r>
              <a:rPr lang="en-US" sz="4000" dirty="0"/>
              <a:t>Anthropometry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Anthropometry</a:t>
            </a:r>
            <a:r>
              <a:rPr lang="en-US" dirty="0"/>
              <a:t> is the measurement of the human body.</a:t>
            </a:r>
          </a:p>
          <a:p>
            <a:pPr lvl="1"/>
            <a:r>
              <a:rPr lang="en-US" dirty="0"/>
              <a:t>Body Mass Index (BMI)</a:t>
            </a:r>
          </a:p>
          <a:p>
            <a:pPr lvl="2"/>
            <a:r>
              <a:rPr lang="en-US" dirty="0"/>
              <a:t>Weight/Height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Waist-to-Hip Ratio</a:t>
            </a:r>
          </a:p>
          <a:p>
            <a:pPr lvl="1"/>
            <a:r>
              <a:rPr lang="en-US" dirty="0"/>
              <a:t>Skinfold Calipers</a:t>
            </a:r>
          </a:p>
          <a:p>
            <a:pPr lvl="1"/>
            <a:r>
              <a:rPr lang="en-US" dirty="0"/>
              <a:t>Bioelectrical Impedance (BIA)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Dual-Energy X-Ray Absorptiometry</a:t>
            </a:r>
            <a:r>
              <a:rPr lang="en-US" dirty="0"/>
              <a:t> (DEXA)</a:t>
            </a:r>
          </a:p>
          <a:p>
            <a:pPr lvl="1"/>
            <a:r>
              <a:rPr lang="en-US" dirty="0"/>
              <a:t>Hydrostatic Weighing (Underwater)</a:t>
            </a:r>
          </a:p>
          <a:p>
            <a:pPr lvl="1"/>
            <a:r>
              <a:rPr lang="en-US" dirty="0"/>
              <a:t>Air Displacement Plethysmography</a:t>
            </a:r>
          </a:p>
          <a:p>
            <a:r>
              <a:rPr lang="en-US" dirty="0"/>
              <a:t>Ensure </a:t>
            </a:r>
            <a:r>
              <a:rPr lang="en-US" dirty="0">
                <a:solidFill>
                  <a:srgbClr val="FF0000"/>
                </a:solidFill>
              </a:rPr>
              <a:t>privacy</a:t>
            </a:r>
            <a:r>
              <a:rPr lang="en-US" dirty="0"/>
              <a:t> for participants is being measured.</a:t>
            </a:r>
          </a:p>
        </p:txBody>
      </p:sp>
      <p:pic>
        <p:nvPicPr>
          <p:cNvPr id="4" name="Picture 3" descr="Image result for hydrostatic weighing">
            <a:extLst>
              <a:ext uri="{FF2B5EF4-FFF2-40B4-BE49-F238E27FC236}">
                <a16:creationId xmlns:a16="http://schemas.microsoft.com/office/drawing/2014/main" id="{8E6F6FF5-47E7-4590-B5BF-9C746D8BAAD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37299"/>
            <a:ext cx="2571750" cy="1850180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dxa">
            <a:extLst>
              <a:ext uri="{FF2B5EF4-FFF2-40B4-BE49-F238E27FC236}">
                <a16:creationId xmlns:a16="http://schemas.microsoft.com/office/drawing/2014/main" id="{1E1288E6-8302-4744-89F0-136A43DB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8" y="2109546"/>
            <a:ext cx="2847083" cy="1603374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kinfold caliper measurements">
            <a:extLst>
              <a:ext uri="{FF2B5EF4-FFF2-40B4-BE49-F238E27FC236}">
                <a16:creationId xmlns:a16="http://schemas.microsoft.com/office/drawing/2014/main" id="{0C5641C4-FC2C-4890-8893-8BC06204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47" y="4344595"/>
            <a:ext cx="1112656" cy="1696801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Waist circumference and waist-to-hip ratio">
            <a:extLst>
              <a:ext uri="{FF2B5EF4-FFF2-40B4-BE49-F238E27FC236}">
                <a16:creationId xmlns:a16="http://schemas.microsoft.com/office/drawing/2014/main" id="{0FA07F90-F886-4617-BEBA-060A15C4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3" y="5140673"/>
            <a:ext cx="1264853" cy="107190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342D58-AEB7-4AB4-8593-C70477CAB8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230639"/>
            <a:ext cx="3300844" cy="94624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E1CFE-B8C2-41F8-A4E3-FA714734C8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12" y="3038608"/>
            <a:ext cx="507926" cy="49869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B952E4-A0FB-4702-81B8-D246BF1D5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0"/>
    </mc:Choice>
    <mc:Fallback xmlns="">
      <p:transition spd="slow" advClick="0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AD9-3692-4017-BB01-E350663B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616828"/>
            <a:ext cx="3380255" cy="495249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</a:t>
            </a:r>
            <a:r>
              <a:rPr lang="en-US" dirty="0"/>
              <a:t> is ‘Measurement’?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Why</a:t>
            </a:r>
            <a:r>
              <a:rPr lang="en-US" dirty="0"/>
              <a:t> measure?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2FA9-9E1F-47E9-93B2-BB13402D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692891"/>
            <a:ext cx="4686299" cy="5655156"/>
          </a:xfrm>
        </p:spPr>
        <p:txBody>
          <a:bodyPr/>
          <a:lstStyle/>
          <a:p>
            <a:r>
              <a:rPr lang="en-US" dirty="0"/>
              <a:t>The Process of assigning numbers to properties of objects, organisms, or events, according to some rule</a:t>
            </a:r>
          </a:p>
          <a:p>
            <a:r>
              <a:rPr lang="en-US" dirty="0"/>
              <a:t>Meaningful interpretations on comparisons of the magnitude of any two or more scores on the attribute</a:t>
            </a:r>
          </a:p>
          <a:p>
            <a:endParaRPr lang="en-US" dirty="0"/>
          </a:p>
          <a:p>
            <a:endParaRPr lang="en-US" dirty="0"/>
          </a:p>
          <a:p>
            <a:pPr lvl="0"/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accurately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precisely</a:t>
            </a:r>
            <a:r>
              <a:rPr lang="en-US" dirty="0"/>
              <a:t> measure the underlying attribute of interest</a:t>
            </a:r>
          </a:p>
          <a:p>
            <a:pPr lvl="1"/>
            <a:r>
              <a:rPr lang="en-US" dirty="0"/>
              <a:t>Study findings are </a:t>
            </a:r>
            <a:r>
              <a:rPr lang="en-US" i="1" dirty="0"/>
              <a:t>worthless</a:t>
            </a:r>
            <a:r>
              <a:rPr lang="en-US" dirty="0"/>
              <a:t> without accurate measures!</a:t>
            </a:r>
          </a:p>
          <a:p>
            <a:r>
              <a:rPr lang="en-US" dirty="0"/>
              <a:t>Decision making </a:t>
            </a:r>
          </a:p>
          <a:p>
            <a:pPr lvl="1"/>
            <a:r>
              <a:rPr lang="en-US" dirty="0"/>
              <a:t>Evaluations can help inform decisions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71823-0B8E-441B-845A-4B3B65173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2074069"/>
            <a:ext cx="1666875" cy="125015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184AA-FF49-4C77-A3BE-A3100CFCE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2" y="2350043"/>
            <a:ext cx="1352552" cy="135255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4948F2-6E78-41D4-8C4A-F9B23671E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000"/>
    </mc:Choice>
    <mc:Fallback xmlns="">
      <p:transition spd="slow" advClick="0" advTm="1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559678"/>
            <a:ext cx="3280675" cy="4952492"/>
          </a:xfrm>
        </p:spPr>
        <p:txBody>
          <a:bodyPr>
            <a:normAutofit/>
          </a:bodyPr>
          <a:lstStyle/>
          <a:p>
            <a:r>
              <a:rPr lang="en-US" sz="4000" dirty="0"/>
              <a:t>Vital Signs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Clinical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include body temperature, blood pressure, and pulse (heart rate).</a:t>
            </a:r>
          </a:p>
          <a:p>
            <a:r>
              <a:rPr lang="en-US" dirty="0"/>
              <a:t>The research protocol should state exactly how each measurement should be taken.</a:t>
            </a:r>
          </a:p>
          <a:p>
            <a:endParaRPr lang="en-US" dirty="0"/>
          </a:p>
          <a:p>
            <a:r>
              <a:rPr lang="en-US" dirty="0"/>
              <a:t>Examples include breathing sounds, range of motion, and oral health status.</a:t>
            </a:r>
          </a:p>
          <a:p>
            <a:r>
              <a:rPr lang="en-US" dirty="0"/>
              <a:t>An assessment form can guide the procedures that will be used for all participants.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941C3-72C9-4D1B-A24D-FE5DD1B5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4" y="1266994"/>
            <a:ext cx="1271587" cy="8477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D2619-0C31-4436-9922-6DDF8E727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4" y="1426962"/>
            <a:ext cx="1271587" cy="95428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F9DB6-E99D-494A-A39C-AABB23035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0" y="4021886"/>
            <a:ext cx="1184149" cy="171216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3F6C0-0176-465B-A51E-F408D9589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75" y="4230615"/>
            <a:ext cx="1271587" cy="191536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F19D4F-417C-416D-9DCA-3877D57864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76752"/>
            <a:ext cx="1195386" cy="119538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D0492-F3A8-4A77-B286-2473B74D44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0" y="1937241"/>
            <a:ext cx="1084658" cy="77475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7A54EB-7C42-4D2F-8F06-4F2ADD99D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133" y="569066"/>
            <a:ext cx="3956333" cy="4952492"/>
          </a:xfrm>
        </p:spPr>
        <p:txBody>
          <a:bodyPr>
            <a:normAutofit/>
          </a:bodyPr>
          <a:lstStyle/>
          <a:p>
            <a:r>
              <a:rPr lang="en-US" sz="3200" dirty="0"/>
              <a:t>Tests of Physiological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Examples include spirometry for lung function, EEG for brain function, and audiometry for hearing acuity.</a:t>
            </a:r>
          </a:p>
          <a:p>
            <a:r>
              <a:rPr lang="en-US" dirty="0"/>
              <a:t>Consider the costs of these tests.</a:t>
            </a:r>
          </a:p>
          <a:p>
            <a:r>
              <a:rPr lang="en-US" dirty="0">
                <a:solidFill>
                  <a:srgbClr val="FF0000"/>
                </a:solidFill>
              </a:rPr>
              <a:t>Spirometry Example</a:t>
            </a:r>
          </a:p>
          <a:p>
            <a:pPr lvl="1"/>
            <a:r>
              <a:rPr lang="en-US" dirty="0"/>
              <a:t>Measurement of pulmonary volumes and rate of expired airflow</a:t>
            </a:r>
          </a:p>
          <a:p>
            <a:pPr lvl="1"/>
            <a:r>
              <a:rPr lang="en-US" dirty="0"/>
              <a:t>Vital capacity (VC)</a:t>
            </a:r>
          </a:p>
          <a:p>
            <a:pPr lvl="2"/>
            <a:r>
              <a:rPr lang="en-US" dirty="0"/>
              <a:t>Maximal volume of air that can be expired after maximal inspiration</a:t>
            </a:r>
          </a:p>
          <a:p>
            <a:pPr lvl="1"/>
            <a:r>
              <a:rPr lang="en-US" dirty="0"/>
              <a:t>Forced expiratory volume (FEV1)</a:t>
            </a:r>
          </a:p>
          <a:p>
            <a:pPr lvl="2"/>
            <a:r>
              <a:rPr lang="en-US" dirty="0"/>
              <a:t>Volume of air expired during 1 second during maximal expiration</a:t>
            </a:r>
          </a:p>
          <a:p>
            <a:pPr lvl="1"/>
            <a:r>
              <a:rPr lang="en-US" dirty="0"/>
              <a:t>FEV1/VC ratio</a:t>
            </a:r>
          </a:p>
          <a:p>
            <a:pPr lvl="2"/>
            <a:r>
              <a:rPr lang="en-US" dirty="0"/>
              <a:t>≥80% is normal for healthy individuals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0C57D-A80E-4259-BE3F-1139ADAD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6" y="1776670"/>
            <a:ext cx="3746934" cy="4512264"/>
          </a:xfrm>
          <a:prstGeom prst="rect">
            <a:avLst/>
          </a:prstGeom>
          <a:solidFill>
            <a:schemeClr val="tx1"/>
          </a:solidFill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159CE0-D463-4BA3-B0DB-FE5AAB4E2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000"/>
    </mc:Choice>
    <mc:Fallback xmlns="">
      <p:transition spd="slow" advClick="0" advTm="1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3003"/>
            <a:ext cx="4227980" cy="4952492"/>
          </a:xfrm>
        </p:spPr>
        <p:txBody>
          <a:bodyPr>
            <a:normAutofit/>
          </a:bodyPr>
          <a:lstStyle/>
          <a:p>
            <a:r>
              <a:rPr lang="en-US" sz="3600" dirty="0"/>
              <a:t> Laboratory Analysis of Biological Specimens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569066"/>
            <a:ext cx="4686299" cy="5655156"/>
          </a:xfrm>
        </p:spPr>
        <p:txBody>
          <a:bodyPr/>
          <a:lstStyle/>
          <a:p>
            <a:r>
              <a:rPr lang="en-US" dirty="0"/>
              <a:t>Examples include immunologic, genetic, and other tests of blood, urine, saliva, and other body fluids.</a:t>
            </a:r>
          </a:p>
          <a:p>
            <a:r>
              <a:rPr lang="en-US" dirty="0"/>
              <a:t>Decide ahead of time whether results will be shared with participants.</a:t>
            </a:r>
          </a:p>
          <a:p>
            <a:r>
              <a:rPr lang="en-US" dirty="0">
                <a:solidFill>
                  <a:srgbClr val="FF0000"/>
                </a:solidFill>
              </a:rPr>
              <a:t>ELISAs</a:t>
            </a:r>
          </a:p>
          <a:p>
            <a:pPr lvl="1"/>
            <a:r>
              <a:rPr lang="en-US" dirty="0"/>
              <a:t>‘enzyme-linked immunosorbent assay’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Examples include X-rays, CT scans, MRIs, and ultrasound.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29310" y="4208529"/>
            <a:ext cx="2875430" cy="1269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Medical Imaging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F585E-8082-463F-83FB-F0C618D15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7" y="2253832"/>
            <a:ext cx="2138106" cy="143083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3F764-606E-4F67-8958-10F731B19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537455"/>
            <a:ext cx="1738312" cy="116328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C6FAA-FF8F-4DD3-BEFC-E71C9B90D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" y="4292961"/>
            <a:ext cx="1528762" cy="110025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4672A8-779D-4118-8313-9FB42C6DE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930" y="464428"/>
            <a:ext cx="39041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Tests of Physical Fitness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013" y="536530"/>
            <a:ext cx="4686299" cy="5655156"/>
          </a:xfrm>
        </p:spPr>
        <p:txBody>
          <a:bodyPr/>
          <a:lstStyle/>
          <a:p>
            <a:r>
              <a:rPr lang="en-US" dirty="0"/>
              <a:t>Examples include tests of strength, endurance, and flexibility.</a:t>
            </a:r>
          </a:p>
          <a:p>
            <a:r>
              <a:rPr lang="en-US" dirty="0"/>
              <a:t>Safety must be the top priority.</a:t>
            </a:r>
          </a:p>
          <a:p>
            <a:r>
              <a:rPr lang="en-US" dirty="0"/>
              <a:t>Cardiorespiratory Fitness (CRF)</a:t>
            </a:r>
          </a:p>
          <a:p>
            <a:pPr lvl="1"/>
            <a:r>
              <a:rPr lang="en-US" i="1" dirty="0"/>
              <a:t>“Progressive Aerobic Cardiovascular Endurance Run </a:t>
            </a:r>
            <a:r>
              <a:rPr lang="en-US" dirty="0">
                <a:solidFill>
                  <a:srgbClr val="FF0000"/>
                </a:solidFill>
              </a:rPr>
              <a:t>‘PACER’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F9D83-8921-4E0A-B479-4FFC13317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9" y="1799397"/>
            <a:ext cx="2257425" cy="126980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76035-C8B4-43C1-93AE-55104EBA8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5" y="3288736"/>
            <a:ext cx="3267074" cy="15335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1A04D8-BC9B-46AB-87F8-F647085F5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49" y="2989497"/>
            <a:ext cx="5413351" cy="3363281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33BB83-733C-4E35-B9CE-C8272D4D57FE}"/>
              </a:ext>
            </a:extLst>
          </p:cNvPr>
          <p:cNvSpPr/>
          <p:nvPr/>
        </p:nvSpPr>
        <p:spPr>
          <a:xfrm>
            <a:off x="332699" y="4991357"/>
            <a:ext cx="2848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-apple-system"/>
              </a:rPr>
              <a:t>“multistage aerobic capacity test that progressively gets more difficult as it continues”</a:t>
            </a:r>
            <a:endParaRPr lang="en-US" sz="20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786DE-E275-497C-9367-ADB194506E1F}"/>
              </a:ext>
            </a:extLst>
          </p:cNvPr>
          <p:cNvSpPr/>
          <p:nvPr/>
        </p:nvSpPr>
        <p:spPr>
          <a:xfrm>
            <a:off x="3586974" y="6167302"/>
            <a:ext cx="4910849" cy="20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60EA08-B161-4C28-926D-22978D3F6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000"/>
    </mc:Choice>
    <mc:Fallback xmlns=""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5" y="511885"/>
            <a:ext cx="34469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Environmental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risks to human health can be assessed by trained observers with checklists and by laboratory tests (such as tests for lead in the water).</a:t>
            </a:r>
          </a:p>
          <a:p>
            <a:r>
              <a:rPr lang="en-US" b="1" dirty="0"/>
              <a:t>Park Audits</a:t>
            </a:r>
          </a:p>
          <a:p>
            <a:r>
              <a:rPr lang="en-US" dirty="0"/>
              <a:t>Air Quality Index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ADAC8-F2FB-4DB3-8C12-63239418B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5" y="2141530"/>
            <a:ext cx="3446930" cy="206023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8B8D0-F3F2-4EBA-B718-28FCAF7D4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1" y="4087259"/>
            <a:ext cx="2890837" cy="164014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6" descr="Image result for AQi">
            <a:extLst>
              <a:ext uri="{FF2B5EF4-FFF2-40B4-BE49-F238E27FC236}">
                <a16:creationId xmlns:a16="http://schemas.microsoft.com/office/drawing/2014/main" id="{705E125E-86AB-4B0E-887A-6B4B2050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70" y="2988131"/>
            <a:ext cx="2754704" cy="2198255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FE0620-6245-4177-B0FB-0AA262AB54EC}"/>
              </a:ext>
            </a:extLst>
          </p:cNvPr>
          <p:cNvSpPr/>
          <p:nvPr/>
        </p:nvSpPr>
        <p:spPr>
          <a:xfrm>
            <a:off x="4077560" y="5370001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Balto"/>
              </a:rPr>
              <a:t>“…the air quality index in Sacramento was at 316. That’s hazardous. Breathing in that air for a day is roughly equivalent to smoking 14 cigarettes.”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A26461-2AA9-424D-B574-AD8C6C4F8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0"/>
    </mc:Choice>
    <mc:Fallback xmlns=""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978"/>
            <a:ext cx="3446930" cy="4952492"/>
          </a:xfrm>
        </p:spPr>
        <p:txBody>
          <a:bodyPr>
            <a:normAutofit/>
          </a:bodyPr>
          <a:lstStyle/>
          <a:p>
            <a:r>
              <a:rPr lang="en-US" sz="4000" dirty="0"/>
              <a:t>Behavioral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5716"/>
            <a:ext cx="4686299" cy="5655156"/>
          </a:xfrm>
        </p:spPr>
        <p:txBody>
          <a:bodyPr/>
          <a:lstStyle/>
          <a:p>
            <a:r>
              <a:rPr lang="en-US" dirty="0"/>
              <a:t>Lifestyle behaviors, risky behaviors…</a:t>
            </a:r>
          </a:p>
          <a:p>
            <a:pPr lvl="1"/>
            <a:r>
              <a:rPr lang="en-US" dirty="0"/>
              <a:t>Activity (Sedentary, MVPA, TPA)</a:t>
            </a:r>
          </a:p>
          <a:p>
            <a:pPr lvl="1"/>
            <a:r>
              <a:rPr lang="en-US" dirty="0"/>
              <a:t>Sleep (duration, quality, timing)</a:t>
            </a:r>
          </a:p>
          <a:p>
            <a:pPr lvl="1"/>
            <a:r>
              <a:rPr lang="en-US" dirty="0"/>
              <a:t>Diet (quantity, quality) </a:t>
            </a:r>
          </a:p>
          <a:p>
            <a:pPr lvl="1"/>
            <a:r>
              <a:rPr lang="en-US" dirty="0"/>
              <a:t>Technology use (duration, types)</a:t>
            </a:r>
          </a:p>
          <a:p>
            <a:pPr lvl="1"/>
            <a:r>
              <a:rPr lang="en-US" dirty="0"/>
              <a:t>Substance/Drug use (recreational, clinical)</a:t>
            </a:r>
          </a:p>
          <a:p>
            <a:r>
              <a:rPr lang="en-US" dirty="0"/>
              <a:t>Consider </a:t>
            </a:r>
            <a:r>
              <a:rPr lang="en-US" dirty="0">
                <a:solidFill>
                  <a:srgbClr val="FF0000"/>
                </a:solidFill>
              </a:rPr>
              <a:t>objective</a:t>
            </a:r>
            <a:r>
              <a:rPr lang="en-US" dirty="0"/>
              <a:t> and/or </a:t>
            </a:r>
            <a:r>
              <a:rPr lang="en-US" dirty="0">
                <a:solidFill>
                  <a:srgbClr val="FF0000"/>
                </a:solidFill>
              </a:rPr>
              <a:t>subjective</a:t>
            </a:r>
            <a:r>
              <a:rPr lang="en-US" dirty="0"/>
              <a:t> measures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15B47-054D-4989-B313-7C574E768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1740408"/>
            <a:ext cx="2698339" cy="189814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B5A79-BE97-4A73-BF6B-6DEB7E58A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3762375"/>
            <a:ext cx="2819400" cy="1866900"/>
          </a:xfrm>
          <a:prstGeom prst="rect">
            <a:avLst/>
          </a:prstGeom>
        </p:spPr>
      </p:pic>
      <p:pic>
        <p:nvPicPr>
          <p:cNvPr id="8" name="Picture 2" descr="http://actigraphcorp.com/wp-content/uploads/2015/03/link-gallery-showcase-550x550.jpg">
            <a:extLst>
              <a:ext uri="{FF2B5EF4-FFF2-40B4-BE49-F238E27FC236}">
                <a16:creationId xmlns:a16="http://schemas.microsoft.com/office/drawing/2014/main" id="{09AD8BB6-C8F4-47A6-8522-27BFB96A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40" y="4560309"/>
            <a:ext cx="1301614" cy="1301614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text reminders">
            <a:extLst>
              <a:ext uri="{FF2B5EF4-FFF2-40B4-BE49-F238E27FC236}">
                <a16:creationId xmlns:a16="http://schemas.microsoft.com/office/drawing/2014/main" id="{15EB6A7E-43CC-4D72-B08F-FC27FA47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92" y="4190448"/>
            <a:ext cx="922709" cy="1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58C1E-9497-4D24-A88A-75BB601505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37" y="5042579"/>
            <a:ext cx="1173392" cy="117339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D8FEC-9900-4558-9087-C4942DAAA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03" y="4166585"/>
            <a:ext cx="1884823" cy="141361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E07131-43E3-4E2E-BC29-65FB5806C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208" y="264403"/>
            <a:ext cx="3565992" cy="4952492"/>
          </a:xfrm>
        </p:spPr>
        <p:txBody>
          <a:bodyPr>
            <a:normAutofit/>
          </a:bodyPr>
          <a:lstStyle/>
          <a:p>
            <a:r>
              <a:rPr lang="en-US" sz="3600" dirty="0"/>
              <a:t>GIS (Geographic Information Systems)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64403"/>
            <a:ext cx="4686299" cy="5655156"/>
          </a:xfrm>
        </p:spPr>
        <p:txBody>
          <a:bodyPr/>
          <a:lstStyle/>
          <a:p>
            <a:r>
              <a:rPr lang="en-US" dirty="0"/>
              <a:t>Use a GPS (global positioning system) to gather the latitude and longitude for key places, so that they can be mapped and incorporated into a ‘spatial analysis’.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AA275-5069-4BA6-AED6-664133047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0" y="2326011"/>
            <a:ext cx="3019425" cy="196693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0B94F-4F37-41EC-8BF4-75453582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831" y="2326011"/>
            <a:ext cx="5638169" cy="445808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BB064-ADE5-441D-82CF-454076963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54" y="4436014"/>
            <a:ext cx="1393031" cy="139303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898C0E-1D06-4350-9171-6111C8293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000"/>
    </mc:Choice>
    <mc:Fallback xmlns="">
      <p:transition spd="slow" advClick="0" advTm="9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464428"/>
            <a:ext cx="2875430" cy="5591740"/>
          </a:xfrm>
        </p:spPr>
        <p:txBody>
          <a:bodyPr>
            <a:normAutofit/>
          </a:bodyPr>
          <a:lstStyle/>
          <a:p>
            <a:r>
              <a:rPr lang="en-US" sz="4000" dirty="0"/>
              <a:t>Using data collected by someone else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aka…</a:t>
            </a:r>
            <a:br>
              <a:rPr lang="en-US" sz="4000" dirty="0"/>
            </a:br>
            <a:br>
              <a:rPr lang="en-US" sz="4000" dirty="0"/>
            </a:br>
            <a:r>
              <a:rPr lang="en-US" sz="4000" b="1" dirty="0">
                <a:solidFill>
                  <a:srgbClr val="FF0000"/>
                </a:solidFill>
              </a:rPr>
              <a:t>Secondary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</a:t>
            </a:r>
            <a:r>
              <a:rPr lang="en-US" i="1" dirty="0">
                <a:solidFill>
                  <a:srgbClr val="FF0000"/>
                </a:solidFill>
              </a:rPr>
              <a:t>secondary analysis</a:t>
            </a:r>
            <a:r>
              <a:rPr lang="en-US" dirty="0"/>
              <a:t>, the researcher conducting the statistical analysis has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had</a:t>
            </a:r>
            <a:r>
              <a:rPr lang="en-US" dirty="0"/>
              <a:t> (and does not have) any contact with the individuals whose data are being examined.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6C42C-BC48-401A-989D-136F29589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2695575"/>
            <a:ext cx="4267200" cy="32004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21C965-16C8-48BA-950E-99A20964A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535"/>
            <a:ext cx="4143375" cy="4952492"/>
          </a:xfrm>
        </p:spPr>
        <p:txBody>
          <a:bodyPr>
            <a:normAutofit/>
          </a:bodyPr>
          <a:lstStyle/>
          <a:p>
            <a:r>
              <a:rPr lang="en-US" sz="4000" dirty="0"/>
              <a:t>Publicly Available Data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146" y="476250"/>
            <a:ext cx="4719205" cy="5719763"/>
          </a:xfrm>
        </p:spPr>
        <p:txBody>
          <a:bodyPr>
            <a:normAutofit fontScale="70000" lnSpcReduction="2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Many datasets </a:t>
            </a:r>
            <a:r>
              <a:rPr lang="en-US" sz="3000" dirty="0"/>
              <a:t>are available online, such as a diversity of cross-sectional studies from the CDC:</a:t>
            </a:r>
          </a:p>
          <a:p>
            <a:pPr lvl="1"/>
            <a:r>
              <a:rPr lang="en-US" sz="2600" dirty="0"/>
              <a:t>National Health and Nutrition Examination Survey (</a:t>
            </a:r>
            <a:r>
              <a:rPr lang="en-US" sz="2600" dirty="0" err="1">
                <a:solidFill>
                  <a:srgbClr val="FF0000"/>
                </a:solidFill>
              </a:rPr>
              <a:t>NHANES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National Health Interview Survey (</a:t>
            </a:r>
            <a:r>
              <a:rPr lang="en-US" sz="2600" dirty="0" err="1">
                <a:solidFill>
                  <a:srgbClr val="FF0000"/>
                </a:solidFill>
              </a:rPr>
              <a:t>NHIS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Behavioral Risk Factor Surveillance System (</a:t>
            </a:r>
            <a:r>
              <a:rPr lang="en-US" sz="2600" dirty="0" err="1">
                <a:solidFill>
                  <a:srgbClr val="FF0000"/>
                </a:solidFill>
              </a:rPr>
              <a:t>BRFSS</a:t>
            </a:r>
            <a:r>
              <a:rPr lang="en-US" sz="2600" dirty="0"/>
              <a:t>)</a:t>
            </a:r>
          </a:p>
          <a:p>
            <a:r>
              <a:rPr lang="en-US" sz="3000" dirty="0"/>
              <a:t>The data may be downloadable to all, or there may be an application process for acquiring the relevant data.</a:t>
            </a:r>
          </a:p>
          <a:p>
            <a:r>
              <a:rPr lang="en-US" sz="3000" dirty="0"/>
              <a:t>Read all relevant supporting documentation, and be aware of possible costs and authorship issues.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3591A-5F77-49DB-A25F-28B8E04BE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1530348"/>
            <a:ext cx="2514769" cy="1898651"/>
          </a:xfrm>
          <a:prstGeom prst="rect">
            <a:avLst/>
          </a:prstGeom>
          <a:solidFill>
            <a:schemeClr val="tx1"/>
          </a:solidFill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F4FF5-D4EF-48EA-AD64-4F4763A5E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720030"/>
            <a:ext cx="2514768" cy="2415500"/>
          </a:xfrm>
          <a:prstGeom prst="rect">
            <a:avLst/>
          </a:prstGeom>
          <a:solidFill>
            <a:schemeClr val="tx1"/>
          </a:solidFill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17C27-F5E6-40EC-89DF-4E606A6E0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0"/>
    </mc:Choice>
    <mc:Fallback xmlns=""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6" y="410921"/>
            <a:ext cx="3733799" cy="4952492"/>
          </a:xfrm>
        </p:spPr>
        <p:txBody>
          <a:bodyPr>
            <a:normAutofit/>
          </a:bodyPr>
          <a:lstStyle/>
          <a:p>
            <a:r>
              <a:rPr lang="en-US" sz="4000" dirty="0"/>
              <a:t>Private Data Sets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Clinical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325" y="500736"/>
            <a:ext cx="4943476" cy="5856528"/>
          </a:xfrm>
        </p:spPr>
        <p:txBody>
          <a:bodyPr>
            <a:normAutofit/>
          </a:bodyPr>
          <a:lstStyle/>
          <a:p>
            <a:r>
              <a:rPr lang="en-US" sz="1800" dirty="0"/>
              <a:t>Professors (and others) may make not-yet-analyzed data files available to students and other investigators.</a:t>
            </a:r>
          </a:p>
          <a:p>
            <a:r>
              <a:rPr lang="en-US" sz="1800" dirty="0"/>
              <a:t>Ethical approval, careful review of the data collection methods, and </a:t>
            </a:r>
            <a:r>
              <a:rPr lang="en-US" sz="1800" i="1" dirty="0">
                <a:solidFill>
                  <a:srgbClr val="FF0000"/>
                </a:solidFill>
              </a:rPr>
              <a:t>frank</a:t>
            </a:r>
            <a:r>
              <a:rPr lang="en-US" sz="1800" dirty="0"/>
              <a:t> conversations about authorship are required.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Ethical review of a research protocol is required before data are accessed.</a:t>
            </a:r>
          </a:p>
          <a:p>
            <a:r>
              <a:rPr lang="en-US" sz="1800" dirty="0"/>
              <a:t>Some data are electronic; others may be on paper and require data entry.</a:t>
            </a:r>
          </a:p>
          <a:p>
            <a:r>
              <a:rPr lang="en-US" sz="1800" dirty="0"/>
              <a:t>Records are often </a:t>
            </a:r>
            <a:r>
              <a:rPr lang="en-US" sz="1800" dirty="0">
                <a:solidFill>
                  <a:srgbClr val="FF0000"/>
                </a:solidFill>
              </a:rPr>
              <a:t>incomplete</a:t>
            </a:r>
            <a:r>
              <a:rPr lang="en-US" sz="1800" dirty="0"/>
              <a:t>; absence of information in a file </a:t>
            </a:r>
            <a:r>
              <a:rPr lang="en-US" sz="1800" u="sng" dirty="0">
                <a:solidFill>
                  <a:srgbClr val="FF0000"/>
                </a:solidFill>
              </a:rPr>
              <a:t>cannot be assumed to mean that the symptom or sign was not present in the patient</a:t>
            </a:r>
            <a:r>
              <a:rPr lang="en-US" sz="1800" dirty="0"/>
              <a:t>.</a:t>
            </a:r>
          </a:p>
        </p:txBody>
      </p:sp>
      <p:pic>
        <p:nvPicPr>
          <p:cNvPr id="2050" name="Picture 2" descr="Image result for sharing is caring">
            <a:hlinkClick r:id="rId4"/>
            <a:extLst>
              <a:ext uri="{FF2B5EF4-FFF2-40B4-BE49-F238E27FC236}">
                <a16:creationId xmlns:a16="http://schemas.microsoft.com/office/drawing/2014/main" id="{10DA16EC-4E77-4B02-A605-FD01C370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629289"/>
            <a:ext cx="1419224" cy="1172153"/>
          </a:xfrm>
          <a:prstGeom prst="rect">
            <a:avLst/>
          </a:prstGeom>
          <a:solidFill>
            <a:schemeClr val="tx1"/>
          </a:solidFill>
          <a:ln w="3492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48B26-7530-4DE1-A3B5-69BAD45EC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4151809"/>
            <a:ext cx="2209800" cy="1657350"/>
          </a:xfrm>
          <a:prstGeom prst="rect">
            <a:avLst/>
          </a:prstGeom>
          <a:solidFill>
            <a:schemeClr val="tx1"/>
          </a:solidFill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085021-D5EB-4D17-9400-2EFCA6343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AD9-3692-4017-BB01-E350663B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5" y="359516"/>
            <a:ext cx="3380255" cy="4952492"/>
          </a:xfrm>
        </p:spPr>
        <p:txBody>
          <a:bodyPr/>
          <a:lstStyle/>
          <a:p>
            <a:r>
              <a:rPr lang="en-US" dirty="0"/>
              <a:t>Measurement Considerations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2FA9-9E1F-47E9-93B2-BB13402D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296" y="397616"/>
            <a:ext cx="4686299" cy="5655156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Goal/Questions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Purpose of assessment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Age of participants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Sample size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Tolerance limits of response burden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Resources – generally, cost of assessment is related to its accuracy (</a:t>
            </a:r>
            <a:r>
              <a:rPr lang="en-US" dirty="0">
                <a:solidFill>
                  <a:srgbClr val="FF0000"/>
                </a:solidFill>
              </a:rPr>
              <a:t>lower cost = lower accuracy</a:t>
            </a:r>
            <a:r>
              <a:rPr lang="en-US" dirty="0"/>
              <a:t>)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u="sng" dirty="0"/>
              <a:t>Type</a:t>
            </a:r>
            <a:r>
              <a:rPr lang="en-US" dirty="0"/>
              <a:t> of information sought</a:t>
            </a:r>
          </a:p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Context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49646-37C5-42E2-93F7-C03BBB5B0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6" y="2730176"/>
            <a:ext cx="2581832" cy="258183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EED0B-3998-43AB-B5DC-81E9B352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9" y="2006829"/>
            <a:ext cx="989727" cy="1182950"/>
          </a:xfrm>
          <a:prstGeom prst="rect">
            <a:avLst/>
          </a:prstGeom>
          <a:ln w="349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1163FD-83FD-4038-9EFF-AC40CC292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000"/>
    </mc:Choice>
    <mc:Fallback xmlns="">
      <p:transition spd="slow" advClick="0" advTm="1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389-4812-41AA-919A-15B911BC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2493253"/>
            <a:ext cx="2875430" cy="4952492"/>
          </a:xfrm>
        </p:spPr>
        <p:txBody>
          <a:bodyPr>
            <a:normAutofit/>
          </a:bodyPr>
          <a:lstStyle/>
          <a:p>
            <a:r>
              <a:rPr lang="en-US" sz="6000" dirty="0"/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213123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1846-2710-414A-8ED5-D79E8F58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9D434-EF87-44E7-84A0-5BC920CD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286C1-B77D-41A3-8240-FBEFF8B7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47" y="152614"/>
            <a:ext cx="8923106" cy="594317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B9B875-EAB9-4B35-BAF6-FB3A7D4AAAFD}"/>
              </a:ext>
            </a:extLst>
          </p:cNvPr>
          <p:cNvCxnSpPr>
            <a:cxnSpLocks/>
          </p:cNvCxnSpPr>
          <p:nvPr/>
        </p:nvCxnSpPr>
        <p:spPr>
          <a:xfrm>
            <a:off x="3088833" y="569066"/>
            <a:ext cx="0" cy="5088784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E30657-1BD7-43B4-9563-ECDB0BB22C0E}"/>
              </a:ext>
            </a:extLst>
          </p:cNvPr>
          <p:cNvCxnSpPr>
            <a:cxnSpLocks/>
          </p:cNvCxnSpPr>
          <p:nvPr/>
        </p:nvCxnSpPr>
        <p:spPr>
          <a:xfrm>
            <a:off x="7079808" y="569066"/>
            <a:ext cx="0" cy="5088784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F230E76-A802-40C3-B0B8-4B808CB4F0AF}"/>
              </a:ext>
            </a:extLst>
          </p:cNvPr>
          <p:cNvSpPr/>
          <p:nvPr/>
        </p:nvSpPr>
        <p:spPr>
          <a:xfrm>
            <a:off x="110446" y="152614"/>
            <a:ext cx="3425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Measuring Physical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Activity Example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740414-2345-41E4-8A00-72AFCD60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1262-EAC3-4EC5-8A38-EAFA7253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877" y="2464678"/>
            <a:ext cx="7048500" cy="964322"/>
          </a:xfrm>
        </p:spPr>
        <p:txBody>
          <a:bodyPr>
            <a:normAutofit/>
          </a:bodyPr>
          <a:lstStyle/>
          <a:p>
            <a:pPr algn="ctr"/>
            <a:r>
              <a:rPr lang="en-US" sz="6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Ways to measure</a:t>
            </a:r>
          </a:p>
        </p:txBody>
      </p:sp>
    </p:spTree>
    <p:extLst>
      <p:ext uri="{BB962C8B-B14F-4D97-AF65-F5344CB8AC3E}">
        <p14:creationId xmlns:p14="http://schemas.microsoft.com/office/powerpoint/2010/main" val="177337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40" y="393792"/>
            <a:ext cx="3363192" cy="4952492"/>
          </a:xfrm>
        </p:spPr>
        <p:txBody>
          <a:bodyPr>
            <a:normAutofit/>
          </a:bodyPr>
          <a:lstStyle/>
          <a:p>
            <a:r>
              <a:rPr lang="en-US" sz="4000" dirty="0"/>
              <a:t>Questionnaires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58226"/>
            <a:ext cx="4686299" cy="565515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/>
              <a:t>questionnaire</a:t>
            </a:r>
            <a:r>
              <a:rPr lang="en-US" dirty="0"/>
              <a:t> (or </a:t>
            </a:r>
            <a:r>
              <a:rPr lang="en-US" b="1" i="1" dirty="0"/>
              <a:t>survey instrument</a:t>
            </a:r>
            <a:r>
              <a:rPr lang="en-US" dirty="0"/>
              <a:t>) is a tool for systematically gathering information from study participants.</a:t>
            </a:r>
          </a:p>
          <a:p>
            <a:r>
              <a:rPr lang="en-US" dirty="0"/>
              <a:t>Start by compiling a list of the topics the survey instrument must cover.</a:t>
            </a:r>
          </a:p>
          <a:p>
            <a:r>
              <a:rPr lang="en-US" dirty="0"/>
              <a:t>Include questions that confirm eligibility to participate.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9781284094534_CH18_FIGF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38" y="3782916"/>
            <a:ext cx="8804971" cy="105793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9781284094534_CH18_FIGF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4902" y="5048098"/>
            <a:ext cx="6514407" cy="98270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56481" y="5354783"/>
            <a:ext cx="164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 Areas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8838EE-1722-48E6-AD65-9D7F4CCDC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Types of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Closed-ended questions </a:t>
            </a:r>
            <a:r>
              <a:rPr lang="en-US" dirty="0"/>
              <a:t>(</a:t>
            </a:r>
            <a:r>
              <a:rPr lang="en-US" b="1" i="1" dirty="0"/>
              <a:t>close-ended questions</a:t>
            </a:r>
            <a:r>
              <a:rPr lang="en-US" dirty="0"/>
              <a:t>) allow a limited number of possible answers:</a:t>
            </a:r>
          </a:p>
          <a:p>
            <a:pPr lvl="1"/>
            <a:r>
              <a:rPr lang="en-US" dirty="0"/>
              <a:t>Date/time</a:t>
            </a:r>
          </a:p>
          <a:p>
            <a:pPr lvl="1"/>
            <a:r>
              <a:rPr lang="en-US" dirty="0"/>
              <a:t>Numeric</a:t>
            </a:r>
          </a:p>
          <a:p>
            <a:pPr lvl="1"/>
            <a:r>
              <a:rPr lang="en-US" b="1" i="1" dirty="0"/>
              <a:t>Categorical</a:t>
            </a:r>
            <a:r>
              <a:rPr lang="en-US" dirty="0"/>
              <a:t>: </a:t>
            </a:r>
            <a:r>
              <a:rPr lang="en-US" i="1" dirty="0"/>
              <a:t>ordinal</a:t>
            </a:r>
            <a:r>
              <a:rPr lang="en-US" b="1" i="1" dirty="0"/>
              <a:t> </a:t>
            </a:r>
            <a:r>
              <a:rPr lang="en-US" dirty="0"/>
              <a:t>(ranked) or </a:t>
            </a:r>
            <a:r>
              <a:rPr lang="en-US" i="1" dirty="0"/>
              <a:t>nominal</a:t>
            </a:r>
            <a:r>
              <a:rPr lang="en-US" dirty="0"/>
              <a:t> (unordered)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Open-ended</a:t>
            </a:r>
            <a:r>
              <a:rPr lang="en-US" dirty="0">
                <a:solidFill>
                  <a:srgbClr val="FF0000"/>
                </a:solidFill>
              </a:rPr>
              <a:t>, or </a:t>
            </a:r>
            <a:r>
              <a:rPr lang="en-US" b="1" i="1" dirty="0">
                <a:solidFill>
                  <a:srgbClr val="FF0000"/>
                </a:solidFill>
              </a:rPr>
              <a:t>free response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/>
              <a:t>questions allow participants to explain their answers at length.</a:t>
            </a:r>
          </a:p>
          <a:p>
            <a:r>
              <a:rPr lang="en-US" dirty="0"/>
              <a:t>When anonymity is important, </a:t>
            </a:r>
            <a:r>
              <a:rPr lang="en-US" dirty="0">
                <a:solidFill>
                  <a:srgbClr val="FF0000"/>
                </a:solidFill>
              </a:rPr>
              <a:t>avoid</a:t>
            </a:r>
            <a:r>
              <a:rPr lang="en-US" dirty="0"/>
              <a:t> asking questions that could allow the participant’s </a:t>
            </a:r>
            <a:r>
              <a:rPr lang="en-US" dirty="0">
                <a:solidFill>
                  <a:srgbClr val="FF0000"/>
                </a:solidFill>
              </a:rPr>
              <a:t>identity</a:t>
            </a:r>
            <a:r>
              <a:rPr lang="en-US" dirty="0"/>
              <a:t> to be determined based on his/her responses.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7949" y="4221263"/>
            <a:ext cx="2485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Anonymity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B29F7-A53B-4DF8-8A23-7A18DFD5B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/>
    </mc:Choice>
    <mc:Fallback xmlns=""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EAD394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D1864467576C4AA9B63507903F71AD" ma:contentTypeVersion="15" ma:contentTypeDescription="Create a new document." ma:contentTypeScope="" ma:versionID="a9647ed33487483b5c222eb808fef27c">
  <xsd:schema xmlns:xsd="http://www.w3.org/2001/XMLSchema" xmlns:xs="http://www.w3.org/2001/XMLSchema" xmlns:p="http://schemas.microsoft.com/office/2006/metadata/properties" xmlns:ns1="http://schemas.microsoft.com/sharepoint/v3" xmlns:ns3="3ef32782-034a-479d-9ca6-4f28a8eb115b" xmlns:ns4="52c61c1f-3de4-4799-9425-327adacd172d" targetNamespace="http://schemas.microsoft.com/office/2006/metadata/properties" ma:root="true" ma:fieldsID="5a8314f76270f0f10c5dc9ca14a12619" ns1:_="" ns3:_="" ns4:_="">
    <xsd:import namespace="http://schemas.microsoft.com/sharepoint/v3"/>
    <xsd:import namespace="3ef32782-034a-479d-9ca6-4f28a8eb115b"/>
    <xsd:import namespace="52c61c1f-3de4-4799-9425-327adacd172d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32782-034a-479d-9ca6-4f28a8eb1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61c1f-3de4-4799-9425-327adacd172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1A02C9-9D9C-4215-9198-B1D7F7612F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D6B19B0-02ED-45C4-8A4D-1583CAE20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f32782-034a-479d-9ca6-4f28a8eb115b"/>
    <ds:schemaRef ds:uri="52c61c1f-3de4-4799-9425-327adacd1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B608B9-E7FE-4C4A-8860-9552394095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13735</TotalTime>
  <Words>1476</Words>
  <Application>Microsoft Office PowerPoint</Application>
  <PresentationFormat>Overhead</PresentationFormat>
  <Paragraphs>190</Paragraphs>
  <Slides>50</Slides>
  <Notes>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-apple-system</vt:lpstr>
      <vt:lpstr>Arial</vt:lpstr>
      <vt:lpstr>Arial</vt:lpstr>
      <vt:lpstr>Balto</vt:lpstr>
      <vt:lpstr>Calibri</vt:lpstr>
      <vt:lpstr>Calibri Light</vt:lpstr>
      <vt:lpstr>Cambria</vt:lpstr>
      <vt:lpstr>Corbel</vt:lpstr>
      <vt:lpstr>Verdana</vt:lpstr>
      <vt:lpstr>Test1</vt:lpstr>
      <vt:lpstr>Custom Design</vt:lpstr>
      <vt:lpstr>Instrumentation</vt:lpstr>
      <vt:lpstr>….how we measure</vt:lpstr>
      <vt:lpstr>….but first, what is measurement, and why do we measure?</vt:lpstr>
      <vt:lpstr>What is ‘Measurement’?      Why measure?</vt:lpstr>
      <vt:lpstr>Measurement Considerations      </vt:lpstr>
      <vt:lpstr>PowerPoint Presentation</vt:lpstr>
      <vt:lpstr>Ways to measure</vt:lpstr>
      <vt:lpstr>Questionnaires</vt:lpstr>
      <vt:lpstr>Types of Questions</vt:lpstr>
      <vt:lpstr>Types of Questions</vt:lpstr>
      <vt:lpstr>Types of Questions</vt:lpstr>
      <vt:lpstr>Ranked Response Examples</vt:lpstr>
      <vt:lpstr>Wording of Questions</vt:lpstr>
      <vt:lpstr>PowerPoint Presentation</vt:lpstr>
      <vt:lpstr>PowerPoint Presentation</vt:lpstr>
      <vt:lpstr>Order of Questions</vt:lpstr>
      <vt:lpstr>Reliability and Validity </vt:lpstr>
      <vt:lpstr>PowerPoint Presentation</vt:lpstr>
      <vt:lpstr>Pilot Testing</vt:lpstr>
      <vt:lpstr>Interviews versus Self-Administered Surveys</vt:lpstr>
      <vt:lpstr>Recruiting Methods</vt:lpstr>
      <vt:lpstr>PowerPoint Presentation</vt:lpstr>
      <vt:lpstr>Data Recording Methods</vt:lpstr>
      <vt:lpstr>PowerPoint Presentation</vt:lpstr>
      <vt:lpstr>PowerPoint Presentation</vt:lpstr>
      <vt:lpstr>PowerPoint Presentation</vt:lpstr>
      <vt:lpstr>PowerPoint Presentation</vt:lpstr>
      <vt:lpstr>Computer-based Survey</vt:lpstr>
      <vt:lpstr>Computer-based Survey</vt:lpstr>
      <vt:lpstr>Computer-based Survey</vt:lpstr>
      <vt:lpstr>Summary</vt:lpstr>
      <vt:lpstr>Training Data Collectors</vt:lpstr>
      <vt:lpstr>Characteristics of Interviewers</vt:lpstr>
      <vt:lpstr>Characteristics of Interviewers</vt:lpstr>
      <vt:lpstr>Inter-Rater Reliability</vt:lpstr>
      <vt:lpstr>The Kappa Statistic: Assessing Agreement</vt:lpstr>
      <vt:lpstr>- END PART 2 -</vt:lpstr>
      <vt:lpstr>What to measure…</vt:lpstr>
      <vt:lpstr>Anthropometry</vt:lpstr>
      <vt:lpstr>Vital Signs    Clinical Examination</vt:lpstr>
      <vt:lpstr>Tests of Physiological Function</vt:lpstr>
      <vt:lpstr> Laboratory Analysis of Biological Specimens</vt:lpstr>
      <vt:lpstr>Tests of Physical Fitness</vt:lpstr>
      <vt:lpstr>Environmental Assessment</vt:lpstr>
      <vt:lpstr>Behavioral Assessments</vt:lpstr>
      <vt:lpstr>GIS (Geographic Information Systems)</vt:lpstr>
      <vt:lpstr>Using data collected by someone else   aka…  Secondary Analysis</vt:lpstr>
      <vt:lpstr>Publicly Available Data Sets</vt:lpstr>
      <vt:lpstr>Private Data Sets    Clinical Records</vt:lpstr>
      <vt:lpstr>- END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Designs</dc:title>
  <dc:creator>Keith Brazendale</dc:creator>
  <cp:lastModifiedBy>Keith Brazendale</cp:lastModifiedBy>
  <cp:revision>39</cp:revision>
  <dcterms:created xsi:type="dcterms:W3CDTF">2019-08-30T16:40:25Z</dcterms:created>
  <dcterms:modified xsi:type="dcterms:W3CDTF">2020-06-15T16:10:05Z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0x010100E5D1864467576C4AA9B63507903F71AD</vt:lpwstr>
  </property>
</Properties>
</file>