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57" r:id="rId3"/>
    <p:sldId id="259" r:id="rId4"/>
    <p:sldId id="567" r:id="rId5"/>
    <p:sldId id="568" r:id="rId6"/>
    <p:sldId id="579" r:id="rId7"/>
    <p:sldId id="571" r:id="rId8"/>
    <p:sldId id="573" r:id="rId9"/>
    <p:sldId id="574" r:id="rId10"/>
    <p:sldId id="575" r:id="rId11"/>
    <p:sldId id="576" r:id="rId12"/>
    <p:sldId id="578" r:id="rId13"/>
    <p:sldId id="587" r:id="rId14"/>
    <p:sldId id="581" r:id="rId15"/>
    <p:sldId id="582" r:id="rId16"/>
    <p:sldId id="583" r:id="rId17"/>
    <p:sldId id="577" r:id="rId18"/>
    <p:sldId id="584" r:id="rId19"/>
    <p:sldId id="585" r:id="rId20"/>
    <p:sldId id="588" r:id="rId21"/>
    <p:sldId id="570"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ola Rivera" initials="PR" lastIdx="1" clrIdx="0">
    <p:extLst>
      <p:ext uri="{19B8F6BF-5375-455C-9EA6-DF929625EA0E}">
        <p15:presenceInfo xmlns:p15="http://schemas.microsoft.com/office/powerpoint/2012/main" userId="S::pa260193@ucf.edu::ad158d60-37f9-4c8e-804e-3f68a903687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899" autoAdjust="0"/>
    <p:restoredTop sz="94660"/>
  </p:normalViewPr>
  <p:slideViewPr>
    <p:cSldViewPr snapToGrid="0">
      <p:cViewPr varScale="1">
        <p:scale>
          <a:sx n="74" d="100"/>
          <a:sy n="74" d="100"/>
        </p:scale>
        <p:origin x="594"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AE278C-2BD7-5B49-B648-0A6745F59C06}" type="datetimeFigureOut">
              <a:rPr lang="en-US" smtClean="0"/>
              <a:t>1/10/2022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55CF31-BC8F-0346-B6D3-C73D071EB0AD}" type="slidenum">
              <a:rPr lang="en-US" smtClean="0"/>
              <a:t>‹#›</a:t>
            </a:fld>
            <a:endParaRPr lang="en-US"/>
          </a:p>
        </p:txBody>
      </p:sp>
    </p:spTree>
    <p:extLst>
      <p:ext uri="{BB962C8B-B14F-4D97-AF65-F5344CB8AC3E}">
        <p14:creationId xmlns:p14="http://schemas.microsoft.com/office/powerpoint/2010/main" val="2819222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15F6F48-48A3-4F71-BB15-2C2729797882}" type="datetimeFigureOut">
              <a:rPr lang="en-US" smtClean="0"/>
              <a:t>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8914D4-F99D-4B69-B1F3-22163ED9EB5B}"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6" descr="Image result for ucf logo"/>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28601" t="9583" r="28947" b="10126"/>
          <a:stretch/>
        </p:blipFill>
        <p:spPr bwMode="auto">
          <a:xfrm>
            <a:off x="10824210" y="5943600"/>
            <a:ext cx="777239" cy="902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1512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91440" indent="-91440">
              <a:buFont typeface="Arial" panose="020B0604020202020204" pitchFamily="34" charset="0"/>
              <a:buChar char="•"/>
              <a:defRPr/>
            </a:lvl1pPr>
            <a:lvl2pPr marL="384048" indent="-182880">
              <a:buFont typeface="Arial" panose="020B0604020202020204" pitchFamily="34" charset="0"/>
              <a:buChar char="•"/>
              <a:defRPr sz="2000"/>
            </a:lvl2pPr>
            <a:lvl3pPr>
              <a:defRPr sz="1800"/>
            </a:lvl3pPr>
            <a:lvl4pPr>
              <a:defRPr sz="1400"/>
            </a:lvl4pPr>
            <a:lvl5pPr>
              <a:defRPr sz="1200"/>
            </a:lvl5pPr>
          </a:lstStyle>
          <a:p>
            <a:pPr lvl="1"/>
            <a:r>
              <a:rPr lang="en-US" dirty="0"/>
              <a:t>Edit Master text styles</a:t>
            </a:r>
          </a:p>
          <a:p>
            <a:pPr lvl="2"/>
            <a:r>
              <a:rPr lang="en-US" dirty="0"/>
              <a:t>Second level</a:t>
            </a:r>
          </a:p>
          <a:p>
            <a:pPr lvl="3"/>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215F6F48-48A3-4F71-BB15-2C2729797882}" type="datetimeFigureOut">
              <a:rPr lang="en-US" smtClean="0"/>
              <a:t>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8914D4-F99D-4B69-B1F3-22163ED9EB5B}" type="slidenum">
              <a:rPr lang="en-US" smtClean="0"/>
              <a:t>‹#›</a:t>
            </a:fld>
            <a:endParaRPr lang="en-US"/>
          </a:p>
        </p:txBody>
      </p:sp>
      <p:pic>
        <p:nvPicPr>
          <p:cNvPr id="7" name="Picture 6" descr="Image result for ucf logo"/>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28601" t="9583" r="28947" b="10126"/>
          <a:stretch/>
        </p:blipFill>
        <p:spPr bwMode="auto">
          <a:xfrm>
            <a:off x="10824210" y="5943600"/>
            <a:ext cx="777239" cy="902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2993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15F6F48-48A3-4F71-BB15-2C2729797882}" type="datetimeFigureOut">
              <a:rPr lang="en-US" smtClean="0"/>
              <a:t>1/10/2022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8914D4-F99D-4B69-B1F3-22163ED9EB5B}" type="slidenum">
              <a:rPr lang="en-US" smtClean="0"/>
              <a:t>‹#›</a:t>
            </a:fld>
            <a:endParaRPr lang="en-US"/>
          </a:p>
        </p:txBody>
      </p:sp>
      <p:pic>
        <p:nvPicPr>
          <p:cNvPr id="9" name="Picture 6" descr="Image result for ucf logo"/>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28601" t="9583" r="28947" b="10126"/>
          <a:stretch/>
        </p:blipFill>
        <p:spPr bwMode="auto">
          <a:xfrm>
            <a:off x="10824210" y="5943600"/>
            <a:ext cx="777239" cy="902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1122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5F6F48-48A3-4F71-BB15-2C2729797882}" type="datetimeFigureOut">
              <a:rPr lang="en-US" smtClean="0"/>
              <a:t>1/10/2022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8914D4-F99D-4B69-B1F3-22163ED9EB5B}" type="slidenum">
              <a:rPr lang="en-US" smtClean="0"/>
              <a:t>‹#›</a:t>
            </a:fld>
            <a:endParaRPr lang="en-US"/>
          </a:p>
        </p:txBody>
      </p:sp>
    </p:spTree>
    <p:extLst>
      <p:ext uri="{BB962C8B-B14F-4D97-AF65-F5344CB8AC3E}">
        <p14:creationId xmlns:p14="http://schemas.microsoft.com/office/powerpoint/2010/main" val="8166891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1"/>
            <a:r>
              <a:rPr lang="en-US" dirty="0"/>
              <a:t>Edit Master text styles</a:t>
            </a:r>
          </a:p>
          <a:p>
            <a:pPr lvl="2"/>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215F6F48-48A3-4F71-BB15-2C2729797882}" type="datetimeFigureOut">
              <a:rPr lang="en-US" smtClean="0"/>
              <a:t>1/10/2022</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A8914D4-F99D-4B69-B1F3-22163ED9EB5B}"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6" descr="Image result for ucf logo"/>
          <p:cNvPicPr>
            <a:picLocks noChangeAspect="1" noChangeArrowheads="1"/>
          </p:cNvPicPr>
          <p:nvPr userDrawn="1"/>
        </p:nvPicPr>
        <p:blipFill rotWithShape="1">
          <a:blip r:embed="rId6" cstate="print">
            <a:extLst>
              <a:ext uri="{28A0092B-C50C-407E-A947-70E740481C1C}">
                <a14:useLocalDpi xmlns:a14="http://schemas.microsoft.com/office/drawing/2010/main" val="0"/>
              </a:ext>
            </a:extLst>
          </a:blip>
          <a:srcRect l="28601" t="9583" r="28947" b="10126"/>
          <a:stretch/>
        </p:blipFill>
        <p:spPr bwMode="auto">
          <a:xfrm>
            <a:off x="10824210" y="5943600"/>
            <a:ext cx="777239" cy="902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68591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Char char="•"/>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20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Assessments</a:t>
            </a:r>
          </a:p>
        </p:txBody>
      </p:sp>
      <p:sp>
        <p:nvSpPr>
          <p:cNvPr id="3" name="Subtitle 2"/>
          <p:cNvSpPr>
            <a:spLocks noGrp="1"/>
          </p:cNvSpPr>
          <p:nvPr>
            <p:ph type="subTitle" idx="1"/>
          </p:nvPr>
        </p:nvSpPr>
        <p:spPr/>
        <p:txBody>
          <a:bodyPr/>
          <a:lstStyle/>
          <a:p>
            <a:r>
              <a:rPr lang="en-US" dirty="0"/>
              <a:t>PET4550C</a:t>
            </a:r>
          </a:p>
        </p:txBody>
      </p:sp>
    </p:spTree>
    <p:extLst>
      <p:ext uri="{BB962C8B-B14F-4D97-AF65-F5344CB8AC3E}">
        <p14:creationId xmlns:p14="http://schemas.microsoft.com/office/powerpoint/2010/main" val="12963270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Assessments</a:t>
            </a:r>
          </a:p>
        </p:txBody>
      </p:sp>
      <p:sp>
        <p:nvSpPr>
          <p:cNvPr id="3" name="Content Placeholder 2"/>
          <p:cNvSpPr>
            <a:spLocks noGrp="1"/>
          </p:cNvSpPr>
          <p:nvPr>
            <p:ph idx="1"/>
          </p:nvPr>
        </p:nvSpPr>
        <p:spPr/>
        <p:txBody>
          <a:bodyPr/>
          <a:lstStyle/>
          <a:p>
            <a:pPr marL="0" indent="0">
              <a:buNone/>
            </a:pPr>
            <a:endParaRPr lang="en-US" dirty="0"/>
          </a:p>
          <a:p>
            <a:r>
              <a:rPr lang="en-US" dirty="0"/>
              <a:t> Why do we need them? Why do we need this class?</a:t>
            </a:r>
          </a:p>
          <a:p>
            <a:r>
              <a:rPr lang="en-US" dirty="0"/>
              <a:t> Who does it benefit?</a:t>
            </a:r>
          </a:p>
          <a:p>
            <a:endParaRPr lang="en-US" dirty="0"/>
          </a:p>
          <a:p>
            <a:r>
              <a:rPr lang="en-US" dirty="0"/>
              <a:t> Field Tests</a:t>
            </a:r>
          </a:p>
          <a:p>
            <a:r>
              <a:rPr lang="en-US" dirty="0"/>
              <a:t> Field/Laboratory Tests</a:t>
            </a:r>
          </a:p>
          <a:p>
            <a:r>
              <a:rPr lang="en-US" dirty="0"/>
              <a:t> Laboratory Tests</a:t>
            </a:r>
          </a:p>
        </p:txBody>
      </p:sp>
    </p:spTree>
    <p:extLst>
      <p:ext uri="{BB962C8B-B14F-4D97-AF65-F5344CB8AC3E}">
        <p14:creationId xmlns:p14="http://schemas.microsoft.com/office/powerpoint/2010/main" val="15071907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Units of Measurement</a:t>
            </a:r>
          </a:p>
        </p:txBody>
      </p:sp>
      <p:sp>
        <p:nvSpPr>
          <p:cNvPr id="3" name="Content Placeholder 2"/>
          <p:cNvSpPr>
            <a:spLocks noGrp="1"/>
          </p:cNvSpPr>
          <p:nvPr>
            <p:ph idx="1"/>
          </p:nvPr>
        </p:nvSpPr>
        <p:spPr/>
        <p:txBody>
          <a:bodyPr/>
          <a:lstStyle/>
          <a:p>
            <a:pPr marL="0" indent="0">
              <a:buNone/>
            </a:pPr>
            <a:r>
              <a:rPr lang="en-US" dirty="0"/>
              <a:t> </a:t>
            </a:r>
          </a:p>
          <a:p>
            <a:r>
              <a:rPr lang="en-US" dirty="0"/>
              <a:t> International System of Units (SI)</a:t>
            </a:r>
          </a:p>
          <a:p>
            <a:pPr lvl="1"/>
            <a:r>
              <a:rPr lang="en-US" dirty="0"/>
              <a:t>Why?</a:t>
            </a:r>
          </a:p>
          <a:p>
            <a:pPr lvl="1"/>
            <a:endParaRPr lang="en-US" dirty="0"/>
          </a:p>
          <a:p>
            <a:r>
              <a:rPr lang="en-US" dirty="0"/>
              <a:t> Weight: kilograms (kg)</a:t>
            </a:r>
          </a:p>
          <a:p>
            <a:r>
              <a:rPr lang="en-US" dirty="0"/>
              <a:t> Height: meters (m)</a:t>
            </a:r>
          </a:p>
        </p:txBody>
      </p:sp>
    </p:spTree>
    <p:extLst>
      <p:ext uri="{BB962C8B-B14F-4D97-AF65-F5344CB8AC3E}">
        <p14:creationId xmlns:p14="http://schemas.microsoft.com/office/powerpoint/2010/main" val="13229973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Weather?!</a:t>
            </a:r>
          </a:p>
        </p:txBody>
      </p:sp>
      <p:sp>
        <p:nvSpPr>
          <p:cNvPr id="3" name="Content Placeholder 2"/>
          <p:cNvSpPr>
            <a:spLocks noGrp="1"/>
          </p:cNvSpPr>
          <p:nvPr>
            <p:ph idx="1"/>
          </p:nvPr>
        </p:nvSpPr>
        <p:spPr/>
        <p:txBody>
          <a:bodyPr/>
          <a:lstStyle/>
          <a:p>
            <a:r>
              <a:rPr lang="en-US" dirty="0"/>
              <a:t> Why do we need to take in account the temperature, pressure and humidity?</a:t>
            </a:r>
          </a:p>
        </p:txBody>
      </p:sp>
      <p:pic>
        <p:nvPicPr>
          <p:cNvPr id="4098" name="Picture 2" descr="Image result for humidity me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0260" y="2716318"/>
            <a:ext cx="2857500" cy="269557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altitude sickness me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6480" y="2259118"/>
            <a:ext cx="2886075" cy="3609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48609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5400" dirty="0"/>
              <a:t>Lab Activity 1: Due January 26</a:t>
            </a:r>
            <a:r>
              <a:rPr lang="en-US" sz="5400" baseline="30000" dirty="0"/>
              <a:t>th</a:t>
            </a:r>
            <a:endParaRPr lang="en-US" sz="5400" dirty="0"/>
          </a:p>
        </p:txBody>
      </p:sp>
      <p:sp>
        <p:nvSpPr>
          <p:cNvPr id="5" name="Subtitle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1514239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87A1483-E327-4456-A5C7-55F1B7837E12}"/>
              </a:ext>
            </a:extLst>
          </p:cNvPr>
          <p:cNvSpPr>
            <a:spLocks noGrp="1"/>
          </p:cNvSpPr>
          <p:nvPr>
            <p:ph idx="1"/>
          </p:nvPr>
        </p:nvSpPr>
        <p:spPr>
          <a:xfrm>
            <a:off x="6358855" y="1845734"/>
            <a:ext cx="4796825" cy="4023360"/>
          </a:xfrm>
        </p:spPr>
        <p:txBody>
          <a:bodyPr/>
          <a:lstStyle/>
          <a:p>
            <a:r>
              <a:rPr lang="en-US" dirty="0"/>
              <a:t> </a:t>
            </a:r>
          </a:p>
        </p:txBody>
      </p:sp>
      <p:pic>
        <p:nvPicPr>
          <p:cNvPr id="5" name="Picture 4">
            <a:extLst>
              <a:ext uri="{FF2B5EF4-FFF2-40B4-BE49-F238E27FC236}">
                <a16:creationId xmlns:a16="http://schemas.microsoft.com/office/drawing/2014/main" id="{9424BC2F-FE79-429D-9506-AF0C866CF2BA}"/>
              </a:ext>
            </a:extLst>
          </p:cNvPr>
          <p:cNvPicPr>
            <a:picLocks noChangeAspect="1"/>
          </p:cNvPicPr>
          <p:nvPr/>
        </p:nvPicPr>
        <p:blipFill rotWithShape="1">
          <a:blip r:embed="rId2"/>
          <a:srcRect b="44674"/>
          <a:stretch/>
        </p:blipFill>
        <p:spPr>
          <a:xfrm>
            <a:off x="190781" y="211935"/>
            <a:ext cx="7092616" cy="2899777"/>
          </a:xfrm>
          <a:prstGeom prst="rect">
            <a:avLst/>
          </a:prstGeom>
          <a:ln w="9525" cap="sq">
            <a:solidFill>
              <a:srgbClr val="000000"/>
            </a:solidFill>
            <a:miter lim="800000"/>
          </a:ln>
          <a:effectLst>
            <a:outerShdw blurRad="57150" dist="50800" dir="2700000" algn="tl" rotWithShape="0">
              <a:srgbClr val="000000">
                <a:alpha val="40000"/>
              </a:srgbClr>
            </a:outerShdw>
          </a:effectLst>
        </p:spPr>
      </p:pic>
      <p:pic>
        <p:nvPicPr>
          <p:cNvPr id="6" name="Picture 5" descr="A close up of a black device with a screen&#10;&#10;Description automatically generated">
            <a:extLst>
              <a:ext uri="{FF2B5EF4-FFF2-40B4-BE49-F238E27FC236}">
                <a16:creationId xmlns:a16="http://schemas.microsoft.com/office/drawing/2014/main" id="{D0BCC4AB-E678-4E61-86A5-1B8A2B0852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3064" y="211935"/>
            <a:ext cx="3741190" cy="3741190"/>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p:spPr>
      </p:pic>
      <p:sp>
        <p:nvSpPr>
          <p:cNvPr id="7" name="TextBox 6">
            <a:extLst>
              <a:ext uri="{FF2B5EF4-FFF2-40B4-BE49-F238E27FC236}">
                <a16:creationId xmlns:a16="http://schemas.microsoft.com/office/drawing/2014/main" id="{B9C5E7A1-D334-45B8-9D63-E505F7C78C50}"/>
              </a:ext>
            </a:extLst>
          </p:cNvPr>
          <p:cNvSpPr txBox="1"/>
          <p:nvPr/>
        </p:nvSpPr>
        <p:spPr>
          <a:xfrm>
            <a:off x="1896061" y="4432245"/>
            <a:ext cx="3506599" cy="1477328"/>
          </a:xfrm>
          <a:prstGeom prst="rect">
            <a:avLst/>
          </a:prstGeom>
          <a:solidFill>
            <a:schemeClr val="bg1"/>
          </a:solidFill>
          <a:ln w="9525">
            <a:solidFill>
              <a:schemeClr val="tx1"/>
            </a:solidFill>
          </a:ln>
        </p:spPr>
        <p:txBody>
          <a:bodyPr wrap="square" rtlCol="0">
            <a:spAutoFit/>
          </a:bodyPr>
          <a:lstStyle/>
          <a:p>
            <a:r>
              <a:rPr lang="en-US" dirty="0">
                <a:latin typeface="+mj-lt"/>
              </a:rPr>
              <a:t>Height: 64inches</a:t>
            </a:r>
          </a:p>
          <a:p>
            <a:r>
              <a:rPr lang="en-US" dirty="0">
                <a:latin typeface="+mj-lt"/>
              </a:rPr>
              <a:t>Weight: 145lbs</a:t>
            </a:r>
          </a:p>
          <a:p>
            <a:r>
              <a:rPr lang="en-US" dirty="0">
                <a:latin typeface="+mj-lt"/>
              </a:rPr>
              <a:t>Temperature: 72.3F</a:t>
            </a:r>
          </a:p>
          <a:p>
            <a:r>
              <a:rPr lang="en-US" dirty="0">
                <a:latin typeface="+mj-lt"/>
              </a:rPr>
              <a:t>Barometric Pressure: 29.92mmHg </a:t>
            </a:r>
          </a:p>
          <a:p>
            <a:r>
              <a:rPr lang="en-US" dirty="0">
                <a:latin typeface="+mj-lt"/>
              </a:rPr>
              <a:t>Relative Humidity: 40%</a:t>
            </a:r>
          </a:p>
        </p:txBody>
      </p:sp>
      <p:sp>
        <p:nvSpPr>
          <p:cNvPr id="8" name="TextBox 7">
            <a:extLst>
              <a:ext uri="{FF2B5EF4-FFF2-40B4-BE49-F238E27FC236}">
                <a16:creationId xmlns:a16="http://schemas.microsoft.com/office/drawing/2014/main" id="{0032710C-3306-4746-9768-D2A868481CA7}"/>
              </a:ext>
            </a:extLst>
          </p:cNvPr>
          <p:cNvSpPr txBox="1"/>
          <p:nvPr/>
        </p:nvSpPr>
        <p:spPr>
          <a:xfrm>
            <a:off x="2126403" y="3990206"/>
            <a:ext cx="3238710" cy="369332"/>
          </a:xfrm>
          <a:prstGeom prst="rect">
            <a:avLst/>
          </a:prstGeom>
          <a:noFill/>
          <a:ln>
            <a:noFill/>
          </a:ln>
        </p:spPr>
        <p:txBody>
          <a:bodyPr wrap="square" rtlCol="0">
            <a:spAutoFit/>
          </a:bodyPr>
          <a:lstStyle/>
          <a:p>
            <a:r>
              <a:rPr lang="en-US" b="1" dirty="0">
                <a:latin typeface="+mj-lt"/>
              </a:rPr>
              <a:t>Participant X, Female Age 21</a:t>
            </a:r>
          </a:p>
        </p:txBody>
      </p:sp>
      <p:sp>
        <p:nvSpPr>
          <p:cNvPr id="9" name="Arrow: Down 8">
            <a:extLst>
              <a:ext uri="{FF2B5EF4-FFF2-40B4-BE49-F238E27FC236}">
                <a16:creationId xmlns:a16="http://schemas.microsoft.com/office/drawing/2014/main" id="{BF469C07-3E6E-4CF4-A243-133CDE366523}"/>
              </a:ext>
            </a:extLst>
          </p:cNvPr>
          <p:cNvSpPr/>
          <p:nvPr/>
        </p:nvSpPr>
        <p:spPr>
          <a:xfrm>
            <a:off x="3422708" y="2948976"/>
            <a:ext cx="436228" cy="1105406"/>
          </a:xfrm>
          <a:prstGeom prst="down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C88A1B1-DCAF-457D-9C19-EBBEFE8A94BA}"/>
              </a:ext>
            </a:extLst>
          </p:cNvPr>
          <p:cNvSpPr/>
          <p:nvPr/>
        </p:nvSpPr>
        <p:spPr>
          <a:xfrm>
            <a:off x="1459684" y="1535185"/>
            <a:ext cx="436377" cy="1426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81EA61C-711E-4978-A019-05468A33C696}"/>
              </a:ext>
            </a:extLst>
          </p:cNvPr>
          <p:cNvSpPr/>
          <p:nvPr/>
        </p:nvSpPr>
        <p:spPr>
          <a:xfrm>
            <a:off x="1459684" y="1768767"/>
            <a:ext cx="436377" cy="1426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EEE8A81-B723-423C-AFE9-4313FF7F479B}"/>
              </a:ext>
            </a:extLst>
          </p:cNvPr>
          <p:cNvSpPr/>
          <p:nvPr/>
        </p:nvSpPr>
        <p:spPr>
          <a:xfrm>
            <a:off x="2200861" y="2527060"/>
            <a:ext cx="436377" cy="1426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BAF5C55-5EAE-43D3-8570-CFE36C855876}"/>
              </a:ext>
            </a:extLst>
          </p:cNvPr>
          <p:cNvSpPr/>
          <p:nvPr/>
        </p:nvSpPr>
        <p:spPr>
          <a:xfrm>
            <a:off x="1764484" y="2309948"/>
            <a:ext cx="436377" cy="1426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91A4BD0-1BFA-46BD-B4A9-8348BE5B83BC}"/>
              </a:ext>
            </a:extLst>
          </p:cNvPr>
          <p:cNvSpPr/>
          <p:nvPr/>
        </p:nvSpPr>
        <p:spPr>
          <a:xfrm>
            <a:off x="2126403" y="2776418"/>
            <a:ext cx="436377" cy="1426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DF8276F-4922-4573-B5C1-0C3F646C2AF0}"/>
              </a:ext>
            </a:extLst>
          </p:cNvPr>
          <p:cNvSpPr/>
          <p:nvPr/>
        </p:nvSpPr>
        <p:spPr>
          <a:xfrm>
            <a:off x="1896062" y="1267893"/>
            <a:ext cx="230342" cy="1945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BCA9F19-3898-4EFC-962E-F2F8C80DC4E4}"/>
              </a:ext>
            </a:extLst>
          </p:cNvPr>
          <p:cNvSpPr/>
          <p:nvPr/>
        </p:nvSpPr>
        <p:spPr>
          <a:xfrm>
            <a:off x="2953966" y="1267892"/>
            <a:ext cx="937483" cy="1945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1179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558393F-CA2B-4AB3-B016-E5A7AAC34F68}"/>
              </a:ext>
            </a:extLst>
          </p:cNvPr>
          <p:cNvPicPr>
            <a:picLocks noChangeAspect="1"/>
          </p:cNvPicPr>
          <p:nvPr/>
        </p:nvPicPr>
        <p:blipFill rotWithShape="1">
          <a:blip r:embed="rId2"/>
          <a:srcRect t="53609"/>
          <a:stretch/>
        </p:blipFill>
        <p:spPr>
          <a:xfrm>
            <a:off x="2352854" y="385893"/>
            <a:ext cx="7419478" cy="2543492"/>
          </a:xfrm>
          <a:prstGeom prst="rect">
            <a:avLst/>
          </a:prstGeom>
          <a:ln w="9525" cap="sq">
            <a:solidFill>
              <a:srgbClr val="000000"/>
            </a:solidFill>
            <a:miter lim="800000"/>
          </a:ln>
          <a:effectLst>
            <a:outerShdw blurRad="57150" dist="50800" dir="2700000" algn="tl" rotWithShape="0">
              <a:srgbClr val="000000">
                <a:alpha val="40000"/>
              </a:srgbClr>
            </a:outerShdw>
          </a:effectLst>
        </p:spPr>
      </p:pic>
      <p:sp>
        <p:nvSpPr>
          <p:cNvPr id="7" name="TextBox 6">
            <a:extLst>
              <a:ext uri="{FF2B5EF4-FFF2-40B4-BE49-F238E27FC236}">
                <a16:creationId xmlns:a16="http://schemas.microsoft.com/office/drawing/2014/main" id="{3D1F1FAB-BDD4-47CA-9017-2C8921ABF072}"/>
              </a:ext>
            </a:extLst>
          </p:cNvPr>
          <p:cNvSpPr txBox="1"/>
          <p:nvPr/>
        </p:nvSpPr>
        <p:spPr>
          <a:xfrm>
            <a:off x="3032694" y="4123002"/>
            <a:ext cx="6126611" cy="1754326"/>
          </a:xfrm>
          <a:prstGeom prst="rect">
            <a:avLst/>
          </a:prstGeom>
          <a:solidFill>
            <a:schemeClr val="bg1"/>
          </a:solidFill>
          <a:ln w="9525">
            <a:solidFill>
              <a:schemeClr val="tx1"/>
            </a:solidFill>
          </a:ln>
        </p:spPr>
        <p:txBody>
          <a:bodyPr wrap="square" rtlCol="0">
            <a:spAutoFit/>
          </a:bodyPr>
          <a:lstStyle/>
          <a:p>
            <a:r>
              <a:rPr lang="en-US" dirty="0">
                <a:latin typeface="+mj-lt"/>
              </a:rPr>
              <a:t>Trial 1: 64.5 inches</a:t>
            </a:r>
          </a:p>
          <a:p>
            <a:r>
              <a:rPr lang="en-US" dirty="0">
                <a:latin typeface="+mj-lt"/>
              </a:rPr>
              <a:t>Trial 2: 64 inches</a:t>
            </a:r>
          </a:p>
          <a:p>
            <a:r>
              <a:rPr lang="en-US" dirty="0">
                <a:latin typeface="+mj-lt"/>
              </a:rPr>
              <a:t>Trial 3: 64 inches</a:t>
            </a:r>
          </a:p>
          <a:p>
            <a:endParaRPr lang="en-US" dirty="0">
              <a:latin typeface="+mj-lt"/>
            </a:endParaRPr>
          </a:p>
          <a:p>
            <a:r>
              <a:rPr lang="en-US" dirty="0">
                <a:latin typeface="+mj-lt"/>
              </a:rPr>
              <a:t>Average: 64.16 inches</a:t>
            </a:r>
          </a:p>
          <a:p>
            <a:r>
              <a:rPr lang="en-US" dirty="0">
                <a:latin typeface="+mj-lt"/>
              </a:rPr>
              <a:t>Average height from Table 1.3: 21yr old = 64.2 inches</a:t>
            </a:r>
          </a:p>
        </p:txBody>
      </p:sp>
      <p:sp>
        <p:nvSpPr>
          <p:cNvPr id="8" name="Rectangle 7">
            <a:extLst>
              <a:ext uri="{FF2B5EF4-FFF2-40B4-BE49-F238E27FC236}">
                <a16:creationId xmlns:a16="http://schemas.microsoft.com/office/drawing/2014/main" id="{A535252F-9365-4131-AA11-FD57395A6857}"/>
              </a:ext>
            </a:extLst>
          </p:cNvPr>
          <p:cNvSpPr/>
          <p:nvPr/>
        </p:nvSpPr>
        <p:spPr>
          <a:xfrm>
            <a:off x="3674378" y="738231"/>
            <a:ext cx="436377" cy="1426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3D9CEA3-7253-4058-8953-DF6AD66B035D}"/>
              </a:ext>
            </a:extLst>
          </p:cNvPr>
          <p:cNvSpPr/>
          <p:nvPr/>
        </p:nvSpPr>
        <p:spPr>
          <a:xfrm>
            <a:off x="3678572" y="974521"/>
            <a:ext cx="436377" cy="1426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D28821-922D-4C84-B61D-EFA58797EB35}"/>
              </a:ext>
            </a:extLst>
          </p:cNvPr>
          <p:cNvSpPr/>
          <p:nvPr/>
        </p:nvSpPr>
        <p:spPr>
          <a:xfrm>
            <a:off x="3688359" y="1195430"/>
            <a:ext cx="436377" cy="1426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302009B-874E-480D-AD03-7F53D0DE8DD2}"/>
              </a:ext>
            </a:extLst>
          </p:cNvPr>
          <p:cNvSpPr/>
          <p:nvPr/>
        </p:nvSpPr>
        <p:spPr>
          <a:xfrm>
            <a:off x="3804407" y="1515026"/>
            <a:ext cx="436377" cy="1426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BA6645E-34CE-41C7-BC59-5A1F2DD5771A}"/>
              </a:ext>
            </a:extLst>
          </p:cNvPr>
          <p:cNvSpPr/>
          <p:nvPr/>
        </p:nvSpPr>
        <p:spPr>
          <a:xfrm>
            <a:off x="5156433" y="1985394"/>
            <a:ext cx="436377" cy="1426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Down 12">
            <a:extLst>
              <a:ext uri="{FF2B5EF4-FFF2-40B4-BE49-F238E27FC236}">
                <a16:creationId xmlns:a16="http://schemas.microsoft.com/office/drawing/2014/main" id="{80141FF5-B2D1-48A1-9EC7-7664CB7CE986}"/>
              </a:ext>
            </a:extLst>
          </p:cNvPr>
          <p:cNvSpPr/>
          <p:nvPr/>
        </p:nvSpPr>
        <p:spPr>
          <a:xfrm>
            <a:off x="5844479" y="2861399"/>
            <a:ext cx="514376" cy="1255842"/>
          </a:xfrm>
          <a:prstGeom prst="down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8258467-8A3B-4B4B-9BEC-B80DD68986BC}"/>
              </a:ext>
            </a:extLst>
          </p:cNvPr>
          <p:cNvSpPr/>
          <p:nvPr/>
        </p:nvSpPr>
        <p:spPr>
          <a:xfrm>
            <a:off x="6096000" y="1985394"/>
            <a:ext cx="436377" cy="1426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39601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75DB9-A2EA-4A08-B6E2-78A767F49A5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84F005B-21E7-4E47-A549-250B9BEF4969}"/>
              </a:ext>
            </a:extLst>
          </p:cNvPr>
          <p:cNvSpPr>
            <a:spLocks noGrp="1"/>
          </p:cNvSpPr>
          <p:nvPr>
            <p:ph idx="1"/>
          </p:nvPr>
        </p:nvSpPr>
        <p:spPr>
          <a:xfrm>
            <a:off x="3888910" y="4622396"/>
            <a:ext cx="3918728" cy="1615876"/>
          </a:xfrm>
          <a:solidFill>
            <a:schemeClr val="bg1"/>
          </a:solidFill>
          <a:ln w="9525">
            <a:solidFill>
              <a:schemeClr val="tx1"/>
            </a:solidFill>
          </a:ln>
        </p:spPr>
        <p:txBody>
          <a:bodyPr>
            <a:normAutofit/>
          </a:bodyPr>
          <a:lstStyle/>
          <a:p>
            <a:pPr marL="0" indent="0">
              <a:buNone/>
            </a:pPr>
            <a:r>
              <a:rPr lang="en-US" sz="1800" dirty="0">
                <a:solidFill>
                  <a:schemeClr val="tx1"/>
                </a:solidFill>
                <a:latin typeface="+mj-lt"/>
              </a:rPr>
              <a:t>Trial 1: 145lb</a:t>
            </a:r>
          </a:p>
          <a:p>
            <a:pPr marL="0" indent="0">
              <a:buNone/>
            </a:pPr>
            <a:r>
              <a:rPr lang="en-US" sz="1800" dirty="0">
                <a:solidFill>
                  <a:schemeClr val="tx1"/>
                </a:solidFill>
                <a:latin typeface="+mj-lt"/>
              </a:rPr>
              <a:t>Trial 2: 146lb</a:t>
            </a:r>
          </a:p>
          <a:p>
            <a:pPr marL="0" indent="0">
              <a:buNone/>
            </a:pPr>
            <a:r>
              <a:rPr lang="en-US" sz="1800" dirty="0">
                <a:solidFill>
                  <a:schemeClr val="tx1"/>
                </a:solidFill>
                <a:latin typeface="+mj-lt"/>
              </a:rPr>
              <a:t>Trial 3: 144lb</a:t>
            </a:r>
          </a:p>
          <a:p>
            <a:pPr marL="0" indent="0">
              <a:buNone/>
            </a:pPr>
            <a:r>
              <a:rPr lang="en-US" sz="1800" dirty="0">
                <a:solidFill>
                  <a:schemeClr val="tx1"/>
                </a:solidFill>
                <a:latin typeface="+mj-lt"/>
              </a:rPr>
              <a:t>Average: (145) </a:t>
            </a:r>
            <a:r>
              <a:rPr lang="en-US" sz="1800" dirty="0" err="1">
                <a:solidFill>
                  <a:schemeClr val="tx1"/>
                </a:solidFill>
                <a:latin typeface="+mj-lt"/>
              </a:rPr>
              <a:t>lb</a:t>
            </a:r>
            <a:r>
              <a:rPr lang="en-US" sz="1800" dirty="0">
                <a:solidFill>
                  <a:schemeClr val="tx1"/>
                </a:solidFill>
                <a:latin typeface="+mj-lt"/>
              </a:rPr>
              <a:t> / 2.2406 = ______kg</a:t>
            </a:r>
          </a:p>
        </p:txBody>
      </p:sp>
      <p:pic>
        <p:nvPicPr>
          <p:cNvPr id="4" name="Picture 3">
            <a:extLst>
              <a:ext uri="{FF2B5EF4-FFF2-40B4-BE49-F238E27FC236}">
                <a16:creationId xmlns:a16="http://schemas.microsoft.com/office/drawing/2014/main" id="{42DF6D6B-3E9F-4678-ACA2-407A60251CAD}"/>
              </a:ext>
            </a:extLst>
          </p:cNvPr>
          <p:cNvPicPr>
            <a:picLocks noChangeAspect="1"/>
          </p:cNvPicPr>
          <p:nvPr/>
        </p:nvPicPr>
        <p:blipFill>
          <a:blip r:embed="rId2"/>
          <a:stretch>
            <a:fillRect/>
          </a:stretch>
        </p:blipFill>
        <p:spPr>
          <a:xfrm>
            <a:off x="1928762" y="286603"/>
            <a:ext cx="7839025" cy="3453018"/>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p:spPr>
      </p:pic>
      <p:sp>
        <p:nvSpPr>
          <p:cNvPr id="5" name="Rectangle 4">
            <a:extLst>
              <a:ext uri="{FF2B5EF4-FFF2-40B4-BE49-F238E27FC236}">
                <a16:creationId xmlns:a16="http://schemas.microsoft.com/office/drawing/2014/main" id="{9FBCD4D1-8EEA-467B-9851-D92AAF09F67A}"/>
              </a:ext>
            </a:extLst>
          </p:cNvPr>
          <p:cNvSpPr/>
          <p:nvPr/>
        </p:nvSpPr>
        <p:spPr>
          <a:xfrm>
            <a:off x="3825230" y="709380"/>
            <a:ext cx="436377" cy="1426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D22169F-2801-41CF-9D26-DB9969379EB0}"/>
              </a:ext>
            </a:extLst>
          </p:cNvPr>
          <p:cNvSpPr/>
          <p:nvPr/>
        </p:nvSpPr>
        <p:spPr>
          <a:xfrm>
            <a:off x="3842008" y="1050519"/>
            <a:ext cx="436377" cy="1426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39112E8-67A9-4F33-AF83-3522B23568EC}"/>
              </a:ext>
            </a:extLst>
          </p:cNvPr>
          <p:cNvSpPr/>
          <p:nvPr/>
        </p:nvSpPr>
        <p:spPr>
          <a:xfrm>
            <a:off x="3842008" y="1528334"/>
            <a:ext cx="436377" cy="1426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277ECF9-35DB-451D-87EE-320CCE70D4EC}"/>
              </a:ext>
            </a:extLst>
          </p:cNvPr>
          <p:cNvSpPr/>
          <p:nvPr/>
        </p:nvSpPr>
        <p:spPr>
          <a:xfrm>
            <a:off x="3842008" y="2037430"/>
            <a:ext cx="436377" cy="1426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quot;Not Allowed&quot; Symbol 11">
            <a:extLst>
              <a:ext uri="{FF2B5EF4-FFF2-40B4-BE49-F238E27FC236}">
                <a16:creationId xmlns:a16="http://schemas.microsoft.com/office/drawing/2014/main" id="{FDD67A67-E1A8-4129-9575-50E3777C475F}"/>
              </a:ext>
            </a:extLst>
          </p:cNvPr>
          <p:cNvSpPr/>
          <p:nvPr/>
        </p:nvSpPr>
        <p:spPr>
          <a:xfrm>
            <a:off x="3418513" y="2480113"/>
            <a:ext cx="1686187" cy="1191237"/>
          </a:xfrm>
          <a:prstGeom prst="noSmoking">
            <a:avLst>
              <a:gd name="adj" fmla="val 887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Arrow: Down 12">
            <a:extLst>
              <a:ext uri="{FF2B5EF4-FFF2-40B4-BE49-F238E27FC236}">
                <a16:creationId xmlns:a16="http://schemas.microsoft.com/office/drawing/2014/main" id="{D19DC073-877C-4613-9296-E5B74AB46B91}"/>
              </a:ext>
            </a:extLst>
          </p:cNvPr>
          <p:cNvSpPr/>
          <p:nvPr/>
        </p:nvSpPr>
        <p:spPr>
          <a:xfrm>
            <a:off x="5659108" y="3583186"/>
            <a:ext cx="350410" cy="938542"/>
          </a:xfrm>
          <a:prstGeom prst="down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02600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069530" y="0"/>
            <a:ext cx="5867905" cy="6858000"/>
          </a:xfrm>
          <a:prstGeom prst="rect">
            <a:avLst/>
          </a:prstGeom>
        </p:spPr>
      </p:pic>
    </p:spTree>
    <p:extLst>
      <p:ext uri="{BB962C8B-B14F-4D97-AF65-F5344CB8AC3E}">
        <p14:creationId xmlns:p14="http://schemas.microsoft.com/office/powerpoint/2010/main" val="15660175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49A49-A49B-4E70-ACA5-34EBE99A0EF6}"/>
              </a:ext>
            </a:extLst>
          </p:cNvPr>
          <p:cNvSpPr>
            <a:spLocks noGrp="1"/>
          </p:cNvSpPr>
          <p:nvPr>
            <p:ph type="title"/>
          </p:nvPr>
        </p:nvSpPr>
        <p:spPr/>
        <p:txBody>
          <a:bodyPr/>
          <a:lstStyle/>
          <a:p>
            <a:r>
              <a:rPr lang="en-US" dirty="0"/>
              <a:t>Abstract- EXAMPLE</a:t>
            </a:r>
          </a:p>
        </p:txBody>
      </p:sp>
      <p:sp>
        <p:nvSpPr>
          <p:cNvPr id="3" name="Content Placeholder 2">
            <a:extLst>
              <a:ext uri="{FF2B5EF4-FFF2-40B4-BE49-F238E27FC236}">
                <a16:creationId xmlns:a16="http://schemas.microsoft.com/office/drawing/2014/main" id="{33581A32-4887-4E10-BA6A-41EB86708499}"/>
              </a:ext>
            </a:extLst>
          </p:cNvPr>
          <p:cNvSpPr>
            <a:spLocks noGrp="1"/>
          </p:cNvSpPr>
          <p:nvPr>
            <p:ph idx="1"/>
          </p:nvPr>
        </p:nvSpPr>
        <p:spPr>
          <a:xfrm>
            <a:off x="1097279" y="1845734"/>
            <a:ext cx="10118801" cy="1224637"/>
          </a:xfrm>
        </p:spPr>
        <p:txBody>
          <a:bodyPr>
            <a:normAutofit lnSpcReduction="10000"/>
          </a:bodyPr>
          <a:lstStyle/>
          <a:p>
            <a:pPr marL="0" indent="0">
              <a:buNone/>
            </a:pPr>
            <a:r>
              <a:rPr lang="en-US" sz="1800" dirty="0"/>
              <a:t>Write an abstract (150- to 250-word paragraph) that provides a quick overview of today's laboratory activity. Explain the purpose (e.g., The purpose of today's lab activity was to...), the methodology (i.e., participant(s)' descriptive statistics such as age and sex and testing protocol(s) including variable(s) tested and equipment used), the results (i.e., result(s) for test(s) and classification(s)), and the conclusion drawn from this lab activity based on the data acquired.</a:t>
            </a:r>
          </a:p>
        </p:txBody>
      </p:sp>
      <p:pic>
        <p:nvPicPr>
          <p:cNvPr id="7" name="Picture 6">
            <a:extLst>
              <a:ext uri="{FF2B5EF4-FFF2-40B4-BE49-F238E27FC236}">
                <a16:creationId xmlns:a16="http://schemas.microsoft.com/office/drawing/2014/main" id="{0BBB260E-4E4C-46AB-81BA-B1728D7BB69A}"/>
              </a:ext>
            </a:extLst>
          </p:cNvPr>
          <p:cNvPicPr>
            <a:picLocks noChangeAspect="1"/>
          </p:cNvPicPr>
          <p:nvPr/>
        </p:nvPicPr>
        <p:blipFill>
          <a:blip r:embed="rId2"/>
          <a:stretch>
            <a:fillRect/>
          </a:stretch>
        </p:blipFill>
        <p:spPr>
          <a:xfrm>
            <a:off x="2446020" y="3199347"/>
            <a:ext cx="6934200" cy="3000375"/>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p:spPr>
      </p:pic>
      <p:cxnSp>
        <p:nvCxnSpPr>
          <p:cNvPr id="9" name="Straight Arrow Connector 8">
            <a:extLst>
              <a:ext uri="{FF2B5EF4-FFF2-40B4-BE49-F238E27FC236}">
                <a16:creationId xmlns:a16="http://schemas.microsoft.com/office/drawing/2014/main" id="{A5E1000C-3207-4C5D-982D-B4BF49B6DCF8}"/>
              </a:ext>
            </a:extLst>
          </p:cNvPr>
          <p:cNvCxnSpPr>
            <a:cxnSpLocks/>
          </p:cNvCxnSpPr>
          <p:nvPr/>
        </p:nvCxnSpPr>
        <p:spPr>
          <a:xfrm flipH="1">
            <a:off x="1670738" y="3347207"/>
            <a:ext cx="845960" cy="8179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933A0A9A-7CF8-4258-85D6-705C5C1EAF6D}"/>
              </a:ext>
            </a:extLst>
          </p:cNvPr>
          <p:cNvCxnSpPr>
            <a:cxnSpLocks/>
          </p:cNvCxnSpPr>
          <p:nvPr/>
        </p:nvCxnSpPr>
        <p:spPr>
          <a:xfrm flipH="1">
            <a:off x="1635399" y="5090244"/>
            <a:ext cx="845961" cy="43927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8290A4F3-F0D5-4C1C-A484-9B93E25B0D27}"/>
              </a:ext>
            </a:extLst>
          </p:cNvPr>
          <p:cNvCxnSpPr>
            <a:cxnSpLocks/>
          </p:cNvCxnSpPr>
          <p:nvPr/>
        </p:nvCxnSpPr>
        <p:spPr>
          <a:xfrm flipV="1">
            <a:off x="9395494" y="4154449"/>
            <a:ext cx="864242" cy="14490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D19789E2-CC4C-42AE-8A8E-B20BB14A4AE8}"/>
              </a:ext>
            </a:extLst>
          </p:cNvPr>
          <p:cNvCxnSpPr>
            <a:cxnSpLocks/>
          </p:cNvCxnSpPr>
          <p:nvPr/>
        </p:nvCxnSpPr>
        <p:spPr>
          <a:xfrm flipV="1">
            <a:off x="9380220" y="5587068"/>
            <a:ext cx="879516" cy="402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9" name="TextBox 18">
            <a:extLst>
              <a:ext uri="{FF2B5EF4-FFF2-40B4-BE49-F238E27FC236}">
                <a16:creationId xmlns:a16="http://schemas.microsoft.com/office/drawing/2014/main" id="{17E16117-6A26-4F1A-85A9-C4356669C3FA}"/>
              </a:ext>
            </a:extLst>
          </p:cNvPr>
          <p:cNvSpPr txBox="1"/>
          <p:nvPr/>
        </p:nvSpPr>
        <p:spPr>
          <a:xfrm>
            <a:off x="696285" y="3243078"/>
            <a:ext cx="1142232" cy="369332"/>
          </a:xfrm>
          <a:prstGeom prst="rect">
            <a:avLst/>
          </a:prstGeom>
          <a:noFill/>
        </p:spPr>
        <p:txBody>
          <a:bodyPr wrap="square" rtlCol="0">
            <a:spAutoFit/>
          </a:bodyPr>
          <a:lstStyle/>
          <a:p>
            <a:r>
              <a:rPr lang="en-US" dirty="0">
                <a:latin typeface="+mj-lt"/>
              </a:rPr>
              <a:t>Purpose</a:t>
            </a:r>
          </a:p>
        </p:txBody>
      </p:sp>
      <p:sp>
        <p:nvSpPr>
          <p:cNvPr id="20" name="TextBox 19">
            <a:extLst>
              <a:ext uri="{FF2B5EF4-FFF2-40B4-BE49-F238E27FC236}">
                <a16:creationId xmlns:a16="http://schemas.microsoft.com/office/drawing/2014/main" id="{7DC3DCC8-0947-4C3D-814B-4E70C732F5D7}"/>
              </a:ext>
            </a:extLst>
          </p:cNvPr>
          <p:cNvSpPr txBox="1"/>
          <p:nvPr/>
        </p:nvSpPr>
        <p:spPr>
          <a:xfrm>
            <a:off x="287412" y="5066409"/>
            <a:ext cx="1753298" cy="923330"/>
          </a:xfrm>
          <a:prstGeom prst="rect">
            <a:avLst/>
          </a:prstGeom>
          <a:noFill/>
        </p:spPr>
        <p:txBody>
          <a:bodyPr wrap="square" rtlCol="0">
            <a:spAutoFit/>
          </a:bodyPr>
          <a:lstStyle/>
          <a:p>
            <a:pPr algn="ctr"/>
            <a:r>
              <a:rPr lang="en-US" dirty="0">
                <a:latin typeface="+mj-lt"/>
              </a:rPr>
              <a:t>Descriptive Stats</a:t>
            </a:r>
          </a:p>
          <a:p>
            <a:pPr algn="ctr"/>
            <a:r>
              <a:rPr lang="en-US" dirty="0">
                <a:latin typeface="+mj-lt"/>
              </a:rPr>
              <a:t>and</a:t>
            </a:r>
          </a:p>
          <a:p>
            <a:pPr algn="ctr"/>
            <a:r>
              <a:rPr lang="en-US" dirty="0">
                <a:latin typeface="+mj-lt"/>
              </a:rPr>
              <a:t>Results</a:t>
            </a:r>
          </a:p>
        </p:txBody>
      </p:sp>
      <p:sp>
        <p:nvSpPr>
          <p:cNvPr id="21" name="TextBox 20">
            <a:extLst>
              <a:ext uri="{FF2B5EF4-FFF2-40B4-BE49-F238E27FC236}">
                <a16:creationId xmlns:a16="http://schemas.microsoft.com/office/drawing/2014/main" id="{F958D522-9104-4F4C-8EAA-682DCD419197}"/>
              </a:ext>
            </a:extLst>
          </p:cNvPr>
          <p:cNvSpPr txBox="1"/>
          <p:nvPr/>
        </p:nvSpPr>
        <p:spPr>
          <a:xfrm>
            <a:off x="10259736" y="5402402"/>
            <a:ext cx="1436684" cy="369332"/>
          </a:xfrm>
          <a:prstGeom prst="rect">
            <a:avLst/>
          </a:prstGeom>
          <a:noFill/>
        </p:spPr>
        <p:txBody>
          <a:bodyPr wrap="square" rtlCol="0">
            <a:spAutoFit/>
          </a:bodyPr>
          <a:lstStyle/>
          <a:p>
            <a:r>
              <a:rPr lang="en-US" dirty="0">
                <a:latin typeface="+mj-lt"/>
              </a:rPr>
              <a:t>Conclusion</a:t>
            </a:r>
          </a:p>
        </p:txBody>
      </p:sp>
      <p:sp>
        <p:nvSpPr>
          <p:cNvPr id="22" name="TextBox 21">
            <a:extLst>
              <a:ext uri="{FF2B5EF4-FFF2-40B4-BE49-F238E27FC236}">
                <a16:creationId xmlns:a16="http://schemas.microsoft.com/office/drawing/2014/main" id="{9DE6C06F-81BE-4B78-B39C-16CDE11889AB}"/>
              </a:ext>
            </a:extLst>
          </p:cNvPr>
          <p:cNvSpPr txBox="1"/>
          <p:nvPr/>
        </p:nvSpPr>
        <p:spPr>
          <a:xfrm>
            <a:off x="10259736" y="3943042"/>
            <a:ext cx="1142232" cy="369332"/>
          </a:xfrm>
          <a:prstGeom prst="rect">
            <a:avLst/>
          </a:prstGeom>
          <a:noFill/>
        </p:spPr>
        <p:txBody>
          <a:bodyPr wrap="square" rtlCol="0">
            <a:spAutoFit/>
          </a:bodyPr>
          <a:lstStyle/>
          <a:p>
            <a:r>
              <a:rPr lang="en-US" dirty="0">
                <a:latin typeface="+mj-lt"/>
              </a:rPr>
              <a:t>Methods</a:t>
            </a:r>
          </a:p>
        </p:txBody>
      </p:sp>
    </p:spTree>
    <p:extLst>
      <p:ext uri="{BB962C8B-B14F-4D97-AF65-F5344CB8AC3E}">
        <p14:creationId xmlns:p14="http://schemas.microsoft.com/office/powerpoint/2010/main" val="37205038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0092D-9DAD-4E87-8E7F-322B8466F4D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562F813-B9FC-4F63-94AA-A2EAAB4342D8}"/>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3C4C7755-0725-421A-8685-DE1DEEC3BA4C}"/>
              </a:ext>
            </a:extLst>
          </p:cNvPr>
          <p:cNvPicPr>
            <a:picLocks noChangeAspect="1"/>
          </p:cNvPicPr>
          <p:nvPr/>
        </p:nvPicPr>
        <p:blipFill>
          <a:blip r:embed="rId2"/>
          <a:stretch>
            <a:fillRect/>
          </a:stretch>
        </p:blipFill>
        <p:spPr>
          <a:xfrm>
            <a:off x="176364" y="827261"/>
            <a:ext cx="11839271" cy="5203477"/>
          </a:xfrm>
          <a:prstGeom prst="rect">
            <a:avLst/>
          </a:prstGeom>
        </p:spPr>
      </p:pic>
    </p:spTree>
    <p:extLst>
      <p:ext uri="{BB962C8B-B14F-4D97-AF65-F5344CB8AC3E}">
        <p14:creationId xmlns:p14="http://schemas.microsoft.com/office/powerpoint/2010/main" val="2678768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Expectations</a:t>
            </a:r>
          </a:p>
        </p:txBody>
      </p:sp>
      <p:sp>
        <p:nvSpPr>
          <p:cNvPr id="3" name="Content Placeholder 2"/>
          <p:cNvSpPr>
            <a:spLocks noGrp="1"/>
          </p:cNvSpPr>
          <p:nvPr>
            <p:ph idx="1"/>
          </p:nvPr>
        </p:nvSpPr>
        <p:spPr>
          <a:xfrm>
            <a:off x="1097280" y="1845734"/>
            <a:ext cx="5554041" cy="4266967"/>
          </a:xfrm>
        </p:spPr>
        <p:txBody>
          <a:bodyPr/>
          <a:lstStyle/>
          <a:p>
            <a:pPr lvl="1">
              <a:buFont typeface="Arial" panose="020B0604020202020204" pitchFamily="34" charset="0"/>
              <a:buChar char="•"/>
            </a:pPr>
            <a:endParaRPr lang="en-US" sz="2000" dirty="0"/>
          </a:p>
          <a:p>
            <a:pPr lvl="1">
              <a:buFont typeface="Arial" panose="020B0604020202020204" pitchFamily="34" charset="0"/>
              <a:buChar char="•"/>
            </a:pPr>
            <a:r>
              <a:rPr lang="en-US" sz="2000" dirty="0"/>
              <a:t>Required Textbook: </a:t>
            </a:r>
          </a:p>
          <a:p>
            <a:pPr lvl="2">
              <a:buFont typeface="Arial" panose="020B0604020202020204" pitchFamily="34" charset="0"/>
              <a:buChar char="•"/>
            </a:pPr>
            <a:r>
              <a:rPr lang="en-US" dirty="0">
                <a:solidFill>
                  <a:srgbClr val="0070C0"/>
                </a:solidFill>
              </a:rPr>
              <a:t>Laboratory Manual for Exercise Physiology 2nd Edition. Human Kinetics. G. Gregory </a:t>
            </a:r>
            <a:r>
              <a:rPr lang="en-US" dirty="0" err="1">
                <a:solidFill>
                  <a:srgbClr val="0070C0"/>
                </a:solidFill>
              </a:rPr>
              <a:t>Haff</a:t>
            </a:r>
            <a:r>
              <a:rPr lang="en-US" dirty="0">
                <a:solidFill>
                  <a:srgbClr val="0070C0"/>
                </a:solidFill>
              </a:rPr>
              <a:t> &amp; </a:t>
            </a:r>
            <a:r>
              <a:rPr lang="en-US" dirty="0" err="1">
                <a:solidFill>
                  <a:srgbClr val="0070C0"/>
                </a:solidFill>
              </a:rPr>
              <a:t>Chales</a:t>
            </a:r>
            <a:r>
              <a:rPr lang="en-US" dirty="0">
                <a:solidFill>
                  <a:srgbClr val="0070C0"/>
                </a:solidFill>
              </a:rPr>
              <a:t> </a:t>
            </a:r>
            <a:r>
              <a:rPr lang="en-US" dirty="0" err="1">
                <a:solidFill>
                  <a:srgbClr val="0070C0"/>
                </a:solidFill>
              </a:rPr>
              <a:t>Dumke</a:t>
            </a:r>
            <a:endParaRPr lang="en-US" dirty="0">
              <a:solidFill>
                <a:srgbClr val="0070C0"/>
              </a:solidFill>
            </a:endParaRPr>
          </a:p>
          <a:p>
            <a:pPr lvl="1"/>
            <a:r>
              <a:rPr lang="en-US" dirty="0"/>
              <a:t>Arrive on time for each class</a:t>
            </a:r>
            <a:endParaRPr lang="en-US" dirty="0">
              <a:solidFill>
                <a:srgbClr val="0070C0"/>
              </a:solidFill>
            </a:endParaRPr>
          </a:p>
          <a:p>
            <a:pPr lvl="1">
              <a:buFont typeface="Arial" panose="020B0604020202020204" pitchFamily="34" charset="0"/>
              <a:buChar char="•"/>
            </a:pPr>
            <a:r>
              <a:rPr lang="en-US" sz="2000" dirty="0"/>
              <a:t>Participate in class discussions/activities</a:t>
            </a:r>
          </a:p>
          <a:p>
            <a:pPr lvl="1">
              <a:buFont typeface="Arial" panose="020B0604020202020204" pitchFamily="34" charset="0"/>
              <a:buChar char="•"/>
            </a:pPr>
            <a:r>
              <a:rPr lang="en-US" sz="2000" dirty="0"/>
              <a:t>Show common courtesy and respect for instructor and classmates</a:t>
            </a:r>
          </a:p>
          <a:p>
            <a:pPr marL="201168" lvl="1" indent="0">
              <a:buNone/>
            </a:pPr>
            <a:endParaRPr lang="en-US" dirty="0"/>
          </a:p>
          <a:p>
            <a:pPr lvl="1">
              <a:buFont typeface="Arial" panose="020B0604020202020204" pitchFamily="34" charset="0"/>
              <a:buChar char="•"/>
            </a:pPr>
            <a:endParaRPr lang="en-US" dirty="0"/>
          </a:p>
        </p:txBody>
      </p:sp>
      <p:pic>
        <p:nvPicPr>
          <p:cNvPr id="3074" name="Picture 2" descr="Image result for • Laboratory Manual for Exercise Physiology 2nd Edition. Human Kinetics. G. Gregory Haff &amp; Chales Dumk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7309" y="1845734"/>
            <a:ext cx="3482236" cy="4478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94770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1522D-BBD6-4F24-94C8-D263D9078378}"/>
              </a:ext>
            </a:extLst>
          </p:cNvPr>
          <p:cNvSpPr>
            <a:spLocks noGrp="1"/>
          </p:cNvSpPr>
          <p:nvPr>
            <p:ph type="title"/>
          </p:nvPr>
        </p:nvSpPr>
        <p:spPr/>
        <p:txBody>
          <a:bodyPr/>
          <a:lstStyle/>
          <a:p>
            <a:endParaRPr lang="en-US"/>
          </a:p>
        </p:txBody>
      </p:sp>
      <p:pic>
        <p:nvPicPr>
          <p:cNvPr id="5" name="Content Placeholder 4" descr="A collage of a dog&#10;&#10;Description automatically generated with medium confidence">
            <a:extLst>
              <a:ext uri="{FF2B5EF4-FFF2-40B4-BE49-F238E27FC236}">
                <a16:creationId xmlns:a16="http://schemas.microsoft.com/office/drawing/2014/main" id="{99B18B76-0872-467E-A873-A6816283913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72051" y="86628"/>
            <a:ext cx="6247898" cy="6247898"/>
          </a:xfrm>
        </p:spPr>
      </p:pic>
    </p:spTree>
    <p:extLst>
      <p:ext uri="{BB962C8B-B14F-4D97-AF65-F5344CB8AC3E}">
        <p14:creationId xmlns:p14="http://schemas.microsoft.com/office/powerpoint/2010/main" val="32773489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ACD4A-9C77-44CE-AF9D-4877E1DD17C2}"/>
              </a:ext>
            </a:extLst>
          </p:cNvPr>
          <p:cNvSpPr>
            <a:spLocks noGrp="1"/>
          </p:cNvSpPr>
          <p:nvPr>
            <p:ph type="title"/>
          </p:nvPr>
        </p:nvSpPr>
        <p:spPr/>
        <p:txBody>
          <a:bodyPr/>
          <a:lstStyle/>
          <a:p>
            <a:r>
              <a:rPr lang="en-US" dirty="0"/>
              <a:t>What’s Next?</a:t>
            </a:r>
          </a:p>
        </p:txBody>
      </p:sp>
      <p:sp>
        <p:nvSpPr>
          <p:cNvPr id="3" name="Content Placeholder 2">
            <a:extLst>
              <a:ext uri="{FF2B5EF4-FFF2-40B4-BE49-F238E27FC236}">
                <a16:creationId xmlns:a16="http://schemas.microsoft.com/office/drawing/2014/main" id="{EC0FE31A-B0D0-4A97-A9DF-16B462E08789}"/>
              </a:ext>
            </a:extLst>
          </p:cNvPr>
          <p:cNvSpPr>
            <a:spLocks noGrp="1"/>
          </p:cNvSpPr>
          <p:nvPr>
            <p:ph idx="1"/>
          </p:nvPr>
        </p:nvSpPr>
        <p:spPr>
          <a:xfrm>
            <a:off x="1286423" y="1845734"/>
            <a:ext cx="4840057" cy="4023360"/>
          </a:xfrm>
        </p:spPr>
        <p:txBody>
          <a:bodyPr>
            <a:normAutofit/>
          </a:bodyPr>
          <a:lstStyle/>
          <a:p>
            <a:pPr marL="0" indent="0">
              <a:buNone/>
            </a:pPr>
            <a:endParaRPr lang="en-US" b="1" u="sng" dirty="0"/>
          </a:p>
          <a:p>
            <a:pPr marL="0" indent="0">
              <a:buNone/>
            </a:pPr>
            <a:r>
              <a:rPr lang="en-US" b="1" u="sng" dirty="0"/>
              <a:t>Today</a:t>
            </a:r>
          </a:p>
          <a:p>
            <a:pPr lvl="1"/>
            <a:r>
              <a:rPr lang="en-US" dirty="0"/>
              <a:t> Complete Lab Activity 1</a:t>
            </a:r>
          </a:p>
          <a:p>
            <a:pPr marL="0" indent="0">
              <a:buNone/>
            </a:pPr>
            <a:endParaRPr lang="en-US" b="1" u="sng" dirty="0"/>
          </a:p>
          <a:p>
            <a:pPr marL="0" indent="0">
              <a:buNone/>
            </a:pPr>
            <a:endParaRPr lang="en-US" b="1" u="sng" dirty="0"/>
          </a:p>
          <a:p>
            <a:pPr marL="0" indent="0">
              <a:buNone/>
            </a:pPr>
            <a:r>
              <a:rPr lang="en-US" b="1" u="sng" dirty="0"/>
              <a:t>Due This Week</a:t>
            </a:r>
          </a:p>
          <a:p>
            <a:pPr lvl="1"/>
            <a:r>
              <a:rPr lang="en-US" dirty="0"/>
              <a:t>Syllabus Quiz</a:t>
            </a:r>
          </a:p>
          <a:p>
            <a:pPr lvl="1"/>
            <a:r>
              <a:rPr lang="en-US" dirty="0"/>
              <a:t>Concept Check</a:t>
            </a:r>
          </a:p>
          <a:p>
            <a:pPr lvl="1"/>
            <a:r>
              <a:rPr lang="en-US" dirty="0"/>
              <a:t>Discussion Post</a:t>
            </a:r>
          </a:p>
        </p:txBody>
      </p:sp>
      <p:sp>
        <p:nvSpPr>
          <p:cNvPr id="5" name="Rectangle 4"/>
          <p:cNvSpPr/>
          <p:nvPr/>
        </p:nvSpPr>
        <p:spPr>
          <a:xfrm>
            <a:off x="6968646" y="2328508"/>
            <a:ext cx="3665951" cy="1015663"/>
          </a:xfrm>
          <a:prstGeom prst="rect">
            <a:avLst/>
          </a:prstGeom>
        </p:spPr>
        <p:txBody>
          <a:bodyPr wrap="square">
            <a:spAutoFit/>
          </a:bodyPr>
          <a:lstStyle/>
          <a:p>
            <a:r>
              <a:rPr lang="en-US" sz="2000" b="1" u="sng" dirty="0"/>
              <a:t>Next Week</a:t>
            </a:r>
          </a:p>
          <a:p>
            <a:pPr lvl="1"/>
            <a:r>
              <a:rPr lang="en-US" sz="2000" dirty="0"/>
              <a:t>Concept Check 2</a:t>
            </a:r>
          </a:p>
          <a:p>
            <a:pPr lvl="1"/>
            <a:r>
              <a:rPr lang="en-US" sz="2000" dirty="0"/>
              <a:t>Lab Activity 1</a:t>
            </a:r>
          </a:p>
        </p:txBody>
      </p:sp>
    </p:spTree>
    <p:extLst>
      <p:ext uri="{BB962C8B-B14F-4D97-AF65-F5344CB8AC3E}">
        <p14:creationId xmlns:p14="http://schemas.microsoft.com/office/powerpoint/2010/main" val="678700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Assignments</a:t>
            </a:r>
          </a:p>
        </p:txBody>
      </p:sp>
      <p:sp>
        <p:nvSpPr>
          <p:cNvPr id="3" name="Content Placeholder 2"/>
          <p:cNvSpPr>
            <a:spLocks noGrp="1"/>
          </p:cNvSpPr>
          <p:nvPr>
            <p:ph idx="1"/>
          </p:nvPr>
        </p:nvSpPr>
        <p:spPr>
          <a:xfrm>
            <a:off x="1097280" y="1845734"/>
            <a:ext cx="5427054" cy="4542540"/>
          </a:xfrm>
        </p:spPr>
        <p:txBody>
          <a:bodyPr>
            <a:normAutofit/>
          </a:bodyPr>
          <a:lstStyle/>
          <a:p>
            <a:pPr marL="201168" lvl="1" indent="0">
              <a:buNone/>
            </a:pPr>
            <a:r>
              <a:rPr lang="en-US" sz="2400" b="1" u="sng" dirty="0">
                <a:solidFill>
                  <a:srgbClr val="0070C0"/>
                </a:solidFill>
              </a:rPr>
              <a:t>DUE EVERY WEEK</a:t>
            </a:r>
          </a:p>
          <a:p>
            <a:pPr lvl="1">
              <a:buFont typeface="Arial" panose="020B0604020202020204" pitchFamily="34" charset="0"/>
              <a:buChar char="•"/>
            </a:pPr>
            <a:endParaRPr lang="en-US" sz="2000" b="1" dirty="0"/>
          </a:p>
          <a:p>
            <a:pPr lvl="1">
              <a:buFont typeface="Arial" panose="020B0604020202020204" pitchFamily="34" charset="0"/>
              <a:buChar char="•"/>
            </a:pPr>
            <a:r>
              <a:rPr lang="en-US" sz="2000" b="1" dirty="0"/>
              <a:t>Concept Checks: </a:t>
            </a:r>
            <a:r>
              <a:rPr lang="en-US" dirty="0"/>
              <a:t>3</a:t>
            </a:r>
            <a:r>
              <a:rPr lang="en-US" sz="2000" dirty="0"/>
              <a:t>pts (x11)</a:t>
            </a:r>
          </a:p>
          <a:p>
            <a:pPr lvl="2">
              <a:buFont typeface="Arial" panose="020B0604020202020204" pitchFamily="34" charset="0"/>
              <a:buChar char="•"/>
            </a:pPr>
            <a:r>
              <a:rPr lang="en-US" sz="1600" dirty="0"/>
              <a:t>Due the night before each class</a:t>
            </a:r>
          </a:p>
          <a:p>
            <a:pPr lvl="2">
              <a:buFont typeface="Arial" panose="020B0604020202020204" pitchFamily="34" charset="0"/>
              <a:buChar char="•"/>
            </a:pPr>
            <a:r>
              <a:rPr lang="en-US" sz="1600" dirty="0"/>
              <a:t>Must get them all right for full credit</a:t>
            </a:r>
          </a:p>
          <a:p>
            <a:pPr lvl="1"/>
            <a:r>
              <a:rPr lang="en-US" b="1" dirty="0"/>
              <a:t>Discussions: </a:t>
            </a:r>
            <a:r>
              <a:rPr lang="en-US" dirty="0"/>
              <a:t>5pts (x11)</a:t>
            </a:r>
          </a:p>
          <a:p>
            <a:pPr lvl="2">
              <a:buFont typeface="Arial" panose="020B0604020202020204" pitchFamily="34" charset="0"/>
              <a:buChar char="•"/>
            </a:pPr>
            <a:r>
              <a:rPr lang="en-US" sz="1600" dirty="0"/>
              <a:t>Original post 3pts</a:t>
            </a:r>
          </a:p>
          <a:p>
            <a:pPr lvl="2">
              <a:buFont typeface="Arial" panose="020B0604020202020204" pitchFamily="34" charset="0"/>
              <a:buChar char="•"/>
            </a:pPr>
            <a:r>
              <a:rPr lang="en-US" sz="1600" dirty="0"/>
              <a:t>Reply to classmate 2pts</a:t>
            </a:r>
          </a:p>
          <a:p>
            <a:pPr lvl="1">
              <a:buFont typeface="Arial" panose="020B0604020202020204" pitchFamily="34" charset="0"/>
              <a:buChar char="•"/>
            </a:pPr>
            <a:r>
              <a:rPr lang="en-US" b="1" dirty="0"/>
              <a:t>Labs: </a:t>
            </a:r>
            <a:r>
              <a:rPr lang="en-US" dirty="0"/>
              <a:t>1</a:t>
            </a:r>
            <a:r>
              <a:rPr lang="en-US" sz="2000" dirty="0"/>
              <a:t>0pts (x11)</a:t>
            </a:r>
          </a:p>
          <a:p>
            <a:pPr lvl="2">
              <a:buFont typeface="Arial" panose="020B0604020202020204" pitchFamily="34" charset="0"/>
              <a:buChar char="•"/>
            </a:pPr>
            <a:r>
              <a:rPr lang="en-US" sz="1600" dirty="0"/>
              <a:t>To be completed in class </a:t>
            </a:r>
            <a:r>
              <a:rPr lang="en-US" sz="1600" dirty="0">
                <a:highlight>
                  <a:srgbClr val="FFFF00"/>
                </a:highlight>
              </a:rPr>
              <a:t>(virtual labs)</a:t>
            </a:r>
          </a:p>
          <a:p>
            <a:pPr lvl="2">
              <a:buFont typeface="Arial" panose="020B0604020202020204" pitchFamily="34" charset="0"/>
              <a:buChar char="•"/>
            </a:pPr>
            <a:r>
              <a:rPr lang="en-US" sz="1600" i="1" dirty="0">
                <a:solidFill>
                  <a:srgbClr val="FF0000"/>
                </a:solidFill>
              </a:rPr>
              <a:t>If you missed a lab: there is a make-up lab and this must be completed in place of the in-class lab</a:t>
            </a:r>
          </a:p>
          <a:p>
            <a:pPr lvl="2">
              <a:buFont typeface="Arial" panose="020B0604020202020204" pitchFamily="34" charset="0"/>
              <a:buChar char="•"/>
            </a:pPr>
            <a:r>
              <a:rPr lang="en-US" sz="1600" i="1" dirty="0">
                <a:solidFill>
                  <a:srgbClr val="FF0000"/>
                </a:solidFill>
              </a:rPr>
              <a:t>You are only allowed TWO make-up labs</a:t>
            </a:r>
            <a:endParaRPr lang="en-US" sz="1200" i="1" dirty="0">
              <a:solidFill>
                <a:srgbClr val="FF0000"/>
              </a:solidFill>
            </a:endParaRPr>
          </a:p>
        </p:txBody>
      </p:sp>
      <p:pic>
        <p:nvPicPr>
          <p:cNvPr id="4" name="Picture 3"/>
          <p:cNvPicPr>
            <a:picLocks noChangeAspect="1"/>
          </p:cNvPicPr>
          <p:nvPr/>
        </p:nvPicPr>
        <p:blipFill>
          <a:blip r:embed="rId2"/>
          <a:stretch>
            <a:fillRect/>
          </a:stretch>
        </p:blipFill>
        <p:spPr>
          <a:xfrm>
            <a:off x="6399074" y="1845734"/>
            <a:ext cx="4631346" cy="3995803"/>
          </a:xfrm>
          <a:prstGeom prst="rect">
            <a:avLst/>
          </a:prstGeom>
        </p:spPr>
      </p:pic>
    </p:spTree>
    <p:extLst>
      <p:ext uri="{BB962C8B-B14F-4D97-AF65-F5344CB8AC3E}">
        <p14:creationId xmlns:p14="http://schemas.microsoft.com/office/powerpoint/2010/main" val="50796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Exams</a:t>
            </a:r>
          </a:p>
        </p:txBody>
      </p:sp>
      <p:sp>
        <p:nvSpPr>
          <p:cNvPr id="3" name="Content Placeholder 2"/>
          <p:cNvSpPr>
            <a:spLocks noGrp="1"/>
          </p:cNvSpPr>
          <p:nvPr>
            <p:ph idx="1"/>
          </p:nvPr>
        </p:nvSpPr>
        <p:spPr/>
        <p:txBody>
          <a:bodyPr/>
          <a:lstStyle/>
          <a:p>
            <a:pPr marL="0" indent="0">
              <a:buNone/>
            </a:pPr>
            <a:endParaRPr lang="en-US" dirty="0"/>
          </a:p>
          <a:p>
            <a:r>
              <a:rPr lang="en-US" b="1" dirty="0"/>
              <a:t> 3 Exams</a:t>
            </a:r>
            <a:r>
              <a:rPr lang="en-US" dirty="0"/>
              <a:t>: 35pts each</a:t>
            </a:r>
          </a:p>
          <a:p>
            <a:r>
              <a:rPr lang="en-US" dirty="0"/>
              <a:t> Proctor Hub</a:t>
            </a:r>
          </a:p>
          <a:p>
            <a:r>
              <a:rPr lang="en-US" dirty="0"/>
              <a:t> Open 24 hours</a:t>
            </a:r>
          </a:p>
          <a:p>
            <a:r>
              <a:rPr lang="en-US" dirty="0"/>
              <a:t> 1.5 hours to complete exam</a:t>
            </a:r>
          </a:p>
          <a:p>
            <a:r>
              <a:rPr lang="en-US" dirty="0"/>
              <a:t> What is on the Exams:</a:t>
            </a:r>
          </a:p>
          <a:p>
            <a:pPr lvl="1"/>
            <a:r>
              <a:rPr lang="en-US" dirty="0"/>
              <a:t>Any and all materials covered in the required book</a:t>
            </a:r>
          </a:p>
        </p:txBody>
      </p:sp>
    </p:spTree>
    <p:extLst>
      <p:ext uri="{BB962C8B-B14F-4D97-AF65-F5344CB8AC3E}">
        <p14:creationId xmlns:p14="http://schemas.microsoft.com/office/powerpoint/2010/main" val="455949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BA837-4991-4AE6-921B-25276F9EB045}"/>
              </a:ext>
            </a:extLst>
          </p:cNvPr>
          <p:cNvSpPr>
            <a:spLocks noGrp="1"/>
          </p:cNvSpPr>
          <p:nvPr>
            <p:ph type="title"/>
          </p:nvPr>
        </p:nvSpPr>
        <p:spPr/>
        <p:txBody>
          <a:bodyPr/>
          <a:lstStyle/>
          <a:p>
            <a:r>
              <a:rPr lang="en-US" dirty="0"/>
              <a:t>Housekeeping</a:t>
            </a:r>
          </a:p>
        </p:txBody>
      </p:sp>
      <p:sp>
        <p:nvSpPr>
          <p:cNvPr id="3" name="Content Placeholder 2">
            <a:extLst>
              <a:ext uri="{FF2B5EF4-FFF2-40B4-BE49-F238E27FC236}">
                <a16:creationId xmlns:a16="http://schemas.microsoft.com/office/drawing/2014/main" id="{48624F75-14E9-44BA-97AF-C0048F498552}"/>
              </a:ext>
            </a:extLst>
          </p:cNvPr>
          <p:cNvSpPr>
            <a:spLocks noGrp="1"/>
          </p:cNvSpPr>
          <p:nvPr>
            <p:ph idx="1"/>
          </p:nvPr>
        </p:nvSpPr>
        <p:spPr>
          <a:xfrm>
            <a:off x="1097280" y="1845733"/>
            <a:ext cx="10058400" cy="4135617"/>
          </a:xfrm>
        </p:spPr>
        <p:txBody>
          <a:bodyPr>
            <a:normAutofit/>
          </a:bodyPr>
          <a:lstStyle/>
          <a:p>
            <a:r>
              <a:rPr lang="en-US" b="1" dirty="0"/>
              <a:t>Announcements: </a:t>
            </a:r>
          </a:p>
          <a:p>
            <a:pPr lvl="1"/>
            <a:r>
              <a:rPr lang="en-US" dirty="0"/>
              <a:t>Check your email and </a:t>
            </a:r>
            <a:r>
              <a:rPr lang="en-US" dirty="0" err="1"/>
              <a:t>webcourses</a:t>
            </a:r>
            <a:r>
              <a:rPr lang="en-US" dirty="0"/>
              <a:t> at least twice a week. Sometimes if I receive multiple emails regarding the same topic/issue, I will address it via Announcements.</a:t>
            </a:r>
          </a:p>
          <a:p>
            <a:pPr lvl="1"/>
            <a:r>
              <a:rPr lang="en-US" dirty="0"/>
              <a:t>If class is cancelled at last minute, this will also be conveyed via Announcements.</a:t>
            </a:r>
          </a:p>
          <a:p>
            <a:r>
              <a:rPr lang="en-US" b="1" dirty="0"/>
              <a:t>Emails</a:t>
            </a:r>
            <a:r>
              <a:rPr lang="en-US" dirty="0"/>
              <a:t>:</a:t>
            </a:r>
          </a:p>
          <a:p>
            <a:pPr lvl="1"/>
            <a:r>
              <a:rPr lang="en-US" dirty="0"/>
              <a:t>All email/message policies must be followed, or the instructor will </a:t>
            </a:r>
            <a:r>
              <a:rPr lang="en-US" b="1" dirty="0"/>
              <a:t>not </a:t>
            </a:r>
            <a:r>
              <a:rPr lang="en-US" dirty="0"/>
              <a:t>respond</a:t>
            </a:r>
          </a:p>
          <a:p>
            <a:pPr lvl="1"/>
            <a:r>
              <a:rPr lang="en-US" dirty="0"/>
              <a:t>The body of the message should include an </a:t>
            </a:r>
            <a:r>
              <a:rPr lang="en-US" u="sng" dirty="0"/>
              <a:t>appropriate salutation </a:t>
            </a:r>
            <a:r>
              <a:rPr lang="en-US" dirty="0"/>
              <a:t>(formal greeting), your </a:t>
            </a:r>
            <a:r>
              <a:rPr lang="en-US" u="sng" dirty="0"/>
              <a:t>class name and section</a:t>
            </a:r>
            <a:r>
              <a:rPr lang="en-US" dirty="0"/>
              <a:t>, </a:t>
            </a:r>
            <a:r>
              <a:rPr lang="en-US" u="sng" dirty="0"/>
              <a:t>articulated words with respect</a:t>
            </a:r>
            <a:r>
              <a:rPr lang="en-US" dirty="0"/>
              <a:t>, capitalization, punctuation, and a </a:t>
            </a:r>
            <a:r>
              <a:rPr lang="en-US" u="sng" dirty="0"/>
              <a:t>complimentary close (your name).</a:t>
            </a:r>
          </a:p>
          <a:p>
            <a:pPr lvl="1"/>
            <a:r>
              <a:rPr lang="en-US" dirty="0"/>
              <a:t>Please check </a:t>
            </a:r>
            <a:r>
              <a:rPr lang="en-US" dirty="0" err="1"/>
              <a:t>webcourses</a:t>
            </a:r>
            <a:r>
              <a:rPr lang="en-US" dirty="0"/>
              <a:t>, the syllabus and announcements before emailing me questions. Often, answers to questions can be found in </a:t>
            </a:r>
            <a:r>
              <a:rPr lang="en-US" dirty="0" err="1"/>
              <a:t>webcourses</a:t>
            </a:r>
            <a:r>
              <a:rPr lang="en-US" dirty="0"/>
              <a:t>. </a:t>
            </a:r>
          </a:p>
        </p:txBody>
      </p:sp>
    </p:spTree>
    <p:extLst>
      <p:ext uri="{BB962C8B-B14F-4D97-AF65-F5344CB8AC3E}">
        <p14:creationId xmlns:p14="http://schemas.microsoft.com/office/powerpoint/2010/main" val="1716837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A7545-5226-40BC-8E1D-350609E86174}"/>
              </a:ext>
            </a:extLst>
          </p:cNvPr>
          <p:cNvSpPr>
            <a:spLocks noGrp="1"/>
          </p:cNvSpPr>
          <p:nvPr>
            <p:ph type="title"/>
          </p:nvPr>
        </p:nvSpPr>
        <p:spPr/>
        <p:txBody>
          <a:bodyPr/>
          <a:lstStyle/>
          <a:p>
            <a:r>
              <a:rPr lang="en-US" dirty="0"/>
              <a:t>Technology</a:t>
            </a:r>
          </a:p>
        </p:txBody>
      </p:sp>
      <p:sp>
        <p:nvSpPr>
          <p:cNvPr id="3" name="Content Placeholder 2">
            <a:extLst>
              <a:ext uri="{FF2B5EF4-FFF2-40B4-BE49-F238E27FC236}">
                <a16:creationId xmlns:a16="http://schemas.microsoft.com/office/drawing/2014/main" id="{00B59433-5761-4BEC-86A3-A5663254AFC7}"/>
              </a:ext>
            </a:extLst>
          </p:cNvPr>
          <p:cNvSpPr>
            <a:spLocks noGrp="1"/>
          </p:cNvSpPr>
          <p:nvPr>
            <p:ph idx="1"/>
          </p:nvPr>
        </p:nvSpPr>
        <p:spPr/>
        <p:txBody>
          <a:bodyPr>
            <a:normAutofit/>
          </a:bodyPr>
          <a:lstStyle/>
          <a:p>
            <a:r>
              <a:rPr lang="en-US" b="1" dirty="0"/>
              <a:t>In Class Labs:</a:t>
            </a:r>
          </a:p>
          <a:p>
            <a:pPr lvl="1"/>
            <a:r>
              <a:rPr lang="en-US" dirty="0"/>
              <a:t>Phones should be silenced before class, if you need to take a phone call you may step out</a:t>
            </a:r>
          </a:p>
          <a:p>
            <a:pPr lvl="1"/>
            <a:r>
              <a:rPr lang="en-US" dirty="0"/>
              <a:t>Laptops are permitted for note taking purposes</a:t>
            </a:r>
          </a:p>
          <a:p>
            <a:pPr lvl="1"/>
            <a:r>
              <a:rPr lang="en-US" dirty="0"/>
              <a:t>Recording devices should be cleared with the instructor prior to use</a:t>
            </a:r>
          </a:p>
        </p:txBody>
      </p:sp>
    </p:spTree>
    <p:extLst>
      <p:ext uri="{BB962C8B-B14F-4D97-AF65-F5344CB8AC3E}">
        <p14:creationId xmlns:p14="http://schemas.microsoft.com/office/powerpoint/2010/main" val="563016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CED883-9BBB-486D-ADF1-2AA2946BB98F}"/>
              </a:ext>
            </a:extLst>
          </p:cNvPr>
          <p:cNvSpPr>
            <a:spLocks noGrp="1"/>
          </p:cNvSpPr>
          <p:nvPr>
            <p:ph type="ctrTitle"/>
          </p:nvPr>
        </p:nvSpPr>
        <p:spPr/>
        <p:txBody>
          <a:bodyPr/>
          <a:lstStyle/>
          <a:p>
            <a:pPr algn="ctr"/>
            <a:r>
              <a:rPr lang="en-US" dirty="0"/>
              <a:t>QUESTIONS?</a:t>
            </a:r>
          </a:p>
        </p:txBody>
      </p:sp>
      <p:sp>
        <p:nvSpPr>
          <p:cNvPr id="5" name="Subtitle 4">
            <a:extLst>
              <a:ext uri="{FF2B5EF4-FFF2-40B4-BE49-F238E27FC236}">
                <a16:creationId xmlns:a16="http://schemas.microsoft.com/office/drawing/2014/main" id="{E4FAF64D-3984-4EC5-B468-3ED5EEA3B4C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8549526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6000" dirty="0"/>
              <a:t>Primary Data Collection</a:t>
            </a: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53555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lstStyle/>
          <a:p>
            <a:r>
              <a:rPr lang="en-US" dirty="0"/>
              <a:t> Define basic terminology associated with testing.</a:t>
            </a:r>
          </a:p>
          <a:p>
            <a:r>
              <a:rPr lang="en-US" dirty="0"/>
              <a:t> Learn the difference between </a:t>
            </a:r>
            <a:r>
              <a:rPr lang="en-US" u="sng" dirty="0"/>
              <a:t>field, field/laboratory, and laboratory tests</a:t>
            </a:r>
            <a:r>
              <a:rPr lang="en-US" dirty="0"/>
              <a:t>.</a:t>
            </a:r>
          </a:p>
          <a:p>
            <a:r>
              <a:rPr lang="en-US" dirty="0"/>
              <a:t> Learn </a:t>
            </a:r>
            <a:r>
              <a:rPr lang="en-US" u="sng" dirty="0"/>
              <a:t>metric conversions </a:t>
            </a:r>
            <a:r>
              <a:rPr lang="en-US" dirty="0"/>
              <a:t>and the units recommended by the International System of Units (SI).</a:t>
            </a:r>
          </a:p>
          <a:p>
            <a:r>
              <a:rPr lang="en-US" dirty="0"/>
              <a:t> Understand the concepts for evaluating </a:t>
            </a:r>
            <a:r>
              <a:rPr lang="en-US" u="sng" dirty="0"/>
              <a:t>temperature, barometric pressure, and relative humidity.</a:t>
            </a:r>
          </a:p>
          <a:p>
            <a:r>
              <a:rPr lang="en-US" dirty="0"/>
              <a:t> Learn the skills needed for administering </a:t>
            </a:r>
            <a:r>
              <a:rPr lang="en-US" u="sng" dirty="0"/>
              <a:t>height, weight, and body frame assessments</a:t>
            </a:r>
            <a:r>
              <a:rPr lang="en-US" dirty="0"/>
              <a:t>.</a:t>
            </a:r>
          </a:p>
          <a:p>
            <a:endParaRPr lang="en-US" dirty="0"/>
          </a:p>
        </p:txBody>
      </p:sp>
    </p:spTree>
    <p:extLst>
      <p:ext uri="{BB962C8B-B14F-4D97-AF65-F5344CB8AC3E}">
        <p14:creationId xmlns:p14="http://schemas.microsoft.com/office/powerpoint/2010/main" val="3066081406"/>
      </p:ext>
    </p:extLst>
  </p:cSld>
  <p:clrMapOvr>
    <a:masterClrMapping/>
  </p:clrMapOvr>
</p:sld>
</file>

<file path=ppt/theme/theme1.xml><?xml version="1.0" encoding="utf-8"?>
<a:theme xmlns:a="http://schemas.openxmlformats.org/drawingml/2006/main" name="UCF Lectures">
  <a:themeElements>
    <a:clrScheme name="Custom 6">
      <a:dk1>
        <a:sysClr val="windowText" lastClr="000000"/>
      </a:dk1>
      <a:lt1>
        <a:sysClr val="window" lastClr="FFFFFF"/>
      </a:lt1>
      <a:dk2>
        <a:srgbClr val="696464"/>
      </a:dk2>
      <a:lt2>
        <a:srgbClr val="E9E5DC"/>
      </a:lt2>
      <a:accent1>
        <a:srgbClr val="FEE084"/>
      </a:accent1>
      <a:accent2>
        <a:srgbClr val="FFC000"/>
      </a:accent2>
      <a:accent3>
        <a:srgbClr val="A28E6A"/>
      </a:accent3>
      <a:accent4>
        <a:srgbClr val="956251"/>
      </a:accent4>
      <a:accent5>
        <a:srgbClr val="918485"/>
      </a:accent5>
      <a:accent6>
        <a:srgbClr val="855D5D"/>
      </a:accent6>
      <a:hlink>
        <a:srgbClr val="CC9900"/>
      </a:hlink>
      <a:folHlink>
        <a:srgbClr val="96A9A9"/>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Week 1" id="{C6406DAA-C361-4DA3-86A6-C5EE3278347A}" vid="{CE8F7520-A33E-4D8B-98E4-C426E3F74D0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UCF Lectures</Template>
  <TotalTime>1959</TotalTime>
  <Words>715</Words>
  <Application>Microsoft Office PowerPoint</Application>
  <PresentationFormat>Widescreen</PresentationFormat>
  <Paragraphs>107</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Times New Roman</vt:lpstr>
      <vt:lpstr>UCF Lectures</vt:lpstr>
      <vt:lpstr>Assessments</vt:lpstr>
      <vt:lpstr>Course Expectations</vt:lpstr>
      <vt:lpstr>Assignments</vt:lpstr>
      <vt:lpstr>Exams</vt:lpstr>
      <vt:lpstr>Housekeeping</vt:lpstr>
      <vt:lpstr>Technology</vt:lpstr>
      <vt:lpstr>QUESTIONS?</vt:lpstr>
      <vt:lpstr>Primary Data Collection</vt:lpstr>
      <vt:lpstr>Objectives</vt:lpstr>
      <vt:lpstr>Assessments</vt:lpstr>
      <vt:lpstr>Units of Measurement</vt:lpstr>
      <vt:lpstr>The Weather?!</vt:lpstr>
      <vt:lpstr>Lab Activity 1: Due January 26th</vt:lpstr>
      <vt:lpstr>PowerPoint Presentation</vt:lpstr>
      <vt:lpstr>PowerPoint Presentation</vt:lpstr>
      <vt:lpstr>PowerPoint Presentation</vt:lpstr>
      <vt:lpstr>PowerPoint Presentation</vt:lpstr>
      <vt:lpstr>Abstract- EXAMPLE</vt:lpstr>
      <vt:lpstr>PowerPoint Presentation</vt:lpstr>
      <vt:lpstr>PowerPoint Presentation</vt:lpstr>
      <vt:lpstr>What’s Next?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Personal Fitness</dc:title>
  <dc:creator>Paola Rivera</dc:creator>
  <cp:lastModifiedBy>Maxine Furtado</cp:lastModifiedBy>
  <cp:revision>107</cp:revision>
  <dcterms:created xsi:type="dcterms:W3CDTF">2018-07-20T01:10:46Z</dcterms:created>
  <dcterms:modified xsi:type="dcterms:W3CDTF">2022-01-10T19:24:24Z</dcterms:modified>
</cp:coreProperties>
</file>