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258" r:id="rId2"/>
    <p:sldId id="337" r:id="rId3"/>
    <p:sldId id="339" r:id="rId4"/>
    <p:sldId id="389" r:id="rId5"/>
    <p:sldId id="376" r:id="rId6"/>
    <p:sldId id="256" r:id="rId7"/>
    <p:sldId id="333" r:id="rId8"/>
    <p:sldId id="334" r:id="rId9"/>
    <p:sldId id="335" r:id="rId10"/>
    <p:sldId id="259" r:id="rId11"/>
    <p:sldId id="336" r:id="rId12"/>
    <p:sldId id="342" r:id="rId13"/>
    <p:sldId id="347" r:id="rId14"/>
    <p:sldId id="346" r:id="rId15"/>
    <p:sldId id="340" r:id="rId16"/>
    <p:sldId id="348" r:id="rId17"/>
    <p:sldId id="349" r:id="rId18"/>
    <p:sldId id="343" r:id="rId19"/>
    <p:sldId id="351" r:id="rId20"/>
    <p:sldId id="350" r:id="rId21"/>
    <p:sldId id="352" r:id="rId22"/>
    <p:sldId id="354" r:id="rId23"/>
    <p:sldId id="353" r:id="rId24"/>
    <p:sldId id="355" r:id="rId25"/>
    <p:sldId id="344" r:id="rId26"/>
    <p:sldId id="375" r:id="rId27"/>
    <p:sldId id="360" r:id="rId28"/>
    <p:sldId id="361" r:id="rId29"/>
    <p:sldId id="362" r:id="rId30"/>
    <p:sldId id="377" r:id="rId31"/>
    <p:sldId id="358" r:id="rId32"/>
    <p:sldId id="363" r:id="rId33"/>
    <p:sldId id="365" r:id="rId34"/>
    <p:sldId id="364" r:id="rId35"/>
    <p:sldId id="386" r:id="rId36"/>
    <p:sldId id="387" r:id="rId37"/>
    <p:sldId id="388" r:id="rId38"/>
    <p:sldId id="366" r:id="rId39"/>
    <p:sldId id="367" r:id="rId40"/>
    <p:sldId id="368" r:id="rId41"/>
    <p:sldId id="369" r:id="rId42"/>
    <p:sldId id="370" r:id="rId43"/>
    <p:sldId id="371" r:id="rId44"/>
    <p:sldId id="372" r:id="rId45"/>
    <p:sldId id="373" r:id="rId46"/>
    <p:sldId id="37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CFA7"/>
    <a:srgbClr val="D3D1D5"/>
    <a:srgbClr val="24638C"/>
    <a:srgbClr val="FDFF55"/>
    <a:srgbClr val="0C0E90"/>
    <a:srgbClr val="F60A3D"/>
    <a:srgbClr val="498ABF"/>
    <a:srgbClr val="7030A0"/>
    <a:srgbClr val="48ADE0"/>
    <a:srgbClr val="5759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67" autoAdjust="0"/>
    <p:restoredTop sz="76677"/>
  </p:normalViewPr>
  <p:slideViewPr>
    <p:cSldViewPr snapToGrid="0">
      <p:cViewPr varScale="1">
        <p:scale>
          <a:sx n="85" d="100"/>
          <a:sy n="85" d="100"/>
        </p:scale>
        <p:origin x="205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6" d="100"/>
          <a:sy n="86" d="100"/>
        </p:scale>
        <p:origin x="392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62E525-8063-C249-B908-3BDA895BD6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1838DD-4E42-9347-8E42-A897D4C8E6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E95D11-BFC7-DA47-806C-64DA249C5E0B}" type="datetimeFigureOut">
              <a:rPr lang="en-US" smtClean="0"/>
              <a:t>10/5/21</a:t>
            </a:fld>
            <a:endParaRPr lang="en-US"/>
          </a:p>
        </p:txBody>
      </p:sp>
      <p:sp>
        <p:nvSpPr>
          <p:cNvPr id="4" name="Footer Placeholder 3">
            <a:extLst>
              <a:ext uri="{FF2B5EF4-FFF2-40B4-BE49-F238E27FC236}">
                <a16:creationId xmlns:a16="http://schemas.microsoft.com/office/drawing/2014/main" id="{75B513C8-8EA1-2E4B-896C-278336C8BC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47C88D-03D0-EE4D-91C5-9468CED02C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F62090-DE0A-E744-8087-BFF1DF1F21E3}" type="slidenum">
              <a:rPr lang="en-US" smtClean="0"/>
              <a:t>‹#›</a:t>
            </a:fld>
            <a:endParaRPr lang="en-US"/>
          </a:p>
        </p:txBody>
      </p:sp>
    </p:spTree>
    <p:extLst>
      <p:ext uri="{BB962C8B-B14F-4D97-AF65-F5344CB8AC3E}">
        <p14:creationId xmlns:p14="http://schemas.microsoft.com/office/powerpoint/2010/main" val="11718820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C0B23-B087-462D-87BD-2F7B23420DCC}" type="datetimeFigureOut">
              <a:rPr lang="en-US" smtClean="0"/>
              <a:t>10/5/21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98F15C-5FD2-4FD1-9532-59FA7DB88AB9}" type="slidenum">
              <a:rPr lang="en-US" smtClean="0"/>
              <a:t>‹#›</a:t>
            </a:fld>
            <a:endParaRPr lang="en-US"/>
          </a:p>
        </p:txBody>
      </p:sp>
    </p:spTree>
    <p:extLst>
      <p:ext uri="{BB962C8B-B14F-4D97-AF65-F5344CB8AC3E}">
        <p14:creationId xmlns:p14="http://schemas.microsoft.com/office/powerpoint/2010/main" val="40192211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Rudolf_Clausiu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n.wikipedia.org/wiki/First_law_of_thermodynamics#cite_note-8"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98F15C-5FD2-4FD1-9532-59FA7DB88AB9}" type="slidenum">
              <a:rPr lang="en-US" smtClean="0"/>
              <a:t>1</a:t>
            </a:fld>
            <a:endParaRPr lang="en-US"/>
          </a:p>
        </p:txBody>
      </p:sp>
    </p:spTree>
    <p:extLst>
      <p:ext uri="{BB962C8B-B14F-4D97-AF65-F5344CB8AC3E}">
        <p14:creationId xmlns:p14="http://schemas.microsoft.com/office/powerpoint/2010/main" val="4190701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10</a:t>
            </a:fld>
            <a:endParaRPr lang="en-US"/>
          </a:p>
        </p:txBody>
      </p:sp>
    </p:spTree>
    <p:extLst>
      <p:ext uri="{BB962C8B-B14F-4D97-AF65-F5344CB8AC3E}">
        <p14:creationId xmlns:p14="http://schemas.microsoft.com/office/powerpoint/2010/main" val="3646820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11</a:t>
            </a:fld>
            <a:endParaRPr lang="en-US"/>
          </a:p>
        </p:txBody>
      </p:sp>
    </p:spTree>
    <p:extLst>
      <p:ext uri="{BB962C8B-B14F-4D97-AF65-F5344CB8AC3E}">
        <p14:creationId xmlns:p14="http://schemas.microsoft.com/office/powerpoint/2010/main" val="156516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Pneumotach</a:t>
            </a:r>
            <a:r>
              <a:rPr lang="en-US" sz="1200" b="1" i="1" kern="1200" dirty="0">
                <a:solidFill>
                  <a:schemeClr val="tx1"/>
                </a:solidFill>
                <a:effectLst/>
                <a:latin typeface="+mn-lt"/>
                <a:ea typeface="+mn-ea"/>
                <a:cs typeface="+mn-cs"/>
              </a:rPr>
              <a:t> is an airflow transducer (white piece)</a:t>
            </a:r>
          </a:p>
          <a:p>
            <a:endParaRPr lang="en-US" dirty="0"/>
          </a:p>
        </p:txBody>
      </p:sp>
      <p:sp>
        <p:nvSpPr>
          <p:cNvPr id="4" name="Slide Number Placeholder 3"/>
          <p:cNvSpPr>
            <a:spLocks noGrp="1"/>
          </p:cNvSpPr>
          <p:nvPr>
            <p:ph type="sldNum" sz="quarter" idx="10"/>
          </p:nvPr>
        </p:nvSpPr>
        <p:spPr/>
        <p:txBody>
          <a:bodyPr/>
          <a:lstStyle/>
          <a:p>
            <a:fld id="{E998F15C-5FD2-4FD1-9532-59FA7DB88AB9}" type="slidenum">
              <a:rPr lang="en-US" smtClean="0"/>
              <a:t>12</a:t>
            </a:fld>
            <a:endParaRPr lang="en-US"/>
          </a:p>
        </p:txBody>
      </p:sp>
    </p:spTree>
    <p:extLst>
      <p:ext uri="{BB962C8B-B14F-4D97-AF65-F5344CB8AC3E}">
        <p14:creationId xmlns:p14="http://schemas.microsoft.com/office/powerpoint/2010/main" val="1244654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Mixing chamber (behind figure 1 from left to right). </a:t>
            </a:r>
            <a:r>
              <a:rPr lang="en-US" sz="1200" kern="1200" dirty="0">
                <a:solidFill>
                  <a:schemeClr val="tx1"/>
                </a:solidFill>
                <a:effectLst/>
                <a:latin typeface="+mn-lt"/>
                <a:ea typeface="+mn-ea"/>
                <a:cs typeface="+mn-cs"/>
              </a:rPr>
              <a:t>Mixed expired gas concentrations for use in gas exchange measurements can also be estimated with a gas-mixing chamber. Automated systems featuring a mixing chamber have computer interfaces that allow continuous measurement of Vo2 and Vco2. The subject breathes through a two-way valve and expired air is directed through a baffled chamber (usually 5- to 15-L capacity) in which the baffles facilitate mixing of the entering gas. The concentrations of CO2 and O2 are measured continuously at the distal end of the mixing chamber and averaged every 15–20 seconds. Expired volume is also measured continuously with the pneumotachometer and also usually averaged every 15–20 seconds. The averaged concentrations of expired gas and the corresponding expired volume data are then used to calculate Vo2 and Vco2. For the final report, the data should be averaged over 30–60 seconds.</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E998F15C-5FD2-4FD1-9532-59FA7DB88AB9}" type="slidenum">
              <a:rPr lang="en-US" smtClean="0"/>
              <a:t>13</a:t>
            </a:fld>
            <a:endParaRPr lang="en-US"/>
          </a:p>
        </p:txBody>
      </p:sp>
    </p:spTree>
    <p:extLst>
      <p:ext uri="{BB962C8B-B14F-4D97-AF65-F5344CB8AC3E}">
        <p14:creationId xmlns:p14="http://schemas.microsoft.com/office/powerpoint/2010/main" val="1665148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Inside the pneumotachograph. </a:t>
            </a:r>
            <a:r>
              <a:rPr lang="en-US" sz="1200" kern="1200" dirty="0">
                <a:solidFill>
                  <a:schemeClr val="tx1"/>
                </a:solidFill>
                <a:effectLst/>
                <a:latin typeface="+mn-lt"/>
                <a:ea typeface="+mn-ea"/>
                <a:cs typeface="+mn-cs"/>
              </a:rPr>
              <a:t>This flow transducer measures the pressure drop across a low-resistance screen (189, 205–207). Because laminar flow is required and sputum impaction on the transducer screen can degrade performance, </a:t>
            </a:r>
            <a:r>
              <a:rPr lang="en-US" sz="1200" kern="1200" dirty="0" err="1">
                <a:solidFill>
                  <a:schemeClr val="tx1"/>
                </a:solidFill>
                <a:effectLst/>
                <a:latin typeface="+mn-lt"/>
                <a:ea typeface="+mn-ea"/>
                <a:cs typeface="+mn-cs"/>
              </a:rPr>
              <a:t>pneumotacho</a:t>
            </a:r>
            <a:r>
              <a:rPr lang="en-US" sz="1200" kern="1200" dirty="0">
                <a:solidFill>
                  <a:schemeClr val="tx1"/>
                </a:solidFill>
                <a:effectLst/>
                <a:latin typeface="+mn-lt"/>
                <a:ea typeface="+mn-ea"/>
                <a:cs typeface="+mn-cs"/>
              </a:rPr>
              <a:t>- graphs have generally been positioned well downstream from the mouth. They are often heated to prevent condensation of water vapor within the screen.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998F15C-5FD2-4FD1-9532-59FA7DB88AB9}" type="slidenum">
              <a:rPr lang="en-US" smtClean="0"/>
              <a:t>14</a:t>
            </a:fld>
            <a:endParaRPr lang="en-US"/>
          </a:p>
        </p:txBody>
      </p:sp>
    </p:spTree>
    <p:extLst>
      <p:ext uri="{BB962C8B-B14F-4D97-AF65-F5344CB8AC3E}">
        <p14:creationId xmlns:p14="http://schemas.microsoft.com/office/powerpoint/2010/main" val="1361504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15</a:t>
            </a:fld>
            <a:endParaRPr lang="en-US"/>
          </a:p>
        </p:txBody>
      </p:sp>
    </p:spTree>
    <p:extLst>
      <p:ext uri="{BB962C8B-B14F-4D97-AF65-F5344CB8AC3E}">
        <p14:creationId xmlns:p14="http://schemas.microsoft.com/office/powerpoint/2010/main" val="2201542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16</a:t>
            </a:fld>
            <a:endParaRPr lang="en-US"/>
          </a:p>
        </p:txBody>
      </p:sp>
    </p:spTree>
    <p:extLst>
      <p:ext uri="{BB962C8B-B14F-4D97-AF65-F5344CB8AC3E}">
        <p14:creationId xmlns:p14="http://schemas.microsoft.com/office/powerpoint/2010/main" val="332349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17</a:t>
            </a:fld>
            <a:endParaRPr lang="en-US"/>
          </a:p>
        </p:txBody>
      </p:sp>
    </p:spTree>
    <p:extLst>
      <p:ext uri="{BB962C8B-B14F-4D97-AF65-F5344CB8AC3E}">
        <p14:creationId xmlns:p14="http://schemas.microsoft.com/office/powerpoint/2010/main" val="835224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18</a:t>
            </a:fld>
            <a:endParaRPr lang="en-US"/>
          </a:p>
        </p:txBody>
      </p:sp>
    </p:spTree>
    <p:extLst>
      <p:ext uri="{BB962C8B-B14F-4D97-AF65-F5344CB8AC3E}">
        <p14:creationId xmlns:p14="http://schemas.microsoft.com/office/powerpoint/2010/main" val="3508549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19</a:t>
            </a:fld>
            <a:endParaRPr lang="en-US"/>
          </a:p>
        </p:txBody>
      </p:sp>
    </p:spTree>
    <p:extLst>
      <p:ext uri="{BB962C8B-B14F-4D97-AF65-F5344CB8AC3E}">
        <p14:creationId xmlns:p14="http://schemas.microsoft.com/office/powerpoint/2010/main" val="797370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2</a:t>
            </a:fld>
            <a:endParaRPr lang="en-US"/>
          </a:p>
        </p:txBody>
      </p:sp>
    </p:spTree>
    <p:extLst>
      <p:ext uri="{BB962C8B-B14F-4D97-AF65-F5344CB8AC3E}">
        <p14:creationId xmlns:p14="http://schemas.microsoft.com/office/powerpoint/2010/main" val="3699594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20</a:t>
            </a:fld>
            <a:endParaRPr lang="en-US"/>
          </a:p>
        </p:txBody>
      </p:sp>
    </p:spTree>
    <p:extLst>
      <p:ext uri="{BB962C8B-B14F-4D97-AF65-F5344CB8AC3E}">
        <p14:creationId xmlns:p14="http://schemas.microsoft.com/office/powerpoint/2010/main" val="428551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21</a:t>
            </a:fld>
            <a:endParaRPr lang="en-US"/>
          </a:p>
        </p:txBody>
      </p:sp>
    </p:spTree>
    <p:extLst>
      <p:ext uri="{BB962C8B-B14F-4D97-AF65-F5344CB8AC3E}">
        <p14:creationId xmlns:p14="http://schemas.microsoft.com/office/powerpoint/2010/main" val="2779458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22</a:t>
            </a:fld>
            <a:endParaRPr lang="en-US"/>
          </a:p>
        </p:txBody>
      </p:sp>
    </p:spTree>
    <p:extLst>
      <p:ext uri="{BB962C8B-B14F-4D97-AF65-F5344CB8AC3E}">
        <p14:creationId xmlns:p14="http://schemas.microsoft.com/office/powerpoint/2010/main" val="818470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23</a:t>
            </a:fld>
            <a:endParaRPr lang="en-US"/>
          </a:p>
        </p:txBody>
      </p:sp>
    </p:spTree>
    <p:extLst>
      <p:ext uri="{BB962C8B-B14F-4D97-AF65-F5344CB8AC3E}">
        <p14:creationId xmlns:p14="http://schemas.microsoft.com/office/powerpoint/2010/main" val="1015202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24</a:t>
            </a:fld>
            <a:endParaRPr lang="en-US"/>
          </a:p>
        </p:txBody>
      </p:sp>
    </p:spTree>
    <p:extLst>
      <p:ext uri="{BB962C8B-B14F-4D97-AF65-F5344CB8AC3E}">
        <p14:creationId xmlns:p14="http://schemas.microsoft.com/office/powerpoint/2010/main" val="1442598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RMR still requires resting and fasting, but it does not necessitate staying overnight in the lab. </a:t>
            </a:r>
          </a:p>
          <a:p>
            <a:r>
              <a:rPr lang="en-US" dirty="0"/>
              <a:t>The subject should abstain from strenuous exercise for at least 48 h prior to measurement, </a:t>
            </a:r>
          </a:p>
          <a:p>
            <a:r>
              <a:rPr lang="en-US" dirty="0"/>
              <a:t>abstain from eating for 12 to 14 h prior to measurement, </a:t>
            </a:r>
          </a:p>
          <a:p>
            <a:r>
              <a:rPr lang="en-US" dirty="0"/>
              <a:t>lie or recline quietly in a dark, quiet environment (while awake) for 30 min prior to the measurement and during the O2 sampling, </a:t>
            </a:r>
          </a:p>
          <a:p>
            <a:r>
              <a:rPr lang="en-US" dirty="0"/>
              <a:t>and have a normal body temperature (absence of a fever).</a:t>
            </a:r>
          </a:p>
        </p:txBody>
      </p:sp>
      <p:sp>
        <p:nvSpPr>
          <p:cNvPr id="4" name="Slide Number Placeholder 3"/>
          <p:cNvSpPr>
            <a:spLocks noGrp="1"/>
          </p:cNvSpPr>
          <p:nvPr>
            <p:ph type="sldNum" sz="quarter" idx="10"/>
          </p:nvPr>
        </p:nvSpPr>
        <p:spPr/>
        <p:txBody>
          <a:bodyPr/>
          <a:lstStyle/>
          <a:p>
            <a:fld id="{E998F15C-5FD2-4FD1-9532-59FA7DB88AB9}" type="slidenum">
              <a:rPr lang="en-US" smtClean="0"/>
              <a:t>25</a:t>
            </a:fld>
            <a:endParaRPr lang="en-US"/>
          </a:p>
        </p:txBody>
      </p:sp>
    </p:spTree>
    <p:extLst>
      <p:ext uri="{BB962C8B-B14F-4D97-AF65-F5344CB8AC3E}">
        <p14:creationId xmlns:p14="http://schemas.microsoft.com/office/powerpoint/2010/main" val="513405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One important measurement that can be accomplished with knowledge of VO2 and VCO2 is the type of fuel being used. On this point, the </a:t>
            </a:r>
            <a:r>
              <a:rPr lang="en-US" sz="1200" b="1" i="0" u="none" strike="noStrike" kern="1200" dirty="0">
                <a:solidFill>
                  <a:schemeClr val="tx1"/>
                </a:solidFill>
                <a:effectLst/>
                <a:latin typeface="+mn-lt"/>
                <a:ea typeface="+mn-ea"/>
                <a:cs typeface="+mn-cs"/>
              </a:rPr>
              <a:t>respiratory quotient (RQ) or respiratory exchange ratio (RER)</a:t>
            </a:r>
            <a:r>
              <a:rPr lang="en-US" sz="1200" b="0" i="0" u="none" strike="noStrike" kern="1200" dirty="0">
                <a:solidFill>
                  <a:schemeClr val="tx1"/>
                </a:solidFill>
                <a:effectLst/>
                <a:latin typeface="+mn-lt"/>
                <a:ea typeface="+mn-ea"/>
                <a:cs typeface="+mn-cs"/>
              </a:rPr>
              <a:t> provides information regarding the macronutrient being oxidized at any given time during steady state. Because of inherent differences in the chemical composition of carbohydrate, fat, and protein, each requires a different amount of oxygen to completely oxidize the molecules to the end products of bioenergetics—ATP, CO2, and H2O. The RER can oscillate anywhere from 0.7 to 1.0 where 1.0 is 100% of carbohydrate being oxidized and 0.70 is for 100% of fat. 0.85 would be considered 50-50% of fat and carbs being oxidized.</a:t>
            </a:r>
            <a:endParaRPr lang="en-US" dirty="0"/>
          </a:p>
        </p:txBody>
      </p:sp>
      <p:sp>
        <p:nvSpPr>
          <p:cNvPr id="4" name="Slide Number Placeholder 3"/>
          <p:cNvSpPr>
            <a:spLocks noGrp="1"/>
          </p:cNvSpPr>
          <p:nvPr>
            <p:ph type="sldNum" sz="quarter" idx="10"/>
          </p:nvPr>
        </p:nvSpPr>
        <p:spPr/>
        <p:txBody>
          <a:bodyPr/>
          <a:lstStyle/>
          <a:p>
            <a:fld id="{E998F15C-5FD2-4FD1-9532-59FA7DB88AB9}" type="slidenum">
              <a:rPr lang="en-US" smtClean="0"/>
              <a:t>26</a:t>
            </a:fld>
            <a:endParaRPr lang="en-US"/>
          </a:p>
        </p:txBody>
      </p:sp>
    </p:spTree>
    <p:extLst>
      <p:ext uri="{BB962C8B-B14F-4D97-AF65-F5344CB8AC3E}">
        <p14:creationId xmlns:p14="http://schemas.microsoft.com/office/powerpoint/2010/main" val="415248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27</a:t>
            </a:fld>
            <a:endParaRPr lang="en-US"/>
          </a:p>
        </p:txBody>
      </p:sp>
    </p:spTree>
    <p:extLst>
      <p:ext uri="{BB962C8B-B14F-4D97-AF65-F5344CB8AC3E}">
        <p14:creationId xmlns:p14="http://schemas.microsoft.com/office/powerpoint/2010/main" val="57315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Free</a:t>
            </a:r>
          </a:p>
        </p:txBody>
      </p:sp>
      <p:sp>
        <p:nvSpPr>
          <p:cNvPr id="4" name="Slide Number Placeholder 3"/>
          <p:cNvSpPr>
            <a:spLocks noGrp="1"/>
          </p:cNvSpPr>
          <p:nvPr>
            <p:ph type="sldNum" sz="quarter" idx="10"/>
          </p:nvPr>
        </p:nvSpPr>
        <p:spPr/>
        <p:txBody>
          <a:bodyPr/>
          <a:lstStyle/>
          <a:p>
            <a:fld id="{E998F15C-5FD2-4FD1-9532-59FA7DB88AB9}" type="slidenum">
              <a:rPr lang="en-US" smtClean="0"/>
              <a:t>28</a:t>
            </a:fld>
            <a:endParaRPr lang="en-US"/>
          </a:p>
        </p:txBody>
      </p:sp>
    </p:spTree>
    <p:extLst>
      <p:ext uri="{BB962C8B-B14F-4D97-AF65-F5344CB8AC3E}">
        <p14:creationId xmlns:p14="http://schemas.microsoft.com/office/powerpoint/2010/main" val="2976894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98F15C-5FD2-4FD1-9532-59FA7DB88AB9}" type="slidenum">
              <a:rPr lang="en-US" smtClean="0"/>
              <a:t>29</a:t>
            </a:fld>
            <a:endParaRPr lang="en-US"/>
          </a:p>
        </p:txBody>
      </p:sp>
    </p:spTree>
    <p:extLst>
      <p:ext uri="{BB962C8B-B14F-4D97-AF65-F5344CB8AC3E}">
        <p14:creationId xmlns:p14="http://schemas.microsoft.com/office/powerpoint/2010/main" val="936335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practical or intervention standpoint, the TEF is rather insignificant—individual variance in the TEF does not seem to make a difference in body composition among people; and changes in diet composition do not alter the TEF appreciably (Miller 2006).</a:t>
            </a:r>
          </a:p>
          <a:p>
            <a:endParaRPr lang="en-US" dirty="0"/>
          </a:p>
          <a:p>
            <a:r>
              <a:rPr lang="en-US" dirty="0"/>
              <a:t>Factors that influence variance RMR </a:t>
            </a:r>
            <a:r>
              <a:rPr lang="en-US" dirty="0" err="1"/>
              <a:t>withing</a:t>
            </a:r>
            <a:r>
              <a:rPr lang="en-US" dirty="0"/>
              <a:t> and among people: body composition, gender, dieting, race, and exercise.</a:t>
            </a:r>
          </a:p>
          <a:p>
            <a:endParaRPr lang="en-US" dirty="0"/>
          </a:p>
          <a:p>
            <a:r>
              <a:rPr lang="en-US" dirty="0"/>
              <a:t>Among the the tissues that compose lean body mass, brain, heart, kidney, liver, and skeletal muscles are the ones that affect RMR the most. People with larger amounts of muscle mass have higher RMR.</a:t>
            </a:r>
          </a:p>
          <a:p>
            <a:endParaRPr lang="en-US" dirty="0"/>
          </a:p>
          <a:p>
            <a:r>
              <a:rPr lang="en-US" dirty="0"/>
              <a:t>Why obese have higher RMR?</a:t>
            </a:r>
          </a:p>
          <a:p>
            <a:endParaRPr lang="en-US" dirty="0"/>
          </a:p>
          <a:p>
            <a:r>
              <a:rPr lang="en-US" dirty="0"/>
              <a:t>However, large differences in lean body mass differences do not promote that much of a difference…</a:t>
            </a:r>
          </a:p>
          <a:p>
            <a:endParaRPr lang="en-US" dirty="0"/>
          </a:p>
          <a:p>
            <a:r>
              <a:rPr lang="en-US" dirty="0"/>
              <a:t>30 minutes of exercise may account to 10% or more of daily expenditure</a:t>
            </a:r>
          </a:p>
          <a:p>
            <a:endParaRPr lang="en-US" dirty="0"/>
          </a:p>
          <a:p>
            <a:r>
              <a:rPr lang="en-US" dirty="0"/>
              <a:t>But this increased metabolic effect remains elevated for some time after exercise. This phenomenon has been termed excess </a:t>
            </a:r>
            <a:r>
              <a:rPr lang="en-US" dirty="0" err="1"/>
              <a:t>postexercise</a:t>
            </a:r>
            <a:r>
              <a:rPr lang="en-US" dirty="0"/>
              <a:t> oxygen consumption (EPOC). The magnitude of the EPOC is related to the duration and intensity of the workout. Can go from 20 minutes to 10 hours depending on the exercise.</a:t>
            </a:r>
          </a:p>
          <a:p>
            <a:endParaRPr lang="en-US" dirty="0"/>
          </a:p>
          <a:p>
            <a:r>
              <a:rPr lang="en-US" dirty="0"/>
              <a:t>National Strength and Conditioning Association. NSCA's Guide to Tests and Assessments (Science of Strength and Conditioning). Human Kinetics. </a:t>
            </a:r>
          </a:p>
        </p:txBody>
      </p:sp>
      <p:sp>
        <p:nvSpPr>
          <p:cNvPr id="4" name="Slide Number Placeholder 3"/>
          <p:cNvSpPr>
            <a:spLocks noGrp="1"/>
          </p:cNvSpPr>
          <p:nvPr>
            <p:ph type="sldNum" sz="quarter" idx="10"/>
          </p:nvPr>
        </p:nvSpPr>
        <p:spPr/>
        <p:txBody>
          <a:bodyPr/>
          <a:lstStyle/>
          <a:p>
            <a:fld id="{E998F15C-5FD2-4FD1-9532-59FA7DB88AB9}" type="slidenum">
              <a:rPr lang="en-US" smtClean="0"/>
              <a:t>3</a:t>
            </a:fld>
            <a:endParaRPr lang="en-US"/>
          </a:p>
        </p:txBody>
      </p:sp>
    </p:spTree>
    <p:extLst>
      <p:ext uri="{BB962C8B-B14F-4D97-AF65-F5344CB8AC3E}">
        <p14:creationId xmlns:p14="http://schemas.microsoft.com/office/powerpoint/2010/main" val="2505751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RMR is only one of two main components of TEE, TEE often needs to be estimated from predicted physical activity levels (PALs).</a:t>
            </a:r>
          </a:p>
        </p:txBody>
      </p:sp>
      <p:sp>
        <p:nvSpPr>
          <p:cNvPr id="4" name="Slide Number Placeholder 3"/>
          <p:cNvSpPr>
            <a:spLocks noGrp="1"/>
          </p:cNvSpPr>
          <p:nvPr>
            <p:ph type="sldNum" sz="quarter" idx="10"/>
          </p:nvPr>
        </p:nvSpPr>
        <p:spPr/>
        <p:txBody>
          <a:bodyPr/>
          <a:lstStyle/>
          <a:p>
            <a:fld id="{E998F15C-5FD2-4FD1-9532-59FA7DB88AB9}" type="slidenum">
              <a:rPr lang="en-US" smtClean="0"/>
              <a:t>30</a:t>
            </a:fld>
            <a:endParaRPr lang="en-US"/>
          </a:p>
        </p:txBody>
      </p:sp>
    </p:spTree>
    <p:extLst>
      <p:ext uri="{BB962C8B-B14F-4D97-AF65-F5344CB8AC3E}">
        <p14:creationId xmlns:p14="http://schemas.microsoft.com/office/powerpoint/2010/main" val="1050520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31</a:t>
            </a:fld>
            <a:endParaRPr lang="en-US"/>
          </a:p>
        </p:txBody>
      </p:sp>
    </p:spTree>
    <p:extLst>
      <p:ext uri="{BB962C8B-B14F-4D97-AF65-F5344CB8AC3E}">
        <p14:creationId xmlns:p14="http://schemas.microsoft.com/office/powerpoint/2010/main" val="2988862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32</a:t>
            </a:fld>
            <a:endParaRPr lang="en-US"/>
          </a:p>
        </p:txBody>
      </p:sp>
    </p:spTree>
    <p:extLst>
      <p:ext uri="{BB962C8B-B14F-4D97-AF65-F5344CB8AC3E}">
        <p14:creationId xmlns:p14="http://schemas.microsoft.com/office/powerpoint/2010/main" val="1593437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33</a:t>
            </a:fld>
            <a:endParaRPr lang="en-US"/>
          </a:p>
        </p:txBody>
      </p:sp>
    </p:spTree>
    <p:extLst>
      <p:ext uri="{BB962C8B-B14F-4D97-AF65-F5344CB8AC3E}">
        <p14:creationId xmlns:p14="http://schemas.microsoft.com/office/powerpoint/2010/main" val="3357662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34</a:t>
            </a:fld>
            <a:endParaRPr lang="en-US"/>
          </a:p>
        </p:txBody>
      </p:sp>
    </p:spTree>
    <p:extLst>
      <p:ext uri="{BB962C8B-B14F-4D97-AF65-F5344CB8AC3E}">
        <p14:creationId xmlns:p14="http://schemas.microsoft.com/office/powerpoint/2010/main" val="310408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35</a:t>
            </a:fld>
            <a:endParaRPr lang="en-US"/>
          </a:p>
        </p:txBody>
      </p:sp>
    </p:spTree>
    <p:extLst>
      <p:ext uri="{BB962C8B-B14F-4D97-AF65-F5344CB8AC3E}">
        <p14:creationId xmlns:p14="http://schemas.microsoft.com/office/powerpoint/2010/main" val="2679583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36</a:t>
            </a:fld>
            <a:endParaRPr lang="en-US"/>
          </a:p>
        </p:txBody>
      </p:sp>
    </p:spTree>
    <p:extLst>
      <p:ext uri="{BB962C8B-B14F-4D97-AF65-F5344CB8AC3E}">
        <p14:creationId xmlns:p14="http://schemas.microsoft.com/office/powerpoint/2010/main" val="3215848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37</a:t>
            </a:fld>
            <a:endParaRPr lang="en-US"/>
          </a:p>
        </p:txBody>
      </p:sp>
    </p:spTree>
    <p:extLst>
      <p:ext uri="{BB962C8B-B14F-4D97-AF65-F5344CB8AC3E}">
        <p14:creationId xmlns:p14="http://schemas.microsoft.com/office/powerpoint/2010/main" val="2370690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38</a:t>
            </a:fld>
            <a:endParaRPr lang="en-US"/>
          </a:p>
        </p:txBody>
      </p:sp>
    </p:spTree>
    <p:extLst>
      <p:ext uri="{BB962C8B-B14F-4D97-AF65-F5344CB8AC3E}">
        <p14:creationId xmlns:p14="http://schemas.microsoft.com/office/powerpoint/2010/main" val="1488218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39</a:t>
            </a:fld>
            <a:endParaRPr lang="en-US"/>
          </a:p>
        </p:txBody>
      </p:sp>
    </p:spTree>
    <p:extLst>
      <p:ext uri="{BB962C8B-B14F-4D97-AF65-F5344CB8AC3E}">
        <p14:creationId xmlns:p14="http://schemas.microsoft.com/office/powerpoint/2010/main" val="2060224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practical or intervention standpoint, the TEF is rather insignificant—individual variance in the TEF does not seem to make a difference in body composition among people; and changes in diet composition do not alter the TEF appreciably (Miller 2006).</a:t>
            </a:r>
          </a:p>
          <a:p>
            <a:endParaRPr lang="en-US" dirty="0"/>
          </a:p>
          <a:p>
            <a:r>
              <a:rPr lang="en-US" dirty="0"/>
              <a:t>Factors that influence variance RMR </a:t>
            </a:r>
            <a:r>
              <a:rPr lang="en-US" dirty="0" err="1"/>
              <a:t>withing</a:t>
            </a:r>
            <a:r>
              <a:rPr lang="en-US" dirty="0"/>
              <a:t> and among people: body composition, gender, dieting, race, and exercise.</a:t>
            </a:r>
          </a:p>
          <a:p>
            <a:endParaRPr lang="en-US" dirty="0"/>
          </a:p>
          <a:p>
            <a:r>
              <a:rPr lang="en-US" dirty="0"/>
              <a:t>Among the the tissues that compose lean body mass, brain, heart, kidney, liver, and skeletal muscles are the ones that affect RMR the most. People with larger amounts of muscle mass have higher RMR.</a:t>
            </a:r>
          </a:p>
          <a:p>
            <a:endParaRPr lang="en-US" dirty="0"/>
          </a:p>
          <a:p>
            <a:r>
              <a:rPr lang="en-US" dirty="0"/>
              <a:t>Why obese have higher RMR?</a:t>
            </a:r>
          </a:p>
          <a:p>
            <a:endParaRPr lang="en-US" dirty="0"/>
          </a:p>
          <a:p>
            <a:r>
              <a:rPr lang="en-US" dirty="0"/>
              <a:t>However, large differences in lean body mass differences do not promote that much of a difference…</a:t>
            </a:r>
          </a:p>
          <a:p>
            <a:endParaRPr lang="en-US" dirty="0"/>
          </a:p>
          <a:p>
            <a:r>
              <a:rPr lang="en-US" dirty="0"/>
              <a:t>30 minutes of exercise may account to 10% or more of daily expenditure</a:t>
            </a:r>
          </a:p>
          <a:p>
            <a:endParaRPr lang="en-US" dirty="0"/>
          </a:p>
          <a:p>
            <a:r>
              <a:rPr lang="en-US" dirty="0"/>
              <a:t>But this increased metabolic effect remains elevated for some time after exercise. This phenomenon has been termed excess </a:t>
            </a:r>
            <a:r>
              <a:rPr lang="en-US" dirty="0" err="1"/>
              <a:t>postexercise</a:t>
            </a:r>
            <a:r>
              <a:rPr lang="en-US" dirty="0"/>
              <a:t> oxygen consumption (EPOC). The magnitude of the EPOC is related to the duration and intensity of the workout. Can go from 20 minutes to 10 hours depending on the exercise.</a:t>
            </a:r>
          </a:p>
          <a:p>
            <a:endParaRPr lang="en-US" dirty="0"/>
          </a:p>
          <a:p>
            <a:r>
              <a:rPr lang="en-US" dirty="0"/>
              <a:t>National Strength and Conditioning Association. NSCA's Guide to Tests and Assessments (Science of Strength and Conditioning). Human Kinetics. </a:t>
            </a:r>
          </a:p>
        </p:txBody>
      </p:sp>
      <p:sp>
        <p:nvSpPr>
          <p:cNvPr id="4" name="Slide Number Placeholder 3"/>
          <p:cNvSpPr>
            <a:spLocks noGrp="1"/>
          </p:cNvSpPr>
          <p:nvPr>
            <p:ph type="sldNum" sz="quarter" idx="10"/>
          </p:nvPr>
        </p:nvSpPr>
        <p:spPr/>
        <p:txBody>
          <a:bodyPr/>
          <a:lstStyle/>
          <a:p>
            <a:fld id="{E998F15C-5FD2-4FD1-9532-59FA7DB88AB9}" type="slidenum">
              <a:rPr lang="en-US" smtClean="0"/>
              <a:t>4</a:t>
            </a:fld>
            <a:endParaRPr lang="en-US"/>
          </a:p>
        </p:txBody>
      </p:sp>
    </p:spTree>
    <p:extLst>
      <p:ext uri="{BB962C8B-B14F-4D97-AF65-F5344CB8AC3E}">
        <p14:creationId xmlns:p14="http://schemas.microsoft.com/office/powerpoint/2010/main" val="22709547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40</a:t>
            </a:fld>
            <a:endParaRPr lang="en-US"/>
          </a:p>
        </p:txBody>
      </p:sp>
    </p:spTree>
    <p:extLst>
      <p:ext uri="{BB962C8B-B14F-4D97-AF65-F5344CB8AC3E}">
        <p14:creationId xmlns:p14="http://schemas.microsoft.com/office/powerpoint/2010/main" val="1411209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41</a:t>
            </a:fld>
            <a:endParaRPr lang="en-US"/>
          </a:p>
        </p:txBody>
      </p:sp>
    </p:spTree>
    <p:extLst>
      <p:ext uri="{BB962C8B-B14F-4D97-AF65-F5344CB8AC3E}">
        <p14:creationId xmlns:p14="http://schemas.microsoft.com/office/powerpoint/2010/main" val="413065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42</a:t>
            </a:fld>
            <a:endParaRPr lang="en-US"/>
          </a:p>
        </p:txBody>
      </p:sp>
    </p:spTree>
    <p:extLst>
      <p:ext uri="{BB962C8B-B14F-4D97-AF65-F5344CB8AC3E}">
        <p14:creationId xmlns:p14="http://schemas.microsoft.com/office/powerpoint/2010/main" val="14505066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43</a:t>
            </a:fld>
            <a:endParaRPr lang="en-US"/>
          </a:p>
        </p:txBody>
      </p:sp>
    </p:spTree>
    <p:extLst>
      <p:ext uri="{BB962C8B-B14F-4D97-AF65-F5344CB8AC3E}">
        <p14:creationId xmlns:p14="http://schemas.microsoft.com/office/powerpoint/2010/main" val="35965489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44</a:t>
            </a:fld>
            <a:endParaRPr lang="en-US"/>
          </a:p>
        </p:txBody>
      </p:sp>
    </p:spTree>
    <p:extLst>
      <p:ext uri="{BB962C8B-B14F-4D97-AF65-F5344CB8AC3E}">
        <p14:creationId xmlns:p14="http://schemas.microsoft.com/office/powerpoint/2010/main" val="1883923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45</a:t>
            </a:fld>
            <a:endParaRPr lang="en-US"/>
          </a:p>
        </p:txBody>
      </p:sp>
    </p:spTree>
    <p:extLst>
      <p:ext uri="{BB962C8B-B14F-4D97-AF65-F5344CB8AC3E}">
        <p14:creationId xmlns:p14="http://schemas.microsoft.com/office/powerpoint/2010/main" val="17056985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8F15C-5FD2-4FD1-9532-59FA7DB88AB9}" type="slidenum">
              <a:rPr lang="en-US" smtClean="0"/>
              <a:t>46</a:t>
            </a:fld>
            <a:endParaRPr lang="en-US"/>
          </a:p>
        </p:txBody>
      </p:sp>
    </p:spTree>
    <p:extLst>
      <p:ext uri="{BB962C8B-B14F-4D97-AF65-F5344CB8AC3E}">
        <p14:creationId xmlns:p14="http://schemas.microsoft.com/office/powerpoint/2010/main" val="304376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plausible tools for measuring either 24-Hour energy expenditure or physical activity energy in the field are…</a:t>
            </a:r>
          </a:p>
        </p:txBody>
      </p:sp>
      <p:sp>
        <p:nvSpPr>
          <p:cNvPr id="4" name="Slide Number Placeholder 3"/>
          <p:cNvSpPr>
            <a:spLocks noGrp="1"/>
          </p:cNvSpPr>
          <p:nvPr>
            <p:ph type="sldNum" sz="quarter" idx="10"/>
          </p:nvPr>
        </p:nvSpPr>
        <p:spPr/>
        <p:txBody>
          <a:bodyPr/>
          <a:lstStyle/>
          <a:p>
            <a:fld id="{E998F15C-5FD2-4FD1-9532-59FA7DB88AB9}" type="slidenum">
              <a:rPr lang="en-US" smtClean="0"/>
              <a:t>5</a:t>
            </a:fld>
            <a:endParaRPr lang="en-US"/>
          </a:p>
        </p:txBody>
      </p:sp>
    </p:spTree>
    <p:extLst>
      <p:ext uri="{BB962C8B-B14F-4D97-AF65-F5344CB8AC3E}">
        <p14:creationId xmlns:p14="http://schemas.microsoft.com/office/powerpoint/2010/main" val="3349266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a:t>
            </a:r>
            <a:r>
              <a:rPr lang="en-US" baseline="30000" dirty="0"/>
              <a:t>st</a:t>
            </a:r>
            <a:r>
              <a:rPr lang="en-US" dirty="0"/>
              <a:t> law of thermodynamics: all energy spent in physiological processes is dissipated as heat under conditions of thermal stability &amp; negligible energy storage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first explicit statement of the first law of thermodynamics, by </a:t>
            </a:r>
            <a:r>
              <a:rPr lang="en-US" sz="1200" b="0" i="0" u="none" strike="noStrike" kern="1200" dirty="0">
                <a:solidFill>
                  <a:schemeClr val="tx1"/>
                </a:solidFill>
                <a:effectLst/>
                <a:latin typeface="+mn-lt"/>
                <a:ea typeface="+mn-ea"/>
                <a:cs typeface="+mn-cs"/>
                <a:hlinkClick r:id="rId3" tooltip="Rudolf Clausius"/>
              </a:rPr>
              <a:t>Rudolf Clausius</a:t>
            </a:r>
            <a:r>
              <a:rPr lang="en-US" sz="1200" b="0" i="0" u="none" strike="noStrike" kern="1200" dirty="0">
                <a:solidFill>
                  <a:schemeClr val="tx1"/>
                </a:solidFill>
                <a:effectLst/>
                <a:latin typeface="+mn-lt"/>
                <a:ea typeface="+mn-ea"/>
                <a:cs typeface="+mn-cs"/>
              </a:rPr>
              <a:t> in 1850, referred to cyclic thermodynamic processes.</a:t>
            </a:r>
          </a:p>
          <a:p>
            <a:r>
              <a:rPr lang="en-US" i="1" dirty="0"/>
              <a:t>In all cases in which work is produced by the agency of heat, a quantity of heat is consumed which is proportional to the work done; and conversely, by the expenditure of an equal quantity of work an equal quantity of heat is produced.</a:t>
            </a:r>
            <a:r>
              <a:rPr lang="en-US" sz="1200" b="0" i="0" u="none" strike="noStrike" kern="1200" baseline="30000" dirty="0">
                <a:solidFill>
                  <a:schemeClr val="tx1"/>
                </a:solidFill>
                <a:effectLst/>
                <a:latin typeface="+mn-lt"/>
                <a:ea typeface="+mn-ea"/>
                <a:cs typeface="+mn-cs"/>
                <a:hlinkClick r:id="rId4"/>
              </a:rPr>
              <a:t>[7]</a:t>
            </a:r>
            <a:endParaRPr lang="en-US" dirty="0"/>
          </a:p>
        </p:txBody>
      </p:sp>
      <p:sp>
        <p:nvSpPr>
          <p:cNvPr id="4" name="Slide Number Placeholder 3"/>
          <p:cNvSpPr>
            <a:spLocks noGrp="1"/>
          </p:cNvSpPr>
          <p:nvPr>
            <p:ph type="sldNum" sz="quarter" idx="5"/>
          </p:nvPr>
        </p:nvSpPr>
        <p:spPr/>
        <p:txBody>
          <a:bodyPr/>
          <a:lstStyle/>
          <a:p>
            <a:fld id="{E998F15C-5FD2-4FD1-9532-59FA7DB88AB9}" type="slidenum">
              <a:rPr lang="en-US" smtClean="0"/>
              <a:t>6</a:t>
            </a:fld>
            <a:endParaRPr lang="en-US"/>
          </a:p>
        </p:txBody>
      </p:sp>
    </p:spTree>
    <p:extLst>
      <p:ext uri="{BB962C8B-B14F-4D97-AF65-F5344CB8AC3E}">
        <p14:creationId xmlns:p14="http://schemas.microsoft.com/office/powerpoint/2010/main" val="2058333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is released as a by-product in cellular metabolism. Because the rate of heat release is directly proportional to the rate of metabolism, metabolic rate can be determined by measuring heat release. The process of measuring this metabolic heat release is termed direct calorimetry.</a:t>
            </a:r>
          </a:p>
          <a:p>
            <a:endParaRPr lang="en-US" dirty="0"/>
          </a:p>
          <a:p>
            <a:endParaRPr lang="en-US" dirty="0"/>
          </a:p>
        </p:txBody>
      </p:sp>
      <p:sp>
        <p:nvSpPr>
          <p:cNvPr id="4" name="Slide Number Placeholder 3"/>
          <p:cNvSpPr>
            <a:spLocks noGrp="1"/>
          </p:cNvSpPr>
          <p:nvPr>
            <p:ph type="sldNum" sz="quarter" idx="10"/>
          </p:nvPr>
        </p:nvSpPr>
        <p:spPr/>
        <p:txBody>
          <a:bodyPr/>
          <a:lstStyle/>
          <a:p>
            <a:fld id="{E998F15C-5FD2-4FD1-9532-59FA7DB88AB9}" type="slidenum">
              <a:rPr lang="en-US" smtClean="0"/>
              <a:t>7</a:t>
            </a:fld>
            <a:endParaRPr lang="en-US"/>
          </a:p>
        </p:txBody>
      </p:sp>
    </p:spTree>
    <p:extLst>
      <p:ext uri="{BB962C8B-B14F-4D97-AF65-F5344CB8AC3E}">
        <p14:creationId xmlns:p14="http://schemas.microsoft.com/office/powerpoint/2010/main" val="1941381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is released as a by-product in cellular metabolism. Because the rate of heat release is directly proportional to the rate of metabolism, metabolic rate can be determined by measuring heat release. The process of measuring this metabolic heat release is termed direct calorimetry.</a:t>
            </a:r>
          </a:p>
          <a:p>
            <a:endParaRPr lang="en-US" dirty="0"/>
          </a:p>
          <a:p>
            <a:endParaRPr lang="en-US" dirty="0"/>
          </a:p>
        </p:txBody>
      </p:sp>
      <p:sp>
        <p:nvSpPr>
          <p:cNvPr id="4" name="Slide Number Placeholder 3"/>
          <p:cNvSpPr>
            <a:spLocks noGrp="1"/>
          </p:cNvSpPr>
          <p:nvPr>
            <p:ph type="sldNum" sz="quarter" idx="10"/>
          </p:nvPr>
        </p:nvSpPr>
        <p:spPr/>
        <p:txBody>
          <a:bodyPr/>
          <a:lstStyle/>
          <a:p>
            <a:fld id="{E998F15C-5FD2-4FD1-9532-59FA7DB88AB9}" type="slidenum">
              <a:rPr lang="en-US" smtClean="0"/>
              <a:t>8</a:t>
            </a:fld>
            <a:endParaRPr lang="en-US"/>
          </a:p>
        </p:txBody>
      </p:sp>
    </p:spTree>
    <p:extLst>
      <p:ext uri="{BB962C8B-B14F-4D97-AF65-F5344CB8AC3E}">
        <p14:creationId xmlns:p14="http://schemas.microsoft.com/office/powerpoint/2010/main" val="3668444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is released as a by-product in cellular metabolism. Because the rate of heat release is directly proportional to the rate of metabolism, metabolic rate can be determined by measuring heat release. The process of measuring this metabolic heat release is termed direct calorimetry.</a:t>
            </a:r>
          </a:p>
          <a:p>
            <a:endParaRPr lang="en-US" dirty="0"/>
          </a:p>
          <a:p>
            <a:endParaRPr lang="en-US" dirty="0"/>
          </a:p>
        </p:txBody>
      </p:sp>
      <p:sp>
        <p:nvSpPr>
          <p:cNvPr id="4" name="Slide Number Placeholder 3"/>
          <p:cNvSpPr>
            <a:spLocks noGrp="1"/>
          </p:cNvSpPr>
          <p:nvPr>
            <p:ph type="sldNum" sz="quarter" idx="10"/>
          </p:nvPr>
        </p:nvSpPr>
        <p:spPr/>
        <p:txBody>
          <a:bodyPr/>
          <a:lstStyle/>
          <a:p>
            <a:fld id="{E998F15C-5FD2-4FD1-9532-59FA7DB88AB9}" type="slidenum">
              <a:rPr lang="en-US" smtClean="0"/>
              <a:t>9</a:t>
            </a:fld>
            <a:endParaRPr lang="en-US"/>
          </a:p>
        </p:txBody>
      </p:sp>
    </p:spTree>
    <p:extLst>
      <p:ext uri="{BB962C8B-B14F-4D97-AF65-F5344CB8AC3E}">
        <p14:creationId xmlns:p14="http://schemas.microsoft.com/office/powerpoint/2010/main" val="1119114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lvl1pPr algn="r">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282249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sp>
        <p:nvSpPr>
          <p:cNvPr id="7" name="Picture Placeholder 4"/>
          <p:cNvSpPr>
            <a:spLocks noGrp="1"/>
          </p:cNvSpPr>
          <p:nvPr>
            <p:ph type="pic" sz="quarter" idx="13"/>
          </p:nvPr>
        </p:nvSpPr>
        <p:spPr>
          <a:xfrm>
            <a:off x="2211676" y="1690688"/>
            <a:ext cx="3199291" cy="4361769"/>
          </a:xfrm>
          <a:noFill/>
        </p:spPr>
        <p:txBody>
          <a:bodyPr>
            <a:normAutofit/>
          </a:bodyPr>
          <a:lstStyle>
            <a:lvl1pPr marL="0" indent="0">
              <a:buNone/>
              <a:defRPr sz="2000">
                <a:solidFill>
                  <a:schemeClr val="bg1">
                    <a:lumMod val="75000"/>
                  </a:schemeClr>
                </a:solidFill>
              </a:defRPr>
            </a:lvl1pPr>
          </a:lstStyle>
          <a:p>
            <a:endParaRPr lang="en-US" dirty="0"/>
          </a:p>
        </p:txBody>
      </p:sp>
      <p:sp>
        <p:nvSpPr>
          <p:cNvPr id="2" name="Title 1"/>
          <p:cNvSpPr>
            <a:spLocks noGrp="1"/>
          </p:cNvSpPr>
          <p:nvPr>
            <p:ph type="title"/>
          </p:nvPr>
        </p:nvSpPr>
        <p:spPr>
          <a:xfrm>
            <a:off x="2090057" y="365125"/>
            <a:ext cx="9263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535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10" name="Picture Placeholder 4"/>
          <p:cNvSpPr>
            <a:spLocks noGrp="1"/>
          </p:cNvSpPr>
          <p:nvPr>
            <p:ph type="pic" sz="quarter" idx="13"/>
          </p:nvPr>
        </p:nvSpPr>
        <p:spPr>
          <a:xfrm>
            <a:off x="5345213" y="130478"/>
            <a:ext cx="3377681" cy="2188392"/>
          </a:xfrm>
          <a:noFill/>
        </p:spPr>
        <p:txBody>
          <a:bodyPr>
            <a:normAutofit/>
          </a:bodyPr>
          <a:lstStyle>
            <a:lvl1pPr marL="0" indent="0">
              <a:buNone/>
              <a:defRPr sz="2000">
                <a:solidFill>
                  <a:schemeClr val="bg1">
                    <a:lumMod val="75000"/>
                  </a:schemeClr>
                </a:solidFill>
              </a:defRPr>
            </a:lvl1pPr>
          </a:lstStyle>
          <a:p>
            <a:endParaRPr lang="en-US" dirty="0"/>
          </a:p>
        </p:txBody>
      </p:sp>
      <p:sp>
        <p:nvSpPr>
          <p:cNvPr id="11" name="Picture Placeholder 4"/>
          <p:cNvSpPr>
            <a:spLocks noGrp="1"/>
          </p:cNvSpPr>
          <p:nvPr>
            <p:ph type="pic" sz="quarter" idx="14"/>
          </p:nvPr>
        </p:nvSpPr>
        <p:spPr>
          <a:xfrm>
            <a:off x="5345213" y="2316964"/>
            <a:ext cx="3377681" cy="2188392"/>
          </a:xfrm>
          <a:noFill/>
        </p:spPr>
        <p:txBody>
          <a:bodyPr>
            <a:normAutofit/>
          </a:bodyPr>
          <a:lstStyle>
            <a:lvl1pPr marL="0" indent="0">
              <a:buNone/>
              <a:defRPr sz="2000">
                <a:solidFill>
                  <a:schemeClr val="bg1">
                    <a:lumMod val="75000"/>
                  </a:schemeClr>
                </a:solidFill>
              </a:defRPr>
            </a:lvl1pPr>
          </a:lstStyle>
          <a:p>
            <a:endParaRPr lang="en-US" dirty="0"/>
          </a:p>
        </p:txBody>
      </p:sp>
      <p:sp>
        <p:nvSpPr>
          <p:cNvPr id="12" name="Picture Placeholder 4"/>
          <p:cNvSpPr>
            <a:spLocks noGrp="1"/>
          </p:cNvSpPr>
          <p:nvPr>
            <p:ph type="pic" sz="quarter" idx="15"/>
          </p:nvPr>
        </p:nvSpPr>
        <p:spPr>
          <a:xfrm>
            <a:off x="5345213" y="4511706"/>
            <a:ext cx="3377681" cy="2188392"/>
          </a:xfrm>
          <a:noFill/>
        </p:spPr>
        <p:txBody>
          <a:bodyPr>
            <a:normAutofit/>
          </a:bodyPr>
          <a:lstStyle>
            <a:lvl1pPr marL="0" indent="0">
              <a:buNone/>
              <a:defRPr sz="2000">
                <a:solidFill>
                  <a:schemeClr val="bg1">
                    <a:lumMod val="75000"/>
                  </a:schemeClr>
                </a:solidFill>
              </a:defRPr>
            </a:lvl1pPr>
          </a:lstStyle>
          <a:p>
            <a:endParaRPr lang="en-US" dirty="0"/>
          </a:p>
        </p:txBody>
      </p:sp>
      <p:sp>
        <p:nvSpPr>
          <p:cNvPr id="2" name="Title 1"/>
          <p:cNvSpPr>
            <a:spLocks noGrp="1"/>
          </p:cNvSpPr>
          <p:nvPr>
            <p:ph type="title"/>
          </p:nvPr>
        </p:nvSpPr>
        <p:spPr>
          <a:xfrm>
            <a:off x="2090057" y="365125"/>
            <a:ext cx="3018972" cy="2566761"/>
          </a:xfrm>
        </p:spPr>
        <p:txBody>
          <a:bodyPr anchor="t"/>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523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a:xfrm>
            <a:off x="230250" y="209550"/>
            <a:ext cx="5268880" cy="6438900"/>
          </a:xfrm>
          <a:noFill/>
        </p:spPr>
        <p:txBody>
          <a:bodyPr>
            <a:normAutofit/>
          </a:bodyPr>
          <a:lstStyle>
            <a:lvl1pPr marL="0" indent="0">
              <a:buNone/>
              <a:defRPr sz="2000">
                <a:solidFill>
                  <a:schemeClr val="bg1">
                    <a:lumMod val="75000"/>
                  </a:schemeClr>
                </a:solidFill>
              </a:defRPr>
            </a:lvl1pPr>
          </a:lstStyle>
          <a:p>
            <a:endParaRPr lang="en-US" dirty="0"/>
          </a:p>
        </p:txBody>
      </p:sp>
      <p:sp>
        <p:nvSpPr>
          <p:cNvPr id="6" name="Rectangle 5"/>
          <p:cNvSpPr/>
          <p:nvPr userDrawn="1"/>
        </p:nvSpPr>
        <p:spPr>
          <a:xfrm>
            <a:off x="5515625" y="209550"/>
            <a:ext cx="6446126" cy="6438900"/>
          </a:xfrm>
          <a:prstGeom prst="rect">
            <a:avLst/>
          </a:prstGeom>
          <a:solidFill>
            <a:srgbClr val="242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20229" y="365125"/>
            <a:ext cx="5533570" cy="1325563"/>
          </a:xfrm>
        </p:spPr>
        <p:txBody>
          <a:bodyPr/>
          <a:lstStyle>
            <a:lvl1pPr>
              <a:defRPr>
                <a:solidFill>
                  <a:schemeClr val="bg1">
                    <a:lumMod val="95000"/>
                  </a:schemeClr>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bg1">
                    <a:lumMod val="9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4279823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7" name="Picture Placeholder 4"/>
          <p:cNvSpPr>
            <a:spLocks noGrp="1"/>
          </p:cNvSpPr>
          <p:nvPr>
            <p:ph type="pic" sz="quarter" idx="13"/>
          </p:nvPr>
        </p:nvSpPr>
        <p:spPr>
          <a:xfrm>
            <a:off x="1967795" y="0"/>
            <a:ext cx="10224206" cy="3236686"/>
          </a:xfrm>
          <a:noFill/>
        </p:spPr>
        <p:txBody>
          <a:bodyPr>
            <a:normAutofit/>
          </a:bodyPr>
          <a:lstStyle>
            <a:lvl1pPr marL="0" indent="0">
              <a:buNone/>
              <a:defRPr sz="2000">
                <a:solidFill>
                  <a:schemeClr val="bg1">
                    <a:lumMod val="75000"/>
                  </a:schemeClr>
                </a:solidFill>
              </a:defRPr>
            </a:lvl1pPr>
          </a:lstStyle>
          <a:p>
            <a:endParaRPr lang="en-US" dirty="0"/>
          </a:p>
        </p:txBody>
      </p:sp>
      <p:sp>
        <p:nvSpPr>
          <p:cNvPr id="2" name="Title 1"/>
          <p:cNvSpPr>
            <a:spLocks noGrp="1"/>
          </p:cNvSpPr>
          <p:nvPr>
            <p:ph type="title"/>
          </p:nvPr>
        </p:nvSpPr>
        <p:spPr>
          <a:xfrm>
            <a:off x="2090057" y="3340554"/>
            <a:ext cx="9263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2476910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11" name="Picture Placeholder 4"/>
          <p:cNvSpPr>
            <a:spLocks noGrp="1"/>
          </p:cNvSpPr>
          <p:nvPr>
            <p:ph type="pic" sz="quarter" idx="15"/>
          </p:nvPr>
        </p:nvSpPr>
        <p:spPr>
          <a:xfrm>
            <a:off x="8558986" y="3972419"/>
            <a:ext cx="2801821" cy="1820242"/>
          </a:xfrm>
          <a:noFill/>
        </p:spPr>
        <p:txBody>
          <a:bodyPr>
            <a:normAutofit/>
          </a:bodyPr>
          <a:lstStyle>
            <a:lvl1pPr marL="0" indent="0">
              <a:buNone/>
              <a:defRPr sz="2000">
                <a:solidFill>
                  <a:schemeClr val="bg1">
                    <a:lumMod val="75000"/>
                  </a:schemeClr>
                </a:solidFill>
              </a:defRPr>
            </a:lvl1pPr>
          </a:lstStyle>
          <a:p>
            <a:endParaRPr lang="en-US"/>
          </a:p>
        </p:txBody>
      </p:sp>
      <p:sp>
        <p:nvSpPr>
          <p:cNvPr id="2" name="Title 1"/>
          <p:cNvSpPr>
            <a:spLocks noGrp="1"/>
          </p:cNvSpPr>
          <p:nvPr>
            <p:ph type="title"/>
          </p:nvPr>
        </p:nvSpPr>
        <p:spPr>
          <a:xfrm>
            <a:off x="2090057" y="365125"/>
            <a:ext cx="9263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4"/>
          <p:cNvSpPr>
            <a:spLocks noGrp="1"/>
          </p:cNvSpPr>
          <p:nvPr>
            <p:ph type="pic" sz="quarter" idx="13"/>
          </p:nvPr>
        </p:nvSpPr>
        <p:spPr>
          <a:xfrm>
            <a:off x="2270051" y="3972419"/>
            <a:ext cx="2801821" cy="1820242"/>
          </a:xfrm>
          <a:noFill/>
        </p:spPr>
        <p:txBody>
          <a:bodyPr>
            <a:normAutofit/>
          </a:bodyPr>
          <a:lstStyle>
            <a:lvl1pPr marL="0" indent="0">
              <a:buNone/>
              <a:defRPr sz="2000">
                <a:solidFill>
                  <a:schemeClr val="bg1">
                    <a:lumMod val="75000"/>
                  </a:schemeClr>
                </a:solidFill>
              </a:defRPr>
            </a:lvl1pPr>
          </a:lstStyle>
          <a:p>
            <a:endParaRPr lang="en-US" dirty="0"/>
          </a:p>
        </p:txBody>
      </p:sp>
      <p:sp>
        <p:nvSpPr>
          <p:cNvPr id="10" name="Picture Placeholder 4"/>
          <p:cNvSpPr>
            <a:spLocks noGrp="1"/>
          </p:cNvSpPr>
          <p:nvPr>
            <p:ph type="pic" sz="quarter" idx="14"/>
          </p:nvPr>
        </p:nvSpPr>
        <p:spPr>
          <a:xfrm>
            <a:off x="5407027" y="3972419"/>
            <a:ext cx="2801821" cy="1820242"/>
          </a:xfrm>
          <a:noFill/>
        </p:spPr>
        <p:txBody>
          <a:bodyPr>
            <a:normAutofit/>
          </a:bodyPr>
          <a:lstStyle>
            <a:lvl1pPr marL="0" indent="0">
              <a:buNone/>
              <a:defRPr sz="2000">
                <a:solidFill>
                  <a:schemeClr val="bg1">
                    <a:lumMod val="75000"/>
                  </a:schemeClr>
                </a:solidFill>
              </a:defRPr>
            </a:lvl1pPr>
          </a:lstStyle>
          <a:p>
            <a:endParaRPr lang="en-US"/>
          </a:p>
        </p:txBody>
      </p:sp>
    </p:spTree>
    <p:extLst>
      <p:ext uri="{BB962C8B-B14F-4D97-AF65-F5344CB8AC3E}">
        <p14:creationId xmlns:p14="http://schemas.microsoft.com/office/powerpoint/2010/main" val="399606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7" name="Picture Placeholder 4"/>
          <p:cNvSpPr>
            <a:spLocks noGrp="1"/>
          </p:cNvSpPr>
          <p:nvPr>
            <p:ph type="pic" sz="quarter" idx="13"/>
          </p:nvPr>
        </p:nvSpPr>
        <p:spPr>
          <a:xfrm>
            <a:off x="2254671" y="4012249"/>
            <a:ext cx="2825329" cy="1563051"/>
          </a:xfrm>
          <a:noFill/>
        </p:spPr>
        <p:txBody>
          <a:bodyPr>
            <a:normAutofit/>
          </a:bodyPr>
          <a:lstStyle>
            <a:lvl1pPr marL="0" indent="0">
              <a:buNone/>
              <a:defRPr sz="2000">
                <a:solidFill>
                  <a:schemeClr val="bg1">
                    <a:lumMod val="75000"/>
                  </a:schemeClr>
                </a:solidFill>
              </a:defRPr>
            </a:lvl1pPr>
          </a:lstStyle>
          <a:p>
            <a:endParaRPr lang="en-US"/>
          </a:p>
        </p:txBody>
      </p:sp>
      <p:sp>
        <p:nvSpPr>
          <p:cNvPr id="2" name="Title 1"/>
          <p:cNvSpPr>
            <a:spLocks noGrp="1"/>
          </p:cNvSpPr>
          <p:nvPr>
            <p:ph type="title"/>
          </p:nvPr>
        </p:nvSpPr>
        <p:spPr>
          <a:xfrm>
            <a:off x="2090057" y="365125"/>
            <a:ext cx="9263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819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7" name="Picture Placeholder 4"/>
          <p:cNvSpPr>
            <a:spLocks noGrp="1"/>
          </p:cNvSpPr>
          <p:nvPr>
            <p:ph type="pic" sz="quarter" idx="13"/>
          </p:nvPr>
        </p:nvSpPr>
        <p:spPr>
          <a:xfrm>
            <a:off x="3" y="1975922"/>
            <a:ext cx="8165392" cy="3523013"/>
          </a:xfrm>
          <a:noFill/>
        </p:spPr>
        <p:txBody>
          <a:bodyPr>
            <a:normAutofit/>
          </a:bodyPr>
          <a:lstStyle>
            <a:lvl1pPr marL="0" indent="0">
              <a:buNone/>
              <a:defRPr sz="2000">
                <a:solidFill>
                  <a:schemeClr val="bg1">
                    <a:lumMod val="75000"/>
                  </a:schemeClr>
                </a:solidFill>
              </a:defRPr>
            </a:lvl1pPr>
          </a:lstStyle>
          <a:p>
            <a:endParaRPr lang="en-US"/>
          </a:p>
        </p:txBody>
      </p:sp>
      <p:sp>
        <p:nvSpPr>
          <p:cNvPr id="2" name="Title 1"/>
          <p:cNvSpPr>
            <a:spLocks noGrp="1"/>
          </p:cNvSpPr>
          <p:nvPr>
            <p:ph type="title"/>
          </p:nvPr>
        </p:nvSpPr>
        <p:spPr>
          <a:xfrm>
            <a:off x="2090057" y="365125"/>
            <a:ext cx="9263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8165394" y="1975922"/>
            <a:ext cx="4026605" cy="3523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770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7" name="Picture Placeholder 4"/>
          <p:cNvSpPr>
            <a:spLocks noGrp="1"/>
          </p:cNvSpPr>
          <p:nvPr>
            <p:ph type="pic" sz="quarter" idx="13"/>
          </p:nvPr>
        </p:nvSpPr>
        <p:spPr>
          <a:xfrm>
            <a:off x="1967795" y="1799771"/>
            <a:ext cx="9396891" cy="2177144"/>
          </a:xfrm>
          <a:noFill/>
        </p:spPr>
        <p:txBody>
          <a:bodyPr>
            <a:normAutofit/>
          </a:bodyPr>
          <a:lstStyle>
            <a:lvl1pPr marL="0" indent="0">
              <a:buNone/>
              <a:defRPr sz="2000">
                <a:solidFill>
                  <a:schemeClr val="bg1">
                    <a:lumMod val="75000"/>
                  </a:schemeClr>
                </a:solidFill>
              </a:defRPr>
            </a:lvl1pPr>
          </a:lstStyle>
          <a:p>
            <a:endParaRPr lang="en-US"/>
          </a:p>
        </p:txBody>
      </p:sp>
      <p:sp>
        <p:nvSpPr>
          <p:cNvPr id="2" name="Title 1"/>
          <p:cNvSpPr>
            <a:spLocks noGrp="1"/>
          </p:cNvSpPr>
          <p:nvPr>
            <p:ph type="title"/>
          </p:nvPr>
        </p:nvSpPr>
        <p:spPr>
          <a:xfrm>
            <a:off x="2090057" y="365125"/>
            <a:ext cx="9263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054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7" name="Picture Placeholder 4"/>
          <p:cNvSpPr>
            <a:spLocks noGrp="1"/>
          </p:cNvSpPr>
          <p:nvPr>
            <p:ph type="pic" sz="quarter" idx="13"/>
          </p:nvPr>
        </p:nvSpPr>
        <p:spPr>
          <a:xfrm>
            <a:off x="5891612" y="0"/>
            <a:ext cx="6300388" cy="6858000"/>
          </a:xfrm>
          <a:noFill/>
        </p:spPr>
        <p:txBody>
          <a:bodyPr>
            <a:normAutofit/>
          </a:bodyPr>
          <a:lstStyle>
            <a:lvl1pPr marL="0" indent="0">
              <a:buNone/>
              <a:defRPr sz="2000">
                <a:solidFill>
                  <a:schemeClr val="bg1">
                    <a:lumMod val="75000"/>
                  </a:schemeClr>
                </a:solidFill>
              </a:defRPr>
            </a:lvl1pPr>
          </a:lstStyle>
          <a:p>
            <a:endParaRPr lang="en-US"/>
          </a:p>
        </p:txBody>
      </p:sp>
      <p:sp>
        <p:nvSpPr>
          <p:cNvPr id="2" name="Title 1"/>
          <p:cNvSpPr>
            <a:spLocks noGrp="1"/>
          </p:cNvSpPr>
          <p:nvPr>
            <p:ph type="title"/>
          </p:nvPr>
        </p:nvSpPr>
        <p:spPr>
          <a:xfrm>
            <a:off x="1313445" y="365125"/>
            <a:ext cx="3556000" cy="1826532"/>
          </a:xfrm>
        </p:spPr>
        <p:txBody>
          <a:bodyPr>
            <a:normAutofit/>
          </a:bodyPr>
          <a:lstStyle>
            <a:lvl1pPr>
              <a:defRPr sz="4000"/>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191183"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429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6" name="Picture Placeholder 4"/>
          <p:cNvSpPr>
            <a:spLocks noGrp="1"/>
          </p:cNvSpPr>
          <p:nvPr>
            <p:ph type="pic" sz="quarter" idx="13"/>
          </p:nvPr>
        </p:nvSpPr>
        <p:spPr>
          <a:xfrm>
            <a:off x="693461" y="0"/>
            <a:ext cx="11498539" cy="3548743"/>
          </a:xfrm>
          <a:noFill/>
        </p:spPr>
        <p:txBody>
          <a:bodyPr>
            <a:normAutofit/>
          </a:bodyPr>
          <a:lstStyle>
            <a:lvl1pPr marL="0" indent="0">
              <a:buNone/>
              <a:defRPr sz="2000">
                <a:solidFill>
                  <a:schemeClr val="bg1">
                    <a:lumMod val="75000"/>
                  </a:schemeClr>
                </a:solidFill>
              </a:defRPr>
            </a:lvl1pPr>
          </a:lstStyle>
          <a:p>
            <a:endParaRPr lang="en-US"/>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2" name="Title 1"/>
          <p:cNvSpPr>
            <a:spLocks noGrp="1"/>
          </p:cNvSpPr>
          <p:nvPr>
            <p:ph type="title"/>
          </p:nvPr>
        </p:nvSpPr>
        <p:spPr>
          <a:xfrm>
            <a:off x="676023" y="432934"/>
            <a:ext cx="5028091" cy="1729696"/>
          </a:xfrm>
        </p:spPr>
        <p:txBody>
          <a:bodyPr/>
          <a:lstStyle/>
          <a:p>
            <a:r>
              <a:rPr lang="en-US" dirty="0"/>
              <a:t>Click to edit Master title style</a:t>
            </a:r>
          </a:p>
        </p:txBody>
      </p:sp>
    </p:spTree>
    <p:extLst>
      <p:ext uri="{BB962C8B-B14F-4D97-AF65-F5344CB8AC3E}">
        <p14:creationId xmlns:p14="http://schemas.microsoft.com/office/powerpoint/2010/main" val="3528907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lgn="r">
              <a:defRPr/>
            </a:lvl1pPr>
          </a:lstStyle>
          <a:p>
            <a:fld id="{219001E7-44B7-41BC-93FC-562CB9664D4C}" type="slidenum">
              <a:rPr lang="en-US" smtClean="0"/>
              <a:pPr/>
              <a:t>‹#›</a:t>
            </a:fld>
            <a:endParaRPr lang="en-US"/>
          </a:p>
        </p:txBody>
      </p:sp>
      <p:cxnSp>
        <p:nvCxnSpPr>
          <p:cNvPr id="5" name="Straight Connector 4"/>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22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67795" y="365125"/>
            <a:ext cx="8584091" cy="1325563"/>
          </a:xfrm>
        </p:spPr>
        <p:txBody>
          <a:bodyPr/>
          <a:lstStyle>
            <a:lvl1pPr algn="r">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0682869"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730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1851546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a:xfrm>
            <a:off x="4064000" y="0"/>
            <a:ext cx="8128000" cy="6858000"/>
          </a:xfrm>
          <a:noFill/>
        </p:spPr>
        <p:txBody>
          <a:bodyPr>
            <a:normAutofit/>
          </a:bodyPr>
          <a:lstStyle>
            <a:lvl1pPr marL="0" indent="0">
              <a:buNone/>
              <a:defRPr sz="2000">
                <a:solidFill>
                  <a:schemeClr val="bg1">
                    <a:lumMod val="75000"/>
                  </a:schemeClr>
                </a:solidFill>
              </a:defRPr>
            </a:lvl1pPr>
          </a:lstStyle>
          <a:p>
            <a:endParaRPr lang="en-US"/>
          </a:p>
        </p:txBody>
      </p:sp>
      <p:sp>
        <p:nvSpPr>
          <p:cNvPr id="2" name="Title 1"/>
          <p:cNvSpPr>
            <a:spLocks noGrp="1"/>
          </p:cNvSpPr>
          <p:nvPr>
            <p:ph type="title"/>
          </p:nvPr>
        </p:nvSpPr>
        <p:spPr>
          <a:xfrm>
            <a:off x="1967795" y="2103437"/>
            <a:ext cx="2896306" cy="2620963"/>
          </a:xfrm>
        </p:spPr>
        <p:txBody>
          <a:bodyPr anchor="t"/>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981334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Picture Placeholder 4"/>
          <p:cNvSpPr>
            <a:spLocks noGrp="1"/>
          </p:cNvSpPr>
          <p:nvPr>
            <p:ph type="pic" sz="quarter" idx="13"/>
          </p:nvPr>
        </p:nvSpPr>
        <p:spPr>
          <a:xfrm>
            <a:off x="5565424" y="478972"/>
            <a:ext cx="6016976" cy="5854094"/>
          </a:xfrm>
          <a:noFill/>
        </p:spPr>
        <p:txBody>
          <a:bodyPr>
            <a:normAutofit/>
          </a:bodyPr>
          <a:lstStyle>
            <a:lvl1pPr marL="0" indent="0">
              <a:buNone/>
              <a:defRPr sz="2000">
                <a:solidFill>
                  <a:schemeClr val="bg1">
                    <a:lumMod val="75000"/>
                  </a:schemeClr>
                </a:solidFill>
              </a:defRPr>
            </a:lvl1pPr>
          </a:lstStyle>
          <a:p>
            <a:endParaRPr lang="en-US"/>
          </a:p>
        </p:txBody>
      </p:sp>
      <p:sp>
        <p:nvSpPr>
          <p:cNvPr id="2" name="Title 1"/>
          <p:cNvSpPr>
            <a:spLocks noGrp="1"/>
          </p:cNvSpPr>
          <p:nvPr>
            <p:ph type="title"/>
          </p:nvPr>
        </p:nvSpPr>
        <p:spPr>
          <a:xfrm>
            <a:off x="676023" y="2064581"/>
            <a:ext cx="2967063" cy="2682875"/>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3990280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Picture Placeholder 4"/>
          <p:cNvSpPr>
            <a:spLocks noGrp="1"/>
          </p:cNvSpPr>
          <p:nvPr>
            <p:ph type="pic" sz="quarter" idx="13"/>
          </p:nvPr>
        </p:nvSpPr>
        <p:spPr>
          <a:xfrm>
            <a:off x="8209820" y="0"/>
            <a:ext cx="3982179" cy="6858000"/>
          </a:xfrm>
          <a:noFill/>
        </p:spPr>
        <p:txBody>
          <a:bodyPr>
            <a:normAutofit/>
          </a:bodyPr>
          <a:lstStyle>
            <a:lvl1pPr marL="0" indent="0">
              <a:buNone/>
              <a:defRPr sz="2000">
                <a:solidFill>
                  <a:schemeClr val="bg1">
                    <a:lumMod val="75000"/>
                  </a:schemeClr>
                </a:solidFill>
              </a:defRPr>
            </a:lvl1pPr>
          </a:lstStyle>
          <a:p>
            <a:endParaRPr lang="en-US"/>
          </a:p>
        </p:txBody>
      </p:sp>
      <p:sp>
        <p:nvSpPr>
          <p:cNvPr id="2" name="Title 1"/>
          <p:cNvSpPr>
            <a:spLocks noGrp="1"/>
          </p:cNvSpPr>
          <p:nvPr>
            <p:ph type="title"/>
          </p:nvPr>
        </p:nvSpPr>
        <p:spPr>
          <a:xfrm>
            <a:off x="676023" y="555096"/>
            <a:ext cx="5840891" cy="1665590"/>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3704975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6" name="Picture Placeholder 4"/>
          <p:cNvSpPr>
            <a:spLocks noGrp="1"/>
          </p:cNvSpPr>
          <p:nvPr>
            <p:ph type="pic" sz="quarter" idx="13"/>
          </p:nvPr>
        </p:nvSpPr>
        <p:spPr>
          <a:xfrm>
            <a:off x="693461" y="1756228"/>
            <a:ext cx="5504139" cy="4034971"/>
          </a:xfrm>
          <a:noFill/>
        </p:spPr>
        <p:txBody>
          <a:bodyPr>
            <a:normAutofit/>
          </a:bodyPr>
          <a:lstStyle>
            <a:lvl1pPr marL="0" indent="0">
              <a:buNone/>
              <a:defRPr sz="2000">
                <a:solidFill>
                  <a:schemeClr val="bg1">
                    <a:lumMod val="75000"/>
                  </a:schemeClr>
                </a:solidFill>
              </a:defRPr>
            </a:lvl1pPr>
          </a:lstStyle>
          <a:p>
            <a:endParaRPr lang="en-US"/>
          </a:p>
        </p:txBody>
      </p:sp>
      <p:sp>
        <p:nvSpPr>
          <p:cNvPr id="2" name="Title 1"/>
          <p:cNvSpPr>
            <a:spLocks noGrp="1"/>
          </p:cNvSpPr>
          <p:nvPr>
            <p:ph type="title"/>
          </p:nvPr>
        </p:nvSpPr>
        <p:spPr>
          <a:xfrm>
            <a:off x="6351109" y="1756228"/>
            <a:ext cx="4708777" cy="1665590"/>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1002405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Picture Placeholder 4"/>
          <p:cNvSpPr>
            <a:spLocks noGrp="1"/>
          </p:cNvSpPr>
          <p:nvPr>
            <p:ph type="pic" sz="quarter" idx="13"/>
          </p:nvPr>
        </p:nvSpPr>
        <p:spPr>
          <a:xfrm>
            <a:off x="6502401" y="0"/>
            <a:ext cx="5689600" cy="5899216"/>
          </a:xfrm>
          <a:noFill/>
        </p:spPr>
        <p:txBody>
          <a:bodyPr>
            <a:normAutofit/>
          </a:bodyPr>
          <a:lstStyle>
            <a:lvl1pPr marL="0" indent="0">
              <a:buNone/>
              <a:defRPr sz="2000">
                <a:solidFill>
                  <a:schemeClr val="bg1">
                    <a:lumMod val="75000"/>
                  </a:schemeClr>
                </a:solidFill>
              </a:defRPr>
            </a:lvl1pPr>
          </a:lstStyle>
          <a:p>
            <a:endParaRPr lang="en-US"/>
          </a:p>
        </p:txBody>
      </p:sp>
      <p:sp>
        <p:nvSpPr>
          <p:cNvPr id="2" name="Title 1"/>
          <p:cNvSpPr>
            <a:spLocks noGrp="1"/>
          </p:cNvSpPr>
          <p:nvPr>
            <p:ph type="title"/>
          </p:nvPr>
        </p:nvSpPr>
        <p:spPr>
          <a:xfrm>
            <a:off x="693461" y="1756228"/>
            <a:ext cx="4708777" cy="1665590"/>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2286894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6" name="Picture Placeholder 4"/>
          <p:cNvSpPr>
            <a:spLocks noGrp="1"/>
          </p:cNvSpPr>
          <p:nvPr>
            <p:ph type="pic" sz="quarter" idx="13"/>
          </p:nvPr>
        </p:nvSpPr>
        <p:spPr>
          <a:xfrm>
            <a:off x="0" y="3260216"/>
            <a:ext cx="12192001" cy="3597783"/>
          </a:xfrm>
          <a:noFill/>
        </p:spPr>
        <p:txBody>
          <a:bodyPr>
            <a:normAutofit/>
          </a:bodyPr>
          <a:lstStyle>
            <a:lvl1pPr marL="0" indent="0">
              <a:buNone/>
              <a:defRPr sz="2000">
                <a:solidFill>
                  <a:schemeClr val="bg1">
                    <a:lumMod val="75000"/>
                  </a:schemeClr>
                </a:solidFill>
              </a:defRPr>
            </a:lvl1pPr>
          </a:lstStyle>
          <a:p>
            <a:endParaRPr lang="en-US"/>
          </a:p>
        </p:txBody>
      </p:sp>
      <p:sp>
        <p:nvSpPr>
          <p:cNvPr id="2" name="Title 1"/>
          <p:cNvSpPr>
            <a:spLocks noGrp="1"/>
          </p:cNvSpPr>
          <p:nvPr>
            <p:ph type="title"/>
          </p:nvPr>
        </p:nvSpPr>
        <p:spPr>
          <a:xfrm>
            <a:off x="4903840" y="1422400"/>
            <a:ext cx="4708777" cy="1298318"/>
          </a:xfrm>
        </p:spPr>
        <p:txBody>
          <a:bodyPr>
            <a:normAutofit/>
          </a:bodyPr>
          <a:lstStyle>
            <a:lvl1pPr>
              <a:defRPr sz="3600"/>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3191468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Title Only">
    <p:spTree>
      <p:nvGrpSpPr>
        <p:cNvPr id="1" name=""/>
        <p:cNvGrpSpPr/>
        <p:nvPr/>
      </p:nvGrpSpPr>
      <p:grpSpPr>
        <a:xfrm>
          <a:off x="0" y="0"/>
          <a:ext cx="0" cy="0"/>
          <a:chOff x="0" y="0"/>
          <a:chExt cx="0" cy="0"/>
        </a:xfrm>
      </p:grpSpPr>
      <p:sp>
        <p:nvSpPr>
          <p:cNvPr id="6" name="Picture Placeholder 4"/>
          <p:cNvSpPr>
            <a:spLocks noGrp="1"/>
          </p:cNvSpPr>
          <p:nvPr>
            <p:ph type="pic" sz="quarter" idx="13"/>
          </p:nvPr>
        </p:nvSpPr>
        <p:spPr>
          <a:xfrm>
            <a:off x="0" y="3692714"/>
            <a:ext cx="12192001" cy="3165285"/>
          </a:xfrm>
          <a:noFill/>
        </p:spPr>
        <p:txBody>
          <a:bodyPr>
            <a:normAutofit/>
          </a:bodyPr>
          <a:lstStyle>
            <a:lvl1pPr marL="0" indent="0">
              <a:buNone/>
              <a:defRPr sz="2000">
                <a:solidFill>
                  <a:schemeClr val="bg1">
                    <a:lumMod val="75000"/>
                  </a:schemeClr>
                </a:solidFill>
              </a:defRPr>
            </a:lvl1pPr>
          </a:lstStyle>
          <a:p>
            <a:endParaRPr lang="en-US"/>
          </a:p>
        </p:txBody>
      </p:sp>
      <p:sp>
        <p:nvSpPr>
          <p:cNvPr id="2" name="Title 1"/>
          <p:cNvSpPr>
            <a:spLocks noGrp="1"/>
          </p:cNvSpPr>
          <p:nvPr>
            <p:ph type="title"/>
          </p:nvPr>
        </p:nvSpPr>
        <p:spPr>
          <a:xfrm>
            <a:off x="3741612" y="1422400"/>
            <a:ext cx="4708777" cy="1298318"/>
          </a:xfrm>
        </p:spPr>
        <p:txBody>
          <a:bodyPr>
            <a:normAutofit/>
          </a:bodyPr>
          <a:lstStyle>
            <a:lvl1pPr algn="ctr">
              <a:defRPr sz="3600"/>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3554833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 name="Picture Placeholder 4"/>
          <p:cNvSpPr>
            <a:spLocks noGrp="1"/>
          </p:cNvSpPr>
          <p:nvPr>
            <p:ph type="pic" sz="quarter" idx="13"/>
          </p:nvPr>
        </p:nvSpPr>
        <p:spPr>
          <a:xfrm>
            <a:off x="0" y="0"/>
            <a:ext cx="12192001" cy="5326743"/>
          </a:xfrm>
          <a:noFill/>
        </p:spPr>
        <p:txBody>
          <a:bodyPr>
            <a:normAutofit/>
          </a:bodyPr>
          <a:lstStyle>
            <a:lvl1pPr marL="0" indent="0">
              <a:buNone/>
              <a:defRPr sz="2000">
                <a:solidFill>
                  <a:schemeClr val="bg1">
                    <a:lumMod val="75000"/>
                  </a:schemeClr>
                </a:solidFill>
              </a:defRPr>
            </a:lvl1pPr>
          </a:lstStyle>
          <a:p>
            <a:endParaRPr lang="en-US"/>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2" name="Title 1"/>
          <p:cNvSpPr>
            <a:spLocks noGrp="1"/>
          </p:cNvSpPr>
          <p:nvPr>
            <p:ph type="title"/>
          </p:nvPr>
        </p:nvSpPr>
        <p:spPr>
          <a:xfrm>
            <a:off x="3309258" y="856343"/>
            <a:ext cx="5573486" cy="1298318"/>
          </a:xfrm>
        </p:spPr>
        <p:txBody>
          <a:bodyPr>
            <a:normAutofit/>
          </a:bodyPr>
          <a:lstStyle>
            <a:lvl1pPr algn="ctr">
              <a:defRPr sz="4000"/>
            </a:lvl1pPr>
          </a:lstStyle>
          <a:p>
            <a:r>
              <a:rPr lang="en-US" dirty="0"/>
              <a:t>Click to edit Master title style</a:t>
            </a:r>
          </a:p>
        </p:txBody>
      </p:sp>
    </p:spTree>
    <p:extLst>
      <p:ext uri="{BB962C8B-B14F-4D97-AF65-F5344CB8AC3E}">
        <p14:creationId xmlns:p14="http://schemas.microsoft.com/office/powerpoint/2010/main" val="258395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B52389-8BEF-EF45-A81A-5F5D1E5A06A6}" type="datetime8">
              <a:rPr lang="en-US" smtClean="0"/>
              <a:t>10/5/21 7:20 AM</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r">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3509084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1440881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6106" t="5661" r="3205" b="12067"/>
          <a:stretch/>
        </p:blipFill>
        <p:spPr bwMode="auto">
          <a:xfrm>
            <a:off x="4038022" y="995355"/>
            <a:ext cx="4175864" cy="3554230"/>
          </a:xfrm>
          <a:prstGeom prst="rect">
            <a:avLst/>
          </a:prstGeom>
          <a:noFill/>
          <a:ln w="9525">
            <a:noFill/>
            <a:miter lim="800000"/>
            <a:headEnd/>
            <a:tailEnd/>
          </a:ln>
        </p:spPr>
      </p:pic>
      <p:sp>
        <p:nvSpPr>
          <p:cNvPr id="6" name="Picture Placeholder 4"/>
          <p:cNvSpPr>
            <a:spLocks noGrp="1"/>
          </p:cNvSpPr>
          <p:nvPr>
            <p:ph type="pic" sz="quarter" idx="13"/>
          </p:nvPr>
        </p:nvSpPr>
        <p:spPr>
          <a:xfrm>
            <a:off x="4266151" y="1299303"/>
            <a:ext cx="3705667" cy="2083311"/>
          </a:xfrm>
          <a:noFill/>
        </p:spPr>
        <p:txBody>
          <a:bodyPr>
            <a:normAutofit/>
          </a:bodyPr>
          <a:lstStyle>
            <a:lvl1pPr marL="0" indent="0">
              <a:buNone/>
              <a:defRPr sz="2000">
                <a:solidFill>
                  <a:schemeClr val="bg1">
                    <a:lumMod val="75000"/>
                  </a:schemeClr>
                </a:solidFill>
              </a:defRPr>
            </a:lvl1pPr>
          </a:lstStyle>
          <a:p>
            <a:endParaRPr lang="en-US" dirty="0"/>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741078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9" name="Picture Placeholder 4"/>
          <p:cNvSpPr>
            <a:spLocks noGrp="1"/>
          </p:cNvSpPr>
          <p:nvPr>
            <p:ph type="pic" sz="quarter" idx="14"/>
          </p:nvPr>
        </p:nvSpPr>
        <p:spPr>
          <a:xfrm>
            <a:off x="0" y="-1"/>
            <a:ext cx="12192000" cy="6865257"/>
          </a:xfrm>
          <a:noFill/>
        </p:spPr>
        <p:txBody>
          <a:bodyPr>
            <a:normAutofit/>
          </a:bodyPr>
          <a:lstStyle>
            <a:lvl1pPr marL="0" indent="0">
              <a:buNone/>
              <a:defRPr sz="2000">
                <a:solidFill>
                  <a:schemeClr val="bg1">
                    <a:lumMod val="75000"/>
                  </a:schemeClr>
                </a:solidFill>
              </a:defRPr>
            </a:lvl1pPr>
          </a:lstStyle>
          <a:p>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5580" b="20312"/>
          <a:stretch/>
        </p:blipFill>
        <p:spPr>
          <a:xfrm>
            <a:off x="1127142" y="1138946"/>
            <a:ext cx="4959694" cy="3675488"/>
          </a:xfrm>
          <a:prstGeom prst="rect">
            <a:avLst/>
          </a:prstGeom>
        </p:spPr>
      </p:pic>
      <p:sp>
        <p:nvSpPr>
          <p:cNvPr id="6" name="Picture Placeholder 4"/>
          <p:cNvSpPr>
            <a:spLocks noGrp="1"/>
          </p:cNvSpPr>
          <p:nvPr userDrawn="1">
            <p:ph type="pic" sz="quarter" idx="13"/>
          </p:nvPr>
        </p:nvSpPr>
        <p:spPr>
          <a:xfrm>
            <a:off x="1830320" y="1557225"/>
            <a:ext cx="3567581" cy="2213048"/>
          </a:xfrm>
          <a:noFill/>
        </p:spPr>
        <p:txBody>
          <a:bodyPr>
            <a:normAutofit/>
          </a:bodyPr>
          <a:lstStyle>
            <a:lvl1pPr marL="0" indent="0">
              <a:buNone/>
              <a:defRPr sz="2000">
                <a:solidFill>
                  <a:schemeClr val="bg1">
                    <a:lumMod val="75000"/>
                  </a:schemeClr>
                </a:solidFill>
              </a:defRPr>
            </a:lvl1pPr>
          </a:lstStyle>
          <a:p>
            <a:endParaRPr lang="en-US" dirty="0"/>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10" name="Title 1"/>
          <p:cNvSpPr>
            <a:spLocks noGrp="1"/>
          </p:cNvSpPr>
          <p:nvPr>
            <p:ph type="title"/>
          </p:nvPr>
        </p:nvSpPr>
        <p:spPr>
          <a:xfrm>
            <a:off x="6689806" y="1557225"/>
            <a:ext cx="3774994" cy="1510614"/>
          </a:xfrm>
        </p:spPr>
        <p:txBody>
          <a:bodyPr>
            <a:normAutofit/>
          </a:bodyPr>
          <a:lstStyle>
            <a:lvl1pPr algn="l">
              <a:defRPr sz="3200"/>
            </a:lvl1pPr>
          </a:lstStyle>
          <a:p>
            <a:r>
              <a:rPr lang="en-US" dirty="0"/>
              <a:t>Click to edit Master title style</a:t>
            </a:r>
          </a:p>
        </p:txBody>
      </p:sp>
    </p:spTree>
    <p:extLst>
      <p:ext uri="{BB962C8B-B14F-4D97-AF65-F5344CB8AC3E}">
        <p14:creationId xmlns:p14="http://schemas.microsoft.com/office/powerpoint/2010/main" val="3909430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2570"/>
          <a:stretch/>
        </p:blipFill>
        <p:spPr>
          <a:xfrm>
            <a:off x="7894723" y="442273"/>
            <a:ext cx="2976425" cy="5629537"/>
          </a:xfrm>
          <a:prstGeom prst="rect">
            <a:avLst/>
          </a:prstGeom>
          <a:effectLst>
            <a:outerShdw blurRad="266700" dist="292100" dir="8100000" algn="tr" rotWithShape="0">
              <a:prstClr val="black">
                <a:alpha val="15000"/>
              </a:prstClr>
            </a:outerShdw>
          </a:effectLst>
        </p:spPr>
      </p:pic>
      <p:sp>
        <p:nvSpPr>
          <p:cNvPr id="8" name="Rectangle 7"/>
          <p:cNvSpPr/>
          <p:nvPr userDrawn="1"/>
        </p:nvSpPr>
        <p:spPr>
          <a:xfrm>
            <a:off x="8260466" y="1333825"/>
            <a:ext cx="2263692" cy="3933373"/>
          </a:xfrm>
          <a:prstGeom prst="rect">
            <a:avLst/>
          </a:prstGeom>
          <a:gradFill>
            <a:gsLst>
              <a:gs pos="0">
                <a:schemeClr val="accent1"/>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icture Placeholder 4"/>
          <p:cNvSpPr>
            <a:spLocks noGrp="1"/>
          </p:cNvSpPr>
          <p:nvPr>
            <p:ph type="pic" sz="quarter" idx="13"/>
          </p:nvPr>
        </p:nvSpPr>
        <p:spPr>
          <a:xfrm>
            <a:off x="8322138" y="1786513"/>
            <a:ext cx="2140349" cy="1901398"/>
          </a:xfrm>
          <a:noFill/>
        </p:spPr>
        <p:txBody>
          <a:bodyPr>
            <a:normAutofit/>
          </a:bodyPr>
          <a:lstStyle>
            <a:lvl1pPr marL="0" indent="0">
              <a:buNone/>
              <a:defRPr sz="2000">
                <a:solidFill>
                  <a:schemeClr val="bg1">
                    <a:lumMod val="75000"/>
                  </a:schemeClr>
                </a:solidFill>
              </a:defRPr>
            </a:lvl1pPr>
          </a:lstStyle>
          <a:p>
            <a:endParaRPr lang="en-US" dirty="0"/>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6" name="Title 1"/>
          <p:cNvSpPr>
            <a:spLocks noGrp="1"/>
          </p:cNvSpPr>
          <p:nvPr>
            <p:ph type="title"/>
          </p:nvPr>
        </p:nvSpPr>
        <p:spPr>
          <a:xfrm>
            <a:off x="682706" y="1786513"/>
            <a:ext cx="3774994" cy="1510614"/>
          </a:xfrm>
        </p:spPr>
        <p:txBody>
          <a:bodyPr>
            <a:normAutofit/>
          </a:bodyPr>
          <a:lstStyle>
            <a:lvl1pPr algn="l">
              <a:defRPr sz="3200"/>
            </a:lvl1pPr>
          </a:lstStyle>
          <a:p>
            <a:r>
              <a:rPr lang="en-US" dirty="0"/>
              <a:t>Click to edit Master title style</a:t>
            </a:r>
          </a:p>
        </p:txBody>
      </p:sp>
    </p:spTree>
    <p:extLst>
      <p:ext uri="{BB962C8B-B14F-4D97-AF65-F5344CB8AC3E}">
        <p14:creationId xmlns:p14="http://schemas.microsoft.com/office/powerpoint/2010/main" val="2867198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6" name="Title 1"/>
          <p:cNvSpPr>
            <a:spLocks noGrp="1"/>
          </p:cNvSpPr>
          <p:nvPr>
            <p:ph type="title"/>
          </p:nvPr>
        </p:nvSpPr>
        <p:spPr>
          <a:xfrm>
            <a:off x="6842206" y="554613"/>
            <a:ext cx="3774994" cy="1510614"/>
          </a:xfrm>
        </p:spPr>
        <p:txBody>
          <a:bodyPr>
            <a:normAutofit/>
          </a:bodyPr>
          <a:lstStyle>
            <a:lvl1pPr algn="l">
              <a:defRPr sz="3200"/>
            </a:lvl1pPr>
          </a:lstStyle>
          <a:p>
            <a:r>
              <a:rPr lang="en-US" dirty="0"/>
              <a:t>Click to edit Master title style</a:t>
            </a:r>
          </a:p>
        </p:txBody>
      </p:sp>
      <p:grpSp>
        <p:nvGrpSpPr>
          <p:cNvPr id="2" name="Group 1"/>
          <p:cNvGrpSpPr/>
          <p:nvPr userDrawn="1"/>
        </p:nvGrpSpPr>
        <p:grpSpPr>
          <a:xfrm>
            <a:off x="944981" y="1173978"/>
            <a:ext cx="2178191" cy="4119777"/>
            <a:chOff x="944981" y="1173978"/>
            <a:chExt cx="2178191" cy="4119777"/>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2570"/>
            <a:stretch/>
          </p:blipFill>
          <p:spPr>
            <a:xfrm>
              <a:off x="944981" y="1173978"/>
              <a:ext cx="2178191" cy="4119777"/>
            </a:xfrm>
            <a:prstGeom prst="rect">
              <a:avLst/>
            </a:prstGeom>
            <a:effectLst>
              <a:outerShdw blurRad="304800" dist="38100" dir="10800000" algn="r" rotWithShape="0">
                <a:prstClr val="black">
                  <a:alpha val="21000"/>
                </a:prstClr>
              </a:outerShdw>
            </a:effectLst>
          </p:spPr>
        </p:pic>
        <p:grpSp>
          <p:nvGrpSpPr>
            <p:cNvPr id="12" name="Group 11"/>
            <p:cNvGrpSpPr/>
            <p:nvPr/>
          </p:nvGrpSpPr>
          <p:grpSpPr>
            <a:xfrm>
              <a:off x="1212637" y="1826429"/>
              <a:ext cx="1656603" cy="2878498"/>
              <a:chOff x="8270617" y="2055019"/>
              <a:chExt cx="1815822" cy="3155156"/>
            </a:xfrm>
          </p:grpSpPr>
          <p:sp>
            <p:nvSpPr>
              <p:cNvPr id="27" name="Rectangle 26"/>
              <p:cNvSpPr/>
              <p:nvPr/>
            </p:nvSpPr>
            <p:spPr>
              <a:xfrm>
                <a:off x="8270617" y="2055019"/>
                <a:ext cx="1815822" cy="3155156"/>
              </a:xfrm>
              <a:prstGeom prst="rect">
                <a:avLst/>
              </a:prstGeom>
              <a:gradFill>
                <a:gsLst>
                  <a:gs pos="0">
                    <a:schemeClr val="accent1"/>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8" name="Group 27"/>
              <p:cNvGrpSpPr/>
              <p:nvPr/>
            </p:nvGrpSpPr>
            <p:grpSpPr>
              <a:xfrm>
                <a:off x="8321408" y="2088255"/>
                <a:ext cx="1714241" cy="261255"/>
                <a:chOff x="8317965" y="2063873"/>
                <a:chExt cx="1746584" cy="266699"/>
              </a:xfrm>
            </p:grpSpPr>
            <p:sp>
              <p:nvSpPr>
                <p:cNvPr id="29" name="Freeform 85"/>
                <p:cNvSpPr>
                  <a:spLocks/>
                </p:cNvSpPr>
                <p:nvPr/>
              </p:nvSpPr>
              <p:spPr bwMode="auto">
                <a:xfrm>
                  <a:off x="8358914" y="2202795"/>
                  <a:ext cx="58499" cy="106454"/>
                </a:xfrm>
                <a:custGeom>
                  <a:avLst/>
                  <a:gdLst>
                    <a:gd name="T0" fmla="*/ 82 w 97"/>
                    <a:gd name="T1" fmla="*/ 3 h 170"/>
                    <a:gd name="T2" fmla="*/ 2 w 97"/>
                    <a:gd name="T3" fmla="*/ 79 h 170"/>
                    <a:gd name="T4" fmla="*/ 0 w 97"/>
                    <a:gd name="T5" fmla="*/ 85 h 170"/>
                    <a:gd name="T6" fmla="*/ 2 w 97"/>
                    <a:gd name="T7" fmla="*/ 91 h 170"/>
                    <a:gd name="T8" fmla="*/ 82 w 97"/>
                    <a:gd name="T9" fmla="*/ 167 h 170"/>
                    <a:gd name="T10" fmla="*/ 94 w 97"/>
                    <a:gd name="T11" fmla="*/ 167 h 170"/>
                    <a:gd name="T12" fmla="*/ 94 w 97"/>
                    <a:gd name="T13" fmla="*/ 155 h 170"/>
                    <a:gd name="T14" fmla="*/ 20 w 97"/>
                    <a:gd name="T15" fmla="*/ 85 h 170"/>
                    <a:gd name="T16" fmla="*/ 94 w 97"/>
                    <a:gd name="T17" fmla="*/ 15 h 170"/>
                    <a:gd name="T18" fmla="*/ 94 w 97"/>
                    <a:gd name="T19" fmla="*/ 3 h 170"/>
                    <a:gd name="T20" fmla="*/ 82 w 97"/>
                    <a:gd name="T21" fmla="*/ 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70">
                      <a:moveTo>
                        <a:pt x="82" y="3"/>
                      </a:moveTo>
                      <a:cubicBezTo>
                        <a:pt x="2" y="79"/>
                        <a:pt x="2" y="79"/>
                        <a:pt x="2" y="79"/>
                      </a:cubicBezTo>
                      <a:cubicBezTo>
                        <a:pt x="1" y="81"/>
                        <a:pt x="0" y="83"/>
                        <a:pt x="0" y="85"/>
                      </a:cubicBezTo>
                      <a:cubicBezTo>
                        <a:pt x="0" y="87"/>
                        <a:pt x="1" y="89"/>
                        <a:pt x="2" y="91"/>
                      </a:cubicBezTo>
                      <a:cubicBezTo>
                        <a:pt x="82" y="167"/>
                        <a:pt x="82" y="167"/>
                        <a:pt x="82" y="167"/>
                      </a:cubicBezTo>
                      <a:cubicBezTo>
                        <a:pt x="86" y="170"/>
                        <a:pt x="91" y="170"/>
                        <a:pt x="94" y="167"/>
                      </a:cubicBezTo>
                      <a:cubicBezTo>
                        <a:pt x="97" y="163"/>
                        <a:pt x="97" y="158"/>
                        <a:pt x="94" y="155"/>
                      </a:cubicBezTo>
                      <a:cubicBezTo>
                        <a:pt x="20" y="85"/>
                        <a:pt x="20" y="85"/>
                        <a:pt x="20" y="85"/>
                      </a:cubicBezTo>
                      <a:cubicBezTo>
                        <a:pt x="94" y="15"/>
                        <a:pt x="94" y="15"/>
                        <a:pt x="94" y="15"/>
                      </a:cubicBezTo>
                      <a:cubicBezTo>
                        <a:pt x="97" y="12"/>
                        <a:pt x="97" y="7"/>
                        <a:pt x="94" y="3"/>
                      </a:cubicBezTo>
                      <a:cubicBezTo>
                        <a:pt x="91" y="0"/>
                        <a:pt x="86" y="0"/>
                        <a:pt x="8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j-lt"/>
                  </a:endParaRPr>
                </a:p>
              </p:txBody>
            </p:sp>
            <p:sp>
              <p:nvSpPr>
                <p:cNvPr id="30" name="Oval 86"/>
                <p:cNvSpPr>
                  <a:spLocks noChangeArrowheads="1"/>
                </p:cNvSpPr>
                <p:nvPr/>
              </p:nvSpPr>
              <p:spPr bwMode="auto">
                <a:xfrm>
                  <a:off x="8317965" y="2083866"/>
                  <a:ext cx="26452" cy="275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31" name="Oval 87"/>
                <p:cNvSpPr>
                  <a:spLocks noChangeArrowheads="1"/>
                </p:cNvSpPr>
                <p:nvPr/>
              </p:nvSpPr>
              <p:spPr bwMode="auto">
                <a:xfrm>
                  <a:off x="8351793" y="2083866"/>
                  <a:ext cx="26452" cy="275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32" name="Oval 88"/>
                <p:cNvSpPr>
                  <a:spLocks noChangeArrowheads="1"/>
                </p:cNvSpPr>
                <p:nvPr/>
              </p:nvSpPr>
              <p:spPr bwMode="auto">
                <a:xfrm>
                  <a:off x="8385366" y="2083866"/>
                  <a:ext cx="26452" cy="275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33" name="Oval 89"/>
                <p:cNvSpPr>
                  <a:spLocks noChangeArrowheads="1"/>
                </p:cNvSpPr>
                <p:nvPr/>
              </p:nvSpPr>
              <p:spPr bwMode="auto">
                <a:xfrm>
                  <a:off x="8419194" y="2083866"/>
                  <a:ext cx="26452" cy="275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34" name="Freeform 90"/>
                <p:cNvSpPr>
                  <a:spLocks noEditPoints="1"/>
                </p:cNvSpPr>
                <p:nvPr/>
              </p:nvSpPr>
              <p:spPr bwMode="auto">
                <a:xfrm>
                  <a:off x="8452768" y="2083866"/>
                  <a:ext cx="26452" cy="27541"/>
                </a:xfrm>
                <a:custGeom>
                  <a:avLst/>
                  <a:gdLst>
                    <a:gd name="T0" fmla="*/ 22 w 44"/>
                    <a:gd name="T1" fmla="*/ 4 h 44"/>
                    <a:gd name="T2" fmla="*/ 40 w 44"/>
                    <a:gd name="T3" fmla="*/ 22 h 44"/>
                    <a:gd name="T4" fmla="*/ 22 w 44"/>
                    <a:gd name="T5" fmla="*/ 40 h 44"/>
                    <a:gd name="T6" fmla="*/ 4 w 44"/>
                    <a:gd name="T7" fmla="*/ 22 h 44"/>
                    <a:gd name="T8" fmla="*/ 9 w 44"/>
                    <a:gd name="T9" fmla="*/ 9 h 44"/>
                    <a:gd name="T10" fmla="*/ 22 w 44"/>
                    <a:gd name="T11" fmla="*/ 4 h 44"/>
                    <a:gd name="T12" fmla="*/ 22 w 44"/>
                    <a:gd name="T13" fmla="*/ 0 h 44"/>
                    <a:gd name="T14" fmla="*/ 0 w 44"/>
                    <a:gd name="T15" fmla="*/ 22 h 44"/>
                    <a:gd name="T16" fmla="*/ 22 w 44"/>
                    <a:gd name="T17" fmla="*/ 44 h 44"/>
                    <a:gd name="T18" fmla="*/ 44 w 44"/>
                    <a:gd name="T19" fmla="*/ 22 h 44"/>
                    <a:gd name="T20" fmla="*/ 22 w 44"/>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44">
                      <a:moveTo>
                        <a:pt x="22" y="4"/>
                      </a:moveTo>
                      <a:cubicBezTo>
                        <a:pt x="32" y="4"/>
                        <a:pt x="40" y="12"/>
                        <a:pt x="40" y="22"/>
                      </a:cubicBezTo>
                      <a:cubicBezTo>
                        <a:pt x="40" y="32"/>
                        <a:pt x="32" y="40"/>
                        <a:pt x="22" y="40"/>
                      </a:cubicBezTo>
                      <a:cubicBezTo>
                        <a:pt x="12" y="40"/>
                        <a:pt x="4" y="32"/>
                        <a:pt x="4" y="22"/>
                      </a:cubicBezTo>
                      <a:cubicBezTo>
                        <a:pt x="4" y="17"/>
                        <a:pt x="6" y="13"/>
                        <a:pt x="9" y="9"/>
                      </a:cubicBezTo>
                      <a:cubicBezTo>
                        <a:pt x="13" y="6"/>
                        <a:pt x="17" y="4"/>
                        <a:pt x="22" y="4"/>
                      </a:cubicBezTo>
                      <a:moveTo>
                        <a:pt x="22" y="0"/>
                      </a:moveTo>
                      <a:cubicBezTo>
                        <a:pt x="10" y="0"/>
                        <a:pt x="0" y="10"/>
                        <a:pt x="0" y="22"/>
                      </a:cubicBezTo>
                      <a:cubicBezTo>
                        <a:pt x="0" y="34"/>
                        <a:pt x="10" y="44"/>
                        <a:pt x="22" y="44"/>
                      </a:cubicBezTo>
                      <a:cubicBezTo>
                        <a:pt x="34" y="44"/>
                        <a:pt x="44" y="34"/>
                        <a:pt x="44" y="22"/>
                      </a:cubicBezTo>
                      <a:cubicBezTo>
                        <a:pt x="44" y="10"/>
                        <a:pt x="34" y="0"/>
                        <a:pt x="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35" name="Freeform 91"/>
                <p:cNvSpPr>
                  <a:spLocks noEditPoints="1"/>
                </p:cNvSpPr>
                <p:nvPr/>
              </p:nvSpPr>
              <p:spPr bwMode="auto">
                <a:xfrm>
                  <a:off x="8512539" y="2075128"/>
                  <a:ext cx="55956" cy="45018"/>
                </a:xfrm>
                <a:custGeom>
                  <a:avLst/>
                  <a:gdLst>
                    <a:gd name="T0" fmla="*/ 46 w 93"/>
                    <a:gd name="T1" fmla="*/ 48 h 72"/>
                    <a:gd name="T2" fmla="*/ 30 w 93"/>
                    <a:gd name="T3" fmla="*/ 54 h 72"/>
                    <a:gd name="T4" fmla="*/ 46 w 93"/>
                    <a:gd name="T5" fmla="*/ 72 h 72"/>
                    <a:gd name="T6" fmla="*/ 62 w 93"/>
                    <a:gd name="T7" fmla="*/ 54 h 72"/>
                    <a:gd name="T8" fmla="*/ 46 w 93"/>
                    <a:gd name="T9" fmla="*/ 48 h 72"/>
                    <a:gd name="T10" fmla="*/ 47 w 93"/>
                    <a:gd name="T11" fmla="*/ 12 h 72"/>
                    <a:gd name="T12" fmla="*/ 86 w 93"/>
                    <a:gd name="T13" fmla="*/ 27 h 72"/>
                    <a:gd name="T14" fmla="*/ 93 w 93"/>
                    <a:gd name="T15" fmla="*/ 19 h 72"/>
                    <a:gd name="T16" fmla="*/ 47 w 93"/>
                    <a:gd name="T17" fmla="*/ 0 h 72"/>
                    <a:gd name="T18" fmla="*/ 0 w 93"/>
                    <a:gd name="T19" fmla="*/ 19 h 72"/>
                    <a:gd name="T20" fmla="*/ 7 w 93"/>
                    <a:gd name="T21" fmla="*/ 27 h 72"/>
                    <a:gd name="T22" fmla="*/ 47 w 93"/>
                    <a:gd name="T23" fmla="*/ 12 h 72"/>
                    <a:gd name="T24" fmla="*/ 46 w 93"/>
                    <a:gd name="T25" fmla="*/ 36 h 72"/>
                    <a:gd name="T26" fmla="*/ 70 w 93"/>
                    <a:gd name="T27" fmla="*/ 45 h 72"/>
                    <a:gd name="T28" fmla="*/ 78 w 93"/>
                    <a:gd name="T29" fmla="*/ 36 h 72"/>
                    <a:gd name="T30" fmla="*/ 46 w 93"/>
                    <a:gd name="T31" fmla="*/ 24 h 72"/>
                    <a:gd name="T32" fmla="*/ 15 w 93"/>
                    <a:gd name="T33" fmla="*/ 36 h 72"/>
                    <a:gd name="T34" fmla="*/ 23 w 93"/>
                    <a:gd name="T35" fmla="*/ 45 h 72"/>
                    <a:gd name="T36" fmla="*/ 46 w 93"/>
                    <a:gd name="T37"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72">
                      <a:moveTo>
                        <a:pt x="46" y="48"/>
                      </a:moveTo>
                      <a:cubicBezTo>
                        <a:pt x="40" y="48"/>
                        <a:pt x="34" y="51"/>
                        <a:pt x="30" y="54"/>
                      </a:cubicBezTo>
                      <a:cubicBezTo>
                        <a:pt x="46" y="72"/>
                        <a:pt x="46" y="72"/>
                        <a:pt x="46" y="72"/>
                      </a:cubicBezTo>
                      <a:cubicBezTo>
                        <a:pt x="62" y="54"/>
                        <a:pt x="62" y="54"/>
                        <a:pt x="62" y="54"/>
                      </a:cubicBezTo>
                      <a:cubicBezTo>
                        <a:pt x="58" y="51"/>
                        <a:pt x="52" y="48"/>
                        <a:pt x="46" y="48"/>
                      </a:cubicBezTo>
                      <a:close/>
                      <a:moveTo>
                        <a:pt x="47" y="12"/>
                      </a:moveTo>
                      <a:cubicBezTo>
                        <a:pt x="62" y="12"/>
                        <a:pt x="75" y="18"/>
                        <a:pt x="86" y="27"/>
                      </a:cubicBezTo>
                      <a:cubicBezTo>
                        <a:pt x="93" y="19"/>
                        <a:pt x="93" y="19"/>
                        <a:pt x="93" y="19"/>
                      </a:cubicBezTo>
                      <a:cubicBezTo>
                        <a:pt x="81" y="8"/>
                        <a:pt x="64" y="0"/>
                        <a:pt x="47" y="0"/>
                      </a:cubicBezTo>
                      <a:cubicBezTo>
                        <a:pt x="29" y="0"/>
                        <a:pt x="12" y="8"/>
                        <a:pt x="0" y="19"/>
                      </a:cubicBezTo>
                      <a:cubicBezTo>
                        <a:pt x="7" y="27"/>
                        <a:pt x="7" y="27"/>
                        <a:pt x="7" y="27"/>
                      </a:cubicBezTo>
                      <a:cubicBezTo>
                        <a:pt x="18" y="18"/>
                        <a:pt x="32" y="12"/>
                        <a:pt x="47" y="12"/>
                      </a:cubicBezTo>
                      <a:close/>
                      <a:moveTo>
                        <a:pt x="46" y="36"/>
                      </a:moveTo>
                      <a:cubicBezTo>
                        <a:pt x="55" y="36"/>
                        <a:pt x="64" y="40"/>
                        <a:pt x="70" y="45"/>
                      </a:cubicBezTo>
                      <a:cubicBezTo>
                        <a:pt x="78" y="36"/>
                        <a:pt x="78" y="36"/>
                        <a:pt x="78" y="36"/>
                      </a:cubicBezTo>
                      <a:cubicBezTo>
                        <a:pt x="69" y="29"/>
                        <a:pt x="58" y="24"/>
                        <a:pt x="46" y="24"/>
                      </a:cubicBezTo>
                      <a:cubicBezTo>
                        <a:pt x="34" y="24"/>
                        <a:pt x="23" y="29"/>
                        <a:pt x="15" y="36"/>
                      </a:cubicBezTo>
                      <a:cubicBezTo>
                        <a:pt x="23" y="45"/>
                        <a:pt x="23" y="45"/>
                        <a:pt x="23" y="45"/>
                      </a:cubicBezTo>
                      <a:cubicBezTo>
                        <a:pt x="29" y="40"/>
                        <a:pt x="37" y="36"/>
                        <a:pt x="46"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36" name="Freeform 92"/>
                <p:cNvSpPr>
                  <a:spLocks noEditPoints="1"/>
                </p:cNvSpPr>
                <p:nvPr/>
              </p:nvSpPr>
              <p:spPr bwMode="auto">
                <a:xfrm>
                  <a:off x="9729893" y="2063873"/>
                  <a:ext cx="38406" cy="67527"/>
                </a:xfrm>
                <a:custGeom>
                  <a:avLst/>
                  <a:gdLst>
                    <a:gd name="T0" fmla="*/ 90 w 151"/>
                    <a:gd name="T1" fmla="*/ 213 h 255"/>
                    <a:gd name="T2" fmla="*/ 90 w 151"/>
                    <a:gd name="T3" fmla="*/ 144 h 255"/>
                    <a:gd name="T4" fmla="*/ 123 w 151"/>
                    <a:gd name="T5" fmla="*/ 180 h 255"/>
                    <a:gd name="T6" fmla="*/ 90 w 151"/>
                    <a:gd name="T7" fmla="*/ 213 h 255"/>
                    <a:gd name="T8" fmla="*/ 90 w 151"/>
                    <a:gd name="T9" fmla="*/ 111 h 255"/>
                    <a:gd name="T10" fmla="*/ 90 w 151"/>
                    <a:gd name="T11" fmla="*/ 45 h 255"/>
                    <a:gd name="T12" fmla="*/ 125 w 151"/>
                    <a:gd name="T13" fmla="*/ 76 h 255"/>
                    <a:gd name="T14" fmla="*/ 90 w 151"/>
                    <a:gd name="T15" fmla="*/ 111 h 255"/>
                    <a:gd name="T16" fmla="*/ 71 w 151"/>
                    <a:gd name="T17" fmla="*/ 0 h 255"/>
                    <a:gd name="T18" fmla="*/ 68 w 151"/>
                    <a:gd name="T19" fmla="*/ 0 h 255"/>
                    <a:gd name="T20" fmla="*/ 68 w 151"/>
                    <a:gd name="T21" fmla="*/ 104 h 255"/>
                    <a:gd name="T22" fmla="*/ 16 w 151"/>
                    <a:gd name="T23" fmla="*/ 50 h 255"/>
                    <a:gd name="T24" fmla="*/ 0 w 151"/>
                    <a:gd name="T25" fmla="*/ 66 h 255"/>
                    <a:gd name="T26" fmla="*/ 66 w 151"/>
                    <a:gd name="T27" fmla="*/ 128 h 255"/>
                    <a:gd name="T28" fmla="*/ 0 w 151"/>
                    <a:gd name="T29" fmla="*/ 189 h 255"/>
                    <a:gd name="T30" fmla="*/ 16 w 151"/>
                    <a:gd name="T31" fmla="*/ 206 h 255"/>
                    <a:gd name="T32" fmla="*/ 68 w 151"/>
                    <a:gd name="T33" fmla="*/ 151 h 255"/>
                    <a:gd name="T34" fmla="*/ 68 w 151"/>
                    <a:gd name="T35" fmla="*/ 255 h 255"/>
                    <a:gd name="T36" fmla="*/ 73 w 151"/>
                    <a:gd name="T37" fmla="*/ 255 h 255"/>
                    <a:gd name="T38" fmla="*/ 151 w 151"/>
                    <a:gd name="T39" fmla="*/ 180 h 255"/>
                    <a:gd name="T40" fmla="*/ 97 w 151"/>
                    <a:gd name="T41" fmla="*/ 128 h 255"/>
                    <a:gd name="T42" fmla="*/ 151 w 151"/>
                    <a:gd name="T43" fmla="*/ 76 h 255"/>
                    <a:gd name="T44" fmla="*/ 71 w 151"/>
                    <a:gd name="T4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 h="255">
                      <a:moveTo>
                        <a:pt x="90" y="213"/>
                      </a:moveTo>
                      <a:lnTo>
                        <a:pt x="90" y="144"/>
                      </a:lnTo>
                      <a:lnTo>
                        <a:pt x="123" y="180"/>
                      </a:lnTo>
                      <a:lnTo>
                        <a:pt x="90" y="213"/>
                      </a:lnTo>
                      <a:close/>
                      <a:moveTo>
                        <a:pt x="90" y="111"/>
                      </a:moveTo>
                      <a:lnTo>
                        <a:pt x="90" y="45"/>
                      </a:lnTo>
                      <a:lnTo>
                        <a:pt x="125" y="76"/>
                      </a:lnTo>
                      <a:lnTo>
                        <a:pt x="90" y="111"/>
                      </a:lnTo>
                      <a:close/>
                      <a:moveTo>
                        <a:pt x="71" y="0"/>
                      </a:moveTo>
                      <a:lnTo>
                        <a:pt x="68" y="0"/>
                      </a:lnTo>
                      <a:lnTo>
                        <a:pt x="68" y="104"/>
                      </a:lnTo>
                      <a:lnTo>
                        <a:pt x="16" y="50"/>
                      </a:lnTo>
                      <a:lnTo>
                        <a:pt x="0" y="66"/>
                      </a:lnTo>
                      <a:lnTo>
                        <a:pt x="66" y="128"/>
                      </a:lnTo>
                      <a:lnTo>
                        <a:pt x="0" y="189"/>
                      </a:lnTo>
                      <a:lnTo>
                        <a:pt x="16" y="206"/>
                      </a:lnTo>
                      <a:lnTo>
                        <a:pt x="68" y="151"/>
                      </a:lnTo>
                      <a:lnTo>
                        <a:pt x="68" y="255"/>
                      </a:lnTo>
                      <a:lnTo>
                        <a:pt x="73" y="255"/>
                      </a:lnTo>
                      <a:lnTo>
                        <a:pt x="151" y="180"/>
                      </a:lnTo>
                      <a:lnTo>
                        <a:pt x="97" y="128"/>
                      </a:lnTo>
                      <a:lnTo>
                        <a:pt x="151" y="76"/>
                      </a:lnTo>
                      <a:lnTo>
                        <a:pt x="7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37" name="Freeform 93"/>
                <p:cNvSpPr>
                  <a:spLocks noEditPoints="1"/>
                </p:cNvSpPr>
                <p:nvPr/>
              </p:nvSpPr>
              <p:spPr bwMode="auto">
                <a:xfrm>
                  <a:off x="9729893" y="2063873"/>
                  <a:ext cx="38406" cy="67527"/>
                </a:xfrm>
                <a:custGeom>
                  <a:avLst/>
                  <a:gdLst>
                    <a:gd name="T0" fmla="*/ 90 w 151"/>
                    <a:gd name="T1" fmla="*/ 213 h 255"/>
                    <a:gd name="T2" fmla="*/ 90 w 151"/>
                    <a:gd name="T3" fmla="*/ 144 h 255"/>
                    <a:gd name="T4" fmla="*/ 123 w 151"/>
                    <a:gd name="T5" fmla="*/ 180 h 255"/>
                    <a:gd name="T6" fmla="*/ 90 w 151"/>
                    <a:gd name="T7" fmla="*/ 213 h 255"/>
                    <a:gd name="T8" fmla="*/ 90 w 151"/>
                    <a:gd name="T9" fmla="*/ 111 h 255"/>
                    <a:gd name="T10" fmla="*/ 90 w 151"/>
                    <a:gd name="T11" fmla="*/ 45 h 255"/>
                    <a:gd name="T12" fmla="*/ 125 w 151"/>
                    <a:gd name="T13" fmla="*/ 76 h 255"/>
                    <a:gd name="T14" fmla="*/ 90 w 151"/>
                    <a:gd name="T15" fmla="*/ 111 h 255"/>
                    <a:gd name="T16" fmla="*/ 71 w 151"/>
                    <a:gd name="T17" fmla="*/ 0 h 255"/>
                    <a:gd name="T18" fmla="*/ 68 w 151"/>
                    <a:gd name="T19" fmla="*/ 0 h 255"/>
                    <a:gd name="T20" fmla="*/ 68 w 151"/>
                    <a:gd name="T21" fmla="*/ 104 h 255"/>
                    <a:gd name="T22" fmla="*/ 16 w 151"/>
                    <a:gd name="T23" fmla="*/ 50 h 255"/>
                    <a:gd name="T24" fmla="*/ 0 w 151"/>
                    <a:gd name="T25" fmla="*/ 66 h 255"/>
                    <a:gd name="T26" fmla="*/ 66 w 151"/>
                    <a:gd name="T27" fmla="*/ 128 h 255"/>
                    <a:gd name="T28" fmla="*/ 0 w 151"/>
                    <a:gd name="T29" fmla="*/ 189 h 255"/>
                    <a:gd name="T30" fmla="*/ 16 w 151"/>
                    <a:gd name="T31" fmla="*/ 206 h 255"/>
                    <a:gd name="T32" fmla="*/ 68 w 151"/>
                    <a:gd name="T33" fmla="*/ 151 h 255"/>
                    <a:gd name="T34" fmla="*/ 68 w 151"/>
                    <a:gd name="T35" fmla="*/ 255 h 255"/>
                    <a:gd name="T36" fmla="*/ 73 w 151"/>
                    <a:gd name="T37" fmla="*/ 255 h 255"/>
                    <a:gd name="T38" fmla="*/ 151 w 151"/>
                    <a:gd name="T39" fmla="*/ 180 h 255"/>
                    <a:gd name="T40" fmla="*/ 97 w 151"/>
                    <a:gd name="T41" fmla="*/ 128 h 255"/>
                    <a:gd name="T42" fmla="*/ 151 w 151"/>
                    <a:gd name="T43" fmla="*/ 76 h 255"/>
                    <a:gd name="T44" fmla="*/ 71 w 151"/>
                    <a:gd name="T4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 h="255">
                      <a:moveTo>
                        <a:pt x="90" y="213"/>
                      </a:moveTo>
                      <a:lnTo>
                        <a:pt x="90" y="144"/>
                      </a:lnTo>
                      <a:lnTo>
                        <a:pt x="123" y="180"/>
                      </a:lnTo>
                      <a:lnTo>
                        <a:pt x="90" y="213"/>
                      </a:lnTo>
                      <a:moveTo>
                        <a:pt x="90" y="111"/>
                      </a:moveTo>
                      <a:lnTo>
                        <a:pt x="90" y="45"/>
                      </a:lnTo>
                      <a:lnTo>
                        <a:pt x="125" y="76"/>
                      </a:lnTo>
                      <a:lnTo>
                        <a:pt x="90" y="111"/>
                      </a:lnTo>
                      <a:moveTo>
                        <a:pt x="71" y="0"/>
                      </a:moveTo>
                      <a:lnTo>
                        <a:pt x="68" y="0"/>
                      </a:lnTo>
                      <a:lnTo>
                        <a:pt x="68" y="104"/>
                      </a:lnTo>
                      <a:lnTo>
                        <a:pt x="16" y="50"/>
                      </a:lnTo>
                      <a:lnTo>
                        <a:pt x="0" y="66"/>
                      </a:lnTo>
                      <a:lnTo>
                        <a:pt x="66" y="128"/>
                      </a:lnTo>
                      <a:lnTo>
                        <a:pt x="0" y="189"/>
                      </a:lnTo>
                      <a:lnTo>
                        <a:pt x="16" y="206"/>
                      </a:lnTo>
                      <a:lnTo>
                        <a:pt x="68" y="151"/>
                      </a:lnTo>
                      <a:lnTo>
                        <a:pt x="68" y="255"/>
                      </a:lnTo>
                      <a:lnTo>
                        <a:pt x="73" y="255"/>
                      </a:lnTo>
                      <a:lnTo>
                        <a:pt x="151" y="180"/>
                      </a:lnTo>
                      <a:lnTo>
                        <a:pt x="97" y="128"/>
                      </a:lnTo>
                      <a:lnTo>
                        <a:pt x="151" y="76"/>
                      </a:lnTo>
                      <a:lnTo>
                        <a:pt x="71" y="0"/>
                      </a:ln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38" name="Freeform 94"/>
                <p:cNvSpPr>
                  <a:spLocks/>
                </p:cNvSpPr>
                <p:nvPr/>
              </p:nvSpPr>
              <p:spPr bwMode="auto">
                <a:xfrm>
                  <a:off x="10057427" y="2088898"/>
                  <a:ext cx="7122" cy="17477"/>
                </a:xfrm>
                <a:custGeom>
                  <a:avLst/>
                  <a:gdLst>
                    <a:gd name="T0" fmla="*/ 4 w 12"/>
                    <a:gd name="T1" fmla="*/ 28 h 28"/>
                    <a:gd name="T2" fmla="*/ 12 w 12"/>
                    <a:gd name="T3" fmla="*/ 19 h 28"/>
                    <a:gd name="T4" fmla="*/ 12 w 12"/>
                    <a:gd name="T5" fmla="*/ 9 h 28"/>
                    <a:gd name="T6" fmla="*/ 4 w 12"/>
                    <a:gd name="T7" fmla="*/ 0 h 28"/>
                    <a:gd name="T8" fmla="*/ 0 w 12"/>
                    <a:gd name="T9" fmla="*/ 0 h 28"/>
                    <a:gd name="T10" fmla="*/ 0 w 12"/>
                    <a:gd name="T11" fmla="*/ 28 h 28"/>
                    <a:gd name="T12" fmla="*/ 4 w 12"/>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2" h="28">
                      <a:moveTo>
                        <a:pt x="4" y="28"/>
                      </a:moveTo>
                      <a:cubicBezTo>
                        <a:pt x="8" y="28"/>
                        <a:pt x="12" y="24"/>
                        <a:pt x="12" y="19"/>
                      </a:cubicBezTo>
                      <a:cubicBezTo>
                        <a:pt x="12" y="9"/>
                        <a:pt x="12" y="9"/>
                        <a:pt x="12" y="9"/>
                      </a:cubicBezTo>
                      <a:cubicBezTo>
                        <a:pt x="12" y="4"/>
                        <a:pt x="8" y="0"/>
                        <a:pt x="4" y="0"/>
                      </a:cubicBezTo>
                      <a:cubicBezTo>
                        <a:pt x="0" y="0"/>
                        <a:pt x="0" y="0"/>
                        <a:pt x="0" y="0"/>
                      </a:cubicBezTo>
                      <a:cubicBezTo>
                        <a:pt x="0" y="28"/>
                        <a:pt x="0" y="28"/>
                        <a:pt x="0" y="28"/>
                      </a:cubicBezTo>
                      <a:lnTo>
                        <a:pt x="4"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39" name="Rectangle 95"/>
                <p:cNvSpPr>
                  <a:spLocks noChangeArrowheads="1"/>
                </p:cNvSpPr>
                <p:nvPr/>
              </p:nvSpPr>
              <p:spPr bwMode="auto">
                <a:xfrm>
                  <a:off x="9951620" y="2078835"/>
                  <a:ext cx="33574" cy="376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40" name="Freeform 96"/>
                <p:cNvSpPr>
                  <a:spLocks noEditPoints="1"/>
                </p:cNvSpPr>
                <p:nvPr/>
              </p:nvSpPr>
              <p:spPr bwMode="auto">
                <a:xfrm>
                  <a:off x="9946787" y="2073804"/>
                  <a:ext cx="108097" cy="47666"/>
                </a:xfrm>
                <a:custGeom>
                  <a:avLst/>
                  <a:gdLst>
                    <a:gd name="T0" fmla="*/ 170 w 180"/>
                    <a:gd name="T1" fmla="*/ 4 h 76"/>
                    <a:gd name="T2" fmla="*/ 176 w 180"/>
                    <a:gd name="T3" fmla="*/ 10 h 76"/>
                    <a:gd name="T4" fmla="*/ 176 w 180"/>
                    <a:gd name="T5" fmla="*/ 66 h 76"/>
                    <a:gd name="T6" fmla="*/ 170 w 180"/>
                    <a:gd name="T7" fmla="*/ 72 h 76"/>
                    <a:gd name="T8" fmla="*/ 10 w 180"/>
                    <a:gd name="T9" fmla="*/ 72 h 76"/>
                    <a:gd name="T10" fmla="*/ 4 w 180"/>
                    <a:gd name="T11" fmla="*/ 66 h 76"/>
                    <a:gd name="T12" fmla="*/ 4 w 180"/>
                    <a:gd name="T13" fmla="*/ 10 h 76"/>
                    <a:gd name="T14" fmla="*/ 10 w 180"/>
                    <a:gd name="T15" fmla="*/ 4 h 76"/>
                    <a:gd name="T16" fmla="*/ 170 w 180"/>
                    <a:gd name="T17" fmla="*/ 4 h 76"/>
                    <a:gd name="T18" fmla="*/ 170 w 180"/>
                    <a:gd name="T19" fmla="*/ 0 h 76"/>
                    <a:gd name="T20" fmla="*/ 10 w 180"/>
                    <a:gd name="T21" fmla="*/ 0 h 76"/>
                    <a:gd name="T22" fmla="*/ 0 w 180"/>
                    <a:gd name="T23" fmla="*/ 10 h 76"/>
                    <a:gd name="T24" fmla="*/ 0 w 180"/>
                    <a:gd name="T25" fmla="*/ 66 h 76"/>
                    <a:gd name="T26" fmla="*/ 10 w 180"/>
                    <a:gd name="T27" fmla="*/ 76 h 76"/>
                    <a:gd name="T28" fmla="*/ 170 w 180"/>
                    <a:gd name="T29" fmla="*/ 76 h 76"/>
                    <a:gd name="T30" fmla="*/ 180 w 180"/>
                    <a:gd name="T31" fmla="*/ 66 h 76"/>
                    <a:gd name="T32" fmla="*/ 180 w 180"/>
                    <a:gd name="T33" fmla="*/ 10 h 76"/>
                    <a:gd name="T34" fmla="*/ 170 w 180"/>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0" h="76">
                      <a:moveTo>
                        <a:pt x="170" y="4"/>
                      </a:moveTo>
                      <a:cubicBezTo>
                        <a:pt x="173" y="4"/>
                        <a:pt x="176" y="7"/>
                        <a:pt x="176" y="10"/>
                      </a:cubicBezTo>
                      <a:cubicBezTo>
                        <a:pt x="176" y="66"/>
                        <a:pt x="176" y="66"/>
                        <a:pt x="176" y="66"/>
                      </a:cubicBezTo>
                      <a:cubicBezTo>
                        <a:pt x="176" y="69"/>
                        <a:pt x="173" y="72"/>
                        <a:pt x="170" y="72"/>
                      </a:cubicBezTo>
                      <a:cubicBezTo>
                        <a:pt x="10" y="72"/>
                        <a:pt x="10" y="72"/>
                        <a:pt x="10" y="72"/>
                      </a:cubicBezTo>
                      <a:cubicBezTo>
                        <a:pt x="7" y="72"/>
                        <a:pt x="4" y="69"/>
                        <a:pt x="4" y="66"/>
                      </a:cubicBezTo>
                      <a:cubicBezTo>
                        <a:pt x="4" y="10"/>
                        <a:pt x="4" y="10"/>
                        <a:pt x="4" y="10"/>
                      </a:cubicBezTo>
                      <a:cubicBezTo>
                        <a:pt x="4" y="7"/>
                        <a:pt x="7" y="4"/>
                        <a:pt x="10" y="4"/>
                      </a:cubicBezTo>
                      <a:cubicBezTo>
                        <a:pt x="170" y="4"/>
                        <a:pt x="170" y="4"/>
                        <a:pt x="170" y="4"/>
                      </a:cubicBezTo>
                      <a:moveTo>
                        <a:pt x="170" y="0"/>
                      </a:moveTo>
                      <a:cubicBezTo>
                        <a:pt x="10" y="0"/>
                        <a:pt x="10" y="0"/>
                        <a:pt x="10" y="0"/>
                      </a:cubicBezTo>
                      <a:cubicBezTo>
                        <a:pt x="4" y="0"/>
                        <a:pt x="0" y="5"/>
                        <a:pt x="0" y="10"/>
                      </a:cubicBezTo>
                      <a:cubicBezTo>
                        <a:pt x="0" y="66"/>
                        <a:pt x="0" y="66"/>
                        <a:pt x="0" y="66"/>
                      </a:cubicBezTo>
                      <a:cubicBezTo>
                        <a:pt x="0" y="71"/>
                        <a:pt x="4" y="76"/>
                        <a:pt x="10" y="76"/>
                      </a:cubicBezTo>
                      <a:cubicBezTo>
                        <a:pt x="170" y="76"/>
                        <a:pt x="170" y="76"/>
                        <a:pt x="170" y="76"/>
                      </a:cubicBezTo>
                      <a:cubicBezTo>
                        <a:pt x="176" y="76"/>
                        <a:pt x="180" y="71"/>
                        <a:pt x="180" y="66"/>
                      </a:cubicBezTo>
                      <a:cubicBezTo>
                        <a:pt x="180" y="10"/>
                        <a:pt x="180" y="10"/>
                        <a:pt x="180" y="10"/>
                      </a:cubicBezTo>
                      <a:cubicBezTo>
                        <a:pt x="180" y="5"/>
                        <a:pt x="176" y="0"/>
                        <a:pt x="17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41" name="Rectangle 97"/>
                <p:cNvSpPr>
                  <a:spLocks noChangeArrowheads="1"/>
                </p:cNvSpPr>
                <p:nvPr/>
              </p:nvSpPr>
              <p:spPr bwMode="auto">
                <a:xfrm>
                  <a:off x="9792116" y="2065812"/>
                  <a:ext cx="142588" cy="7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600" b="0" i="0" u="none" strike="noStrike" cap="none" normalizeH="0" baseline="0" dirty="0">
                      <a:ln>
                        <a:noFill/>
                      </a:ln>
                      <a:solidFill>
                        <a:schemeClr val="bg1"/>
                      </a:solidFill>
                      <a:effectLst/>
                      <a:latin typeface="+mj-lt"/>
                    </a:rPr>
                    <a:t>22%</a:t>
                  </a:r>
                </a:p>
              </p:txBody>
            </p:sp>
            <p:sp>
              <p:nvSpPr>
                <p:cNvPr id="42" name="Rectangle 41"/>
                <p:cNvSpPr/>
                <p:nvPr/>
              </p:nvSpPr>
              <p:spPr>
                <a:xfrm>
                  <a:off x="8498279" y="2191984"/>
                  <a:ext cx="1123790" cy="13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grpSp>
      <p:grpSp>
        <p:nvGrpSpPr>
          <p:cNvPr id="121" name="Group 120"/>
          <p:cNvGrpSpPr/>
          <p:nvPr userDrawn="1"/>
        </p:nvGrpSpPr>
        <p:grpSpPr>
          <a:xfrm>
            <a:off x="2655954" y="864740"/>
            <a:ext cx="2640973" cy="4995072"/>
            <a:chOff x="2655954" y="864740"/>
            <a:chExt cx="2640973" cy="4995072"/>
          </a:xfrm>
        </p:grpSpPr>
        <p:pic>
          <p:nvPicPr>
            <p:cNvPr id="95" name="Picture 94"/>
            <p:cNvPicPr>
              <a:picLocks noChangeAspect="1"/>
            </p:cNvPicPr>
            <p:nvPr/>
          </p:nvPicPr>
          <p:blipFill rotWithShape="1">
            <a:blip r:embed="rId2" cstate="print">
              <a:extLst>
                <a:ext uri="{28A0092B-C50C-407E-A947-70E740481C1C}">
                  <a14:useLocalDpi xmlns:a14="http://schemas.microsoft.com/office/drawing/2010/main" val="0"/>
                </a:ext>
              </a:extLst>
            </a:blip>
            <a:srcRect b="2570"/>
            <a:stretch/>
          </p:blipFill>
          <p:spPr>
            <a:xfrm>
              <a:off x="2655954" y="864740"/>
              <a:ext cx="2640973" cy="4995072"/>
            </a:xfrm>
            <a:prstGeom prst="rect">
              <a:avLst/>
            </a:prstGeom>
            <a:effectLst>
              <a:outerShdw blurRad="342900" dist="38100" dir="10800000" algn="r" rotWithShape="0">
                <a:prstClr val="black">
                  <a:alpha val="30000"/>
                </a:prstClr>
              </a:outerShdw>
            </a:effectLst>
          </p:spPr>
        </p:pic>
        <p:grpSp>
          <p:nvGrpSpPr>
            <p:cNvPr id="96" name="Group 95"/>
            <p:cNvGrpSpPr/>
            <p:nvPr/>
          </p:nvGrpSpPr>
          <p:grpSpPr>
            <a:xfrm>
              <a:off x="2980477" y="1655812"/>
              <a:ext cx="2008567" cy="3490069"/>
              <a:chOff x="8270617" y="2055019"/>
              <a:chExt cx="1815822" cy="3155156"/>
            </a:xfrm>
          </p:grpSpPr>
          <p:sp>
            <p:nvSpPr>
              <p:cNvPr id="105" name="Rectangle 104"/>
              <p:cNvSpPr/>
              <p:nvPr/>
            </p:nvSpPr>
            <p:spPr>
              <a:xfrm>
                <a:off x="8270617" y="2055019"/>
                <a:ext cx="1815822" cy="3155156"/>
              </a:xfrm>
              <a:prstGeom prst="rect">
                <a:avLst/>
              </a:prstGeom>
              <a:gradFill>
                <a:gsLst>
                  <a:gs pos="0">
                    <a:schemeClr val="accent1"/>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06" name="Group 105"/>
              <p:cNvGrpSpPr/>
              <p:nvPr/>
            </p:nvGrpSpPr>
            <p:grpSpPr>
              <a:xfrm>
                <a:off x="8321408" y="2088255"/>
                <a:ext cx="1714241" cy="261255"/>
                <a:chOff x="8317965" y="2063873"/>
                <a:chExt cx="1746584" cy="266699"/>
              </a:xfrm>
            </p:grpSpPr>
            <p:sp>
              <p:nvSpPr>
                <p:cNvPr id="107" name="Freeform 85"/>
                <p:cNvSpPr>
                  <a:spLocks/>
                </p:cNvSpPr>
                <p:nvPr/>
              </p:nvSpPr>
              <p:spPr bwMode="auto">
                <a:xfrm>
                  <a:off x="8358914" y="2202795"/>
                  <a:ext cx="58499" cy="106454"/>
                </a:xfrm>
                <a:custGeom>
                  <a:avLst/>
                  <a:gdLst>
                    <a:gd name="T0" fmla="*/ 82 w 97"/>
                    <a:gd name="T1" fmla="*/ 3 h 170"/>
                    <a:gd name="T2" fmla="*/ 2 w 97"/>
                    <a:gd name="T3" fmla="*/ 79 h 170"/>
                    <a:gd name="T4" fmla="*/ 0 w 97"/>
                    <a:gd name="T5" fmla="*/ 85 h 170"/>
                    <a:gd name="T6" fmla="*/ 2 w 97"/>
                    <a:gd name="T7" fmla="*/ 91 h 170"/>
                    <a:gd name="T8" fmla="*/ 82 w 97"/>
                    <a:gd name="T9" fmla="*/ 167 h 170"/>
                    <a:gd name="T10" fmla="*/ 94 w 97"/>
                    <a:gd name="T11" fmla="*/ 167 h 170"/>
                    <a:gd name="T12" fmla="*/ 94 w 97"/>
                    <a:gd name="T13" fmla="*/ 155 h 170"/>
                    <a:gd name="T14" fmla="*/ 20 w 97"/>
                    <a:gd name="T15" fmla="*/ 85 h 170"/>
                    <a:gd name="T16" fmla="*/ 94 w 97"/>
                    <a:gd name="T17" fmla="*/ 15 h 170"/>
                    <a:gd name="T18" fmla="*/ 94 w 97"/>
                    <a:gd name="T19" fmla="*/ 3 h 170"/>
                    <a:gd name="T20" fmla="*/ 82 w 97"/>
                    <a:gd name="T21" fmla="*/ 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70">
                      <a:moveTo>
                        <a:pt x="82" y="3"/>
                      </a:moveTo>
                      <a:cubicBezTo>
                        <a:pt x="2" y="79"/>
                        <a:pt x="2" y="79"/>
                        <a:pt x="2" y="79"/>
                      </a:cubicBezTo>
                      <a:cubicBezTo>
                        <a:pt x="1" y="81"/>
                        <a:pt x="0" y="83"/>
                        <a:pt x="0" y="85"/>
                      </a:cubicBezTo>
                      <a:cubicBezTo>
                        <a:pt x="0" y="87"/>
                        <a:pt x="1" y="89"/>
                        <a:pt x="2" y="91"/>
                      </a:cubicBezTo>
                      <a:cubicBezTo>
                        <a:pt x="82" y="167"/>
                        <a:pt x="82" y="167"/>
                        <a:pt x="82" y="167"/>
                      </a:cubicBezTo>
                      <a:cubicBezTo>
                        <a:pt x="86" y="170"/>
                        <a:pt x="91" y="170"/>
                        <a:pt x="94" y="167"/>
                      </a:cubicBezTo>
                      <a:cubicBezTo>
                        <a:pt x="97" y="163"/>
                        <a:pt x="97" y="158"/>
                        <a:pt x="94" y="155"/>
                      </a:cubicBezTo>
                      <a:cubicBezTo>
                        <a:pt x="20" y="85"/>
                        <a:pt x="20" y="85"/>
                        <a:pt x="20" y="85"/>
                      </a:cubicBezTo>
                      <a:cubicBezTo>
                        <a:pt x="94" y="15"/>
                        <a:pt x="94" y="15"/>
                        <a:pt x="94" y="15"/>
                      </a:cubicBezTo>
                      <a:cubicBezTo>
                        <a:pt x="97" y="12"/>
                        <a:pt x="97" y="7"/>
                        <a:pt x="94" y="3"/>
                      </a:cubicBezTo>
                      <a:cubicBezTo>
                        <a:pt x="91" y="0"/>
                        <a:pt x="86" y="0"/>
                        <a:pt x="8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j-lt"/>
                  </a:endParaRPr>
                </a:p>
              </p:txBody>
            </p:sp>
            <p:sp>
              <p:nvSpPr>
                <p:cNvPr id="108" name="Oval 86"/>
                <p:cNvSpPr>
                  <a:spLocks noChangeArrowheads="1"/>
                </p:cNvSpPr>
                <p:nvPr/>
              </p:nvSpPr>
              <p:spPr bwMode="auto">
                <a:xfrm>
                  <a:off x="8317965" y="2083866"/>
                  <a:ext cx="26452" cy="275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09" name="Oval 87"/>
                <p:cNvSpPr>
                  <a:spLocks noChangeArrowheads="1"/>
                </p:cNvSpPr>
                <p:nvPr/>
              </p:nvSpPr>
              <p:spPr bwMode="auto">
                <a:xfrm>
                  <a:off x="8351793" y="2083866"/>
                  <a:ext cx="26452" cy="275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10" name="Oval 88"/>
                <p:cNvSpPr>
                  <a:spLocks noChangeArrowheads="1"/>
                </p:cNvSpPr>
                <p:nvPr/>
              </p:nvSpPr>
              <p:spPr bwMode="auto">
                <a:xfrm>
                  <a:off x="8385366" y="2083866"/>
                  <a:ext cx="26452" cy="275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11" name="Oval 89"/>
                <p:cNvSpPr>
                  <a:spLocks noChangeArrowheads="1"/>
                </p:cNvSpPr>
                <p:nvPr/>
              </p:nvSpPr>
              <p:spPr bwMode="auto">
                <a:xfrm>
                  <a:off x="8419194" y="2083866"/>
                  <a:ext cx="26452" cy="275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12" name="Freeform 90"/>
                <p:cNvSpPr>
                  <a:spLocks noEditPoints="1"/>
                </p:cNvSpPr>
                <p:nvPr/>
              </p:nvSpPr>
              <p:spPr bwMode="auto">
                <a:xfrm>
                  <a:off x="8452768" y="2083866"/>
                  <a:ext cx="26452" cy="27541"/>
                </a:xfrm>
                <a:custGeom>
                  <a:avLst/>
                  <a:gdLst>
                    <a:gd name="T0" fmla="*/ 22 w 44"/>
                    <a:gd name="T1" fmla="*/ 4 h 44"/>
                    <a:gd name="T2" fmla="*/ 40 w 44"/>
                    <a:gd name="T3" fmla="*/ 22 h 44"/>
                    <a:gd name="T4" fmla="*/ 22 w 44"/>
                    <a:gd name="T5" fmla="*/ 40 h 44"/>
                    <a:gd name="T6" fmla="*/ 4 w 44"/>
                    <a:gd name="T7" fmla="*/ 22 h 44"/>
                    <a:gd name="T8" fmla="*/ 9 w 44"/>
                    <a:gd name="T9" fmla="*/ 9 h 44"/>
                    <a:gd name="T10" fmla="*/ 22 w 44"/>
                    <a:gd name="T11" fmla="*/ 4 h 44"/>
                    <a:gd name="T12" fmla="*/ 22 w 44"/>
                    <a:gd name="T13" fmla="*/ 0 h 44"/>
                    <a:gd name="T14" fmla="*/ 0 w 44"/>
                    <a:gd name="T15" fmla="*/ 22 h 44"/>
                    <a:gd name="T16" fmla="*/ 22 w 44"/>
                    <a:gd name="T17" fmla="*/ 44 h 44"/>
                    <a:gd name="T18" fmla="*/ 44 w 44"/>
                    <a:gd name="T19" fmla="*/ 22 h 44"/>
                    <a:gd name="T20" fmla="*/ 22 w 44"/>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44">
                      <a:moveTo>
                        <a:pt x="22" y="4"/>
                      </a:moveTo>
                      <a:cubicBezTo>
                        <a:pt x="32" y="4"/>
                        <a:pt x="40" y="12"/>
                        <a:pt x="40" y="22"/>
                      </a:cubicBezTo>
                      <a:cubicBezTo>
                        <a:pt x="40" y="32"/>
                        <a:pt x="32" y="40"/>
                        <a:pt x="22" y="40"/>
                      </a:cubicBezTo>
                      <a:cubicBezTo>
                        <a:pt x="12" y="40"/>
                        <a:pt x="4" y="32"/>
                        <a:pt x="4" y="22"/>
                      </a:cubicBezTo>
                      <a:cubicBezTo>
                        <a:pt x="4" y="17"/>
                        <a:pt x="6" y="13"/>
                        <a:pt x="9" y="9"/>
                      </a:cubicBezTo>
                      <a:cubicBezTo>
                        <a:pt x="13" y="6"/>
                        <a:pt x="17" y="4"/>
                        <a:pt x="22" y="4"/>
                      </a:cubicBezTo>
                      <a:moveTo>
                        <a:pt x="22" y="0"/>
                      </a:moveTo>
                      <a:cubicBezTo>
                        <a:pt x="10" y="0"/>
                        <a:pt x="0" y="10"/>
                        <a:pt x="0" y="22"/>
                      </a:cubicBezTo>
                      <a:cubicBezTo>
                        <a:pt x="0" y="34"/>
                        <a:pt x="10" y="44"/>
                        <a:pt x="22" y="44"/>
                      </a:cubicBezTo>
                      <a:cubicBezTo>
                        <a:pt x="34" y="44"/>
                        <a:pt x="44" y="34"/>
                        <a:pt x="44" y="22"/>
                      </a:cubicBezTo>
                      <a:cubicBezTo>
                        <a:pt x="44" y="10"/>
                        <a:pt x="34" y="0"/>
                        <a:pt x="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13" name="Freeform 91"/>
                <p:cNvSpPr>
                  <a:spLocks noEditPoints="1"/>
                </p:cNvSpPr>
                <p:nvPr/>
              </p:nvSpPr>
              <p:spPr bwMode="auto">
                <a:xfrm>
                  <a:off x="8512539" y="2075128"/>
                  <a:ext cx="55956" cy="45018"/>
                </a:xfrm>
                <a:custGeom>
                  <a:avLst/>
                  <a:gdLst>
                    <a:gd name="T0" fmla="*/ 46 w 93"/>
                    <a:gd name="T1" fmla="*/ 48 h 72"/>
                    <a:gd name="T2" fmla="*/ 30 w 93"/>
                    <a:gd name="T3" fmla="*/ 54 h 72"/>
                    <a:gd name="T4" fmla="*/ 46 w 93"/>
                    <a:gd name="T5" fmla="*/ 72 h 72"/>
                    <a:gd name="T6" fmla="*/ 62 w 93"/>
                    <a:gd name="T7" fmla="*/ 54 h 72"/>
                    <a:gd name="T8" fmla="*/ 46 w 93"/>
                    <a:gd name="T9" fmla="*/ 48 h 72"/>
                    <a:gd name="T10" fmla="*/ 47 w 93"/>
                    <a:gd name="T11" fmla="*/ 12 h 72"/>
                    <a:gd name="T12" fmla="*/ 86 w 93"/>
                    <a:gd name="T13" fmla="*/ 27 h 72"/>
                    <a:gd name="T14" fmla="*/ 93 w 93"/>
                    <a:gd name="T15" fmla="*/ 19 h 72"/>
                    <a:gd name="T16" fmla="*/ 47 w 93"/>
                    <a:gd name="T17" fmla="*/ 0 h 72"/>
                    <a:gd name="T18" fmla="*/ 0 w 93"/>
                    <a:gd name="T19" fmla="*/ 19 h 72"/>
                    <a:gd name="T20" fmla="*/ 7 w 93"/>
                    <a:gd name="T21" fmla="*/ 27 h 72"/>
                    <a:gd name="T22" fmla="*/ 47 w 93"/>
                    <a:gd name="T23" fmla="*/ 12 h 72"/>
                    <a:gd name="T24" fmla="*/ 46 w 93"/>
                    <a:gd name="T25" fmla="*/ 36 h 72"/>
                    <a:gd name="T26" fmla="*/ 70 w 93"/>
                    <a:gd name="T27" fmla="*/ 45 h 72"/>
                    <a:gd name="T28" fmla="*/ 78 w 93"/>
                    <a:gd name="T29" fmla="*/ 36 h 72"/>
                    <a:gd name="T30" fmla="*/ 46 w 93"/>
                    <a:gd name="T31" fmla="*/ 24 h 72"/>
                    <a:gd name="T32" fmla="*/ 15 w 93"/>
                    <a:gd name="T33" fmla="*/ 36 h 72"/>
                    <a:gd name="T34" fmla="*/ 23 w 93"/>
                    <a:gd name="T35" fmla="*/ 45 h 72"/>
                    <a:gd name="T36" fmla="*/ 46 w 93"/>
                    <a:gd name="T37"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72">
                      <a:moveTo>
                        <a:pt x="46" y="48"/>
                      </a:moveTo>
                      <a:cubicBezTo>
                        <a:pt x="40" y="48"/>
                        <a:pt x="34" y="51"/>
                        <a:pt x="30" y="54"/>
                      </a:cubicBezTo>
                      <a:cubicBezTo>
                        <a:pt x="46" y="72"/>
                        <a:pt x="46" y="72"/>
                        <a:pt x="46" y="72"/>
                      </a:cubicBezTo>
                      <a:cubicBezTo>
                        <a:pt x="62" y="54"/>
                        <a:pt x="62" y="54"/>
                        <a:pt x="62" y="54"/>
                      </a:cubicBezTo>
                      <a:cubicBezTo>
                        <a:pt x="58" y="51"/>
                        <a:pt x="52" y="48"/>
                        <a:pt x="46" y="48"/>
                      </a:cubicBezTo>
                      <a:close/>
                      <a:moveTo>
                        <a:pt x="47" y="12"/>
                      </a:moveTo>
                      <a:cubicBezTo>
                        <a:pt x="62" y="12"/>
                        <a:pt x="75" y="18"/>
                        <a:pt x="86" y="27"/>
                      </a:cubicBezTo>
                      <a:cubicBezTo>
                        <a:pt x="93" y="19"/>
                        <a:pt x="93" y="19"/>
                        <a:pt x="93" y="19"/>
                      </a:cubicBezTo>
                      <a:cubicBezTo>
                        <a:pt x="81" y="8"/>
                        <a:pt x="64" y="0"/>
                        <a:pt x="47" y="0"/>
                      </a:cubicBezTo>
                      <a:cubicBezTo>
                        <a:pt x="29" y="0"/>
                        <a:pt x="12" y="8"/>
                        <a:pt x="0" y="19"/>
                      </a:cubicBezTo>
                      <a:cubicBezTo>
                        <a:pt x="7" y="27"/>
                        <a:pt x="7" y="27"/>
                        <a:pt x="7" y="27"/>
                      </a:cubicBezTo>
                      <a:cubicBezTo>
                        <a:pt x="18" y="18"/>
                        <a:pt x="32" y="12"/>
                        <a:pt x="47" y="12"/>
                      </a:cubicBezTo>
                      <a:close/>
                      <a:moveTo>
                        <a:pt x="46" y="36"/>
                      </a:moveTo>
                      <a:cubicBezTo>
                        <a:pt x="55" y="36"/>
                        <a:pt x="64" y="40"/>
                        <a:pt x="70" y="45"/>
                      </a:cubicBezTo>
                      <a:cubicBezTo>
                        <a:pt x="78" y="36"/>
                        <a:pt x="78" y="36"/>
                        <a:pt x="78" y="36"/>
                      </a:cubicBezTo>
                      <a:cubicBezTo>
                        <a:pt x="69" y="29"/>
                        <a:pt x="58" y="24"/>
                        <a:pt x="46" y="24"/>
                      </a:cubicBezTo>
                      <a:cubicBezTo>
                        <a:pt x="34" y="24"/>
                        <a:pt x="23" y="29"/>
                        <a:pt x="15" y="36"/>
                      </a:cubicBezTo>
                      <a:cubicBezTo>
                        <a:pt x="23" y="45"/>
                        <a:pt x="23" y="45"/>
                        <a:pt x="23" y="45"/>
                      </a:cubicBezTo>
                      <a:cubicBezTo>
                        <a:pt x="29" y="40"/>
                        <a:pt x="37" y="36"/>
                        <a:pt x="46"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14" name="Freeform 92"/>
                <p:cNvSpPr>
                  <a:spLocks noEditPoints="1"/>
                </p:cNvSpPr>
                <p:nvPr/>
              </p:nvSpPr>
              <p:spPr bwMode="auto">
                <a:xfrm>
                  <a:off x="9729893" y="2063873"/>
                  <a:ext cx="38406" cy="67527"/>
                </a:xfrm>
                <a:custGeom>
                  <a:avLst/>
                  <a:gdLst>
                    <a:gd name="T0" fmla="*/ 90 w 151"/>
                    <a:gd name="T1" fmla="*/ 213 h 255"/>
                    <a:gd name="T2" fmla="*/ 90 w 151"/>
                    <a:gd name="T3" fmla="*/ 144 h 255"/>
                    <a:gd name="T4" fmla="*/ 123 w 151"/>
                    <a:gd name="T5" fmla="*/ 180 h 255"/>
                    <a:gd name="T6" fmla="*/ 90 w 151"/>
                    <a:gd name="T7" fmla="*/ 213 h 255"/>
                    <a:gd name="T8" fmla="*/ 90 w 151"/>
                    <a:gd name="T9" fmla="*/ 111 h 255"/>
                    <a:gd name="T10" fmla="*/ 90 w 151"/>
                    <a:gd name="T11" fmla="*/ 45 h 255"/>
                    <a:gd name="T12" fmla="*/ 125 w 151"/>
                    <a:gd name="T13" fmla="*/ 76 h 255"/>
                    <a:gd name="T14" fmla="*/ 90 w 151"/>
                    <a:gd name="T15" fmla="*/ 111 h 255"/>
                    <a:gd name="T16" fmla="*/ 71 w 151"/>
                    <a:gd name="T17" fmla="*/ 0 h 255"/>
                    <a:gd name="T18" fmla="*/ 68 w 151"/>
                    <a:gd name="T19" fmla="*/ 0 h 255"/>
                    <a:gd name="T20" fmla="*/ 68 w 151"/>
                    <a:gd name="T21" fmla="*/ 104 h 255"/>
                    <a:gd name="T22" fmla="*/ 16 w 151"/>
                    <a:gd name="T23" fmla="*/ 50 h 255"/>
                    <a:gd name="T24" fmla="*/ 0 w 151"/>
                    <a:gd name="T25" fmla="*/ 66 h 255"/>
                    <a:gd name="T26" fmla="*/ 66 w 151"/>
                    <a:gd name="T27" fmla="*/ 128 h 255"/>
                    <a:gd name="T28" fmla="*/ 0 w 151"/>
                    <a:gd name="T29" fmla="*/ 189 h 255"/>
                    <a:gd name="T30" fmla="*/ 16 w 151"/>
                    <a:gd name="T31" fmla="*/ 206 h 255"/>
                    <a:gd name="T32" fmla="*/ 68 w 151"/>
                    <a:gd name="T33" fmla="*/ 151 h 255"/>
                    <a:gd name="T34" fmla="*/ 68 w 151"/>
                    <a:gd name="T35" fmla="*/ 255 h 255"/>
                    <a:gd name="T36" fmla="*/ 73 w 151"/>
                    <a:gd name="T37" fmla="*/ 255 h 255"/>
                    <a:gd name="T38" fmla="*/ 151 w 151"/>
                    <a:gd name="T39" fmla="*/ 180 h 255"/>
                    <a:gd name="T40" fmla="*/ 97 w 151"/>
                    <a:gd name="T41" fmla="*/ 128 h 255"/>
                    <a:gd name="T42" fmla="*/ 151 w 151"/>
                    <a:gd name="T43" fmla="*/ 76 h 255"/>
                    <a:gd name="T44" fmla="*/ 71 w 151"/>
                    <a:gd name="T4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 h="255">
                      <a:moveTo>
                        <a:pt x="90" y="213"/>
                      </a:moveTo>
                      <a:lnTo>
                        <a:pt x="90" y="144"/>
                      </a:lnTo>
                      <a:lnTo>
                        <a:pt x="123" y="180"/>
                      </a:lnTo>
                      <a:lnTo>
                        <a:pt x="90" y="213"/>
                      </a:lnTo>
                      <a:close/>
                      <a:moveTo>
                        <a:pt x="90" y="111"/>
                      </a:moveTo>
                      <a:lnTo>
                        <a:pt x="90" y="45"/>
                      </a:lnTo>
                      <a:lnTo>
                        <a:pt x="125" y="76"/>
                      </a:lnTo>
                      <a:lnTo>
                        <a:pt x="90" y="111"/>
                      </a:lnTo>
                      <a:close/>
                      <a:moveTo>
                        <a:pt x="71" y="0"/>
                      </a:moveTo>
                      <a:lnTo>
                        <a:pt x="68" y="0"/>
                      </a:lnTo>
                      <a:lnTo>
                        <a:pt x="68" y="104"/>
                      </a:lnTo>
                      <a:lnTo>
                        <a:pt x="16" y="50"/>
                      </a:lnTo>
                      <a:lnTo>
                        <a:pt x="0" y="66"/>
                      </a:lnTo>
                      <a:lnTo>
                        <a:pt x="66" y="128"/>
                      </a:lnTo>
                      <a:lnTo>
                        <a:pt x="0" y="189"/>
                      </a:lnTo>
                      <a:lnTo>
                        <a:pt x="16" y="206"/>
                      </a:lnTo>
                      <a:lnTo>
                        <a:pt x="68" y="151"/>
                      </a:lnTo>
                      <a:lnTo>
                        <a:pt x="68" y="255"/>
                      </a:lnTo>
                      <a:lnTo>
                        <a:pt x="73" y="255"/>
                      </a:lnTo>
                      <a:lnTo>
                        <a:pt x="151" y="180"/>
                      </a:lnTo>
                      <a:lnTo>
                        <a:pt x="97" y="128"/>
                      </a:lnTo>
                      <a:lnTo>
                        <a:pt x="151" y="76"/>
                      </a:lnTo>
                      <a:lnTo>
                        <a:pt x="7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15" name="Freeform 93"/>
                <p:cNvSpPr>
                  <a:spLocks noEditPoints="1"/>
                </p:cNvSpPr>
                <p:nvPr/>
              </p:nvSpPr>
              <p:spPr bwMode="auto">
                <a:xfrm>
                  <a:off x="9729893" y="2063873"/>
                  <a:ext cx="38406" cy="67527"/>
                </a:xfrm>
                <a:custGeom>
                  <a:avLst/>
                  <a:gdLst>
                    <a:gd name="T0" fmla="*/ 90 w 151"/>
                    <a:gd name="T1" fmla="*/ 213 h 255"/>
                    <a:gd name="T2" fmla="*/ 90 w 151"/>
                    <a:gd name="T3" fmla="*/ 144 h 255"/>
                    <a:gd name="T4" fmla="*/ 123 w 151"/>
                    <a:gd name="T5" fmla="*/ 180 h 255"/>
                    <a:gd name="T6" fmla="*/ 90 w 151"/>
                    <a:gd name="T7" fmla="*/ 213 h 255"/>
                    <a:gd name="T8" fmla="*/ 90 w 151"/>
                    <a:gd name="T9" fmla="*/ 111 h 255"/>
                    <a:gd name="T10" fmla="*/ 90 w 151"/>
                    <a:gd name="T11" fmla="*/ 45 h 255"/>
                    <a:gd name="T12" fmla="*/ 125 w 151"/>
                    <a:gd name="T13" fmla="*/ 76 h 255"/>
                    <a:gd name="T14" fmla="*/ 90 w 151"/>
                    <a:gd name="T15" fmla="*/ 111 h 255"/>
                    <a:gd name="T16" fmla="*/ 71 w 151"/>
                    <a:gd name="T17" fmla="*/ 0 h 255"/>
                    <a:gd name="T18" fmla="*/ 68 w 151"/>
                    <a:gd name="T19" fmla="*/ 0 h 255"/>
                    <a:gd name="T20" fmla="*/ 68 w 151"/>
                    <a:gd name="T21" fmla="*/ 104 h 255"/>
                    <a:gd name="T22" fmla="*/ 16 w 151"/>
                    <a:gd name="T23" fmla="*/ 50 h 255"/>
                    <a:gd name="T24" fmla="*/ 0 w 151"/>
                    <a:gd name="T25" fmla="*/ 66 h 255"/>
                    <a:gd name="T26" fmla="*/ 66 w 151"/>
                    <a:gd name="T27" fmla="*/ 128 h 255"/>
                    <a:gd name="T28" fmla="*/ 0 w 151"/>
                    <a:gd name="T29" fmla="*/ 189 h 255"/>
                    <a:gd name="T30" fmla="*/ 16 w 151"/>
                    <a:gd name="T31" fmla="*/ 206 h 255"/>
                    <a:gd name="T32" fmla="*/ 68 w 151"/>
                    <a:gd name="T33" fmla="*/ 151 h 255"/>
                    <a:gd name="T34" fmla="*/ 68 w 151"/>
                    <a:gd name="T35" fmla="*/ 255 h 255"/>
                    <a:gd name="T36" fmla="*/ 73 w 151"/>
                    <a:gd name="T37" fmla="*/ 255 h 255"/>
                    <a:gd name="T38" fmla="*/ 151 w 151"/>
                    <a:gd name="T39" fmla="*/ 180 h 255"/>
                    <a:gd name="T40" fmla="*/ 97 w 151"/>
                    <a:gd name="T41" fmla="*/ 128 h 255"/>
                    <a:gd name="T42" fmla="*/ 151 w 151"/>
                    <a:gd name="T43" fmla="*/ 76 h 255"/>
                    <a:gd name="T44" fmla="*/ 71 w 151"/>
                    <a:gd name="T4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 h="255">
                      <a:moveTo>
                        <a:pt x="90" y="213"/>
                      </a:moveTo>
                      <a:lnTo>
                        <a:pt x="90" y="144"/>
                      </a:lnTo>
                      <a:lnTo>
                        <a:pt x="123" y="180"/>
                      </a:lnTo>
                      <a:lnTo>
                        <a:pt x="90" y="213"/>
                      </a:lnTo>
                      <a:moveTo>
                        <a:pt x="90" y="111"/>
                      </a:moveTo>
                      <a:lnTo>
                        <a:pt x="90" y="45"/>
                      </a:lnTo>
                      <a:lnTo>
                        <a:pt x="125" y="76"/>
                      </a:lnTo>
                      <a:lnTo>
                        <a:pt x="90" y="111"/>
                      </a:lnTo>
                      <a:moveTo>
                        <a:pt x="71" y="0"/>
                      </a:moveTo>
                      <a:lnTo>
                        <a:pt x="68" y="0"/>
                      </a:lnTo>
                      <a:lnTo>
                        <a:pt x="68" y="104"/>
                      </a:lnTo>
                      <a:lnTo>
                        <a:pt x="16" y="50"/>
                      </a:lnTo>
                      <a:lnTo>
                        <a:pt x="0" y="66"/>
                      </a:lnTo>
                      <a:lnTo>
                        <a:pt x="66" y="128"/>
                      </a:lnTo>
                      <a:lnTo>
                        <a:pt x="0" y="189"/>
                      </a:lnTo>
                      <a:lnTo>
                        <a:pt x="16" y="206"/>
                      </a:lnTo>
                      <a:lnTo>
                        <a:pt x="68" y="151"/>
                      </a:lnTo>
                      <a:lnTo>
                        <a:pt x="68" y="255"/>
                      </a:lnTo>
                      <a:lnTo>
                        <a:pt x="73" y="255"/>
                      </a:lnTo>
                      <a:lnTo>
                        <a:pt x="151" y="180"/>
                      </a:lnTo>
                      <a:lnTo>
                        <a:pt x="97" y="128"/>
                      </a:lnTo>
                      <a:lnTo>
                        <a:pt x="151" y="76"/>
                      </a:lnTo>
                      <a:lnTo>
                        <a:pt x="71" y="0"/>
                      </a:ln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16" name="Freeform 94"/>
                <p:cNvSpPr>
                  <a:spLocks/>
                </p:cNvSpPr>
                <p:nvPr/>
              </p:nvSpPr>
              <p:spPr bwMode="auto">
                <a:xfrm>
                  <a:off x="10057427" y="2088898"/>
                  <a:ext cx="7122" cy="17477"/>
                </a:xfrm>
                <a:custGeom>
                  <a:avLst/>
                  <a:gdLst>
                    <a:gd name="T0" fmla="*/ 4 w 12"/>
                    <a:gd name="T1" fmla="*/ 28 h 28"/>
                    <a:gd name="T2" fmla="*/ 12 w 12"/>
                    <a:gd name="T3" fmla="*/ 19 h 28"/>
                    <a:gd name="T4" fmla="*/ 12 w 12"/>
                    <a:gd name="T5" fmla="*/ 9 h 28"/>
                    <a:gd name="T6" fmla="*/ 4 w 12"/>
                    <a:gd name="T7" fmla="*/ 0 h 28"/>
                    <a:gd name="T8" fmla="*/ 0 w 12"/>
                    <a:gd name="T9" fmla="*/ 0 h 28"/>
                    <a:gd name="T10" fmla="*/ 0 w 12"/>
                    <a:gd name="T11" fmla="*/ 28 h 28"/>
                    <a:gd name="T12" fmla="*/ 4 w 12"/>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2" h="28">
                      <a:moveTo>
                        <a:pt x="4" y="28"/>
                      </a:moveTo>
                      <a:cubicBezTo>
                        <a:pt x="8" y="28"/>
                        <a:pt x="12" y="24"/>
                        <a:pt x="12" y="19"/>
                      </a:cubicBezTo>
                      <a:cubicBezTo>
                        <a:pt x="12" y="9"/>
                        <a:pt x="12" y="9"/>
                        <a:pt x="12" y="9"/>
                      </a:cubicBezTo>
                      <a:cubicBezTo>
                        <a:pt x="12" y="4"/>
                        <a:pt x="8" y="0"/>
                        <a:pt x="4" y="0"/>
                      </a:cubicBezTo>
                      <a:cubicBezTo>
                        <a:pt x="0" y="0"/>
                        <a:pt x="0" y="0"/>
                        <a:pt x="0" y="0"/>
                      </a:cubicBezTo>
                      <a:cubicBezTo>
                        <a:pt x="0" y="28"/>
                        <a:pt x="0" y="28"/>
                        <a:pt x="0" y="28"/>
                      </a:cubicBezTo>
                      <a:lnTo>
                        <a:pt x="4"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17" name="Rectangle 95"/>
                <p:cNvSpPr>
                  <a:spLocks noChangeArrowheads="1"/>
                </p:cNvSpPr>
                <p:nvPr/>
              </p:nvSpPr>
              <p:spPr bwMode="auto">
                <a:xfrm>
                  <a:off x="9951620" y="2078835"/>
                  <a:ext cx="33574" cy="376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18" name="Freeform 96"/>
                <p:cNvSpPr>
                  <a:spLocks noEditPoints="1"/>
                </p:cNvSpPr>
                <p:nvPr/>
              </p:nvSpPr>
              <p:spPr bwMode="auto">
                <a:xfrm>
                  <a:off x="9946787" y="2073804"/>
                  <a:ext cx="108097" cy="47666"/>
                </a:xfrm>
                <a:custGeom>
                  <a:avLst/>
                  <a:gdLst>
                    <a:gd name="T0" fmla="*/ 170 w 180"/>
                    <a:gd name="T1" fmla="*/ 4 h 76"/>
                    <a:gd name="T2" fmla="*/ 176 w 180"/>
                    <a:gd name="T3" fmla="*/ 10 h 76"/>
                    <a:gd name="T4" fmla="*/ 176 w 180"/>
                    <a:gd name="T5" fmla="*/ 66 h 76"/>
                    <a:gd name="T6" fmla="*/ 170 w 180"/>
                    <a:gd name="T7" fmla="*/ 72 h 76"/>
                    <a:gd name="T8" fmla="*/ 10 w 180"/>
                    <a:gd name="T9" fmla="*/ 72 h 76"/>
                    <a:gd name="T10" fmla="*/ 4 w 180"/>
                    <a:gd name="T11" fmla="*/ 66 h 76"/>
                    <a:gd name="T12" fmla="*/ 4 w 180"/>
                    <a:gd name="T13" fmla="*/ 10 h 76"/>
                    <a:gd name="T14" fmla="*/ 10 w 180"/>
                    <a:gd name="T15" fmla="*/ 4 h 76"/>
                    <a:gd name="T16" fmla="*/ 170 w 180"/>
                    <a:gd name="T17" fmla="*/ 4 h 76"/>
                    <a:gd name="T18" fmla="*/ 170 w 180"/>
                    <a:gd name="T19" fmla="*/ 0 h 76"/>
                    <a:gd name="T20" fmla="*/ 10 w 180"/>
                    <a:gd name="T21" fmla="*/ 0 h 76"/>
                    <a:gd name="T22" fmla="*/ 0 w 180"/>
                    <a:gd name="T23" fmla="*/ 10 h 76"/>
                    <a:gd name="T24" fmla="*/ 0 w 180"/>
                    <a:gd name="T25" fmla="*/ 66 h 76"/>
                    <a:gd name="T26" fmla="*/ 10 w 180"/>
                    <a:gd name="T27" fmla="*/ 76 h 76"/>
                    <a:gd name="T28" fmla="*/ 170 w 180"/>
                    <a:gd name="T29" fmla="*/ 76 h 76"/>
                    <a:gd name="T30" fmla="*/ 180 w 180"/>
                    <a:gd name="T31" fmla="*/ 66 h 76"/>
                    <a:gd name="T32" fmla="*/ 180 w 180"/>
                    <a:gd name="T33" fmla="*/ 10 h 76"/>
                    <a:gd name="T34" fmla="*/ 170 w 180"/>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0" h="76">
                      <a:moveTo>
                        <a:pt x="170" y="4"/>
                      </a:moveTo>
                      <a:cubicBezTo>
                        <a:pt x="173" y="4"/>
                        <a:pt x="176" y="7"/>
                        <a:pt x="176" y="10"/>
                      </a:cubicBezTo>
                      <a:cubicBezTo>
                        <a:pt x="176" y="66"/>
                        <a:pt x="176" y="66"/>
                        <a:pt x="176" y="66"/>
                      </a:cubicBezTo>
                      <a:cubicBezTo>
                        <a:pt x="176" y="69"/>
                        <a:pt x="173" y="72"/>
                        <a:pt x="170" y="72"/>
                      </a:cubicBezTo>
                      <a:cubicBezTo>
                        <a:pt x="10" y="72"/>
                        <a:pt x="10" y="72"/>
                        <a:pt x="10" y="72"/>
                      </a:cubicBezTo>
                      <a:cubicBezTo>
                        <a:pt x="7" y="72"/>
                        <a:pt x="4" y="69"/>
                        <a:pt x="4" y="66"/>
                      </a:cubicBezTo>
                      <a:cubicBezTo>
                        <a:pt x="4" y="10"/>
                        <a:pt x="4" y="10"/>
                        <a:pt x="4" y="10"/>
                      </a:cubicBezTo>
                      <a:cubicBezTo>
                        <a:pt x="4" y="7"/>
                        <a:pt x="7" y="4"/>
                        <a:pt x="10" y="4"/>
                      </a:cubicBezTo>
                      <a:cubicBezTo>
                        <a:pt x="170" y="4"/>
                        <a:pt x="170" y="4"/>
                        <a:pt x="170" y="4"/>
                      </a:cubicBezTo>
                      <a:moveTo>
                        <a:pt x="170" y="0"/>
                      </a:moveTo>
                      <a:cubicBezTo>
                        <a:pt x="10" y="0"/>
                        <a:pt x="10" y="0"/>
                        <a:pt x="10" y="0"/>
                      </a:cubicBezTo>
                      <a:cubicBezTo>
                        <a:pt x="4" y="0"/>
                        <a:pt x="0" y="5"/>
                        <a:pt x="0" y="10"/>
                      </a:cubicBezTo>
                      <a:cubicBezTo>
                        <a:pt x="0" y="66"/>
                        <a:pt x="0" y="66"/>
                        <a:pt x="0" y="66"/>
                      </a:cubicBezTo>
                      <a:cubicBezTo>
                        <a:pt x="0" y="71"/>
                        <a:pt x="4" y="76"/>
                        <a:pt x="10" y="76"/>
                      </a:cubicBezTo>
                      <a:cubicBezTo>
                        <a:pt x="170" y="76"/>
                        <a:pt x="170" y="76"/>
                        <a:pt x="170" y="76"/>
                      </a:cubicBezTo>
                      <a:cubicBezTo>
                        <a:pt x="176" y="76"/>
                        <a:pt x="180" y="71"/>
                        <a:pt x="180" y="66"/>
                      </a:cubicBezTo>
                      <a:cubicBezTo>
                        <a:pt x="180" y="10"/>
                        <a:pt x="180" y="10"/>
                        <a:pt x="180" y="10"/>
                      </a:cubicBezTo>
                      <a:cubicBezTo>
                        <a:pt x="180" y="5"/>
                        <a:pt x="176" y="0"/>
                        <a:pt x="17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19" name="Rectangle 97"/>
                <p:cNvSpPr>
                  <a:spLocks noChangeArrowheads="1"/>
                </p:cNvSpPr>
                <p:nvPr/>
              </p:nvSpPr>
              <p:spPr bwMode="auto">
                <a:xfrm>
                  <a:off x="9792116" y="2065812"/>
                  <a:ext cx="142588" cy="7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600" b="0" i="0" u="none" strike="noStrike" cap="none" normalizeH="0" baseline="0" dirty="0">
                      <a:ln>
                        <a:noFill/>
                      </a:ln>
                      <a:solidFill>
                        <a:schemeClr val="bg1"/>
                      </a:solidFill>
                      <a:effectLst/>
                      <a:latin typeface="+mj-lt"/>
                    </a:rPr>
                    <a:t>22%</a:t>
                  </a:r>
                </a:p>
              </p:txBody>
            </p:sp>
            <p:sp>
              <p:nvSpPr>
                <p:cNvPr id="120" name="Rectangle 119"/>
                <p:cNvSpPr/>
                <p:nvPr userDrawn="1"/>
              </p:nvSpPr>
              <p:spPr>
                <a:xfrm>
                  <a:off x="8498279" y="2191984"/>
                  <a:ext cx="1123790" cy="13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grpSp>
      <p:sp>
        <p:nvSpPr>
          <p:cNvPr id="7" name="Picture Placeholder 4"/>
          <p:cNvSpPr>
            <a:spLocks noGrp="1"/>
          </p:cNvSpPr>
          <p:nvPr>
            <p:ph type="pic" sz="quarter" idx="13"/>
          </p:nvPr>
        </p:nvSpPr>
        <p:spPr>
          <a:xfrm>
            <a:off x="1282659" y="2157713"/>
            <a:ext cx="1540244" cy="1391470"/>
          </a:xfrm>
          <a:noFill/>
        </p:spPr>
        <p:txBody>
          <a:bodyPr>
            <a:normAutofit/>
          </a:bodyPr>
          <a:lstStyle>
            <a:lvl1pPr marL="0" indent="0">
              <a:buNone/>
              <a:defRPr sz="2000">
                <a:solidFill>
                  <a:schemeClr val="bg1">
                    <a:lumMod val="75000"/>
                  </a:schemeClr>
                </a:solidFill>
              </a:defRPr>
            </a:lvl1pPr>
          </a:lstStyle>
          <a:p>
            <a:endParaRPr lang="en-US"/>
          </a:p>
        </p:txBody>
      </p:sp>
    </p:spTree>
    <p:extLst>
      <p:ext uri="{BB962C8B-B14F-4D97-AF65-F5344CB8AC3E}">
        <p14:creationId xmlns:p14="http://schemas.microsoft.com/office/powerpoint/2010/main" val="4233105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grpSp>
        <p:nvGrpSpPr>
          <p:cNvPr id="3" name="Group 2"/>
          <p:cNvGrpSpPr/>
          <p:nvPr userDrawn="1"/>
        </p:nvGrpSpPr>
        <p:grpSpPr>
          <a:xfrm>
            <a:off x="5439878" y="220842"/>
            <a:ext cx="6144262" cy="7268530"/>
            <a:chOff x="5439878" y="220842"/>
            <a:chExt cx="6144262" cy="7268530"/>
          </a:xfrm>
        </p:grpSpPr>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9878" y="220842"/>
              <a:ext cx="6144262" cy="7268530"/>
            </a:xfrm>
            <a:prstGeom prst="rect">
              <a:avLst/>
            </a:prstGeom>
            <a:effectLst>
              <a:outerShdw blurRad="279400" sx="102000" sy="102000" algn="ctr" rotWithShape="0">
                <a:prstClr val="black">
                  <a:alpha val="24000"/>
                </a:prstClr>
              </a:outerShdw>
            </a:effectLst>
          </p:spPr>
        </p:pic>
        <p:sp>
          <p:nvSpPr>
            <p:cNvPr id="46" name="Rectangle 45"/>
            <p:cNvSpPr/>
            <p:nvPr/>
          </p:nvSpPr>
          <p:spPr>
            <a:xfrm>
              <a:off x="6672346" y="901071"/>
              <a:ext cx="4438541" cy="59149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7" name="Picture 4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rcRect l="7088" t="9548" r="7843" b="86054"/>
            <a:stretch/>
          </p:blipFill>
          <p:spPr>
            <a:xfrm>
              <a:off x="6672346" y="901070"/>
              <a:ext cx="4438541" cy="324573"/>
            </a:xfrm>
            <a:prstGeom prst="rect">
              <a:avLst/>
            </a:prstGeom>
          </p:spPr>
        </p:pic>
      </p:grpSp>
      <p:sp>
        <p:nvSpPr>
          <p:cNvPr id="53" name="Picture Placeholder 4"/>
          <p:cNvSpPr>
            <a:spLocks noGrp="1"/>
          </p:cNvSpPr>
          <p:nvPr>
            <p:ph type="pic" sz="quarter" idx="14"/>
          </p:nvPr>
        </p:nvSpPr>
        <p:spPr>
          <a:xfrm>
            <a:off x="6672346" y="1232609"/>
            <a:ext cx="4438541" cy="2388415"/>
          </a:xfrm>
          <a:noFill/>
        </p:spPr>
        <p:txBody>
          <a:bodyPr>
            <a:normAutofit/>
          </a:bodyPr>
          <a:lstStyle>
            <a:lvl1pPr marL="0" indent="0">
              <a:buNone/>
              <a:defRPr sz="2000">
                <a:solidFill>
                  <a:schemeClr val="bg1">
                    <a:lumMod val="75000"/>
                  </a:schemeClr>
                </a:solidFill>
              </a:defRPr>
            </a:lvl1pPr>
          </a:lstStyle>
          <a:p>
            <a:endParaRPr lang="en-US"/>
          </a:p>
        </p:txBody>
      </p:sp>
      <p:sp>
        <p:nvSpPr>
          <p:cNvPr id="54" name="Picture Placeholder 4"/>
          <p:cNvSpPr>
            <a:spLocks noGrp="1"/>
          </p:cNvSpPr>
          <p:nvPr>
            <p:ph type="pic" sz="quarter" idx="15"/>
          </p:nvPr>
        </p:nvSpPr>
        <p:spPr>
          <a:xfrm>
            <a:off x="9423850" y="2790174"/>
            <a:ext cx="1425044" cy="1420333"/>
          </a:xfrm>
          <a:prstGeom prst="ellipse">
            <a:avLst/>
          </a:prstGeom>
          <a:noFill/>
          <a:ln>
            <a:solidFill>
              <a:schemeClr val="bg1"/>
            </a:solidFill>
          </a:ln>
        </p:spPr>
        <p:txBody>
          <a:bodyPr>
            <a:normAutofit/>
          </a:bodyPr>
          <a:lstStyle>
            <a:lvl1pPr marL="0" indent="0">
              <a:buNone/>
              <a:defRPr sz="2000">
                <a:solidFill>
                  <a:schemeClr val="bg1">
                    <a:lumMod val="75000"/>
                  </a:schemeClr>
                </a:solidFill>
              </a:defRPr>
            </a:lvl1pPr>
          </a:lstStyle>
          <a:p>
            <a:endParaRPr lang="en-US" dirty="0"/>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6" name="Title 1"/>
          <p:cNvSpPr>
            <a:spLocks noGrp="1"/>
          </p:cNvSpPr>
          <p:nvPr>
            <p:ph type="title"/>
          </p:nvPr>
        </p:nvSpPr>
        <p:spPr>
          <a:xfrm>
            <a:off x="642390" y="554613"/>
            <a:ext cx="3774994" cy="1510614"/>
          </a:xfrm>
        </p:spPr>
        <p:txBody>
          <a:bodyPr>
            <a:normAutofit/>
          </a:bodyPr>
          <a:lstStyle>
            <a:lvl1pPr algn="l">
              <a:defRPr sz="3200"/>
            </a:lvl1pPr>
          </a:lstStyle>
          <a:p>
            <a:r>
              <a:rPr lang="en-US" dirty="0"/>
              <a:t>Click to edit Master title style</a:t>
            </a:r>
          </a:p>
        </p:txBody>
      </p:sp>
    </p:spTree>
    <p:extLst>
      <p:ext uri="{BB962C8B-B14F-4D97-AF65-F5344CB8AC3E}">
        <p14:creationId xmlns:p14="http://schemas.microsoft.com/office/powerpoint/2010/main" val="965537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7" name="Picture Placeholder 4"/>
          <p:cNvSpPr>
            <a:spLocks noGrp="1"/>
          </p:cNvSpPr>
          <p:nvPr>
            <p:ph type="pic" sz="quarter" idx="13"/>
          </p:nvPr>
        </p:nvSpPr>
        <p:spPr>
          <a:xfrm>
            <a:off x="0" y="-1"/>
            <a:ext cx="12192000" cy="6865257"/>
          </a:xfrm>
          <a:noFill/>
        </p:spPr>
        <p:txBody>
          <a:bodyPr>
            <a:normAutofit/>
          </a:bodyPr>
          <a:lstStyle>
            <a:lvl1pPr marL="0" indent="0">
              <a:buNone/>
              <a:defRPr sz="2000">
                <a:solidFill>
                  <a:schemeClr val="bg1">
                    <a:lumMod val="75000"/>
                  </a:schemeClr>
                </a:solidFill>
              </a:defRPr>
            </a:lvl1pPr>
          </a:lstStyle>
          <a:p>
            <a:endParaRPr lang="en-US"/>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8" name="Title 1"/>
          <p:cNvSpPr>
            <a:spLocks noGrp="1"/>
          </p:cNvSpPr>
          <p:nvPr>
            <p:ph type="title"/>
          </p:nvPr>
        </p:nvSpPr>
        <p:spPr>
          <a:xfrm>
            <a:off x="327106" y="870857"/>
            <a:ext cx="3774994" cy="1510614"/>
          </a:xfrm>
        </p:spPr>
        <p:txBody>
          <a:bodyPr>
            <a:normAutofit/>
          </a:bodyPr>
          <a:lstStyle>
            <a:lvl1pPr algn="l">
              <a:defRPr sz="3200"/>
            </a:lvl1pPr>
          </a:lstStyle>
          <a:p>
            <a:r>
              <a:rPr lang="en-US" dirty="0"/>
              <a:t>Click to edit Master title style</a:t>
            </a:r>
          </a:p>
        </p:txBody>
      </p:sp>
      <p:sp>
        <p:nvSpPr>
          <p:cNvPr id="9" name="Picture Placeholder 4"/>
          <p:cNvSpPr>
            <a:spLocks noGrp="1"/>
          </p:cNvSpPr>
          <p:nvPr>
            <p:ph type="pic" sz="quarter" idx="16"/>
          </p:nvPr>
        </p:nvSpPr>
        <p:spPr>
          <a:xfrm>
            <a:off x="5448363" y="870856"/>
            <a:ext cx="3181788" cy="5138058"/>
          </a:xfrm>
          <a:noFill/>
        </p:spPr>
        <p:txBody>
          <a:bodyPr>
            <a:normAutofit/>
          </a:bodyPr>
          <a:lstStyle>
            <a:lvl1pPr marL="0" indent="0">
              <a:buNone/>
              <a:defRPr sz="2000">
                <a:solidFill>
                  <a:schemeClr val="bg1">
                    <a:lumMod val="75000"/>
                  </a:schemeClr>
                </a:solidFill>
              </a:defRPr>
            </a:lvl1pPr>
          </a:lstStyle>
          <a:p>
            <a:endParaRPr lang="en-US"/>
          </a:p>
        </p:txBody>
      </p:sp>
      <p:sp>
        <p:nvSpPr>
          <p:cNvPr id="10" name="Picture Placeholder 4"/>
          <p:cNvSpPr>
            <a:spLocks noGrp="1"/>
          </p:cNvSpPr>
          <p:nvPr>
            <p:ph type="pic" sz="quarter" idx="17"/>
          </p:nvPr>
        </p:nvSpPr>
        <p:spPr>
          <a:xfrm>
            <a:off x="8763467" y="870856"/>
            <a:ext cx="3181788" cy="5138058"/>
          </a:xfrm>
          <a:noFill/>
        </p:spPr>
        <p:txBody>
          <a:bodyPr>
            <a:normAutofit/>
          </a:bodyPr>
          <a:lstStyle>
            <a:lvl1pPr marL="0" indent="0">
              <a:buNone/>
              <a:defRPr sz="2000">
                <a:solidFill>
                  <a:schemeClr val="bg1">
                    <a:lumMod val="75000"/>
                  </a:schemeClr>
                </a:solidFill>
              </a:defRPr>
            </a:lvl1pPr>
          </a:lstStyle>
          <a:p>
            <a:endParaRPr lang="en-US"/>
          </a:p>
        </p:txBody>
      </p:sp>
    </p:spTree>
    <p:extLst>
      <p:ext uri="{BB962C8B-B14F-4D97-AF65-F5344CB8AC3E}">
        <p14:creationId xmlns:p14="http://schemas.microsoft.com/office/powerpoint/2010/main" val="501278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7" name="Picture Placeholder 4"/>
          <p:cNvSpPr>
            <a:spLocks noGrp="1"/>
          </p:cNvSpPr>
          <p:nvPr>
            <p:ph type="pic" sz="quarter" idx="13"/>
          </p:nvPr>
        </p:nvSpPr>
        <p:spPr>
          <a:xfrm>
            <a:off x="0" y="-1"/>
            <a:ext cx="12192000" cy="6865257"/>
          </a:xfrm>
          <a:noFill/>
        </p:spPr>
        <p:txBody>
          <a:bodyPr>
            <a:normAutofit/>
          </a:bodyPr>
          <a:lstStyle>
            <a:lvl1pPr marL="0" indent="0">
              <a:buNone/>
              <a:defRPr sz="2000">
                <a:solidFill>
                  <a:schemeClr val="bg1">
                    <a:lumMod val="75000"/>
                  </a:schemeClr>
                </a:solidFill>
              </a:defRPr>
            </a:lvl1pPr>
          </a:lstStyle>
          <a:p>
            <a:endParaRPr lang="en-US"/>
          </a:p>
        </p:txBody>
      </p:sp>
      <p:sp>
        <p:nvSpPr>
          <p:cNvPr id="15" name="Picture Placeholder 4"/>
          <p:cNvSpPr>
            <a:spLocks noGrp="1"/>
          </p:cNvSpPr>
          <p:nvPr>
            <p:ph type="pic" sz="quarter" idx="18"/>
          </p:nvPr>
        </p:nvSpPr>
        <p:spPr>
          <a:xfrm>
            <a:off x="4500872" y="1091277"/>
            <a:ext cx="2437568" cy="4762885"/>
          </a:xfrm>
          <a:noFill/>
          <a:ln>
            <a:noFill/>
          </a:ln>
          <a:effectLst>
            <a:outerShdw blurRad="317500" sx="102000" sy="1020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a:solidFill>
                  <a:schemeClr val="lt1"/>
                </a:solidFill>
                <a:latin typeface="+mn-lt"/>
              </a:defRPr>
            </a:lvl1pPr>
          </a:lstStyle>
          <a:p>
            <a:pPr marL="0" lvl="0" algn="ctr"/>
            <a:endParaRPr lang="en-US"/>
          </a:p>
        </p:txBody>
      </p:sp>
      <p:sp>
        <p:nvSpPr>
          <p:cNvPr id="16" name="Picture Placeholder 4"/>
          <p:cNvSpPr>
            <a:spLocks noGrp="1"/>
          </p:cNvSpPr>
          <p:nvPr>
            <p:ph type="pic" sz="quarter" idx="19"/>
          </p:nvPr>
        </p:nvSpPr>
        <p:spPr>
          <a:xfrm>
            <a:off x="8785456" y="1091277"/>
            <a:ext cx="2437568" cy="4762885"/>
          </a:xfrm>
          <a:noFill/>
          <a:ln>
            <a:noFill/>
          </a:ln>
          <a:effectLst>
            <a:outerShdw blurRad="317500" sx="102000" sy="1020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a:solidFill>
                  <a:schemeClr val="lt1"/>
                </a:solidFill>
                <a:latin typeface="+mn-lt"/>
              </a:defRPr>
            </a:lvl1pPr>
          </a:lstStyle>
          <a:p>
            <a:pPr marL="0" lvl="0" algn="ctr"/>
            <a:endParaRPr lang="en-US"/>
          </a:p>
        </p:txBody>
      </p:sp>
      <p:sp>
        <p:nvSpPr>
          <p:cNvPr id="14" name="Picture Placeholder 4"/>
          <p:cNvSpPr>
            <a:spLocks noGrp="1"/>
          </p:cNvSpPr>
          <p:nvPr>
            <p:ph type="pic" sz="quarter" idx="17"/>
          </p:nvPr>
        </p:nvSpPr>
        <p:spPr>
          <a:xfrm>
            <a:off x="6544610" y="870857"/>
            <a:ext cx="2965150" cy="5138057"/>
          </a:xfrm>
          <a:noFill/>
          <a:ln>
            <a:noFill/>
          </a:ln>
          <a:effectLst>
            <a:outerShdw blurRad="317500" sx="102000" sy="1020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a:solidFill>
                  <a:schemeClr val="lt1"/>
                </a:solidFill>
                <a:latin typeface="+mn-lt"/>
              </a:defRPr>
            </a:lvl1pPr>
          </a:lstStyle>
          <a:p>
            <a:pPr marL="0" lvl="0" algn="ctr"/>
            <a:endParaRPr lang="en-US"/>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8" name="Title 1"/>
          <p:cNvSpPr>
            <a:spLocks noGrp="1"/>
          </p:cNvSpPr>
          <p:nvPr>
            <p:ph type="title"/>
          </p:nvPr>
        </p:nvSpPr>
        <p:spPr>
          <a:xfrm>
            <a:off x="327106" y="870857"/>
            <a:ext cx="3774994" cy="1510614"/>
          </a:xfrm>
        </p:spPr>
        <p:txBody>
          <a:bodyPr>
            <a:normAutofit/>
          </a:bodyPr>
          <a:lstStyle>
            <a:lvl1pPr algn="l">
              <a:defRPr sz="3200"/>
            </a:lvl1pPr>
          </a:lstStyle>
          <a:p>
            <a:r>
              <a:rPr lang="en-US" dirty="0"/>
              <a:t>Click to edit Master title style</a:t>
            </a:r>
          </a:p>
        </p:txBody>
      </p:sp>
    </p:spTree>
    <p:extLst>
      <p:ext uri="{BB962C8B-B14F-4D97-AF65-F5344CB8AC3E}">
        <p14:creationId xmlns:p14="http://schemas.microsoft.com/office/powerpoint/2010/main" val="4196040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5" name="Picture Placeholder 4"/>
          <p:cNvSpPr>
            <a:spLocks noGrp="1"/>
          </p:cNvSpPr>
          <p:nvPr>
            <p:ph type="pic" sz="quarter" idx="17"/>
          </p:nvPr>
        </p:nvSpPr>
        <p:spPr>
          <a:xfrm>
            <a:off x="6156824" y="3475648"/>
            <a:ext cx="1788516" cy="1543652"/>
          </a:xfrm>
          <a:noFill/>
        </p:spPr>
        <p:txBody>
          <a:bodyPr>
            <a:normAutofit/>
          </a:bodyPr>
          <a:lstStyle>
            <a:lvl1pPr marL="0" indent="0">
              <a:buNone/>
              <a:defRPr sz="2000">
                <a:solidFill>
                  <a:schemeClr val="bg1">
                    <a:lumMod val="75000"/>
                  </a:schemeClr>
                </a:solidFill>
              </a:defRPr>
            </a:lvl1pPr>
          </a:lstStyle>
          <a:p>
            <a:endParaRPr lang="en-US"/>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10" name="Title 1"/>
          <p:cNvSpPr>
            <a:spLocks noGrp="1"/>
          </p:cNvSpPr>
          <p:nvPr>
            <p:ph type="title"/>
          </p:nvPr>
        </p:nvSpPr>
        <p:spPr>
          <a:xfrm>
            <a:off x="3568701" y="459482"/>
            <a:ext cx="5054600" cy="1510614"/>
          </a:xfrm>
        </p:spPr>
        <p:txBody>
          <a:bodyPr>
            <a:normAutofit/>
          </a:bodyPr>
          <a:lstStyle>
            <a:lvl1pPr algn="ctr">
              <a:defRPr sz="3200"/>
            </a:lvl1pPr>
          </a:lstStyle>
          <a:p>
            <a:r>
              <a:rPr lang="en-US" dirty="0"/>
              <a:t>Click to edit Master title style</a:t>
            </a:r>
          </a:p>
        </p:txBody>
      </p:sp>
      <p:sp>
        <p:nvSpPr>
          <p:cNvPr id="11" name="Picture Placeholder 4"/>
          <p:cNvSpPr>
            <a:spLocks noGrp="1"/>
          </p:cNvSpPr>
          <p:nvPr>
            <p:ph type="pic" sz="quarter" idx="13"/>
          </p:nvPr>
        </p:nvSpPr>
        <p:spPr>
          <a:xfrm>
            <a:off x="301150" y="1931996"/>
            <a:ext cx="1788516" cy="1543652"/>
          </a:xfrm>
          <a:noFill/>
        </p:spPr>
        <p:txBody>
          <a:bodyPr>
            <a:normAutofit/>
          </a:bodyPr>
          <a:lstStyle>
            <a:lvl1pPr marL="0" indent="0">
              <a:buNone/>
              <a:defRPr sz="2000">
                <a:solidFill>
                  <a:schemeClr val="bg1">
                    <a:lumMod val="75000"/>
                  </a:schemeClr>
                </a:solidFill>
              </a:defRPr>
            </a:lvl1pPr>
          </a:lstStyle>
          <a:p>
            <a:endParaRPr lang="en-US"/>
          </a:p>
        </p:txBody>
      </p:sp>
      <p:sp>
        <p:nvSpPr>
          <p:cNvPr id="12" name="Picture Placeholder 4"/>
          <p:cNvSpPr>
            <a:spLocks noGrp="1"/>
          </p:cNvSpPr>
          <p:nvPr>
            <p:ph type="pic" sz="quarter" idx="14"/>
          </p:nvPr>
        </p:nvSpPr>
        <p:spPr>
          <a:xfrm>
            <a:off x="4200337" y="1931996"/>
            <a:ext cx="1788516" cy="1543652"/>
          </a:xfrm>
          <a:noFill/>
        </p:spPr>
        <p:txBody>
          <a:bodyPr>
            <a:normAutofit/>
          </a:bodyPr>
          <a:lstStyle>
            <a:lvl1pPr marL="0" indent="0">
              <a:buNone/>
              <a:defRPr sz="2000">
                <a:solidFill>
                  <a:schemeClr val="bg1">
                    <a:lumMod val="75000"/>
                  </a:schemeClr>
                </a:solidFill>
              </a:defRPr>
            </a:lvl1pPr>
          </a:lstStyle>
          <a:p>
            <a:endParaRPr lang="en-US"/>
          </a:p>
        </p:txBody>
      </p:sp>
      <p:sp>
        <p:nvSpPr>
          <p:cNvPr id="13" name="Picture Placeholder 4"/>
          <p:cNvSpPr>
            <a:spLocks noGrp="1"/>
          </p:cNvSpPr>
          <p:nvPr>
            <p:ph type="pic" sz="quarter" idx="15"/>
          </p:nvPr>
        </p:nvSpPr>
        <p:spPr>
          <a:xfrm>
            <a:off x="8113521" y="1931996"/>
            <a:ext cx="1788516" cy="1543652"/>
          </a:xfrm>
          <a:noFill/>
        </p:spPr>
        <p:txBody>
          <a:bodyPr>
            <a:normAutofit/>
          </a:bodyPr>
          <a:lstStyle>
            <a:lvl1pPr marL="0" indent="0">
              <a:buNone/>
              <a:defRPr sz="2000">
                <a:solidFill>
                  <a:schemeClr val="bg1">
                    <a:lumMod val="75000"/>
                  </a:schemeClr>
                </a:solidFill>
              </a:defRPr>
            </a:lvl1pPr>
          </a:lstStyle>
          <a:p>
            <a:endParaRPr lang="en-US"/>
          </a:p>
        </p:txBody>
      </p:sp>
      <p:sp>
        <p:nvSpPr>
          <p:cNvPr id="14" name="Picture Placeholder 4"/>
          <p:cNvSpPr>
            <a:spLocks noGrp="1"/>
          </p:cNvSpPr>
          <p:nvPr>
            <p:ph type="pic" sz="quarter" idx="16"/>
          </p:nvPr>
        </p:nvSpPr>
        <p:spPr>
          <a:xfrm>
            <a:off x="2243649" y="3475648"/>
            <a:ext cx="1788516" cy="1543652"/>
          </a:xfrm>
          <a:noFill/>
        </p:spPr>
        <p:txBody>
          <a:bodyPr>
            <a:normAutofit/>
          </a:bodyPr>
          <a:lstStyle>
            <a:lvl1pPr marL="0" indent="0">
              <a:buNone/>
              <a:defRPr sz="2000">
                <a:solidFill>
                  <a:schemeClr val="bg1">
                    <a:lumMod val="75000"/>
                  </a:schemeClr>
                </a:solidFill>
              </a:defRPr>
            </a:lvl1pPr>
          </a:lstStyle>
          <a:p>
            <a:endParaRPr lang="en-US"/>
          </a:p>
        </p:txBody>
      </p:sp>
      <p:sp>
        <p:nvSpPr>
          <p:cNvPr id="16" name="Picture Placeholder 4"/>
          <p:cNvSpPr>
            <a:spLocks noGrp="1"/>
          </p:cNvSpPr>
          <p:nvPr>
            <p:ph type="pic" sz="quarter" idx="18"/>
          </p:nvPr>
        </p:nvSpPr>
        <p:spPr>
          <a:xfrm>
            <a:off x="10102334" y="3475648"/>
            <a:ext cx="1788516" cy="1543652"/>
          </a:xfrm>
          <a:noFill/>
        </p:spPr>
        <p:txBody>
          <a:bodyPr>
            <a:normAutofit/>
          </a:bodyPr>
          <a:lstStyle>
            <a:lvl1pPr marL="0" indent="0">
              <a:buNone/>
              <a:defRPr sz="2000">
                <a:solidFill>
                  <a:schemeClr val="bg1">
                    <a:lumMod val="75000"/>
                  </a:schemeClr>
                </a:solidFill>
              </a:defRPr>
            </a:lvl1pPr>
          </a:lstStyle>
          <a:p>
            <a:endParaRPr lang="en-US"/>
          </a:p>
        </p:txBody>
      </p:sp>
    </p:spTree>
    <p:extLst>
      <p:ext uri="{BB962C8B-B14F-4D97-AF65-F5344CB8AC3E}">
        <p14:creationId xmlns:p14="http://schemas.microsoft.com/office/powerpoint/2010/main" val="1787725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9" name="Picture Placeholder 4"/>
          <p:cNvSpPr>
            <a:spLocks noGrp="1"/>
          </p:cNvSpPr>
          <p:nvPr>
            <p:ph type="pic" sz="quarter" idx="15"/>
          </p:nvPr>
        </p:nvSpPr>
        <p:spPr>
          <a:xfrm>
            <a:off x="8461700" y="0"/>
            <a:ext cx="3730299" cy="3868073"/>
          </a:xfrm>
          <a:noFill/>
        </p:spPr>
        <p:txBody>
          <a:bodyPr>
            <a:normAutofit/>
          </a:bodyPr>
          <a:lstStyle>
            <a:lvl1pPr marL="0" indent="0">
              <a:buNone/>
              <a:defRPr sz="2000">
                <a:solidFill>
                  <a:schemeClr val="bg1">
                    <a:lumMod val="75000"/>
                  </a:schemeClr>
                </a:solidFill>
              </a:defRPr>
            </a:lvl1pPr>
          </a:lstStyle>
          <a:p>
            <a:endParaRPr lang="en-US"/>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7" name="Picture Placeholder 4"/>
          <p:cNvSpPr>
            <a:spLocks noGrp="1"/>
          </p:cNvSpPr>
          <p:nvPr>
            <p:ph type="pic" sz="quarter" idx="13"/>
          </p:nvPr>
        </p:nvSpPr>
        <p:spPr>
          <a:xfrm>
            <a:off x="0" y="-1"/>
            <a:ext cx="4736176" cy="6333067"/>
          </a:xfrm>
          <a:noFill/>
        </p:spPr>
        <p:txBody>
          <a:bodyPr>
            <a:normAutofit/>
          </a:bodyPr>
          <a:lstStyle>
            <a:lvl1pPr marL="0" indent="0">
              <a:buNone/>
              <a:defRPr sz="2000">
                <a:solidFill>
                  <a:schemeClr val="bg1">
                    <a:lumMod val="75000"/>
                  </a:schemeClr>
                </a:solidFill>
              </a:defRPr>
            </a:lvl1pPr>
          </a:lstStyle>
          <a:p>
            <a:endParaRPr lang="en-US"/>
          </a:p>
        </p:txBody>
      </p:sp>
      <p:sp>
        <p:nvSpPr>
          <p:cNvPr id="8" name="Picture Placeholder 4"/>
          <p:cNvSpPr>
            <a:spLocks noGrp="1"/>
          </p:cNvSpPr>
          <p:nvPr>
            <p:ph type="pic" sz="quarter" idx="14"/>
          </p:nvPr>
        </p:nvSpPr>
        <p:spPr>
          <a:xfrm>
            <a:off x="4736176" y="3868073"/>
            <a:ext cx="7455824" cy="2464993"/>
          </a:xfrm>
          <a:noFill/>
        </p:spPr>
        <p:txBody>
          <a:bodyPr>
            <a:normAutofit/>
          </a:bodyPr>
          <a:lstStyle>
            <a:lvl1pPr marL="0" indent="0">
              <a:buNone/>
              <a:defRPr sz="2000">
                <a:solidFill>
                  <a:schemeClr val="bg1">
                    <a:lumMod val="75000"/>
                  </a:schemeClr>
                </a:solidFill>
              </a:defRPr>
            </a:lvl1pPr>
          </a:lstStyle>
          <a:p>
            <a:endParaRPr lang="en-US"/>
          </a:p>
        </p:txBody>
      </p:sp>
    </p:spTree>
    <p:extLst>
      <p:ext uri="{BB962C8B-B14F-4D97-AF65-F5344CB8AC3E}">
        <p14:creationId xmlns:p14="http://schemas.microsoft.com/office/powerpoint/2010/main" val="120073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90057" y="365125"/>
            <a:ext cx="9263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627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6" name="Picture Placeholder 4"/>
          <p:cNvSpPr>
            <a:spLocks noGrp="1"/>
          </p:cNvSpPr>
          <p:nvPr>
            <p:ph type="pic" sz="quarter" idx="13"/>
          </p:nvPr>
        </p:nvSpPr>
        <p:spPr>
          <a:xfrm>
            <a:off x="4495473" y="383500"/>
            <a:ext cx="7072414" cy="5799586"/>
          </a:xfrm>
          <a:noFill/>
        </p:spPr>
        <p:txBody>
          <a:bodyPr>
            <a:normAutofit/>
          </a:bodyPr>
          <a:lstStyle>
            <a:lvl1pPr marL="0" indent="0">
              <a:buNone/>
              <a:defRPr sz="2000">
                <a:solidFill>
                  <a:schemeClr val="bg1">
                    <a:lumMod val="75000"/>
                  </a:schemeClr>
                </a:solidFill>
              </a:defRPr>
            </a:lvl1pPr>
          </a:lstStyle>
          <a:p>
            <a:endParaRPr lang="en-US"/>
          </a:p>
        </p:txBody>
      </p:sp>
      <p:sp>
        <p:nvSpPr>
          <p:cNvPr id="8" name="Picture Placeholder 4"/>
          <p:cNvSpPr>
            <a:spLocks noGrp="1"/>
          </p:cNvSpPr>
          <p:nvPr>
            <p:ph type="pic" sz="quarter" idx="14"/>
          </p:nvPr>
        </p:nvSpPr>
        <p:spPr>
          <a:xfrm>
            <a:off x="3440328" y="4847771"/>
            <a:ext cx="2110288" cy="2010229"/>
          </a:xfrm>
          <a:noFill/>
        </p:spPr>
        <p:txBody>
          <a:bodyPr>
            <a:normAutofit/>
          </a:bodyPr>
          <a:lstStyle>
            <a:lvl1pPr marL="0" indent="0">
              <a:buNone/>
              <a:defRPr sz="2000">
                <a:solidFill>
                  <a:schemeClr val="bg1">
                    <a:lumMod val="75000"/>
                  </a:schemeClr>
                </a:solidFill>
              </a:defRPr>
            </a:lvl1pPr>
          </a:lstStyle>
          <a:p>
            <a:endParaRPr lang="en-US"/>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7" name="Title 1"/>
          <p:cNvSpPr>
            <a:spLocks noGrp="1"/>
          </p:cNvSpPr>
          <p:nvPr>
            <p:ph type="title"/>
          </p:nvPr>
        </p:nvSpPr>
        <p:spPr>
          <a:xfrm>
            <a:off x="540658" y="2298700"/>
            <a:ext cx="2899671" cy="1969186"/>
          </a:xfrm>
        </p:spPr>
        <p:txBody>
          <a:bodyPr>
            <a:normAutofit/>
          </a:bodyPr>
          <a:lstStyle>
            <a:lvl1pPr algn="l">
              <a:defRPr sz="4000"/>
            </a:lvl1pPr>
          </a:lstStyle>
          <a:p>
            <a:r>
              <a:rPr lang="en-US" dirty="0"/>
              <a:t>Click to edit Master title style</a:t>
            </a:r>
          </a:p>
        </p:txBody>
      </p:sp>
    </p:spTree>
    <p:extLst>
      <p:ext uri="{BB962C8B-B14F-4D97-AF65-F5344CB8AC3E}">
        <p14:creationId xmlns:p14="http://schemas.microsoft.com/office/powerpoint/2010/main" val="2623992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6" name="Picture Placeholder 4"/>
          <p:cNvSpPr>
            <a:spLocks noGrp="1"/>
          </p:cNvSpPr>
          <p:nvPr>
            <p:ph type="pic" sz="quarter" idx="13"/>
          </p:nvPr>
        </p:nvSpPr>
        <p:spPr>
          <a:xfrm>
            <a:off x="0" y="0"/>
            <a:ext cx="3429000" cy="6858000"/>
          </a:xfrm>
          <a:noFill/>
        </p:spPr>
        <p:txBody>
          <a:bodyPr>
            <a:normAutofit/>
          </a:bodyPr>
          <a:lstStyle>
            <a:lvl1pPr marL="0" indent="0">
              <a:buNone/>
              <a:defRPr sz="2000">
                <a:solidFill>
                  <a:schemeClr val="bg1">
                    <a:lumMod val="75000"/>
                  </a:schemeClr>
                </a:solidFill>
              </a:defRPr>
            </a:lvl1pPr>
          </a:lstStyle>
          <a:p>
            <a:endParaRPr lang="en-US"/>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7" name="Title 1"/>
          <p:cNvSpPr>
            <a:spLocks noGrp="1"/>
          </p:cNvSpPr>
          <p:nvPr>
            <p:ph type="title"/>
          </p:nvPr>
        </p:nvSpPr>
        <p:spPr>
          <a:xfrm>
            <a:off x="6509658" y="508000"/>
            <a:ext cx="4120242" cy="4826000"/>
          </a:xfrm>
        </p:spPr>
        <p:txBody>
          <a:bodyPr anchor="t">
            <a:normAutofit/>
          </a:bodyPr>
          <a:lstStyle>
            <a:lvl1pPr algn="l">
              <a:defRPr sz="7200"/>
            </a:lvl1pPr>
          </a:lstStyle>
          <a:p>
            <a:r>
              <a:rPr lang="en-US" dirty="0"/>
              <a:t>Click to edit Master title style</a:t>
            </a:r>
          </a:p>
        </p:txBody>
      </p:sp>
      <p:sp>
        <p:nvSpPr>
          <p:cNvPr id="14" name="Picture Placeholder 4"/>
          <p:cNvSpPr>
            <a:spLocks noGrp="1"/>
          </p:cNvSpPr>
          <p:nvPr>
            <p:ph type="pic" sz="quarter" idx="14"/>
          </p:nvPr>
        </p:nvSpPr>
        <p:spPr>
          <a:xfrm>
            <a:off x="3429000" y="3162300"/>
            <a:ext cx="2794000" cy="3695700"/>
          </a:xfrm>
          <a:noFill/>
        </p:spPr>
        <p:txBody>
          <a:bodyPr>
            <a:normAutofit/>
          </a:bodyPr>
          <a:lstStyle>
            <a:lvl1pPr marL="0" indent="0">
              <a:buNone/>
              <a:defRPr sz="2000">
                <a:solidFill>
                  <a:schemeClr val="bg1">
                    <a:lumMod val="75000"/>
                  </a:schemeClr>
                </a:solidFill>
              </a:defRPr>
            </a:lvl1pPr>
          </a:lstStyle>
          <a:p>
            <a:endParaRPr lang="en-US"/>
          </a:p>
        </p:txBody>
      </p:sp>
    </p:spTree>
    <p:extLst>
      <p:ext uri="{BB962C8B-B14F-4D97-AF65-F5344CB8AC3E}">
        <p14:creationId xmlns:p14="http://schemas.microsoft.com/office/powerpoint/2010/main" val="1186882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3" name="Picture Placeholder 4"/>
          <p:cNvSpPr>
            <a:spLocks noGrp="1"/>
          </p:cNvSpPr>
          <p:nvPr>
            <p:ph type="pic" sz="quarter" idx="15"/>
          </p:nvPr>
        </p:nvSpPr>
        <p:spPr>
          <a:xfrm>
            <a:off x="3466081" y="383500"/>
            <a:ext cx="3471747" cy="5799586"/>
          </a:xfrm>
          <a:noFill/>
          <a:ln>
            <a:solidFill>
              <a:schemeClr val="bg1"/>
            </a:solidFill>
          </a:ln>
        </p:spPr>
        <p:txBody>
          <a:bodyPr>
            <a:normAutofit/>
          </a:bodyPr>
          <a:lstStyle>
            <a:lvl1pPr marL="0" indent="0">
              <a:buNone/>
              <a:defRPr sz="2000">
                <a:solidFill>
                  <a:schemeClr val="bg1">
                    <a:lumMod val="75000"/>
                  </a:schemeClr>
                </a:solidFill>
              </a:defRPr>
            </a:lvl1pPr>
          </a:lstStyle>
          <a:p>
            <a:endParaRPr lang="en-US"/>
          </a:p>
        </p:txBody>
      </p:sp>
      <p:sp>
        <p:nvSpPr>
          <p:cNvPr id="6" name="Picture Placeholder 4"/>
          <p:cNvSpPr>
            <a:spLocks noGrp="1"/>
          </p:cNvSpPr>
          <p:nvPr>
            <p:ph type="pic" sz="quarter" idx="13"/>
          </p:nvPr>
        </p:nvSpPr>
        <p:spPr>
          <a:xfrm>
            <a:off x="333828" y="383500"/>
            <a:ext cx="3132254" cy="2899793"/>
          </a:xfrm>
          <a:noFill/>
          <a:ln>
            <a:solidFill>
              <a:schemeClr val="bg1"/>
            </a:solidFill>
          </a:ln>
        </p:spPr>
        <p:txBody>
          <a:bodyPr>
            <a:normAutofit/>
          </a:bodyPr>
          <a:lstStyle>
            <a:lvl1pPr marL="0" indent="0">
              <a:buNone/>
              <a:defRPr sz="2000">
                <a:solidFill>
                  <a:schemeClr val="bg1">
                    <a:lumMod val="75000"/>
                  </a:schemeClr>
                </a:solidFill>
              </a:defRPr>
            </a:lvl1pPr>
          </a:lstStyle>
          <a:p>
            <a:endParaRPr lang="en-US"/>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7" name="Title 1"/>
          <p:cNvSpPr>
            <a:spLocks noGrp="1"/>
          </p:cNvSpPr>
          <p:nvPr>
            <p:ph type="title"/>
          </p:nvPr>
        </p:nvSpPr>
        <p:spPr>
          <a:xfrm>
            <a:off x="7385958" y="533400"/>
            <a:ext cx="4181929" cy="1231900"/>
          </a:xfrm>
        </p:spPr>
        <p:txBody>
          <a:bodyPr>
            <a:normAutofit/>
          </a:bodyPr>
          <a:lstStyle>
            <a:lvl1pPr algn="l">
              <a:defRPr sz="4000"/>
            </a:lvl1pPr>
          </a:lstStyle>
          <a:p>
            <a:r>
              <a:rPr lang="en-US" dirty="0"/>
              <a:t>Click to edit Master title style</a:t>
            </a:r>
          </a:p>
        </p:txBody>
      </p:sp>
      <p:sp>
        <p:nvSpPr>
          <p:cNvPr id="12" name="Picture Placeholder 4"/>
          <p:cNvSpPr>
            <a:spLocks noGrp="1"/>
          </p:cNvSpPr>
          <p:nvPr>
            <p:ph type="pic" sz="quarter" idx="14"/>
          </p:nvPr>
        </p:nvSpPr>
        <p:spPr>
          <a:xfrm>
            <a:off x="333828" y="3283293"/>
            <a:ext cx="3132254" cy="2899793"/>
          </a:xfrm>
          <a:noFill/>
          <a:ln>
            <a:solidFill>
              <a:schemeClr val="bg1"/>
            </a:solidFill>
          </a:ln>
        </p:spPr>
        <p:txBody>
          <a:bodyPr>
            <a:normAutofit/>
          </a:bodyPr>
          <a:lstStyle>
            <a:lvl1pPr marL="0" indent="0">
              <a:buNone/>
              <a:defRPr sz="2000">
                <a:solidFill>
                  <a:schemeClr val="bg1">
                    <a:lumMod val="75000"/>
                  </a:schemeClr>
                </a:solidFill>
              </a:defRPr>
            </a:lvl1pPr>
          </a:lstStyle>
          <a:p>
            <a:endParaRPr lang="en-US"/>
          </a:p>
        </p:txBody>
      </p:sp>
    </p:spTree>
    <p:extLst>
      <p:ext uri="{BB962C8B-B14F-4D97-AF65-F5344CB8AC3E}">
        <p14:creationId xmlns:p14="http://schemas.microsoft.com/office/powerpoint/2010/main" val="3504894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1140101" y="1019697"/>
            <a:ext cx="1957627" cy="1957627"/>
          </a:xfrm>
          <a:prstGeom prst="ellipse">
            <a:avLst/>
          </a:prstGeom>
          <a:noFill/>
        </p:spPr>
        <p:txBody>
          <a:bodyPr>
            <a:normAutofit/>
          </a:bodyPr>
          <a:lstStyle>
            <a:lvl1pPr marL="0" indent="0">
              <a:buNone/>
              <a:defRPr sz="1800"/>
            </a:lvl1pPr>
          </a:lstStyle>
          <a:p>
            <a:endParaRPr lang="en-US" dirty="0"/>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Tree>
    <p:extLst>
      <p:ext uri="{BB962C8B-B14F-4D97-AF65-F5344CB8AC3E}">
        <p14:creationId xmlns:p14="http://schemas.microsoft.com/office/powerpoint/2010/main" val="3628125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3" name="Picture Placeholder 4"/>
          <p:cNvSpPr>
            <a:spLocks noGrp="1"/>
          </p:cNvSpPr>
          <p:nvPr>
            <p:ph type="pic" sz="quarter" idx="13"/>
          </p:nvPr>
        </p:nvSpPr>
        <p:spPr>
          <a:xfrm>
            <a:off x="0" y="-1"/>
            <a:ext cx="12192000" cy="6865257"/>
          </a:xfrm>
          <a:noFill/>
        </p:spPr>
        <p:txBody>
          <a:bodyPr>
            <a:normAutofit/>
          </a:bodyPr>
          <a:lstStyle>
            <a:lvl1pPr marL="0" indent="0">
              <a:buNone/>
              <a:defRPr sz="2000">
                <a:solidFill>
                  <a:schemeClr val="bg1">
                    <a:lumMod val="75000"/>
                  </a:schemeClr>
                </a:solidFill>
              </a:defRPr>
            </a:lvl1pPr>
          </a:lstStyle>
          <a:p>
            <a:endParaRPr lang="en-US"/>
          </a:p>
        </p:txBody>
      </p:sp>
    </p:spTree>
    <p:extLst>
      <p:ext uri="{BB962C8B-B14F-4D97-AF65-F5344CB8AC3E}">
        <p14:creationId xmlns:p14="http://schemas.microsoft.com/office/powerpoint/2010/main" val="1065913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1"/>
            <a:ext cx="12192000" cy="6865257"/>
          </a:xfrm>
          <a:noFill/>
        </p:spPr>
        <p:txBody>
          <a:bodyPr>
            <a:normAutofit/>
          </a:bodyPr>
          <a:lstStyle>
            <a:lvl1pPr marL="0" indent="0">
              <a:buNone/>
              <a:defRPr sz="2000">
                <a:solidFill>
                  <a:schemeClr val="bg1">
                    <a:lumMod val="75000"/>
                  </a:schemeClr>
                </a:solidFill>
              </a:defRPr>
            </a:lvl1pPr>
          </a:lstStyle>
          <a:p>
            <a:endParaRPr lang="en-US"/>
          </a:p>
        </p:txBody>
      </p:sp>
      <p:sp>
        <p:nvSpPr>
          <p:cNvPr id="4" name="Slide Number Placeholder 3"/>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sp>
        <p:nvSpPr>
          <p:cNvPr id="7" name="Title 1"/>
          <p:cNvSpPr>
            <a:spLocks noGrp="1"/>
          </p:cNvSpPr>
          <p:nvPr>
            <p:ph type="title" hasCustomPrompt="1"/>
          </p:nvPr>
        </p:nvSpPr>
        <p:spPr>
          <a:xfrm>
            <a:off x="1402998" y="1815797"/>
            <a:ext cx="9386005" cy="2184400"/>
          </a:xfrm>
        </p:spPr>
        <p:txBody>
          <a:bodyPr>
            <a:noAutofit/>
          </a:bodyPr>
          <a:lstStyle>
            <a:lvl1pPr algn="ctr">
              <a:defRPr sz="8000"/>
            </a:lvl1pPr>
          </a:lstStyle>
          <a:p>
            <a:r>
              <a:rPr lang="en-US" dirty="0"/>
              <a:t>Click To Edit Master Title Style</a:t>
            </a:r>
          </a:p>
        </p:txBody>
      </p:sp>
    </p:spTree>
    <p:extLst>
      <p:ext uri="{BB962C8B-B14F-4D97-AF65-F5344CB8AC3E}">
        <p14:creationId xmlns:p14="http://schemas.microsoft.com/office/powerpoint/2010/main" val="237464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sp>
        <p:nvSpPr>
          <p:cNvPr id="9" name="Picture Placeholder 4"/>
          <p:cNvSpPr>
            <a:spLocks noGrp="1"/>
          </p:cNvSpPr>
          <p:nvPr>
            <p:ph type="pic" sz="quarter" idx="14"/>
          </p:nvPr>
        </p:nvSpPr>
        <p:spPr>
          <a:xfrm>
            <a:off x="967942" y="4624890"/>
            <a:ext cx="2330669" cy="1256813"/>
          </a:xfrm>
          <a:noFill/>
        </p:spPr>
        <p:txBody>
          <a:bodyPr>
            <a:normAutofit/>
          </a:bodyPr>
          <a:lstStyle>
            <a:lvl1pPr marL="0" indent="0">
              <a:buNone/>
              <a:defRPr sz="2000">
                <a:solidFill>
                  <a:schemeClr val="bg1">
                    <a:lumMod val="75000"/>
                  </a:schemeClr>
                </a:solidFill>
              </a:defRPr>
            </a:lvl1pPr>
          </a:lstStyle>
          <a:p>
            <a:endParaRPr lang="en-US" dirty="0"/>
          </a:p>
        </p:txBody>
      </p:sp>
      <p:sp>
        <p:nvSpPr>
          <p:cNvPr id="2" name="Title 1"/>
          <p:cNvSpPr>
            <a:spLocks noGrp="1"/>
          </p:cNvSpPr>
          <p:nvPr>
            <p:ph type="title"/>
          </p:nvPr>
        </p:nvSpPr>
        <p:spPr>
          <a:xfrm>
            <a:off x="2090057" y="365125"/>
            <a:ext cx="9263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4"/>
          <p:cNvSpPr>
            <a:spLocks noGrp="1"/>
          </p:cNvSpPr>
          <p:nvPr>
            <p:ph type="pic" sz="quarter" idx="13"/>
          </p:nvPr>
        </p:nvSpPr>
        <p:spPr>
          <a:xfrm>
            <a:off x="5356589" y="2349423"/>
            <a:ext cx="2330669" cy="1256813"/>
          </a:xfrm>
          <a:noFill/>
        </p:spPr>
        <p:txBody>
          <a:bodyPr>
            <a:normAutofit/>
          </a:bodyPr>
          <a:lstStyle>
            <a:lvl1pPr marL="0" indent="0">
              <a:buNone/>
              <a:defRPr sz="2000">
                <a:solidFill>
                  <a:schemeClr val="bg1">
                    <a:lumMod val="75000"/>
                  </a:schemeClr>
                </a:solidFill>
              </a:defRPr>
            </a:lvl1pPr>
          </a:lstStyle>
          <a:p>
            <a:endParaRPr lang="en-US" dirty="0"/>
          </a:p>
        </p:txBody>
      </p:sp>
    </p:spTree>
    <p:extLst>
      <p:ext uri="{BB962C8B-B14F-4D97-AF65-F5344CB8AC3E}">
        <p14:creationId xmlns:p14="http://schemas.microsoft.com/office/powerpoint/2010/main" val="1889132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a:xfrm>
            <a:off x="4649542" y="1993900"/>
            <a:ext cx="2703758" cy="3257943"/>
          </a:xfrm>
          <a:noFill/>
        </p:spPr>
        <p:txBody>
          <a:bodyPr>
            <a:normAutofit/>
          </a:bodyPr>
          <a:lstStyle>
            <a:lvl1pPr marL="0" indent="0">
              <a:buNone/>
              <a:defRPr sz="2000">
                <a:solidFill>
                  <a:schemeClr val="bg1">
                    <a:lumMod val="75000"/>
                  </a:schemeClr>
                </a:solidFill>
              </a:defRPr>
            </a:lvl1pPr>
          </a:lstStyle>
          <a:p>
            <a:endParaRPr lang="en-US" dirty="0"/>
          </a:p>
        </p:txBody>
      </p:sp>
      <p:sp>
        <p:nvSpPr>
          <p:cNvPr id="2" name="Title 1"/>
          <p:cNvSpPr>
            <a:spLocks noGrp="1"/>
          </p:cNvSpPr>
          <p:nvPr>
            <p:ph type="title"/>
          </p:nvPr>
        </p:nvSpPr>
        <p:spPr>
          <a:xfrm>
            <a:off x="2090057" y="365125"/>
            <a:ext cx="9263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172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a:xfrm>
            <a:off x="1" y="1735502"/>
            <a:ext cx="6826986" cy="3103199"/>
          </a:xfrm>
          <a:noFill/>
        </p:spPr>
        <p:txBody>
          <a:bodyPr>
            <a:normAutofit/>
          </a:bodyPr>
          <a:lstStyle>
            <a:lvl1pPr marL="0" indent="0">
              <a:buNone/>
              <a:defRPr sz="2000">
                <a:solidFill>
                  <a:schemeClr val="bg1">
                    <a:lumMod val="75000"/>
                  </a:schemeClr>
                </a:solidFill>
              </a:defRPr>
            </a:lvl1pPr>
          </a:lstStyle>
          <a:p>
            <a:endParaRPr lang="en-US" dirty="0"/>
          </a:p>
        </p:txBody>
      </p:sp>
      <p:sp>
        <p:nvSpPr>
          <p:cNvPr id="9" name="Picture Placeholder 4"/>
          <p:cNvSpPr>
            <a:spLocks noGrp="1"/>
          </p:cNvSpPr>
          <p:nvPr>
            <p:ph type="pic" sz="quarter" idx="14"/>
          </p:nvPr>
        </p:nvSpPr>
        <p:spPr>
          <a:xfrm>
            <a:off x="6949228" y="2811292"/>
            <a:ext cx="5242772" cy="3075479"/>
          </a:xfrm>
          <a:noFill/>
        </p:spPr>
        <p:txBody>
          <a:bodyPr>
            <a:normAutofit/>
          </a:bodyPr>
          <a:lstStyle>
            <a:lvl1pPr marL="0" indent="0">
              <a:buNone/>
              <a:defRPr sz="2000">
                <a:solidFill>
                  <a:schemeClr val="bg1">
                    <a:lumMod val="75000"/>
                  </a:schemeClr>
                </a:solidFill>
              </a:defRPr>
            </a:lvl1pPr>
          </a:lstStyle>
          <a:p>
            <a:endParaRPr lang="en-US" dirty="0"/>
          </a:p>
        </p:txBody>
      </p:sp>
      <p:sp>
        <p:nvSpPr>
          <p:cNvPr id="2" name="Title 1"/>
          <p:cNvSpPr>
            <a:spLocks noGrp="1"/>
          </p:cNvSpPr>
          <p:nvPr>
            <p:ph type="title"/>
          </p:nvPr>
        </p:nvSpPr>
        <p:spPr>
          <a:xfrm>
            <a:off x="2090057" y="365125"/>
            <a:ext cx="9263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416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12" name="Picture Placeholder 4"/>
          <p:cNvSpPr>
            <a:spLocks noGrp="1"/>
          </p:cNvSpPr>
          <p:nvPr>
            <p:ph type="pic" sz="quarter" idx="15"/>
          </p:nvPr>
        </p:nvSpPr>
        <p:spPr>
          <a:xfrm>
            <a:off x="7150202" y="2024235"/>
            <a:ext cx="1605581" cy="1605581"/>
          </a:xfrm>
          <a:noFill/>
        </p:spPr>
        <p:txBody>
          <a:bodyPr>
            <a:normAutofit/>
          </a:bodyPr>
          <a:lstStyle>
            <a:lvl1pPr marL="0" indent="0">
              <a:buNone/>
              <a:defRPr sz="2000">
                <a:solidFill>
                  <a:schemeClr val="bg1">
                    <a:lumMod val="75000"/>
                  </a:schemeClr>
                </a:solidFill>
              </a:defRPr>
            </a:lvl1pPr>
          </a:lstStyle>
          <a:p>
            <a:endParaRPr lang="en-US" dirty="0"/>
          </a:p>
        </p:txBody>
      </p:sp>
      <p:sp>
        <p:nvSpPr>
          <p:cNvPr id="13" name="Picture Placeholder 4"/>
          <p:cNvSpPr>
            <a:spLocks noGrp="1"/>
          </p:cNvSpPr>
          <p:nvPr>
            <p:ph type="pic" sz="quarter" idx="16"/>
          </p:nvPr>
        </p:nvSpPr>
        <p:spPr>
          <a:xfrm>
            <a:off x="7150202" y="4277821"/>
            <a:ext cx="1605581" cy="1605581"/>
          </a:xfrm>
          <a:noFill/>
        </p:spPr>
        <p:txBody>
          <a:bodyPr>
            <a:normAutofit/>
          </a:bodyPr>
          <a:lstStyle>
            <a:lvl1pPr marL="0" indent="0">
              <a:buNone/>
              <a:defRPr sz="2000">
                <a:solidFill>
                  <a:schemeClr val="bg1">
                    <a:lumMod val="75000"/>
                  </a:schemeClr>
                </a:solidFill>
              </a:defRPr>
            </a:lvl1pPr>
          </a:lstStyle>
          <a:p>
            <a:endParaRPr lang="en-US" dirty="0"/>
          </a:p>
        </p:txBody>
      </p:sp>
      <p:sp>
        <p:nvSpPr>
          <p:cNvPr id="2" name="Title 1"/>
          <p:cNvSpPr>
            <a:spLocks noGrp="1"/>
          </p:cNvSpPr>
          <p:nvPr>
            <p:ph type="title"/>
          </p:nvPr>
        </p:nvSpPr>
        <p:spPr>
          <a:xfrm>
            <a:off x="2090057" y="365125"/>
            <a:ext cx="9263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4"/>
          <p:cNvSpPr>
            <a:spLocks noGrp="1"/>
          </p:cNvSpPr>
          <p:nvPr>
            <p:ph type="pic" sz="quarter" idx="13"/>
          </p:nvPr>
        </p:nvSpPr>
        <p:spPr>
          <a:xfrm>
            <a:off x="2298763" y="2024235"/>
            <a:ext cx="1605581" cy="1605581"/>
          </a:xfrm>
          <a:noFill/>
        </p:spPr>
        <p:txBody>
          <a:bodyPr>
            <a:normAutofit/>
          </a:bodyPr>
          <a:lstStyle>
            <a:lvl1pPr marL="0" indent="0">
              <a:buNone/>
              <a:defRPr sz="2000">
                <a:solidFill>
                  <a:schemeClr val="bg1">
                    <a:lumMod val="75000"/>
                  </a:schemeClr>
                </a:solidFill>
              </a:defRPr>
            </a:lvl1pPr>
          </a:lstStyle>
          <a:p>
            <a:endParaRPr lang="en-US" dirty="0"/>
          </a:p>
        </p:txBody>
      </p:sp>
      <p:sp>
        <p:nvSpPr>
          <p:cNvPr id="11" name="Picture Placeholder 4"/>
          <p:cNvSpPr>
            <a:spLocks noGrp="1"/>
          </p:cNvSpPr>
          <p:nvPr>
            <p:ph type="pic" sz="quarter" idx="14"/>
          </p:nvPr>
        </p:nvSpPr>
        <p:spPr>
          <a:xfrm>
            <a:off x="2298763" y="4277821"/>
            <a:ext cx="1605581" cy="1605581"/>
          </a:xfrm>
          <a:noFill/>
        </p:spPr>
        <p:txBody>
          <a:bodyPr>
            <a:normAutofit/>
          </a:bodyPr>
          <a:lstStyle>
            <a:lvl1pPr marL="0" indent="0">
              <a:buNone/>
              <a:defRPr sz="2000">
                <a:solidFill>
                  <a:schemeClr val="bg1">
                    <a:lumMod val="75000"/>
                  </a:schemeClr>
                </a:solidFill>
              </a:defRPr>
            </a:lvl1pPr>
          </a:lstStyle>
          <a:p>
            <a:endParaRPr lang="en-US" dirty="0"/>
          </a:p>
        </p:txBody>
      </p:sp>
    </p:spTree>
    <p:extLst>
      <p:ext uri="{BB962C8B-B14F-4D97-AF65-F5344CB8AC3E}">
        <p14:creationId xmlns:p14="http://schemas.microsoft.com/office/powerpoint/2010/main" val="1758598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sp>
        <p:nvSpPr>
          <p:cNvPr id="9" name="Picture Placeholder 4"/>
          <p:cNvSpPr>
            <a:spLocks noGrp="1"/>
          </p:cNvSpPr>
          <p:nvPr>
            <p:ph type="pic" sz="quarter" idx="13"/>
          </p:nvPr>
        </p:nvSpPr>
        <p:spPr>
          <a:xfrm>
            <a:off x="2211677" y="2019501"/>
            <a:ext cx="3177396" cy="3764484"/>
          </a:xfrm>
          <a:noFill/>
        </p:spPr>
        <p:txBody>
          <a:bodyPr>
            <a:normAutofit/>
          </a:bodyPr>
          <a:lstStyle>
            <a:lvl1pPr marL="0" indent="0">
              <a:buNone/>
              <a:defRPr sz="2000">
                <a:solidFill>
                  <a:schemeClr val="bg1">
                    <a:lumMod val="75000"/>
                  </a:schemeClr>
                </a:solidFill>
              </a:defRPr>
            </a:lvl1pPr>
          </a:lstStyle>
          <a:p>
            <a:endParaRPr lang="en-US" dirty="0"/>
          </a:p>
        </p:txBody>
      </p:sp>
      <p:sp>
        <p:nvSpPr>
          <p:cNvPr id="10" name="Picture Placeholder 4"/>
          <p:cNvSpPr>
            <a:spLocks noGrp="1"/>
          </p:cNvSpPr>
          <p:nvPr>
            <p:ph type="pic" sz="quarter" idx="14"/>
          </p:nvPr>
        </p:nvSpPr>
        <p:spPr>
          <a:xfrm>
            <a:off x="5491779" y="2019501"/>
            <a:ext cx="3177396" cy="3764484"/>
          </a:xfrm>
          <a:noFill/>
        </p:spPr>
        <p:txBody>
          <a:bodyPr>
            <a:normAutofit/>
          </a:bodyPr>
          <a:lstStyle>
            <a:lvl1pPr marL="0" indent="0">
              <a:buNone/>
              <a:defRPr sz="2000">
                <a:solidFill>
                  <a:schemeClr val="bg1">
                    <a:lumMod val="75000"/>
                  </a:schemeClr>
                </a:solidFill>
              </a:defRPr>
            </a:lvl1pPr>
          </a:lstStyle>
          <a:p>
            <a:endParaRPr lang="en-US" dirty="0"/>
          </a:p>
        </p:txBody>
      </p:sp>
      <p:sp>
        <p:nvSpPr>
          <p:cNvPr id="11" name="Picture Placeholder 4"/>
          <p:cNvSpPr>
            <a:spLocks noGrp="1"/>
          </p:cNvSpPr>
          <p:nvPr>
            <p:ph type="pic" sz="quarter" idx="15"/>
          </p:nvPr>
        </p:nvSpPr>
        <p:spPr>
          <a:xfrm>
            <a:off x="8723603" y="2019501"/>
            <a:ext cx="3177396" cy="3764484"/>
          </a:xfrm>
          <a:noFill/>
        </p:spPr>
        <p:txBody>
          <a:bodyPr>
            <a:normAutofit/>
          </a:bodyPr>
          <a:lstStyle>
            <a:lvl1pPr marL="0" indent="0">
              <a:buNone/>
              <a:defRPr sz="2000">
                <a:solidFill>
                  <a:schemeClr val="bg1">
                    <a:lumMod val="75000"/>
                  </a:schemeClr>
                </a:solidFill>
              </a:defRPr>
            </a:lvl1pPr>
          </a:lstStyle>
          <a:p>
            <a:endParaRPr lang="en-US" dirty="0"/>
          </a:p>
        </p:txBody>
      </p:sp>
      <p:sp>
        <p:nvSpPr>
          <p:cNvPr id="2" name="Title 1"/>
          <p:cNvSpPr>
            <a:spLocks noGrp="1"/>
          </p:cNvSpPr>
          <p:nvPr>
            <p:ph type="title"/>
          </p:nvPr>
        </p:nvSpPr>
        <p:spPr>
          <a:xfrm>
            <a:off x="2090057" y="365125"/>
            <a:ext cx="9263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r">
              <a:defRPr>
                <a:solidFill>
                  <a:schemeClr val="tx1">
                    <a:lumMod val="85000"/>
                    <a:lumOff val="15000"/>
                  </a:schemeClr>
                </a:solidFill>
              </a:defRPr>
            </a:lvl1pPr>
          </a:lstStyle>
          <a:p>
            <a:fld id="{219001E7-44B7-41BC-93FC-562CB9664D4C}" type="slidenum">
              <a:rPr lang="en-US" smtClean="0"/>
              <a:pPr/>
              <a:t>‹#›</a:t>
            </a:fld>
            <a:endParaRPr lang="en-US"/>
          </a:p>
        </p:txBody>
      </p:sp>
      <p:cxnSp>
        <p:nvCxnSpPr>
          <p:cNvPr id="4" name="Straight Connector 3"/>
          <p:cNvCxnSpPr/>
          <p:nvPr userDrawn="1"/>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4753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67794" y="365125"/>
            <a:ext cx="938600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967794" y="1825625"/>
            <a:ext cx="938600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23025" y="6333067"/>
            <a:ext cx="722231" cy="365125"/>
          </a:xfrm>
          <a:prstGeom prst="rect">
            <a:avLst/>
          </a:prstGeom>
        </p:spPr>
        <p:txBody>
          <a:bodyPr vert="horz" wrap="square" lIns="91440" tIns="45720" rIns="91440" bIns="45720" rtlCol="0" anchor="ctr">
            <a:noAutofit/>
          </a:bodyPr>
          <a:lstStyle>
            <a:lvl1pPr>
              <a:defRPr lang="en-US" sz="1100" b="0" smtClean="0">
                <a:solidFill>
                  <a:schemeClr val="tx1">
                    <a:lumMod val="75000"/>
                    <a:lumOff val="25000"/>
                  </a:schemeClr>
                </a:solidFill>
                <a:latin typeface="+mj-lt"/>
                <a:ea typeface="Roboto" panose="02000000000000000000" pitchFamily="2" charset="0"/>
                <a:cs typeface="Times New Roman" panose="02020603050405020304" pitchFamily="18" charset="0"/>
              </a:defRPr>
            </a:lvl1pPr>
          </a:lstStyle>
          <a:p>
            <a:pPr algn="r">
              <a:lnSpc>
                <a:spcPct val="90000"/>
              </a:lnSpc>
              <a:spcBef>
                <a:spcPct val="0"/>
              </a:spcBef>
            </a:pPr>
            <a:fld id="{219001E7-44B7-41BC-93FC-562CB9664D4C}" type="slidenum">
              <a:rPr lang="en-US" smtClean="0"/>
              <a:pPr algn="r">
                <a:lnSpc>
                  <a:spcPct val="90000"/>
                </a:lnSpc>
                <a:spcBef>
                  <a:spcPct val="0"/>
                </a:spcBef>
              </a:pPr>
              <a:t>‹#›</a:t>
            </a:fld>
            <a:endParaRPr lang="en-US"/>
          </a:p>
        </p:txBody>
      </p:sp>
    </p:spTree>
    <p:extLst>
      <p:ext uri="{BB962C8B-B14F-4D97-AF65-F5344CB8AC3E}">
        <p14:creationId xmlns:p14="http://schemas.microsoft.com/office/powerpoint/2010/main" val="2997060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93" r:id="rId5"/>
    <p:sldLayoutId id="2147483694" r:id="rId6"/>
    <p:sldLayoutId id="2147483680" r:id="rId7"/>
    <p:sldLayoutId id="2147483679" r:id="rId8"/>
    <p:sldLayoutId id="2147483678" r:id="rId9"/>
    <p:sldLayoutId id="2147483676" r:id="rId10"/>
    <p:sldLayoutId id="2147483674" r:id="rId11"/>
    <p:sldLayoutId id="2147483673" r:id="rId12"/>
    <p:sldLayoutId id="2147483672" r:id="rId13"/>
    <p:sldLayoutId id="2147483671" r:id="rId14"/>
    <p:sldLayoutId id="2147483670" r:id="rId15"/>
    <p:sldLayoutId id="2147483669" r:id="rId16"/>
    <p:sldLayoutId id="2147483668" r:id="rId17"/>
    <p:sldLayoutId id="2147483665" r:id="rId18"/>
    <p:sldLayoutId id="2147483663" r:id="rId19"/>
    <p:sldLayoutId id="2147483657" r:id="rId20"/>
    <p:sldLayoutId id="2147483656" r:id="rId21"/>
    <p:sldLayoutId id="2147483675" r:id="rId22"/>
    <p:sldLayoutId id="2147483659" r:id="rId23"/>
    <p:sldLayoutId id="2147483660" r:id="rId24"/>
    <p:sldLayoutId id="2147483661" r:id="rId25"/>
    <p:sldLayoutId id="2147483662" r:id="rId26"/>
    <p:sldLayoutId id="2147483666" r:id="rId27"/>
    <p:sldLayoutId id="2147483695" r:id="rId28"/>
    <p:sldLayoutId id="2147483667" r:id="rId29"/>
    <p:sldLayoutId id="2147483655" r:id="rId30"/>
    <p:sldLayoutId id="2147483691" r:id="rId31"/>
    <p:sldLayoutId id="2147483692" r:id="rId32"/>
    <p:sldLayoutId id="2147483688" r:id="rId33"/>
    <p:sldLayoutId id="2147483689" r:id="rId34"/>
    <p:sldLayoutId id="2147483690" r:id="rId35"/>
    <p:sldLayoutId id="2147483686" r:id="rId36"/>
    <p:sldLayoutId id="2147483687" r:id="rId37"/>
    <p:sldLayoutId id="2147483685" r:id="rId38"/>
    <p:sldLayoutId id="2147483684" r:id="rId39"/>
    <p:sldLayoutId id="2147483681" r:id="rId40"/>
    <p:sldLayoutId id="2147483683" r:id="rId41"/>
    <p:sldLayoutId id="2147483682" r:id="rId42"/>
    <p:sldLayoutId id="2147483677" r:id="rId43"/>
    <p:sldLayoutId id="2147483664" r:id="rId44"/>
    <p:sldLayoutId id="2147483658" r:id="rId45"/>
  </p:sldLayoutIdLst>
  <p:hf hdr="0"/>
  <p:txStyles>
    <p:titleStyle>
      <a:lvl1pPr algn="l" defTabSz="914400" rtl="0" eaLnBrk="1" latinLnBrk="0" hangingPunct="1">
        <a:lnSpc>
          <a:spcPct val="90000"/>
        </a:lnSpc>
        <a:spcBef>
          <a:spcPct val="0"/>
        </a:spcBef>
        <a:buNone/>
        <a:defRPr sz="4400" b="1" kern="1200">
          <a:solidFill>
            <a:schemeClr val="tx1">
              <a:lumMod val="85000"/>
              <a:lumOff val="15000"/>
            </a:schemeClr>
          </a:solidFill>
          <a:latin typeface="Playfair Display"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slideLayout" Target="../slideLayouts/slideLayout32.xml"/><Relationship Id="rId7" Type="http://schemas.openxmlformats.org/officeDocument/2006/relationships/image" Target="../media/image46.png"/><Relationship Id="rId2" Type="http://schemas.microsoft.com/office/2007/relationships/media" Target="../media/media2.mov"/><Relationship Id="rId1" Type="http://schemas.openxmlformats.org/officeDocument/2006/relationships/video" Target="NULL" TargetMode="External"/><Relationship Id="rId6" Type="http://schemas.openxmlformats.org/officeDocument/2006/relationships/image" Target="../media/image45.png"/><Relationship Id="rId5" Type="http://schemas.openxmlformats.org/officeDocument/2006/relationships/image" Target="../media/image2.png"/><Relationship Id="rId10" Type="http://schemas.openxmlformats.org/officeDocument/2006/relationships/image" Target="../media/image49.svg"/><Relationship Id="rId4" Type="http://schemas.openxmlformats.org/officeDocument/2006/relationships/notesSlide" Target="../notesSlides/notesSlide27.xml"/><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32.xml"/><Relationship Id="rId1" Type="http://schemas.openxmlformats.org/officeDocument/2006/relationships/slideLayout" Target="../slideLayouts/slideLayout31.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1.png"/><Relationship Id="rId10" Type="http://schemas.openxmlformats.org/officeDocument/2006/relationships/image" Target="../media/image63.svg"/><Relationship Id="rId4" Type="http://schemas.microsoft.com/office/2007/relationships/hdphoto" Target="../media/hdphoto2.wdp"/><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1.png"/><Relationship Id="rId10" Type="http://schemas.openxmlformats.org/officeDocument/2006/relationships/image" Target="../media/image63.svg"/><Relationship Id="rId4" Type="http://schemas.microsoft.com/office/2007/relationships/hdphoto" Target="../media/hdphoto2.wdp"/><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8.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31.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1.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21.jp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image" Target="../media/image21.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notesSlide" Target="../notesSlides/notesSlide8.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21.jp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desk with a computer and a chair in a room&#10;&#10;Description automatically generated">
            <a:extLst>
              <a:ext uri="{FF2B5EF4-FFF2-40B4-BE49-F238E27FC236}">
                <a16:creationId xmlns:a16="http://schemas.microsoft.com/office/drawing/2014/main" id="{0960CC38-5CC3-4644-9473-4D38FD888DD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457" b="12457"/>
          <a:stretch>
            <a:fillRect/>
          </a:stretch>
        </p:blipFill>
        <p:spPr/>
      </p:pic>
      <p:sp>
        <p:nvSpPr>
          <p:cNvPr id="15" name="Rectangle 14"/>
          <p:cNvSpPr/>
          <p:nvPr/>
        </p:nvSpPr>
        <p:spPr>
          <a:xfrm>
            <a:off x="0" y="0"/>
            <a:ext cx="12192000" cy="6865257"/>
          </a:xfrm>
          <a:prstGeom prst="rect">
            <a:avLst/>
          </a:prstGeom>
          <a:solidFill>
            <a:schemeClr val="tx1">
              <a:lumMod val="95000"/>
              <a:lumOff val="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grpSp>
        <p:nvGrpSpPr>
          <p:cNvPr id="28" name="Group 27"/>
          <p:cNvGrpSpPr/>
          <p:nvPr/>
        </p:nvGrpSpPr>
        <p:grpSpPr>
          <a:xfrm>
            <a:off x="521790" y="1801283"/>
            <a:ext cx="11083635" cy="2198608"/>
            <a:chOff x="3033486" y="2376053"/>
            <a:chExt cx="6125028" cy="2198608"/>
          </a:xfrm>
        </p:grpSpPr>
        <p:sp>
          <p:nvSpPr>
            <p:cNvPr id="16" name="Rectangle 15"/>
            <p:cNvSpPr/>
            <p:nvPr/>
          </p:nvSpPr>
          <p:spPr>
            <a:xfrm>
              <a:off x="3033486" y="2376053"/>
              <a:ext cx="6125028" cy="1323439"/>
            </a:xfrm>
            <a:prstGeom prst="rect">
              <a:avLst/>
            </a:prstGeom>
            <a:noFill/>
          </p:spPr>
          <p:txBody>
            <a:bodyPr wrap="square">
              <a:spAutoFit/>
            </a:bodyPr>
            <a:lstStyle/>
            <a:p>
              <a:pPr algn="ctr"/>
              <a:r>
                <a:rPr lang="en-US" sz="8000" b="1" spc="-150" dirty="0">
                  <a:pattFill prst="pct20">
                    <a:fgClr>
                      <a:schemeClr val="bg1">
                        <a:lumMod val="50000"/>
                      </a:schemeClr>
                    </a:fgClr>
                    <a:bgClr>
                      <a:schemeClr val="bg1"/>
                    </a:bgClr>
                  </a:pattFill>
                  <a:latin typeface="Playfair Display" panose="00000500000000000000" pitchFamily="50" charset="0"/>
                  <a:ea typeface="Roboto" panose="02000000000000000000" pitchFamily="2" charset="0"/>
                  <a:cs typeface="Times New Roman" panose="02020603050405020304" pitchFamily="18" charset="0"/>
                </a:rPr>
                <a:t>Resting Metabolic Rate</a:t>
              </a:r>
            </a:p>
          </p:txBody>
        </p:sp>
        <p:sp>
          <p:nvSpPr>
            <p:cNvPr id="19" name="Rectangle 18"/>
            <p:cNvSpPr/>
            <p:nvPr/>
          </p:nvSpPr>
          <p:spPr>
            <a:xfrm>
              <a:off x="3683742" y="3866775"/>
              <a:ext cx="4824516" cy="707886"/>
            </a:xfrm>
            <a:prstGeom prst="rect">
              <a:avLst/>
            </a:prstGeom>
          </p:spPr>
          <p:txBody>
            <a:bodyPr wrap="none">
              <a:spAutoFit/>
            </a:bodyPr>
            <a:lstStyle/>
            <a:p>
              <a:pPr algn="ctr"/>
              <a:r>
                <a:rPr lang="en-US" sz="2000" kern="1300" spc="800" dirty="0">
                  <a:solidFill>
                    <a:schemeClr val="bg1"/>
                  </a:solidFill>
                  <a:latin typeface="+mj-lt"/>
                  <a:ea typeface="Open Sans" panose="020B0606030504020204" pitchFamily="34" charset="0"/>
                  <a:cs typeface="Open Sans" panose="020B0606030504020204" pitchFamily="34" charset="0"/>
                </a:rPr>
                <a:t>PET 4550C</a:t>
              </a:r>
            </a:p>
            <a:p>
              <a:pPr algn="ctr"/>
              <a:r>
                <a:rPr lang="en-US" sz="2000" kern="1300" spc="800" dirty="0">
                  <a:solidFill>
                    <a:schemeClr val="bg1"/>
                  </a:solidFill>
                  <a:latin typeface="+mj-lt"/>
                  <a:ea typeface="Open Sans" panose="020B0606030504020204" pitchFamily="34" charset="0"/>
                  <a:cs typeface="Open Sans" panose="020B0606030504020204" pitchFamily="34" charset="0"/>
                </a:rPr>
                <a:t>Assessments and Evaluation in Kinesiology</a:t>
              </a:r>
            </a:p>
          </p:txBody>
        </p:sp>
      </p:grpSp>
      <p:sp>
        <p:nvSpPr>
          <p:cNvPr id="29" name="Rectangle 28"/>
          <p:cNvSpPr/>
          <p:nvPr/>
        </p:nvSpPr>
        <p:spPr>
          <a:xfrm>
            <a:off x="554182" y="6013861"/>
            <a:ext cx="11083636" cy="534390"/>
          </a:xfrm>
          <a:prstGeom prst="rect">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5" name="Slide Number Placeholder 4">
            <a:extLst>
              <a:ext uri="{FF2B5EF4-FFF2-40B4-BE49-F238E27FC236}">
                <a16:creationId xmlns:a16="http://schemas.microsoft.com/office/drawing/2014/main" id="{D3A1F038-F155-2C43-B5E1-0421C67010DD}"/>
              </a:ext>
            </a:extLst>
          </p:cNvPr>
          <p:cNvSpPr>
            <a:spLocks noGrp="1"/>
          </p:cNvSpPr>
          <p:nvPr>
            <p:ph type="sldNum" sz="quarter" idx="12"/>
          </p:nvPr>
        </p:nvSpPr>
        <p:spPr/>
        <p:txBody>
          <a:bodyPr/>
          <a:lstStyle/>
          <a:p>
            <a:fld id="{219001E7-44B7-41BC-93FC-562CB9664D4C}" type="slidenum">
              <a:rPr lang="en-US" smtClean="0"/>
              <a:pPr/>
              <a:t>1</a:t>
            </a:fld>
            <a:endParaRPr lang="en-US"/>
          </a:p>
        </p:txBody>
      </p:sp>
    </p:spTree>
    <p:extLst>
      <p:ext uri="{BB962C8B-B14F-4D97-AF65-F5344CB8AC3E}">
        <p14:creationId xmlns:p14="http://schemas.microsoft.com/office/powerpoint/2010/main" val="8801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eth, brushing, person, person&#10;&#10;Description automatically generated">
            <a:extLst>
              <a:ext uri="{FF2B5EF4-FFF2-40B4-BE49-F238E27FC236}">
                <a16:creationId xmlns:a16="http://schemas.microsoft.com/office/drawing/2014/main" id="{4D152DA2-57EE-434D-9589-7283B46B1EE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608" r="4608"/>
          <a:stretch>
            <a:fillRect/>
          </a:stretch>
        </p:blipFill>
        <p:spPr>
          <a:solidFill>
            <a:schemeClr val="bg2">
              <a:lumMod val="50000"/>
            </a:schemeClr>
          </a:solidFill>
        </p:spPr>
      </p:pic>
      <p:sp>
        <p:nvSpPr>
          <p:cNvPr id="34" name="Rectangle 33"/>
          <p:cNvSpPr/>
          <p:nvPr/>
        </p:nvSpPr>
        <p:spPr>
          <a:xfrm rot="10800000" flipV="1">
            <a:off x="802317" y="2525089"/>
            <a:ext cx="5286426" cy="3143001"/>
          </a:xfrm>
          <a:prstGeom prst="rect">
            <a:avLst/>
          </a:prstGeom>
          <a:gradFill flip="none" rotWithShape="1">
            <a:gsLst>
              <a:gs pos="0">
                <a:schemeClr val="accent1">
                  <a:alpha val="91000"/>
                </a:schemeClr>
              </a:gs>
              <a:gs pos="100000">
                <a:schemeClr val="accent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 name="Rectangle 3"/>
          <p:cNvSpPr/>
          <p:nvPr/>
        </p:nvSpPr>
        <p:spPr>
          <a:xfrm>
            <a:off x="6669910" y="2777582"/>
            <a:ext cx="5275346" cy="1302836"/>
          </a:xfrm>
          <a:prstGeom prst="rect">
            <a:avLst/>
          </a:prstGeom>
        </p:spPr>
        <p:txBody>
          <a:bodyPr vert="horz" lIns="91440" tIns="45720" rIns="91440" bIns="45720" rtlCol="0" anchor="ctr">
            <a:noAutofit/>
          </a:bodyPr>
          <a:lstStyle/>
          <a:p>
            <a:r>
              <a:rPr lang="en-US" sz="2800" b="1" dirty="0"/>
              <a:t>Indirect calorimetry </a:t>
            </a:r>
            <a:r>
              <a:rPr lang="en-US" sz="2800" dirty="0"/>
              <a:t>measures </a:t>
            </a:r>
          </a:p>
          <a:p>
            <a:r>
              <a:rPr lang="en-US" sz="2800" dirty="0"/>
              <a:t>O</a:t>
            </a:r>
            <a:r>
              <a:rPr lang="en-US" sz="2800" baseline="-25000" dirty="0"/>
              <a:t>2</a:t>
            </a:r>
            <a:r>
              <a:rPr lang="en-US" sz="2800" dirty="0"/>
              <a:t> consumption &amp; CO</a:t>
            </a:r>
            <a:r>
              <a:rPr lang="en-US" sz="2800" baseline="-25000" dirty="0"/>
              <a:t>2</a:t>
            </a:r>
            <a:r>
              <a:rPr lang="en-US" sz="2800" dirty="0"/>
              <a:t> production, which </a:t>
            </a:r>
            <a:r>
              <a:rPr lang="en-US" sz="2800" b="1" dirty="0"/>
              <a:t>correspond to cellular respiration &amp; heat production</a:t>
            </a:r>
          </a:p>
        </p:txBody>
      </p:sp>
      <p:cxnSp>
        <p:nvCxnSpPr>
          <p:cNvPr id="41" name="Straight Connector 40"/>
          <p:cNvCxnSpPr/>
          <p:nvPr/>
        </p:nvCxnSpPr>
        <p:spPr>
          <a:xfrm>
            <a:off x="6778174" y="4652127"/>
            <a:ext cx="48768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712858" y="4837093"/>
            <a:ext cx="4811485" cy="461665"/>
          </a:xfrm>
          <a:prstGeom prst="rect">
            <a:avLst/>
          </a:prstGeom>
        </p:spPr>
        <p:txBody>
          <a:bodyPr wrap="square">
            <a:spAutoFit/>
          </a:bodyPr>
          <a:lstStyle/>
          <a:p>
            <a:pPr algn="just">
              <a:buClr>
                <a:srgbClr val="E24848"/>
              </a:buClr>
              <a:defRPr/>
            </a:pPr>
            <a:r>
              <a:rPr lang="en-US" sz="24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Food + O</a:t>
            </a:r>
            <a:r>
              <a:rPr lang="en-US" sz="2400" baseline="-25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2</a:t>
            </a:r>
            <a:r>
              <a:rPr lang="en-US" sz="24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 → CO</a:t>
            </a:r>
            <a:r>
              <a:rPr lang="en-US" sz="2400" baseline="-25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2</a:t>
            </a:r>
            <a:r>
              <a:rPr lang="en-US" sz="24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 + H</a:t>
            </a:r>
            <a:r>
              <a:rPr lang="en-US" sz="2400" baseline="-25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2</a:t>
            </a:r>
            <a:r>
              <a:rPr lang="en-US" sz="24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O + ATP + heat</a:t>
            </a:r>
          </a:p>
        </p:txBody>
      </p:sp>
      <p:sp>
        <p:nvSpPr>
          <p:cNvPr id="2" name="Slide Number Placeholder 1">
            <a:extLst>
              <a:ext uri="{FF2B5EF4-FFF2-40B4-BE49-F238E27FC236}">
                <a16:creationId xmlns:a16="http://schemas.microsoft.com/office/drawing/2014/main" id="{6174B327-252A-BC4D-A4F2-5F2D2D5B727F}"/>
              </a:ext>
            </a:extLst>
          </p:cNvPr>
          <p:cNvSpPr>
            <a:spLocks noGrp="1"/>
          </p:cNvSpPr>
          <p:nvPr>
            <p:ph type="sldNum" sz="quarter" idx="12"/>
          </p:nvPr>
        </p:nvSpPr>
        <p:spPr/>
        <p:txBody>
          <a:bodyPr/>
          <a:lstStyle/>
          <a:p>
            <a:fld id="{219001E7-44B7-41BC-93FC-562CB9664D4C}" type="slidenum">
              <a:rPr lang="en-US" smtClean="0"/>
              <a:pPr/>
              <a:t>10</a:t>
            </a:fld>
            <a:endParaRPr lang="en-US"/>
          </a:p>
        </p:txBody>
      </p:sp>
      <p:sp>
        <p:nvSpPr>
          <p:cNvPr id="15" name="Title 11">
            <a:extLst>
              <a:ext uri="{FF2B5EF4-FFF2-40B4-BE49-F238E27FC236}">
                <a16:creationId xmlns:a16="http://schemas.microsoft.com/office/drawing/2014/main" id="{6569D47C-3226-1740-9D45-94F5C6CA27FE}"/>
              </a:ext>
            </a:extLst>
          </p:cNvPr>
          <p:cNvSpPr txBox="1">
            <a:spLocks/>
          </p:cNvSpPr>
          <p:nvPr/>
        </p:nvSpPr>
        <p:spPr>
          <a:xfrm>
            <a:off x="699911" y="864541"/>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chemeClr val="tx1">
                    <a:lumMod val="85000"/>
                    <a:lumOff val="15000"/>
                  </a:schemeClr>
                </a:solidFill>
                <a:ea typeface="Open Sans Light" panose="020B0306030504020204" pitchFamily="34" charset="0"/>
                <a:cs typeface="Open Sans Light" panose="020B0306030504020204" pitchFamily="34" charset="0"/>
              </a:rPr>
              <a:t>Assessments and Evaluation in Kinesiology</a:t>
            </a:r>
          </a:p>
        </p:txBody>
      </p:sp>
      <p:sp>
        <p:nvSpPr>
          <p:cNvPr id="16" name="Title 11">
            <a:extLst>
              <a:ext uri="{FF2B5EF4-FFF2-40B4-BE49-F238E27FC236}">
                <a16:creationId xmlns:a16="http://schemas.microsoft.com/office/drawing/2014/main" id="{40322DB7-94FD-4949-B0C1-D62A62DF727C}"/>
              </a:ext>
            </a:extLst>
          </p:cNvPr>
          <p:cNvSpPr txBox="1">
            <a:spLocks/>
          </p:cNvSpPr>
          <p:nvPr/>
        </p:nvSpPr>
        <p:spPr>
          <a:xfrm>
            <a:off x="677333" y="623124"/>
            <a:ext cx="4064000" cy="241417"/>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mn-lt"/>
                <a:ea typeface="Roboto" panose="02000000000000000000" pitchFamily="2" charset="0"/>
                <a:cs typeface="Times New Roman" panose="02020603050405020304" pitchFamily="18" charset="0"/>
              </a:rPr>
              <a:t>Welcome</a:t>
            </a:r>
            <a:r>
              <a:rPr lang="en-US" sz="2000" dirty="0">
                <a:solidFill>
                  <a:schemeClr val="tx1">
                    <a:lumMod val="85000"/>
                    <a:lumOff val="15000"/>
                  </a:schemeClr>
                </a:solidFill>
                <a:latin typeface="+mn-lt"/>
                <a:ea typeface="Roboto" panose="02000000000000000000" pitchFamily="2" charset="0"/>
                <a:cs typeface="Times New Roman" panose="02020603050405020304" pitchFamily="18" charset="0"/>
              </a:rPr>
              <a:t> to PET 4550C</a:t>
            </a:r>
          </a:p>
        </p:txBody>
      </p:sp>
    </p:spTree>
    <p:extLst>
      <p:ext uri="{BB962C8B-B14F-4D97-AF65-F5344CB8AC3E}">
        <p14:creationId xmlns:p14="http://schemas.microsoft.com/office/powerpoint/2010/main" val="10731892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11</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Tree>
    <p:extLst>
      <p:ext uri="{BB962C8B-B14F-4D97-AF65-F5344CB8AC3E}">
        <p14:creationId xmlns:p14="http://schemas.microsoft.com/office/powerpoint/2010/main" val="147145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12</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21" name="TextBox 20">
            <a:extLst>
              <a:ext uri="{FF2B5EF4-FFF2-40B4-BE49-F238E27FC236}">
                <a16:creationId xmlns:a16="http://schemas.microsoft.com/office/drawing/2014/main" id="{C06BAB58-A8E4-1745-BCE3-A03800119F51}"/>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6" name="Rectangle 15">
            <a:extLst>
              <a:ext uri="{FF2B5EF4-FFF2-40B4-BE49-F238E27FC236}">
                <a16:creationId xmlns:a16="http://schemas.microsoft.com/office/drawing/2014/main" id="{7306E08F-5638-AA49-910E-E7F4CFA4F9BF}"/>
              </a:ext>
            </a:extLst>
          </p:cNvPr>
          <p:cNvSpPr/>
          <p:nvPr/>
        </p:nvSpPr>
        <p:spPr>
          <a:xfrm>
            <a:off x="0" y="0"/>
            <a:ext cx="12320583" cy="6886136"/>
          </a:xfrm>
          <a:prstGeom prst="rect">
            <a:avLst/>
          </a:prstGeom>
          <a:solidFill>
            <a:schemeClr val="bg1">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person, indoor, holding, hand&#10;&#10;Description automatically generated">
            <a:extLst>
              <a:ext uri="{FF2B5EF4-FFF2-40B4-BE49-F238E27FC236}">
                <a16:creationId xmlns:a16="http://schemas.microsoft.com/office/drawing/2014/main" id="{D3841C26-B4DD-BF4F-9E48-421A0FE747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964132" y="983731"/>
            <a:ext cx="6558231" cy="49186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930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13</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21" name="TextBox 20">
            <a:extLst>
              <a:ext uri="{FF2B5EF4-FFF2-40B4-BE49-F238E27FC236}">
                <a16:creationId xmlns:a16="http://schemas.microsoft.com/office/drawing/2014/main" id="{C06BAB58-A8E4-1745-BCE3-A03800119F51}"/>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6" name="Rectangle 15">
            <a:extLst>
              <a:ext uri="{FF2B5EF4-FFF2-40B4-BE49-F238E27FC236}">
                <a16:creationId xmlns:a16="http://schemas.microsoft.com/office/drawing/2014/main" id="{7306E08F-5638-AA49-910E-E7F4CFA4F9BF}"/>
              </a:ext>
            </a:extLst>
          </p:cNvPr>
          <p:cNvSpPr/>
          <p:nvPr/>
        </p:nvSpPr>
        <p:spPr>
          <a:xfrm>
            <a:off x="0" y="0"/>
            <a:ext cx="12320583" cy="6886136"/>
          </a:xfrm>
          <a:prstGeom prst="rect">
            <a:avLst/>
          </a:prstGeom>
          <a:solidFill>
            <a:schemeClr val="bg1">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person, indoor, holding, hand&#10;&#10;Description automatically generated">
            <a:extLst>
              <a:ext uri="{FF2B5EF4-FFF2-40B4-BE49-F238E27FC236}">
                <a16:creationId xmlns:a16="http://schemas.microsoft.com/office/drawing/2014/main" id="{D3841C26-B4DD-BF4F-9E48-421A0FE747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5350" y="1166242"/>
            <a:ext cx="6071536" cy="4553652"/>
          </a:xfrm>
          <a:prstGeom prst="rect">
            <a:avLst/>
          </a:prstGeom>
          <a:effectLst>
            <a:outerShdw blurRad="63500" sx="102000" sy="102000" algn="ctr" rotWithShape="0">
              <a:prstClr val="black">
                <a:alpha val="40000"/>
              </a:prstClr>
            </a:outerShdw>
          </a:effectLst>
        </p:spPr>
      </p:pic>
      <p:pic>
        <p:nvPicPr>
          <p:cNvPr id="22" name="Picture 21" descr="A picture containing indoor, sitting, computer, desk&#10;&#10;Description automatically generated">
            <a:extLst>
              <a:ext uri="{FF2B5EF4-FFF2-40B4-BE49-F238E27FC236}">
                <a16:creationId xmlns:a16="http://schemas.microsoft.com/office/drawing/2014/main" id="{3F112A81-5763-6840-87D2-E956733E20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500"/>
          <a:stretch/>
        </p:blipFill>
        <p:spPr>
          <a:xfrm rot="5400000">
            <a:off x="7144516" y="1585530"/>
            <a:ext cx="6071536" cy="3756735"/>
          </a:xfrm>
          <a:prstGeom prst="rect">
            <a:avLst/>
          </a:prstGeom>
        </p:spPr>
      </p:pic>
      <p:pic>
        <p:nvPicPr>
          <p:cNvPr id="23" name="Picture 22" descr="A picture containing indoor, person, appliance, sink&#10;&#10;Description automatically generated">
            <a:extLst>
              <a:ext uri="{FF2B5EF4-FFF2-40B4-BE49-F238E27FC236}">
                <a16:creationId xmlns:a16="http://schemas.microsoft.com/office/drawing/2014/main" id="{A4E0B55D-09B3-DB45-82C7-178CEBCD17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54" t="18780" r="-3925" b="13279"/>
          <a:stretch/>
        </p:blipFill>
        <p:spPr>
          <a:xfrm rot="5400000">
            <a:off x="3340226" y="2015823"/>
            <a:ext cx="6337361" cy="309381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57683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14</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21" name="TextBox 20">
            <a:extLst>
              <a:ext uri="{FF2B5EF4-FFF2-40B4-BE49-F238E27FC236}">
                <a16:creationId xmlns:a16="http://schemas.microsoft.com/office/drawing/2014/main" id="{C06BAB58-A8E4-1745-BCE3-A03800119F51}"/>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6" name="Rectangle 15">
            <a:extLst>
              <a:ext uri="{FF2B5EF4-FFF2-40B4-BE49-F238E27FC236}">
                <a16:creationId xmlns:a16="http://schemas.microsoft.com/office/drawing/2014/main" id="{7306E08F-5638-AA49-910E-E7F4CFA4F9BF}"/>
              </a:ext>
            </a:extLst>
          </p:cNvPr>
          <p:cNvSpPr/>
          <p:nvPr/>
        </p:nvSpPr>
        <p:spPr>
          <a:xfrm>
            <a:off x="0" y="0"/>
            <a:ext cx="12320583" cy="6886136"/>
          </a:xfrm>
          <a:prstGeom prst="rect">
            <a:avLst/>
          </a:prstGeom>
          <a:solidFill>
            <a:schemeClr val="bg1">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bowl&#10;&#10;Description automatically generated">
            <a:extLst>
              <a:ext uri="{FF2B5EF4-FFF2-40B4-BE49-F238E27FC236}">
                <a16:creationId xmlns:a16="http://schemas.microsoft.com/office/drawing/2014/main" id="{75DFFFA3-4B4F-0544-BF6D-7EE62DB42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32014" y="1077178"/>
            <a:ext cx="6309040" cy="4731780"/>
          </a:xfrm>
          <a:prstGeom prst="rect">
            <a:avLst/>
          </a:prstGeom>
          <a:effectLst>
            <a:outerShdw blurRad="63500" sx="102000" sy="102000" algn="ctr" rotWithShape="0">
              <a:prstClr val="black">
                <a:alpha val="40000"/>
              </a:prstClr>
            </a:outerShdw>
          </a:effectLst>
        </p:spPr>
      </p:pic>
      <p:pic>
        <p:nvPicPr>
          <p:cNvPr id="19" name="Picture 18" descr="A picture containing indoor, sitting, table, pair&#10;&#10;Description automatically generated">
            <a:extLst>
              <a:ext uri="{FF2B5EF4-FFF2-40B4-BE49-F238E27FC236}">
                <a16:creationId xmlns:a16="http://schemas.microsoft.com/office/drawing/2014/main" id="{051C809E-A6AD-7B48-87BA-C83C0E14DC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06" t="8005"/>
          <a:stretch/>
        </p:blipFill>
        <p:spPr>
          <a:xfrm rot="5400000">
            <a:off x="6948312" y="905877"/>
            <a:ext cx="4340674" cy="47317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8048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15</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8" name="TextBox 17">
            <a:extLst>
              <a:ext uri="{FF2B5EF4-FFF2-40B4-BE49-F238E27FC236}">
                <a16:creationId xmlns:a16="http://schemas.microsoft.com/office/drawing/2014/main" id="{95B5665F-8E9D-9746-BA3B-D024D5647D78}"/>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19" name="TextBox 18">
            <a:extLst>
              <a:ext uri="{FF2B5EF4-FFF2-40B4-BE49-F238E27FC236}">
                <a16:creationId xmlns:a16="http://schemas.microsoft.com/office/drawing/2014/main" id="{FE544445-AE0B-A44F-82B6-277B74EF7A9C}"/>
              </a:ext>
            </a:extLst>
          </p:cNvPr>
          <p:cNvSpPr txBox="1"/>
          <p:nvPr/>
        </p:nvSpPr>
        <p:spPr>
          <a:xfrm>
            <a:off x="4601308" y="3244334"/>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4</a:t>
            </a:r>
          </a:p>
        </p:txBody>
      </p:sp>
    </p:spTree>
    <p:extLst>
      <p:ext uri="{BB962C8B-B14F-4D97-AF65-F5344CB8AC3E}">
        <p14:creationId xmlns:p14="http://schemas.microsoft.com/office/powerpoint/2010/main" val="114277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16</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8" name="TextBox 17">
            <a:extLst>
              <a:ext uri="{FF2B5EF4-FFF2-40B4-BE49-F238E27FC236}">
                <a16:creationId xmlns:a16="http://schemas.microsoft.com/office/drawing/2014/main" id="{95B5665F-8E9D-9746-BA3B-D024D5647D78}"/>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19" name="TextBox 18">
            <a:extLst>
              <a:ext uri="{FF2B5EF4-FFF2-40B4-BE49-F238E27FC236}">
                <a16:creationId xmlns:a16="http://schemas.microsoft.com/office/drawing/2014/main" id="{FE544445-AE0B-A44F-82B6-277B74EF7A9C}"/>
              </a:ext>
            </a:extLst>
          </p:cNvPr>
          <p:cNvSpPr txBox="1"/>
          <p:nvPr/>
        </p:nvSpPr>
        <p:spPr>
          <a:xfrm>
            <a:off x="4601308" y="3244334"/>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4</a:t>
            </a:r>
          </a:p>
        </p:txBody>
      </p:sp>
      <p:sp>
        <p:nvSpPr>
          <p:cNvPr id="16" name="Rectangle 15">
            <a:extLst>
              <a:ext uri="{FF2B5EF4-FFF2-40B4-BE49-F238E27FC236}">
                <a16:creationId xmlns:a16="http://schemas.microsoft.com/office/drawing/2014/main" id="{8254E818-166E-9042-BD32-3F17A9219ABB}"/>
              </a:ext>
            </a:extLst>
          </p:cNvPr>
          <p:cNvSpPr/>
          <p:nvPr/>
        </p:nvSpPr>
        <p:spPr>
          <a:xfrm>
            <a:off x="0" y="0"/>
            <a:ext cx="12320583" cy="6886136"/>
          </a:xfrm>
          <a:prstGeom prst="rect">
            <a:avLst/>
          </a:prstGeom>
          <a:solidFill>
            <a:schemeClr val="bg1">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computer keyboard&#10;&#10;Description automatically generated">
            <a:extLst>
              <a:ext uri="{FF2B5EF4-FFF2-40B4-BE49-F238E27FC236}">
                <a16:creationId xmlns:a16="http://schemas.microsoft.com/office/drawing/2014/main" id="{1354D8C7-AED9-A54D-A361-9942F990EC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506" t="9004" r="146" b="17270"/>
          <a:stretch/>
        </p:blipFill>
        <p:spPr>
          <a:xfrm>
            <a:off x="2275070" y="1059302"/>
            <a:ext cx="8170032" cy="50561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8193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17</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8" name="TextBox 17">
            <a:extLst>
              <a:ext uri="{FF2B5EF4-FFF2-40B4-BE49-F238E27FC236}">
                <a16:creationId xmlns:a16="http://schemas.microsoft.com/office/drawing/2014/main" id="{95B5665F-8E9D-9746-BA3B-D024D5647D78}"/>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19" name="TextBox 18">
            <a:extLst>
              <a:ext uri="{FF2B5EF4-FFF2-40B4-BE49-F238E27FC236}">
                <a16:creationId xmlns:a16="http://schemas.microsoft.com/office/drawing/2014/main" id="{FE544445-AE0B-A44F-82B6-277B74EF7A9C}"/>
              </a:ext>
            </a:extLst>
          </p:cNvPr>
          <p:cNvSpPr txBox="1"/>
          <p:nvPr/>
        </p:nvSpPr>
        <p:spPr>
          <a:xfrm>
            <a:off x="4601308" y="3244334"/>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4</a:t>
            </a:r>
          </a:p>
        </p:txBody>
      </p:sp>
      <p:sp>
        <p:nvSpPr>
          <p:cNvPr id="16" name="Rectangle 15">
            <a:extLst>
              <a:ext uri="{FF2B5EF4-FFF2-40B4-BE49-F238E27FC236}">
                <a16:creationId xmlns:a16="http://schemas.microsoft.com/office/drawing/2014/main" id="{8254E818-166E-9042-BD32-3F17A9219ABB}"/>
              </a:ext>
            </a:extLst>
          </p:cNvPr>
          <p:cNvSpPr/>
          <p:nvPr/>
        </p:nvSpPr>
        <p:spPr>
          <a:xfrm>
            <a:off x="0" y="0"/>
            <a:ext cx="12320583" cy="6886136"/>
          </a:xfrm>
          <a:prstGeom prst="rect">
            <a:avLst/>
          </a:prstGeom>
          <a:solidFill>
            <a:schemeClr val="bg1">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computer keyboard&#10;&#10;Description automatically generated">
            <a:extLst>
              <a:ext uri="{FF2B5EF4-FFF2-40B4-BE49-F238E27FC236}">
                <a16:creationId xmlns:a16="http://schemas.microsoft.com/office/drawing/2014/main" id="{1354D8C7-AED9-A54D-A361-9942F990EC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075" t="39993" r="17164" b="36707"/>
          <a:stretch/>
        </p:blipFill>
        <p:spPr>
          <a:xfrm>
            <a:off x="3952591" y="4285189"/>
            <a:ext cx="5190317" cy="159787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10B6B74F-478A-8E47-9009-F615A209DF9C}"/>
              </a:ext>
            </a:extLst>
          </p:cNvPr>
          <p:cNvPicPr>
            <a:picLocks noChangeAspect="1"/>
          </p:cNvPicPr>
          <p:nvPr/>
        </p:nvPicPr>
        <p:blipFill rotWithShape="1">
          <a:blip r:embed="rId6"/>
          <a:srcRect t="15822"/>
          <a:stretch/>
        </p:blipFill>
        <p:spPr>
          <a:xfrm>
            <a:off x="2396968" y="800901"/>
            <a:ext cx="7986065" cy="3479520"/>
          </a:xfrm>
          <a:prstGeom prst="rect">
            <a:avLst/>
          </a:prstGeom>
          <a:effectLst>
            <a:innerShdw blurRad="114300">
              <a:prstClr val="black"/>
            </a:innerShdw>
          </a:effectLst>
        </p:spPr>
      </p:pic>
    </p:spTree>
    <p:extLst>
      <p:ext uri="{BB962C8B-B14F-4D97-AF65-F5344CB8AC3E}">
        <p14:creationId xmlns:p14="http://schemas.microsoft.com/office/powerpoint/2010/main" val="1558620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18</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8" name="TextBox 17">
            <a:extLst>
              <a:ext uri="{FF2B5EF4-FFF2-40B4-BE49-F238E27FC236}">
                <a16:creationId xmlns:a16="http://schemas.microsoft.com/office/drawing/2014/main" id="{95B5665F-8E9D-9746-BA3B-D024D5647D78}"/>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19" name="TextBox 18">
            <a:extLst>
              <a:ext uri="{FF2B5EF4-FFF2-40B4-BE49-F238E27FC236}">
                <a16:creationId xmlns:a16="http://schemas.microsoft.com/office/drawing/2014/main" id="{FE544445-AE0B-A44F-82B6-277B74EF7A9C}"/>
              </a:ext>
            </a:extLst>
          </p:cNvPr>
          <p:cNvSpPr txBox="1"/>
          <p:nvPr/>
        </p:nvSpPr>
        <p:spPr>
          <a:xfrm>
            <a:off x="4601308" y="3244334"/>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4</a:t>
            </a:r>
          </a:p>
        </p:txBody>
      </p:sp>
      <p:sp>
        <p:nvSpPr>
          <p:cNvPr id="20" name="TextBox 19">
            <a:extLst>
              <a:ext uri="{FF2B5EF4-FFF2-40B4-BE49-F238E27FC236}">
                <a16:creationId xmlns:a16="http://schemas.microsoft.com/office/drawing/2014/main" id="{465CA313-8BF8-4E4F-AC42-742B622ABBFD}"/>
              </a:ext>
            </a:extLst>
          </p:cNvPr>
          <p:cNvSpPr txBox="1"/>
          <p:nvPr/>
        </p:nvSpPr>
        <p:spPr>
          <a:xfrm>
            <a:off x="4476616" y="2479322"/>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5</a:t>
            </a:r>
          </a:p>
        </p:txBody>
      </p:sp>
    </p:spTree>
    <p:extLst>
      <p:ext uri="{BB962C8B-B14F-4D97-AF65-F5344CB8AC3E}">
        <p14:creationId xmlns:p14="http://schemas.microsoft.com/office/powerpoint/2010/main" val="231085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19</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8" name="TextBox 17">
            <a:extLst>
              <a:ext uri="{FF2B5EF4-FFF2-40B4-BE49-F238E27FC236}">
                <a16:creationId xmlns:a16="http://schemas.microsoft.com/office/drawing/2014/main" id="{95B5665F-8E9D-9746-BA3B-D024D5647D78}"/>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19" name="TextBox 18">
            <a:extLst>
              <a:ext uri="{FF2B5EF4-FFF2-40B4-BE49-F238E27FC236}">
                <a16:creationId xmlns:a16="http://schemas.microsoft.com/office/drawing/2014/main" id="{FE544445-AE0B-A44F-82B6-277B74EF7A9C}"/>
              </a:ext>
            </a:extLst>
          </p:cNvPr>
          <p:cNvSpPr txBox="1"/>
          <p:nvPr/>
        </p:nvSpPr>
        <p:spPr>
          <a:xfrm>
            <a:off x="4601308" y="3244334"/>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4</a:t>
            </a:r>
          </a:p>
        </p:txBody>
      </p:sp>
      <p:sp>
        <p:nvSpPr>
          <p:cNvPr id="20" name="TextBox 19">
            <a:extLst>
              <a:ext uri="{FF2B5EF4-FFF2-40B4-BE49-F238E27FC236}">
                <a16:creationId xmlns:a16="http://schemas.microsoft.com/office/drawing/2014/main" id="{465CA313-8BF8-4E4F-AC42-742B622ABBFD}"/>
              </a:ext>
            </a:extLst>
          </p:cNvPr>
          <p:cNvSpPr txBox="1"/>
          <p:nvPr/>
        </p:nvSpPr>
        <p:spPr>
          <a:xfrm>
            <a:off x="4476616" y="2479322"/>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5</a:t>
            </a:r>
          </a:p>
        </p:txBody>
      </p:sp>
      <p:sp>
        <p:nvSpPr>
          <p:cNvPr id="16" name="Rectangle 15">
            <a:extLst>
              <a:ext uri="{FF2B5EF4-FFF2-40B4-BE49-F238E27FC236}">
                <a16:creationId xmlns:a16="http://schemas.microsoft.com/office/drawing/2014/main" id="{22D77780-775D-8443-8F29-0DF513158D31}"/>
              </a:ext>
            </a:extLst>
          </p:cNvPr>
          <p:cNvSpPr/>
          <p:nvPr/>
        </p:nvSpPr>
        <p:spPr>
          <a:xfrm>
            <a:off x="0" y="0"/>
            <a:ext cx="12320583" cy="6886136"/>
          </a:xfrm>
          <a:prstGeom prst="rect">
            <a:avLst/>
          </a:prstGeom>
          <a:solidFill>
            <a:schemeClr val="bg1">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black device with a screen&#10;&#10;Description automatically generated">
            <a:extLst>
              <a:ext uri="{FF2B5EF4-FFF2-40B4-BE49-F238E27FC236}">
                <a16:creationId xmlns:a16="http://schemas.microsoft.com/office/drawing/2014/main" id="{76B25339-B47E-8245-81A7-87F9077B6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000" y="254000"/>
            <a:ext cx="6350000" cy="635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5872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tuffed toy on a table&#10;&#10;Description automatically generated">
            <a:extLst>
              <a:ext uri="{FF2B5EF4-FFF2-40B4-BE49-F238E27FC236}">
                <a16:creationId xmlns:a16="http://schemas.microsoft.com/office/drawing/2014/main" id="{8083B2A8-49F0-B940-B91F-0F35E45E7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15" y="3190728"/>
            <a:ext cx="5472444" cy="3567819"/>
          </a:xfrm>
          <a:prstGeom prst="rect">
            <a:avLst/>
          </a:prstGeom>
        </p:spPr>
      </p:pic>
      <p:grpSp>
        <p:nvGrpSpPr>
          <p:cNvPr id="192" name="Group 191"/>
          <p:cNvGrpSpPr/>
          <p:nvPr/>
        </p:nvGrpSpPr>
        <p:grpSpPr>
          <a:xfrm>
            <a:off x="8159763" y="442273"/>
            <a:ext cx="2976425" cy="5629537"/>
            <a:chOff x="7977236" y="1339860"/>
            <a:chExt cx="2387541" cy="4515736"/>
          </a:xfrm>
        </p:grpSpPr>
        <p:pic>
          <p:nvPicPr>
            <p:cNvPr id="75" name="Picture 74"/>
            <p:cNvPicPr>
              <a:picLocks noChangeAspect="1"/>
            </p:cNvPicPr>
            <p:nvPr/>
          </p:nvPicPr>
          <p:blipFill rotWithShape="1">
            <a:blip r:embed="rId4" cstate="print">
              <a:extLst>
                <a:ext uri="{28A0092B-C50C-407E-A947-70E740481C1C}">
                  <a14:useLocalDpi xmlns:a14="http://schemas.microsoft.com/office/drawing/2010/main" val="0"/>
                </a:ext>
              </a:extLst>
            </a:blip>
            <a:srcRect b="2570"/>
            <a:stretch/>
          </p:blipFill>
          <p:spPr>
            <a:xfrm>
              <a:off x="7977236" y="1339860"/>
              <a:ext cx="2387541" cy="4515736"/>
            </a:xfrm>
            <a:prstGeom prst="rect">
              <a:avLst/>
            </a:prstGeom>
            <a:effectLst>
              <a:outerShdw blurRad="266700" dist="292100" dir="8100000" algn="tr" rotWithShape="0">
                <a:prstClr val="black">
                  <a:alpha val="15000"/>
                </a:prstClr>
              </a:outerShdw>
            </a:effectLst>
          </p:spPr>
        </p:pic>
        <p:grpSp>
          <p:nvGrpSpPr>
            <p:cNvPr id="183" name="Group 182"/>
            <p:cNvGrpSpPr/>
            <p:nvPr/>
          </p:nvGrpSpPr>
          <p:grpSpPr>
            <a:xfrm>
              <a:off x="8270617" y="2055019"/>
              <a:ext cx="1815822" cy="3155157"/>
              <a:chOff x="8270617" y="2055019"/>
              <a:chExt cx="1815822" cy="3155157"/>
            </a:xfrm>
          </p:grpSpPr>
          <p:sp>
            <p:nvSpPr>
              <p:cNvPr id="182" name="Rectangle 181"/>
              <p:cNvSpPr/>
              <p:nvPr/>
            </p:nvSpPr>
            <p:spPr>
              <a:xfrm>
                <a:off x="8270617" y="2055019"/>
                <a:ext cx="1815822" cy="3155157"/>
              </a:xfrm>
              <a:prstGeom prst="rect">
                <a:avLst/>
              </a:prstGeom>
              <a:gradFill>
                <a:gsLst>
                  <a:gs pos="0">
                    <a:schemeClr val="accent1"/>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81" name="Group 180"/>
              <p:cNvGrpSpPr/>
              <p:nvPr/>
            </p:nvGrpSpPr>
            <p:grpSpPr>
              <a:xfrm>
                <a:off x="8321408" y="2088255"/>
                <a:ext cx="1714241" cy="261255"/>
                <a:chOff x="8317965" y="2063873"/>
                <a:chExt cx="1746584" cy="266699"/>
              </a:xfrm>
            </p:grpSpPr>
            <p:sp>
              <p:nvSpPr>
                <p:cNvPr id="164" name="Freeform 85"/>
                <p:cNvSpPr>
                  <a:spLocks/>
                </p:cNvSpPr>
                <p:nvPr/>
              </p:nvSpPr>
              <p:spPr bwMode="auto">
                <a:xfrm>
                  <a:off x="8358914" y="2202795"/>
                  <a:ext cx="58499" cy="106454"/>
                </a:xfrm>
                <a:custGeom>
                  <a:avLst/>
                  <a:gdLst>
                    <a:gd name="T0" fmla="*/ 82 w 97"/>
                    <a:gd name="T1" fmla="*/ 3 h 170"/>
                    <a:gd name="T2" fmla="*/ 2 w 97"/>
                    <a:gd name="T3" fmla="*/ 79 h 170"/>
                    <a:gd name="T4" fmla="*/ 0 w 97"/>
                    <a:gd name="T5" fmla="*/ 85 h 170"/>
                    <a:gd name="T6" fmla="*/ 2 w 97"/>
                    <a:gd name="T7" fmla="*/ 91 h 170"/>
                    <a:gd name="T8" fmla="*/ 82 w 97"/>
                    <a:gd name="T9" fmla="*/ 167 h 170"/>
                    <a:gd name="T10" fmla="*/ 94 w 97"/>
                    <a:gd name="T11" fmla="*/ 167 h 170"/>
                    <a:gd name="T12" fmla="*/ 94 w 97"/>
                    <a:gd name="T13" fmla="*/ 155 h 170"/>
                    <a:gd name="T14" fmla="*/ 20 w 97"/>
                    <a:gd name="T15" fmla="*/ 85 h 170"/>
                    <a:gd name="T16" fmla="*/ 94 w 97"/>
                    <a:gd name="T17" fmla="*/ 15 h 170"/>
                    <a:gd name="T18" fmla="*/ 94 w 97"/>
                    <a:gd name="T19" fmla="*/ 3 h 170"/>
                    <a:gd name="T20" fmla="*/ 82 w 97"/>
                    <a:gd name="T21" fmla="*/ 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70">
                      <a:moveTo>
                        <a:pt x="82" y="3"/>
                      </a:moveTo>
                      <a:cubicBezTo>
                        <a:pt x="2" y="79"/>
                        <a:pt x="2" y="79"/>
                        <a:pt x="2" y="79"/>
                      </a:cubicBezTo>
                      <a:cubicBezTo>
                        <a:pt x="1" y="81"/>
                        <a:pt x="0" y="83"/>
                        <a:pt x="0" y="85"/>
                      </a:cubicBezTo>
                      <a:cubicBezTo>
                        <a:pt x="0" y="87"/>
                        <a:pt x="1" y="89"/>
                        <a:pt x="2" y="91"/>
                      </a:cubicBezTo>
                      <a:cubicBezTo>
                        <a:pt x="82" y="167"/>
                        <a:pt x="82" y="167"/>
                        <a:pt x="82" y="167"/>
                      </a:cubicBezTo>
                      <a:cubicBezTo>
                        <a:pt x="86" y="170"/>
                        <a:pt x="91" y="170"/>
                        <a:pt x="94" y="167"/>
                      </a:cubicBezTo>
                      <a:cubicBezTo>
                        <a:pt x="97" y="163"/>
                        <a:pt x="97" y="158"/>
                        <a:pt x="94" y="155"/>
                      </a:cubicBezTo>
                      <a:cubicBezTo>
                        <a:pt x="20" y="85"/>
                        <a:pt x="20" y="85"/>
                        <a:pt x="20" y="85"/>
                      </a:cubicBezTo>
                      <a:cubicBezTo>
                        <a:pt x="94" y="15"/>
                        <a:pt x="94" y="15"/>
                        <a:pt x="94" y="15"/>
                      </a:cubicBezTo>
                      <a:cubicBezTo>
                        <a:pt x="97" y="12"/>
                        <a:pt x="97" y="7"/>
                        <a:pt x="94" y="3"/>
                      </a:cubicBezTo>
                      <a:cubicBezTo>
                        <a:pt x="91" y="0"/>
                        <a:pt x="86" y="0"/>
                        <a:pt x="8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j-lt"/>
                  </a:endParaRPr>
                </a:p>
              </p:txBody>
            </p:sp>
            <p:sp>
              <p:nvSpPr>
                <p:cNvPr id="165" name="Oval 86"/>
                <p:cNvSpPr>
                  <a:spLocks noChangeArrowheads="1"/>
                </p:cNvSpPr>
                <p:nvPr/>
              </p:nvSpPr>
              <p:spPr bwMode="auto">
                <a:xfrm>
                  <a:off x="8317965" y="2083866"/>
                  <a:ext cx="26452" cy="275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66" name="Oval 87"/>
                <p:cNvSpPr>
                  <a:spLocks noChangeArrowheads="1"/>
                </p:cNvSpPr>
                <p:nvPr/>
              </p:nvSpPr>
              <p:spPr bwMode="auto">
                <a:xfrm>
                  <a:off x="8351793" y="2083866"/>
                  <a:ext cx="26452" cy="275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67" name="Oval 88"/>
                <p:cNvSpPr>
                  <a:spLocks noChangeArrowheads="1"/>
                </p:cNvSpPr>
                <p:nvPr/>
              </p:nvSpPr>
              <p:spPr bwMode="auto">
                <a:xfrm>
                  <a:off x="8385366" y="2083866"/>
                  <a:ext cx="26452" cy="275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68" name="Oval 89"/>
                <p:cNvSpPr>
                  <a:spLocks noChangeArrowheads="1"/>
                </p:cNvSpPr>
                <p:nvPr/>
              </p:nvSpPr>
              <p:spPr bwMode="auto">
                <a:xfrm>
                  <a:off x="8419194" y="2083866"/>
                  <a:ext cx="26452" cy="275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69" name="Freeform 90"/>
                <p:cNvSpPr>
                  <a:spLocks noEditPoints="1"/>
                </p:cNvSpPr>
                <p:nvPr/>
              </p:nvSpPr>
              <p:spPr bwMode="auto">
                <a:xfrm>
                  <a:off x="8452768" y="2083866"/>
                  <a:ext cx="26452" cy="27541"/>
                </a:xfrm>
                <a:custGeom>
                  <a:avLst/>
                  <a:gdLst>
                    <a:gd name="T0" fmla="*/ 22 w 44"/>
                    <a:gd name="T1" fmla="*/ 4 h 44"/>
                    <a:gd name="T2" fmla="*/ 40 w 44"/>
                    <a:gd name="T3" fmla="*/ 22 h 44"/>
                    <a:gd name="T4" fmla="*/ 22 w 44"/>
                    <a:gd name="T5" fmla="*/ 40 h 44"/>
                    <a:gd name="T6" fmla="*/ 4 w 44"/>
                    <a:gd name="T7" fmla="*/ 22 h 44"/>
                    <a:gd name="T8" fmla="*/ 9 w 44"/>
                    <a:gd name="T9" fmla="*/ 9 h 44"/>
                    <a:gd name="T10" fmla="*/ 22 w 44"/>
                    <a:gd name="T11" fmla="*/ 4 h 44"/>
                    <a:gd name="T12" fmla="*/ 22 w 44"/>
                    <a:gd name="T13" fmla="*/ 0 h 44"/>
                    <a:gd name="T14" fmla="*/ 0 w 44"/>
                    <a:gd name="T15" fmla="*/ 22 h 44"/>
                    <a:gd name="T16" fmla="*/ 22 w 44"/>
                    <a:gd name="T17" fmla="*/ 44 h 44"/>
                    <a:gd name="T18" fmla="*/ 44 w 44"/>
                    <a:gd name="T19" fmla="*/ 22 h 44"/>
                    <a:gd name="T20" fmla="*/ 22 w 44"/>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44">
                      <a:moveTo>
                        <a:pt x="22" y="4"/>
                      </a:moveTo>
                      <a:cubicBezTo>
                        <a:pt x="32" y="4"/>
                        <a:pt x="40" y="12"/>
                        <a:pt x="40" y="22"/>
                      </a:cubicBezTo>
                      <a:cubicBezTo>
                        <a:pt x="40" y="32"/>
                        <a:pt x="32" y="40"/>
                        <a:pt x="22" y="40"/>
                      </a:cubicBezTo>
                      <a:cubicBezTo>
                        <a:pt x="12" y="40"/>
                        <a:pt x="4" y="32"/>
                        <a:pt x="4" y="22"/>
                      </a:cubicBezTo>
                      <a:cubicBezTo>
                        <a:pt x="4" y="17"/>
                        <a:pt x="6" y="13"/>
                        <a:pt x="9" y="9"/>
                      </a:cubicBezTo>
                      <a:cubicBezTo>
                        <a:pt x="13" y="6"/>
                        <a:pt x="17" y="4"/>
                        <a:pt x="22" y="4"/>
                      </a:cubicBezTo>
                      <a:moveTo>
                        <a:pt x="22" y="0"/>
                      </a:moveTo>
                      <a:cubicBezTo>
                        <a:pt x="10" y="0"/>
                        <a:pt x="0" y="10"/>
                        <a:pt x="0" y="22"/>
                      </a:cubicBezTo>
                      <a:cubicBezTo>
                        <a:pt x="0" y="34"/>
                        <a:pt x="10" y="44"/>
                        <a:pt x="22" y="44"/>
                      </a:cubicBezTo>
                      <a:cubicBezTo>
                        <a:pt x="34" y="44"/>
                        <a:pt x="44" y="34"/>
                        <a:pt x="44" y="22"/>
                      </a:cubicBezTo>
                      <a:cubicBezTo>
                        <a:pt x="44" y="10"/>
                        <a:pt x="34" y="0"/>
                        <a:pt x="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70" name="Freeform 91"/>
                <p:cNvSpPr>
                  <a:spLocks noEditPoints="1"/>
                </p:cNvSpPr>
                <p:nvPr/>
              </p:nvSpPr>
              <p:spPr bwMode="auto">
                <a:xfrm>
                  <a:off x="8512539" y="2075128"/>
                  <a:ext cx="55956" cy="45018"/>
                </a:xfrm>
                <a:custGeom>
                  <a:avLst/>
                  <a:gdLst>
                    <a:gd name="T0" fmla="*/ 46 w 93"/>
                    <a:gd name="T1" fmla="*/ 48 h 72"/>
                    <a:gd name="T2" fmla="*/ 30 w 93"/>
                    <a:gd name="T3" fmla="*/ 54 h 72"/>
                    <a:gd name="T4" fmla="*/ 46 w 93"/>
                    <a:gd name="T5" fmla="*/ 72 h 72"/>
                    <a:gd name="T6" fmla="*/ 62 w 93"/>
                    <a:gd name="T7" fmla="*/ 54 h 72"/>
                    <a:gd name="T8" fmla="*/ 46 w 93"/>
                    <a:gd name="T9" fmla="*/ 48 h 72"/>
                    <a:gd name="T10" fmla="*/ 47 w 93"/>
                    <a:gd name="T11" fmla="*/ 12 h 72"/>
                    <a:gd name="T12" fmla="*/ 86 w 93"/>
                    <a:gd name="T13" fmla="*/ 27 h 72"/>
                    <a:gd name="T14" fmla="*/ 93 w 93"/>
                    <a:gd name="T15" fmla="*/ 19 h 72"/>
                    <a:gd name="T16" fmla="*/ 47 w 93"/>
                    <a:gd name="T17" fmla="*/ 0 h 72"/>
                    <a:gd name="T18" fmla="*/ 0 w 93"/>
                    <a:gd name="T19" fmla="*/ 19 h 72"/>
                    <a:gd name="T20" fmla="*/ 7 w 93"/>
                    <a:gd name="T21" fmla="*/ 27 h 72"/>
                    <a:gd name="T22" fmla="*/ 47 w 93"/>
                    <a:gd name="T23" fmla="*/ 12 h 72"/>
                    <a:gd name="T24" fmla="*/ 46 w 93"/>
                    <a:gd name="T25" fmla="*/ 36 h 72"/>
                    <a:gd name="T26" fmla="*/ 70 w 93"/>
                    <a:gd name="T27" fmla="*/ 45 h 72"/>
                    <a:gd name="T28" fmla="*/ 78 w 93"/>
                    <a:gd name="T29" fmla="*/ 36 h 72"/>
                    <a:gd name="T30" fmla="*/ 46 w 93"/>
                    <a:gd name="T31" fmla="*/ 24 h 72"/>
                    <a:gd name="T32" fmla="*/ 15 w 93"/>
                    <a:gd name="T33" fmla="*/ 36 h 72"/>
                    <a:gd name="T34" fmla="*/ 23 w 93"/>
                    <a:gd name="T35" fmla="*/ 45 h 72"/>
                    <a:gd name="T36" fmla="*/ 46 w 93"/>
                    <a:gd name="T37"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72">
                      <a:moveTo>
                        <a:pt x="46" y="48"/>
                      </a:moveTo>
                      <a:cubicBezTo>
                        <a:pt x="40" y="48"/>
                        <a:pt x="34" y="51"/>
                        <a:pt x="30" y="54"/>
                      </a:cubicBezTo>
                      <a:cubicBezTo>
                        <a:pt x="46" y="72"/>
                        <a:pt x="46" y="72"/>
                        <a:pt x="46" y="72"/>
                      </a:cubicBezTo>
                      <a:cubicBezTo>
                        <a:pt x="62" y="54"/>
                        <a:pt x="62" y="54"/>
                        <a:pt x="62" y="54"/>
                      </a:cubicBezTo>
                      <a:cubicBezTo>
                        <a:pt x="58" y="51"/>
                        <a:pt x="52" y="48"/>
                        <a:pt x="46" y="48"/>
                      </a:cubicBezTo>
                      <a:close/>
                      <a:moveTo>
                        <a:pt x="47" y="12"/>
                      </a:moveTo>
                      <a:cubicBezTo>
                        <a:pt x="62" y="12"/>
                        <a:pt x="75" y="18"/>
                        <a:pt x="86" y="27"/>
                      </a:cubicBezTo>
                      <a:cubicBezTo>
                        <a:pt x="93" y="19"/>
                        <a:pt x="93" y="19"/>
                        <a:pt x="93" y="19"/>
                      </a:cubicBezTo>
                      <a:cubicBezTo>
                        <a:pt x="81" y="8"/>
                        <a:pt x="64" y="0"/>
                        <a:pt x="47" y="0"/>
                      </a:cubicBezTo>
                      <a:cubicBezTo>
                        <a:pt x="29" y="0"/>
                        <a:pt x="12" y="8"/>
                        <a:pt x="0" y="19"/>
                      </a:cubicBezTo>
                      <a:cubicBezTo>
                        <a:pt x="7" y="27"/>
                        <a:pt x="7" y="27"/>
                        <a:pt x="7" y="27"/>
                      </a:cubicBezTo>
                      <a:cubicBezTo>
                        <a:pt x="18" y="18"/>
                        <a:pt x="32" y="12"/>
                        <a:pt x="47" y="12"/>
                      </a:cubicBezTo>
                      <a:close/>
                      <a:moveTo>
                        <a:pt x="46" y="36"/>
                      </a:moveTo>
                      <a:cubicBezTo>
                        <a:pt x="55" y="36"/>
                        <a:pt x="64" y="40"/>
                        <a:pt x="70" y="45"/>
                      </a:cubicBezTo>
                      <a:cubicBezTo>
                        <a:pt x="78" y="36"/>
                        <a:pt x="78" y="36"/>
                        <a:pt x="78" y="36"/>
                      </a:cubicBezTo>
                      <a:cubicBezTo>
                        <a:pt x="69" y="29"/>
                        <a:pt x="58" y="24"/>
                        <a:pt x="46" y="24"/>
                      </a:cubicBezTo>
                      <a:cubicBezTo>
                        <a:pt x="34" y="24"/>
                        <a:pt x="23" y="29"/>
                        <a:pt x="15" y="36"/>
                      </a:cubicBezTo>
                      <a:cubicBezTo>
                        <a:pt x="23" y="45"/>
                        <a:pt x="23" y="45"/>
                        <a:pt x="23" y="45"/>
                      </a:cubicBezTo>
                      <a:cubicBezTo>
                        <a:pt x="29" y="40"/>
                        <a:pt x="37" y="36"/>
                        <a:pt x="46"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71" name="Freeform 92"/>
                <p:cNvSpPr>
                  <a:spLocks noEditPoints="1"/>
                </p:cNvSpPr>
                <p:nvPr/>
              </p:nvSpPr>
              <p:spPr bwMode="auto">
                <a:xfrm>
                  <a:off x="9729893" y="2063873"/>
                  <a:ext cx="38406" cy="67527"/>
                </a:xfrm>
                <a:custGeom>
                  <a:avLst/>
                  <a:gdLst>
                    <a:gd name="T0" fmla="*/ 90 w 151"/>
                    <a:gd name="T1" fmla="*/ 213 h 255"/>
                    <a:gd name="T2" fmla="*/ 90 w 151"/>
                    <a:gd name="T3" fmla="*/ 144 h 255"/>
                    <a:gd name="T4" fmla="*/ 123 w 151"/>
                    <a:gd name="T5" fmla="*/ 180 h 255"/>
                    <a:gd name="T6" fmla="*/ 90 w 151"/>
                    <a:gd name="T7" fmla="*/ 213 h 255"/>
                    <a:gd name="T8" fmla="*/ 90 w 151"/>
                    <a:gd name="T9" fmla="*/ 111 h 255"/>
                    <a:gd name="T10" fmla="*/ 90 w 151"/>
                    <a:gd name="T11" fmla="*/ 45 h 255"/>
                    <a:gd name="T12" fmla="*/ 125 w 151"/>
                    <a:gd name="T13" fmla="*/ 76 h 255"/>
                    <a:gd name="T14" fmla="*/ 90 w 151"/>
                    <a:gd name="T15" fmla="*/ 111 h 255"/>
                    <a:gd name="T16" fmla="*/ 71 w 151"/>
                    <a:gd name="T17" fmla="*/ 0 h 255"/>
                    <a:gd name="T18" fmla="*/ 68 w 151"/>
                    <a:gd name="T19" fmla="*/ 0 h 255"/>
                    <a:gd name="T20" fmla="*/ 68 w 151"/>
                    <a:gd name="T21" fmla="*/ 104 h 255"/>
                    <a:gd name="T22" fmla="*/ 16 w 151"/>
                    <a:gd name="T23" fmla="*/ 50 h 255"/>
                    <a:gd name="T24" fmla="*/ 0 w 151"/>
                    <a:gd name="T25" fmla="*/ 66 h 255"/>
                    <a:gd name="T26" fmla="*/ 66 w 151"/>
                    <a:gd name="T27" fmla="*/ 128 h 255"/>
                    <a:gd name="T28" fmla="*/ 0 w 151"/>
                    <a:gd name="T29" fmla="*/ 189 h 255"/>
                    <a:gd name="T30" fmla="*/ 16 w 151"/>
                    <a:gd name="T31" fmla="*/ 206 h 255"/>
                    <a:gd name="T32" fmla="*/ 68 w 151"/>
                    <a:gd name="T33" fmla="*/ 151 h 255"/>
                    <a:gd name="T34" fmla="*/ 68 w 151"/>
                    <a:gd name="T35" fmla="*/ 255 h 255"/>
                    <a:gd name="T36" fmla="*/ 73 w 151"/>
                    <a:gd name="T37" fmla="*/ 255 h 255"/>
                    <a:gd name="T38" fmla="*/ 151 w 151"/>
                    <a:gd name="T39" fmla="*/ 180 h 255"/>
                    <a:gd name="T40" fmla="*/ 97 w 151"/>
                    <a:gd name="T41" fmla="*/ 128 h 255"/>
                    <a:gd name="T42" fmla="*/ 151 w 151"/>
                    <a:gd name="T43" fmla="*/ 76 h 255"/>
                    <a:gd name="T44" fmla="*/ 71 w 151"/>
                    <a:gd name="T4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 h="255">
                      <a:moveTo>
                        <a:pt x="90" y="213"/>
                      </a:moveTo>
                      <a:lnTo>
                        <a:pt x="90" y="144"/>
                      </a:lnTo>
                      <a:lnTo>
                        <a:pt x="123" y="180"/>
                      </a:lnTo>
                      <a:lnTo>
                        <a:pt x="90" y="213"/>
                      </a:lnTo>
                      <a:close/>
                      <a:moveTo>
                        <a:pt x="90" y="111"/>
                      </a:moveTo>
                      <a:lnTo>
                        <a:pt x="90" y="45"/>
                      </a:lnTo>
                      <a:lnTo>
                        <a:pt x="125" y="76"/>
                      </a:lnTo>
                      <a:lnTo>
                        <a:pt x="90" y="111"/>
                      </a:lnTo>
                      <a:close/>
                      <a:moveTo>
                        <a:pt x="71" y="0"/>
                      </a:moveTo>
                      <a:lnTo>
                        <a:pt x="68" y="0"/>
                      </a:lnTo>
                      <a:lnTo>
                        <a:pt x="68" y="104"/>
                      </a:lnTo>
                      <a:lnTo>
                        <a:pt x="16" y="50"/>
                      </a:lnTo>
                      <a:lnTo>
                        <a:pt x="0" y="66"/>
                      </a:lnTo>
                      <a:lnTo>
                        <a:pt x="66" y="128"/>
                      </a:lnTo>
                      <a:lnTo>
                        <a:pt x="0" y="189"/>
                      </a:lnTo>
                      <a:lnTo>
                        <a:pt x="16" y="206"/>
                      </a:lnTo>
                      <a:lnTo>
                        <a:pt x="68" y="151"/>
                      </a:lnTo>
                      <a:lnTo>
                        <a:pt x="68" y="255"/>
                      </a:lnTo>
                      <a:lnTo>
                        <a:pt x="73" y="255"/>
                      </a:lnTo>
                      <a:lnTo>
                        <a:pt x="151" y="180"/>
                      </a:lnTo>
                      <a:lnTo>
                        <a:pt x="97" y="128"/>
                      </a:lnTo>
                      <a:lnTo>
                        <a:pt x="151" y="76"/>
                      </a:lnTo>
                      <a:lnTo>
                        <a:pt x="7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72" name="Freeform 93"/>
                <p:cNvSpPr>
                  <a:spLocks noEditPoints="1"/>
                </p:cNvSpPr>
                <p:nvPr/>
              </p:nvSpPr>
              <p:spPr bwMode="auto">
                <a:xfrm>
                  <a:off x="9729893" y="2063873"/>
                  <a:ext cx="38406" cy="67527"/>
                </a:xfrm>
                <a:custGeom>
                  <a:avLst/>
                  <a:gdLst>
                    <a:gd name="T0" fmla="*/ 90 w 151"/>
                    <a:gd name="T1" fmla="*/ 213 h 255"/>
                    <a:gd name="T2" fmla="*/ 90 w 151"/>
                    <a:gd name="T3" fmla="*/ 144 h 255"/>
                    <a:gd name="T4" fmla="*/ 123 w 151"/>
                    <a:gd name="T5" fmla="*/ 180 h 255"/>
                    <a:gd name="T6" fmla="*/ 90 w 151"/>
                    <a:gd name="T7" fmla="*/ 213 h 255"/>
                    <a:gd name="T8" fmla="*/ 90 w 151"/>
                    <a:gd name="T9" fmla="*/ 111 h 255"/>
                    <a:gd name="T10" fmla="*/ 90 w 151"/>
                    <a:gd name="T11" fmla="*/ 45 h 255"/>
                    <a:gd name="T12" fmla="*/ 125 w 151"/>
                    <a:gd name="T13" fmla="*/ 76 h 255"/>
                    <a:gd name="T14" fmla="*/ 90 w 151"/>
                    <a:gd name="T15" fmla="*/ 111 h 255"/>
                    <a:gd name="T16" fmla="*/ 71 w 151"/>
                    <a:gd name="T17" fmla="*/ 0 h 255"/>
                    <a:gd name="T18" fmla="*/ 68 w 151"/>
                    <a:gd name="T19" fmla="*/ 0 h 255"/>
                    <a:gd name="T20" fmla="*/ 68 w 151"/>
                    <a:gd name="T21" fmla="*/ 104 h 255"/>
                    <a:gd name="T22" fmla="*/ 16 w 151"/>
                    <a:gd name="T23" fmla="*/ 50 h 255"/>
                    <a:gd name="T24" fmla="*/ 0 w 151"/>
                    <a:gd name="T25" fmla="*/ 66 h 255"/>
                    <a:gd name="T26" fmla="*/ 66 w 151"/>
                    <a:gd name="T27" fmla="*/ 128 h 255"/>
                    <a:gd name="T28" fmla="*/ 0 w 151"/>
                    <a:gd name="T29" fmla="*/ 189 h 255"/>
                    <a:gd name="T30" fmla="*/ 16 w 151"/>
                    <a:gd name="T31" fmla="*/ 206 h 255"/>
                    <a:gd name="T32" fmla="*/ 68 w 151"/>
                    <a:gd name="T33" fmla="*/ 151 h 255"/>
                    <a:gd name="T34" fmla="*/ 68 w 151"/>
                    <a:gd name="T35" fmla="*/ 255 h 255"/>
                    <a:gd name="T36" fmla="*/ 73 w 151"/>
                    <a:gd name="T37" fmla="*/ 255 h 255"/>
                    <a:gd name="T38" fmla="*/ 151 w 151"/>
                    <a:gd name="T39" fmla="*/ 180 h 255"/>
                    <a:gd name="T40" fmla="*/ 97 w 151"/>
                    <a:gd name="T41" fmla="*/ 128 h 255"/>
                    <a:gd name="T42" fmla="*/ 151 w 151"/>
                    <a:gd name="T43" fmla="*/ 76 h 255"/>
                    <a:gd name="T44" fmla="*/ 71 w 151"/>
                    <a:gd name="T4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 h="255">
                      <a:moveTo>
                        <a:pt x="90" y="213"/>
                      </a:moveTo>
                      <a:lnTo>
                        <a:pt x="90" y="144"/>
                      </a:lnTo>
                      <a:lnTo>
                        <a:pt x="123" y="180"/>
                      </a:lnTo>
                      <a:lnTo>
                        <a:pt x="90" y="213"/>
                      </a:lnTo>
                      <a:moveTo>
                        <a:pt x="90" y="111"/>
                      </a:moveTo>
                      <a:lnTo>
                        <a:pt x="90" y="45"/>
                      </a:lnTo>
                      <a:lnTo>
                        <a:pt x="125" y="76"/>
                      </a:lnTo>
                      <a:lnTo>
                        <a:pt x="90" y="111"/>
                      </a:lnTo>
                      <a:moveTo>
                        <a:pt x="71" y="0"/>
                      </a:moveTo>
                      <a:lnTo>
                        <a:pt x="68" y="0"/>
                      </a:lnTo>
                      <a:lnTo>
                        <a:pt x="68" y="104"/>
                      </a:lnTo>
                      <a:lnTo>
                        <a:pt x="16" y="50"/>
                      </a:lnTo>
                      <a:lnTo>
                        <a:pt x="0" y="66"/>
                      </a:lnTo>
                      <a:lnTo>
                        <a:pt x="66" y="128"/>
                      </a:lnTo>
                      <a:lnTo>
                        <a:pt x="0" y="189"/>
                      </a:lnTo>
                      <a:lnTo>
                        <a:pt x="16" y="206"/>
                      </a:lnTo>
                      <a:lnTo>
                        <a:pt x="68" y="151"/>
                      </a:lnTo>
                      <a:lnTo>
                        <a:pt x="68" y="255"/>
                      </a:lnTo>
                      <a:lnTo>
                        <a:pt x="73" y="255"/>
                      </a:lnTo>
                      <a:lnTo>
                        <a:pt x="151" y="180"/>
                      </a:lnTo>
                      <a:lnTo>
                        <a:pt x="97" y="128"/>
                      </a:lnTo>
                      <a:lnTo>
                        <a:pt x="151" y="76"/>
                      </a:lnTo>
                      <a:lnTo>
                        <a:pt x="71" y="0"/>
                      </a:ln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73" name="Freeform 94"/>
                <p:cNvSpPr>
                  <a:spLocks/>
                </p:cNvSpPr>
                <p:nvPr/>
              </p:nvSpPr>
              <p:spPr bwMode="auto">
                <a:xfrm>
                  <a:off x="10057427" y="2088898"/>
                  <a:ext cx="7122" cy="17477"/>
                </a:xfrm>
                <a:custGeom>
                  <a:avLst/>
                  <a:gdLst>
                    <a:gd name="T0" fmla="*/ 4 w 12"/>
                    <a:gd name="T1" fmla="*/ 28 h 28"/>
                    <a:gd name="T2" fmla="*/ 12 w 12"/>
                    <a:gd name="T3" fmla="*/ 19 h 28"/>
                    <a:gd name="T4" fmla="*/ 12 w 12"/>
                    <a:gd name="T5" fmla="*/ 9 h 28"/>
                    <a:gd name="T6" fmla="*/ 4 w 12"/>
                    <a:gd name="T7" fmla="*/ 0 h 28"/>
                    <a:gd name="T8" fmla="*/ 0 w 12"/>
                    <a:gd name="T9" fmla="*/ 0 h 28"/>
                    <a:gd name="T10" fmla="*/ 0 w 12"/>
                    <a:gd name="T11" fmla="*/ 28 h 28"/>
                    <a:gd name="T12" fmla="*/ 4 w 12"/>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2" h="28">
                      <a:moveTo>
                        <a:pt x="4" y="28"/>
                      </a:moveTo>
                      <a:cubicBezTo>
                        <a:pt x="8" y="28"/>
                        <a:pt x="12" y="24"/>
                        <a:pt x="12" y="19"/>
                      </a:cubicBezTo>
                      <a:cubicBezTo>
                        <a:pt x="12" y="9"/>
                        <a:pt x="12" y="9"/>
                        <a:pt x="12" y="9"/>
                      </a:cubicBezTo>
                      <a:cubicBezTo>
                        <a:pt x="12" y="4"/>
                        <a:pt x="8" y="0"/>
                        <a:pt x="4" y="0"/>
                      </a:cubicBezTo>
                      <a:cubicBezTo>
                        <a:pt x="0" y="0"/>
                        <a:pt x="0" y="0"/>
                        <a:pt x="0" y="0"/>
                      </a:cubicBezTo>
                      <a:cubicBezTo>
                        <a:pt x="0" y="28"/>
                        <a:pt x="0" y="28"/>
                        <a:pt x="0" y="28"/>
                      </a:cubicBezTo>
                      <a:lnTo>
                        <a:pt x="4"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74" name="Rectangle 95"/>
                <p:cNvSpPr>
                  <a:spLocks noChangeArrowheads="1"/>
                </p:cNvSpPr>
                <p:nvPr/>
              </p:nvSpPr>
              <p:spPr bwMode="auto">
                <a:xfrm>
                  <a:off x="9951620" y="2078835"/>
                  <a:ext cx="33574" cy="376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75" name="Freeform 96"/>
                <p:cNvSpPr>
                  <a:spLocks noEditPoints="1"/>
                </p:cNvSpPr>
                <p:nvPr/>
              </p:nvSpPr>
              <p:spPr bwMode="auto">
                <a:xfrm>
                  <a:off x="9946787" y="2073804"/>
                  <a:ext cx="108097" cy="47666"/>
                </a:xfrm>
                <a:custGeom>
                  <a:avLst/>
                  <a:gdLst>
                    <a:gd name="T0" fmla="*/ 170 w 180"/>
                    <a:gd name="T1" fmla="*/ 4 h 76"/>
                    <a:gd name="T2" fmla="*/ 176 w 180"/>
                    <a:gd name="T3" fmla="*/ 10 h 76"/>
                    <a:gd name="T4" fmla="*/ 176 w 180"/>
                    <a:gd name="T5" fmla="*/ 66 h 76"/>
                    <a:gd name="T6" fmla="*/ 170 w 180"/>
                    <a:gd name="T7" fmla="*/ 72 h 76"/>
                    <a:gd name="T8" fmla="*/ 10 w 180"/>
                    <a:gd name="T9" fmla="*/ 72 h 76"/>
                    <a:gd name="T10" fmla="*/ 4 w 180"/>
                    <a:gd name="T11" fmla="*/ 66 h 76"/>
                    <a:gd name="T12" fmla="*/ 4 w 180"/>
                    <a:gd name="T13" fmla="*/ 10 h 76"/>
                    <a:gd name="T14" fmla="*/ 10 w 180"/>
                    <a:gd name="T15" fmla="*/ 4 h 76"/>
                    <a:gd name="T16" fmla="*/ 170 w 180"/>
                    <a:gd name="T17" fmla="*/ 4 h 76"/>
                    <a:gd name="T18" fmla="*/ 170 w 180"/>
                    <a:gd name="T19" fmla="*/ 0 h 76"/>
                    <a:gd name="T20" fmla="*/ 10 w 180"/>
                    <a:gd name="T21" fmla="*/ 0 h 76"/>
                    <a:gd name="T22" fmla="*/ 0 w 180"/>
                    <a:gd name="T23" fmla="*/ 10 h 76"/>
                    <a:gd name="T24" fmla="*/ 0 w 180"/>
                    <a:gd name="T25" fmla="*/ 66 h 76"/>
                    <a:gd name="T26" fmla="*/ 10 w 180"/>
                    <a:gd name="T27" fmla="*/ 76 h 76"/>
                    <a:gd name="T28" fmla="*/ 170 w 180"/>
                    <a:gd name="T29" fmla="*/ 76 h 76"/>
                    <a:gd name="T30" fmla="*/ 180 w 180"/>
                    <a:gd name="T31" fmla="*/ 66 h 76"/>
                    <a:gd name="T32" fmla="*/ 180 w 180"/>
                    <a:gd name="T33" fmla="*/ 10 h 76"/>
                    <a:gd name="T34" fmla="*/ 170 w 180"/>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0" h="76">
                      <a:moveTo>
                        <a:pt x="170" y="4"/>
                      </a:moveTo>
                      <a:cubicBezTo>
                        <a:pt x="173" y="4"/>
                        <a:pt x="176" y="7"/>
                        <a:pt x="176" y="10"/>
                      </a:cubicBezTo>
                      <a:cubicBezTo>
                        <a:pt x="176" y="66"/>
                        <a:pt x="176" y="66"/>
                        <a:pt x="176" y="66"/>
                      </a:cubicBezTo>
                      <a:cubicBezTo>
                        <a:pt x="176" y="69"/>
                        <a:pt x="173" y="72"/>
                        <a:pt x="170" y="72"/>
                      </a:cubicBezTo>
                      <a:cubicBezTo>
                        <a:pt x="10" y="72"/>
                        <a:pt x="10" y="72"/>
                        <a:pt x="10" y="72"/>
                      </a:cubicBezTo>
                      <a:cubicBezTo>
                        <a:pt x="7" y="72"/>
                        <a:pt x="4" y="69"/>
                        <a:pt x="4" y="66"/>
                      </a:cubicBezTo>
                      <a:cubicBezTo>
                        <a:pt x="4" y="10"/>
                        <a:pt x="4" y="10"/>
                        <a:pt x="4" y="10"/>
                      </a:cubicBezTo>
                      <a:cubicBezTo>
                        <a:pt x="4" y="7"/>
                        <a:pt x="7" y="4"/>
                        <a:pt x="10" y="4"/>
                      </a:cubicBezTo>
                      <a:cubicBezTo>
                        <a:pt x="170" y="4"/>
                        <a:pt x="170" y="4"/>
                        <a:pt x="170" y="4"/>
                      </a:cubicBezTo>
                      <a:moveTo>
                        <a:pt x="170" y="0"/>
                      </a:moveTo>
                      <a:cubicBezTo>
                        <a:pt x="10" y="0"/>
                        <a:pt x="10" y="0"/>
                        <a:pt x="10" y="0"/>
                      </a:cubicBezTo>
                      <a:cubicBezTo>
                        <a:pt x="4" y="0"/>
                        <a:pt x="0" y="5"/>
                        <a:pt x="0" y="10"/>
                      </a:cubicBezTo>
                      <a:cubicBezTo>
                        <a:pt x="0" y="66"/>
                        <a:pt x="0" y="66"/>
                        <a:pt x="0" y="66"/>
                      </a:cubicBezTo>
                      <a:cubicBezTo>
                        <a:pt x="0" y="71"/>
                        <a:pt x="4" y="76"/>
                        <a:pt x="10" y="76"/>
                      </a:cubicBezTo>
                      <a:cubicBezTo>
                        <a:pt x="170" y="76"/>
                        <a:pt x="170" y="76"/>
                        <a:pt x="170" y="76"/>
                      </a:cubicBezTo>
                      <a:cubicBezTo>
                        <a:pt x="176" y="76"/>
                        <a:pt x="180" y="71"/>
                        <a:pt x="180" y="66"/>
                      </a:cubicBezTo>
                      <a:cubicBezTo>
                        <a:pt x="180" y="10"/>
                        <a:pt x="180" y="10"/>
                        <a:pt x="180" y="10"/>
                      </a:cubicBezTo>
                      <a:cubicBezTo>
                        <a:pt x="180" y="5"/>
                        <a:pt x="176" y="0"/>
                        <a:pt x="17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solidFill>
                      <a:schemeClr val="bg1"/>
                    </a:solidFill>
                    <a:latin typeface="+mj-lt"/>
                  </a:endParaRPr>
                </a:p>
              </p:txBody>
            </p:sp>
            <p:sp>
              <p:nvSpPr>
                <p:cNvPr id="176" name="Rectangle 97"/>
                <p:cNvSpPr>
                  <a:spLocks noChangeArrowheads="1"/>
                </p:cNvSpPr>
                <p:nvPr/>
              </p:nvSpPr>
              <p:spPr bwMode="auto">
                <a:xfrm>
                  <a:off x="9792116" y="2065812"/>
                  <a:ext cx="142588" cy="7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600" b="0" i="0" u="none" strike="noStrike" cap="none" normalizeH="0" baseline="0" dirty="0">
                      <a:ln>
                        <a:noFill/>
                      </a:ln>
                      <a:solidFill>
                        <a:schemeClr val="bg1"/>
                      </a:solidFill>
                      <a:effectLst/>
                      <a:latin typeface="+mj-lt"/>
                    </a:rPr>
                    <a:t>22%</a:t>
                  </a:r>
                </a:p>
              </p:txBody>
            </p:sp>
            <p:sp>
              <p:nvSpPr>
                <p:cNvPr id="179" name="Rectangle 178"/>
                <p:cNvSpPr/>
                <p:nvPr/>
              </p:nvSpPr>
              <p:spPr>
                <a:xfrm>
                  <a:off x="8498279" y="2191984"/>
                  <a:ext cx="1123790" cy="13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grpSp>
          <p:nvGrpSpPr>
            <p:cNvPr id="186" name="Group 185"/>
            <p:cNvGrpSpPr/>
            <p:nvPr/>
          </p:nvGrpSpPr>
          <p:grpSpPr>
            <a:xfrm>
              <a:off x="8440011" y="4026853"/>
              <a:ext cx="1475514" cy="782476"/>
              <a:chOff x="6190896" y="2342367"/>
              <a:chExt cx="1475514" cy="782476"/>
            </a:xfrm>
          </p:grpSpPr>
          <p:sp>
            <p:nvSpPr>
              <p:cNvPr id="187" name="Freeform 55"/>
              <p:cNvSpPr>
                <a:spLocks/>
              </p:cNvSpPr>
              <p:nvPr/>
            </p:nvSpPr>
            <p:spPr bwMode="auto">
              <a:xfrm>
                <a:off x="7037754" y="2965332"/>
                <a:ext cx="613243" cy="159511"/>
              </a:xfrm>
              <a:custGeom>
                <a:avLst/>
                <a:gdLst>
                  <a:gd name="T0" fmla="*/ 1392 w 1600"/>
                  <a:gd name="T1" fmla="*/ 416 h 416"/>
                  <a:gd name="T2" fmla="*/ 208 w 1600"/>
                  <a:gd name="T3" fmla="*/ 416 h 416"/>
                  <a:gd name="T4" fmla="*/ 0 w 1600"/>
                  <a:gd name="T5" fmla="*/ 208 h 416"/>
                  <a:gd name="T6" fmla="*/ 0 w 1600"/>
                  <a:gd name="T7" fmla="*/ 208 h 416"/>
                  <a:gd name="T8" fmla="*/ 208 w 1600"/>
                  <a:gd name="T9" fmla="*/ 0 h 416"/>
                  <a:gd name="T10" fmla="*/ 1392 w 1600"/>
                  <a:gd name="T11" fmla="*/ 0 h 416"/>
                  <a:gd name="T12" fmla="*/ 1600 w 1600"/>
                  <a:gd name="T13" fmla="*/ 208 h 416"/>
                  <a:gd name="T14" fmla="*/ 1600 w 1600"/>
                  <a:gd name="T15" fmla="*/ 208 h 416"/>
                  <a:gd name="T16" fmla="*/ 1392 w 1600"/>
                  <a:gd name="T17"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0" h="416">
                    <a:moveTo>
                      <a:pt x="1392" y="416"/>
                    </a:moveTo>
                    <a:cubicBezTo>
                      <a:pt x="208" y="416"/>
                      <a:pt x="208" y="416"/>
                      <a:pt x="208" y="416"/>
                    </a:cubicBezTo>
                    <a:cubicBezTo>
                      <a:pt x="94" y="416"/>
                      <a:pt x="0" y="322"/>
                      <a:pt x="0" y="208"/>
                    </a:cubicBezTo>
                    <a:cubicBezTo>
                      <a:pt x="0" y="208"/>
                      <a:pt x="0" y="208"/>
                      <a:pt x="0" y="208"/>
                    </a:cubicBezTo>
                    <a:cubicBezTo>
                      <a:pt x="0" y="94"/>
                      <a:pt x="94" y="0"/>
                      <a:pt x="208" y="0"/>
                    </a:cubicBezTo>
                    <a:cubicBezTo>
                      <a:pt x="1392" y="0"/>
                      <a:pt x="1392" y="0"/>
                      <a:pt x="1392" y="0"/>
                    </a:cubicBezTo>
                    <a:cubicBezTo>
                      <a:pt x="1506" y="0"/>
                      <a:pt x="1600" y="94"/>
                      <a:pt x="1600" y="208"/>
                    </a:cubicBezTo>
                    <a:cubicBezTo>
                      <a:pt x="1600" y="208"/>
                      <a:pt x="1600" y="208"/>
                      <a:pt x="1600" y="208"/>
                    </a:cubicBezTo>
                    <a:cubicBezTo>
                      <a:pt x="1600" y="322"/>
                      <a:pt x="1506" y="416"/>
                      <a:pt x="1392" y="416"/>
                    </a:cubicBezTo>
                    <a:close/>
                  </a:path>
                </a:pathLst>
              </a:custGeom>
              <a:solidFill>
                <a:schemeClr val="bg1">
                  <a:alpha val="3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sz="900" dirty="0">
                    <a:solidFill>
                      <a:schemeClr val="bg1"/>
                    </a:solidFill>
                  </a:rPr>
                  <a:t>SIGN IN</a:t>
                </a:r>
              </a:p>
            </p:txBody>
          </p:sp>
          <p:sp>
            <p:nvSpPr>
              <p:cNvPr id="188" name="Freeform 74"/>
              <p:cNvSpPr>
                <a:spLocks/>
              </p:cNvSpPr>
              <p:nvPr/>
            </p:nvSpPr>
            <p:spPr bwMode="auto">
              <a:xfrm>
                <a:off x="6190896" y="2632779"/>
                <a:ext cx="1475514" cy="217937"/>
              </a:xfrm>
              <a:custGeom>
                <a:avLst/>
                <a:gdLst>
                  <a:gd name="T0" fmla="*/ 1820 w 2000"/>
                  <a:gd name="T1" fmla="*/ 0 h 360"/>
                  <a:gd name="T2" fmla="*/ 180 w 2000"/>
                  <a:gd name="T3" fmla="*/ 0 h 360"/>
                  <a:gd name="T4" fmla="*/ 0 w 2000"/>
                  <a:gd name="T5" fmla="*/ 180 h 360"/>
                  <a:gd name="T6" fmla="*/ 180 w 2000"/>
                  <a:gd name="T7" fmla="*/ 360 h 360"/>
                  <a:gd name="T8" fmla="*/ 1820 w 2000"/>
                  <a:gd name="T9" fmla="*/ 360 h 360"/>
                  <a:gd name="T10" fmla="*/ 2000 w 2000"/>
                  <a:gd name="T11" fmla="*/ 180 h 360"/>
                  <a:gd name="T12" fmla="*/ 1820 w 200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2000" h="360">
                    <a:moveTo>
                      <a:pt x="1820" y="0"/>
                    </a:moveTo>
                    <a:cubicBezTo>
                      <a:pt x="180" y="0"/>
                      <a:pt x="180" y="0"/>
                      <a:pt x="180" y="0"/>
                    </a:cubicBezTo>
                    <a:cubicBezTo>
                      <a:pt x="81" y="0"/>
                      <a:pt x="0" y="81"/>
                      <a:pt x="0" y="180"/>
                    </a:cubicBezTo>
                    <a:cubicBezTo>
                      <a:pt x="0" y="279"/>
                      <a:pt x="81" y="360"/>
                      <a:pt x="180" y="360"/>
                    </a:cubicBezTo>
                    <a:cubicBezTo>
                      <a:pt x="1820" y="360"/>
                      <a:pt x="1820" y="360"/>
                      <a:pt x="1820" y="360"/>
                    </a:cubicBezTo>
                    <a:cubicBezTo>
                      <a:pt x="1919" y="360"/>
                      <a:pt x="2000" y="279"/>
                      <a:pt x="2000" y="180"/>
                    </a:cubicBezTo>
                    <a:cubicBezTo>
                      <a:pt x="2000" y="81"/>
                      <a:pt x="1919" y="0"/>
                      <a:pt x="1820" y="0"/>
                    </a:cubicBezTo>
                  </a:path>
                </a:pathLst>
              </a:custGeom>
              <a:solidFill>
                <a:schemeClr val="bg1">
                  <a:alpha val="1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1000" dirty="0">
                    <a:solidFill>
                      <a:schemeClr val="bg1"/>
                    </a:solidFill>
                    <a:latin typeface="+mj-lt"/>
                  </a:rPr>
                  <a:t>password</a:t>
                </a:r>
              </a:p>
            </p:txBody>
          </p:sp>
          <p:sp>
            <p:nvSpPr>
              <p:cNvPr id="189" name="Freeform 75"/>
              <p:cNvSpPr>
                <a:spLocks noEditPoints="1"/>
              </p:cNvSpPr>
              <p:nvPr/>
            </p:nvSpPr>
            <p:spPr bwMode="auto">
              <a:xfrm>
                <a:off x="7325729" y="2681181"/>
                <a:ext cx="101926" cy="121133"/>
              </a:xfrm>
              <a:custGeom>
                <a:avLst/>
                <a:gdLst>
                  <a:gd name="T0" fmla="*/ 140 w 168"/>
                  <a:gd name="T1" fmla="*/ 64 h 200"/>
                  <a:gd name="T2" fmla="*/ 124 w 168"/>
                  <a:gd name="T3" fmla="*/ 18 h 200"/>
                  <a:gd name="T4" fmla="*/ 44 w 168"/>
                  <a:gd name="T5" fmla="*/ 18 h 200"/>
                  <a:gd name="T6" fmla="*/ 28 w 168"/>
                  <a:gd name="T7" fmla="*/ 64 h 200"/>
                  <a:gd name="T8" fmla="*/ 36 w 168"/>
                  <a:gd name="T9" fmla="*/ 72 h 200"/>
                  <a:gd name="T10" fmla="*/ 138 w 168"/>
                  <a:gd name="T11" fmla="*/ 70 h 200"/>
                  <a:gd name="T12" fmla="*/ 132 w 168"/>
                  <a:gd name="T13" fmla="*/ 64 h 200"/>
                  <a:gd name="T14" fmla="*/ 36 w 168"/>
                  <a:gd name="T15" fmla="*/ 56 h 200"/>
                  <a:gd name="T16" fmla="*/ 44 w 168"/>
                  <a:gd name="T17" fmla="*/ 64 h 200"/>
                  <a:gd name="T18" fmla="*/ 56 w 168"/>
                  <a:gd name="T19" fmla="*/ 29 h 200"/>
                  <a:gd name="T20" fmla="*/ 112 w 168"/>
                  <a:gd name="T21" fmla="*/ 29 h 200"/>
                  <a:gd name="T22" fmla="*/ 124 w 168"/>
                  <a:gd name="T23" fmla="*/ 64 h 200"/>
                  <a:gd name="T24" fmla="*/ 132 w 168"/>
                  <a:gd name="T25" fmla="*/ 56 h 200"/>
                  <a:gd name="T26" fmla="*/ 84 w 168"/>
                  <a:gd name="T27" fmla="*/ 160 h 200"/>
                  <a:gd name="T28" fmla="*/ 112 w 168"/>
                  <a:gd name="T29" fmla="*/ 140 h 200"/>
                  <a:gd name="T30" fmla="*/ 56 w 168"/>
                  <a:gd name="T31" fmla="*/ 140 h 200"/>
                  <a:gd name="T32" fmla="*/ 84 w 168"/>
                  <a:gd name="T33" fmla="*/ 160 h 200"/>
                  <a:gd name="T34" fmla="*/ 76 w 168"/>
                  <a:gd name="T35" fmla="*/ 148 h 200"/>
                  <a:gd name="T36" fmla="*/ 76 w 168"/>
                  <a:gd name="T37" fmla="*/ 132 h 200"/>
                  <a:gd name="T38" fmla="*/ 92 w 168"/>
                  <a:gd name="T39" fmla="*/ 132 h 200"/>
                  <a:gd name="T40" fmla="*/ 92 w 168"/>
                  <a:gd name="T41" fmla="*/ 148 h 200"/>
                  <a:gd name="T42" fmla="*/ 84 w 168"/>
                  <a:gd name="T43" fmla="*/ 160 h 200"/>
                  <a:gd name="T44" fmla="*/ 16 w 168"/>
                  <a:gd name="T45" fmla="*/ 88 h 200"/>
                  <a:gd name="T46" fmla="*/ 32 w 168"/>
                  <a:gd name="T47" fmla="*/ 72 h 200"/>
                  <a:gd name="T48" fmla="*/ 147 w 168"/>
                  <a:gd name="T49" fmla="*/ 77 h 200"/>
                  <a:gd name="T50" fmla="*/ 152 w 168"/>
                  <a:gd name="T51" fmla="*/ 168 h 200"/>
                  <a:gd name="T52" fmla="*/ 136 w 168"/>
                  <a:gd name="T53" fmla="*/ 184 h 200"/>
                  <a:gd name="T54" fmla="*/ 21 w 168"/>
                  <a:gd name="T55" fmla="*/ 179 h 200"/>
                  <a:gd name="T56" fmla="*/ 16 w 168"/>
                  <a:gd name="T57" fmla="*/ 88 h 200"/>
                  <a:gd name="T58" fmla="*/ 0 w 168"/>
                  <a:gd name="T59" fmla="*/ 88 h 200"/>
                  <a:gd name="T60" fmla="*/ 32 w 168"/>
                  <a:gd name="T61" fmla="*/ 200 h 200"/>
                  <a:gd name="T62" fmla="*/ 168 w 168"/>
                  <a:gd name="T63" fmla="*/ 168 h 200"/>
                  <a:gd name="T64" fmla="*/ 136 w 168"/>
                  <a:gd name="T65" fmla="*/ 56 h 200"/>
                  <a:gd name="T66" fmla="*/ 0 w 168"/>
                  <a:gd name="T67" fmla="*/ 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200">
                    <a:moveTo>
                      <a:pt x="132" y="64"/>
                    </a:moveTo>
                    <a:cubicBezTo>
                      <a:pt x="140" y="64"/>
                      <a:pt x="140" y="64"/>
                      <a:pt x="140" y="64"/>
                    </a:cubicBezTo>
                    <a:cubicBezTo>
                      <a:pt x="140" y="60"/>
                      <a:pt x="140" y="60"/>
                      <a:pt x="140" y="60"/>
                    </a:cubicBezTo>
                    <a:cubicBezTo>
                      <a:pt x="140" y="44"/>
                      <a:pt x="134" y="29"/>
                      <a:pt x="124" y="18"/>
                    </a:cubicBezTo>
                    <a:cubicBezTo>
                      <a:pt x="114" y="7"/>
                      <a:pt x="100" y="0"/>
                      <a:pt x="84" y="0"/>
                    </a:cubicBezTo>
                    <a:cubicBezTo>
                      <a:pt x="68" y="0"/>
                      <a:pt x="54" y="7"/>
                      <a:pt x="44" y="18"/>
                    </a:cubicBezTo>
                    <a:cubicBezTo>
                      <a:pt x="34" y="29"/>
                      <a:pt x="28" y="44"/>
                      <a:pt x="28" y="60"/>
                    </a:cubicBezTo>
                    <a:cubicBezTo>
                      <a:pt x="28" y="62"/>
                      <a:pt x="28" y="64"/>
                      <a:pt x="28" y="64"/>
                    </a:cubicBezTo>
                    <a:cubicBezTo>
                      <a:pt x="28" y="66"/>
                      <a:pt x="29" y="68"/>
                      <a:pt x="30" y="70"/>
                    </a:cubicBezTo>
                    <a:cubicBezTo>
                      <a:pt x="32" y="71"/>
                      <a:pt x="34" y="72"/>
                      <a:pt x="36" y="72"/>
                    </a:cubicBezTo>
                    <a:cubicBezTo>
                      <a:pt x="132" y="72"/>
                      <a:pt x="132" y="72"/>
                      <a:pt x="132" y="72"/>
                    </a:cubicBezTo>
                    <a:cubicBezTo>
                      <a:pt x="134" y="72"/>
                      <a:pt x="136" y="71"/>
                      <a:pt x="138" y="70"/>
                    </a:cubicBezTo>
                    <a:cubicBezTo>
                      <a:pt x="139" y="68"/>
                      <a:pt x="140" y="66"/>
                      <a:pt x="140" y="64"/>
                    </a:cubicBezTo>
                    <a:cubicBezTo>
                      <a:pt x="132" y="64"/>
                      <a:pt x="132" y="64"/>
                      <a:pt x="132" y="64"/>
                    </a:cubicBezTo>
                    <a:cubicBezTo>
                      <a:pt x="132" y="56"/>
                      <a:pt x="132" y="56"/>
                      <a:pt x="132" y="56"/>
                    </a:cubicBezTo>
                    <a:cubicBezTo>
                      <a:pt x="36" y="56"/>
                      <a:pt x="36" y="56"/>
                      <a:pt x="36" y="56"/>
                    </a:cubicBezTo>
                    <a:cubicBezTo>
                      <a:pt x="36" y="64"/>
                      <a:pt x="36" y="64"/>
                      <a:pt x="36" y="64"/>
                    </a:cubicBezTo>
                    <a:cubicBezTo>
                      <a:pt x="44" y="64"/>
                      <a:pt x="44" y="64"/>
                      <a:pt x="44" y="64"/>
                    </a:cubicBezTo>
                    <a:cubicBezTo>
                      <a:pt x="44" y="64"/>
                      <a:pt x="44" y="62"/>
                      <a:pt x="44" y="60"/>
                    </a:cubicBezTo>
                    <a:cubicBezTo>
                      <a:pt x="44" y="48"/>
                      <a:pt x="49" y="37"/>
                      <a:pt x="56" y="29"/>
                    </a:cubicBezTo>
                    <a:cubicBezTo>
                      <a:pt x="63" y="21"/>
                      <a:pt x="73" y="16"/>
                      <a:pt x="84" y="16"/>
                    </a:cubicBezTo>
                    <a:cubicBezTo>
                      <a:pt x="95" y="16"/>
                      <a:pt x="105" y="21"/>
                      <a:pt x="112" y="29"/>
                    </a:cubicBezTo>
                    <a:cubicBezTo>
                      <a:pt x="119" y="37"/>
                      <a:pt x="124" y="48"/>
                      <a:pt x="124" y="60"/>
                    </a:cubicBezTo>
                    <a:cubicBezTo>
                      <a:pt x="124" y="64"/>
                      <a:pt x="124" y="64"/>
                      <a:pt x="124" y="64"/>
                    </a:cubicBezTo>
                    <a:cubicBezTo>
                      <a:pt x="132" y="64"/>
                      <a:pt x="132" y="64"/>
                      <a:pt x="132" y="64"/>
                    </a:cubicBezTo>
                    <a:cubicBezTo>
                      <a:pt x="132" y="56"/>
                      <a:pt x="132" y="56"/>
                      <a:pt x="132" y="56"/>
                    </a:cubicBezTo>
                    <a:lnTo>
                      <a:pt x="132" y="64"/>
                    </a:lnTo>
                    <a:close/>
                    <a:moveTo>
                      <a:pt x="84" y="160"/>
                    </a:moveTo>
                    <a:cubicBezTo>
                      <a:pt x="84" y="168"/>
                      <a:pt x="84" y="168"/>
                      <a:pt x="84" y="168"/>
                    </a:cubicBezTo>
                    <a:cubicBezTo>
                      <a:pt x="99" y="168"/>
                      <a:pt x="112" y="155"/>
                      <a:pt x="112" y="140"/>
                    </a:cubicBezTo>
                    <a:cubicBezTo>
                      <a:pt x="112" y="125"/>
                      <a:pt x="99" y="112"/>
                      <a:pt x="84" y="112"/>
                    </a:cubicBezTo>
                    <a:cubicBezTo>
                      <a:pt x="69" y="112"/>
                      <a:pt x="56" y="125"/>
                      <a:pt x="56" y="140"/>
                    </a:cubicBezTo>
                    <a:cubicBezTo>
                      <a:pt x="56" y="155"/>
                      <a:pt x="69" y="168"/>
                      <a:pt x="84" y="168"/>
                    </a:cubicBezTo>
                    <a:cubicBezTo>
                      <a:pt x="84" y="160"/>
                      <a:pt x="84" y="160"/>
                      <a:pt x="84" y="160"/>
                    </a:cubicBezTo>
                    <a:cubicBezTo>
                      <a:pt x="84" y="152"/>
                      <a:pt x="84" y="152"/>
                      <a:pt x="84" y="152"/>
                    </a:cubicBezTo>
                    <a:cubicBezTo>
                      <a:pt x="81" y="152"/>
                      <a:pt x="78" y="151"/>
                      <a:pt x="76" y="148"/>
                    </a:cubicBezTo>
                    <a:cubicBezTo>
                      <a:pt x="73" y="146"/>
                      <a:pt x="72" y="143"/>
                      <a:pt x="72" y="140"/>
                    </a:cubicBezTo>
                    <a:cubicBezTo>
                      <a:pt x="72" y="137"/>
                      <a:pt x="73" y="134"/>
                      <a:pt x="76" y="132"/>
                    </a:cubicBezTo>
                    <a:cubicBezTo>
                      <a:pt x="78" y="129"/>
                      <a:pt x="81" y="128"/>
                      <a:pt x="84" y="128"/>
                    </a:cubicBezTo>
                    <a:cubicBezTo>
                      <a:pt x="87" y="128"/>
                      <a:pt x="90" y="129"/>
                      <a:pt x="92" y="132"/>
                    </a:cubicBezTo>
                    <a:cubicBezTo>
                      <a:pt x="95" y="134"/>
                      <a:pt x="96" y="137"/>
                      <a:pt x="96" y="140"/>
                    </a:cubicBezTo>
                    <a:cubicBezTo>
                      <a:pt x="96" y="143"/>
                      <a:pt x="95" y="146"/>
                      <a:pt x="92" y="148"/>
                    </a:cubicBezTo>
                    <a:cubicBezTo>
                      <a:pt x="90" y="151"/>
                      <a:pt x="87" y="152"/>
                      <a:pt x="84" y="152"/>
                    </a:cubicBezTo>
                    <a:lnTo>
                      <a:pt x="84" y="160"/>
                    </a:lnTo>
                    <a:close/>
                    <a:moveTo>
                      <a:pt x="8" y="88"/>
                    </a:moveTo>
                    <a:cubicBezTo>
                      <a:pt x="16" y="88"/>
                      <a:pt x="16" y="88"/>
                      <a:pt x="16" y="88"/>
                    </a:cubicBezTo>
                    <a:cubicBezTo>
                      <a:pt x="16" y="84"/>
                      <a:pt x="18" y="80"/>
                      <a:pt x="21" y="77"/>
                    </a:cubicBezTo>
                    <a:cubicBezTo>
                      <a:pt x="24" y="74"/>
                      <a:pt x="28" y="72"/>
                      <a:pt x="32" y="72"/>
                    </a:cubicBezTo>
                    <a:cubicBezTo>
                      <a:pt x="136" y="72"/>
                      <a:pt x="136" y="72"/>
                      <a:pt x="136" y="72"/>
                    </a:cubicBezTo>
                    <a:cubicBezTo>
                      <a:pt x="140" y="72"/>
                      <a:pt x="144" y="74"/>
                      <a:pt x="147" y="77"/>
                    </a:cubicBezTo>
                    <a:cubicBezTo>
                      <a:pt x="150" y="80"/>
                      <a:pt x="152" y="84"/>
                      <a:pt x="152" y="88"/>
                    </a:cubicBezTo>
                    <a:cubicBezTo>
                      <a:pt x="152" y="168"/>
                      <a:pt x="152" y="168"/>
                      <a:pt x="152" y="168"/>
                    </a:cubicBezTo>
                    <a:cubicBezTo>
                      <a:pt x="152" y="172"/>
                      <a:pt x="150" y="176"/>
                      <a:pt x="147" y="179"/>
                    </a:cubicBezTo>
                    <a:cubicBezTo>
                      <a:pt x="144" y="182"/>
                      <a:pt x="140" y="184"/>
                      <a:pt x="136" y="184"/>
                    </a:cubicBezTo>
                    <a:cubicBezTo>
                      <a:pt x="32" y="184"/>
                      <a:pt x="32" y="184"/>
                      <a:pt x="32" y="184"/>
                    </a:cubicBezTo>
                    <a:cubicBezTo>
                      <a:pt x="28" y="184"/>
                      <a:pt x="24" y="182"/>
                      <a:pt x="21" y="179"/>
                    </a:cubicBezTo>
                    <a:cubicBezTo>
                      <a:pt x="18" y="176"/>
                      <a:pt x="16" y="172"/>
                      <a:pt x="16" y="168"/>
                    </a:cubicBezTo>
                    <a:cubicBezTo>
                      <a:pt x="16" y="88"/>
                      <a:pt x="16" y="88"/>
                      <a:pt x="16" y="88"/>
                    </a:cubicBezTo>
                    <a:cubicBezTo>
                      <a:pt x="8" y="88"/>
                      <a:pt x="8" y="88"/>
                      <a:pt x="8" y="88"/>
                    </a:cubicBezTo>
                    <a:cubicBezTo>
                      <a:pt x="0" y="88"/>
                      <a:pt x="0" y="88"/>
                      <a:pt x="0" y="88"/>
                    </a:cubicBezTo>
                    <a:cubicBezTo>
                      <a:pt x="0" y="168"/>
                      <a:pt x="0" y="168"/>
                      <a:pt x="0" y="168"/>
                    </a:cubicBezTo>
                    <a:cubicBezTo>
                      <a:pt x="0" y="186"/>
                      <a:pt x="14" y="200"/>
                      <a:pt x="32" y="200"/>
                    </a:cubicBezTo>
                    <a:cubicBezTo>
                      <a:pt x="136" y="200"/>
                      <a:pt x="136" y="200"/>
                      <a:pt x="136" y="200"/>
                    </a:cubicBezTo>
                    <a:cubicBezTo>
                      <a:pt x="154" y="200"/>
                      <a:pt x="168" y="186"/>
                      <a:pt x="168" y="168"/>
                    </a:cubicBezTo>
                    <a:cubicBezTo>
                      <a:pt x="168" y="88"/>
                      <a:pt x="168" y="88"/>
                      <a:pt x="168" y="88"/>
                    </a:cubicBezTo>
                    <a:cubicBezTo>
                      <a:pt x="168" y="70"/>
                      <a:pt x="154" y="56"/>
                      <a:pt x="136" y="56"/>
                    </a:cubicBezTo>
                    <a:cubicBezTo>
                      <a:pt x="32" y="56"/>
                      <a:pt x="32" y="56"/>
                      <a:pt x="32" y="56"/>
                    </a:cubicBezTo>
                    <a:cubicBezTo>
                      <a:pt x="14" y="56"/>
                      <a:pt x="0" y="70"/>
                      <a:pt x="0" y="88"/>
                    </a:cubicBezTo>
                    <a:lnTo>
                      <a:pt x="8" y="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j-lt"/>
                </a:endParaRPr>
              </a:p>
            </p:txBody>
          </p:sp>
          <p:sp>
            <p:nvSpPr>
              <p:cNvPr id="190" name="Freeform 79"/>
              <p:cNvSpPr>
                <a:spLocks/>
              </p:cNvSpPr>
              <p:nvPr/>
            </p:nvSpPr>
            <p:spPr bwMode="auto">
              <a:xfrm>
                <a:off x="6190896" y="2342367"/>
                <a:ext cx="1475514" cy="217937"/>
              </a:xfrm>
              <a:custGeom>
                <a:avLst/>
                <a:gdLst>
                  <a:gd name="T0" fmla="*/ 1820 w 2000"/>
                  <a:gd name="T1" fmla="*/ 0 h 360"/>
                  <a:gd name="T2" fmla="*/ 180 w 2000"/>
                  <a:gd name="T3" fmla="*/ 0 h 360"/>
                  <a:gd name="T4" fmla="*/ 0 w 2000"/>
                  <a:gd name="T5" fmla="*/ 180 h 360"/>
                  <a:gd name="T6" fmla="*/ 180 w 2000"/>
                  <a:gd name="T7" fmla="*/ 360 h 360"/>
                  <a:gd name="T8" fmla="*/ 1820 w 2000"/>
                  <a:gd name="T9" fmla="*/ 360 h 360"/>
                  <a:gd name="T10" fmla="*/ 2000 w 2000"/>
                  <a:gd name="T11" fmla="*/ 180 h 360"/>
                  <a:gd name="T12" fmla="*/ 1820 w 200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2000" h="360">
                    <a:moveTo>
                      <a:pt x="1820" y="0"/>
                    </a:moveTo>
                    <a:cubicBezTo>
                      <a:pt x="180" y="0"/>
                      <a:pt x="180" y="0"/>
                      <a:pt x="180" y="0"/>
                    </a:cubicBezTo>
                    <a:cubicBezTo>
                      <a:pt x="81" y="0"/>
                      <a:pt x="0" y="81"/>
                      <a:pt x="0" y="180"/>
                    </a:cubicBezTo>
                    <a:cubicBezTo>
                      <a:pt x="0" y="279"/>
                      <a:pt x="81" y="360"/>
                      <a:pt x="180" y="360"/>
                    </a:cubicBezTo>
                    <a:cubicBezTo>
                      <a:pt x="1820" y="360"/>
                      <a:pt x="1820" y="360"/>
                      <a:pt x="1820" y="360"/>
                    </a:cubicBezTo>
                    <a:cubicBezTo>
                      <a:pt x="1919" y="360"/>
                      <a:pt x="2000" y="279"/>
                      <a:pt x="2000" y="180"/>
                    </a:cubicBezTo>
                    <a:cubicBezTo>
                      <a:pt x="2000" y="81"/>
                      <a:pt x="1919" y="0"/>
                      <a:pt x="1820" y="0"/>
                    </a:cubicBezTo>
                  </a:path>
                </a:pathLst>
              </a:custGeom>
              <a:solidFill>
                <a:schemeClr val="bg1">
                  <a:alpha val="1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1000" dirty="0">
                    <a:solidFill>
                      <a:schemeClr val="bg1"/>
                    </a:solidFill>
                    <a:latin typeface="+mj-lt"/>
                  </a:rPr>
                  <a:t>email</a:t>
                </a:r>
              </a:p>
            </p:txBody>
          </p:sp>
          <p:sp>
            <p:nvSpPr>
              <p:cNvPr id="191" name="Freeform 80"/>
              <p:cNvSpPr>
                <a:spLocks noEditPoints="1"/>
              </p:cNvSpPr>
              <p:nvPr/>
            </p:nvSpPr>
            <p:spPr bwMode="auto">
              <a:xfrm>
                <a:off x="7316254" y="2400501"/>
                <a:ext cx="121133" cy="101670"/>
              </a:xfrm>
              <a:custGeom>
                <a:avLst/>
                <a:gdLst>
                  <a:gd name="T0" fmla="*/ 190 w 200"/>
                  <a:gd name="T1" fmla="*/ 146 h 168"/>
                  <a:gd name="T2" fmla="*/ 134 w 200"/>
                  <a:gd name="T3" fmla="*/ 90 h 168"/>
                  <a:gd name="T4" fmla="*/ 122 w 200"/>
                  <a:gd name="T5" fmla="*/ 90 h 168"/>
                  <a:gd name="T6" fmla="*/ 122 w 200"/>
                  <a:gd name="T7" fmla="*/ 102 h 168"/>
                  <a:gd name="T8" fmla="*/ 178 w 200"/>
                  <a:gd name="T9" fmla="*/ 158 h 168"/>
                  <a:gd name="T10" fmla="*/ 190 w 200"/>
                  <a:gd name="T11" fmla="*/ 158 h 168"/>
                  <a:gd name="T12" fmla="*/ 190 w 200"/>
                  <a:gd name="T13" fmla="*/ 146 h 168"/>
                  <a:gd name="T14" fmla="*/ 22 w 200"/>
                  <a:gd name="T15" fmla="*/ 158 h 168"/>
                  <a:gd name="T16" fmla="*/ 78 w 200"/>
                  <a:gd name="T17" fmla="*/ 102 h 168"/>
                  <a:gd name="T18" fmla="*/ 78 w 200"/>
                  <a:gd name="T19" fmla="*/ 90 h 168"/>
                  <a:gd name="T20" fmla="*/ 66 w 200"/>
                  <a:gd name="T21" fmla="*/ 90 h 168"/>
                  <a:gd name="T22" fmla="*/ 10 w 200"/>
                  <a:gd name="T23" fmla="*/ 146 h 168"/>
                  <a:gd name="T24" fmla="*/ 10 w 200"/>
                  <a:gd name="T25" fmla="*/ 158 h 168"/>
                  <a:gd name="T26" fmla="*/ 22 w 200"/>
                  <a:gd name="T27" fmla="*/ 158 h 168"/>
                  <a:gd name="T28" fmla="*/ 7 w 200"/>
                  <a:gd name="T29" fmla="*/ 38 h 168"/>
                  <a:gd name="T30" fmla="*/ 77 w 200"/>
                  <a:gd name="T31" fmla="*/ 100 h 168"/>
                  <a:gd name="T32" fmla="*/ 100 w 200"/>
                  <a:gd name="T33" fmla="*/ 109 h 168"/>
                  <a:gd name="T34" fmla="*/ 123 w 200"/>
                  <a:gd name="T35" fmla="*/ 100 h 168"/>
                  <a:gd name="T36" fmla="*/ 193 w 200"/>
                  <a:gd name="T37" fmla="*/ 38 h 168"/>
                  <a:gd name="T38" fmla="*/ 194 w 200"/>
                  <a:gd name="T39" fmla="*/ 27 h 168"/>
                  <a:gd name="T40" fmla="*/ 183 w 200"/>
                  <a:gd name="T41" fmla="*/ 26 h 168"/>
                  <a:gd name="T42" fmla="*/ 113 w 200"/>
                  <a:gd name="T43" fmla="*/ 88 h 168"/>
                  <a:gd name="T44" fmla="*/ 100 w 200"/>
                  <a:gd name="T45" fmla="*/ 93 h 168"/>
                  <a:gd name="T46" fmla="*/ 87 w 200"/>
                  <a:gd name="T47" fmla="*/ 88 h 168"/>
                  <a:gd name="T48" fmla="*/ 17 w 200"/>
                  <a:gd name="T49" fmla="*/ 26 h 168"/>
                  <a:gd name="T50" fmla="*/ 6 w 200"/>
                  <a:gd name="T51" fmla="*/ 27 h 168"/>
                  <a:gd name="T52" fmla="*/ 7 w 200"/>
                  <a:gd name="T53" fmla="*/ 38 h 168"/>
                  <a:gd name="T54" fmla="*/ 8 w 200"/>
                  <a:gd name="T55" fmla="*/ 32 h 168"/>
                  <a:gd name="T56" fmla="*/ 16 w 200"/>
                  <a:gd name="T57" fmla="*/ 32 h 168"/>
                  <a:gd name="T58" fmla="*/ 21 w 200"/>
                  <a:gd name="T59" fmla="*/ 21 h 168"/>
                  <a:gd name="T60" fmla="*/ 32 w 200"/>
                  <a:gd name="T61" fmla="*/ 16 h 168"/>
                  <a:gd name="T62" fmla="*/ 168 w 200"/>
                  <a:gd name="T63" fmla="*/ 16 h 168"/>
                  <a:gd name="T64" fmla="*/ 179 w 200"/>
                  <a:gd name="T65" fmla="*/ 21 h 168"/>
                  <a:gd name="T66" fmla="*/ 184 w 200"/>
                  <a:gd name="T67" fmla="*/ 32 h 168"/>
                  <a:gd name="T68" fmla="*/ 184 w 200"/>
                  <a:gd name="T69" fmla="*/ 136 h 168"/>
                  <a:gd name="T70" fmla="*/ 179 w 200"/>
                  <a:gd name="T71" fmla="*/ 147 h 168"/>
                  <a:gd name="T72" fmla="*/ 168 w 200"/>
                  <a:gd name="T73" fmla="*/ 152 h 168"/>
                  <a:gd name="T74" fmla="*/ 32 w 200"/>
                  <a:gd name="T75" fmla="*/ 152 h 168"/>
                  <a:gd name="T76" fmla="*/ 21 w 200"/>
                  <a:gd name="T77" fmla="*/ 147 h 168"/>
                  <a:gd name="T78" fmla="*/ 16 w 200"/>
                  <a:gd name="T79" fmla="*/ 136 h 168"/>
                  <a:gd name="T80" fmla="*/ 16 w 200"/>
                  <a:gd name="T81" fmla="*/ 32 h 168"/>
                  <a:gd name="T82" fmla="*/ 8 w 200"/>
                  <a:gd name="T83" fmla="*/ 32 h 168"/>
                  <a:gd name="T84" fmla="*/ 0 w 200"/>
                  <a:gd name="T85" fmla="*/ 32 h 168"/>
                  <a:gd name="T86" fmla="*/ 0 w 200"/>
                  <a:gd name="T87" fmla="*/ 136 h 168"/>
                  <a:gd name="T88" fmla="*/ 32 w 200"/>
                  <a:gd name="T89" fmla="*/ 168 h 168"/>
                  <a:gd name="T90" fmla="*/ 168 w 200"/>
                  <a:gd name="T91" fmla="*/ 168 h 168"/>
                  <a:gd name="T92" fmla="*/ 200 w 200"/>
                  <a:gd name="T93" fmla="*/ 136 h 168"/>
                  <a:gd name="T94" fmla="*/ 200 w 200"/>
                  <a:gd name="T95" fmla="*/ 32 h 168"/>
                  <a:gd name="T96" fmla="*/ 168 w 200"/>
                  <a:gd name="T97" fmla="*/ 0 h 168"/>
                  <a:gd name="T98" fmla="*/ 32 w 200"/>
                  <a:gd name="T99" fmla="*/ 0 h 168"/>
                  <a:gd name="T100" fmla="*/ 0 w 200"/>
                  <a:gd name="T101" fmla="*/ 32 h 168"/>
                  <a:gd name="T102" fmla="*/ 8 w 200"/>
                  <a:gd name="T103" fmla="*/ 3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0" h="168">
                    <a:moveTo>
                      <a:pt x="190" y="146"/>
                    </a:moveTo>
                    <a:cubicBezTo>
                      <a:pt x="134" y="90"/>
                      <a:pt x="134" y="90"/>
                      <a:pt x="134" y="90"/>
                    </a:cubicBezTo>
                    <a:cubicBezTo>
                      <a:pt x="131" y="87"/>
                      <a:pt x="125" y="87"/>
                      <a:pt x="122" y="90"/>
                    </a:cubicBezTo>
                    <a:cubicBezTo>
                      <a:pt x="119" y="93"/>
                      <a:pt x="119" y="99"/>
                      <a:pt x="122" y="102"/>
                    </a:cubicBezTo>
                    <a:cubicBezTo>
                      <a:pt x="178" y="158"/>
                      <a:pt x="178" y="158"/>
                      <a:pt x="178" y="158"/>
                    </a:cubicBezTo>
                    <a:cubicBezTo>
                      <a:pt x="181" y="161"/>
                      <a:pt x="187" y="161"/>
                      <a:pt x="190" y="158"/>
                    </a:cubicBezTo>
                    <a:cubicBezTo>
                      <a:pt x="193" y="155"/>
                      <a:pt x="193" y="149"/>
                      <a:pt x="190" y="146"/>
                    </a:cubicBezTo>
                    <a:close/>
                    <a:moveTo>
                      <a:pt x="22" y="158"/>
                    </a:moveTo>
                    <a:cubicBezTo>
                      <a:pt x="78" y="102"/>
                      <a:pt x="78" y="102"/>
                      <a:pt x="78" y="102"/>
                    </a:cubicBezTo>
                    <a:cubicBezTo>
                      <a:pt x="81" y="99"/>
                      <a:pt x="81" y="93"/>
                      <a:pt x="78" y="90"/>
                    </a:cubicBezTo>
                    <a:cubicBezTo>
                      <a:pt x="75" y="87"/>
                      <a:pt x="69" y="87"/>
                      <a:pt x="66" y="90"/>
                    </a:cubicBezTo>
                    <a:cubicBezTo>
                      <a:pt x="10" y="146"/>
                      <a:pt x="10" y="146"/>
                      <a:pt x="10" y="146"/>
                    </a:cubicBezTo>
                    <a:cubicBezTo>
                      <a:pt x="7" y="149"/>
                      <a:pt x="7" y="155"/>
                      <a:pt x="10" y="158"/>
                    </a:cubicBezTo>
                    <a:cubicBezTo>
                      <a:pt x="13" y="161"/>
                      <a:pt x="19" y="161"/>
                      <a:pt x="22" y="158"/>
                    </a:cubicBezTo>
                    <a:close/>
                    <a:moveTo>
                      <a:pt x="7" y="38"/>
                    </a:moveTo>
                    <a:cubicBezTo>
                      <a:pt x="77" y="100"/>
                      <a:pt x="77" y="100"/>
                      <a:pt x="77" y="100"/>
                    </a:cubicBezTo>
                    <a:cubicBezTo>
                      <a:pt x="83" y="106"/>
                      <a:pt x="92" y="109"/>
                      <a:pt x="100" y="109"/>
                    </a:cubicBezTo>
                    <a:cubicBezTo>
                      <a:pt x="108" y="109"/>
                      <a:pt x="117" y="106"/>
                      <a:pt x="123" y="100"/>
                    </a:cubicBezTo>
                    <a:cubicBezTo>
                      <a:pt x="193" y="38"/>
                      <a:pt x="193" y="38"/>
                      <a:pt x="193" y="38"/>
                    </a:cubicBezTo>
                    <a:cubicBezTo>
                      <a:pt x="197" y="35"/>
                      <a:pt x="197" y="30"/>
                      <a:pt x="194" y="27"/>
                    </a:cubicBezTo>
                    <a:cubicBezTo>
                      <a:pt x="191" y="23"/>
                      <a:pt x="186" y="23"/>
                      <a:pt x="183" y="26"/>
                    </a:cubicBezTo>
                    <a:cubicBezTo>
                      <a:pt x="113" y="88"/>
                      <a:pt x="113" y="88"/>
                      <a:pt x="113" y="88"/>
                    </a:cubicBezTo>
                    <a:cubicBezTo>
                      <a:pt x="109" y="91"/>
                      <a:pt x="105" y="93"/>
                      <a:pt x="100" y="93"/>
                    </a:cubicBezTo>
                    <a:cubicBezTo>
                      <a:pt x="95" y="93"/>
                      <a:pt x="91" y="91"/>
                      <a:pt x="87" y="88"/>
                    </a:cubicBezTo>
                    <a:cubicBezTo>
                      <a:pt x="17" y="26"/>
                      <a:pt x="17" y="26"/>
                      <a:pt x="17" y="26"/>
                    </a:cubicBezTo>
                    <a:cubicBezTo>
                      <a:pt x="14" y="23"/>
                      <a:pt x="9" y="23"/>
                      <a:pt x="6" y="27"/>
                    </a:cubicBezTo>
                    <a:cubicBezTo>
                      <a:pt x="3" y="30"/>
                      <a:pt x="3" y="35"/>
                      <a:pt x="7" y="38"/>
                    </a:cubicBezTo>
                    <a:close/>
                    <a:moveTo>
                      <a:pt x="8" y="32"/>
                    </a:moveTo>
                    <a:cubicBezTo>
                      <a:pt x="16" y="32"/>
                      <a:pt x="16" y="32"/>
                      <a:pt x="16" y="32"/>
                    </a:cubicBezTo>
                    <a:cubicBezTo>
                      <a:pt x="16" y="28"/>
                      <a:pt x="18" y="24"/>
                      <a:pt x="21" y="21"/>
                    </a:cubicBezTo>
                    <a:cubicBezTo>
                      <a:pt x="24" y="18"/>
                      <a:pt x="28" y="16"/>
                      <a:pt x="32" y="16"/>
                    </a:cubicBezTo>
                    <a:cubicBezTo>
                      <a:pt x="168" y="16"/>
                      <a:pt x="168" y="16"/>
                      <a:pt x="168" y="16"/>
                    </a:cubicBezTo>
                    <a:cubicBezTo>
                      <a:pt x="172" y="16"/>
                      <a:pt x="176" y="18"/>
                      <a:pt x="179" y="21"/>
                    </a:cubicBezTo>
                    <a:cubicBezTo>
                      <a:pt x="182" y="24"/>
                      <a:pt x="184" y="28"/>
                      <a:pt x="184" y="32"/>
                    </a:cubicBezTo>
                    <a:cubicBezTo>
                      <a:pt x="184" y="136"/>
                      <a:pt x="184" y="136"/>
                      <a:pt x="184" y="136"/>
                    </a:cubicBezTo>
                    <a:cubicBezTo>
                      <a:pt x="184" y="140"/>
                      <a:pt x="182" y="144"/>
                      <a:pt x="179" y="147"/>
                    </a:cubicBezTo>
                    <a:cubicBezTo>
                      <a:pt x="176" y="150"/>
                      <a:pt x="172" y="152"/>
                      <a:pt x="168" y="152"/>
                    </a:cubicBezTo>
                    <a:cubicBezTo>
                      <a:pt x="32" y="152"/>
                      <a:pt x="32" y="152"/>
                      <a:pt x="32" y="152"/>
                    </a:cubicBezTo>
                    <a:cubicBezTo>
                      <a:pt x="28" y="152"/>
                      <a:pt x="24" y="150"/>
                      <a:pt x="21" y="147"/>
                    </a:cubicBezTo>
                    <a:cubicBezTo>
                      <a:pt x="18" y="144"/>
                      <a:pt x="16" y="140"/>
                      <a:pt x="16" y="136"/>
                    </a:cubicBezTo>
                    <a:cubicBezTo>
                      <a:pt x="16" y="32"/>
                      <a:pt x="16" y="32"/>
                      <a:pt x="16" y="32"/>
                    </a:cubicBezTo>
                    <a:cubicBezTo>
                      <a:pt x="8" y="32"/>
                      <a:pt x="8" y="32"/>
                      <a:pt x="8" y="32"/>
                    </a:cubicBezTo>
                    <a:cubicBezTo>
                      <a:pt x="0" y="32"/>
                      <a:pt x="0" y="32"/>
                      <a:pt x="0" y="32"/>
                    </a:cubicBezTo>
                    <a:cubicBezTo>
                      <a:pt x="0" y="136"/>
                      <a:pt x="0" y="136"/>
                      <a:pt x="0" y="136"/>
                    </a:cubicBezTo>
                    <a:cubicBezTo>
                      <a:pt x="0" y="154"/>
                      <a:pt x="14" y="168"/>
                      <a:pt x="32" y="168"/>
                    </a:cubicBezTo>
                    <a:cubicBezTo>
                      <a:pt x="168" y="168"/>
                      <a:pt x="168" y="168"/>
                      <a:pt x="168" y="168"/>
                    </a:cubicBezTo>
                    <a:cubicBezTo>
                      <a:pt x="186" y="168"/>
                      <a:pt x="200" y="154"/>
                      <a:pt x="200" y="136"/>
                    </a:cubicBezTo>
                    <a:cubicBezTo>
                      <a:pt x="200" y="32"/>
                      <a:pt x="200" y="32"/>
                      <a:pt x="200" y="32"/>
                    </a:cubicBezTo>
                    <a:cubicBezTo>
                      <a:pt x="200" y="14"/>
                      <a:pt x="186" y="0"/>
                      <a:pt x="168" y="0"/>
                    </a:cubicBezTo>
                    <a:cubicBezTo>
                      <a:pt x="32" y="0"/>
                      <a:pt x="32" y="0"/>
                      <a:pt x="32" y="0"/>
                    </a:cubicBezTo>
                    <a:cubicBezTo>
                      <a:pt x="14" y="0"/>
                      <a:pt x="0" y="14"/>
                      <a:pt x="0" y="32"/>
                    </a:cubicBezTo>
                    <a:lnTo>
                      <a:pt x="8"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j-lt"/>
                </a:endParaRPr>
              </a:p>
            </p:txBody>
          </p:sp>
        </p:grpSp>
        <p:grpSp>
          <p:nvGrpSpPr>
            <p:cNvPr id="185" name="Group 184"/>
            <p:cNvGrpSpPr/>
            <p:nvPr/>
          </p:nvGrpSpPr>
          <p:grpSpPr>
            <a:xfrm>
              <a:off x="8896065" y="4959949"/>
              <a:ext cx="517571" cy="144738"/>
              <a:chOff x="6461151" y="4030036"/>
              <a:chExt cx="935005" cy="261473"/>
            </a:xfrm>
            <a:solidFill>
              <a:schemeClr val="bg1"/>
            </a:solidFill>
          </p:grpSpPr>
          <p:sp>
            <p:nvSpPr>
              <p:cNvPr id="50" name="Freeform 35"/>
              <p:cNvSpPr>
                <a:spLocks/>
              </p:cNvSpPr>
              <p:nvPr/>
            </p:nvSpPr>
            <p:spPr bwMode="auto">
              <a:xfrm>
                <a:off x="7134426" y="4030036"/>
                <a:ext cx="261730" cy="261473"/>
              </a:xfrm>
              <a:custGeom>
                <a:avLst/>
                <a:gdLst>
                  <a:gd name="T0" fmla="*/ 8 w 432"/>
                  <a:gd name="T1" fmla="*/ 216 h 432"/>
                  <a:gd name="T2" fmla="*/ 16 w 432"/>
                  <a:gd name="T3" fmla="*/ 216 h 432"/>
                  <a:gd name="T4" fmla="*/ 75 w 432"/>
                  <a:gd name="T5" fmla="*/ 75 h 432"/>
                  <a:gd name="T6" fmla="*/ 216 w 432"/>
                  <a:gd name="T7" fmla="*/ 16 h 432"/>
                  <a:gd name="T8" fmla="*/ 357 w 432"/>
                  <a:gd name="T9" fmla="*/ 75 h 432"/>
                  <a:gd name="T10" fmla="*/ 416 w 432"/>
                  <a:gd name="T11" fmla="*/ 216 h 432"/>
                  <a:gd name="T12" fmla="*/ 357 w 432"/>
                  <a:gd name="T13" fmla="*/ 357 h 432"/>
                  <a:gd name="T14" fmla="*/ 216 w 432"/>
                  <a:gd name="T15" fmla="*/ 416 h 432"/>
                  <a:gd name="T16" fmla="*/ 75 w 432"/>
                  <a:gd name="T17" fmla="*/ 357 h 432"/>
                  <a:gd name="T18" fmla="*/ 16 w 432"/>
                  <a:gd name="T19" fmla="*/ 216 h 432"/>
                  <a:gd name="T20" fmla="*/ 8 w 432"/>
                  <a:gd name="T21" fmla="*/ 216 h 432"/>
                  <a:gd name="T22" fmla="*/ 0 w 432"/>
                  <a:gd name="T23" fmla="*/ 216 h 432"/>
                  <a:gd name="T24" fmla="*/ 216 w 432"/>
                  <a:gd name="T25" fmla="*/ 432 h 432"/>
                  <a:gd name="T26" fmla="*/ 432 w 432"/>
                  <a:gd name="T27" fmla="*/ 216 h 432"/>
                  <a:gd name="T28" fmla="*/ 216 w 432"/>
                  <a:gd name="T29" fmla="*/ 0 h 432"/>
                  <a:gd name="T30" fmla="*/ 0 w 432"/>
                  <a:gd name="T31" fmla="*/ 216 h 432"/>
                  <a:gd name="T32" fmla="*/ 8 w 432"/>
                  <a:gd name="T33" fmla="*/ 21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2" h="432">
                    <a:moveTo>
                      <a:pt x="8" y="216"/>
                    </a:moveTo>
                    <a:cubicBezTo>
                      <a:pt x="16" y="216"/>
                      <a:pt x="16" y="216"/>
                      <a:pt x="16" y="216"/>
                    </a:cubicBezTo>
                    <a:cubicBezTo>
                      <a:pt x="16" y="161"/>
                      <a:pt x="38" y="111"/>
                      <a:pt x="75" y="75"/>
                    </a:cubicBezTo>
                    <a:cubicBezTo>
                      <a:pt x="111" y="38"/>
                      <a:pt x="161" y="16"/>
                      <a:pt x="216" y="16"/>
                    </a:cubicBezTo>
                    <a:cubicBezTo>
                      <a:pt x="271" y="16"/>
                      <a:pt x="321" y="38"/>
                      <a:pt x="357" y="75"/>
                    </a:cubicBezTo>
                    <a:cubicBezTo>
                      <a:pt x="394" y="111"/>
                      <a:pt x="416" y="161"/>
                      <a:pt x="416" y="216"/>
                    </a:cubicBezTo>
                    <a:cubicBezTo>
                      <a:pt x="416" y="271"/>
                      <a:pt x="394" y="321"/>
                      <a:pt x="357" y="357"/>
                    </a:cubicBezTo>
                    <a:cubicBezTo>
                      <a:pt x="321" y="394"/>
                      <a:pt x="271" y="416"/>
                      <a:pt x="216" y="416"/>
                    </a:cubicBezTo>
                    <a:cubicBezTo>
                      <a:pt x="161" y="416"/>
                      <a:pt x="111" y="394"/>
                      <a:pt x="75" y="357"/>
                    </a:cubicBezTo>
                    <a:cubicBezTo>
                      <a:pt x="38" y="321"/>
                      <a:pt x="16" y="271"/>
                      <a:pt x="16" y="216"/>
                    </a:cubicBezTo>
                    <a:cubicBezTo>
                      <a:pt x="8" y="216"/>
                      <a:pt x="8" y="216"/>
                      <a:pt x="8" y="216"/>
                    </a:cubicBezTo>
                    <a:cubicBezTo>
                      <a:pt x="0" y="216"/>
                      <a:pt x="0" y="216"/>
                      <a:pt x="0" y="216"/>
                    </a:cubicBezTo>
                    <a:cubicBezTo>
                      <a:pt x="0" y="335"/>
                      <a:pt x="97" y="432"/>
                      <a:pt x="216" y="432"/>
                    </a:cubicBezTo>
                    <a:cubicBezTo>
                      <a:pt x="335" y="432"/>
                      <a:pt x="432" y="335"/>
                      <a:pt x="432" y="216"/>
                    </a:cubicBezTo>
                    <a:cubicBezTo>
                      <a:pt x="432" y="97"/>
                      <a:pt x="335" y="0"/>
                      <a:pt x="216" y="0"/>
                    </a:cubicBezTo>
                    <a:cubicBezTo>
                      <a:pt x="97" y="0"/>
                      <a:pt x="0" y="97"/>
                      <a:pt x="0" y="216"/>
                    </a:cubicBezTo>
                    <a:lnTo>
                      <a:pt x="8"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j-lt"/>
                </a:endParaRPr>
              </a:p>
            </p:txBody>
          </p:sp>
          <p:sp>
            <p:nvSpPr>
              <p:cNvPr id="51" name="Freeform 36"/>
              <p:cNvSpPr>
                <a:spLocks/>
              </p:cNvSpPr>
              <p:nvPr/>
            </p:nvSpPr>
            <p:spPr bwMode="auto">
              <a:xfrm>
                <a:off x="7202804" y="4108145"/>
                <a:ext cx="134450" cy="113194"/>
              </a:xfrm>
              <a:custGeom>
                <a:avLst/>
                <a:gdLst>
                  <a:gd name="T0" fmla="*/ 107 w 222"/>
                  <a:gd name="T1" fmla="*/ 49 h 187"/>
                  <a:gd name="T2" fmla="*/ 108 w 222"/>
                  <a:gd name="T3" fmla="*/ 57 h 187"/>
                  <a:gd name="T4" fmla="*/ 100 w 222"/>
                  <a:gd name="T5" fmla="*/ 56 h 187"/>
                  <a:gd name="T6" fmla="*/ 24 w 222"/>
                  <a:gd name="T7" fmla="*/ 18 h 187"/>
                  <a:gd name="T8" fmla="*/ 14 w 222"/>
                  <a:gd name="T9" fmla="*/ 8 h 187"/>
                  <a:gd name="T10" fmla="*/ 11 w 222"/>
                  <a:gd name="T11" fmla="*/ 16 h 187"/>
                  <a:gd name="T12" fmla="*/ 21 w 222"/>
                  <a:gd name="T13" fmla="*/ 63 h 187"/>
                  <a:gd name="T14" fmla="*/ 15 w 222"/>
                  <a:gd name="T15" fmla="*/ 67 h 187"/>
                  <a:gd name="T16" fmla="*/ 7 w 222"/>
                  <a:gd name="T17" fmla="*/ 65 h 187"/>
                  <a:gd name="T18" fmla="*/ 13 w 222"/>
                  <a:gd name="T19" fmla="*/ 87 h 187"/>
                  <a:gd name="T20" fmla="*/ 35 w 222"/>
                  <a:gd name="T21" fmla="*/ 107 h 187"/>
                  <a:gd name="T22" fmla="*/ 43 w 222"/>
                  <a:gd name="T23" fmla="*/ 111 h 187"/>
                  <a:gd name="T24" fmla="*/ 33 w 222"/>
                  <a:gd name="T25" fmla="*/ 111 h 187"/>
                  <a:gd name="T26" fmla="*/ 25 w 222"/>
                  <a:gd name="T27" fmla="*/ 115 h 187"/>
                  <a:gd name="T28" fmla="*/ 55 w 222"/>
                  <a:gd name="T29" fmla="*/ 141 h 187"/>
                  <a:gd name="T30" fmla="*/ 65 w 222"/>
                  <a:gd name="T31" fmla="*/ 145 h 187"/>
                  <a:gd name="T32" fmla="*/ 56 w 222"/>
                  <a:gd name="T33" fmla="*/ 150 h 187"/>
                  <a:gd name="T34" fmla="*/ 13 w 222"/>
                  <a:gd name="T35" fmla="*/ 162 h 187"/>
                  <a:gd name="T36" fmla="*/ 0 w 222"/>
                  <a:gd name="T37" fmla="*/ 163 h 187"/>
                  <a:gd name="T38" fmla="*/ 31 w 222"/>
                  <a:gd name="T39" fmla="*/ 177 h 187"/>
                  <a:gd name="T40" fmla="*/ 136 w 222"/>
                  <a:gd name="T41" fmla="*/ 165 h 187"/>
                  <a:gd name="T42" fmla="*/ 189 w 222"/>
                  <a:gd name="T43" fmla="*/ 103 h 187"/>
                  <a:gd name="T44" fmla="*/ 200 w 222"/>
                  <a:gd name="T45" fmla="*/ 54 h 187"/>
                  <a:gd name="T46" fmla="*/ 209 w 222"/>
                  <a:gd name="T47" fmla="*/ 37 h 187"/>
                  <a:gd name="T48" fmla="*/ 220 w 222"/>
                  <a:gd name="T49" fmla="*/ 25 h 187"/>
                  <a:gd name="T50" fmla="*/ 213 w 222"/>
                  <a:gd name="T51" fmla="*/ 25 h 187"/>
                  <a:gd name="T52" fmla="*/ 205 w 222"/>
                  <a:gd name="T53" fmla="*/ 21 h 187"/>
                  <a:gd name="T54" fmla="*/ 215 w 222"/>
                  <a:gd name="T55" fmla="*/ 4 h 187"/>
                  <a:gd name="T56" fmla="*/ 210 w 222"/>
                  <a:gd name="T57" fmla="*/ 6 h 187"/>
                  <a:gd name="T58" fmla="*/ 196 w 222"/>
                  <a:gd name="T59" fmla="*/ 12 h 187"/>
                  <a:gd name="T60" fmla="*/ 188 w 222"/>
                  <a:gd name="T61" fmla="*/ 14 h 187"/>
                  <a:gd name="T62" fmla="*/ 180 w 222"/>
                  <a:gd name="T63" fmla="*/ 9 h 187"/>
                  <a:gd name="T64" fmla="*/ 166 w 222"/>
                  <a:gd name="T65" fmla="*/ 2 h 187"/>
                  <a:gd name="T66" fmla="*/ 139 w 222"/>
                  <a:gd name="T67" fmla="*/ 3 h 187"/>
                  <a:gd name="T68" fmla="*/ 107 w 222"/>
                  <a:gd name="T69" fmla="*/ 4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2" h="187">
                    <a:moveTo>
                      <a:pt x="107" y="49"/>
                    </a:moveTo>
                    <a:cubicBezTo>
                      <a:pt x="108" y="57"/>
                      <a:pt x="108" y="57"/>
                      <a:pt x="108" y="57"/>
                    </a:cubicBezTo>
                    <a:cubicBezTo>
                      <a:pt x="100" y="56"/>
                      <a:pt x="100" y="56"/>
                      <a:pt x="100" y="56"/>
                    </a:cubicBezTo>
                    <a:cubicBezTo>
                      <a:pt x="71" y="52"/>
                      <a:pt x="46" y="40"/>
                      <a:pt x="24" y="18"/>
                    </a:cubicBezTo>
                    <a:cubicBezTo>
                      <a:pt x="14" y="8"/>
                      <a:pt x="14" y="8"/>
                      <a:pt x="14" y="8"/>
                    </a:cubicBezTo>
                    <a:cubicBezTo>
                      <a:pt x="11" y="16"/>
                      <a:pt x="11" y="16"/>
                      <a:pt x="11" y="16"/>
                    </a:cubicBezTo>
                    <a:cubicBezTo>
                      <a:pt x="5" y="33"/>
                      <a:pt x="9" y="51"/>
                      <a:pt x="21" y="63"/>
                    </a:cubicBezTo>
                    <a:cubicBezTo>
                      <a:pt x="27" y="70"/>
                      <a:pt x="26" y="71"/>
                      <a:pt x="15" y="67"/>
                    </a:cubicBezTo>
                    <a:cubicBezTo>
                      <a:pt x="11" y="66"/>
                      <a:pt x="8" y="65"/>
                      <a:pt x="7" y="65"/>
                    </a:cubicBezTo>
                    <a:cubicBezTo>
                      <a:pt x="6" y="66"/>
                      <a:pt x="10" y="81"/>
                      <a:pt x="13" y="87"/>
                    </a:cubicBezTo>
                    <a:cubicBezTo>
                      <a:pt x="17" y="95"/>
                      <a:pt x="26" y="103"/>
                      <a:pt x="35" y="107"/>
                    </a:cubicBezTo>
                    <a:cubicBezTo>
                      <a:pt x="43" y="111"/>
                      <a:pt x="43" y="111"/>
                      <a:pt x="43" y="111"/>
                    </a:cubicBezTo>
                    <a:cubicBezTo>
                      <a:pt x="33" y="111"/>
                      <a:pt x="33" y="111"/>
                      <a:pt x="33" y="111"/>
                    </a:cubicBezTo>
                    <a:cubicBezTo>
                      <a:pt x="24" y="111"/>
                      <a:pt x="24" y="111"/>
                      <a:pt x="25" y="115"/>
                    </a:cubicBezTo>
                    <a:cubicBezTo>
                      <a:pt x="28" y="125"/>
                      <a:pt x="41" y="136"/>
                      <a:pt x="55" y="141"/>
                    </a:cubicBezTo>
                    <a:cubicBezTo>
                      <a:pt x="65" y="145"/>
                      <a:pt x="65" y="145"/>
                      <a:pt x="65" y="145"/>
                    </a:cubicBezTo>
                    <a:cubicBezTo>
                      <a:pt x="56" y="150"/>
                      <a:pt x="56" y="150"/>
                      <a:pt x="56" y="150"/>
                    </a:cubicBezTo>
                    <a:cubicBezTo>
                      <a:pt x="43" y="157"/>
                      <a:pt x="28" y="161"/>
                      <a:pt x="13" y="162"/>
                    </a:cubicBezTo>
                    <a:cubicBezTo>
                      <a:pt x="6" y="162"/>
                      <a:pt x="0" y="162"/>
                      <a:pt x="0" y="163"/>
                    </a:cubicBezTo>
                    <a:cubicBezTo>
                      <a:pt x="0" y="164"/>
                      <a:pt x="20" y="173"/>
                      <a:pt x="31" y="177"/>
                    </a:cubicBezTo>
                    <a:cubicBezTo>
                      <a:pt x="65" y="187"/>
                      <a:pt x="105" y="183"/>
                      <a:pt x="136" y="165"/>
                    </a:cubicBezTo>
                    <a:cubicBezTo>
                      <a:pt x="157" y="152"/>
                      <a:pt x="179" y="127"/>
                      <a:pt x="189" y="103"/>
                    </a:cubicBezTo>
                    <a:cubicBezTo>
                      <a:pt x="194" y="90"/>
                      <a:pt x="200" y="66"/>
                      <a:pt x="200" y="54"/>
                    </a:cubicBezTo>
                    <a:cubicBezTo>
                      <a:pt x="200" y="47"/>
                      <a:pt x="200" y="46"/>
                      <a:pt x="209" y="37"/>
                    </a:cubicBezTo>
                    <a:cubicBezTo>
                      <a:pt x="214" y="32"/>
                      <a:pt x="219" y="26"/>
                      <a:pt x="220" y="25"/>
                    </a:cubicBezTo>
                    <a:cubicBezTo>
                      <a:pt x="222" y="22"/>
                      <a:pt x="222" y="22"/>
                      <a:pt x="213" y="25"/>
                    </a:cubicBezTo>
                    <a:cubicBezTo>
                      <a:pt x="200" y="29"/>
                      <a:pt x="198" y="29"/>
                      <a:pt x="205" y="21"/>
                    </a:cubicBezTo>
                    <a:cubicBezTo>
                      <a:pt x="210" y="16"/>
                      <a:pt x="215" y="7"/>
                      <a:pt x="215" y="4"/>
                    </a:cubicBezTo>
                    <a:cubicBezTo>
                      <a:pt x="215" y="4"/>
                      <a:pt x="213" y="5"/>
                      <a:pt x="210" y="6"/>
                    </a:cubicBezTo>
                    <a:cubicBezTo>
                      <a:pt x="207" y="8"/>
                      <a:pt x="201" y="10"/>
                      <a:pt x="196" y="12"/>
                    </a:cubicBezTo>
                    <a:cubicBezTo>
                      <a:pt x="188" y="14"/>
                      <a:pt x="188" y="14"/>
                      <a:pt x="188" y="14"/>
                    </a:cubicBezTo>
                    <a:cubicBezTo>
                      <a:pt x="180" y="9"/>
                      <a:pt x="180" y="9"/>
                      <a:pt x="180" y="9"/>
                    </a:cubicBezTo>
                    <a:cubicBezTo>
                      <a:pt x="176" y="6"/>
                      <a:pt x="170" y="3"/>
                      <a:pt x="166" y="2"/>
                    </a:cubicBezTo>
                    <a:cubicBezTo>
                      <a:pt x="158" y="0"/>
                      <a:pt x="146" y="0"/>
                      <a:pt x="139" y="3"/>
                    </a:cubicBezTo>
                    <a:cubicBezTo>
                      <a:pt x="119" y="10"/>
                      <a:pt x="106" y="28"/>
                      <a:pt x="10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j-lt"/>
                </a:endParaRPr>
              </a:p>
            </p:txBody>
          </p:sp>
          <p:sp>
            <p:nvSpPr>
              <p:cNvPr id="53" name="Freeform 37"/>
              <p:cNvSpPr>
                <a:spLocks/>
              </p:cNvSpPr>
              <p:nvPr/>
            </p:nvSpPr>
            <p:spPr bwMode="auto">
              <a:xfrm>
                <a:off x="6797916" y="4030036"/>
                <a:ext cx="261474" cy="261473"/>
              </a:xfrm>
              <a:custGeom>
                <a:avLst/>
                <a:gdLst>
                  <a:gd name="T0" fmla="*/ 216 w 432"/>
                  <a:gd name="T1" fmla="*/ 424 h 432"/>
                  <a:gd name="T2" fmla="*/ 216 w 432"/>
                  <a:gd name="T3" fmla="*/ 432 h 432"/>
                  <a:gd name="T4" fmla="*/ 432 w 432"/>
                  <a:gd name="T5" fmla="*/ 216 h 432"/>
                  <a:gd name="T6" fmla="*/ 216 w 432"/>
                  <a:gd name="T7" fmla="*/ 0 h 432"/>
                  <a:gd name="T8" fmla="*/ 0 w 432"/>
                  <a:gd name="T9" fmla="*/ 216 h 432"/>
                  <a:gd name="T10" fmla="*/ 216 w 432"/>
                  <a:gd name="T11" fmla="*/ 432 h 432"/>
                  <a:gd name="T12" fmla="*/ 216 w 432"/>
                  <a:gd name="T13" fmla="*/ 424 h 432"/>
                  <a:gd name="T14" fmla="*/ 216 w 432"/>
                  <a:gd name="T15" fmla="*/ 416 h 432"/>
                  <a:gd name="T16" fmla="*/ 75 w 432"/>
                  <a:gd name="T17" fmla="*/ 357 h 432"/>
                  <a:gd name="T18" fmla="*/ 16 w 432"/>
                  <a:gd name="T19" fmla="*/ 216 h 432"/>
                  <a:gd name="T20" fmla="*/ 75 w 432"/>
                  <a:gd name="T21" fmla="*/ 75 h 432"/>
                  <a:gd name="T22" fmla="*/ 216 w 432"/>
                  <a:gd name="T23" fmla="*/ 16 h 432"/>
                  <a:gd name="T24" fmla="*/ 357 w 432"/>
                  <a:gd name="T25" fmla="*/ 75 h 432"/>
                  <a:gd name="T26" fmla="*/ 416 w 432"/>
                  <a:gd name="T27" fmla="*/ 216 h 432"/>
                  <a:gd name="T28" fmla="*/ 357 w 432"/>
                  <a:gd name="T29" fmla="*/ 357 h 432"/>
                  <a:gd name="T30" fmla="*/ 216 w 432"/>
                  <a:gd name="T31" fmla="*/ 416 h 432"/>
                  <a:gd name="T32" fmla="*/ 216 w 432"/>
                  <a:gd name="T33" fmla="*/ 42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2" h="432">
                    <a:moveTo>
                      <a:pt x="216" y="424"/>
                    </a:moveTo>
                    <a:cubicBezTo>
                      <a:pt x="216" y="432"/>
                      <a:pt x="216" y="432"/>
                      <a:pt x="216" y="432"/>
                    </a:cubicBezTo>
                    <a:cubicBezTo>
                      <a:pt x="335" y="432"/>
                      <a:pt x="432" y="335"/>
                      <a:pt x="432" y="216"/>
                    </a:cubicBezTo>
                    <a:cubicBezTo>
                      <a:pt x="432" y="97"/>
                      <a:pt x="335" y="0"/>
                      <a:pt x="216" y="0"/>
                    </a:cubicBezTo>
                    <a:cubicBezTo>
                      <a:pt x="97" y="0"/>
                      <a:pt x="0" y="97"/>
                      <a:pt x="0" y="216"/>
                    </a:cubicBezTo>
                    <a:cubicBezTo>
                      <a:pt x="0" y="335"/>
                      <a:pt x="97" y="432"/>
                      <a:pt x="216" y="432"/>
                    </a:cubicBezTo>
                    <a:cubicBezTo>
                      <a:pt x="216" y="424"/>
                      <a:pt x="216" y="424"/>
                      <a:pt x="216" y="424"/>
                    </a:cubicBezTo>
                    <a:cubicBezTo>
                      <a:pt x="216" y="416"/>
                      <a:pt x="216" y="416"/>
                      <a:pt x="216" y="416"/>
                    </a:cubicBezTo>
                    <a:cubicBezTo>
                      <a:pt x="161" y="416"/>
                      <a:pt x="111" y="394"/>
                      <a:pt x="75" y="357"/>
                    </a:cubicBezTo>
                    <a:cubicBezTo>
                      <a:pt x="38" y="321"/>
                      <a:pt x="16" y="271"/>
                      <a:pt x="16" y="216"/>
                    </a:cubicBezTo>
                    <a:cubicBezTo>
                      <a:pt x="16" y="161"/>
                      <a:pt x="38" y="111"/>
                      <a:pt x="75" y="75"/>
                    </a:cubicBezTo>
                    <a:cubicBezTo>
                      <a:pt x="111" y="38"/>
                      <a:pt x="161" y="16"/>
                      <a:pt x="216" y="16"/>
                    </a:cubicBezTo>
                    <a:cubicBezTo>
                      <a:pt x="271" y="16"/>
                      <a:pt x="321" y="38"/>
                      <a:pt x="357" y="75"/>
                    </a:cubicBezTo>
                    <a:cubicBezTo>
                      <a:pt x="394" y="111"/>
                      <a:pt x="416" y="161"/>
                      <a:pt x="416" y="216"/>
                    </a:cubicBezTo>
                    <a:cubicBezTo>
                      <a:pt x="416" y="271"/>
                      <a:pt x="394" y="321"/>
                      <a:pt x="357" y="357"/>
                    </a:cubicBezTo>
                    <a:cubicBezTo>
                      <a:pt x="321" y="394"/>
                      <a:pt x="271" y="416"/>
                      <a:pt x="216" y="416"/>
                    </a:cubicBezTo>
                    <a:lnTo>
                      <a:pt x="216" y="4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j-lt"/>
                </a:endParaRPr>
              </a:p>
            </p:txBody>
          </p:sp>
          <p:sp>
            <p:nvSpPr>
              <p:cNvPr id="89" name="Freeform 38"/>
              <p:cNvSpPr>
                <a:spLocks/>
              </p:cNvSpPr>
              <p:nvPr/>
            </p:nvSpPr>
            <p:spPr bwMode="auto">
              <a:xfrm>
                <a:off x="6896513" y="4092267"/>
                <a:ext cx="64280" cy="136755"/>
              </a:xfrm>
              <a:custGeom>
                <a:avLst/>
                <a:gdLst>
                  <a:gd name="T0" fmla="*/ 70 w 106"/>
                  <a:gd name="T1" fmla="*/ 226 h 226"/>
                  <a:gd name="T2" fmla="*/ 70 w 106"/>
                  <a:gd name="T3" fmla="*/ 113 h 226"/>
                  <a:gd name="T4" fmla="*/ 102 w 106"/>
                  <a:gd name="T5" fmla="*/ 113 h 226"/>
                  <a:gd name="T6" fmla="*/ 106 w 106"/>
                  <a:gd name="T7" fmla="*/ 74 h 226"/>
                  <a:gd name="T8" fmla="*/ 70 w 106"/>
                  <a:gd name="T9" fmla="*/ 74 h 226"/>
                  <a:gd name="T10" fmla="*/ 70 w 106"/>
                  <a:gd name="T11" fmla="*/ 54 h 226"/>
                  <a:gd name="T12" fmla="*/ 86 w 106"/>
                  <a:gd name="T13" fmla="*/ 39 h 226"/>
                  <a:gd name="T14" fmla="*/ 106 w 106"/>
                  <a:gd name="T15" fmla="*/ 39 h 226"/>
                  <a:gd name="T16" fmla="*/ 106 w 106"/>
                  <a:gd name="T17" fmla="*/ 0 h 226"/>
                  <a:gd name="T18" fmla="*/ 74 w 106"/>
                  <a:gd name="T19" fmla="*/ 0 h 226"/>
                  <a:gd name="T20" fmla="*/ 24 w 106"/>
                  <a:gd name="T21" fmla="*/ 51 h 226"/>
                  <a:gd name="T22" fmla="*/ 24 w 106"/>
                  <a:gd name="T23" fmla="*/ 74 h 226"/>
                  <a:gd name="T24" fmla="*/ 0 w 106"/>
                  <a:gd name="T25" fmla="*/ 74 h 226"/>
                  <a:gd name="T26" fmla="*/ 0 w 106"/>
                  <a:gd name="T27" fmla="*/ 113 h 226"/>
                  <a:gd name="T28" fmla="*/ 24 w 106"/>
                  <a:gd name="T29" fmla="*/ 113 h 226"/>
                  <a:gd name="T30" fmla="*/ 24 w 106"/>
                  <a:gd name="T31" fmla="*/ 226 h 226"/>
                  <a:gd name="T32" fmla="*/ 70 w 106"/>
                  <a:gd name="T33"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226">
                    <a:moveTo>
                      <a:pt x="70" y="226"/>
                    </a:moveTo>
                    <a:cubicBezTo>
                      <a:pt x="70" y="113"/>
                      <a:pt x="70" y="113"/>
                      <a:pt x="70" y="113"/>
                    </a:cubicBezTo>
                    <a:cubicBezTo>
                      <a:pt x="102" y="113"/>
                      <a:pt x="102" y="113"/>
                      <a:pt x="102" y="113"/>
                    </a:cubicBezTo>
                    <a:cubicBezTo>
                      <a:pt x="106" y="74"/>
                      <a:pt x="106" y="74"/>
                      <a:pt x="106" y="74"/>
                    </a:cubicBezTo>
                    <a:cubicBezTo>
                      <a:pt x="70" y="74"/>
                      <a:pt x="70" y="74"/>
                      <a:pt x="70" y="74"/>
                    </a:cubicBezTo>
                    <a:cubicBezTo>
                      <a:pt x="70" y="54"/>
                      <a:pt x="70" y="54"/>
                      <a:pt x="70" y="54"/>
                    </a:cubicBezTo>
                    <a:cubicBezTo>
                      <a:pt x="70" y="44"/>
                      <a:pt x="71" y="39"/>
                      <a:pt x="86" y="39"/>
                    </a:cubicBezTo>
                    <a:cubicBezTo>
                      <a:pt x="106" y="39"/>
                      <a:pt x="106" y="39"/>
                      <a:pt x="106" y="39"/>
                    </a:cubicBezTo>
                    <a:cubicBezTo>
                      <a:pt x="106" y="0"/>
                      <a:pt x="106" y="0"/>
                      <a:pt x="106" y="0"/>
                    </a:cubicBezTo>
                    <a:cubicBezTo>
                      <a:pt x="74" y="0"/>
                      <a:pt x="74" y="0"/>
                      <a:pt x="74" y="0"/>
                    </a:cubicBezTo>
                    <a:cubicBezTo>
                      <a:pt x="37" y="0"/>
                      <a:pt x="24" y="19"/>
                      <a:pt x="24" y="51"/>
                    </a:cubicBezTo>
                    <a:cubicBezTo>
                      <a:pt x="24" y="74"/>
                      <a:pt x="24" y="74"/>
                      <a:pt x="24" y="74"/>
                    </a:cubicBezTo>
                    <a:cubicBezTo>
                      <a:pt x="0" y="74"/>
                      <a:pt x="0" y="74"/>
                      <a:pt x="0" y="74"/>
                    </a:cubicBezTo>
                    <a:cubicBezTo>
                      <a:pt x="0" y="113"/>
                      <a:pt x="0" y="113"/>
                      <a:pt x="0" y="113"/>
                    </a:cubicBezTo>
                    <a:cubicBezTo>
                      <a:pt x="24" y="113"/>
                      <a:pt x="24" y="113"/>
                      <a:pt x="24" y="113"/>
                    </a:cubicBezTo>
                    <a:cubicBezTo>
                      <a:pt x="24" y="226"/>
                      <a:pt x="24" y="226"/>
                      <a:pt x="24" y="226"/>
                    </a:cubicBezTo>
                    <a:lnTo>
                      <a:pt x="70"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j-lt"/>
                </a:endParaRPr>
              </a:p>
            </p:txBody>
          </p:sp>
          <p:sp>
            <p:nvSpPr>
              <p:cNvPr id="90" name="Freeform 39"/>
              <p:cNvSpPr>
                <a:spLocks/>
              </p:cNvSpPr>
              <p:nvPr/>
            </p:nvSpPr>
            <p:spPr bwMode="auto">
              <a:xfrm>
                <a:off x="6461151" y="4030036"/>
                <a:ext cx="261474" cy="261473"/>
              </a:xfrm>
              <a:custGeom>
                <a:avLst/>
                <a:gdLst>
                  <a:gd name="T0" fmla="*/ 216 w 432"/>
                  <a:gd name="T1" fmla="*/ 424 h 432"/>
                  <a:gd name="T2" fmla="*/ 216 w 432"/>
                  <a:gd name="T3" fmla="*/ 432 h 432"/>
                  <a:gd name="T4" fmla="*/ 432 w 432"/>
                  <a:gd name="T5" fmla="*/ 216 h 432"/>
                  <a:gd name="T6" fmla="*/ 216 w 432"/>
                  <a:gd name="T7" fmla="*/ 0 h 432"/>
                  <a:gd name="T8" fmla="*/ 0 w 432"/>
                  <a:gd name="T9" fmla="*/ 216 h 432"/>
                  <a:gd name="T10" fmla="*/ 216 w 432"/>
                  <a:gd name="T11" fmla="*/ 432 h 432"/>
                  <a:gd name="T12" fmla="*/ 216 w 432"/>
                  <a:gd name="T13" fmla="*/ 424 h 432"/>
                  <a:gd name="T14" fmla="*/ 216 w 432"/>
                  <a:gd name="T15" fmla="*/ 416 h 432"/>
                  <a:gd name="T16" fmla="*/ 75 w 432"/>
                  <a:gd name="T17" fmla="*/ 357 h 432"/>
                  <a:gd name="T18" fmla="*/ 16 w 432"/>
                  <a:gd name="T19" fmla="*/ 216 h 432"/>
                  <a:gd name="T20" fmla="*/ 75 w 432"/>
                  <a:gd name="T21" fmla="*/ 75 h 432"/>
                  <a:gd name="T22" fmla="*/ 216 w 432"/>
                  <a:gd name="T23" fmla="*/ 16 h 432"/>
                  <a:gd name="T24" fmla="*/ 357 w 432"/>
                  <a:gd name="T25" fmla="*/ 75 h 432"/>
                  <a:gd name="T26" fmla="*/ 416 w 432"/>
                  <a:gd name="T27" fmla="*/ 216 h 432"/>
                  <a:gd name="T28" fmla="*/ 357 w 432"/>
                  <a:gd name="T29" fmla="*/ 357 h 432"/>
                  <a:gd name="T30" fmla="*/ 216 w 432"/>
                  <a:gd name="T31" fmla="*/ 416 h 432"/>
                  <a:gd name="T32" fmla="*/ 216 w 432"/>
                  <a:gd name="T33" fmla="*/ 42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2" h="432">
                    <a:moveTo>
                      <a:pt x="216" y="424"/>
                    </a:moveTo>
                    <a:cubicBezTo>
                      <a:pt x="216" y="432"/>
                      <a:pt x="216" y="432"/>
                      <a:pt x="216" y="432"/>
                    </a:cubicBezTo>
                    <a:cubicBezTo>
                      <a:pt x="335" y="432"/>
                      <a:pt x="432" y="335"/>
                      <a:pt x="432" y="216"/>
                    </a:cubicBezTo>
                    <a:cubicBezTo>
                      <a:pt x="432" y="97"/>
                      <a:pt x="335" y="0"/>
                      <a:pt x="216" y="0"/>
                    </a:cubicBezTo>
                    <a:cubicBezTo>
                      <a:pt x="97" y="0"/>
                      <a:pt x="0" y="97"/>
                      <a:pt x="0" y="216"/>
                    </a:cubicBezTo>
                    <a:cubicBezTo>
                      <a:pt x="0" y="335"/>
                      <a:pt x="97" y="432"/>
                      <a:pt x="216" y="432"/>
                    </a:cubicBezTo>
                    <a:cubicBezTo>
                      <a:pt x="216" y="424"/>
                      <a:pt x="216" y="424"/>
                      <a:pt x="216" y="424"/>
                    </a:cubicBezTo>
                    <a:cubicBezTo>
                      <a:pt x="216" y="416"/>
                      <a:pt x="216" y="416"/>
                      <a:pt x="216" y="416"/>
                    </a:cubicBezTo>
                    <a:cubicBezTo>
                      <a:pt x="161" y="416"/>
                      <a:pt x="111" y="394"/>
                      <a:pt x="75" y="357"/>
                    </a:cubicBezTo>
                    <a:cubicBezTo>
                      <a:pt x="38" y="321"/>
                      <a:pt x="16" y="271"/>
                      <a:pt x="16" y="216"/>
                    </a:cubicBezTo>
                    <a:cubicBezTo>
                      <a:pt x="16" y="161"/>
                      <a:pt x="38" y="111"/>
                      <a:pt x="75" y="75"/>
                    </a:cubicBezTo>
                    <a:cubicBezTo>
                      <a:pt x="111" y="38"/>
                      <a:pt x="161" y="16"/>
                      <a:pt x="216" y="16"/>
                    </a:cubicBezTo>
                    <a:cubicBezTo>
                      <a:pt x="271" y="16"/>
                      <a:pt x="321" y="38"/>
                      <a:pt x="357" y="75"/>
                    </a:cubicBezTo>
                    <a:cubicBezTo>
                      <a:pt x="394" y="111"/>
                      <a:pt x="416" y="161"/>
                      <a:pt x="416" y="216"/>
                    </a:cubicBezTo>
                    <a:cubicBezTo>
                      <a:pt x="416" y="271"/>
                      <a:pt x="394" y="321"/>
                      <a:pt x="357" y="357"/>
                    </a:cubicBezTo>
                    <a:cubicBezTo>
                      <a:pt x="321" y="394"/>
                      <a:pt x="271" y="416"/>
                      <a:pt x="216" y="416"/>
                    </a:cubicBezTo>
                    <a:lnTo>
                      <a:pt x="216" y="4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j-lt"/>
                </a:endParaRPr>
              </a:p>
            </p:txBody>
          </p:sp>
          <p:sp>
            <p:nvSpPr>
              <p:cNvPr id="91" name="Freeform 40"/>
              <p:cNvSpPr>
                <a:spLocks noEditPoints="1"/>
              </p:cNvSpPr>
              <p:nvPr/>
            </p:nvSpPr>
            <p:spPr bwMode="auto">
              <a:xfrm>
                <a:off x="6519797" y="4108657"/>
                <a:ext cx="166462" cy="107816"/>
              </a:xfrm>
              <a:custGeom>
                <a:avLst/>
                <a:gdLst>
                  <a:gd name="T0" fmla="*/ 243 w 275"/>
                  <a:gd name="T1" fmla="*/ 74 h 178"/>
                  <a:gd name="T2" fmla="*/ 243 w 275"/>
                  <a:gd name="T3" fmla="*/ 46 h 178"/>
                  <a:gd name="T4" fmla="*/ 227 w 275"/>
                  <a:gd name="T5" fmla="*/ 46 h 178"/>
                  <a:gd name="T6" fmla="*/ 227 w 275"/>
                  <a:gd name="T7" fmla="*/ 74 h 178"/>
                  <a:gd name="T8" fmla="*/ 191 w 275"/>
                  <a:gd name="T9" fmla="*/ 74 h 178"/>
                  <a:gd name="T10" fmla="*/ 191 w 275"/>
                  <a:gd name="T11" fmla="*/ 94 h 178"/>
                  <a:gd name="T12" fmla="*/ 227 w 275"/>
                  <a:gd name="T13" fmla="*/ 94 h 178"/>
                  <a:gd name="T14" fmla="*/ 227 w 275"/>
                  <a:gd name="T15" fmla="*/ 126 h 178"/>
                  <a:gd name="T16" fmla="*/ 243 w 275"/>
                  <a:gd name="T17" fmla="*/ 126 h 178"/>
                  <a:gd name="T18" fmla="*/ 243 w 275"/>
                  <a:gd name="T19" fmla="*/ 94 h 178"/>
                  <a:gd name="T20" fmla="*/ 275 w 275"/>
                  <a:gd name="T21" fmla="*/ 94 h 178"/>
                  <a:gd name="T22" fmla="*/ 275 w 275"/>
                  <a:gd name="T23" fmla="*/ 74 h 178"/>
                  <a:gd name="T24" fmla="*/ 243 w 275"/>
                  <a:gd name="T25" fmla="*/ 74 h 178"/>
                  <a:gd name="T26" fmla="*/ 87 w 275"/>
                  <a:gd name="T27" fmla="*/ 74 h 178"/>
                  <a:gd name="T28" fmla="*/ 87 w 275"/>
                  <a:gd name="T29" fmla="*/ 106 h 178"/>
                  <a:gd name="T30" fmla="*/ 135 w 275"/>
                  <a:gd name="T31" fmla="*/ 106 h 178"/>
                  <a:gd name="T32" fmla="*/ 87 w 275"/>
                  <a:gd name="T33" fmla="*/ 140 h 178"/>
                  <a:gd name="T34" fmla="*/ 36 w 275"/>
                  <a:gd name="T35" fmla="*/ 88 h 178"/>
                  <a:gd name="T36" fmla="*/ 88 w 275"/>
                  <a:gd name="T37" fmla="*/ 36 h 178"/>
                  <a:gd name="T38" fmla="*/ 122 w 275"/>
                  <a:gd name="T39" fmla="*/ 49 h 178"/>
                  <a:gd name="T40" fmla="*/ 147 w 275"/>
                  <a:gd name="T41" fmla="*/ 23 h 178"/>
                  <a:gd name="T42" fmla="*/ 88 w 275"/>
                  <a:gd name="T43" fmla="*/ 0 h 178"/>
                  <a:gd name="T44" fmla="*/ 0 w 275"/>
                  <a:gd name="T45" fmla="*/ 88 h 178"/>
                  <a:gd name="T46" fmla="*/ 88 w 275"/>
                  <a:gd name="T47" fmla="*/ 178 h 178"/>
                  <a:gd name="T48" fmla="*/ 172 w 275"/>
                  <a:gd name="T49" fmla="*/ 74 h 178"/>
                  <a:gd name="T50" fmla="*/ 87 w 275"/>
                  <a:gd name="T51" fmla="*/ 7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5" h="178">
                    <a:moveTo>
                      <a:pt x="243" y="74"/>
                    </a:moveTo>
                    <a:cubicBezTo>
                      <a:pt x="243" y="46"/>
                      <a:pt x="243" y="46"/>
                      <a:pt x="243" y="46"/>
                    </a:cubicBezTo>
                    <a:cubicBezTo>
                      <a:pt x="227" y="46"/>
                      <a:pt x="227" y="46"/>
                      <a:pt x="227" y="46"/>
                    </a:cubicBezTo>
                    <a:cubicBezTo>
                      <a:pt x="227" y="74"/>
                      <a:pt x="227" y="74"/>
                      <a:pt x="227" y="74"/>
                    </a:cubicBezTo>
                    <a:cubicBezTo>
                      <a:pt x="191" y="74"/>
                      <a:pt x="191" y="74"/>
                      <a:pt x="191" y="74"/>
                    </a:cubicBezTo>
                    <a:cubicBezTo>
                      <a:pt x="191" y="94"/>
                      <a:pt x="191" y="94"/>
                      <a:pt x="191" y="94"/>
                    </a:cubicBezTo>
                    <a:cubicBezTo>
                      <a:pt x="227" y="94"/>
                      <a:pt x="227" y="94"/>
                      <a:pt x="227" y="94"/>
                    </a:cubicBezTo>
                    <a:cubicBezTo>
                      <a:pt x="227" y="126"/>
                      <a:pt x="227" y="126"/>
                      <a:pt x="227" y="126"/>
                    </a:cubicBezTo>
                    <a:cubicBezTo>
                      <a:pt x="243" y="126"/>
                      <a:pt x="243" y="126"/>
                      <a:pt x="243" y="126"/>
                    </a:cubicBezTo>
                    <a:cubicBezTo>
                      <a:pt x="243" y="94"/>
                      <a:pt x="243" y="94"/>
                      <a:pt x="243" y="94"/>
                    </a:cubicBezTo>
                    <a:cubicBezTo>
                      <a:pt x="275" y="94"/>
                      <a:pt x="275" y="94"/>
                      <a:pt x="275" y="94"/>
                    </a:cubicBezTo>
                    <a:cubicBezTo>
                      <a:pt x="275" y="74"/>
                      <a:pt x="275" y="74"/>
                      <a:pt x="275" y="74"/>
                    </a:cubicBezTo>
                    <a:lnTo>
                      <a:pt x="243" y="74"/>
                    </a:lnTo>
                    <a:close/>
                    <a:moveTo>
                      <a:pt x="87" y="74"/>
                    </a:moveTo>
                    <a:cubicBezTo>
                      <a:pt x="87" y="106"/>
                      <a:pt x="87" y="106"/>
                      <a:pt x="87" y="106"/>
                    </a:cubicBezTo>
                    <a:cubicBezTo>
                      <a:pt x="87" y="106"/>
                      <a:pt x="121" y="106"/>
                      <a:pt x="135" y="106"/>
                    </a:cubicBezTo>
                    <a:cubicBezTo>
                      <a:pt x="127" y="128"/>
                      <a:pt x="116" y="140"/>
                      <a:pt x="87" y="140"/>
                    </a:cubicBezTo>
                    <a:cubicBezTo>
                      <a:pt x="59" y="140"/>
                      <a:pt x="36" y="117"/>
                      <a:pt x="36" y="88"/>
                    </a:cubicBezTo>
                    <a:cubicBezTo>
                      <a:pt x="36" y="59"/>
                      <a:pt x="59" y="36"/>
                      <a:pt x="88" y="36"/>
                    </a:cubicBezTo>
                    <a:cubicBezTo>
                      <a:pt x="103" y="36"/>
                      <a:pt x="113" y="41"/>
                      <a:pt x="122" y="49"/>
                    </a:cubicBezTo>
                    <a:cubicBezTo>
                      <a:pt x="129" y="42"/>
                      <a:pt x="128" y="41"/>
                      <a:pt x="147" y="23"/>
                    </a:cubicBezTo>
                    <a:cubicBezTo>
                      <a:pt x="131" y="9"/>
                      <a:pt x="110" y="0"/>
                      <a:pt x="88" y="0"/>
                    </a:cubicBezTo>
                    <a:cubicBezTo>
                      <a:pt x="39" y="0"/>
                      <a:pt x="0" y="40"/>
                      <a:pt x="0" y="88"/>
                    </a:cubicBezTo>
                    <a:cubicBezTo>
                      <a:pt x="0" y="137"/>
                      <a:pt x="39" y="178"/>
                      <a:pt x="88" y="178"/>
                    </a:cubicBezTo>
                    <a:cubicBezTo>
                      <a:pt x="160" y="178"/>
                      <a:pt x="178" y="114"/>
                      <a:pt x="172" y="74"/>
                    </a:cubicBezTo>
                    <a:lnTo>
                      <a:pt x="87"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j-lt"/>
                </a:endParaRPr>
              </a:p>
            </p:txBody>
          </p:sp>
        </p:grpSp>
      </p:grpSp>
      <p:pic>
        <p:nvPicPr>
          <p:cNvPr id="6" name="Picture Placeholder 5" descr="A screenshot of a cell phone&#10;&#10;Description automatically generated">
            <a:extLst>
              <a:ext uri="{FF2B5EF4-FFF2-40B4-BE49-F238E27FC236}">
                <a16:creationId xmlns:a16="http://schemas.microsoft.com/office/drawing/2014/main" id="{7F5907D5-4302-E247-A393-79E937B37CA0}"/>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9854" b="9854"/>
          <a:stretch>
            <a:fillRect/>
          </a:stretch>
        </p:blipFill>
        <p:spPr>
          <a:xfrm>
            <a:off x="8538055" y="1333500"/>
            <a:ext cx="2263775" cy="3933825"/>
          </a:xfrm>
          <a:solidFill>
            <a:schemeClr val="bg1">
              <a:lumMod val="85000"/>
            </a:schemeClr>
          </a:solidFill>
        </p:spPr>
      </p:pic>
      <p:sp>
        <p:nvSpPr>
          <p:cNvPr id="30" name="Title 11"/>
          <p:cNvSpPr txBox="1">
            <a:spLocks/>
          </p:cNvSpPr>
          <p:nvPr/>
        </p:nvSpPr>
        <p:spPr>
          <a:xfrm>
            <a:off x="3160037" y="2403374"/>
            <a:ext cx="4464428" cy="1622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800" b="1" dirty="0">
                <a:solidFill>
                  <a:schemeClr val="tx1">
                    <a:lumMod val="65000"/>
                    <a:lumOff val="35000"/>
                  </a:schemeClr>
                </a:solidFill>
                <a:ea typeface="Open Sans Light" panose="020B0306030504020204" pitchFamily="34" charset="0"/>
                <a:cs typeface="Open Sans Light" panose="020B0306030504020204" pitchFamily="34" charset="0"/>
              </a:rPr>
              <a:t>The practical application of understanding your energy expenditure</a:t>
            </a:r>
          </a:p>
        </p:txBody>
      </p:sp>
      <p:sp>
        <p:nvSpPr>
          <p:cNvPr id="15" name="Title 11"/>
          <p:cNvSpPr txBox="1">
            <a:spLocks/>
          </p:cNvSpPr>
          <p:nvPr/>
        </p:nvSpPr>
        <p:spPr>
          <a:xfrm>
            <a:off x="3055722" y="996148"/>
            <a:ext cx="4605860" cy="1152372"/>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Why measure your resting metabolic rate?</a:t>
            </a:r>
          </a:p>
        </p:txBody>
      </p:sp>
      <p:cxnSp>
        <p:nvCxnSpPr>
          <p:cNvPr id="5" name="Straight Connector 4"/>
          <p:cNvCxnSpPr>
            <a:cxnSpLocks/>
          </p:cNvCxnSpPr>
          <p:nvPr/>
        </p:nvCxnSpPr>
        <p:spPr>
          <a:xfrm>
            <a:off x="2900837" y="1175681"/>
            <a:ext cx="0" cy="149903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3" name="Rectangle 192"/>
          <p:cNvSpPr/>
          <p:nvPr/>
        </p:nvSpPr>
        <p:spPr>
          <a:xfrm>
            <a:off x="3876698" y="2991939"/>
            <a:ext cx="3775529" cy="1162113"/>
          </a:xfrm>
          <a:prstGeom prst="rect">
            <a:avLst/>
          </a:prstGeom>
        </p:spPr>
        <p:txBody>
          <a:bodyPr wrap="square">
            <a:spAutoFit/>
          </a:bodyPr>
          <a:lstStyle/>
          <a:p>
            <a:pPr algn="r">
              <a:lnSpc>
                <a:spcPct val="150000"/>
              </a:lnSpc>
              <a:buClr>
                <a:srgbClr val="E24848"/>
              </a:buClr>
              <a:defRPr/>
            </a:pPr>
            <a:r>
              <a:rPr lang="en-US" sz="1600" noProof="1">
                <a:solidFill>
                  <a:schemeClr val="bg1">
                    <a:lumMod val="50000"/>
                  </a:schemeClr>
                </a:solidFill>
                <a:latin typeface="+mj-lt"/>
                <a:ea typeface="Open Sans Light" panose="020B0306030504020204" pitchFamily="34" charset="0"/>
                <a:cs typeface="Open Sans Light" panose="020B0306030504020204" pitchFamily="34" charset="0"/>
              </a:rPr>
              <a:t>Energy expenditure should be predicted to prevent insufficient caloric intake as well as overfeeding.</a:t>
            </a:r>
          </a:p>
        </p:txBody>
      </p:sp>
      <p:sp>
        <p:nvSpPr>
          <p:cNvPr id="194" name="Freeform 74"/>
          <p:cNvSpPr>
            <a:spLocks/>
          </p:cNvSpPr>
          <p:nvPr/>
        </p:nvSpPr>
        <p:spPr bwMode="auto">
          <a:xfrm>
            <a:off x="5785017" y="4555337"/>
            <a:ext cx="1839448" cy="365352"/>
          </a:xfrm>
          <a:custGeom>
            <a:avLst/>
            <a:gdLst>
              <a:gd name="T0" fmla="*/ 1820 w 2000"/>
              <a:gd name="T1" fmla="*/ 0 h 360"/>
              <a:gd name="T2" fmla="*/ 180 w 2000"/>
              <a:gd name="T3" fmla="*/ 0 h 360"/>
              <a:gd name="T4" fmla="*/ 0 w 2000"/>
              <a:gd name="T5" fmla="*/ 180 h 360"/>
              <a:gd name="T6" fmla="*/ 180 w 2000"/>
              <a:gd name="T7" fmla="*/ 360 h 360"/>
              <a:gd name="T8" fmla="*/ 1820 w 2000"/>
              <a:gd name="T9" fmla="*/ 360 h 360"/>
              <a:gd name="T10" fmla="*/ 2000 w 2000"/>
              <a:gd name="T11" fmla="*/ 180 h 360"/>
              <a:gd name="T12" fmla="*/ 1820 w 2000"/>
              <a:gd name="T13" fmla="*/ 0 h 360"/>
            </a:gdLst>
            <a:ahLst/>
            <a:cxnLst>
              <a:cxn ang="0">
                <a:pos x="T0" y="T1"/>
              </a:cxn>
              <a:cxn ang="0">
                <a:pos x="T2" y="T3"/>
              </a:cxn>
              <a:cxn ang="0">
                <a:pos x="T4" y="T5"/>
              </a:cxn>
              <a:cxn ang="0">
                <a:pos x="T6" y="T7"/>
              </a:cxn>
              <a:cxn ang="0">
                <a:pos x="T8" y="T9"/>
              </a:cxn>
              <a:cxn ang="0">
                <a:pos x="T10" y="T11"/>
              </a:cxn>
              <a:cxn ang="0">
                <a:pos x="T12" y="T13"/>
              </a:cxn>
            </a:cxnLst>
            <a:rect l="0" t="0" r="r" b="b"/>
            <a:pathLst>
              <a:path w="2000" h="360">
                <a:moveTo>
                  <a:pt x="1820" y="0"/>
                </a:moveTo>
                <a:cubicBezTo>
                  <a:pt x="180" y="0"/>
                  <a:pt x="180" y="0"/>
                  <a:pt x="180" y="0"/>
                </a:cubicBezTo>
                <a:cubicBezTo>
                  <a:pt x="81" y="0"/>
                  <a:pt x="0" y="81"/>
                  <a:pt x="0" y="180"/>
                </a:cubicBezTo>
                <a:cubicBezTo>
                  <a:pt x="0" y="279"/>
                  <a:pt x="81" y="360"/>
                  <a:pt x="180" y="360"/>
                </a:cubicBezTo>
                <a:cubicBezTo>
                  <a:pt x="1820" y="360"/>
                  <a:pt x="1820" y="360"/>
                  <a:pt x="1820" y="360"/>
                </a:cubicBezTo>
                <a:cubicBezTo>
                  <a:pt x="1919" y="360"/>
                  <a:pt x="2000" y="279"/>
                  <a:pt x="2000" y="180"/>
                </a:cubicBezTo>
                <a:cubicBezTo>
                  <a:pt x="2000" y="81"/>
                  <a:pt x="1919" y="0"/>
                  <a:pt x="1820" y="0"/>
                </a:cubicBezTo>
              </a:path>
            </a:pathLst>
          </a:custGeom>
          <a:solidFill>
            <a:schemeClr val="accent4"/>
          </a:solidFill>
          <a:ln>
            <a:noFill/>
          </a:ln>
        </p:spPr>
        <p:txBody>
          <a:bodyPr vert="horz" wrap="square" lIns="91440" tIns="45720" rIns="91440" bIns="45720" numCol="1" anchor="ctr" anchorCtr="0" compatLnSpc="1">
            <a:prstTxWarp prst="textNoShape">
              <a:avLst/>
            </a:prstTxWarp>
          </a:bodyPr>
          <a:lstStyle/>
          <a:p>
            <a:pPr algn="ctr"/>
            <a:r>
              <a:rPr lang="en-US" sz="1400" dirty="0" err="1">
                <a:solidFill>
                  <a:schemeClr val="bg1"/>
                </a:solidFill>
                <a:latin typeface="+mj-lt"/>
              </a:rPr>
              <a:t>myfitnesspal.com</a:t>
            </a:r>
            <a:endParaRPr lang="en-US" sz="1400" dirty="0">
              <a:solidFill>
                <a:schemeClr val="bg1"/>
              </a:solidFill>
              <a:latin typeface="+mj-lt"/>
            </a:endParaRPr>
          </a:p>
        </p:txBody>
      </p:sp>
      <p:sp>
        <p:nvSpPr>
          <p:cNvPr id="2" name="Slide Number Placeholder 1">
            <a:extLst>
              <a:ext uri="{FF2B5EF4-FFF2-40B4-BE49-F238E27FC236}">
                <a16:creationId xmlns:a16="http://schemas.microsoft.com/office/drawing/2014/main" id="{5E173635-FD3A-064B-AB5D-31F64D3B81A1}"/>
              </a:ext>
            </a:extLst>
          </p:cNvPr>
          <p:cNvSpPr>
            <a:spLocks noGrp="1"/>
          </p:cNvSpPr>
          <p:nvPr>
            <p:ph type="sldNum" sz="quarter" idx="12"/>
          </p:nvPr>
        </p:nvSpPr>
        <p:spPr/>
        <p:txBody>
          <a:bodyPr/>
          <a:lstStyle/>
          <a:p>
            <a:fld id="{219001E7-44B7-41BC-93FC-562CB9664D4C}" type="slidenum">
              <a:rPr lang="en-US" smtClean="0"/>
              <a:pPr/>
              <a:t>2</a:t>
            </a:fld>
            <a:endParaRPr lang="en-US"/>
          </a:p>
        </p:txBody>
      </p:sp>
      <p:pic>
        <p:nvPicPr>
          <p:cNvPr id="44" name="Picture 43">
            <a:extLst>
              <a:ext uri="{FF2B5EF4-FFF2-40B4-BE49-F238E27FC236}">
                <a16:creationId xmlns:a16="http://schemas.microsoft.com/office/drawing/2014/main" id="{F424CC57-7B3A-9540-BFF4-478D73B92C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5191" y="1175681"/>
            <a:ext cx="1099315" cy="1483412"/>
          </a:xfrm>
          <a:prstGeom prst="rect">
            <a:avLst/>
          </a:prstGeom>
        </p:spPr>
      </p:pic>
    </p:spTree>
    <p:extLst>
      <p:ext uri="{BB962C8B-B14F-4D97-AF65-F5344CB8AC3E}">
        <p14:creationId xmlns:p14="http://schemas.microsoft.com/office/powerpoint/2010/main" val="390359194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20</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8" name="TextBox 17">
            <a:extLst>
              <a:ext uri="{FF2B5EF4-FFF2-40B4-BE49-F238E27FC236}">
                <a16:creationId xmlns:a16="http://schemas.microsoft.com/office/drawing/2014/main" id="{95B5665F-8E9D-9746-BA3B-D024D5647D78}"/>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19" name="TextBox 18">
            <a:extLst>
              <a:ext uri="{FF2B5EF4-FFF2-40B4-BE49-F238E27FC236}">
                <a16:creationId xmlns:a16="http://schemas.microsoft.com/office/drawing/2014/main" id="{FE544445-AE0B-A44F-82B6-277B74EF7A9C}"/>
              </a:ext>
            </a:extLst>
          </p:cNvPr>
          <p:cNvSpPr txBox="1"/>
          <p:nvPr/>
        </p:nvSpPr>
        <p:spPr>
          <a:xfrm>
            <a:off x="4601308" y="3244334"/>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4</a:t>
            </a:r>
          </a:p>
        </p:txBody>
      </p:sp>
      <p:sp>
        <p:nvSpPr>
          <p:cNvPr id="20" name="TextBox 19">
            <a:extLst>
              <a:ext uri="{FF2B5EF4-FFF2-40B4-BE49-F238E27FC236}">
                <a16:creationId xmlns:a16="http://schemas.microsoft.com/office/drawing/2014/main" id="{465CA313-8BF8-4E4F-AC42-742B622ABBFD}"/>
              </a:ext>
            </a:extLst>
          </p:cNvPr>
          <p:cNvSpPr txBox="1"/>
          <p:nvPr/>
        </p:nvSpPr>
        <p:spPr>
          <a:xfrm>
            <a:off x="4476616" y="2479322"/>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5</a:t>
            </a:r>
          </a:p>
        </p:txBody>
      </p:sp>
      <p:sp>
        <p:nvSpPr>
          <p:cNvPr id="21" name="TextBox 20">
            <a:extLst>
              <a:ext uri="{FF2B5EF4-FFF2-40B4-BE49-F238E27FC236}">
                <a16:creationId xmlns:a16="http://schemas.microsoft.com/office/drawing/2014/main" id="{FAED2CAA-5E76-F840-AB78-B1C38FB60047}"/>
              </a:ext>
            </a:extLst>
          </p:cNvPr>
          <p:cNvSpPr txBox="1"/>
          <p:nvPr/>
        </p:nvSpPr>
        <p:spPr>
          <a:xfrm>
            <a:off x="4902994" y="4753532"/>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6</a:t>
            </a:r>
          </a:p>
        </p:txBody>
      </p:sp>
      <p:sp>
        <p:nvSpPr>
          <p:cNvPr id="22" name="TextBox 21">
            <a:extLst>
              <a:ext uri="{FF2B5EF4-FFF2-40B4-BE49-F238E27FC236}">
                <a16:creationId xmlns:a16="http://schemas.microsoft.com/office/drawing/2014/main" id="{5C8A8641-0E5D-3F4B-BB33-A48A639E11ED}"/>
              </a:ext>
            </a:extLst>
          </p:cNvPr>
          <p:cNvSpPr txBox="1"/>
          <p:nvPr/>
        </p:nvSpPr>
        <p:spPr>
          <a:xfrm>
            <a:off x="3690984" y="467279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7</a:t>
            </a:r>
          </a:p>
        </p:txBody>
      </p:sp>
    </p:spTree>
    <p:extLst>
      <p:ext uri="{BB962C8B-B14F-4D97-AF65-F5344CB8AC3E}">
        <p14:creationId xmlns:p14="http://schemas.microsoft.com/office/powerpoint/2010/main" val="169391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21</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8" name="TextBox 17">
            <a:extLst>
              <a:ext uri="{FF2B5EF4-FFF2-40B4-BE49-F238E27FC236}">
                <a16:creationId xmlns:a16="http://schemas.microsoft.com/office/drawing/2014/main" id="{95B5665F-8E9D-9746-BA3B-D024D5647D78}"/>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19" name="TextBox 18">
            <a:extLst>
              <a:ext uri="{FF2B5EF4-FFF2-40B4-BE49-F238E27FC236}">
                <a16:creationId xmlns:a16="http://schemas.microsoft.com/office/drawing/2014/main" id="{FE544445-AE0B-A44F-82B6-277B74EF7A9C}"/>
              </a:ext>
            </a:extLst>
          </p:cNvPr>
          <p:cNvSpPr txBox="1"/>
          <p:nvPr/>
        </p:nvSpPr>
        <p:spPr>
          <a:xfrm>
            <a:off x="4601308" y="3244334"/>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4</a:t>
            </a:r>
          </a:p>
        </p:txBody>
      </p:sp>
      <p:sp>
        <p:nvSpPr>
          <p:cNvPr id="20" name="TextBox 19">
            <a:extLst>
              <a:ext uri="{FF2B5EF4-FFF2-40B4-BE49-F238E27FC236}">
                <a16:creationId xmlns:a16="http://schemas.microsoft.com/office/drawing/2014/main" id="{465CA313-8BF8-4E4F-AC42-742B622ABBFD}"/>
              </a:ext>
            </a:extLst>
          </p:cNvPr>
          <p:cNvSpPr txBox="1"/>
          <p:nvPr/>
        </p:nvSpPr>
        <p:spPr>
          <a:xfrm>
            <a:off x="4476616" y="2479322"/>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5</a:t>
            </a:r>
          </a:p>
        </p:txBody>
      </p:sp>
      <p:sp>
        <p:nvSpPr>
          <p:cNvPr id="21" name="TextBox 20">
            <a:extLst>
              <a:ext uri="{FF2B5EF4-FFF2-40B4-BE49-F238E27FC236}">
                <a16:creationId xmlns:a16="http://schemas.microsoft.com/office/drawing/2014/main" id="{FAED2CAA-5E76-F840-AB78-B1C38FB60047}"/>
              </a:ext>
            </a:extLst>
          </p:cNvPr>
          <p:cNvSpPr txBox="1"/>
          <p:nvPr/>
        </p:nvSpPr>
        <p:spPr>
          <a:xfrm>
            <a:off x="4902994" y="4753532"/>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6</a:t>
            </a:r>
          </a:p>
        </p:txBody>
      </p:sp>
      <p:sp>
        <p:nvSpPr>
          <p:cNvPr id="22" name="TextBox 21">
            <a:extLst>
              <a:ext uri="{FF2B5EF4-FFF2-40B4-BE49-F238E27FC236}">
                <a16:creationId xmlns:a16="http://schemas.microsoft.com/office/drawing/2014/main" id="{5C8A8641-0E5D-3F4B-BB33-A48A639E11ED}"/>
              </a:ext>
            </a:extLst>
          </p:cNvPr>
          <p:cNvSpPr txBox="1"/>
          <p:nvPr/>
        </p:nvSpPr>
        <p:spPr>
          <a:xfrm>
            <a:off x="3690984" y="467279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7</a:t>
            </a:r>
          </a:p>
        </p:txBody>
      </p:sp>
      <p:sp>
        <p:nvSpPr>
          <p:cNvPr id="23" name="Rectangle 22">
            <a:extLst>
              <a:ext uri="{FF2B5EF4-FFF2-40B4-BE49-F238E27FC236}">
                <a16:creationId xmlns:a16="http://schemas.microsoft.com/office/drawing/2014/main" id="{CCCFF6F6-07BF-FB4C-82DD-FEB28E1D48F0}"/>
              </a:ext>
            </a:extLst>
          </p:cNvPr>
          <p:cNvSpPr/>
          <p:nvPr/>
        </p:nvSpPr>
        <p:spPr>
          <a:xfrm>
            <a:off x="0" y="0"/>
            <a:ext cx="12320583" cy="6886136"/>
          </a:xfrm>
          <a:prstGeom prst="rect">
            <a:avLst/>
          </a:prstGeom>
          <a:solidFill>
            <a:schemeClr val="bg1">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person, indoor, person, table&#10;&#10;Description automatically generated">
            <a:extLst>
              <a:ext uri="{FF2B5EF4-FFF2-40B4-BE49-F238E27FC236}">
                <a16:creationId xmlns:a16="http://schemas.microsoft.com/office/drawing/2014/main" id="{F4C38B5D-F565-584F-913A-F7EF062946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1699" y="272556"/>
            <a:ext cx="8417184" cy="631288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0636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22</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8" name="TextBox 17">
            <a:extLst>
              <a:ext uri="{FF2B5EF4-FFF2-40B4-BE49-F238E27FC236}">
                <a16:creationId xmlns:a16="http://schemas.microsoft.com/office/drawing/2014/main" id="{95B5665F-8E9D-9746-BA3B-D024D5647D78}"/>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19" name="TextBox 18">
            <a:extLst>
              <a:ext uri="{FF2B5EF4-FFF2-40B4-BE49-F238E27FC236}">
                <a16:creationId xmlns:a16="http://schemas.microsoft.com/office/drawing/2014/main" id="{FE544445-AE0B-A44F-82B6-277B74EF7A9C}"/>
              </a:ext>
            </a:extLst>
          </p:cNvPr>
          <p:cNvSpPr txBox="1"/>
          <p:nvPr/>
        </p:nvSpPr>
        <p:spPr>
          <a:xfrm>
            <a:off x="4601308" y="3244334"/>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4</a:t>
            </a:r>
          </a:p>
        </p:txBody>
      </p:sp>
      <p:sp>
        <p:nvSpPr>
          <p:cNvPr id="20" name="TextBox 19">
            <a:extLst>
              <a:ext uri="{FF2B5EF4-FFF2-40B4-BE49-F238E27FC236}">
                <a16:creationId xmlns:a16="http://schemas.microsoft.com/office/drawing/2014/main" id="{465CA313-8BF8-4E4F-AC42-742B622ABBFD}"/>
              </a:ext>
            </a:extLst>
          </p:cNvPr>
          <p:cNvSpPr txBox="1"/>
          <p:nvPr/>
        </p:nvSpPr>
        <p:spPr>
          <a:xfrm>
            <a:off x="4476616" y="2479322"/>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5</a:t>
            </a:r>
          </a:p>
        </p:txBody>
      </p:sp>
      <p:sp>
        <p:nvSpPr>
          <p:cNvPr id="21" name="TextBox 20">
            <a:extLst>
              <a:ext uri="{FF2B5EF4-FFF2-40B4-BE49-F238E27FC236}">
                <a16:creationId xmlns:a16="http://schemas.microsoft.com/office/drawing/2014/main" id="{FAED2CAA-5E76-F840-AB78-B1C38FB60047}"/>
              </a:ext>
            </a:extLst>
          </p:cNvPr>
          <p:cNvSpPr txBox="1"/>
          <p:nvPr/>
        </p:nvSpPr>
        <p:spPr>
          <a:xfrm>
            <a:off x="4902994" y="4753532"/>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6</a:t>
            </a:r>
          </a:p>
        </p:txBody>
      </p:sp>
      <p:sp>
        <p:nvSpPr>
          <p:cNvPr id="22" name="TextBox 21">
            <a:extLst>
              <a:ext uri="{FF2B5EF4-FFF2-40B4-BE49-F238E27FC236}">
                <a16:creationId xmlns:a16="http://schemas.microsoft.com/office/drawing/2014/main" id="{5C8A8641-0E5D-3F4B-BB33-A48A639E11ED}"/>
              </a:ext>
            </a:extLst>
          </p:cNvPr>
          <p:cNvSpPr txBox="1"/>
          <p:nvPr/>
        </p:nvSpPr>
        <p:spPr>
          <a:xfrm>
            <a:off x="3690984" y="467279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7</a:t>
            </a:r>
          </a:p>
        </p:txBody>
      </p:sp>
      <p:sp>
        <p:nvSpPr>
          <p:cNvPr id="23" name="Rectangle 22">
            <a:extLst>
              <a:ext uri="{FF2B5EF4-FFF2-40B4-BE49-F238E27FC236}">
                <a16:creationId xmlns:a16="http://schemas.microsoft.com/office/drawing/2014/main" id="{CCCFF6F6-07BF-FB4C-82DD-FEB28E1D48F0}"/>
              </a:ext>
            </a:extLst>
          </p:cNvPr>
          <p:cNvSpPr/>
          <p:nvPr/>
        </p:nvSpPr>
        <p:spPr>
          <a:xfrm>
            <a:off x="-8451" y="0"/>
            <a:ext cx="12320583" cy="6886136"/>
          </a:xfrm>
          <a:prstGeom prst="rect">
            <a:avLst/>
          </a:prstGeom>
          <a:solidFill>
            <a:schemeClr val="bg1">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person, indoor, person, table&#10;&#10;Description automatically generated">
            <a:extLst>
              <a:ext uri="{FF2B5EF4-FFF2-40B4-BE49-F238E27FC236}">
                <a16:creationId xmlns:a16="http://schemas.microsoft.com/office/drawing/2014/main" id="{F4C38B5D-F565-584F-913A-F7EF062946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045" r="39117"/>
          <a:stretch/>
        </p:blipFill>
        <p:spPr>
          <a:xfrm>
            <a:off x="980196" y="603670"/>
            <a:ext cx="2635794" cy="6019992"/>
          </a:xfrm>
          <a:prstGeom prst="rect">
            <a:avLst/>
          </a:prstGeom>
          <a:effectLst>
            <a:outerShdw blurRad="63500" sx="102000" sy="102000" algn="ctr" rotWithShape="0">
              <a:prstClr val="black">
                <a:alpha val="40000"/>
              </a:prstClr>
            </a:outerShdw>
          </a:effectLst>
        </p:spPr>
      </p:pic>
      <p:pic>
        <p:nvPicPr>
          <p:cNvPr id="11" name="Picture 10" descr="A screen shot of a computer&#10;&#10;Description automatically generated">
            <a:extLst>
              <a:ext uri="{FF2B5EF4-FFF2-40B4-BE49-F238E27FC236}">
                <a16:creationId xmlns:a16="http://schemas.microsoft.com/office/drawing/2014/main" id="{0348B417-ADDC-D747-927C-FA4DB6A054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3" t="12219" r="2899" b="14013"/>
          <a:stretch/>
        </p:blipFill>
        <p:spPr>
          <a:xfrm>
            <a:off x="3929704" y="1174778"/>
            <a:ext cx="7874085" cy="45891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05062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23</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8" name="TextBox 17">
            <a:extLst>
              <a:ext uri="{FF2B5EF4-FFF2-40B4-BE49-F238E27FC236}">
                <a16:creationId xmlns:a16="http://schemas.microsoft.com/office/drawing/2014/main" id="{95B5665F-8E9D-9746-BA3B-D024D5647D78}"/>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19" name="TextBox 18">
            <a:extLst>
              <a:ext uri="{FF2B5EF4-FFF2-40B4-BE49-F238E27FC236}">
                <a16:creationId xmlns:a16="http://schemas.microsoft.com/office/drawing/2014/main" id="{FE544445-AE0B-A44F-82B6-277B74EF7A9C}"/>
              </a:ext>
            </a:extLst>
          </p:cNvPr>
          <p:cNvSpPr txBox="1"/>
          <p:nvPr/>
        </p:nvSpPr>
        <p:spPr>
          <a:xfrm>
            <a:off x="4601308" y="3244334"/>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4</a:t>
            </a:r>
          </a:p>
        </p:txBody>
      </p:sp>
      <p:sp>
        <p:nvSpPr>
          <p:cNvPr id="20" name="TextBox 19">
            <a:extLst>
              <a:ext uri="{FF2B5EF4-FFF2-40B4-BE49-F238E27FC236}">
                <a16:creationId xmlns:a16="http://schemas.microsoft.com/office/drawing/2014/main" id="{465CA313-8BF8-4E4F-AC42-742B622ABBFD}"/>
              </a:ext>
            </a:extLst>
          </p:cNvPr>
          <p:cNvSpPr txBox="1"/>
          <p:nvPr/>
        </p:nvSpPr>
        <p:spPr>
          <a:xfrm>
            <a:off x="4476616" y="2479322"/>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5</a:t>
            </a:r>
          </a:p>
        </p:txBody>
      </p:sp>
      <p:sp>
        <p:nvSpPr>
          <p:cNvPr id="21" name="TextBox 20">
            <a:extLst>
              <a:ext uri="{FF2B5EF4-FFF2-40B4-BE49-F238E27FC236}">
                <a16:creationId xmlns:a16="http://schemas.microsoft.com/office/drawing/2014/main" id="{FAED2CAA-5E76-F840-AB78-B1C38FB60047}"/>
              </a:ext>
            </a:extLst>
          </p:cNvPr>
          <p:cNvSpPr txBox="1"/>
          <p:nvPr/>
        </p:nvSpPr>
        <p:spPr>
          <a:xfrm>
            <a:off x="4902994" y="4753532"/>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6</a:t>
            </a:r>
          </a:p>
        </p:txBody>
      </p:sp>
      <p:sp>
        <p:nvSpPr>
          <p:cNvPr id="22" name="TextBox 21">
            <a:extLst>
              <a:ext uri="{FF2B5EF4-FFF2-40B4-BE49-F238E27FC236}">
                <a16:creationId xmlns:a16="http://schemas.microsoft.com/office/drawing/2014/main" id="{5C8A8641-0E5D-3F4B-BB33-A48A639E11ED}"/>
              </a:ext>
            </a:extLst>
          </p:cNvPr>
          <p:cNvSpPr txBox="1"/>
          <p:nvPr/>
        </p:nvSpPr>
        <p:spPr>
          <a:xfrm>
            <a:off x="3690984" y="467279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7</a:t>
            </a:r>
          </a:p>
        </p:txBody>
      </p:sp>
      <p:sp>
        <p:nvSpPr>
          <p:cNvPr id="23" name="Rectangle 22">
            <a:extLst>
              <a:ext uri="{FF2B5EF4-FFF2-40B4-BE49-F238E27FC236}">
                <a16:creationId xmlns:a16="http://schemas.microsoft.com/office/drawing/2014/main" id="{CCCFF6F6-07BF-FB4C-82DD-FEB28E1D48F0}"/>
              </a:ext>
            </a:extLst>
          </p:cNvPr>
          <p:cNvSpPr/>
          <p:nvPr/>
        </p:nvSpPr>
        <p:spPr>
          <a:xfrm>
            <a:off x="0" y="0"/>
            <a:ext cx="12320583" cy="6886136"/>
          </a:xfrm>
          <a:prstGeom prst="rect">
            <a:avLst/>
          </a:prstGeom>
          <a:solidFill>
            <a:schemeClr val="bg1">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erson standing in front of a computer&#10;&#10;Description automatically generated">
            <a:extLst>
              <a:ext uri="{FF2B5EF4-FFF2-40B4-BE49-F238E27FC236}">
                <a16:creationId xmlns:a16="http://schemas.microsoft.com/office/drawing/2014/main" id="{A618C573-7145-E04F-BA32-1DF2709858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5455" y="159808"/>
            <a:ext cx="8629263" cy="64719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610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12" name="Title 11"/>
          <p:cNvSpPr txBox="1">
            <a:spLocks/>
          </p:cNvSpPr>
          <p:nvPr/>
        </p:nvSpPr>
        <p:spPr>
          <a:xfrm>
            <a:off x="4902994" y="6142116"/>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i="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Brand: Parvo Medics</a:t>
            </a:r>
          </a:p>
        </p:txBody>
      </p:sp>
      <p:sp>
        <p:nvSpPr>
          <p:cNvPr id="13" name="Rectangle 12"/>
          <p:cNvSpPr/>
          <p:nvPr/>
        </p:nvSpPr>
        <p:spPr>
          <a:xfrm>
            <a:off x="6895956" y="2771410"/>
            <a:ext cx="4918672" cy="4619854"/>
          </a:xfrm>
          <a:prstGeom prst="rect">
            <a:avLst/>
          </a:prstGeom>
        </p:spPr>
        <p:txBody>
          <a:bodyPr wrap="square">
            <a:spAutoFit/>
          </a:bodyPr>
          <a:lstStyle/>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Gas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Flow Analyzer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Mixing Chamber</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Dilution Pump</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Weather Station</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Gas</a:t>
            </a:r>
          </a:p>
          <a:p>
            <a:pPr marL="457200" indent="-457200">
              <a:lnSpc>
                <a:spcPct val="150000"/>
              </a:lnSpc>
              <a:buClr>
                <a:schemeClr val="tx1">
                  <a:lumMod val="85000"/>
                  <a:lumOff val="15000"/>
                </a:schemeClr>
              </a:buClr>
              <a:buFont typeface="+mj-lt"/>
              <a:buAutoNum type="arabicPeriod"/>
              <a:defRPr/>
            </a:pPr>
            <a:r>
              <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Calibration Syringe </a:t>
            </a: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marL="457200" indent="-457200">
              <a:lnSpc>
                <a:spcPct val="150000"/>
              </a:lnSpc>
              <a:buClr>
                <a:schemeClr val="tx1">
                  <a:lumMod val="85000"/>
                  <a:lumOff val="15000"/>
                </a:schemeClr>
              </a:buClr>
              <a:buFont typeface="+mj-lt"/>
              <a:buAutoNum type="arabicPeriod"/>
              <a:defRPr/>
            </a:pPr>
            <a:endParaRPr lang="en-US" sz="2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14" name="Title 11"/>
          <p:cNvSpPr txBox="1">
            <a:spLocks/>
          </p:cNvSpPr>
          <p:nvPr/>
        </p:nvSpPr>
        <p:spPr>
          <a:xfrm>
            <a:off x="6895956" y="2215334"/>
            <a:ext cx="39859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Metabolic Cart</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24</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sitting, small, computer&#10;&#10;Description automatically generated">
            <a:extLst>
              <a:ext uri="{FF2B5EF4-FFF2-40B4-BE49-F238E27FC236}">
                <a16:creationId xmlns:a16="http://schemas.microsoft.com/office/drawing/2014/main" id="{B1BC3166-7A72-7540-A98C-7A926E115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272" y="895500"/>
            <a:ext cx="5143500" cy="6858000"/>
          </a:xfrm>
          <a:prstGeom prst="rect">
            <a:avLst/>
          </a:prstGeom>
        </p:spPr>
      </p:pic>
      <p:sp>
        <p:nvSpPr>
          <p:cNvPr id="5" name="TextBox 4">
            <a:extLst>
              <a:ext uri="{FF2B5EF4-FFF2-40B4-BE49-F238E27FC236}">
                <a16:creationId xmlns:a16="http://schemas.microsoft.com/office/drawing/2014/main" id="{D2B796A8-DBB8-8541-9E75-24A4F2BF0D32}"/>
              </a:ext>
            </a:extLst>
          </p:cNvPr>
          <p:cNvSpPr txBox="1"/>
          <p:nvPr/>
        </p:nvSpPr>
        <p:spPr>
          <a:xfrm>
            <a:off x="4379223" y="4011341"/>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1</a:t>
            </a:r>
          </a:p>
        </p:txBody>
      </p:sp>
      <p:sp>
        <p:nvSpPr>
          <p:cNvPr id="17" name="TextBox 16">
            <a:extLst>
              <a:ext uri="{FF2B5EF4-FFF2-40B4-BE49-F238E27FC236}">
                <a16:creationId xmlns:a16="http://schemas.microsoft.com/office/drawing/2014/main" id="{167DE0C8-4A6E-B343-B0A7-FF5106E989E1}"/>
              </a:ext>
            </a:extLst>
          </p:cNvPr>
          <p:cNvSpPr txBox="1"/>
          <p:nvPr/>
        </p:nvSpPr>
        <p:spPr>
          <a:xfrm>
            <a:off x="3187732" y="409418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2</a:t>
            </a:r>
          </a:p>
        </p:txBody>
      </p:sp>
      <p:sp>
        <p:nvSpPr>
          <p:cNvPr id="18" name="TextBox 17">
            <a:extLst>
              <a:ext uri="{FF2B5EF4-FFF2-40B4-BE49-F238E27FC236}">
                <a16:creationId xmlns:a16="http://schemas.microsoft.com/office/drawing/2014/main" id="{95B5665F-8E9D-9746-BA3B-D024D5647D78}"/>
              </a:ext>
            </a:extLst>
          </p:cNvPr>
          <p:cNvSpPr txBox="1"/>
          <p:nvPr/>
        </p:nvSpPr>
        <p:spPr>
          <a:xfrm>
            <a:off x="2676863" y="3867675"/>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3</a:t>
            </a:r>
          </a:p>
        </p:txBody>
      </p:sp>
      <p:sp>
        <p:nvSpPr>
          <p:cNvPr id="19" name="TextBox 18">
            <a:extLst>
              <a:ext uri="{FF2B5EF4-FFF2-40B4-BE49-F238E27FC236}">
                <a16:creationId xmlns:a16="http://schemas.microsoft.com/office/drawing/2014/main" id="{FE544445-AE0B-A44F-82B6-277B74EF7A9C}"/>
              </a:ext>
            </a:extLst>
          </p:cNvPr>
          <p:cNvSpPr txBox="1"/>
          <p:nvPr/>
        </p:nvSpPr>
        <p:spPr>
          <a:xfrm>
            <a:off x="4601308" y="3244334"/>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4</a:t>
            </a:r>
          </a:p>
        </p:txBody>
      </p:sp>
      <p:sp>
        <p:nvSpPr>
          <p:cNvPr id="20" name="TextBox 19">
            <a:extLst>
              <a:ext uri="{FF2B5EF4-FFF2-40B4-BE49-F238E27FC236}">
                <a16:creationId xmlns:a16="http://schemas.microsoft.com/office/drawing/2014/main" id="{465CA313-8BF8-4E4F-AC42-742B622ABBFD}"/>
              </a:ext>
            </a:extLst>
          </p:cNvPr>
          <p:cNvSpPr txBox="1"/>
          <p:nvPr/>
        </p:nvSpPr>
        <p:spPr>
          <a:xfrm>
            <a:off x="4476616" y="2479322"/>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5</a:t>
            </a:r>
          </a:p>
        </p:txBody>
      </p:sp>
      <p:sp>
        <p:nvSpPr>
          <p:cNvPr id="21" name="TextBox 20">
            <a:extLst>
              <a:ext uri="{FF2B5EF4-FFF2-40B4-BE49-F238E27FC236}">
                <a16:creationId xmlns:a16="http://schemas.microsoft.com/office/drawing/2014/main" id="{FAED2CAA-5E76-F840-AB78-B1C38FB60047}"/>
              </a:ext>
            </a:extLst>
          </p:cNvPr>
          <p:cNvSpPr txBox="1"/>
          <p:nvPr/>
        </p:nvSpPr>
        <p:spPr>
          <a:xfrm>
            <a:off x="4902994" y="4753532"/>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6</a:t>
            </a:r>
          </a:p>
        </p:txBody>
      </p:sp>
      <p:sp>
        <p:nvSpPr>
          <p:cNvPr id="22" name="TextBox 21">
            <a:extLst>
              <a:ext uri="{FF2B5EF4-FFF2-40B4-BE49-F238E27FC236}">
                <a16:creationId xmlns:a16="http://schemas.microsoft.com/office/drawing/2014/main" id="{5C8A8641-0E5D-3F4B-BB33-A48A639E11ED}"/>
              </a:ext>
            </a:extLst>
          </p:cNvPr>
          <p:cNvSpPr txBox="1"/>
          <p:nvPr/>
        </p:nvSpPr>
        <p:spPr>
          <a:xfrm>
            <a:off x="3690984" y="4672797"/>
            <a:ext cx="301686" cy="369332"/>
          </a:xfrm>
          <a:prstGeom prst="rect">
            <a:avLst/>
          </a:prstGeom>
          <a:solidFill>
            <a:schemeClr val="bg1"/>
          </a:solidFill>
          <a:ln>
            <a:solidFill>
              <a:schemeClr val="tx1"/>
            </a:solidFill>
          </a:ln>
          <a:effectLst>
            <a:outerShdw blurRad="63500" sx="105000" sy="105000" algn="ctr" rotWithShape="0">
              <a:prstClr val="black">
                <a:alpha val="40000"/>
              </a:prstClr>
            </a:outerShdw>
          </a:effectLst>
        </p:spPr>
        <p:txBody>
          <a:bodyPr wrap="none" rtlCol="0">
            <a:spAutoFit/>
          </a:bodyPr>
          <a:lstStyle/>
          <a:p>
            <a:r>
              <a:rPr lang="en-US" b="1" dirty="0"/>
              <a:t>7</a:t>
            </a:r>
          </a:p>
        </p:txBody>
      </p:sp>
      <p:sp>
        <p:nvSpPr>
          <p:cNvPr id="23" name="Rectangle 22">
            <a:extLst>
              <a:ext uri="{FF2B5EF4-FFF2-40B4-BE49-F238E27FC236}">
                <a16:creationId xmlns:a16="http://schemas.microsoft.com/office/drawing/2014/main" id="{CCCFF6F6-07BF-FB4C-82DD-FEB28E1D48F0}"/>
              </a:ext>
            </a:extLst>
          </p:cNvPr>
          <p:cNvSpPr/>
          <p:nvPr/>
        </p:nvSpPr>
        <p:spPr>
          <a:xfrm>
            <a:off x="0" y="0"/>
            <a:ext cx="12320583" cy="6886136"/>
          </a:xfrm>
          <a:prstGeom prst="rect">
            <a:avLst/>
          </a:prstGeom>
          <a:solidFill>
            <a:schemeClr val="bg1">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erson standing in front of a computer&#10;&#10;Description automatically generated">
            <a:extLst>
              <a:ext uri="{FF2B5EF4-FFF2-40B4-BE49-F238E27FC236}">
                <a16:creationId xmlns:a16="http://schemas.microsoft.com/office/drawing/2014/main" id="{A618C573-7145-E04F-BA32-1DF2709858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065" t="62999" r="37414" b="8952"/>
          <a:stretch/>
        </p:blipFill>
        <p:spPr>
          <a:xfrm>
            <a:off x="244805" y="276256"/>
            <a:ext cx="3933741" cy="2803417"/>
          </a:xfrm>
          <a:prstGeom prst="rect">
            <a:avLst/>
          </a:prstGeom>
          <a:effectLst>
            <a:outerShdw blurRad="63500" sx="102000" sy="102000" algn="ctr" rotWithShape="0">
              <a:prstClr val="black">
                <a:alpha val="40000"/>
              </a:prstClr>
            </a:outerShdw>
          </a:effectLst>
        </p:spPr>
      </p:pic>
      <p:pic>
        <p:nvPicPr>
          <p:cNvPr id="7" name="Picture 6" descr="A screenshot of a computer screen&#10;&#10;Description automatically generated">
            <a:extLst>
              <a:ext uri="{FF2B5EF4-FFF2-40B4-BE49-F238E27FC236}">
                <a16:creationId xmlns:a16="http://schemas.microsoft.com/office/drawing/2014/main" id="{C0719FE0-0D4F-AF44-99B7-B6B45B25F9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223" t="15943" r="6410" b="13664"/>
          <a:stretch/>
        </p:blipFill>
        <p:spPr>
          <a:xfrm>
            <a:off x="4414212" y="275091"/>
            <a:ext cx="7608524" cy="62405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12143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25</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6" name="Picture 5" descr="A person sitting posing for the camera&#10;&#10;Description automatically generated">
            <a:extLst>
              <a:ext uri="{FF2B5EF4-FFF2-40B4-BE49-F238E27FC236}">
                <a16:creationId xmlns:a16="http://schemas.microsoft.com/office/drawing/2014/main" id="{51294283-4440-1D4E-9708-C578D1D441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35" b="13066"/>
          <a:stretch/>
        </p:blipFill>
        <p:spPr>
          <a:xfrm>
            <a:off x="0" y="202031"/>
            <a:ext cx="5269453" cy="6655969"/>
          </a:xfrm>
          <a:prstGeom prst="rect">
            <a:avLst/>
          </a:prstGeom>
        </p:spPr>
      </p:pic>
      <p:pic>
        <p:nvPicPr>
          <p:cNvPr id="8" name="Picture 7" descr="A picture containing indoor, sitting, small, computer&#10;&#10;Description automatically generated">
            <a:extLst>
              <a:ext uri="{FF2B5EF4-FFF2-40B4-BE49-F238E27FC236}">
                <a16:creationId xmlns:a16="http://schemas.microsoft.com/office/drawing/2014/main" id="{8928DFD9-13C5-4E4F-BF6F-5217C9423C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817"/>
          <a:stretch/>
        </p:blipFill>
        <p:spPr>
          <a:xfrm>
            <a:off x="6265200" y="-538713"/>
            <a:ext cx="6297861" cy="7236905"/>
          </a:xfrm>
          <a:prstGeom prst="rect">
            <a:avLst/>
          </a:prstGeom>
        </p:spPr>
      </p:pic>
      <p:pic>
        <p:nvPicPr>
          <p:cNvPr id="23" name="Picture 22" descr="A person sitting posing for the camera&#10;&#10;Description automatically generated">
            <a:extLst>
              <a:ext uri="{FF2B5EF4-FFF2-40B4-BE49-F238E27FC236}">
                <a16:creationId xmlns:a16="http://schemas.microsoft.com/office/drawing/2014/main" id="{E54C08DE-E786-DE42-91C3-BCAE5AAEC8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37" t="78941"/>
          <a:stretch/>
        </p:blipFill>
        <p:spPr>
          <a:xfrm rot="5646223">
            <a:off x="7169427" y="3616937"/>
            <a:ext cx="1721182" cy="1444250"/>
          </a:xfrm>
          <a:prstGeom prst="rect">
            <a:avLst/>
          </a:prstGeom>
        </p:spPr>
      </p:pic>
      <p:pic>
        <p:nvPicPr>
          <p:cNvPr id="24" name="Picture 23" descr="A person sitting posing for the camera&#10;&#10;Description automatically generated">
            <a:extLst>
              <a:ext uri="{FF2B5EF4-FFF2-40B4-BE49-F238E27FC236}">
                <a16:creationId xmlns:a16="http://schemas.microsoft.com/office/drawing/2014/main" id="{D0BDFFEE-F4EF-F049-BEC2-4066ECCC8A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37" t="78941"/>
          <a:stretch/>
        </p:blipFill>
        <p:spPr>
          <a:xfrm rot="19620116" flipV="1">
            <a:off x="6466646" y="4818547"/>
            <a:ext cx="1721182" cy="1444250"/>
          </a:xfrm>
          <a:prstGeom prst="rect">
            <a:avLst/>
          </a:prstGeom>
        </p:spPr>
      </p:pic>
      <p:pic>
        <p:nvPicPr>
          <p:cNvPr id="25" name="Picture 24" descr="A person sitting posing for the camera&#10;&#10;Description automatically generated">
            <a:extLst>
              <a:ext uri="{FF2B5EF4-FFF2-40B4-BE49-F238E27FC236}">
                <a16:creationId xmlns:a16="http://schemas.microsoft.com/office/drawing/2014/main" id="{4DD112DC-6F6E-A34E-A719-8E90D00567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537" t="78941" r="1998"/>
          <a:stretch/>
        </p:blipFill>
        <p:spPr>
          <a:xfrm rot="20216377" flipH="1" flipV="1">
            <a:off x="5015859" y="5487270"/>
            <a:ext cx="1740534" cy="1553223"/>
          </a:xfrm>
          <a:prstGeom prst="rect">
            <a:avLst/>
          </a:prstGeom>
        </p:spPr>
      </p:pic>
    </p:spTree>
    <p:extLst>
      <p:ext uri="{BB962C8B-B14F-4D97-AF65-F5344CB8AC3E}">
        <p14:creationId xmlns:p14="http://schemas.microsoft.com/office/powerpoint/2010/main" val="239107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Using a Metabolic Cart</a:t>
            </a:r>
          </a:p>
        </p:txBody>
      </p:sp>
      <p:sp>
        <p:nvSpPr>
          <p:cNvPr id="15" name="Title 11"/>
          <p:cNvSpPr txBox="1">
            <a:spLocks/>
          </p:cNvSpPr>
          <p:nvPr/>
        </p:nvSpPr>
        <p:spPr>
          <a:xfrm>
            <a:off x="2164176" y="617462"/>
            <a:ext cx="4731780"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Indirect Calorimetry</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26</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6" name="Picture 5" descr="A person sitting posing for the camera&#10;&#10;Description automatically generated">
            <a:extLst>
              <a:ext uri="{FF2B5EF4-FFF2-40B4-BE49-F238E27FC236}">
                <a16:creationId xmlns:a16="http://schemas.microsoft.com/office/drawing/2014/main" id="{51294283-4440-1D4E-9708-C578D1D441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35" b="13066"/>
          <a:stretch/>
        </p:blipFill>
        <p:spPr>
          <a:xfrm>
            <a:off x="-21593" y="202031"/>
            <a:ext cx="5269453" cy="6655969"/>
          </a:xfrm>
          <a:prstGeom prst="rect">
            <a:avLst/>
          </a:prstGeom>
        </p:spPr>
      </p:pic>
      <p:pic>
        <p:nvPicPr>
          <p:cNvPr id="8" name="Picture 7" descr="A picture containing indoor, sitting, small, computer&#10;&#10;Description automatically generated">
            <a:extLst>
              <a:ext uri="{FF2B5EF4-FFF2-40B4-BE49-F238E27FC236}">
                <a16:creationId xmlns:a16="http://schemas.microsoft.com/office/drawing/2014/main" id="{8928DFD9-13C5-4E4F-BF6F-5217C9423C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817"/>
          <a:stretch/>
        </p:blipFill>
        <p:spPr>
          <a:xfrm>
            <a:off x="6265200" y="-538713"/>
            <a:ext cx="6297861" cy="7236905"/>
          </a:xfrm>
          <a:prstGeom prst="rect">
            <a:avLst/>
          </a:prstGeom>
        </p:spPr>
      </p:pic>
      <p:pic>
        <p:nvPicPr>
          <p:cNvPr id="23" name="Picture 22" descr="A person sitting posing for the camera&#10;&#10;Description automatically generated">
            <a:extLst>
              <a:ext uri="{FF2B5EF4-FFF2-40B4-BE49-F238E27FC236}">
                <a16:creationId xmlns:a16="http://schemas.microsoft.com/office/drawing/2014/main" id="{E54C08DE-E786-DE42-91C3-BCAE5AAEC8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37" t="78941"/>
          <a:stretch/>
        </p:blipFill>
        <p:spPr>
          <a:xfrm rot="5646223">
            <a:off x="7169427" y="3616937"/>
            <a:ext cx="1721182" cy="1444250"/>
          </a:xfrm>
          <a:prstGeom prst="rect">
            <a:avLst/>
          </a:prstGeom>
        </p:spPr>
      </p:pic>
      <p:pic>
        <p:nvPicPr>
          <p:cNvPr id="24" name="Picture 23" descr="A person sitting posing for the camera&#10;&#10;Description automatically generated">
            <a:extLst>
              <a:ext uri="{FF2B5EF4-FFF2-40B4-BE49-F238E27FC236}">
                <a16:creationId xmlns:a16="http://schemas.microsoft.com/office/drawing/2014/main" id="{D0BDFFEE-F4EF-F049-BEC2-4066ECCC8A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37" t="78941"/>
          <a:stretch/>
        </p:blipFill>
        <p:spPr>
          <a:xfrm rot="19620116" flipV="1">
            <a:off x="6466646" y="4818547"/>
            <a:ext cx="1721182" cy="1444250"/>
          </a:xfrm>
          <a:prstGeom prst="rect">
            <a:avLst/>
          </a:prstGeom>
        </p:spPr>
      </p:pic>
      <p:pic>
        <p:nvPicPr>
          <p:cNvPr id="25" name="Picture 24" descr="A person sitting posing for the camera&#10;&#10;Description automatically generated">
            <a:extLst>
              <a:ext uri="{FF2B5EF4-FFF2-40B4-BE49-F238E27FC236}">
                <a16:creationId xmlns:a16="http://schemas.microsoft.com/office/drawing/2014/main" id="{4DD112DC-6F6E-A34E-A719-8E90D00567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537" t="78941" r="1998"/>
          <a:stretch/>
        </p:blipFill>
        <p:spPr>
          <a:xfrm rot="20216377" flipH="1" flipV="1">
            <a:off x="5015859" y="5487270"/>
            <a:ext cx="1740534" cy="1553223"/>
          </a:xfrm>
          <a:prstGeom prst="rect">
            <a:avLst/>
          </a:prstGeom>
        </p:spPr>
      </p:pic>
      <p:sp>
        <p:nvSpPr>
          <p:cNvPr id="11" name="Rectangle 10">
            <a:extLst>
              <a:ext uri="{FF2B5EF4-FFF2-40B4-BE49-F238E27FC236}">
                <a16:creationId xmlns:a16="http://schemas.microsoft.com/office/drawing/2014/main" id="{83E3C6FE-EC08-3043-A3D1-9B233FF0FC6A}"/>
              </a:ext>
            </a:extLst>
          </p:cNvPr>
          <p:cNvSpPr/>
          <p:nvPr/>
        </p:nvSpPr>
        <p:spPr>
          <a:xfrm>
            <a:off x="0" y="0"/>
            <a:ext cx="12320583" cy="6886136"/>
          </a:xfrm>
          <a:prstGeom prst="rect">
            <a:avLst/>
          </a:prstGeom>
          <a:solidFill>
            <a:schemeClr val="bg1">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creenshot of a cell phone&#10;&#10;Description automatically generated">
            <a:extLst>
              <a:ext uri="{FF2B5EF4-FFF2-40B4-BE49-F238E27FC236}">
                <a16:creationId xmlns:a16="http://schemas.microsoft.com/office/drawing/2014/main" id="{B4AFB37B-18AE-FE40-A4E3-6645881FC8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918" y="382123"/>
            <a:ext cx="10708563" cy="492055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7522543-C04D-8D4E-8E5C-0B10CF26C220}"/>
              </a:ext>
            </a:extLst>
          </p:cNvPr>
          <p:cNvSpPr txBox="1"/>
          <p:nvPr/>
        </p:nvSpPr>
        <p:spPr>
          <a:xfrm>
            <a:off x="910918" y="5497863"/>
            <a:ext cx="8524385" cy="1200329"/>
          </a:xfrm>
          <a:prstGeom prst="rect">
            <a:avLst/>
          </a:prstGeom>
          <a:solidFill>
            <a:schemeClr val="bg1"/>
          </a:solidFill>
          <a:effectLst>
            <a:outerShdw blurRad="63500" sx="102000" sy="102000" algn="ctr" rotWithShape="0">
              <a:prstClr val="black">
                <a:alpha val="40000"/>
              </a:prstClr>
            </a:outerShdw>
          </a:effectLst>
        </p:spPr>
        <p:txBody>
          <a:bodyPr wrap="none" rtlCol="0">
            <a:spAutoFit/>
          </a:bodyPr>
          <a:lstStyle/>
          <a:p>
            <a:r>
              <a:rPr lang="en-US" dirty="0"/>
              <a:t>RQ = Respiratory Quotient (at the cellular level/steady state conditions)</a:t>
            </a:r>
          </a:p>
          <a:p>
            <a:r>
              <a:rPr lang="en-US" dirty="0"/>
              <a:t>RER = Respiratory Exchange Ratio (measured in expired gases/ unsteady state conditions)</a:t>
            </a:r>
          </a:p>
          <a:p>
            <a:endParaRPr lang="en-US" dirty="0"/>
          </a:p>
          <a:p>
            <a:pPr algn="ctr"/>
            <a:r>
              <a:rPr lang="en-US" dirty="0"/>
              <a:t>RQ = RER</a:t>
            </a:r>
          </a:p>
        </p:txBody>
      </p:sp>
    </p:spTree>
    <p:extLst>
      <p:ext uri="{BB962C8B-B14F-4D97-AF65-F5344CB8AC3E}">
        <p14:creationId xmlns:p14="http://schemas.microsoft.com/office/powerpoint/2010/main" val="84992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rot="16200000" flipV="1">
            <a:off x="4416615" y="-916503"/>
            <a:ext cx="3358770" cy="11951769"/>
          </a:xfrm>
          <a:prstGeom prst="rect">
            <a:avLst/>
          </a:prstGeom>
          <a:gradFill flip="none" rotWithShape="1">
            <a:gsLst>
              <a:gs pos="0">
                <a:schemeClr val="accent1">
                  <a:alpha val="91000"/>
                </a:schemeClr>
              </a:gs>
              <a:gs pos="10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5580" b="20312"/>
          <a:stretch/>
        </p:blipFill>
        <p:spPr>
          <a:xfrm>
            <a:off x="70915" y="316998"/>
            <a:ext cx="7283999" cy="5397963"/>
          </a:xfrm>
          <a:prstGeom prst="rect">
            <a:avLst/>
          </a:prstGeom>
        </p:spPr>
      </p:pic>
      <p:grpSp>
        <p:nvGrpSpPr>
          <p:cNvPr id="36" name="Group 35"/>
          <p:cNvGrpSpPr/>
          <p:nvPr/>
        </p:nvGrpSpPr>
        <p:grpSpPr>
          <a:xfrm>
            <a:off x="571036" y="5701425"/>
            <a:ext cx="5085324" cy="285795"/>
            <a:chOff x="6065518" y="5402825"/>
            <a:chExt cx="5085324" cy="285795"/>
          </a:xfrm>
        </p:grpSpPr>
        <p:sp>
          <p:nvSpPr>
            <p:cNvPr id="22" name="Freeform 5"/>
            <p:cNvSpPr>
              <a:spLocks noEditPoints="1"/>
            </p:cNvSpPr>
            <p:nvPr/>
          </p:nvSpPr>
          <p:spPr bwMode="auto">
            <a:xfrm>
              <a:off x="8259264" y="5402825"/>
              <a:ext cx="285372" cy="285795"/>
            </a:xfrm>
            <a:custGeom>
              <a:avLst/>
              <a:gdLst>
                <a:gd name="T0" fmla="*/ 0 w 284"/>
                <a:gd name="T1" fmla="*/ 142 h 284"/>
                <a:gd name="T2" fmla="*/ 284 w 284"/>
                <a:gd name="T3" fmla="*/ 142 h 284"/>
                <a:gd name="T4" fmla="*/ 266 w 284"/>
                <a:gd name="T5" fmla="*/ 138 h 284"/>
                <a:gd name="T6" fmla="*/ 200 w 284"/>
                <a:gd name="T7" fmla="*/ 80 h 284"/>
                <a:gd name="T8" fmla="*/ 266 w 284"/>
                <a:gd name="T9" fmla="*/ 138 h 284"/>
                <a:gd name="T10" fmla="*/ 100 w 284"/>
                <a:gd name="T11" fmla="*/ 218 h 284"/>
                <a:gd name="T12" fmla="*/ 138 w 284"/>
                <a:gd name="T13" fmla="*/ 266 h 284"/>
                <a:gd name="T14" fmla="*/ 148 w 284"/>
                <a:gd name="T15" fmla="*/ 19 h 284"/>
                <a:gd name="T16" fmla="*/ 147 w 284"/>
                <a:gd name="T17" fmla="*/ 83 h 284"/>
                <a:gd name="T18" fmla="*/ 148 w 284"/>
                <a:gd name="T19" fmla="*/ 19 h 284"/>
                <a:gd name="T20" fmla="*/ 228 w 284"/>
                <a:gd name="T21" fmla="*/ 54 h 284"/>
                <a:gd name="T22" fmla="*/ 163 w 284"/>
                <a:gd name="T23" fmla="*/ 21 h 284"/>
                <a:gd name="T24" fmla="*/ 138 w 284"/>
                <a:gd name="T25" fmla="*/ 83 h 284"/>
                <a:gd name="T26" fmla="*/ 137 w 284"/>
                <a:gd name="T27" fmla="*/ 19 h 284"/>
                <a:gd name="T28" fmla="*/ 88 w 284"/>
                <a:gd name="T29" fmla="*/ 72 h 284"/>
                <a:gd name="T30" fmla="*/ 122 w 284"/>
                <a:gd name="T31" fmla="*/ 21 h 284"/>
                <a:gd name="T32" fmla="*/ 93 w 284"/>
                <a:gd name="T33" fmla="*/ 84 h 284"/>
                <a:gd name="T34" fmla="*/ 138 w 284"/>
                <a:gd name="T35" fmla="*/ 138 h 284"/>
                <a:gd name="T36" fmla="*/ 93 w 284"/>
                <a:gd name="T37" fmla="*/ 84 h 284"/>
                <a:gd name="T38" fmla="*/ 138 w 284"/>
                <a:gd name="T39" fmla="*/ 202 h 284"/>
                <a:gd name="T40" fmla="*/ 83 w 284"/>
                <a:gd name="T41" fmla="*/ 147 h 284"/>
                <a:gd name="T42" fmla="*/ 122 w 284"/>
                <a:gd name="T43" fmla="*/ 264 h 284"/>
                <a:gd name="T44" fmla="*/ 91 w 284"/>
                <a:gd name="T45" fmla="*/ 221 h 284"/>
                <a:gd name="T46" fmla="*/ 147 w 284"/>
                <a:gd name="T47" fmla="*/ 266 h 284"/>
                <a:gd name="T48" fmla="*/ 185 w 284"/>
                <a:gd name="T49" fmla="*/ 218 h 284"/>
                <a:gd name="T50" fmla="*/ 147 w 284"/>
                <a:gd name="T51" fmla="*/ 266 h 284"/>
                <a:gd name="T52" fmla="*/ 223 w 284"/>
                <a:gd name="T53" fmla="*/ 236 h 284"/>
                <a:gd name="T54" fmla="*/ 194 w 284"/>
                <a:gd name="T55" fmla="*/ 221 h 284"/>
                <a:gd name="T56" fmla="*/ 147 w 284"/>
                <a:gd name="T57" fmla="*/ 202 h 284"/>
                <a:gd name="T58" fmla="*/ 202 w 284"/>
                <a:gd name="T59" fmla="*/ 147 h 284"/>
                <a:gd name="T60" fmla="*/ 147 w 284"/>
                <a:gd name="T61" fmla="*/ 138 h 284"/>
                <a:gd name="T62" fmla="*/ 192 w 284"/>
                <a:gd name="T63" fmla="*/ 84 h 284"/>
                <a:gd name="T64" fmla="*/ 147 w 284"/>
                <a:gd name="T65" fmla="*/ 138 h 284"/>
                <a:gd name="T66" fmla="*/ 84 w 284"/>
                <a:gd name="T67" fmla="*/ 80 h 284"/>
                <a:gd name="T68" fmla="*/ 19 w 284"/>
                <a:gd name="T69" fmla="*/ 138 h 284"/>
                <a:gd name="T70" fmla="*/ 19 w 284"/>
                <a:gd name="T71" fmla="*/ 147 h 284"/>
                <a:gd name="T72" fmla="*/ 88 w 284"/>
                <a:gd name="T73" fmla="*/ 212 h 284"/>
                <a:gd name="T74" fmla="*/ 19 w 284"/>
                <a:gd name="T75" fmla="*/ 147 h 284"/>
                <a:gd name="T76" fmla="*/ 197 w 284"/>
                <a:gd name="T77" fmla="*/ 212 h 284"/>
                <a:gd name="T78" fmla="*/ 266 w 284"/>
                <a:gd name="T79" fmla="*/ 14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84">
                  <a:moveTo>
                    <a:pt x="142" y="0"/>
                  </a:moveTo>
                  <a:cubicBezTo>
                    <a:pt x="64" y="0"/>
                    <a:pt x="0" y="64"/>
                    <a:pt x="0" y="142"/>
                  </a:cubicBezTo>
                  <a:cubicBezTo>
                    <a:pt x="0" y="221"/>
                    <a:pt x="64" y="284"/>
                    <a:pt x="142" y="284"/>
                  </a:cubicBezTo>
                  <a:cubicBezTo>
                    <a:pt x="221" y="284"/>
                    <a:pt x="284" y="221"/>
                    <a:pt x="284" y="142"/>
                  </a:cubicBezTo>
                  <a:cubicBezTo>
                    <a:pt x="284" y="64"/>
                    <a:pt x="221" y="0"/>
                    <a:pt x="142" y="0"/>
                  </a:cubicBezTo>
                  <a:close/>
                  <a:moveTo>
                    <a:pt x="266" y="138"/>
                  </a:moveTo>
                  <a:cubicBezTo>
                    <a:pt x="211" y="138"/>
                    <a:pt x="211" y="138"/>
                    <a:pt x="211" y="138"/>
                  </a:cubicBezTo>
                  <a:cubicBezTo>
                    <a:pt x="211" y="118"/>
                    <a:pt x="207" y="98"/>
                    <a:pt x="200" y="80"/>
                  </a:cubicBezTo>
                  <a:cubicBezTo>
                    <a:pt x="213" y="75"/>
                    <a:pt x="224" y="68"/>
                    <a:pt x="235" y="60"/>
                  </a:cubicBezTo>
                  <a:cubicBezTo>
                    <a:pt x="253" y="81"/>
                    <a:pt x="265" y="108"/>
                    <a:pt x="266" y="138"/>
                  </a:cubicBezTo>
                  <a:close/>
                  <a:moveTo>
                    <a:pt x="137" y="266"/>
                  </a:moveTo>
                  <a:cubicBezTo>
                    <a:pt x="122" y="253"/>
                    <a:pt x="109" y="237"/>
                    <a:pt x="100" y="218"/>
                  </a:cubicBezTo>
                  <a:cubicBezTo>
                    <a:pt x="112" y="214"/>
                    <a:pt x="125" y="212"/>
                    <a:pt x="138" y="211"/>
                  </a:cubicBezTo>
                  <a:cubicBezTo>
                    <a:pt x="138" y="266"/>
                    <a:pt x="138" y="266"/>
                    <a:pt x="138" y="266"/>
                  </a:cubicBezTo>
                  <a:cubicBezTo>
                    <a:pt x="138" y="266"/>
                    <a:pt x="138" y="266"/>
                    <a:pt x="137" y="266"/>
                  </a:cubicBezTo>
                  <a:close/>
                  <a:moveTo>
                    <a:pt x="148" y="19"/>
                  </a:moveTo>
                  <a:cubicBezTo>
                    <a:pt x="165" y="33"/>
                    <a:pt x="179" y="53"/>
                    <a:pt x="188" y="75"/>
                  </a:cubicBezTo>
                  <a:cubicBezTo>
                    <a:pt x="175" y="80"/>
                    <a:pt x="162" y="82"/>
                    <a:pt x="147" y="83"/>
                  </a:cubicBezTo>
                  <a:cubicBezTo>
                    <a:pt x="147" y="19"/>
                    <a:pt x="147" y="19"/>
                    <a:pt x="147" y="19"/>
                  </a:cubicBezTo>
                  <a:cubicBezTo>
                    <a:pt x="147" y="19"/>
                    <a:pt x="147" y="19"/>
                    <a:pt x="148" y="19"/>
                  </a:cubicBezTo>
                  <a:close/>
                  <a:moveTo>
                    <a:pt x="163" y="21"/>
                  </a:moveTo>
                  <a:cubicBezTo>
                    <a:pt x="188" y="25"/>
                    <a:pt x="211" y="37"/>
                    <a:pt x="228" y="54"/>
                  </a:cubicBezTo>
                  <a:cubicBezTo>
                    <a:pt x="219" y="61"/>
                    <a:pt x="208" y="67"/>
                    <a:pt x="197" y="72"/>
                  </a:cubicBezTo>
                  <a:cubicBezTo>
                    <a:pt x="189" y="52"/>
                    <a:pt x="177" y="35"/>
                    <a:pt x="163" y="21"/>
                  </a:cubicBezTo>
                  <a:close/>
                  <a:moveTo>
                    <a:pt x="138" y="19"/>
                  </a:moveTo>
                  <a:cubicBezTo>
                    <a:pt x="138" y="83"/>
                    <a:pt x="138" y="83"/>
                    <a:pt x="138" y="83"/>
                  </a:cubicBezTo>
                  <a:cubicBezTo>
                    <a:pt x="123" y="82"/>
                    <a:pt x="110" y="80"/>
                    <a:pt x="97" y="75"/>
                  </a:cubicBezTo>
                  <a:cubicBezTo>
                    <a:pt x="106" y="53"/>
                    <a:pt x="120" y="33"/>
                    <a:pt x="137" y="19"/>
                  </a:cubicBezTo>
                  <a:cubicBezTo>
                    <a:pt x="138" y="19"/>
                    <a:pt x="138" y="19"/>
                    <a:pt x="138" y="19"/>
                  </a:cubicBezTo>
                  <a:close/>
                  <a:moveTo>
                    <a:pt x="88" y="72"/>
                  </a:moveTo>
                  <a:cubicBezTo>
                    <a:pt x="77" y="67"/>
                    <a:pt x="66" y="61"/>
                    <a:pt x="57" y="54"/>
                  </a:cubicBezTo>
                  <a:cubicBezTo>
                    <a:pt x="74" y="37"/>
                    <a:pt x="97" y="25"/>
                    <a:pt x="122" y="21"/>
                  </a:cubicBezTo>
                  <a:cubicBezTo>
                    <a:pt x="108" y="35"/>
                    <a:pt x="96" y="52"/>
                    <a:pt x="88" y="72"/>
                  </a:cubicBezTo>
                  <a:close/>
                  <a:moveTo>
                    <a:pt x="93" y="84"/>
                  </a:moveTo>
                  <a:cubicBezTo>
                    <a:pt x="107" y="88"/>
                    <a:pt x="122" y="91"/>
                    <a:pt x="138" y="92"/>
                  </a:cubicBezTo>
                  <a:cubicBezTo>
                    <a:pt x="138" y="138"/>
                    <a:pt x="138" y="138"/>
                    <a:pt x="138" y="138"/>
                  </a:cubicBezTo>
                  <a:cubicBezTo>
                    <a:pt x="83" y="138"/>
                    <a:pt x="83" y="138"/>
                    <a:pt x="83" y="138"/>
                  </a:cubicBezTo>
                  <a:cubicBezTo>
                    <a:pt x="84" y="119"/>
                    <a:pt x="87" y="100"/>
                    <a:pt x="93" y="84"/>
                  </a:cubicBezTo>
                  <a:close/>
                  <a:moveTo>
                    <a:pt x="138" y="147"/>
                  </a:moveTo>
                  <a:cubicBezTo>
                    <a:pt x="138" y="202"/>
                    <a:pt x="138" y="202"/>
                    <a:pt x="138" y="202"/>
                  </a:cubicBezTo>
                  <a:cubicBezTo>
                    <a:pt x="123" y="203"/>
                    <a:pt x="109" y="205"/>
                    <a:pt x="96" y="209"/>
                  </a:cubicBezTo>
                  <a:cubicBezTo>
                    <a:pt x="88" y="190"/>
                    <a:pt x="84" y="169"/>
                    <a:pt x="83" y="147"/>
                  </a:cubicBezTo>
                  <a:lnTo>
                    <a:pt x="138" y="147"/>
                  </a:lnTo>
                  <a:close/>
                  <a:moveTo>
                    <a:pt x="122" y="264"/>
                  </a:moveTo>
                  <a:cubicBezTo>
                    <a:pt x="100" y="261"/>
                    <a:pt x="79" y="251"/>
                    <a:pt x="62" y="236"/>
                  </a:cubicBezTo>
                  <a:cubicBezTo>
                    <a:pt x="71" y="230"/>
                    <a:pt x="81" y="225"/>
                    <a:pt x="91" y="221"/>
                  </a:cubicBezTo>
                  <a:cubicBezTo>
                    <a:pt x="99" y="237"/>
                    <a:pt x="110" y="252"/>
                    <a:pt x="122" y="264"/>
                  </a:cubicBezTo>
                  <a:close/>
                  <a:moveTo>
                    <a:pt x="147" y="266"/>
                  </a:moveTo>
                  <a:cubicBezTo>
                    <a:pt x="147" y="211"/>
                    <a:pt x="147" y="211"/>
                    <a:pt x="147" y="211"/>
                  </a:cubicBezTo>
                  <a:cubicBezTo>
                    <a:pt x="160" y="212"/>
                    <a:pt x="173" y="214"/>
                    <a:pt x="185" y="218"/>
                  </a:cubicBezTo>
                  <a:cubicBezTo>
                    <a:pt x="176" y="237"/>
                    <a:pt x="163" y="253"/>
                    <a:pt x="148" y="266"/>
                  </a:cubicBezTo>
                  <a:cubicBezTo>
                    <a:pt x="147" y="266"/>
                    <a:pt x="147" y="266"/>
                    <a:pt x="147" y="266"/>
                  </a:cubicBezTo>
                  <a:close/>
                  <a:moveTo>
                    <a:pt x="194" y="221"/>
                  </a:moveTo>
                  <a:cubicBezTo>
                    <a:pt x="204" y="225"/>
                    <a:pt x="214" y="230"/>
                    <a:pt x="223" y="236"/>
                  </a:cubicBezTo>
                  <a:cubicBezTo>
                    <a:pt x="206" y="251"/>
                    <a:pt x="185" y="261"/>
                    <a:pt x="163" y="264"/>
                  </a:cubicBezTo>
                  <a:cubicBezTo>
                    <a:pt x="175" y="252"/>
                    <a:pt x="186" y="237"/>
                    <a:pt x="194" y="221"/>
                  </a:cubicBezTo>
                  <a:close/>
                  <a:moveTo>
                    <a:pt x="189" y="209"/>
                  </a:moveTo>
                  <a:cubicBezTo>
                    <a:pt x="175" y="205"/>
                    <a:pt x="162" y="203"/>
                    <a:pt x="147" y="202"/>
                  </a:cubicBezTo>
                  <a:cubicBezTo>
                    <a:pt x="147" y="147"/>
                    <a:pt x="147" y="147"/>
                    <a:pt x="147" y="147"/>
                  </a:cubicBezTo>
                  <a:cubicBezTo>
                    <a:pt x="202" y="147"/>
                    <a:pt x="202" y="147"/>
                    <a:pt x="202" y="147"/>
                  </a:cubicBezTo>
                  <a:cubicBezTo>
                    <a:pt x="201" y="169"/>
                    <a:pt x="197" y="190"/>
                    <a:pt x="189" y="209"/>
                  </a:cubicBezTo>
                  <a:close/>
                  <a:moveTo>
                    <a:pt x="147" y="138"/>
                  </a:moveTo>
                  <a:cubicBezTo>
                    <a:pt x="147" y="92"/>
                    <a:pt x="147" y="92"/>
                    <a:pt x="147" y="92"/>
                  </a:cubicBezTo>
                  <a:cubicBezTo>
                    <a:pt x="163" y="91"/>
                    <a:pt x="178" y="88"/>
                    <a:pt x="192" y="84"/>
                  </a:cubicBezTo>
                  <a:cubicBezTo>
                    <a:pt x="198" y="100"/>
                    <a:pt x="201" y="119"/>
                    <a:pt x="202" y="138"/>
                  </a:cubicBezTo>
                  <a:lnTo>
                    <a:pt x="147" y="138"/>
                  </a:lnTo>
                  <a:close/>
                  <a:moveTo>
                    <a:pt x="50" y="60"/>
                  </a:moveTo>
                  <a:cubicBezTo>
                    <a:pt x="61" y="68"/>
                    <a:pt x="72" y="75"/>
                    <a:pt x="84" y="80"/>
                  </a:cubicBezTo>
                  <a:cubicBezTo>
                    <a:pt x="78" y="98"/>
                    <a:pt x="74" y="118"/>
                    <a:pt x="74" y="138"/>
                  </a:cubicBezTo>
                  <a:cubicBezTo>
                    <a:pt x="19" y="138"/>
                    <a:pt x="19" y="138"/>
                    <a:pt x="19" y="138"/>
                  </a:cubicBezTo>
                  <a:cubicBezTo>
                    <a:pt x="20" y="108"/>
                    <a:pt x="32" y="81"/>
                    <a:pt x="50" y="60"/>
                  </a:cubicBezTo>
                  <a:close/>
                  <a:moveTo>
                    <a:pt x="19" y="147"/>
                  </a:moveTo>
                  <a:cubicBezTo>
                    <a:pt x="74" y="147"/>
                    <a:pt x="74" y="147"/>
                    <a:pt x="74" y="147"/>
                  </a:cubicBezTo>
                  <a:cubicBezTo>
                    <a:pt x="75" y="170"/>
                    <a:pt x="79" y="193"/>
                    <a:pt x="88" y="212"/>
                  </a:cubicBezTo>
                  <a:cubicBezTo>
                    <a:pt x="76" y="217"/>
                    <a:pt x="65" y="223"/>
                    <a:pt x="55" y="230"/>
                  </a:cubicBezTo>
                  <a:cubicBezTo>
                    <a:pt x="34" y="209"/>
                    <a:pt x="20" y="179"/>
                    <a:pt x="19" y="147"/>
                  </a:cubicBezTo>
                  <a:close/>
                  <a:moveTo>
                    <a:pt x="230" y="230"/>
                  </a:moveTo>
                  <a:cubicBezTo>
                    <a:pt x="220" y="223"/>
                    <a:pt x="209" y="217"/>
                    <a:pt x="197" y="212"/>
                  </a:cubicBezTo>
                  <a:cubicBezTo>
                    <a:pt x="206" y="193"/>
                    <a:pt x="210" y="170"/>
                    <a:pt x="211" y="147"/>
                  </a:cubicBezTo>
                  <a:cubicBezTo>
                    <a:pt x="266" y="147"/>
                    <a:pt x="266" y="147"/>
                    <a:pt x="266" y="147"/>
                  </a:cubicBezTo>
                  <a:cubicBezTo>
                    <a:pt x="265" y="179"/>
                    <a:pt x="251" y="209"/>
                    <a:pt x="230" y="23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pPr algn="r"/>
              <a:endParaRPr lang="id-ID"/>
            </a:p>
          </p:txBody>
        </p:sp>
        <p:grpSp>
          <p:nvGrpSpPr>
            <p:cNvPr id="24" name="Group 23"/>
            <p:cNvGrpSpPr/>
            <p:nvPr/>
          </p:nvGrpSpPr>
          <p:grpSpPr>
            <a:xfrm>
              <a:off x="10855845" y="5416360"/>
              <a:ext cx="294997" cy="258724"/>
              <a:chOff x="7248470" y="-690563"/>
              <a:chExt cx="1265238" cy="1109663"/>
            </a:xfrm>
            <a:solidFill>
              <a:schemeClr val="tx1">
                <a:lumMod val="85000"/>
                <a:lumOff val="15000"/>
              </a:schemeClr>
            </a:solidFill>
          </p:grpSpPr>
          <p:sp>
            <p:nvSpPr>
              <p:cNvPr id="25" name="Freeform 7"/>
              <p:cNvSpPr>
                <a:spLocks/>
              </p:cNvSpPr>
              <p:nvPr/>
            </p:nvSpPr>
            <p:spPr bwMode="auto">
              <a:xfrm>
                <a:off x="7758113" y="-490538"/>
                <a:ext cx="450850" cy="293688"/>
              </a:xfrm>
              <a:custGeom>
                <a:avLst/>
                <a:gdLst>
                  <a:gd name="T0" fmla="*/ 115 w 120"/>
                  <a:gd name="T1" fmla="*/ 0 h 78"/>
                  <a:gd name="T2" fmla="*/ 0 w 120"/>
                  <a:gd name="T3" fmla="*/ 73 h 78"/>
                  <a:gd name="T4" fmla="*/ 5 w 120"/>
                  <a:gd name="T5" fmla="*/ 78 h 78"/>
                  <a:gd name="T6" fmla="*/ 10 w 120"/>
                  <a:gd name="T7" fmla="*/ 73 h 78"/>
                  <a:gd name="T8" fmla="*/ 115 w 120"/>
                  <a:gd name="T9" fmla="*/ 10 h 78"/>
                  <a:gd name="T10" fmla="*/ 120 w 120"/>
                  <a:gd name="T11" fmla="*/ 5 h 78"/>
                  <a:gd name="T12" fmla="*/ 115 w 120"/>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120" h="78">
                    <a:moveTo>
                      <a:pt x="115" y="0"/>
                    </a:moveTo>
                    <a:cubicBezTo>
                      <a:pt x="52" y="0"/>
                      <a:pt x="0" y="33"/>
                      <a:pt x="0" y="73"/>
                    </a:cubicBezTo>
                    <a:cubicBezTo>
                      <a:pt x="0" y="76"/>
                      <a:pt x="2" y="78"/>
                      <a:pt x="5" y="78"/>
                    </a:cubicBezTo>
                    <a:cubicBezTo>
                      <a:pt x="8" y="78"/>
                      <a:pt x="10" y="76"/>
                      <a:pt x="10" y="73"/>
                    </a:cubicBezTo>
                    <a:cubicBezTo>
                      <a:pt x="10" y="39"/>
                      <a:pt x="59" y="10"/>
                      <a:pt x="115" y="10"/>
                    </a:cubicBezTo>
                    <a:cubicBezTo>
                      <a:pt x="118" y="10"/>
                      <a:pt x="120" y="8"/>
                      <a:pt x="120" y="5"/>
                    </a:cubicBezTo>
                    <a:cubicBezTo>
                      <a:pt x="120" y="2"/>
                      <a:pt x="118" y="0"/>
                      <a:pt x="11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id-ID"/>
              </a:p>
            </p:txBody>
          </p:sp>
          <p:sp>
            <p:nvSpPr>
              <p:cNvPr id="26" name="Freeform 8"/>
              <p:cNvSpPr>
                <a:spLocks noEditPoints="1"/>
              </p:cNvSpPr>
              <p:nvPr/>
            </p:nvSpPr>
            <p:spPr bwMode="auto">
              <a:xfrm>
                <a:off x="7248470" y="-690563"/>
                <a:ext cx="1265238" cy="1109663"/>
              </a:xfrm>
              <a:custGeom>
                <a:avLst/>
                <a:gdLst>
                  <a:gd name="T0" fmla="*/ 168 w 336"/>
                  <a:gd name="T1" fmla="*/ 0 h 294"/>
                  <a:gd name="T2" fmla="*/ 0 w 336"/>
                  <a:gd name="T3" fmla="*/ 126 h 294"/>
                  <a:gd name="T4" fmla="*/ 74 w 336"/>
                  <a:gd name="T5" fmla="*/ 230 h 294"/>
                  <a:gd name="T6" fmla="*/ 74 w 336"/>
                  <a:gd name="T7" fmla="*/ 231 h 294"/>
                  <a:gd name="T8" fmla="*/ 53 w 336"/>
                  <a:gd name="T9" fmla="*/ 281 h 294"/>
                  <a:gd name="T10" fmla="*/ 53 w 336"/>
                  <a:gd name="T11" fmla="*/ 281 h 294"/>
                  <a:gd name="T12" fmla="*/ 53 w 336"/>
                  <a:gd name="T13" fmla="*/ 284 h 294"/>
                  <a:gd name="T14" fmla="*/ 62 w 336"/>
                  <a:gd name="T15" fmla="*/ 294 h 294"/>
                  <a:gd name="T16" fmla="*/ 65 w 336"/>
                  <a:gd name="T17" fmla="*/ 294 h 294"/>
                  <a:gd name="T18" fmla="*/ 136 w 336"/>
                  <a:gd name="T19" fmla="*/ 250 h 294"/>
                  <a:gd name="T20" fmla="*/ 168 w 336"/>
                  <a:gd name="T21" fmla="*/ 252 h 294"/>
                  <a:gd name="T22" fmla="*/ 336 w 336"/>
                  <a:gd name="T23" fmla="*/ 126 h 294"/>
                  <a:gd name="T24" fmla="*/ 168 w 336"/>
                  <a:gd name="T25" fmla="*/ 0 h 294"/>
                  <a:gd name="T26" fmla="*/ 168 w 336"/>
                  <a:gd name="T27" fmla="*/ 231 h 294"/>
                  <a:gd name="T28" fmla="*/ 139 w 336"/>
                  <a:gd name="T29" fmla="*/ 229 h 294"/>
                  <a:gd name="T30" fmla="*/ 136 w 336"/>
                  <a:gd name="T31" fmla="*/ 229 h 294"/>
                  <a:gd name="T32" fmla="*/ 119 w 336"/>
                  <a:gd name="T33" fmla="*/ 236 h 294"/>
                  <a:gd name="T34" fmla="*/ 87 w 336"/>
                  <a:gd name="T35" fmla="*/ 263 h 294"/>
                  <a:gd name="T36" fmla="*/ 94 w 336"/>
                  <a:gd name="T37" fmla="*/ 232 h 294"/>
                  <a:gd name="T38" fmla="*/ 95 w 336"/>
                  <a:gd name="T39" fmla="*/ 230 h 294"/>
                  <a:gd name="T40" fmla="*/ 83 w 336"/>
                  <a:gd name="T41" fmla="*/ 212 h 294"/>
                  <a:gd name="T42" fmla="*/ 21 w 336"/>
                  <a:gd name="T43" fmla="*/ 126 h 294"/>
                  <a:gd name="T44" fmla="*/ 168 w 336"/>
                  <a:gd name="T45" fmla="*/ 21 h 294"/>
                  <a:gd name="T46" fmla="*/ 315 w 336"/>
                  <a:gd name="T47" fmla="*/ 126 h 294"/>
                  <a:gd name="T48" fmla="*/ 168 w 336"/>
                  <a:gd name="T49" fmla="*/ 23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6" h="294">
                    <a:moveTo>
                      <a:pt x="168" y="0"/>
                    </a:moveTo>
                    <a:cubicBezTo>
                      <a:pt x="75" y="0"/>
                      <a:pt x="0" y="56"/>
                      <a:pt x="0" y="126"/>
                    </a:cubicBezTo>
                    <a:cubicBezTo>
                      <a:pt x="0" y="169"/>
                      <a:pt x="29" y="208"/>
                      <a:pt x="74" y="230"/>
                    </a:cubicBezTo>
                    <a:cubicBezTo>
                      <a:pt x="74" y="231"/>
                      <a:pt x="74" y="231"/>
                      <a:pt x="74" y="231"/>
                    </a:cubicBezTo>
                    <a:cubicBezTo>
                      <a:pt x="74" y="250"/>
                      <a:pt x="59" y="270"/>
                      <a:pt x="53" y="281"/>
                    </a:cubicBezTo>
                    <a:cubicBezTo>
                      <a:pt x="53" y="281"/>
                      <a:pt x="53" y="281"/>
                      <a:pt x="53" y="281"/>
                    </a:cubicBezTo>
                    <a:cubicBezTo>
                      <a:pt x="53" y="282"/>
                      <a:pt x="53" y="283"/>
                      <a:pt x="53" y="284"/>
                    </a:cubicBezTo>
                    <a:cubicBezTo>
                      <a:pt x="53" y="290"/>
                      <a:pt x="57" y="294"/>
                      <a:pt x="62" y="294"/>
                    </a:cubicBezTo>
                    <a:cubicBezTo>
                      <a:pt x="63" y="294"/>
                      <a:pt x="65" y="294"/>
                      <a:pt x="65" y="294"/>
                    </a:cubicBezTo>
                    <a:cubicBezTo>
                      <a:pt x="98" y="288"/>
                      <a:pt x="128" y="258"/>
                      <a:pt x="136" y="250"/>
                    </a:cubicBezTo>
                    <a:cubicBezTo>
                      <a:pt x="146" y="251"/>
                      <a:pt x="157" y="252"/>
                      <a:pt x="168" y="252"/>
                    </a:cubicBezTo>
                    <a:cubicBezTo>
                      <a:pt x="261" y="252"/>
                      <a:pt x="336" y="196"/>
                      <a:pt x="336" y="126"/>
                    </a:cubicBezTo>
                    <a:cubicBezTo>
                      <a:pt x="336" y="56"/>
                      <a:pt x="261" y="0"/>
                      <a:pt x="168" y="0"/>
                    </a:cubicBezTo>
                    <a:close/>
                    <a:moveTo>
                      <a:pt x="168" y="231"/>
                    </a:moveTo>
                    <a:cubicBezTo>
                      <a:pt x="158" y="231"/>
                      <a:pt x="148" y="230"/>
                      <a:pt x="139" y="229"/>
                    </a:cubicBezTo>
                    <a:cubicBezTo>
                      <a:pt x="138" y="229"/>
                      <a:pt x="137" y="229"/>
                      <a:pt x="136" y="229"/>
                    </a:cubicBezTo>
                    <a:cubicBezTo>
                      <a:pt x="129" y="229"/>
                      <a:pt x="123" y="231"/>
                      <a:pt x="119" y="236"/>
                    </a:cubicBezTo>
                    <a:cubicBezTo>
                      <a:pt x="115" y="242"/>
                      <a:pt x="102" y="254"/>
                      <a:pt x="87" y="263"/>
                    </a:cubicBezTo>
                    <a:cubicBezTo>
                      <a:pt x="91" y="254"/>
                      <a:pt x="94" y="243"/>
                      <a:pt x="94" y="232"/>
                    </a:cubicBezTo>
                    <a:cubicBezTo>
                      <a:pt x="95" y="231"/>
                      <a:pt x="95" y="231"/>
                      <a:pt x="95" y="230"/>
                    </a:cubicBezTo>
                    <a:cubicBezTo>
                      <a:pt x="95" y="222"/>
                      <a:pt x="90" y="215"/>
                      <a:pt x="83" y="212"/>
                    </a:cubicBezTo>
                    <a:cubicBezTo>
                      <a:pt x="44" y="192"/>
                      <a:pt x="21" y="160"/>
                      <a:pt x="21" y="126"/>
                    </a:cubicBezTo>
                    <a:cubicBezTo>
                      <a:pt x="21" y="68"/>
                      <a:pt x="87" y="21"/>
                      <a:pt x="168" y="21"/>
                    </a:cubicBezTo>
                    <a:cubicBezTo>
                      <a:pt x="249" y="21"/>
                      <a:pt x="315" y="68"/>
                      <a:pt x="315" y="126"/>
                    </a:cubicBezTo>
                    <a:cubicBezTo>
                      <a:pt x="315" y="184"/>
                      <a:pt x="249" y="231"/>
                      <a:pt x="168" y="2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id-ID"/>
              </a:p>
            </p:txBody>
          </p:sp>
        </p:grpSp>
        <p:sp>
          <p:nvSpPr>
            <p:cNvPr id="28" name="TextBox 27"/>
            <p:cNvSpPr txBox="1"/>
            <p:nvPr/>
          </p:nvSpPr>
          <p:spPr>
            <a:xfrm>
              <a:off x="8743907" y="5407223"/>
              <a:ext cx="2050505" cy="276999"/>
            </a:xfrm>
            <a:prstGeom prst="rect">
              <a:avLst/>
            </a:prstGeom>
            <a:noFill/>
          </p:spPr>
          <p:txBody>
            <a:bodyPr wrap="square" rtlCol="0">
              <a:spAutoFit/>
            </a:bodyPr>
            <a:lstStyle/>
            <a:p>
              <a:pPr algn="r"/>
              <a:r>
                <a:rPr lang="id-ID" sz="1200" dirty="0" err="1">
                  <a:solidFill>
                    <a:schemeClr val="tx1">
                      <a:lumMod val="85000"/>
                      <a:lumOff val="15000"/>
                    </a:schemeClr>
                  </a:solidFill>
                </a:rPr>
                <a:t>Questions</a:t>
              </a:r>
              <a:r>
                <a:rPr lang="id-ID" sz="1200" dirty="0">
                  <a:solidFill>
                    <a:schemeClr val="tx1">
                      <a:lumMod val="85000"/>
                      <a:lumOff val="15000"/>
                    </a:schemeClr>
                  </a:solidFill>
                </a:rPr>
                <a:t>: </a:t>
              </a:r>
              <a:r>
                <a:rPr lang="id-ID" sz="1200" dirty="0" err="1">
                  <a:solidFill>
                    <a:schemeClr val="tx1">
                      <a:lumMod val="85000"/>
                      <a:lumOff val="15000"/>
                    </a:schemeClr>
                  </a:solidFill>
                </a:rPr>
                <a:t>Webcourses</a:t>
              </a:r>
              <a:r>
                <a:rPr lang="id-ID" sz="1200" dirty="0">
                  <a:solidFill>
                    <a:schemeClr val="tx1">
                      <a:lumMod val="85000"/>
                      <a:lumOff val="15000"/>
                    </a:schemeClr>
                  </a:solidFill>
                </a:rPr>
                <a:t> </a:t>
              </a:r>
              <a:r>
                <a:rPr lang="id-ID" sz="1200" dirty="0" err="1">
                  <a:solidFill>
                    <a:schemeClr val="tx1">
                      <a:lumMod val="85000"/>
                      <a:lumOff val="15000"/>
                    </a:schemeClr>
                  </a:solidFill>
                </a:rPr>
                <a:t>Inbox</a:t>
              </a:r>
              <a:endParaRPr lang="id-ID" sz="1200" dirty="0">
                <a:solidFill>
                  <a:schemeClr val="tx1">
                    <a:lumMod val="85000"/>
                    <a:lumOff val="15000"/>
                  </a:schemeClr>
                </a:solidFill>
              </a:endParaRPr>
            </a:p>
          </p:txBody>
        </p:sp>
        <p:sp>
          <p:nvSpPr>
            <p:cNvPr id="29" name="TextBox 28"/>
            <p:cNvSpPr txBox="1"/>
            <p:nvPr/>
          </p:nvSpPr>
          <p:spPr>
            <a:xfrm>
              <a:off x="6065518" y="5407223"/>
              <a:ext cx="2050505" cy="276999"/>
            </a:xfrm>
            <a:prstGeom prst="rect">
              <a:avLst/>
            </a:prstGeom>
            <a:noFill/>
          </p:spPr>
          <p:txBody>
            <a:bodyPr wrap="square" rtlCol="0">
              <a:spAutoFit/>
            </a:bodyPr>
            <a:lstStyle/>
            <a:p>
              <a:pPr algn="r"/>
              <a:r>
                <a:rPr lang="id-ID" sz="1200" dirty="0" err="1">
                  <a:solidFill>
                    <a:schemeClr val="tx1">
                      <a:lumMod val="85000"/>
                      <a:lumOff val="15000"/>
                    </a:schemeClr>
                  </a:solidFill>
                </a:rPr>
                <a:t>https</a:t>
              </a:r>
              <a:r>
                <a:rPr lang="id-ID" sz="1200" dirty="0">
                  <a:solidFill>
                    <a:schemeClr val="tx1">
                      <a:lumMod val="85000"/>
                      <a:lumOff val="15000"/>
                    </a:schemeClr>
                  </a:solidFill>
                </a:rPr>
                <a:t>://</a:t>
              </a:r>
              <a:r>
                <a:rPr lang="id-ID" sz="1200" dirty="0" err="1">
                  <a:solidFill>
                    <a:schemeClr val="tx1">
                      <a:lumMod val="85000"/>
                      <a:lumOff val="15000"/>
                    </a:schemeClr>
                  </a:solidFill>
                </a:rPr>
                <a:t>webcourses.ucf.edu</a:t>
              </a:r>
              <a:endParaRPr lang="en-US" sz="1200" dirty="0">
                <a:solidFill>
                  <a:schemeClr val="tx1">
                    <a:lumMod val="85000"/>
                    <a:lumOff val="15000"/>
                  </a:schemeClr>
                </a:solidFill>
              </a:endParaRPr>
            </a:p>
          </p:txBody>
        </p:sp>
      </p:grpSp>
      <p:grpSp>
        <p:nvGrpSpPr>
          <p:cNvPr id="34" name="Group 33"/>
          <p:cNvGrpSpPr/>
          <p:nvPr/>
        </p:nvGrpSpPr>
        <p:grpSpPr>
          <a:xfrm>
            <a:off x="6620825" y="1455626"/>
            <a:ext cx="4602200" cy="3738096"/>
            <a:chOff x="1711120" y="1892205"/>
            <a:chExt cx="4602200" cy="3738096"/>
          </a:xfrm>
        </p:grpSpPr>
        <p:sp>
          <p:nvSpPr>
            <p:cNvPr id="18" name="TextBox 17"/>
            <p:cNvSpPr txBox="1"/>
            <p:nvPr/>
          </p:nvSpPr>
          <p:spPr>
            <a:xfrm>
              <a:off x="1711120" y="3160278"/>
              <a:ext cx="3791740" cy="369332"/>
            </a:xfrm>
            <a:prstGeom prst="rect">
              <a:avLst/>
            </a:prstGeom>
            <a:noFill/>
          </p:spPr>
          <p:txBody>
            <a:bodyPr wrap="square" rtlCol="0">
              <a:spAutoFit/>
            </a:bodyPr>
            <a:lstStyle/>
            <a:p>
              <a:pPr algn="r"/>
              <a:r>
                <a:rPr lang="id-ID" b="1" dirty="0" err="1">
                  <a:solidFill>
                    <a:schemeClr val="tx1">
                      <a:lumMod val="85000"/>
                      <a:lumOff val="15000"/>
                    </a:schemeClr>
                  </a:solidFill>
                  <a:latin typeface="Playfair Display" panose="00000500000000000000" pitchFamily="50" charset="0"/>
                </a:rPr>
                <a:t>Part</a:t>
              </a:r>
              <a:r>
                <a:rPr lang="id-ID" b="1" dirty="0">
                  <a:solidFill>
                    <a:schemeClr val="tx1">
                      <a:lumMod val="85000"/>
                      <a:lumOff val="15000"/>
                    </a:schemeClr>
                  </a:solidFill>
                  <a:latin typeface="Playfair Display" panose="00000500000000000000" pitchFamily="50" charset="0"/>
                </a:rPr>
                <a:t> 1: RMR </a:t>
              </a:r>
              <a:r>
                <a:rPr lang="id-ID" b="1" dirty="0" err="1">
                  <a:solidFill>
                    <a:schemeClr val="tx1">
                      <a:lumMod val="85000"/>
                      <a:lumOff val="15000"/>
                    </a:schemeClr>
                  </a:solidFill>
                  <a:latin typeface="Playfair Display" panose="00000500000000000000" pitchFamily="50" charset="0"/>
                </a:rPr>
                <a:t>Prediction</a:t>
              </a:r>
              <a:r>
                <a:rPr lang="id-ID" b="1" dirty="0">
                  <a:solidFill>
                    <a:schemeClr val="tx1">
                      <a:lumMod val="85000"/>
                      <a:lumOff val="15000"/>
                    </a:schemeClr>
                  </a:solidFill>
                  <a:latin typeface="Playfair Display" panose="00000500000000000000" pitchFamily="50" charset="0"/>
                </a:rPr>
                <a:t> </a:t>
              </a:r>
              <a:r>
                <a:rPr lang="id-ID" b="1" dirty="0" err="1">
                  <a:solidFill>
                    <a:schemeClr val="tx1">
                      <a:lumMod val="85000"/>
                      <a:lumOff val="15000"/>
                    </a:schemeClr>
                  </a:solidFill>
                  <a:latin typeface="Playfair Display" panose="00000500000000000000" pitchFamily="50" charset="0"/>
                </a:rPr>
                <a:t>Equations</a:t>
              </a:r>
              <a:endParaRPr lang="id-ID" b="1" dirty="0">
                <a:solidFill>
                  <a:schemeClr val="tx1">
                    <a:lumMod val="85000"/>
                    <a:lumOff val="15000"/>
                  </a:schemeClr>
                </a:solidFill>
                <a:latin typeface="Playfair Display" panose="00000500000000000000" pitchFamily="50" charset="0"/>
              </a:endParaRPr>
            </a:p>
          </p:txBody>
        </p:sp>
        <p:sp>
          <p:nvSpPr>
            <p:cNvPr id="19" name="TextBox 18"/>
            <p:cNvSpPr txBox="1"/>
            <p:nvPr/>
          </p:nvSpPr>
          <p:spPr>
            <a:xfrm>
              <a:off x="2825673" y="3559751"/>
              <a:ext cx="2677187" cy="369332"/>
            </a:xfrm>
            <a:prstGeom prst="rect">
              <a:avLst/>
            </a:prstGeom>
            <a:noFill/>
          </p:spPr>
          <p:txBody>
            <a:bodyPr wrap="square" rtlCol="0">
              <a:spAutoFit/>
            </a:bodyPr>
            <a:lstStyle/>
            <a:p>
              <a:pPr algn="r"/>
              <a:r>
                <a:rPr lang="id-ID" dirty="0" err="1">
                  <a:solidFill>
                    <a:schemeClr val="tx1">
                      <a:lumMod val="85000"/>
                      <a:lumOff val="15000"/>
                    </a:schemeClr>
                  </a:solidFill>
                </a:rPr>
                <a:t>Using</a:t>
              </a:r>
              <a:r>
                <a:rPr lang="id-ID" dirty="0">
                  <a:solidFill>
                    <a:schemeClr val="tx1">
                      <a:lumMod val="85000"/>
                      <a:lumOff val="15000"/>
                    </a:schemeClr>
                  </a:solidFill>
                </a:rPr>
                <a:t> </a:t>
              </a:r>
              <a:r>
                <a:rPr lang="id-ID" dirty="0" err="1">
                  <a:solidFill>
                    <a:schemeClr val="tx1">
                      <a:lumMod val="85000"/>
                      <a:lumOff val="15000"/>
                    </a:schemeClr>
                  </a:solidFill>
                </a:rPr>
                <a:t>table</a:t>
              </a:r>
              <a:r>
                <a:rPr lang="id-ID" dirty="0">
                  <a:solidFill>
                    <a:schemeClr val="tx1">
                      <a:lumMod val="85000"/>
                      <a:lumOff val="15000"/>
                    </a:schemeClr>
                  </a:solidFill>
                </a:rPr>
                <a:t> 5.3</a:t>
              </a:r>
            </a:p>
          </p:txBody>
        </p:sp>
        <p:sp>
          <p:nvSpPr>
            <p:cNvPr id="20" name="TextBox 19"/>
            <p:cNvSpPr txBox="1"/>
            <p:nvPr/>
          </p:nvSpPr>
          <p:spPr>
            <a:xfrm>
              <a:off x="2168318" y="4121508"/>
              <a:ext cx="3334542" cy="923330"/>
            </a:xfrm>
            <a:prstGeom prst="rect">
              <a:avLst/>
            </a:prstGeom>
            <a:noFill/>
          </p:spPr>
          <p:txBody>
            <a:bodyPr wrap="square" rtlCol="0">
              <a:spAutoFit/>
            </a:bodyPr>
            <a:lstStyle/>
            <a:p>
              <a:pPr algn="r"/>
              <a:r>
                <a:rPr lang="id-ID" b="1" dirty="0" err="1">
                  <a:solidFill>
                    <a:schemeClr val="tx1">
                      <a:lumMod val="85000"/>
                      <a:lumOff val="15000"/>
                    </a:schemeClr>
                  </a:solidFill>
                  <a:latin typeface="Playfair Display" panose="00000500000000000000" pitchFamily="50" charset="0"/>
                </a:rPr>
                <a:t>Part</a:t>
              </a:r>
              <a:r>
                <a:rPr lang="id-ID" b="1" dirty="0">
                  <a:solidFill>
                    <a:schemeClr val="tx1">
                      <a:lumMod val="85000"/>
                      <a:lumOff val="15000"/>
                    </a:schemeClr>
                  </a:solidFill>
                  <a:latin typeface="Playfair Display" panose="00000500000000000000" pitchFamily="50" charset="0"/>
                </a:rPr>
                <a:t> 2: </a:t>
              </a:r>
              <a:r>
                <a:rPr lang="id-ID" b="1" dirty="0" err="1">
                  <a:solidFill>
                    <a:schemeClr val="tx1">
                      <a:lumMod val="85000"/>
                      <a:lumOff val="15000"/>
                    </a:schemeClr>
                  </a:solidFill>
                  <a:latin typeface="Playfair Display" panose="00000500000000000000" pitchFamily="50" charset="0"/>
                </a:rPr>
                <a:t>Measuring</a:t>
              </a:r>
              <a:r>
                <a:rPr lang="id-ID" b="1" dirty="0">
                  <a:solidFill>
                    <a:schemeClr val="tx1">
                      <a:lumMod val="85000"/>
                      <a:lumOff val="15000"/>
                    </a:schemeClr>
                  </a:solidFill>
                  <a:latin typeface="Playfair Display" panose="00000500000000000000" pitchFamily="50" charset="0"/>
                </a:rPr>
                <a:t> RMR </a:t>
              </a:r>
              <a:r>
                <a:rPr lang="id-ID" b="1" dirty="0" err="1">
                  <a:solidFill>
                    <a:schemeClr val="tx1">
                      <a:lumMod val="85000"/>
                      <a:lumOff val="15000"/>
                    </a:schemeClr>
                  </a:solidFill>
                  <a:latin typeface="Playfair Display" panose="00000500000000000000" pitchFamily="50" charset="0"/>
                </a:rPr>
                <a:t>Using</a:t>
              </a:r>
              <a:r>
                <a:rPr lang="id-ID" b="1" dirty="0">
                  <a:solidFill>
                    <a:schemeClr val="tx1">
                      <a:lumMod val="85000"/>
                      <a:lumOff val="15000"/>
                    </a:schemeClr>
                  </a:solidFill>
                  <a:latin typeface="Playfair Display" panose="00000500000000000000" pitchFamily="50" charset="0"/>
                </a:rPr>
                <a:t> </a:t>
              </a:r>
              <a:r>
                <a:rPr lang="id-ID" b="1" dirty="0" err="1">
                  <a:solidFill>
                    <a:schemeClr val="tx1">
                      <a:lumMod val="85000"/>
                      <a:lumOff val="15000"/>
                    </a:schemeClr>
                  </a:solidFill>
                  <a:latin typeface="Playfair Display" panose="00000500000000000000" pitchFamily="50" charset="0"/>
                </a:rPr>
                <a:t>Indirect</a:t>
              </a:r>
              <a:r>
                <a:rPr lang="id-ID" b="1" dirty="0">
                  <a:solidFill>
                    <a:schemeClr val="tx1">
                      <a:lumMod val="85000"/>
                      <a:lumOff val="15000"/>
                    </a:schemeClr>
                  </a:solidFill>
                  <a:latin typeface="Playfair Display" panose="00000500000000000000" pitchFamily="50" charset="0"/>
                </a:rPr>
                <a:t> </a:t>
              </a:r>
              <a:r>
                <a:rPr lang="id-ID" b="1" dirty="0" err="1">
                  <a:solidFill>
                    <a:schemeClr val="tx1">
                      <a:lumMod val="85000"/>
                      <a:lumOff val="15000"/>
                    </a:schemeClr>
                  </a:solidFill>
                  <a:latin typeface="Playfair Display" panose="00000500000000000000" pitchFamily="50" charset="0"/>
                </a:rPr>
                <a:t>Calorimetry</a:t>
              </a:r>
              <a:r>
                <a:rPr lang="id-ID" b="1" dirty="0">
                  <a:solidFill>
                    <a:schemeClr val="tx1">
                      <a:lumMod val="85000"/>
                      <a:lumOff val="15000"/>
                    </a:schemeClr>
                  </a:solidFill>
                  <a:latin typeface="Playfair Display" panose="00000500000000000000" pitchFamily="50" charset="0"/>
                </a:rPr>
                <a:t>: </a:t>
              </a:r>
              <a:r>
                <a:rPr lang="id-ID" b="1" dirty="0" err="1">
                  <a:solidFill>
                    <a:schemeClr val="tx1">
                      <a:lumMod val="85000"/>
                      <a:lumOff val="15000"/>
                    </a:schemeClr>
                  </a:solidFill>
                  <a:latin typeface="Playfair Display" panose="00000500000000000000" pitchFamily="50" charset="0"/>
                </a:rPr>
                <a:t>Class</a:t>
              </a:r>
              <a:r>
                <a:rPr lang="id-ID" b="1" dirty="0">
                  <a:solidFill>
                    <a:schemeClr val="tx1">
                      <a:lumMod val="85000"/>
                      <a:lumOff val="15000"/>
                    </a:schemeClr>
                  </a:solidFill>
                  <a:latin typeface="Playfair Display" panose="00000500000000000000" pitchFamily="50" charset="0"/>
                </a:rPr>
                <a:t> </a:t>
              </a:r>
              <a:r>
                <a:rPr lang="id-ID" b="1" dirty="0" err="1">
                  <a:solidFill>
                    <a:schemeClr val="tx1">
                      <a:lumMod val="85000"/>
                      <a:lumOff val="15000"/>
                    </a:schemeClr>
                  </a:solidFill>
                  <a:latin typeface="Playfair Display" panose="00000500000000000000" pitchFamily="50" charset="0"/>
                </a:rPr>
                <a:t>Demonstration</a:t>
              </a:r>
              <a:endParaRPr lang="id-ID" b="1" dirty="0">
                <a:solidFill>
                  <a:schemeClr val="tx1">
                    <a:lumMod val="85000"/>
                    <a:lumOff val="15000"/>
                  </a:schemeClr>
                </a:solidFill>
                <a:latin typeface="Playfair Display" panose="00000500000000000000" pitchFamily="50" charset="0"/>
              </a:endParaRPr>
            </a:p>
          </p:txBody>
        </p:sp>
        <p:sp>
          <p:nvSpPr>
            <p:cNvPr id="21" name="TextBox 20"/>
            <p:cNvSpPr txBox="1"/>
            <p:nvPr/>
          </p:nvSpPr>
          <p:spPr>
            <a:xfrm>
              <a:off x="2177764" y="5045526"/>
              <a:ext cx="3351131" cy="584775"/>
            </a:xfrm>
            <a:prstGeom prst="rect">
              <a:avLst/>
            </a:prstGeom>
            <a:noFill/>
          </p:spPr>
          <p:txBody>
            <a:bodyPr wrap="square" rtlCol="0">
              <a:spAutoFit/>
            </a:bodyPr>
            <a:lstStyle/>
            <a:p>
              <a:pPr algn="r"/>
              <a:r>
                <a:rPr lang="id-ID" sz="1600" dirty="0">
                  <a:solidFill>
                    <a:schemeClr val="tx1">
                      <a:lumMod val="85000"/>
                      <a:lumOff val="15000"/>
                    </a:schemeClr>
                  </a:solidFill>
                </a:rPr>
                <a:t>Data </a:t>
              </a:r>
              <a:r>
                <a:rPr lang="id-ID" sz="1600" dirty="0" err="1">
                  <a:solidFill>
                    <a:schemeClr val="tx1">
                      <a:lumMod val="85000"/>
                      <a:lumOff val="15000"/>
                    </a:schemeClr>
                  </a:solidFill>
                </a:rPr>
                <a:t>will</a:t>
              </a:r>
              <a:r>
                <a:rPr lang="id-ID" sz="1600" dirty="0">
                  <a:solidFill>
                    <a:schemeClr val="tx1">
                      <a:lumMod val="85000"/>
                      <a:lumOff val="15000"/>
                    </a:schemeClr>
                  </a:solidFill>
                </a:rPr>
                <a:t> </a:t>
              </a:r>
              <a:r>
                <a:rPr lang="id-ID" sz="1600" dirty="0" err="1">
                  <a:solidFill>
                    <a:schemeClr val="tx1">
                      <a:lumMod val="85000"/>
                      <a:lumOff val="15000"/>
                    </a:schemeClr>
                  </a:solidFill>
                </a:rPr>
                <a:t>be</a:t>
              </a:r>
              <a:r>
                <a:rPr lang="id-ID" sz="1600" dirty="0">
                  <a:solidFill>
                    <a:schemeClr val="tx1">
                      <a:lumMod val="85000"/>
                      <a:lumOff val="15000"/>
                    </a:schemeClr>
                  </a:solidFill>
                </a:rPr>
                <a:t> </a:t>
              </a:r>
              <a:r>
                <a:rPr lang="id-ID" sz="1600" dirty="0" err="1">
                  <a:solidFill>
                    <a:schemeClr val="tx1">
                      <a:lumMod val="85000"/>
                      <a:lumOff val="15000"/>
                    </a:schemeClr>
                  </a:solidFill>
                </a:rPr>
                <a:t>provided</a:t>
              </a:r>
              <a:r>
                <a:rPr lang="id-ID" sz="1600" dirty="0">
                  <a:solidFill>
                    <a:schemeClr val="tx1">
                      <a:lumMod val="85000"/>
                      <a:lumOff val="15000"/>
                    </a:schemeClr>
                  </a:solidFill>
                </a:rPr>
                <a:t> </a:t>
              </a:r>
              <a:r>
                <a:rPr lang="id-ID" sz="1600" dirty="0" err="1">
                  <a:solidFill>
                    <a:schemeClr val="tx1">
                      <a:lumMod val="85000"/>
                      <a:lumOff val="15000"/>
                    </a:schemeClr>
                  </a:solidFill>
                </a:rPr>
                <a:t>during</a:t>
              </a:r>
              <a:r>
                <a:rPr lang="id-ID" sz="1600" dirty="0">
                  <a:solidFill>
                    <a:schemeClr val="tx1">
                      <a:lumMod val="85000"/>
                      <a:lumOff val="15000"/>
                    </a:schemeClr>
                  </a:solidFill>
                </a:rPr>
                <a:t> </a:t>
              </a:r>
              <a:r>
                <a:rPr lang="id-ID" sz="1600" dirty="0" err="1">
                  <a:solidFill>
                    <a:schemeClr val="tx1">
                      <a:lumMod val="85000"/>
                      <a:lumOff val="15000"/>
                    </a:schemeClr>
                  </a:solidFill>
                </a:rPr>
                <a:t>the</a:t>
              </a:r>
              <a:r>
                <a:rPr lang="id-ID" sz="1600" dirty="0">
                  <a:solidFill>
                    <a:schemeClr val="tx1">
                      <a:lumMod val="85000"/>
                      <a:lumOff val="15000"/>
                    </a:schemeClr>
                  </a:solidFill>
                </a:rPr>
                <a:t> lab </a:t>
              </a:r>
              <a:r>
                <a:rPr lang="id-ID" sz="1600" dirty="0" err="1">
                  <a:solidFill>
                    <a:schemeClr val="tx1">
                      <a:lumMod val="85000"/>
                      <a:lumOff val="15000"/>
                    </a:schemeClr>
                  </a:solidFill>
                </a:rPr>
                <a:t>meeting</a:t>
              </a:r>
              <a:r>
                <a:rPr lang="id-ID" sz="1600" dirty="0">
                  <a:solidFill>
                    <a:schemeClr val="tx1">
                      <a:lumMod val="85000"/>
                      <a:lumOff val="15000"/>
                    </a:schemeClr>
                  </a:solidFill>
                </a:rPr>
                <a:t>.</a:t>
              </a:r>
            </a:p>
          </p:txBody>
        </p:sp>
        <p:cxnSp>
          <p:nvCxnSpPr>
            <p:cNvPr id="6" name="Straight Connector 5"/>
            <p:cNvCxnSpPr/>
            <p:nvPr/>
          </p:nvCxnSpPr>
          <p:spPr>
            <a:xfrm flipH="1">
              <a:off x="2128201" y="4026450"/>
              <a:ext cx="332761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Title 11"/>
            <p:cNvSpPr txBox="1">
              <a:spLocks/>
            </p:cNvSpPr>
            <p:nvPr/>
          </p:nvSpPr>
          <p:spPr>
            <a:xfrm>
              <a:off x="1816100" y="1892205"/>
              <a:ext cx="4497220" cy="843947"/>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Laboratory Activity 6</a:t>
              </a:r>
            </a:p>
          </p:txBody>
        </p:sp>
        <p:sp>
          <p:nvSpPr>
            <p:cNvPr id="35" name="Title 11"/>
            <p:cNvSpPr txBox="1">
              <a:spLocks/>
            </p:cNvSpPr>
            <p:nvPr/>
          </p:nvSpPr>
          <p:spPr>
            <a:xfrm>
              <a:off x="2019764" y="2543338"/>
              <a:ext cx="3986980" cy="29574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ea typeface="Open Sans Light" panose="020B0306030504020204" pitchFamily="34" charset="0"/>
                  <a:cs typeface="Open Sans Light" panose="020B0306030504020204" pitchFamily="34" charset="0"/>
                </a:rPr>
                <a:t>Predicting RMR and Measuring RMR</a:t>
              </a:r>
            </a:p>
          </p:txBody>
        </p:sp>
      </p:grpSp>
      <p:sp>
        <p:nvSpPr>
          <p:cNvPr id="2" name="Slide Number Placeholder 1">
            <a:extLst>
              <a:ext uri="{FF2B5EF4-FFF2-40B4-BE49-F238E27FC236}">
                <a16:creationId xmlns:a16="http://schemas.microsoft.com/office/drawing/2014/main" id="{702F2D79-D0F4-2144-A211-321BD18C01DC}"/>
              </a:ext>
            </a:extLst>
          </p:cNvPr>
          <p:cNvSpPr>
            <a:spLocks noGrp="1"/>
          </p:cNvSpPr>
          <p:nvPr>
            <p:ph type="sldNum" sz="quarter" idx="12"/>
          </p:nvPr>
        </p:nvSpPr>
        <p:spPr/>
        <p:txBody>
          <a:bodyPr/>
          <a:lstStyle/>
          <a:p>
            <a:fld id="{219001E7-44B7-41BC-93FC-562CB9664D4C}" type="slidenum">
              <a:rPr lang="en-US" smtClean="0"/>
              <a:pPr/>
              <a:t>27</a:t>
            </a:fld>
            <a:endParaRPr lang="en-US"/>
          </a:p>
        </p:txBody>
      </p:sp>
      <p:pic>
        <p:nvPicPr>
          <p:cNvPr id="7" name="Screen Recording 2020-06-24 at 2.12.28 PM.mov" descr="Screen Recording 2020-06-24 at 2.12.28 PM.mov">
            <a:hlinkClick r:id="" action="ppaction://media"/>
            <a:extLst>
              <a:ext uri="{FF2B5EF4-FFF2-40B4-BE49-F238E27FC236}">
                <a16:creationId xmlns:a16="http://schemas.microsoft.com/office/drawing/2014/main" id="{F4A7FD66-7D4F-D04C-A9AD-76468FE28E27}"/>
              </a:ext>
            </a:extLst>
          </p:cNvPr>
          <p:cNvPicPr>
            <a:picLocks noChangeAspect="1"/>
          </p:cNvPicPr>
          <p:nvPr>
            <a:videoFile r:link="rId1"/>
            <p:extLst>
              <p:ext uri="{DAA4B4D4-6D71-4841-9C94-3DE7FCFB9230}">
                <p14:media xmlns:p14="http://schemas.microsoft.com/office/powerpoint/2010/main" r:embed="rId2">
                  <p14:trim end="1509.0345"/>
                </p14:media>
              </p:ext>
            </p:extLst>
          </p:nvPr>
        </p:nvPicPr>
        <p:blipFill>
          <a:blip r:embed="rId6"/>
          <a:stretch>
            <a:fillRect/>
          </a:stretch>
        </p:blipFill>
        <p:spPr>
          <a:xfrm>
            <a:off x="1127217" y="838633"/>
            <a:ext cx="5185333" cy="3395579"/>
          </a:xfrm>
          <a:prstGeom prst="rect">
            <a:avLst/>
          </a:prstGeom>
        </p:spPr>
      </p:pic>
      <p:pic>
        <p:nvPicPr>
          <p:cNvPr id="9" name="Graphic 8" descr="Clipboard">
            <a:extLst>
              <a:ext uri="{FF2B5EF4-FFF2-40B4-BE49-F238E27FC236}">
                <a16:creationId xmlns:a16="http://schemas.microsoft.com/office/drawing/2014/main" id="{560D322C-AB4A-B642-9D59-A6E00F8225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56672" y="2805632"/>
            <a:ext cx="677299" cy="677299"/>
          </a:xfrm>
          <a:prstGeom prst="rect">
            <a:avLst/>
          </a:prstGeom>
        </p:spPr>
      </p:pic>
      <p:pic>
        <p:nvPicPr>
          <p:cNvPr id="11" name="Graphic 10" descr="Table">
            <a:extLst>
              <a:ext uri="{FF2B5EF4-FFF2-40B4-BE49-F238E27FC236}">
                <a16:creationId xmlns:a16="http://schemas.microsoft.com/office/drawing/2014/main" id="{D276FA9E-BE27-9643-9CE7-8B1568AED8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98736" y="3718245"/>
            <a:ext cx="793169" cy="793169"/>
          </a:xfrm>
          <a:prstGeom prst="rect">
            <a:avLst/>
          </a:prstGeom>
        </p:spPr>
      </p:pic>
    </p:spTree>
    <p:extLst>
      <p:ext uri="{BB962C8B-B14F-4D97-AF65-F5344CB8AC3E}">
        <p14:creationId xmlns:p14="http://schemas.microsoft.com/office/powerpoint/2010/main" val="220896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reenshot of a cell phone&#10;&#10;Description automatically generated">
            <a:extLst>
              <a:ext uri="{FF2B5EF4-FFF2-40B4-BE49-F238E27FC236}">
                <a16:creationId xmlns:a16="http://schemas.microsoft.com/office/drawing/2014/main" id="{CA35D730-A681-CF4F-9DEF-BDF839721EE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741" b="5741"/>
          <a:stretch>
            <a:fillRect/>
          </a:stretch>
        </p:blipFill>
        <p:spPr>
          <a:solidFill>
            <a:schemeClr val="tx1">
              <a:lumMod val="65000"/>
              <a:lumOff val="35000"/>
            </a:schemeClr>
          </a:solidFill>
          <a:effectLst>
            <a:outerShdw blurRad="63500" sx="102000" sy="102000" algn="ctr" rotWithShape="0">
              <a:prstClr val="black">
                <a:alpha val="40000"/>
              </a:prstClr>
            </a:outerShdw>
          </a:effectLst>
        </p:spPr>
      </p:pic>
      <p:sp>
        <p:nvSpPr>
          <p:cNvPr id="30" name="Title 11"/>
          <p:cNvSpPr txBox="1">
            <a:spLocks/>
          </p:cNvSpPr>
          <p:nvPr/>
        </p:nvSpPr>
        <p:spPr>
          <a:xfrm>
            <a:off x="557048" y="2955107"/>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Part 1: RMR Prediction Equations</a:t>
            </a:r>
          </a:p>
        </p:txBody>
      </p:sp>
      <p:sp>
        <p:nvSpPr>
          <p:cNvPr id="19" name="Rectangle 18"/>
          <p:cNvSpPr/>
          <p:nvPr/>
        </p:nvSpPr>
        <p:spPr>
          <a:xfrm>
            <a:off x="557048" y="3283293"/>
            <a:ext cx="2853809" cy="3108543"/>
          </a:xfrm>
          <a:prstGeom prst="rect">
            <a:avLst/>
          </a:prstGeom>
        </p:spPr>
        <p:txBody>
          <a:bodyPr wrap="square">
            <a:spAutoFit/>
          </a:bodyPr>
          <a:lstStyle/>
          <a:p>
            <a:pPr algn="just">
              <a:buClr>
                <a:srgbClr val="E24848"/>
              </a:buClr>
              <a:defRPr/>
            </a:pPr>
            <a:r>
              <a:rPr lang="en-US" sz="14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RMR Calculation</a:t>
            </a:r>
          </a:p>
          <a:p>
            <a:pPr algn="just">
              <a:buClr>
                <a:srgbClr val="E24848"/>
              </a:buClr>
              <a:defRPr/>
            </a:pPr>
            <a:r>
              <a:rPr lang="en-US" sz="14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Step 1:     Gather basic data (e.g., age, height, weight) for the individual data sheet as described in laboratory activity 1.1.</a:t>
            </a:r>
          </a:p>
          <a:p>
            <a:pPr algn="just">
              <a:buClr>
                <a:srgbClr val="E24848"/>
              </a:buClr>
              <a:defRPr/>
            </a:pPr>
            <a:r>
              <a:rPr lang="en-US" sz="14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Step 2:     Determine your own RMR by using the prediction equations using table 5.3. </a:t>
            </a:r>
          </a:p>
          <a:p>
            <a:pPr algn="just">
              <a:buClr>
                <a:srgbClr val="E24848"/>
              </a:buClr>
              <a:defRPr/>
            </a:pPr>
            <a:r>
              <a:rPr lang="en-US" sz="14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Step 3:     Express RMR in kcal per day first,  per hour by dividing day results by 24, and per minute by dividing hour results by 60.. Complete your own individual data sheet for each equation. </a:t>
            </a:r>
          </a:p>
        </p:txBody>
      </p:sp>
      <p:sp>
        <p:nvSpPr>
          <p:cNvPr id="2" name="Slide Number Placeholder 1">
            <a:extLst>
              <a:ext uri="{FF2B5EF4-FFF2-40B4-BE49-F238E27FC236}">
                <a16:creationId xmlns:a16="http://schemas.microsoft.com/office/drawing/2014/main" id="{1C557EF1-6412-4D49-A23A-0B99BC3DF42C}"/>
              </a:ext>
            </a:extLst>
          </p:cNvPr>
          <p:cNvSpPr>
            <a:spLocks noGrp="1"/>
          </p:cNvSpPr>
          <p:nvPr>
            <p:ph type="sldNum" sz="quarter" idx="12"/>
          </p:nvPr>
        </p:nvSpPr>
        <p:spPr/>
        <p:txBody>
          <a:bodyPr/>
          <a:lstStyle/>
          <a:p>
            <a:fld id="{219001E7-44B7-41BC-93FC-562CB9664D4C}" type="slidenum">
              <a:rPr lang="en-US" smtClean="0"/>
              <a:pPr/>
              <a:t>28</a:t>
            </a:fld>
            <a:endParaRPr lang="en-US"/>
          </a:p>
        </p:txBody>
      </p:sp>
      <p:pic>
        <p:nvPicPr>
          <p:cNvPr id="10" name="Picture Placeholder 9" descr="A screenshot of a cell phone&#10;&#10;Description automatically generated">
            <a:extLst>
              <a:ext uri="{FF2B5EF4-FFF2-40B4-BE49-F238E27FC236}">
                <a16:creationId xmlns:a16="http://schemas.microsoft.com/office/drawing/2014/main" id="{D24B4B82-C9D8-0A4F-BAE1-B5B71AF46AD6}"/>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3854" b="3854"/>
          <a:stretch>
            <a:fillRect/>
          </a:stretch>
        </p:blipFill>
        <p:spPr>
          <a:xfrm>
            <a:off x="3440113" y="4692650"/>
            <a:ext cx="4476750" cy="2165350"/>
          </a:xfrm>
          <a:prstGeom prst="rect">
            <a:avLst/>
          </a:prstGeom>
          <a:effectLst>
            <a:outerShdw blurRad="63500" sx="102000" sy="102000" algn="ctr" rotWithShape="0">
              <a:prstClr val="black">
                <a:alpha val="40000"/>
              </a:prstClr>
            </a:outerShdw>
          </a:effectLst>
        </p:spPr>
      </p:pic>
      <p:sp>
        <p:nvSpPr>
          <p:cNvPr id="13" name="Title 11">
            <a:extLst>
              <a:ext uri="{FF2B5EF4-FFF2-40B4-BE49-F238E27FC236}">
                <a16:creationId xmlns:a16="http://schemas.microsoft.com/office/drawing/2014/main" id="{5C4D05EB-DBDE-8145-ACF4-CB2D72AF4F10}"/>
              </a:ext>
            </a:extLst>
          </p:cNvPr>
          <p:cNvSpPr txBox="1">
            <a:spLocks/>
          </p:cNvSpPr>
          <p:nvPr/>
        </p:nvSpPr>
        <p:spPr>
          <a:xfrm>
            <a:off x="461324" y="2002822"/>
            <a:ext cx="3661338" cy="75971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Laboratory Activity 6</a:t>
            </a:r>
          </a:p>
        </p:txBody>
      </p:sp>
    </p:spTree>
    <p:extLst>
      <p:ext uri="{BB962C8B-B14F-4D97-AF65-F5344CB8AC3E}">
        <p14:creationId xmlns:p14="http://schemas.microsoft.com/office/powerpoint/2010/main" val="423858630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reenshot of a cell phone&#10;&#10;Description automatically generated">
            <a:extLst>
              <a:ext uri="{FF2B5EF4-FFF2-40B4-BE49-F238E27FC236}">
                <a16:creationId xmlns:a16="http://schemas.microsoft.com/office/drawing/2014/main" id="{CA35D730-A681-CF4F-9DEF-BDF839721EE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5741" b="5741"/>
          <a:stretch>
            <a:fillRect/>
          </a:stretch>
        </p:blipFill>
        <p:spPr>
          <a:xfrm>
            <a:off x="3410857" y="4189431"/>
            <a:ext cx="3254237" cy="2668569"/>
          </a:xfrm>
          <a:solidFill>
            <a:schemeClr val="tx1">
              <a:lumMod val="65000"/>
              <a:lumOff val="35000"/>
            </a:schemeClr>
          </a:solidFill>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1C557EF1-6412-4D49-A23A-0B99BC3DF42C}"/>
              </a:ext>
            </a:extLst>
          </p:cNvPr>
          <p:cNvSpPr>
            <a:spLocks noGrp="1"/>
          </p:cNvSpPr>
          <p:nvPr>
            <p:ph type="sldNum" sz="quarter" idx="12"/>
          </p:nvPr>
        </p:nvSpPr>
        <p:spPr/>
        <p:txBody>
          <a:bodyPr/>
          <a:lstStyle/>
          <a:p>
            <a:fld id="{219001E7-44B7-41BC-93FC-562CB9664D4C}" type="slidenum">
              <a:rPr lang="en-US" smtClean="0"/>
              <a:pPr/>
              <a:t>29</a:t>
            </a:fld>
            <a:endParaRPr lang="en-US"/>
          </a:p>
        </p:txBody>
      </p:sp>
      <p:pic>
        <p:nvPicPr>
          <p:cNvPr id="10" name="Picture Placeholder 9" descr="A screenshot of a cell phone&#10;&#10;Description automatically generated">
            <a:extLst>
              <a:ext uri="{FF2B5EF4-FFF2-40B4-BE49-F238E27FC236}">
                <a16:creationId xmlns:a16="http://schemas.microsoft.com/office/drawing/2014/main" id="{D24B4B82-C9D8-0A4F-BAE1-B5B71AF46AD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3854" b="3854"/>
          <a:stretch>
            <a:fillRect/>
          </a:stretch>
        </p:blipFill>
        <p:spPr>
          <a:xfrm>
            <a:off x="3853843" y="383500"/>
            <a:ext cx="8091413" cy="3913719"/>
          </a:xfrm>
          <a:prstGeom prst="rect">
            <a:avLst/>
          </a:prstGeom>
          <a:effectLst>
            <a:outerShdw blurRad="63500" sx="102000" sy="102000" algn="ctr" rotWithShape="0">
              <a:prstClr val="black">
                <a:alpha val="40000"/>
              </a:prstClr>
            </a:outerShdw>
          </a:effectLst>
        </p:spPr>
      </p:pic>
      <p:sp>
        <p:nvSpPr>
          <p:cNvPr id="8" name="Title 11">
            <a:extLst>
              <a:ext uri="{FF2B5EF4-FFF2-40B4-BE49-F238E27FC236}">
                <a16:creationId xmlns:a16="http://schemas.microsoft.com/office/drawing/2014/main" id="{55ACCBB4-CE3F-5145-9175-DFF2CD1D51B6}"/>
              </a:ext>
            </a:extLst>
          </p:cNvPr>
          <p:cNvSpPr txBox="1">
            <a:spLocks/>
          </p:cNvSpPr>
          <p:nvPr/>
        </p:nvSpPr>
        <p:spPr>
          <a:xfrm>
            <a:off x="461324" y="2002822"/>
            <a:ext cx="3661338" cy="75971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Laboratory Activity 6</a:t>
            </a:r>
          </a:p>
        </p:txBody>
      </p:sp>
      <p:sp>
        <p:nvSpPr>
          <p:cNvPr id="9" name="Title 11">
            <a:extLst>
              <a:ext uri="{FF2B5EF4-FFF2-40B4-BE49-F238E27FC236}">
                <a16:creationId xmlns:a16="http://schemas.microsoft.com/office/drawing/2014/main" id="{7B21FF16-EA65-024F-B202-C9873F39234E}"/>
              </a:ext>
            </a:extLst>
          </p:cNvPr>
          <p:cNvSpPr txBox="1">
            <a:spLocks/>
          </p:cNvSpPr>
          <p:nvPr/>
        </p:nvSpPr>
        <p:spPr>
          <a:xfrm>
            <a:off x="557048" y="2955107"/>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Part 1: RMR Prediction Equations</a:t>
            </a:r>
          </a:p>
        </p:txBody>
      </p:sp>
      <p:sp>
        <p:nvSpPr>
          <p:cNvPr id="11" name="Rectangle 10">
            <a:extLst>
              <a:ext uri="{FF2B5EF4-FFF2-40B4-BE49-F238E27FC236}">
                <a16:creationId xmlns:a16="http://schemas.microsoft.com/office/drawing/2014/main" id="{918988EC-E737-FF4C-98D9-F86D9AAB0620}"/>
              </a:ext>
            </a:extLst>
          </p:cNvPr>
          <p:cNvSpPr/>
          <p:nvPr/>
        </p:nvSpPr>
        <p:spPr>
          <a:xfrm>
            <a:off x="557048" y="3283293"/>
            <a:ext cx="2853809" cy="3108543"/>
          </a:xfrm>
          <a:prstGeom prst="rect">
            <a:avLst/>
          </a:prstGeom>
        </p:spPr>
        <p:txBody>
          <a:bodyPr wrap="square">
            <a:spAutoFit/>
          </a:bodyPr>
          <a:lstStyle/>
          <a:p>
            <a:pPr algn="just">
              <a:buClr>
                <a:srgbClr val="E24848"/>
              </a:buClr>
              <a:defRPr/>
            </a:pPr>
            <a:r>
              <a:rPr lang="en-US" sz="14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RMR Calculation</a:t>
            </a:r>
          </a:p>
          <a:p>
            <a:pPr algn="just">
              <a:buClr>
                <a:srgbClr val="E24848"/>
              </a:buClr>
              <a:defRPr/>
            </a:pPr>
            <a:r>
              <a:rPr lang="en-US" sz="14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Step 1:     Gather basic data (e.g., age, height, weight) for the individual data sheet as described in laboratory activity 1.1.</a:t>
            </a:r>
          </a:p>
          <a:p>
            <a:pPr algn="just">
              <a:buClr>
                <a:srgbClr val="E24848"/>
              </a:buClr>
              <a:defRPr/>
            </a:pPr>
            <a:r>
              <a:rPr lang="en-US" sz="14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Step 2:     Determine your own RMR by using the prediction equations using table 5.3. </a:t>
            </a:r>
          </a:p>
          <a:p>
            <a:pPr algn="just">
              <a:buClr>
                <a:srgbClr val="E24848"/>
              </a:buClr>
              <a:defRPr/>
            </a:pPr>
            <a:r>
              <a:rPr lang="en-US" sz="14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Step 3:     Express RMR in kcal per day first,  per hour by dividing day results by 24, and per minute by dividing hour results by 60.. Complete your own individual data sheet for each equation. </a:t>
            </a:r>
          </a:p>
        </p:txBody>
      </p:sp>
      <p:sp>
        <p:nvSpPr>
          <p:cNvPr id="3" name="TextBox 2">
            <a:extLst>
              <a:ext uri="{FF2B5EF4-FFF2-40B4-BE49-F238E27FC236}">
                <a16:creationId xmlns:a16="http://schemas.microsoft.com/office/drawing/2014/main" id="{C5B0243E-C0F1-A245-9594-996062F8D158}"/>
              </a:ext>
            </a:extLst>
          </p:cNvPr>
          <p:cNvSpPr txBox="1"/>
          <p:nvPr/>
        </p:nvSpPr>
        <p:spPr>
          <a:xfrm>
            <a:off x="8090194" y="4752684"/>
            <a:ext cx="2429961" cy="1988429"/>
          </a:xfrm>
          <a:prstGeom prst="rect">
            <a:avLst/>
          </a:prstGeom>
          <a:noFill/>
        </p:spPr>
        <p:txBody>
          <a:bodyPr wrap="none" rtlCol="0">
            <a:spAutoFit/>
          </a:bodyPr>
          <a:lstStyle/>
          <a:p>
            <a:pPr algn="ctr">
              <a:lnSpc>
                <a:spcPct val="200000"/>
              </a:lnSpc>
            </a:pPr>
            <a:r>
              <a:rPr lang="en-US" sz="1600" b="1" spc="300"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If I am… </a:t>
            </a:r>
          </a:p>
          <a:p>
            <a:pPr algn="ctr">
              <a:lnSpc>
                <a:spcPct val="200000"/>
              </a:lnSpc>
            </a:pPr>
            <a:r>
              <a:rPr lang="en-US" sz="1600" b="1" spc="300"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89 kilos weight</a:t>
            </a:r>
          </a:p>
          <a:p>
            <a:pPr algn="ctr">
              <a:lnSpc>
                <a:spcPct val="200000"/>
              </a:lnSpc>
            </a:pPr>
            <a:r>
              <a:rPr lang="en-US" sz="1600" b="1" spc="300"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1.83 meters height</a:t>
            </a:r>
          </a:p>
          <a:p>
            <a:pPr algn="ctr">
              <a:lnSpc>
                <a:spcPct val="200000"/>
              </a:lnSpc>
            </a:pPr>
            <a:r>
              <a:rPr lang="en-US" sz="1600" b="1" spc="300"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33 years old</a:t>
            </a:r>
          </a:p>
        </p:txBody>
      </p:sp>
      <p:sp>
        <p:nvSpPr>
          <p:cNvPr id="5" name="TextBox 4">
            <a:extLst>
              <a:ext uri="{FF2B5EF4-FFF2-40B4-BE49-F238E27FC236}">
                <a16:creationId xmlns:a16="http://schemas.microsoft.com/office/drawing/2014/main" id="{E6FA14F0-D64D-624B-BA84-712820D1FAE1}"/>
              </a:ext>
            </a:extLst>
          </p:cNvPr>
          <p:cNvSpPr txBox="1"/>
          <p:nvPr/>
        </p:nvSpPr>
        <p:spPr>
          <a:xfrm>
            <a:off x="6915894" y="4759901"/>
            <a:ext cx="6056243" cy="1828449"/>
          </a:xfrm>
          <a:prstGeom prst="rect">
            <a:avLst/>
          </a:prstGeom>
          <a:noFill/>
        </p:spPr>
        <p:txBody>
          <a:bodyPr wrap="square" rtlCol="0">
            <a:spAutoFit/>
          </a:bodyPr>
          <a:lstStyle/>
          <a:p>
            <a:pPr>
              <a:lnSpc>
                <a:spcPct val="200000"/>
              </a:lnSpc>
            </a:pPr>
            <a:r>
              <a:rPr lang="en-US"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66.473 + 13.7516 (</a:t>
            </a:r>
            <a:r>
              <a:rPr lang="en-US" dirty="0">
                <a:solidFill>
                  <a:schemeClr val="tx1">
                    <a:lumMod val="50000"/>
                    <a:lumOff val="50000"/>
                  </a:schemeClr>
                </a:solidFill>
                <a:highlight>
                  <a:srgbClr val="FFFF00"/>
                </a:highlight>
                <a:latin typeface="Marker Felt Thin" panose="02000400000000000000" pitchFamily="2" charset="77"/>
                <a:ea typeface="Airplanes in the Night Sky" pitchFamily="2" charset="0"/>
                <a:cs typeface="Brush Script MT" panose="03060802040406070304" pitchFamily="66" charset="-122"/>
              </a:rPr>
              <a:t>89</a:t>
            </a:r>
            <a:r>
              <a:rPr lang="en-US"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 + 5.0033 (</a:t>
            </a:r>
            <a:r>
              <a:rPr lang="en-US" dirty="0">
                <a:solidFill>
                  <a:schemeClr val="tx1">
                    <a:lumMod val="50000"/>
                    <a:lumOff val="50000"/>
                  </a:schemeClr>
                </a:solidFill>
                <a:highlight>
                  <a:srgbClr val="FFFF00"/>
                </a:highlight>
                <a:latin typeface="Marker Felt Thin" panose="02000400000000000000" pitchFamily="2" charset="77"/>
                <a:ea typeface="Airplanes in the Night Sky" pitchFamily="2" charset="0"/>
                <a:cs typeface="Brush Script MT" panose="03060802040406070304" pitchFamily="66" charset="-122"/>
              </a:rPr>
              <a:t>183</a:t>
            </a:r>
            <a:r>
              <a:rPr lang="en-US"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 - 6.755 (</a:t>
            </a:r>
            <a:r>
              <a:rPr lang="en-US" dirty="0">
                <a:solidFill>
                  <a:schemeClr val="tx1">
                    <a:lumMod val="50000"/>
                    <a:lumOff val="50000"/>
                  </a:schemeClr>
                </a:solidFill>
                <a:highlight>
                  <a:srgbClr val="FFFF00"/>
                </a:highlight>
                <a:latin typeface="Marker Felt Thin" panose="02000400000000000000" pitchFamily="2" charset="77"/>
                <a:ea typeface="Airplanes in the Night Sky" pitchFamily="2" charset="0"/>
                <a:cs typeface="Brush Script MT" panose="03060802040406070304" pitchFamily="66" charset="-122"/>
              </a:rPr>
              <a:t>33</a:t>
            </a:r>
            <a:r>
              <a:rPr lang="en-US"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 =</a:t>
            </a:r>
          </a:p>
          <a:p>
            <a:pPr>
              <a:lnSpc>
                <a:spcPct val="200000"/>
              </a:lnSpc>
            </a:pPr>
            <a:r>
              <a:rPr lang="en-US"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 66.473 + </a:t>
            </a:r>
            <a:r>
              <a:rPr lang="en-US" dirty="0">
                <a:solidFill>
                  <a:schemeClr val="tx1">
                    <a:lumMod val="50000"/>
                    <a:lumOff val="50000"/>
                  </a:schemeClr>
                </a:solidFill>
                <a:highlight>
                  <a:srgbClr val="00FF00"/>
                </a:highlight>
                <a:latin typeface="Marker Felt Thin" panose="02000400000000000000" pitchFamily="2" charset="77"/>
                <a:ea typeface="Airplanes in the Night Sky" pitchFamily="2" charset="0"/>
                <a:cs typeface="Brush Script MT" panose="03060802040406070304" pitchFamily="66" charset="-122"/>
              </a:rPr>
              <a:t>1223.8924</a:t>
            </a:r>
            <a:r>
              <a:rPr lang="en-US"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 + </a:t>
            </a:r>
            <a:r>
              <a:rPr lang="en-US" dirty="0">
                <a:solidFill>
                  <a:schemeClr val="tx1">
                    <a:lumMod val="50000"/>
                    <a:lumOff val="50000"/>
                  </a:schemeClr>
                </a:solidFill>
                <a:highlight>
                  <a:srgbClr val="00FF00"/>
                </a:highlight>
                <a:latin typeface="Marker Felt Thin" panose="02000400000000000000" pitchFamily="2" charset="77"/>
                <a:ea typeface="Airplanes in the Night Sky" pitchFamily="2" charset="0"/>
                <a:cs typeface="Brush Script MT" panose="03060802040406070304" pitchFamily="66" charset="-122"/>
              </a:rPr>
              <a:t>915.6039</a:t>
            </a:r>
            <a:r>
              <a:rPr lang="en-US"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 – </a:t>
            </a:r>
            <a:r>
              <a:rPr lang="en-US" dirty="0">
                <a:solidFill>
                  <a:schemeClr val="tx1">
                    <a:lumMod val="50000"/>
                    <a:lumOff val="50000"/>
                  </a:schemeClr>
                </a:solidFill>
                <a:highlight>
                  <a:srgbClr val="00FF00"/>
                </a:highlight>
                <a:latin typeface="Marker Felt Thin" panose="02000400000000000000" pitchFamily="2" charset="77"/>
                <a:ea typeface="Airplanes in the Night Sky" pitchFamily="2" charset="0"/>
                <a:cs typeface="Brush Script MT" panose="03060802040406070304" pitchFamily="66" charset="-122"/>
              </a:rPr>
              <a:t>222.915</a:t>
            </a:r>
          </a:p>
          <a:p>
            <a:pPr>
              <a:lnSpc>
                <a:spcPct val="200000"/>
              </a:lnSpc>
            </a:pPr>
            <a:r>
              <a:rPr lang="en-US" sz="2400"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 1,983 Kcal/day</a:t>
            </a:r>
          </a:p>
        </p:txBody>
      </p:sp>
      <p:sp>
        <p:nvSpPr>
          <p:cNvPr id="7" name="TextBox 6">
            <a:extLst>
              <a:ext uri="{FF2B5EF4-FFF2-40B4-BE49-F238E27FC236}">
                <a16:creationId xmlns:a16="http://schemas.microsoft.com/office/drawing/2014/main" id="{DF5B6CF4-90C1-FC41-A389-617169C8F6B3}"/>
              </a:ext>
            </a:extLst>
          </p:cNvPr>
          <p:cNvSpPr txBox="1"/>
          <p:nvPr/>
        </p:nvSpPr>
        <p:spPr>
          <a:xfrm>
            <a:off x="7626528" y="4429518"/>
            <a:ext cx="3596497" cy="646331"/>
          </a:xfrm>
          <a:prstGeom prst="rect">
            <a:avLst/>
          </a:prstGeom>
          <a:noFill/>
        </p:spPr>
        <p:txBody>
          <a:bodyPr wrap="none" rtlCol="0">
            <a:spAutoFit/>
          </a:bodyPr>
          <a:lstStyle/>
          <a:p>
            <a:r>
              <a:rPr lang="en-US" b="1" spc="300" dirty="0">
                <a:solidFill>
                  <a:schemeClr val="tx1">
                    <a:lumMod val="50000"/>
                    <a:lumOff val="50000"/>
                  </a:schemeClr>
                </a:solidFill>
                <a:latin typeface="Marker Felt Thin" panose="02000400000000000000" pitchFamily="2" charset="77"/>
                <a:ea typeface="Airplanes in the Night Sky" pitchFamily="2" charset="0"/>
                <a:cs typeface="Brush Script MT" panose="03060802040406070304" pitchFamily="66" charset="-122"/>
              </a:rPr>
              <a:t>Calculation for Equation 1</a:t>
            </a:r>
          </a:p>
          <a:p>
            <a:endParaRPr lang="en-US" dirty="0"/>
          </a:p>
        </p:txBody>
      </p:sp>
    </p:spTree>
    <p:extLst>
      <p:ext uri="{BB962C8B-B14F-4D97-AF65-F5344CB8AC3E}">
        <p14:creationId xmlns:p14="http://schemas.microsoft.com/office/powerpoint/2010/main" val="186994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219001E7-44B7-41BC-93FC-562CB9664D4C}" type="slidenum">
              <a:rPr lang="en-US" smtClean="0"/>
              <a:pPr/>
              <a:t>3</a:t>
            </a:fld>
            <a:endParaRPr lang="en-US" dirty="0"/>
          </a:p>
        </p:txBody>
      </p:sp>
      <p:sp>
        <p:nvSpPr>
          <p:cNvPr id="30" name="Title 11"/>
          <p:cNvSpPr txBox="1">
            <a:spLocks/>
          </p:cNvSpPr>
          <p:nvPr/>
        </p:nvSpPr>
        <p:spPr>
          <a:xfrm>
            <a:off x="2211675" y="1184364"/>
            <a:ext cx="7098579" cy="23785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The body 24-Hour energy expenditure can be broken down into three components:</a:t>
            </a:r>
          </a:p>
        </p:txBody>
      </p:sp>
      <p:sp>
        <p:nvSpPr>
          <p:cNvPr id="15" name="Title 11"/>
          <p:cNvSpPr txBox="1">
            <a:spLocks/>
          </p:cNvSpPr>
          <p:nvPr/>
        </p:nvSpPr>
        <p:spPr>
          <a:xfrm>
            <a:off x="2341383" y="319212"/>
            <a:ext cx="8547367"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Components of Total Energy Expenditure </a:t>
            </a:r>
          </a:p>
        </p:txBody>
      </p:sp>
      <p:cxnSp>
        <p:nvCxnSpPr>
          <p:cNvPr id="5" name="Straight Connector 4"/>
          <p:cNvCxnSpPr/>
          <p:nvPr/>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Round Diagonal Corner Rectangle 6"/>
          <p:cNvSpPr/>
          <p:nvPr/>
        </p:nvSpPr>
        <p:spPr>
          <a:xfrm flipV="1">
            <a:off x="1425039" y="3607518"/>
            <a:ext cx="2941453" cy="550825"/>
          </a:xfrm>
          <a:prstGeom prst="round2Diag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latin typeface="Roboto" panose="02000000000000000000" pitchFamily="2" charset="0"/>
              <a:ea typeface="Roboto" panose="02000000000000000000" pitchFamily="2" charset="0"/>
            </a:endParaRPr>
          </a:p>
        </p:txBody>
      </p:sp>
      <p:sp>
        <p:nvSpPr>
          <p:cNvPr id="8" name="Round Diagonal Corner Rectangle 7"/>
          <p:cNvSpPr/>
          <p:nvPr/>
        </p:nvSpPr>
        <p:spPr>
          <a:xfrm flipV="1">
            <a:off x="4441878" y="3607518"/>
            <a:ext cx="2908947" cy="550825"/>
          </a:xfrm>
          <a:prstGeom prst="round2Diag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latin typeface="Roboto" panose="02000000000000000000" pitchFamily="2" charset="0"/>
              <a:ea typeface="Roboto" panose="02000000000000000000" pitchFamily="2" charset="0"/>
            </a:endParaRPr>
          </a:p>
        </p:txBody>
      </p:sp>
      <p:sp>
        <p:nvSpPr>
          <p:cNvPr id="12" name="Round Diagonal Corner Rectangle 11"/>
          <p:cNvSpPr/>
          <p:nvPr/>
        </p:nvSpPr>
        <p:spPr>
          <a:xfrm flipV="1">
            <a:off x="7436604" y="3607518"/>
            <a:ext cx="3055771" cy="550825"/>
          </a:xfrm>
          <a:prstGeom prst="round2Diag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latin typeface="Roboto" panose="02000000000000000000" pitchFamily="2" charset="0"/>
              <a:ea typeface="Roboto" panose="02000000000000000000" pitchFamily="2" charset="0"/>
            </a:endParaRPr>
          </a:p>
        </p:txBody>
      </p:sp>
      <p:sp>
        <p:nvSpPr>
          <p:cNvPr id="13" name="Title 1"/>
          <p:cNvSpPr txBox="1">
            <a:spLocks/>
          </p:cNvSpPr>
          <p:nvPr/>
        </p:nvSpPr>
        <p:spPr>
          <a:xfrm>
            <a:off x="1578409" y="3676157"/>
            <a:ext cx="2674422" cy="413547"/>
          </a:xfrm>
          <a:prstGeom prst="rect">
            <a:avLst/>
          </a:prstGeom>
        </p:spPr>
        <p:txBody>
          <a:bodyPr wrap="non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r>
              <a:rPr lang="en-US" sz="1600" b="1" dirty="0">
                <a:solidFill>
                  <a:schemeClr val="bg1"/>
                </a:solidFill>
                <a:latin typeface="+mn-lt"/>
                <a:ea typeface="Open Sans" panose="020B0606030504020204" pitchFamily="34" charset="0"/>
                <a:cs typeface="Open Sans" panose="020B0606030504020204" pitchFamily="34" charset="0"/>
              </a:rPr>
              <a:t>THERMAL EFFEECT OF FOOD</a:t>
            </a:r>
          </a:p>
        </p:txBody>
      </p:sp>
      <p:sp>
        <p:nvSpPr>
          <p:cNvPr id="14" name="Title 1"/>
          <p:cNvSpPr txBox="1">
            <a:spLocks/>
          </p:cNvSpPr>
          <p:nvPr/>
        </p:nvSpPr>
        <p:spPr>
          <a:xfrm>
            <a:off x="4915610" y="3676157"/>
            <a:ext cx="2090831" cy="413547"/>
          </a:xfrm>
          <a:prstGeom prst="rect">
            <a:avLst/>
          </a:prstGeom>
        </p:spPr>
        <p:txBody>
          <a:bodyPr wrap="non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r>
              <a:rPr lang="en-US" sz="1600" b="1" dirty="0">
                <a:solidFill>
                  <a:schemeClr val="bg1"/>
                </a:solidFill>
                <a:latin typeface="+mn-lt"/>
                <a:ea typeface="Open Sans" panose="020B0606030504020204" pitchFamily="34" charset="0"/>
                <a:cs typeface="Open Sans" panose="020B0606030504020204" pitchFamily="34" charset="0"/>
              </a:rPr>
              <a:t>RESTING METABOLIC RATE</a:t>
            </a:r>
          </a:p>
        </p:txBody>
      </p:sp>
      <p:sp>
        <p:nvSpPr>
          <p:cNvPr id="17" name="Title 1"/>
          <p:cNvSpPr txBox="1">
            <a:spLocks/>
          </p:cNvSpPr>
          <p:nvPr/>
        </p:nvSpPr>
        <p:spPr>
          <a:xfrm>
            <a:off x="7555452" y="3676157"/>
            <a:ext cx="2858314" cy="413547"/>
          </a:xfrm>
          <a:prstGeom prst="rect">
            <a:avLst/>
          </a:prstGeom>
        </p:spPr>
        <p:txBody>
          <a:bodyPr wrap="non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r>
              <a:rPr lang="en-US" sz="1600" b="1" dirty="0">
                <a:solidFill>
                  <a:schemeClr val="bg1"/>
                </a:solidFill>
                <a:latin typeface="+mn-lt"/>
                <a:ea typeface="Open Sans" panose="020B0606030504020204" pitchFamily="34" charset="0"/>
                <a:cs typeface="Open Sans" panose="020B0606030504020204" pitchFamily="34" charset="0"/>
              </a:rPr>
              <a:t>ENERGY OF PHYSICAL ACTIVITY</a:t>
            </a:r>
          </a:p>
        </p:txBody>
      </p:sp>
      <p:sp>
        <p:nvSpPr>
          <p:cNvPr id="19" name="Rectangle 18"/>
          <p:cNvSpPr/>
          <p:nvPr/>
        </p:nvSpPr>
        <p:spPr>
          <a:xfrm>
            <a:off x="2277533" y="4312326"/>
            <a:ext cx="2739651" cy="1384995"/>
          </a:xfrm>
          <a:prstGeom prst="rect">
            <a:avLst/>
          </a:prstGeom>
        </p:spPr>
        <p:txBody>
          <a:bodyPr wrap="square">
            <a:spAutoFit/>
          </a:bodyPr>
          <a:lstStyle/>
          <a:p>
            <a:pPr>
              <a:buClr>
                <a:srgbClr val="E24848"/>
              </a:buClr>
              <a:defRPr/>
            </a:pPr>
            <a:r>
              <a:rPr lang="en-US" sz="14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The thermal effect of food (TEF) is defined as the amount of energy required to digest, absorb, and further process the energy-yielding nutrients in food (i.e., fat, protein, carbohydrate).</a:t>
            </a:r>
          </a:p>
        </p:txBody>
      </p:sp>
      <p:sp>
        <p:nvSpPr>
          <p:cNvPr id="23" name="Rectangle 22"/>
          <p:cNvSpPr/>
          <p:nvPr/>
        </p:nvSpPr>
        <p:spPr>
          <a:xfrm>
            <a:off x="9073869" y="4312326"/>
            <a:ext cx="2699233" cy="2031325"/>
          </a:xfrm>
          <a:prstGeom prst="rect">
            <a:avLst/>
          </a:prstGeom>
        </p:spPr>
        <p:txBody>
          <a:bodyPr wrap="square">
            <a:spAutoFit/>
          </a:bodyPr>
          <a:lstStyle/>
          <a:p>
            <a:pPr>
              <a:buClr>
                <a:srgbClr val="E24848"/>
              </a:buClr>
              <a:defRPr/>
            </a:pPr>
            <a:r>
              <a:rPr lang="en-US" sz="14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Even though skeletal muscle contributes less than 20% to the RMR, skeletal muscle can cause the most dramatic increase in metabolic rate. During strenuous exercise, the total energy expenditure of the body may increase to over 20 times the resting levels.</a:t>
            </a:r>
          </a:p>
        </p:txBody>
      </p:sp>
      <p:sp>
        <p:nvSpPr>
          <p:cNvPr id="24" name="Rectangle 23"/>
          <p:cNvSpPr/>
          <p:nvPr/>
        </p:nvSpPr>
        <p:spPr>
          <a:xfrm>
            <a:off x="5788380" y="2287368"/>
            <a:ext cx="2739651" cy="1169551"/>
          </a:xfrm>
          <a:prstGeom prst="rect">
            <a:avLst/>
          </a:prstGeom>
        </p:spPr>
        <p:txBody>
          <a:bodyPr wrap="square">
            <a:spAutoFit/>
          </a:bodyPr>
          <a:lstStyle/>
          <a:p>
            <a:pPr>
              <a:buClr>
                <a:srgbClr val="E24848"/>
              </a:buClr>
              <a:defRPr/>
            </a:pPr>
            <a:r>
              <a:rPr lang="en-US" sz="14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The amount of energy expended to sustain the basic body functions is called the resting metabolic rate (RMR) and is generally expressed as kilocalories (kcal).</a:t>
            </a:r>
          </a:p>
        </p:txBody>
      </p:sp>
      <p:sp>
        <p:nvSpPr>
          <p:cNvPr id="25" name="Title 11"/>
          <p:cNvSpPr txBox="1">
            <a:spLocks/>
          </p:cNvSpPr>
          <p:nvPr/>
        </p:nvSpPr>
        <p:spPr>
          <a:xfrm>
            <a:off x="743354" y="4422227"/>
            <a:ext cx="1496486"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5–10%</a:t>
            </a:r>
          </a:p>
        </p:txBody>
      </p:sp>
      <p:cxnSp>
        <p:nvCxnSpPr>
          <p:cNvPr id="4" name="Straight Connector 3"/>
          <p:cNvCxnSpPr/>
          <p:nvPr/>
        </p:nvCxnSpPr>
        <p:spPr>
          <a:xfrm>
            <a:off x="2202275" y="4148378"/>
            <a:ext cx="0" cy="1314705"/>
          </a:xfrm>
          <a:prstGeom prst="line">
            <a:avLst/>
          </a:prstGeom>
        </p:spPr>
        <p:style>
          <a:lnRef idx="1">
            <a:schemeClr val="accent1"/>
          </a:lnRef>
          <a:fillRef idx="0">
            <a:schemeClr val="accent1"/>
          </a:fillRef>
          <a:effectRef idx="0">
            <a:schemeClr val="accent1"/>
          </a:effectRef>
          <a:fontRef idx="minor">
            <a:schemeClr val="tx1"/>
          </a:fontRef>
        </p:style>
      </p:cxnSp>
      <p:sp>
        <p:nvSpPr>
          <p:cNvPr id="32" name="Title 11"/>
          <p:cNvSpPr txBox="1">
            <a:spLocks/>
          </p:cNvSpPr>
          <p:nvPr/>
        </p:nvSpPr>
        <p:spPr>
          <a:xfrm>
            <a:off x="7268308" y="4417465"/>
            <a:ext cx="1714185"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10–35%</a:t>
            </a:r>
          </a:p>
        </p:txBody>
      </p:sp>
      <p:cxnSp>
        <p:nvCxnSpPr>
          <p:cNvPr id="34" name="Straight Connector 33"/>
          <p:cNvCxnSpPr/>
          <p:nvPr/>
        </p:nvCxnSpPr>
        <p:spPr>
          <a:xfrm>
            <a:off x="8958194" y="4148372"/>
            <a:ext cx="0" cy="131470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itle 11"/>
          <p:cNvSpPr txBox="1">
            <a:spLocks/>
          </p:cNvSpPr>
          <p:nvPr/>
        </p:nvSpPr>
        <p:spPr>
          <a:xfrm>
            <a:off x="3950677" y="2561391"/>
            <a:ext cx="1689357"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60–75%</a:t>
            </a:r>
          </a:p>
        </p:txBody>
      </p:sp>
      <p:cxnSp>
        <p:nvCxnSpPr>
          <p:cNvPr id="38" name="Straight Connector 37"/>
          <p:cNvCxnSpPr>
            <a:cxnSpLocks/>
          </p:cNvCxnSpPr>
          <p:nvPr/>
        </p:nvCxnSpPr>
        <p:spPr>
          <a:xfrm>
            <a:off x="5753511" y="2398716"/>
            <a:ext cx="0" cy="120880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DA9C515-9451-6D4E-B375-4DD23FC429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spTree>
    <p:extLst>
      <p:ext uri="{BB962C8B-B14F-4D97-AF65-F5344CB8AC3E}">
        <p14:creationId xmlns:p14="http://schemas.microsoft.com/office/powerpoint/2010/main" val="49348873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creenshot of a cell phone&#10;&#10;Description automatically generated">
            <a:extLst>
              <a:ext uri="{FF2B5EF4-FFF2-40B4-BE49-F238E27FC236}">
                <a16:creationId xmlns:a16="http://schemas.microsoft.com/office/drawing/2014/main" id="{856F747A-1D2B-F947-927B-D536F097C39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39" b="839"/>
          <a:stretch>
            <a:fillRect/>
          </a:stretch>
        </p:blipFill>
        <p:spPr>
          <a:ln w="57150">
            <a:noFill/>
          </a:ln>
          <a:effectLst>
            <a:outerShdw blurRad="50800" dist="38100" dir="5400000" algn="t" rotWithShape="0">
              <a:prstClr val="black">
                <a:alpha val="40000"/>
              </a:prstClr>
            </a:outerShdw>
          </a:effectLst>
        </p:spPr>
      </p:pic>
      <p:sp>
        <p:nvSpPr>
          <p:cNvPr id="22" name="Content Placeholder 2"/>
          <p:cNvSpPr txBox="1">
            <a:spLocks/>
          </p:cNvSpPr>
          <p:nvPr/>
        </p:nvSpPr>
        <p:spPr>
          <a:xfrm>
            <a:off x="1215817" y="3345860"/>
            <a:ext cx="1882175" cy="405765"/>
          </a:xfrm>
          <a:prstGeom prst="rect">
            <a:avLst/>
          </a:prstGeom>
          <a:solidFill>
            <a:schemeClr val="accent1"/>
          </a:solidFill>
          <a:ln>
            <a:noFill/>
          </a:ln>
        </p:spPr>
        <p:txBody>
          <a:bodyPr anchor="ctr"/>
          <a:lstStyle>
            <a:defPPr>
              <a:defRPr lang="en-US"/>
            </a:defPPr>
            <a:lvl1pPr>
              <a:defRPr sz="2000" b="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800" dirty="0">
                <a:solidFill>
                  <a:schemeClr val="bg1"/>
                </a:solidFill>
                <a:latin typeface="+mn-lt"/>
                <a:ea typeface="Roboto" panose="02000000000000000000" pitchFamily="2" charset="0"/>
                <a:cs typeface="Open Sans" panose="020B0606030504020204" pitchFamily="34" charset="0"/>
              </a:rPr>
              <a:t>PAL</a:t>
            </a:r>
          </a:p>
        </p:txBody>
      </p:sp>
      <p:sp>
        <p:nvSpPr>
          <p:cNvPr id="23" name="Content Placeholder 2"/>
          <p:cNvSpPr txBox="1">
            <a:spLocks/>
          </p:cNvSpPr>
          <p:nvPr/>
        </p:nvSpPr>
        <p:spPr>
          <a:xfrm>
            <a:off x="6721647" y="3345860"/>
            <a:ext cx="1882175" cy="405765"/>
          </a:xfrm>
          <a:prstGeom prst="rect">
            <a:avLst/>
          </a:prstGeom>
          <a:solidFill>
            <a:schemeClr val="accent2"/>
          </a:solidFill>
          <a:ln>
            <a:noFill/>
          </a:ln>
        </p:spPr>
        <p:txBody>
          <a:bodyPr anchor="ctr"/>
          <a:lstStyle>
            <a:defPPr>
              <a:defRPr lang="en-US"/>
            </a:defPPr>
            <a:lvl1pPr>
              <a:defRPr sz="2000" b="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2800" dirty="0">
                <a:solidFill>
                  <a:schemeClr val="bg1"/>
                </a:solidFill>
                <a:latin typeface="+mn-lt"/>
                <a:ea typeface="Roboto" panose="02000000000000000000" pitchFamily="2" charset="0"/>
                <a:cs typeface="Open Sans" panose="020B0606030504020204" pitchFamily="34" charset="0"/>
              </a:rPr>
              <a:t>PAC</a:t>
            </a:r>
          </a:p>
        </p:txBody>
      </p:sp>
      <p:sp>
        <p:nvSpPr>
          <p:cNvPr id="24" name="Rectangle 23"/>
          <p:cNvSpPr/>
          <p:nvPr/>
        </p:nvSpPr>
        <p:spPr>
          <a:xfrm>
            <a:off x="1180339" y="3948418"/>
            <a:ext cx="4218975" cy="2462213"/>
          </a:xfrm>
          <a:prstGeom prst="rect">
            <a:avLst/>
          </a:prstGeom>
        </p:spPr>
        <p:txBody>
          <a:bodyPr wrap="square">
            <a:spAutoFit/>
          </a:bodyPr>
          <a:lstStyle/>
          <a:p>
            <a:pPr algn="just">
              <a:buClr>
                <a:srgbClr val="E24848"/>
              </a:buClr>
              <a:defRPr/>
            </a:pPr>
            <a:r>
              <a:rPr lang="en-US" sz="14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The Institute of Medicine (IOM), the health arm of the National Academy of Sciences, developed four PALs as a means of predicting the PA component of TEE (1). PAL is the ratio of TEE divided by RMR.</a:t>
            </a:r>
          </a:p>
          <a:p>
            <a:pPr algn="just">
              <a:buClr>
                <a:srgbClr val="E24848"/>
              </a:buClr>
              <a:defRPr/>
            </a:pPr>
            <a:endParaRPr lang="en-US" sz="14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algn="just">
              <a:buClr>
                <a:srgbClr val="E24848"/>
              </a:buClr>
              <a:defRPr/>
            </a:pPr>
            <a:r>
              <a:rPr lang="en-US" sz="14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Example:</a:t>
            </a:r>
          </a:p>
          <a:p>
            <a:pPr algn="just">
              <a:buClr>
                <a:srgbClr val="E24848"/>
              </a:buClr>
              <a:defRPr/>
            </a:pPr>
            <a:r>
              <a:rPr lang="en-US" sz="1400" i="1" noProof="1">
                <a:solidFill>
                  <a:schemeClr val="tx1">
                    <a:lumMod val="85000"/>
                    <a:lumOff val="15000"/>
                  </a:schemeClr>
                </a:solidFill>
                <a:latin typeface="+mj-lt"/>
                <a:ea typeface="Open Sans Light" panose="020B0306030504020204" pitchFamily="34" charset="0"/>
                <a:cs typeface="Open Sans Light" panose="020B0306030504020204" pitchFamily="34" charset="0"/>
              </a:rPr>
              <a:t>If the PAL is 1.0, then the subject’s TEE is essentially the same as the RMR. Conversely, for a very active female with a PAL of 1.95, TEE is 1.95 times RMR. Thus, if her RMR is estimated to be 1,650 kcal, then her TEE would be 1.95 × 1,650 = 3,218 kcal∙d</a:t>
            </a:r>
            <a:r>
              <a:rPr lang="en-US" sz="1400" i="1" baseline="30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−1</a:t>
            </a:r>
          </a:p>
        </p:txBody>
      </p:sp>
      <p:sp>
        <p:nvSpPr>
          <p:cNvPr id="25" name="Rectangle 24"/>
          <p:cNvSpPr/>
          <p:nvPr/>
        </p:nvSpPr>
        <p:spPr>
          <a:xfrm>
            <a:off x="6671655" y="3948418"/>
            <a:ext cx="4218975" cy="2605842"/>
          </a:xfrm>
          <a:prstGeom prst="rect">
            <a:avLst/>
          </a:prstGeom>
        </p:spPr>
        <p:txBody>
          <a:bodyPr wrap="square">
            <a:spAutoFit/>
          </a:bodyPr>
          <a:lstStyle/>
          <a:p>
            <a:pPr algn="just">
              <a:buClr>
                <a:srgbClr val="E24848"/>
              </a:buClr>
              <a:defRPr/>
            </a:pPr>
            <a:r>
              <a:rPr lang="en-US" sz="14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Another option for predicting the PA component of TEE is to use the category descriptor (male or female) to determine the PAC (physical activity coefficient; see table 5.2) in the following equations for estimating TEE, with the results expressed in kcal∙d</a:t>
            </a:r>
            <a:r>
              <a:rPr lang="en-US" sz="1400" baseline="30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−1</a:t>
            </a:r>
            <a:r>
              <a:rPr lang="en-US" sz="14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a:t>
            </a:r>
          </a:p>
          <a:p>
            <a:pPr algn="just">
              <a:buClr>
                <a:srgbClr val="E24848"/>
              </a:buClr>
              <a:defRPr/>
            </a:pPr>
            <a:endParaRPr lang="en-US" sz="1400" i="1"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a:p>
            <a:pPr algn="just">
              <a:buClr>
                <a:srgbClr val="E24848"/>
              </a:buClr>
              <a:defRPr/>
            </a:pPr>
            <a:r>
              <a:rPr lang="en-US" sz="1400" i="1" noProof="1">
                <a:solidFill>
                  <a:schemeClr val="tx1">
                    <a:lumMod val="85000"/>
                    <a:lumOff val="15000"/>
                  </a:schemeClr>
                </a:solidFill>
                <a:latin typeface="+mj-lt"/>
                <a:ea typeface="Open Sans Light" panose="020B0306030504020204" pitchFamily="34" charset="0"/>
                <a:cs typeface="Open Sans Light" panose="020B0306030504020204" pitchFamily="34" charset="0"/>
              </a:rPr>
              <a:t>Males: TEE = 662 − 9.53 × age in y + [PAC × (15.91 × BW in kg + 539.6 × HT in m)]</a:t>
            </a:r>
          </a:p>
          <a:p>
            <a:pPr algn="just">
              <a:buClr>
                <a:srgbClr val="E24848"/>
              </a:buClr>
              <a:defRPr/>
            </a:pPr>
            <a:br>
              <a:rPr lang="en-US" sz="1400" i="1" noProof="1">
                <a:solidFill>
                  <a:schemeClr val="tx1">
                    <a:lumMod val="85000"/>
                    <a:lumOff val="15000"/>
                  </a:schemeClr>
                </a:solidFill>
                <a:latin typeface="+mj-lt"/>
                <a:ea typeface="Open Sans Light" panose="020B0306030504020204" pitchFamily="34" charset="0"/>
                <a:cs typeface="Open Sans Light" panose="020B0306030504020204" pitchFamily="34" charset="0"/>
              </a:rPr>
            </a:br>
            <a:r>
              <a:rPr lang="en-US" sz="1400" i="1" noProof="1">
                <a:solidFill>
                  <a:schemeClr val="tx1">
                    <a:lumMod val="85000"/>
                    <a:lumOff val="15000"/>
                  </a:schemeClr>
                </a:solidFill>
                <a:latin typeface="+mj-lt"/>
                <a:ea typeface="Open Sans Light" panose="020B0306030504020204" pitchFamily="34" charset="0"/>
                <a:cs typeface="Open Sans Light" panose="020B0306030504020204" pitchFamily="34" charset="0"/>
              </a:rPr>
              <a:t>Females 19+ Years Old: TEE = 354 − 6.91 × age in y + [PAC × (9.361 × BW in kg + 726 × HT in m)]</a:t>
            </a:r>
          </a:p>
          <a:p>
            <a:pPr algn="just">
              <a:buClr>
                <a:srgbClr val="E24848"/>
              </a:buClr>
              <a:defRPr/>
            </a:pPr>
            <a:endParaRPr lang="en-US" sz="1400" baseline="30000" noProof="1">
              <a:solidFill>
                <a:schemeClr val="tx1">
                  <a:lumMod val="85000"/>
                  <a:lumOff val="15000"/>
                </a:schemeClr>
              </a:solidFill>
              <a:latin typeface="+mj-lt"/>
              <a:ea typeface="Open Sans Light" panose="020B0306030504020204" pitchFamily="34" charset="0"/>
              <a:cs typeface="Open Sans Light" panose="020B0306030504020204" pitchFamily="34" charset="0"/>
            </a:endParaRPr>
          </a:p>
        </p:txBody>
      </p:sp>
      <p:sp>
        <p:nvSpPr>
          <p:cNvPr id="2" name="Slide Number Placeholder 1">
            <a:extLst>
              <a:ext uri="{FF2B5EF4-FFF2-40B4-BE49-F238E27FC236}">
                <a16:creationId xmlns:a16="http://schemas.microsoft.com/office/drawing/2014/main" id="{76F3E3B3-2ECD-F841-A16E-DEA6FC8ED91D}"/>
              </a:ext>
            </a:extLst>
          </p:cNvPr>
          <p:cNvSpPr>
            <a:spLocks noGrp="1"/>
          </p:cNvSpPr>
          <p:nvPr>
            <p:ph type="sldNum" sz="quarter" idx="12"/>
          </p:nvPr>
        </p:nvSpPr>
        <p:spPr/>
        <p:txBody>
          <a:bodyPr/>
          <a:lstStyle/>
          <a:p>
            <a:fld id="{219001E7-44B7-41BC-93FC-562CB9664D4C}" type="slidenum">
              <a:rPr lang="en-US" smtClean="0"/>
              <a:pPr/>
              <a:t>30</a:t>
            </a:fld>
            <a:endParaRPr lang="en-US"/>
          </a:p>
        </p:txBody>
      </p:sp>
    </p:spTree>
    <p:extLst>
      <p:ext uri="{BB962C8B-B14F-4D97-AF65-F5344CB8AC3E}">
        <p14:creationId xmlns:p14="http://schemas.microsoft.com/office/powerpoint/2010/main" val="386852399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sitting, small, computer&#10;&#10;Description automatically generated">
            <a:extLst>
              <a:ext uri="{FF2B5EF4-FFF2-40B4-BE49-F238E27FC236}">
                <a16:creationId xmlns:a16="http://schemas.microsoft.com/office/drawing/2014/main" id="{8928DFD9-13C5-4E4F-BF6F-5217C9423CAC}"/>
              </a:ext>
            </a:extLst>
          </p:cNvPr>
          <p:cNvPicPr>
            <a:picLocks noChangeAspect="1"/>
          </p:cNvPicPr>
          <p:nvPr/>
        </p:nvPicPr>
        <p:blipFill rotWithShape="1">
          <a:blip r:embed="rId3">
            <a:extLst>
              <a:ext uri="{28A0092B-C50C-407E-A947-70E740481C1C}">
                <a14:useLocalDpi xmlns:a14="http://schemas.microsoft.com/office/drawing/2010/main" val="0"/>
              </a:ext>
            </a:extLst>
          </a:blip>
          <a:srcRect b="54149"/>
          <a:stretch/>
        </p:blipFill>
        <p:spPr>
          <a:xfrm flipH="1">
            <a:off x="-1843818" y="140760"/>
            <a:ext cx="10987817" cy="6717240"/>
          </a:xfrm>
          <a:prstGeom prst="rect">
            <a:avLst/>
          </a:prstGeom>
        </p:spPr>
      </p:pic>
      <p:sp>
        <p:nvSpPr>
          <p:cNvPr id="30" name="Title 11"/>
          <p:cNvSpPr txBox="1">
            <a:spLocks/>
          </p:cNvSpPr>
          <p:nvPr/>
        </p:nvSpPr>
        <p:spPr>
          <a:xfrm>
            <a:off x="2211675" y="1039985"/>
            <a:ext cx="6932324" cy="3826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tx1">
                    <a:lumMod val="85000"/>
                    <a:lumOff val="15000"/>
                  </a:schemeClr>
                </a:solidFill>
                <a:ea typeface="Open Sans Light" panose="020B0306030504020204" pitchFamily="34" charset="0"/>
                <a:cs typeface="Open Sans Light" panose="020B0306030504020204" pitchFamily="34" charset="0"/>
              </a:rPr>
              <a:t>Part 2 of the Laboratory sheet activity</a:t>
            </a:r>
          </a:p>
        </p:txBody>
      </p:sp>
      <p:sp>
        <p:nvSpPr>
          <p:cNvPr id="15" name="Title 11"/>
          <p:cNvSpPr txBox="1">
            <a:spLocks/>
          </p:cNvSpPr>
          <p:nvPr/>
        </p:nvSpPr>
        <p:spPr>
          <a:xfrm>
            <a:off x="2164176" y="617462"/>
            <a:ext cx="10204287" cy="382668"/>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Measuring RMR Using Indirect Calorimetry: Class Demonstration</a:t>
            </a:r>
          </a:p>
        </p:txBody>
      </p:sp>
      <p:sp>
        <p:nvSpPr>
          <p:cNvPr id="2" name="Slide Number Placeholder 1">
            <a:extLst>
              <a:ext uri="{FF2B5EF4-FFF2-40B4-BE49-F238E27FC236}">
                <a16:creationId xmlns:a16="http://schemas.microsoft.com/office/drawing/2014/main" id="{78FDD0E2-A4A3-F144-BBAC-82E7006E1D43}"/>
              </a:ext>
            </a:extLst>
          </p:cNvPr>
          <p:cNvSpPr>
            <a:spLocks noGrp="1"/>
          </p:cNvSpPr>
          <p:nvPr>
            <p:ph type="sldNum" sz="quarter" idx="12"/>
          </p:nvPr>
        </p:nvSpPr>
        <p:spPr/>
        <p:txBody>
          <a:bodyPr/>
          <a:lstStyle/>
          <a:p>
            <a:fld id="{219001E7-44B7-41BC-93FC-562CB9664D4C}" type="slidenum">
              <a:rPr lang="en-US" smtClean="0"/>
              <a:pPr/>
              <a:t>31</a:t>
            </a:fld>
            <a:endParaRPr lang="en-US"/>
          </a:p>
        </p:txBody>
      </p:sp>
      <p:pic>
        <p:nvPicPr>
          <p:cNvPr id="10" name="Picture 9">
            <a:extLst>
              <a:ext uri="{FF2B5EF4-FFF2-40B4-BE49-F238E27FC236}">
                <a16:creationId xmlns:a16="http://schemas.microsoft.com/office/drawing/2014/main" id="{7F1FE948-1B59-6845-9736-95307B0CF0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pic>
        <p:nvPicPr>
          <p:cNvPr id="4" name="Picture 3" descr="A picture containing indoor, person, sitting, table&#10;&#10;Description automatically generated">
            <a:extLst>
              <a:ext uri="{FF2B5EF4-FFF2-40B4-BE49-F238E27FC236}">
                <a16:creationId xmlns:a16="http://schemas.microsoft.com/office/drawing/2014/main" id="{AC42C6F1-471E-0543-ABA8-415B3F3FDA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267"/>
          <a:stretch/>
        </p:blipFill>
        <p:spPr>
          <a:xfrm flipH="1">
            <a:off x="5919537" y="2791275"/>
            <a:ext cx="6272463" cy="4072138"/>
          </a:xfrm>
          <a:prstGeom prst="rect">
            <a:avLst/>
          </a:prstGeom>
        </p:spPr>
      </p:pic>
      <p:sp>
        <p:nvSpPr>
          <p:cNvPr id="12" name="Freeform 11">
            <a:extLst>
              <a:ext uri="{FF2B5EF4-FFF2-40B4-BE49-F238E27FC236}">
                <a16:creationId xmlns:a16="http://schemas.microsoft.com/office/drawing/2014/main" id="{EAED6B08-EC2E-6A4B-AB64-9CA6C35C5719}"/>
              </a:ext>
            </a:extLst>
          </p:cNvPr>
          <p:cNvSpPr/>
          <p:nvPr/>
        </p:nvSpPr>
        <p:spPr>
          <a:xfrm>
            <a:off x="2438401" y="1738652"/>
            <a:ext cx="3561347" cy="2165684"/>
          </a:xfrm>
          <a:custGeom>
            <a:avLst/>
            <a:gdLst>
              <a:gd name="connsiteX0" fmla="*/ 24063 w 3561347"/>
              <a:gd name="connsiteY0" fmla="*/ 144379 h 2165684"/>
              <a:gd name="connsiteX1" fmla="*/ 3561347 w 3561347"/>
              <a:gd name="connsiteY1" fmla="*/ 0 h 2165684"/>
              <a:gd name="connsiteX2" fmla="*/ 3513221 w 3561347"/>
              <a:gd name="connsiteY2" fmla="*/ 2093494 h 2165684"/>
              <a:gd name="connsiteX3" fmla="*/ 0 w 3561347"/>
              <a:gd name="connsiteY3" fmla="*/ 2165684 h 2165684"/>
              <a:gd name="connsiteX4" fmla="*/ 24063 w 3561347"/>
              <a:gd name="connsiteY4" fmla="*/ 144379 h 216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1347" h="2165684">
                <a:moveTo>
                  <a:pt x="24063" y="144379"/>
                </a:moveTo>
                <a:lnTo>
                  <a:pt x="3561347" y="0"/>
                </a:lnTo>
                <a:lnTo>
                  <a:pt x="3513221" y="2093494"/>
                </a:lnTo>
                <a:lnTo>
                  <a:pt x="0" y="2165684"/>
                </a:lnTo>
                <a:lnTo>
                  <a:pt x="24063" y="144379"/>
                </a:lnTo>
                <a:close/>
              </a:path>
            </a:pathLst>
          </a:custGeom>
          <a:solidFill>
            <a:srgbClr val="0C0E90"/>
          </a:solidFill>
          <a:ln>
            <a:solidFill>
              <a:srgbClr val="0C0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 shot of a computer&#10;&#10;Description automatically generated">
            <a:extLst>
              <a:ext uri="{FF2B5EF4-FFF2-40B4-BE49-F238E27FC236}">
                <a16:creationId xmlns:a16="http://schemas.microsoft.com/office/drawing/2014/main" id="{D4C14164-52B4-674E-A0E1-D255C3F919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58" t="4686" r="12772" b="4076"/>
          <a:stretch/>
        </p:blipFill>
        <p:spPr>
          <a:xfrm rot="21441816">
            <a:off x="2735156" y="1703597"/>
            <a:ext cx="2762589" cy="2283920"/>
          </a:xfrm>
          <a:prstGeom prst="rect">
            <a:avLst/>
          </a:prstGeom>
          <a:effectLst>
            <a:softEdge rad="127000"/>
          </a:effectLst>
          <a:scene3d>
            <a:camera prst="perspectiveLeft"/>
            <a:lightRig rig="threePt" dir="t"/>
          </a:scene3d>
        </p:spPr>
      </p:pic>
    </p:spTree>
    <p:extLst>
      <p:ext uri="{BB962C8B-B14F-4D97-AF65-F5344CB8AC3E}">
        <p14:creationId xmlns:p14="http://schemas.microsoft.com/office/powerpoint/2010/main" val="391464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165" name="Picture 164"/>
          <p:cNvPicPr>
            <a:picLocks noChangeAspect="1"/>
          </p:cNvPicPr>
          <p:nvPr/>
        </p:nvPicPr>
        <p:blipFill rotWithShape="1">
          <a:blip r:embed="rId5"/>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32</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262</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218</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0.83</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19.9</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54</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3.1</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0.83</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1815</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27.5</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1992"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Tree>
    <p:extLst>
      <p:ext uri="{BB962C8B-B14F-4D97-AF65-F5344CB8AC3E}">
        <p14:creationId xmlns:p14="http://schemas.microsoft.com/office/powerpoint/2010/main" val="3806544800"/>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165" name="Picture 164"/>
          <p:cNvPicPr>
            <a:picLocks noChangeAspect="1"/>
          </p:cNvPicPr>
          <p:nvPr/>
        </p:nvPicPr>
        <p:blipFill rotWithShape="1">
          <a:blip r:embed="rId5"/>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33</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262</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218</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0.83</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19.9</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54</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3.1</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0.83</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1815</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27.5</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cxnSp>
        <p:nvCxnSpPr>
          <p:cNvPr id="12" name="Straight Arrow Connector 11">
            <a:extLst>
              <a:ext uri="{FF2B5EF4-FFF2-40B4-BE49-F238E27FC236}">
                <a16:creationId xmlns:a16="http://schemas.microsoft.com/office/drawing/2014/main" id="{75DAB69F-87C7-BD4E-AC0A-EC8E986AF1AB}"/>
              </a:ext>
            </a:extLst>
          </p:cNvPr>
          <p:cNvCxnSpPr>
            <a:cxnSpLocks/>
          </p:cNvCxnSpPr>
          <p:nvPr/>
        </p:nvCxnSpPr>
        <p:spPr>
          <a:xfrm flipV="1">
            <a:off x="3727581" y="1114509"/>
            <a:ext cx="1127249" cy="340255"/>
          </a:xfrm>
          <a:prstGeom prst="straightConnector1">
            <a:avLst/>
          </a:prstGeom>
          <a:ln w="76200">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2BC3AAD-7322-AD46-8B44-032E2A2E2D78}"/>
              </a:ext>
            </a:extLst>
          </p:cNvPr>
          <p:cNvCxnSpPr>
            <a:cxnSpLocks/>
          </p:cNvCxnSpPr>
          <p:nvPr/>
        </p:nvCxnSpPr>
        <p:spPr>
          <a:xfrm flipH="1" flipV="1">
            <a:off x="6459450" y="1124817"/>
            <a:ext cx="1970688" cy="338948"/>
          </a:xfrm>
          <a:prstGeom prst="straightConnector1">
            <a:avLst/>
          </a:prstGeom>
          <a:ln w="76200">
            <a:solidFill>
              <a:srgbClr val="24638C"/>
            </a:solidFill>
            <a:tailEnd type="triangle"/>
          </a:ln>
          <a:effectLst>
            <a:glow rad="63500">
              <a:schemeClr val="accent5">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9CA229F-407E-E64E-B3EE-645F68C94516}"/>
              </a:ext>
            </a:extLst>
          </p:cNvPr>
          <p:cNvCxnSpPr>
            <a:cxnSpLocks/>
            <a:endCxn id="40" idx="1"/>
          </p:cNvCxnSpPr>
          <p:nvPr/>
        </p:nvCxnSpPr>
        <p:spPr>
          <a:xfrm flipV="1">
            <a:off x="3745359" y="1946406"/>
            <a:ext cx="2210277" cy="826662"/>
          </a:xfrm>
          <a:prstGeom prst="straightConnector1">
            <a:avLst/>
          </a:prstGeom>
          <a:ln w="76200">
            <a:solidFill>
              <a:srgbClr val="39CFA7"/>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66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34</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262</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218</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0.83</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19.9</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54</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3.1</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0.83</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1815</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27.5</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8" name="TextBox 7">
            <a:extLst>
              <a:ext uri="{FF2B5EF4-FFF2-40B4-BE49-F238E27FC236}">
                <a16:creationId xmlns:a16="http://schemas.microsoft.com/office/drawing/2014/main" id="{B5C440C5-CEE2-FC47-B5A6-B1A81B860C56}"/>
              </a:ext>
            </a:extLst>
          </p:cNvPr>
          <p:cNvSpPr txBox="1"/>
          <p:nvPr/>
        </p:nvSpPr>
        <p:spPr>
          <a:xfrm>
            <a:off x="1563581" y="5368414"/>
            <a:ext cx="1122423" cy="584775"/>
          </a:xfrm>
          <a:prstGeom prst="rect">
            <a:avLst/>
          </a:prstGeom>
          <a:noFill/>
        </p:spPr>
        <p:txBody>
          <a:bodyPr wrap="none" rtlCol="0">
            <a:spAutoFit/>
          </a:bodyPr>
          <a:lstStyle/>
          <a:p>
            <a:r>
              <a:rPr lang="en-US" sz="3200" dirty="0"/>
              <a:t>0.262</a:t>
            </a:r>
          </a:p>
        </p:txBody>
      </p:sp>
      <p:sp>
        <p:nvSpPr>
          <p:cNvPr id="38" name="TextBox 37">
            <a:extLst>
              <a:ext uri="{FF2B5EF4-FFF2-40B4-BE49-F238E27FC236}">
                <a16:creationId xmlns:a16="http://schemas.microsoft.com/office/drawing/2014/main" id="{6F6CF21E-2B65-564D-8884-E17F0ED06D59}"/>
              </a:ext>
            </a:extLst>
          </p:cNvPr>
          <p:cNvSpPr txBox="1"/>
          <p:nvPr/>
        </p:nvSpPr>
        <p:spPr>
          <a:xfrm>
            <a:off x="2964295" y="5360824"/>
            <a:ext cx="914033" cy="584775"/>
          </a:xfrm>
          <a:prstGeom prst="rect">
            <a:avLst/>
          </a:prstGeom>
          <a:noFill/>
        </p:spPr>
        <p:txBody>
          <a:bodyPr wrap="none" rtlCol="0">
            <a:spAutoFit/>
          </a:bodyPr>
          <a:lstStyle/>
          <a:p>
            <a:r>
              <a:rPr lang="en-US" sz="3200" dirty="0"/>
              <a:t>0.83</a:t>
            </a:r>
          </a:p>
        </p:txBody>
      </p:sp>
      <p:sp>
        <p:nvSpPr>
          <p:cNvPr id="42" name="TextBox 41">
            <a:extLst>
              <a:ext uri="{FF2B5EF4-FFF2-40B4-BE49-F238E27FC236}">
                <a16:creationId xmlns:a16="http://schemas.microsoft.com/office/drawing/2014/main" id="{83371E7E-CFE1-8B48-8F24-4545D0F1D457}"/>
              </a:ext>
            </a:extLst>
          </p:cNvPr>
          <p:cNvSpPr txBox="1"/>
          <p:nvPr/>
        </p:nvSpPr>
        <p:spPr>
          <a:xfrm>
            <a:off x="4696979" y="5346088"/>
            <a:ext cx="601447" cy="584775"/>
          </a:xfrm>
          <a:prstGeom prst="rect">
            <a:avLst/>
          </a:prstGeom>
          <a:noFill/>
        </p:spPr>
        <p:txBody>
          <a:bodyPr wrap="none" rtlCol="0">
            <a:spAutoFit/>
          </a:bodyPr>
          <a:lstStyle/>
          <a:p>
            <a:r>
              <a:rPr lang="en-US" sz="3200" dirty="0"/>
              <a:t>43</a:t>
            </a:r>
          </a:p>
        </p:txBody>
      </p:sp>
      <p:sp>
        <p:nvSpPr>
          <p:cNvPr id="44" name="TextBox 43">
            <a:extLst>
              <a:ext uri="{FF2B5EF4-FFF2-40B4-BE49-F238E27FC236}">
                <a16:creationId xmlns:a16="http://schemas.microsoft.com/office/drawing/2014/main" id="{0E70CF3F-66AB-8A4C-AEE3-712E37E193FC}"/>
              </a:ext>
            </a:extLst>
          </p:cNvPr>
          <p:cNvSpPr txBox="1"/>
          <p:nvPr/>
        </p:nvSpPr>
        <p:spPr>
          <a:xfrm>
            <a:off x="6292129" y="5360824"/>
            <a:ext cx="601447" cy="584775"/>
          </a:xfrm>
          <a:prstGeom prst="rect">
            <a:avLst/>
          </a:prstGeom>
          <a:noFill/>
        </p:spPr>
        <p:txBody>
          <a:bodyPr wrap="none" rtlCol="0">
            <a:spAutoFit/>
          </a:bodyPr>
          <a:lstStyle/>
          <a:p>
            <a:r>
              <a:rPr lang="en-US" sz="3200" dirty="0"/>
              <a:t>57</a:t>
            </a:r>
          </a:p>
        </p:txBody>
      </p:sp>
      <p:sp>
        <p:nvSpPr>
          <p:cNvPr id="45" name="TextBox 44">
            <a:extLst>
              <a:ext uri="{FF2B5EF4-FFF2-40B4-BE49-F238E27FC236}">
                <a16:creationId xmlns:a16="http://schemas.microsoft.com/office/drawing/2014/main" id="{10645C6F-2F9C-C946-946B-4AD05D6BA0AB}"/>
              </a:ext>
            </a:extLst>
          </p:cNvPr>
          <p:cNvSpPr txBox="1"/>
          <p:nvPr/>
        </p:nvSpPr>
        <p:spPr>
          <a:xfrm>
            <a:off x="7540120" y="5360823"/>
            <a:ext cx="1018227" cy="584775"/>
          </a:xfrm>
          <a:prstGeom prst="rect">
            <a:avLst/>
          </a:prstGeom>
          <a:noFill/>
        </p:spPr>
        <p:txBody>
          <a:bodyPr wrap="none" rtlCol="0">
            <a:spAutoFit/>
          </a:bodyPr>
          <a:lstStyle/>
          <a:p>
            <a:r>
              <a:rPr lang="en-US" sz="3200" dirty="0"/>
              <a:t>1815</a:t>
            </a:r>
          </a:p>
        </p:txBody>
      </p:sp>
      <p:sp>
        <p:nvSpPr>
          <p:cNvPr id="46" name="TextBox 45">
            <a:extLst>
              <a:ext uri="{FF2B5EF4-FFF2-40B4-BE49-F238E27FC236}">
                <a16:creationId xmlns:a16="http://schemas.microsoft.com/office/drawing/2014/main" id="{CE9F8108-5D17-D143-A342-1A072ADA198A}"/>
              </a:ext>
            </a:extLst>
          </p:cNvPr>
          <p:cNvSpPr txBox="1"/>
          <p:nvPr/>
        </p:nvSpPr>
        <p:spPr>
          <a:xfrm>
            <a:off x="8952241" y="5368414"/>
            <a:ext cx="914033" cy="584775"/>
          </a:xfrm>
          <a:prstGeom prst="rect">
            <a:avLst/>
          </a:prstGeom>
          <a:noFill/>
        </p:spPr>
        <p:txBody>
          <a:bodyPr wrap="none" rtlCol="0">
            <a:spAutoFit/>
          </a:bodyPr>
          <a:lstStyle/>
          <a:p>
            <a:r>
              <a:rPr lang="en-US" sz="3200" dirty="0"/>
              <a:t>75.6</a:t>
            </a:r>
          </a:p>
        </p:txBody>
      </p:sp>
      <p:sp>
        <p:nvSpPr>
          <p:cNvPr id="47" name="TextBox 46">
            <a:extLst>
              <a:ext uri="{FF2B5EF4-FFF2-40B4-BE49-F238E27FC236}">
                <a16:creationId xmlns:a16="http://schemas.microsoft.com/office/drawing/2014/main" id="{C4651A2F-3992-FA40-85F2-299BDA9260B5}"/>
              </a:ext>
            </a:extLst>
          </p:cNvPr>
          <p:cNvSpPr txBox="1"/>
          <p:nvPr/>
        </p:nvSpPr>
        <p:spPr>
          <a:xfrm>
            <a:off x="10358973" y="5368414"/>
            <a:ext cx="914033" cy="584775"/>
          </a:xfrm>
          <a:prstGeom prst="rect">
            <a:avLst/>
          </a:prstGeom>
          <a:noFill/>
        </p:spPr>
        <p:txBody>
          <a:bodyPr wrap="none" rtlCol="0">
            <a:spAutoFit/>
          </a:bodyPr>
          <a:lstStyle/>
          <a:p>
            <a:r>
              <a:rPr lang="en-US" sz="3200" dirty="0"/>
              <a:t>1.26</a:t>
            </a:r>
          </a:p>
        </p:txBody>
      </p:sp>
      <p:cxnSp>
        <p:nvCxnSpPr>
          <p:cNvPr id="12" name="Straight Arrow Connector 11">
            <a:extLst>
              <a:ext uri="{FF2B5EF4-FFF2-40B4-BE49-F238E27FC236}">
                <a16:creationId xmlns:a16="http://schemas.microsoft.com/office/drawing/2014/main" id="{75DAB69F-87C7-BD4E-AC0A-EC8E986AF1AB}"/>
              </a:ext>
            </a:extLst>
          </p:cNvPr>
          <p:cNvCxnSpPr>
            <a:cxnSpLocks/>
          </p:cNvCxnSpPr>
          <p:nvPr/>
        </p:nvCxnSpPr>
        <p:spPr>
          <a:xfrm flipV="1">
            <a:off x="3727581" y="1114509"/>
            <a:ext cx="1127249" cy="340255"/>
          </a:xfrm>
          <a:prstGeom prst="straightConnector1">
            <a:avLst/>
          </a:prstGeom>
          <a:ln w="76200">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2BC3AAD-7322-AD46-8B44-032E2A2E2D78}"/>
              </a:ext>
            </a:extLst>
          </p:cNvPr>
          <p:cNvCxnSpPr>
            <a:cxnSpLocks/>
          </p:cNvCxnSpPr>
          <p:nvPr/>
        </p:nvCxnSpPr>
        <p:spPr>
          <a:xfrm flipH="1" flipV="1">
            <a:off x="6459450" y="1124817"/>
            <a:ext cx="1970688" cy="338948"/>
          </a:xfrm>
          <a:prstGeom prst="straightConnector1">
            <a:avLst/>
          </a:prstGeom>
          <a:ln w="76200">
            <a:solidFill>
              <a:srgbClr val="24638C"/>
            </a:solidFill>
            <a:tailEnd type="triangle"/>
          </a:ln>
          <a:effectLst>
            <a:glow rad="63500">
              <a:schemeClr val="accent5">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9CA229F-407E-E64E-B3EE-645F68C94516}"/>
              </a:ext>
            </a:extLst>
          </p:cNvPr>
          <p:cNvCxnSpPr>
            <a:cxnSpLocks/>
            <a:endCxn id="40" idx="1"/>
          </p:cNvCxnSpPr>
          <p:nvPr/>
        </p:nvCxnSpPr>
        <p:spPr>
          <a:xfrm flipV="1">
            <a:off x="3745359" y="1946406"/>
            <a:ext cx="2210277" cy="826662"/>
          </a:xfrm>
          <a:prstGeom prst="straightConnector1">
            <a:avLst/>
          </a:prstGeom>
          <a:ln w="76200">
            <a:solidFill>
              <a:srgbClr val="39CFA7"/>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29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8"/>
                                        </p:tgtEl>
                                        <p:attrNameLst>
                                          <p:attrName>style.visibility</p:attrName>
                                        </p:attrNameLst>
                                      </p:cBhvr>
                                      <p:to>
                                        <p:strVal val="visible"/>
                                      </p:to>
                                    </p:set>
                                    <p:anim by="(-#ppt_w*2)" calcmode="lin" valueType="num">
                                      <p:cBhvr rctx="PPT">
                                        <p:cTn id="15" dur="500" autoRev="1" fill="hold">
                                          <p:stCondLst>
                                            <p:cond delay="0"/>
                                          </p:stCondLst>
                                        </p:cTn>
                                        <p:tgtEl>
                                          <p:spTgt spid="38"/>
                                        </p:tgtEl>
                                        <p:attrNameLst>
                                          <p:attrName>ppt_w</p:attrName>
                                        </p:attrNameLst>
                                      </p:cBhvr>
                                    </p:anim>
                                    <p:anim by="(#ppt_w*0.50)" calcmode="lin" valueType="num">
                                      <p:cBhvr>
                                        <p:cTn id="16" dur="500" decel="50000" autoRev="1" fill="hold">
                                          <p:stCondLst>
                                            <p:cond delay="0"/>
                                          </p:stCondLst>
                                        </p:cTn>
                                        <p:tgtEl>
                                          <p:spTgt spid="38"/>
                                        </p:tgtEl>
                                        <p:attrNameLst>
                                          <p:attrName>ppt_x</p:attrName>
                                        </p:attrNameLst>
                                      </p:cBhvr>
                                    </p:anim>
                                    <p:anim from="(-#ppt_h/2)" to="(#ppt_y)" calcmode="lin" valueType="num">
                                      <p:cBhvr>
                                        <p:cTn id="17" dur="1000" fill="hold">
                                          <p:stCondLst>
                                            <p:cond delay="0"/>
                                          </p:stCondLst>
                                        </p:cTn>
                                        <p:tgtEl>
                                          <p:spTgt spid="38"/>
                                        </p:tgtEl>
                                        <p:attrNameLst>
                                          <p:attrName>ppt_y</p:attrName>
                                        </p:attrNameLst>
                                      </p:cBhvr>
                                    </p:anim>
                                    <p:animRot by="21600000">
                                      <p:cBhvr>
                                        <p:cTn id="18" dur="1000" fill="hold">
                                          <p:stCondLst>
                                            <p:cond delay="0"/>
                                          </p:stCondLst>
                                        </p:cTn>
                                        <p:tgtEl>
                                          <p:spTgt spid="3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44"/>
                                        </p:tgtEl>
                                        <p:attrNameLst>
                                          <p:attrName>style.visibility</p:attrName>
                                        </p:attrNameLst>
                                      </p:cBhvr>
                                      <p:to>
                                        <p:strVal val="visible"/>
                                      </p:to>
                                    </p:set>
                                    <p:anim by="(-#ppt_w*2)" calcmode="lin" valueType="num">
                                      <p:cBhvr rctx="PPT">
                                        <p:cTn id="23" dur="500" autoRev="1" fill="hold">
                                          <p:stCondLst>
                                            <p:cond delay="0"/>
                                          </p:stCondLst>
                                        </p:cTn>
                                        <p:tgtEl>
                                          <p:spTgt spid="44"/>
                                        </p:tgtEl>
                                        <p:attrNameLst>
                                          <p:attrName>ppt_w</p:attrName>
                                        </p:attrNameLst>
                                      </p:cBhvr>
                                    </p:anim>
                                    <p:anim by="(#ppt_w*0.50)" calcmode="lin" valueType="num">
                                      <p:cBhvr>
                                        <p:cTn id="24" dur="500" decel="50000" autoRev="1" fill="hold">
                                          <p:stCondLst>
                                            <p:cond delay="0"/>
                                          </p:stCondLst>
                                        </p:cTn>
                                        <p:tgtEl>
                                          <p:spTgt spid="44"/>
                                        </p:tgtEl>
                                        <p:attrNameLst>
                                          <p:attrName>ppt_x</p:attrName>
                                        </p:attrNameLst>
                                      </p:cBhvr>
                                    </p:anim>
                                    <p:anim from="(-#ppt_h/2)" to="(#ppt_y)" calcmode="lin" valueType="num">
                                      <p:cBhvr>
                                        <p:cTn id="25" dur="1000" fill="hold">
                                          <p:stCondLst>
                                            <p:cond delay="0"/>
                                          </p:stCondLst>
                                        </p:cTn>
                                        <p:tgtEl>
                                          <p:spTgt spid="44"/>
                                        </p:tgtEl>
                                        <p:attrNameLst>
                                          <p:attrName>ppt_y</p:attrName>
                                        </p:attrNameLst>
                                      </p:cBhvr>
                                    </p:anim>
                                    <p:animRot by="21600000">
                                      <p:cBhvr>
                                        <p:cTn id="26" dur="1000" fill="hold">
                                          <p:stCondLst>
                                            <p:cond delay="0"/>
                                          </p:stCondLst>
                                        </p:cTn>
                                        <p:tgtEl>
                                          <p:spTgt spid="4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42"/>
                                        </p:tgtEl>
                                        <p:attrNameLst>
                                          <p:attrName>style.visibility</p:attrName>
                                        </p:attrNameLst>
                                      </p:cBhvr>
                                      <p:to>
                                        <p:strVal val="visible"/>
                                      </p:to>
                                    </p:set>
                                    <p:anim by="(-#ppt_w*2)" calcmode="lin" valueType="num">
                                      <p:cBhvr rctx="PPT">
                                        <p:cTn id="31" dur="500" autoRev="1" fill="hold">
                                          <p:stCondLst>
                                            <p:cond delay="0"/>
                                          </p:stCondLst>
                                        </p:cTn>
                                        <p:tgtEl>
                                          <p:spTgt spid="42"/>
                                        </p:tgtEl>
                                        <p:attrNameLst>
                                          <p:attrName>ppt_w</p:attrName>
                                        </p:attrNameLst>
                                      </p:cBhvr>
                                    </p:anim>
                                    <p:anim by="(#ppt_w*0.50)" calcmode="lin" valueType="num">
                                      <p:cBhvr>
                                        <p:cTn id="32" dur="500" decel="50000" autoRev="1" fill="hold">
                                          <p:stCondLst>
                                            <p:cond delay="0"/>
                                          </p:stCondLst>
                                        </p:cTn>
                                        <p:tgtEl>
                                          <p:spTgt spid="42"/>
                                        </p:tgtEl>
                                        <p:attrNameLst>
                                          <p:attrName>ppt_x</p:attrName>
                                        </p:attrNameLst>
                                      </p:cBhvr>
                                    </p:anim>
                                    <p:anim from="(-#ppt_h/2)" to="(#ppt_y)" calcmode="lin" valueType="num">
                                      <p:cBhvr>
                                        <p:cTn id="33" dur="1000" fill="hold">
                                          <p:stCondLst>
                                            <p:cond delay="0"/>
                                          </p:stCondLst>
                                        </p:cTn>
                                        <p:tgtEl>
                                          <p:spTgt spid="42"/>
                                        </p:tgtEl>
                                        <p:attrNameLst>
                                          <p:attrName>ppt_y</p:attrName>
                                        </p:attrNameLst>
                                      </p:cBhvr>
                                    </p:anim>
                                    <p:animRot by="21600000">
                                      <p:cBhvr>
                                        <p:cTn id="34" dur="1000" fill="hold">
                                          <p:stCondLst>
                                            <p:cond delay="0"/>
                                          </p:stCondLst>
                                        </p:cTn>
                                        <p:tgtEl>
                                          <p:spTgt spid="42"/>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grpId="0" nodeType="clickEffect">
                                  <p:stCondLst>
                                    <p:cond delay="0"/>
                                  </p:stCondLst>
                                  <p:iterate type="lt">
                                    <p:tmPct val="10000"/>
                                  </p:iterate>
                                  <p:childTnLst>
                                    <p:set>
                                      <p:cBhvr>
                                        <p:cTn id="38" dur="1" fill="hold">
                                          <p:stCondLst>
                                            <p:cond delay="0"/>
                                          </p:stCondLst>
                                        </p:cTn>
                                        <p:tgtEl>
                                          <p:spTgt spid="45"/>
                                        </p:tgtEl>
                                        <p:attrNameLst>
                                          <p:attrName>style.visibility</p:attrName>
                                        </p:attrNameLst>
                                      </p:cBhvr>
                                      <p:to>
                                        <p:strVal val="visible"/>
                                      </p:to>
                                    </p:set>
                                    <p:anim by="(-#ppt_w*2)" calcmode="lin" valueType="num">
                                      <p:cBhvr rctx="PPT">
                                        <p:cTn id="39" dur="500" autoRev="1" fill="hold">
                                          <p:stCondLst>
                                            <p:cond delay="0"/>
                                          </p:stCondLst>
                                        </p:cTn>
                                        <p:tgtEl>
                                          <p:spTgt spid="45"/>
                                        </p:tgtEl>
                                        <p:attrNameLst>
                                          <p:attrName>ppt_w</p:attrName>
                                        </p:attrNameLst>
                                      </p:cBhvr>
                                    </p:anim>
                                    <p:anim by="(#ppt_w*0.50)" calcmode="lin" valueType="num">
                                      <p:cBhvr>
                                        <p:cTn id="40" dur="500" decel="50000" autoRev="1" fill="hold">
                                          <p:stCondLst>
                                            <p:cond delay="0"/>
                                          </p:stCondLst>
                                        </p:cTn>
                                        <p:tgtEl>
                                          <p:spTgt spid="45"/>
                                        </p:tgtEl>
                                        <p:attrNameLst>
                                          <p:attrName>ppt_x</p:attrName>
                                        </p:attrNameLst>
                                      </p:cBhvr>
                                    </p:anim>
                                    <p:anim from="(-#ppt_h/2)" to="(#ppt_y)" calcmode="lin" valueType="num">
                                      <p:cBhvr>
                                        <p:cTn id="41" dur="1000" fill="hold">
                                          <p:stCondLst>
                                            <p:cond delay="0"/>
                                          </p:stCondLst>
                                        </p:cTn>
                                        <p:tgtEl>
                                          <p:spTgt spid="45"/>
                                        </p:tgtEl>
                                        <p:attrNameLst>
                                          <p:attrName>ppt_y</p:attrName>
                                        </p:attrNameLst>
                                      </p:cBhvr>
                                    </p:anim>
                                    <p:animRot by="21600000">
                                      <p:cBhvr>
                                        <p:cTn id="42" dur="1000" fill="hold">
                                          <p:stCondLst>
                                            <p:cond delay="0"/>
                                          </p:stCondLst>
                                        </p:cTn>
                                        <p:tgtEl>
                                          <p:spTgt spid="45"/>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56" presetClass="entr" presetSubtype="0" fill="hold" grpId="0" nodeType="clickEffect">
                                  <p:stCondLst>
                                    <p:cond delay="0"/>
                                  </p:stCondLst>
                                  <p:iterate type="lt">
                                    <p:tmPct val="10000"/>
                                  </p:iterate>
                                  <p:childTnLst>
                                    <p:set>
                                      <p:cBhvr>
                                        <p:cTn id="46" dur="1" fill="hold">
                                          <p:stCondLst>
                                            <p:cond delay="0"/>
                                          </p:stCondLst>
                                        </p:cTn>
                                        <p:tgtEl>
                                          <p:spTgt spid="46"/>
                                        </p:tgtEl>
                                        <p:attrNameLst>
                                          <p:attrName>style.visibility</p:attrName>
                                        </p:attrNameLst>
                                      </p:cBhvr>
                                      <p:to>
                                        <p:strVal val="visible"/>
                                      </p:to>
                                    </p:set>
                                    <p:anim by="(-#ppt_w*2)" calcmode="lin" valueType="num">
                                      <p:cBhvr rctx="PPT">
                                        <p:cTn id="47" dur="500" autoRev="1" fill="hold">
                                          <p:stCondLst>
                                            <p:cond delay="0"/>
                                          </p:stCondLst>
                                        </p:cTn>
                                        <p:tgtEl>
                                          <p:spTgt spid="46"/>
                                        </p:tgtEl>
                                        <p:attrNameLst>
                                          <p:attrName>ppt_w</p:attrName>
                                        </p:attrNameLst>
                                      </p:cBhvr>
                                    </p:anim>
                                    <p:anim by="(#ppt_w*0.50)" calcmode="lin" valueType="num">
                                      <p:cBhvr>
                                        <p:cTn id="48" dur="500" decel="50000" autoRev="1" fill="hold">
                                          <p:stCondLst>
                                            <p:cond delay="0"/>
                                          </p:stCondLst>
                                        </p:cTn>
                                        <p:tgtEl>
                                          <p:spTgt spid="46"/>
                                        </p:tgtEl>
                                        <p:attrNameLst>
                                          <p:attrName>ppt_x</p:attrName>
                                        </p:attrNameLst>
                                      </p:cBhvr>
                                    </p:anim>
                                    <p:anim from="(-#ppt_h/2)" to="(#ppt_y)" calcmode="lin" valueType="num">
                                      <p:cBhvr>
                                        <p:cTn id="49" dur="1000" fill="hold">
                                          <p:stCondLst>
                                            <p:cond delay="0"/>
                                          </p:stCondLst>
                                        </p:cTn>
                                        <p:tgtEl>
                                          <p:spTgt spid="46"/>
                                        </p:tgtEl>
                                        <p:attrNameLst>
                                          <p:attrName>ppt_y</p:attrName>
                                        </p:attrNameLst>
                                      </p:cBhvr>
                                    </p:anim>
                                    <p:animRot by="21600000">
                                      <p:cBhvr>
                                        <p:cTn id="50" dur="1000" fill="hold">
                                          <p:stCondLst>
                                            <p:cond delay="0"/>
                                          </p:stCondLst>
                                        </p:cTn>
                                        <p:tgtEl>
                                          <p:spTgt spid="4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56" presetClass="entr" presetSubtype="0" fill="hold" grpId="0" nodeType="clickEffect">
                                  <p:stCondLst>
                                    <p:cond delay="0"/>
                                  </p:stCondLst>
                                  <p:iterate type="lt">
                                    <p:tmPct val="10000"/>
                                  </p:iterate>
                                  <p:childTnLst>
                                    <p:set>
                                      <p:cBhvr>
                                        <p:cTn id="54" dur="1" fill="hold">
                                          <p:stCondLst>
                                            <p:cond delay="0"/>
                                          </p:stCondLst>
                                        </p:cTn>
                                        <p:tgtEl>
                                          <p:spTgt spid="47"/>
                                        </p:tgtEl>
                                        <p:attrNameLst>
                                          <p:attrName>style.visibility</p:attrName>
                                        </p:attrNameLst>
                                      </p:cBhvr>
                                      <p:to>
                                        <p:strVal val="visible"/>
                                      </p:to>
                                    </p:set>
                                    <p:anim by="(-#ppt_w*2)" calcmode="lin" valueType="num">
                                      <p:cBhvr rctx="PPT">
                                        <p:cTn id="55" dur="500" autoRev="1" fill="hold">
                                          <p:stCondLst>
                                            <p:cond delay="0"/>
                                          </p:stCondLst>
                                        </p:cTn>
                                        <p:tgtEl>
                                          <p:spTgt spid="47"/>
                                        </p:tgtEl>
                                        <p:attrNameLst>
                                          <p:attrName>ppt_w</p:attrName>
                                        </p:attrNameLst>
                                      </p:cBhvr>
                                    </p:anim>
                                    <p:anim by="(#ppt_w*0.50)" calcmode="lin" valueType="num">
                                      <p:cBhvr>
                                        <p:cTn id="56" dur="500" decel="50000" autoRev="1" fill="hold">
                                          <p:stCondLst>
                                            <p:cond delay="0"/>
                                          </p:stCondLst>
                                        </p:cTn>
                                        <p:tgtEl>
                                          <p:spTgt spid="47"/>
                                        </p:tgtEl>
                                        <p:attrNameLst>
                                          <p:attrName>ppt_x</p:attrName>
                                        </p:attrNameLst>
                                      </p:cBhvr>
                                    </p:anim>
                                    <p:anim from="(-#ppt_h/2)" to="(#ppt_y)" calcmode="lin" valueType="num">
                                      <p:cBhvr>
                                        <p:cTn id="57" dur="1000" fill="hold">
                                          <p:stCondLst>
                                            <p:cond delay="0"/>
                                          </p:stCondLst>
                                        </p:cTn>
                                        <p:tgtEl>
                                          <p:spTgt spid="47"/>
                                        </p:tgtEl>
                                        <p:attrNameLst>
                                          <p:attrName>ppt_y</p:attrName>
                                        </p:attrNameLst>
                                      </p:cBhvr>
                                    </p:anim>
                                    <p:animRot by="21600000">
                                      <p:cBhvr>
                                        <p:cTn id="58" dur="1000" fill="hold">
                                          <p:stCondLst>
                                            <p:cond delay="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8" grpId="0"/>
      <p:bldP spid="42" grpId="0"/>
      <p:bldP spid="44" grpId="0"/>
      <p:bldP spid="45" grpId="0"/>
      <p:bldP spid="46" grpId="0"/>
      <p:bldP spid="4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35</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262</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218</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0.83</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19.9</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54</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3.1</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0.83</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1815</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27.5</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8" name="TextBox 7">
            <a:extLst>
              <a:ext uri="{FF2B5EF4-FFF2-40B4-BE49-F238E27FC236}">
                <a16:creationId xmlns:a16="http://schemas.microsoft.com/office/drawing/2014/main" id="{B5C440C5-CEE2-FC47-B5A6-B1A81B860C56}"/>
              </a:ext>
            </a:extLst>
          </p:cNvPr>
          <p:cNvSpPr txBox="1"/>
          <p:nvPr/>
        </p:nvSpPr>
        <p:spPr>
          <a:xfrm>
            <a:off x="1563581" y="5368414"/>
            <a:ext cx="1122423" cy="584775"/>
          </a:xfrm>
          <a:prstGeom prst="rect">
            <a:avLst/>
          </a:prstGeom>
          <a:noFill/>
        </p:spPr>
        <p:txBody>
          <a:bodyPr wrap="none" rtlCol="0">
            <a:spAutoFit/>
          </a:bodyPr>
          <a:lstStyle/>
          <a:p>
            <a:r>
              <a:rPr lang="en-US" sz="3200" dirty="0"/>
              <a:t>0.262</a:t>
            </a:r>
          </a:p>
        </p:txBody>
      </p:sp>
      <p:sp>
        <p:nvSpPr>
          <p:cNvPr id="38" name="TextBox 37">
            <a:extLst>
              <a:ext uri="{FF2B5EF4-FFF2-40B4-BE49-F238E27FC236}">
                <a16:creationId xmlns:a16="http://schemas.microsoft.com/office/drawing/2014/main" id="{6F6CF21E-2B65-564D-8884-E17F0ED06D59}"/>
              </a:ext>
            </a:extLst>
          </p:cNvPr>
          <p:cNvSpPr txBox="1"/>
          <p:nvPr/>
        </p:nvSpPr>
        <p:spPr>
          <a:xfrm>
            <a:off x="2964295" y="5360824"/>
            <a:ext cx="914033" cy="584775"/>
          </a:xfrm>
          <a:prstGeom prst="rect">
            <a:avLst/>
          </a:prstGeom>
          <a:noFill/>
        </p:spPr>
        <p:txBody>
          <a:bodyPr wrap="none" rtlCol="0">
            <a:spAutoFit/>
          </a:bodyPr>
          <a:lstStyle/>
          <a:p>
            <a:r>
              <a:rPr lang="en-US" sz="3200" dirty="0"/>
              <a:t>0.83</a:t>
            </a:r>
          </a:p>
        </p:txBody>
      </p:sp>
      <p:sp>
        <p:nvSpPr>
          <p:cNvPr id="42" name="TextBox 41">
            <a:extLst>
              <a:ext uri="{FF2B5EF4-FFF2-40B4-BE49-F238E27FC236}">
                <a16:creationId xmlns:a16="http://schemas.microsoft.com/office/drawing/2014/main" id="{83371E7E-CFE1-8B48-8F24-4545D0F1D457}"/>
              </a:ext>
            </a:extLst>
          </p:cNvPr>
          <p:cNvSpPr txBox="1"/>
          <p:nvPr/>
        </p:nvSpPr>
        <p:spPr>
          <a:xfrm>
            <a:off x="4696979" y="5346088"/>
            <a:ext cx="601447" cy="584775"/>
          </a:xfrm>
          <a:prstGeom prst="rect">
            <a:avLst/>
          </a:prstGeom>
          <a:noFill/>
        </p:spPr>
        <p:txBody>
          <a:bodyPr wrap="none" rtlCol="0">
            <a:spAutoFit/>
          </a:bodyPr>
          <a:lstStyle/>
          <a:p>
            <a:r>
              <a:rPr lang="en-US" sz="3200" dirty="0"/>
              <a:t>43</a:t>
            </a:r>
          </a:p>
        </p:txBody>
      </p:sp>
      <p:sp>
        <p:nvSpPr>
          <p:cNvPr id="44" name="TextBox 43">
            <a:extLst>
              <a:ext uri="{FF2B5EF4-FFF2-40B4-BE49-F238E27FC236}">
                <a16:creationId xmlns:a16="http://schemas.microsoft.com/office/drawing/2014/main" id="{0E70CF3F-66AB-8A4C-AEE3-712E37E193FC}"/>
              </a:ext>
            </a:extLst>
          </p:cNvPr>
          <p:cNvSpPr txBox="1"/>
          <p:nvPr/>
        </p:nvSpPr>
        <p:spPr>
          <a:xfrm>
            <a:off x="6292129" y="5360824"/>
            <a:ext cx="601447" cy="584775"/>
          </a:xfrm>
          <a:prstGeom prst="rect">
            <a:avLst/>
          </a:prstGeom>
          <a:noFill/>
        </p:spPr>
        <p:txBody>
          <a:bodyPr wrap="none" rtlCol="0">
            <a:spAutoFit/>
          </a:bodyPr>
          <a:lstStyle/>
          <a:p>
            <a:r>
              <a:rPr lang="en-US" sz="3200" dirty="0"/>
              <a:t>57</a:t>
            </a:r>
          </a:p>
        </p:txBody>
      </p:sp>
      <p:sp>
        <p:nvSpPr>
          <p:cNvPr id="45" name="TextBox 44">
            <a:extLst>
              <a:ext uri="{FF2B5EF4-FFF2-40B4-BE49-F238E27FC236}">
                <a16:creationId xmlns:a16="http://schemas.microsoft.com/office/drawing/2014/main" id="{10645C6F-2F9C-C946-946B-4AD05D6BA0AB}"/>
              </a:ext>
            </a:extLst>
          </p:cNvPr>
          <p:cNvSpPr txBox="1"/>
          <p:nvPr/>
        </p:nvSpPr>
        <p:spPr>
          <a:xfrm>
            <a:off x="7540120" y="5360823"/>
            <a:ext cx="1018227" cy="584775"/>
          </a:xfrm>
          <a:prstGeom prst="rect">
            <a:avLst/>
          </a:prstGeom>
          <a:noFill/>
        </p:spPr>
        <p:txBody>
          <a:bodyPr wrap="none" rtlCol="0">
            <a:spAutoFit/>
          </a:bodyPr>
          <a:lstStyle/>
          <a:p>
            <a:r>
              <a:rPr lang="en-US" sz="3200" dirty="0"/>
              <a:t>1815</a:t>
            </a:r>
          </a:p>
        </p:txBody>
      </p:sp>
      <p:sp>
        <p:nvSpPr>
          <p:cNvPr id="46" name="TextBox 45">
            <a:extLst>
              <a:ext uri="{FF2B5EF4-FFF2-40B4-BE49-F238E27FC236}">
                <a16:creationId xmlns:a16="http://schemas.microsoft.com/office/drawing/2014/main" id="{CE9F8108-5D17-D143-A342-1A072ADA198A}"/>
              </a:ext>
            </a:extLst>
          </p:cNvPr>
          <p:cNvSpPr txBox="1"/>
          <p:nvPr/>
        </p:nvSpPr>
        <p:spPr>
          <a:xfrm>
            <a:off x="8952241" y="5368414"/>
            <a:ext cx="914033" cy="584775"/>
          </a:xfrm>
          <a:prstGeom prst="rect">
            <a:avLst/>
          </a:prstGeom>
          <a:noFill/>
        </p:spPr>
        <p:txBody>
          <a:bodyPr wrap="none" rtlCol="0">
            <a:spAutoFit/>
          </a:bodyPr>
          <a:lstStyle/>
          <a:p>
            <a:r>
              <a:rPr lang="en-US" sz="3200" dirty="0"/>
              <a:t>75.6</a:t>
            </a:r>
          </a:p>
        </p:txBody>
      </p:sp>
      <p:sp>
        <p:nvSpPr>
          <p:cNvPr id="47" name="TextBox 46">
            <a:extLst>
              <a:ext uri="{FF2B5EF4-FFF2-40B4-BE49-F238E27FC236}">
                <a16:creationId xmlns:a16="http://schemas.microsoft.com/office/drawing/2014/main" id="{C4651A2F-3992-FA40-85F2-299BDA9260B5}"/>
              </a:ext>
            </a:extLst>
          </p:cNvPr>
          <p:cNvSpPr txBox="1"/>
          <p:nvPr/>
        </p:nvSpPr>
        <p:spPr>
          <a:xfrm>
            <a:off x="10358973" y="5368414"/>
            <a:ext cx="914033" cy="584775"/>
          </a:xfrm>
          <a:prstGeom prst="rect">
            <a:avLst/>
          </a:prstGeom>
          <a:noFill/>
        </p:spPr>
        <p:txBody>
          <a:bodyPr wrap="none" rtlCol="0">
            <a:spAutoFit/>
          </a:bodyPr>
          <a:lstStyle/>
          <a:p>
            <a:r>
              <a:rPr lang="en-US" sz="3200" dirty="0"/>
              <a:t>1.26</a:t>
            </a:r>
          </a:p>
        </p:txBody>
      </p:sp>
      <p:cxnSp>
        <p:nvCxnSpPr>
          <p:cNvPr id="12" name="Straight Arrow Connector 11">
            <a:extLst>
              <a:ext uri="{FF2B5EF4-FFF2-40B4-BE49-F238E27FC236}">
                <a16:creationId xmlns:a16="http://schemas.microsoft.com/office/drawing/2014/main" id="{75DAB69F-87C7-BD4E-AC0A-EC8E986AF1AB}"/>
              </a:ext>
            </a:extLst>
          </p:cNvPr>
          <p:cNvCxnSpPr>
            <a:cxnSpLocks/>
          </p:cNvCxnSpPr>
          <p:nvPr/>
        </p:nvCxnSpPr>
        <p:spPr>
          <a:xfrm flipV="1">
            <a:off x="3727581" y="1114509"/>
            <a:ext cx="1127249" cy="340255"/>
          </a:xfrm>
          <a:prstGeom prst="straightConnector1">
            <a:avLst/>
          </a:prstGeom>
          <a:ln w="76200">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7881BE3-505D-CA40-9438-4E03D6045D5D}"/>
              </a:ext>
            </a:extLst>
          </p:cNvPr>
          <p:cNvCxnSpPr>
            <a:cxnSpLocks/>
          </p:cNvCxnSpPr>
          <p:nvPr/>
        </p:nvCxnSpPr>
        <p:spPr>
          <a:xfrm flipH="1">
            <a:off x="2302296" y="1233200"/>
            <a:ext cx="2686374" cy="3707288"/>
          </a:xfrm>
          <a:prstGeom prst="straightConnector1">
            <a:avLst/>
          </a:prstGeom>
          <a:ln w="76200">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04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8"/>
                                        </p:tgtEl>
                                        <p:attrNameLst>
                                          <p:attrName>style.visibility</p:attrName>
                                        </p:attrNameLst>
                                      </p:cBhvr>
                                      <p:to>
                                        <p:strVal val="visible"/>
                                      </p:to>
                                    </p:set>
                                    <p:anim by="(-#ppt_w*2)" calcmode="lin" valueType="num">
                                      <p:cBhvr rctx="PPT">
                                        <p:cTn id="15" dur="500" autoRev="1" fill="hold">
                                          <p:stCondLst>
                                            <p:cond delay="0"/>
                                          </p:stCondLst>
                                        </p:cTn>
                                        <p:tgtEl>
                                          <p:spTgt spid="38"/>
                                        </p:tgtEl>
                                        <p:attrNameLst>
                                          <p:attrName>ppt_w</p:attrName>
                                        </p:attrNameLst>
                                      </p:cBhvr>
                                    </p:anim>
                                    <p:anim by="(#ppt_w*0.50)" calcmode="lin" valueType="num">
                                      <p:cBhvr>
                                        <p:cTn id="16" dur="500" decel="50000" autoRev="1" fill="hold">
                                          <p:stCondLst>
                                            <p:cond delay="0"/>
                                          </p:stCondLst>
                                        </p:cTn>
                                        <p:tgtEl>
                                          <p:spTgt spid="38"/>
                                        </p:tgtEl>
                                        <p:attrNameLst>
                                          <p:attrName>ppt_x</p:attrName>
                                        </p:attrNameLst>
                                      </p:cBhvr>
                                    </p:anim>
                                    <p:anim from="(-#ppt_h/2)" to="(#ppt_y)" calcmode="lin" valueType="num">
                                      <p:cBhvr>
                                        <p:cTn id="17" dur="1000" fill="hold">
                                          <p:stCondLst>
                                            <p:cond delay="0"/>
                                          </p:stCondLst>
                                        </p:cTn>
                                        <p:tgtEl>
                                          <p:spTgt spid="38"/>
                                        </p:tgtEl>
                                        <p:attrNameLst>
                                          <p:attrName>ppt_y</p:attrName>
                                        </p:attrNameLst>
                                      </p:cBhvr>
                                    </p:anim>
                                    <p:animRot by="21600000">
                                      <p:cBhvr>
                                        <p:cTn id="18" dur="1000" fill="hold">
                                          <p:stCondLst>
                                            <p:cond delay="0"/>
                                          </p:stCondLst>
                                        </p:cTn>
                                        <p:tgtEl>
                                          <p:spTgt spid="3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44"/>
                                        </p:tgtEl>
                                        <p:attrNameLst>
                                          <p:attrName>style.visibility</p:attrName>
                                        </p:attrNameLst>
                                      </p:cBhvr>
                                      <p:to>
                                        <p:strVal val="visible"/>
                                      </p:to>
                                    </p:set>
                                    <p:anim by="(-#ppt_w*2)" calcmode="lin" valueType="num">
                                      <p:cBhvr rctx="PPT">
                                        <p:cTn id="23" dur="500" autoRev="1" fill="hold">
                                          <p:stCondLst>
                                            <p:cond delay="0"/>
                                          </p:stCondLst>
                                        </p:cTn>
                                        <p:tgtEl>
                                          <p:spTgt spid="44"/>
                                        </p:tgtEl>
                                        <p:attrNameLst>
                                          <p:attrName>ppt_w</p:attrName>
                                        </p:attrNameLst>
                                      </p:cBhvr>
                                    </p:anim>
                                    <p:anim by="(#ppt_w*0.50)" calcmode="lin" valueType="num">
                                      <p:cBhvr>
                                        <p:cTn id="24" dur="500" decel="50000" autoRev="1" fill="hold">
                                          <p:stCondLst>
                                            <p:cond delay="0"/>
                                          </p:stCondLst>
                                        </p:cTn>
                                        <p:tgtEl>
                                          <p:spTgt spid="44"/>
                                        </p:tgtEl>
                                        <p:attrNameLst>
                                          <p:attrName>ppt_x</p:attrName>
                                        </p:attrNameLst>
                                      </p:cBhvr>
                                    </p:anim>
                                    <p:anim from="(-#ppt_h/2)" to="(#ppt_y)" calcmode="lin" valueType="num">
                                      <p:cBhvr>
                                        <p:cTn id="25" dur="1000" fill="hold">
                                          <p:stCondLst>
                                            <p:cond delay="0"/>
                                          </p:stCondLst>
                                        </p:cTn>
                                        <p:tgtEl>
                                          <p:spTgt spid="44"/>
                                        </p:tgtEl>
                                        <p:attrNameLst>
                                          <p:attrName>ppt_y</p:attrName>
                                        </p:attrNameLst>
                                      </p:cBhvr>
                                    </p:anim>
                                    <p:animRot by="21600000">
                                      <p:cBhvr>
                                        <p:cTn id="26" dur="1000" fill="hold">
                                          <p:stCondLst>
                                            <p:cond delay="0"/>
                                          </p:stCondLst>
                                        </p:cTn>
                                        <p:tgtEl>
                                          <p:spTgt spid="4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42"/>
                                        </p:tgtEl>
                                        <p:attrNameLst>
                                          <p:attrName>style.visibility</p:attrName>
                                        </p:attrNameLst>
                                      </p:cBhvr>
                                      <p:to>
                                        <p:strVal val="visible"/>
                                      </p:to>
                                    </p:set>
                                    <p:anim by="(-#ppt_w*2)" calcmode="lin" valueType="num">
                                      <p:cBhvr rctx="PPT">
                                        <p:cTn id="31" dur="500" autoRev="1" fill="hold">
                                          <p:stCondLst>
                                            <p:cond delay="0"/>
                                          </p:stCondLst>
                                        </p:cTn>
                                        <p:tgtEl>
                                          <p:spTgt spid="42"/>
                                        </p:tgtEl>
                                        <p:attrNameLst>
                                          <p:attrName>ppt_w</p:attrName>
                                        </p:attrNameLst>
                                      </p:cBhvr>
                                    </p:anim>
                                    <p:anim by="(#ppt_w*0.50)" calcmode="lin" valueType="num">
                                      <p:cBhvr>
                                        <p:cTn id="32" dur="500" decel="50000" autoRev="1" fill="hold">
                                          <p:stCondLst>
                                            <p:cond delay="0"/>
                                          </p:stCondLst>
                                        </p:cTn>
                                        <p:tgtEl>
                                          <p:spTgt spid="42"/>
                                        </p:tgtEl>
                                        <p:attrNameLst>
                                          <p:attrName>ppt_x</p:attrName>
                                        </p:attrNameLst>
                                      </p:cBhvr>
                                    </p:anim>
                                    <p:anim from="(-#ppt_h/2)" to="(#ppt_y)" calcmode="lin" valueType="num">
                                      <p:cBhvr>
                                        <p:cTn id="33" dur="1000" fill="hold">
                                          <p:stCondLst>
                                            <p:cond delay="0"/>
                                          </p:stCondLst>
                                        </p:cTn>
                                        <p:tgtEl>
                                          <p:spTgt spid="42"/>
                                        </p:tgtEl>
                                        <p:attrNameLst>
                                          <p:attrName>ppt_y</p:attrName>
                                        </p:attrNameLst>
                                      </p:cBhvr>
                                    </p:anim>
                                    <p:animRot by="21600000">
                                      <p:cBhvr>
                                        <p:cTn id="34" dur="1000" fill="hold">
                                          <p:stCondLst>
                                            <p:cond delay="0"/>
                                          </p:stCondLst>
                                        </p:cTn>
                                        <p:tgtEl>
                                          <p:spTgt spid="42"/>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grpId="0" nodeType="clickEffect">
                                  <p:stCondLst>
                                    <p:cond delay="0"/>
                                  </p:stCondLst>
                                  <p:iterate type="lt">
                                    <p:tmPct val="10000"/>
                                  </p:iterate>
                                  <p:childTnLst>
                                    <p:set>
                                      <p:cBhvr>
                                        <p:cTn id="38" dur="1" fill="hold">
                                          <p:stCondLst>
                                            <p:cond delay="0"/>
                                          </p:stCondLst>
                                        </p:cTn>
                                        <p:tgtEl>
                                          <p:spTgt spid="45"/>
                                        </p:tgtEl>
                                        <p:attrNameLst>
                                          <p:attrName>style.visibility</p:attrName>
                                        </p:attrNameLst>
                                      </p:cBhvr>
                                      <p:to>
                                        <p:strVal val="visible"/>
                                      </p:to>
                                    </p:set>
                                    <p:anim by="(-#ppt_w*2)" calcmode="lin" valueType="num">
                                      <p:cBhvr rctx="PPT">
                                        <p:cTn id="39" dur="500" autoRev="1" fill="hold">
                                          <p:stCondLst>
                                            <p:cond delay="0"/>
                                          </p:stCondLst>
                                        </p:cTn>
                                        <p:tgtEl>
                                          <p:spTgt spid="45"/>
                                        </p:tgtEl>
                                        <p:attrNameLst>
                                          <p:attrName>ppt_w</p:attrName>
                                        </p:attrNameLst>
                                      </p:cBhvr>
                                    </p:anim>
                                    <p:anim by="(#ppt_w*0.50)" calcmode="lin" valueType="num">
                                      <p:cBhvr>
                                        <p:cTn id="40" dur="500" decel="50000" autoRev="1" fill="hold">
                                          <p:stCondLst>
                                            <p:cond delay="0"/>
                                          </p:stCondLst>
                                        </p:cTn>
                                        <p:tgtEl>
                                          <p:spTgt spid="45"/>
                                        </p:tgtEl>
                                        <p:attrNameLst>
                                          <p:attrName>ppt_x</p:attrName>
                                        </p:attrNameLst>
                                      </p:cBhvr>
                                    </p:anim>
                                    <p:anim from="(-#ppt_h/2)" to="(#ppt_y)" calcmode="lin" valueType="num">
                                      <p:cBhvr>
                                        <p:cTn id="41" dur="1000" fill="hold">
                                          <p:stCondLst>
                                            <p:cond delay="0"/>
                                          </p:stCondLst>
                                        </p:cTn>
                                        <p:tgtEl>
                                          <p:spTgt spid="45"/>
                                        </p:tgtEl>
                                        <p:attrNameLst>
                                          <p:attrName>ppt_y</p:attrName>
                                        </p:attrNameLst>
                                      </p:cBhvr>
                                    </p:anim>
                                    <p:animRot by="21600000">
                                      <p:cBhvr>
                                        <p:cTn id="42" dur="1000" fill="hold">
                                          <p:stCondLst>
                                            <p:cond delay="0"/>
                                          </p:stCondLst>
                                        </p:cTn>
                                        <p:tgtEl>
                                          <p:spTgt spid="45"/>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56" presetClass="entr" presetSubtype="0" fill="hold" grpId="0" nodeType="clickEffect">
                                  <p:stCondLst>
                                    <p:cond delay="0"/>
                                  </p:stCondLst>
                                  <p:iterate type="lt">
                                    <p:tmPct val="10000"/>
                                  </p:iterate>
                                  <p:childTnLst>
                                    <p:set>
                                      <p:cBhvr>
                                        <p:cTn id="46" dur="1" fill="hold">
                                          <p:stCondLst>
                                            <p:cond delay="0"/>
                                          </p:stCondLst>
                                        </p:cTn>
                                        <p:tgtEl>
                                          <p:spTgt spid="46"/>
                                        </p:tgtEl>
                                        <p:attrNameLst>
                                          <p:attrName>style.visibility</p:attrName>
                                        </p:attrNameLst>
                                      </p:cBhvr>
                                      <p:to>
                                        <p:strVal val="visible"/>
                                      </p:to>
                                    </p:set>
                                    <p:anim by="(-#ppt_w*2)" calcmode="lin" valueType="num">
                                      <p:cBhvr rctx="PPT">
                                        <p:cTn id="47" dur="500" autoRev="1" fill="hold">
                                          <p:stCondLst>
                                            <p:cond delay="0"/>
                                          </p:stCondLst>
                                        </p:cTn>
                                        <p:tgtEl>
                                          <p:spTgt spid="46"/>
                                        </p:tgtEl>
                                        <p:attrNameLst>
                                          <p:attrName>ppt_w</p:attrName>
                                        </p:attrNameLst>
                                      </p:cBhvr>
                                    </p:anim>
                                    <p:anim by="(#ppt_w*0.50)" calcmode="lin" valueType="num">
                                      <p:cBhvr>
                                        <p:cTn id="48" dur="500" decel="50000" autoRev="1" fill="hold">
                                          <p:stCondLst>
                                            <p:cond delay="0"/>
                                          </p:stCondLst>
                                        </p:cTn>
                                        <p:tgtEl>
                                          <p:spTgt spid="46"/>
                                        </p:tgtEl>
                                        <p:attrNameLst>
                                          <p:attrName>ppt_x</p:attrName>
                                        </p:attrNameLst>
                                      </p:cBhvr>
                                    </p:anim>
                                    <p:anim from="(-#ppt_h/2)" to="(#ppt_y)" calcmode="lin" valueType="num">
                                      <p:cBhvr>
                                        <p:cTn id="49" dur="1000" fill="hold">
                                          <p:stCondLst>
                                            <p:cond delay="0"/>
                                          </p:stCondLst>
                                        </p:cTn>
                                        <p:tgtEl>
                                          <p:spTgt spid="46"/>
                                        </p:tgtEl>
                                        <p:attrNameLst>
                                          <p:attrName>ppt_y</p:attrName>
                                        </p:attrNameLst>
                                      </p:cBhvr>
                                    </p:anim>
                                    <p:animRot by="21600000">
                                      <p:cBhvr>
                                        <p:cTn id="50" dur="1000" fill="hold">
                                          <p:stCondLst>
                                            <p:cond delay="0"/>
                                          </p:stCondLst>
                                        </p:cTn>
                                        <p:tgtEl>
                                          <p:spTgt spid="4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56" presetClass="entr" presetSubtype="0" fill="hold" grpId="0" nodeType="clickEffect">
                                  <p:stCondLst>
                                    <p:cond delay="0"/>
                                  </p:stCondLst>
                                  <p:iterate type="lt">
                                    <p:tmPct val="10000"/>
                                  </p:iterate>
                                  <p:childTnLst>
                                    <p:set>
                                      <p:cBhvr>
                                        <p:cTn id="54" dur="1" fill="hold">
                                          <p:stCondLst>
                                            <p:cond delay="0"/>
                                          </p:stCondLst>
                                        </p:cTn>
                                        <p:tgtEl>
                                          <p:spTgt spid="47"/>
                                        </p:tgtEl>
                                        <p:attrNameLst>
                                          <p:attrName>style.visibility</p:attrName>
                                        </p:attrNameLst>
                                      </p:cBhvr>
                                      <p:to>
                                        <p:strVal val="visible"/>
                                      </p:to>
                                    </p:set>
                                    <p:anim by="(-#ppt_w*2)" calcmode="lin" valueType="num">
                                      <p:cBhvr rctx="PPT">
                                        <p:cTn id="55" dur="500" autoRev="1" fill="hold">
                                          <p:stCondLst>
                                            <p:cond delay="0"/>
                                          </p:stCondLst>
                                        </p:cTn>
                                        <p:tgtEl>
                                          <p:spTgt spid="47"/>
                                        </p:tgtEl>
                                        <p:attrNameLst>
                                          <p:attrName>ppt_w</p:attrName>
                                        </p:attrNameLst>
                                      </p:cBhvr>
                                    </p:anim>
                                    <p:anim by="(#ppt_w*0.50)" calcmode="lin" valueType="num">
                                      <p:cBhvr>
                                        <p:cTn id="56" dur="500" decel="50000" autoRev="1" fill="hold">
                                          <p:stCondLst>
                                            <p:cond delay="0"/>
                                          </p:stCondLst>
                                        </p:cTn>
                                        <p:tgtEl>
                                          <p:spTgt spid="47"/>
                                        </p:tgtEl>
                                        <p:attrNameLst>
                                          <p:attrName>ppt_x</p:attrName>
                                        </p:attrNameLst>
                                      </p:cBhvr>
                                    </p:anim>
                                    <p:anim from="(-#ppt_h/2)" to="(#ppt_y)" calcmode="lin" valueType="num">
                                      <p:cBhvr>
                                        <p:cTn id="57" dur="1000" fill="hold">
                                          <p:stCondLst>
                                            <p:cond delay="0"/>
                                          </p:stCondLst>
                                        </p:cTn>
                                        <p:tgtEl>
                                          <p:spTgt spid="47"/>
                                        </p:tgtEl>
                                        <p:attrNameLst>
                                          <p:attrName>ppt_y</p:attrName>
                                        </p:attrNameLst>
                                      </p:cBhvr>
                                    </p:anim>
                                    <p:animRot by="21600000">
                                      <p:cBhvr>
                                        <p:cTn id="58" dur="1000" fill="hold">
                                          <p:stCondLst>
                                            <p:cond delay="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8" grpId="0"/>
      <p:bldP spid="42" grpId="0"/>
      <p:bldP spid="44" grpId="0"/>
      <p:bldP spid="45" grpId="0"/>
      <p:bldP spid="46" grpId="0"/>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36</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262</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218</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0.83</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19.9</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54</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3.1</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0.83</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1815</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27.5</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8" name="TextBox 7">
            <a:extLst>
              <a:ext uri="{FF2B5EF4-FFF2-40B4-BE49-F238E27FC236}">
                <a16:creationId xmlns:a16="http://schemas.microsoft.com/office/drawing/2014/main" id="{B5C440C5-CEE2-FC47-B5A6-B1A81B860C56}"/>
              </a:ext>
            </a:extLst>
          </p:cNvPr>
          <p:cNvSpPr txBox="1"/>
          <p:nvPr/>
        </p:nvSpPr>
        <p:spPr>
          <a:xfrm>
            <a:off x="1563581" y="5368414"/>
            <a:ext cx="1122423" cy="584775"/>
          </a:xfrm>
          <a:prstGeom prst="rect">
            <a:avLst/>
          </a:prstGeom>
          <a:noFill/>
        </p:spPr>
        <p:txBody>
          <a:bodyPr wrap="none" rtlCol="0">
            <a:spAutoFit/>
          </a:bodyPr>
          <a:lstStyle/>
          <a:p>
            <a:r>
              <a:rPr lang="en-US" sz="3200" dirty="0"/>
              <a:t>0.262</a:t>
            </a:r>
          </a:p>
        </p:txBody>
      </p:sp>
      <p:sp>
        <p:nvSpPr>
          <p:cNvPr id="38" name="TextBox 37">
            <a:extLst>
              <a:ext uri="{FF2B5EF4-FFF2-40B4-BE49-F238E27FC236}">
                <a16:creationId xmlns:a16="http://schemas.microsoft.com/office/drawing/2014/main" id="{6F6CF21E-2B65-564D-8884-E17F0ED06D59}"/>
              </a:ext>
            </a:extLst>
          </p:cNvPr>
          <p:cNvSpPr txBox="1"/>
          <p:nvPr/>
        </p:nvSpPr>
        <p:spPr>
          <a:xfrm>
            <a:off x="2964295" y="5360824"/>
            <a:ext cx="914033" cy="584775"/>
          </a:xfrm>
          <a:prstGeom prst="rect">
            <a:avLst/>
          </a:prstGeom>
          <a:noFill/>
        </p:spPr>
        <p:txBody>
          <a:bodyPr wrap="none" rtlCol="0">
            <a:spAutoFit/>
          </a:bodyPr>
          <a:lstStyle/>
          <a:p>
            <a:r>
              <a:rPr lang="en-US" sz="3200" dirty="0"/>
              <a:t>0.83</a:t>
            </a:r>
          </a:p>
        </p:txBody>
      </p:sp>
      <p:sp>
        <p:nvSpPr>
          <p:cNvPr id="42" name="TextBox 41">
            <a:extLst>
              <a:ext uri="{FF2B5EF4-FFF2-40B4-BE49-F238E27FC236}">
                <a16:creationId xmlns:a16="http://schemas.microsoft.com/office/drawing/2014/main" id="{83371E7E-CFE1-8B48-8F24-4545D0F1D457}"/>
              </a:ext>
            </a:extLst>
          </p:cNvPr>
          <p:cNvSpPr txBox="1"/>
          <p:nvPr/>
        </p:nvSpPr>
        <p:spPr>
          <a:xfrm>
            <a:off x="4696979" y="5346088"/>
            <a:ext cx="601447" cy="584775"/>
          </a:xfrm>
          <a:prstGeom prst="rect">
            <a:avLst/>
          </a:prstGeom>
          <a:noFill/>
        </p:spPr>
        <p:txBody>
          <a:bodyPr wrap="none" rtlCol="0">
            <a:spAutoFit/>
          </a:bodyPr>
          <a:lstStyle/>
          <a:p>
            <a:r>
              <a:rPr lang="en-US" sz="3200" dirty="0"/>
              <a:t>43</a:t>
            </a:r>
          </a:p>
        </p:txBody>
      </p:sp>
      <p:sp>
        <p:nvSpPr>
          <p:cNvPr id="44" name="TextBox 43">
            <a:extLst>
              <a:ext uri="{FF2B5EF4-FFF2-40B4-BE49-F238E27FC236}">
                <a16:creationId xmlns:a16="http://schemas.microsoft.com/office/drawing/2014/main" id="{0E70CF3F-66AB-8A4C-AEE3-712E37E193FC}"/>
              </a:ext>
            </a:extLst>
          </p:cNvPr>
          <p:cNvSpPr txBox="1"/>
          <p:nvPr/>
        </p:nvSpPr>
        <p:spPr>
          <a:xfrm>
            <a:off x="6292129" y="5360824"/>
            <a:ext cx="601447" cy="584775"/>
          </a:xfrm>
          <a:prstGeom prst="rect">
            <a:avLst/>
          </a:prstGeom>
          <a:noFill/>
        </p:spPr>
        <p:txBody>
          <a:bodyPr wrap="none" rtlCol="0">
            <a:spAutoFit/>
          </a:bodyPr>
          <a:lstStyle/>
          <a:p>
            <a:r>
              <a:rPr lang="en-US" sz="3200" dirty="0"/>
              <a:t>57</a:t>
            </a:r>
          </a:p>
        </p:txBody>
      </p:sp>
      <p:sp>
        <p:nvSpPr>
          <p:cNvPr id="45" name="TextBox 44">
            <a:extLst>
              <a:ext uri="{FF2B5EF4-FFF2-40B4-BE49-F238E27FC236}">
                <a16:creationId xmlns:a16="http://schemas.microsoft.com/office/drawing/2014/main" id="{10645C6F-2F9C-C946-946B-4AD05D6BA0AB}"/>
              </a:ext>
            </a:extLst>
          </p:cNvPr>
          <p:cNvSpPr txBox="1"/>
          <p:nvPr/>
        </p:nvSpPr>
        <p:spPr>
          <a:xfrm>
            <a:off x="7540120" y="5360823"/>
            <a:ext cx="1018227" cy="584775"/>
          </a:xfrm>
          <a:prstGeom prst="rect">
            <a:avLst/>
          </a:prstGeom>
          <a:noFill/>
        </p:spPr>
        <p:txBody>
          <a:bodyPr wrap="none" rtlCol="0">
            <a:spAutoFit/>
          </a:bodyPr>
          <a:lstStyle/>
          <a:p>
            <a:r>
              <a:rPr lang="en-US" sz="3200" dirty="0"/>
              <a:t>1815</a:t>
            </a:r>
          </a:p>
        </p:txBody>
      </p:sp>
      <p:sp>
        <p:nvSpPr>
          <p:cNvPr id="46" name="TextBox 45">
            <a:extLst>
              <a:ext uri="{FF2B5EF4-FFF2-40B4-BE49-F238E27FC236}">
                <a16:creationId xmlns:a16="http://schemas.microsoft.com/office/drawing/2014/main" id="{CE9F8108-5D17-D143-A342-1A072ADA198A}"/>
              </a:ext>
            </a:extLst>
          </p:cNvPr>
          <p:cNvSpPr txBox="1"/>
          <p:nvPr/>
        </p:nvSpPr>
        <p:spPr>
          <a:xfrm>
            <a:off x="8952241" y="5368414"/>
            <a:ext cx="914033" cy="584775"/>
          </a:xfrm>
          <a:prstGeom prst="rect">
            <a:avLst/>
          </a:prstGeom>
          <a:noFill/>
        </p:spPr>
        <p:txBody>
          <a:bodyPr wrap="none" rtlCol="0">
            <a:spAutoFit/>
          </a:bodyPr>
          <a:lstStyle/>
          <a:p>
            <a:r>
              <a:rPr lang="en-US" sz="3200" dirty="0"/>
              <a:t>75.6</a:t>
            </a:r>
          </a:p>
        </p:txBody>
      </p:sp>
      <p:sp>
        <p:nvSpPr>
          <p:cNvPr id="47" name="TextBox 46">
            <a:extLst>
              <a:ext uri="{FF2B5EF4-FFF2-40B4-BE49-F238E27FC236}">
                <a16:creationId xmlns:a16="http://schemas.microsoft.com/office/drawing/2014/main" id="{C4651A2F-3992-FA40-85F2-299BDA9260B5}"/>
              </a:ext>
            </a:extLst>
          </p:cNvPr>
          <p:cNvSpPr txBox="1"/>
          <p:nvPr/>
        </p:nvSpPr>
        <p:spPr>
          <a:xfrm>
            <a:off x="10358973" y="5368414"/>
            <a:ext cx="914033" cy="584775"/>
          </a:xfrm>
          <a:prstGeom prst="rect">
            <a:avLst/>
          </a:prstGeom>
          <a:noFill/>
        </p:spPr>
        <p:txBody>
          <a:bodyPr wrap="none" rtlCol="0">
            <a:spAutoFit/>
          </a:bodyPr>
          <a:lstStyle/>
          <a:p>
            <a:r>
              <a:rPr lang="en-US" sz="3200" dirty="0"/>
              <a:t>1.26</a:t>
            </a:r>
          </a:p>
        </p:txBody>
      </p:sp>
      <p:cxnSp>
        <p:nvCxnSpPr>
          <p:cNvPr id="19" name="Straight Arrow Connector 18">
            <a:extLst>
              <a:ext uri="{FF2B5EF4-FFF2-40B4-BE49-F238E27FC236}">
                <a16:creationId xmlns:a16="http://schemas.microsoft.com/office/drawing/2014/main" id="{C2BC3AAD-7322-AD46-8B44-032E2A2E2D78}"/>
              </a:ext>
            </a:extLst>
          </p:cNvPr>
          <p:cNvCxnSpPr>
            <a:cxnSpLocks/>
          </p:cNvCxnSpPr>
          <p:nvPr/>
        </p:nvCxnSpPr>
        <p:spPr>
          <a:xfrm flipH="1" flipV="1">
            <a:off x="6459450" y="1124817"/>
            <a:ext cx="1970688" cy="338948"/>
          </a:xfrm>
          <a:prstGeom prst="straightConnector1">
            <a:avLst/>
          </a:prstGeom>
          <a:ln w="76200">
            <a:solidFill>
              <a:srgbClr val="24638C"/>
            </a:solidFill>
            <a:tailEnd type="triangle"/>
          </a:ln>
          <a:effectLst>
            <a:glow rad="63500">
              <a:schemeClr val="accent5">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DD8CE25-E634-ED4A-A68B-7025A7A52A8D}"/>
              </a:ext>
            </a:extLst>
          </p:cNvPr>
          <p:cNvCxnSpPr>
            <a:cxnSpLocks/>
          </p:cNvCxnSpPr>
          <p:nvPr/>
        </p:nvCxnSpPr>
        <p:spPr>
          <a:xfrm flipH="1">
            <a:off x="3443928" y="1228458"/>
            <a:ext cx="2742771" cy="3677852"/>
          </a:xfrm>
          <a:prstGeom prst="straightConnector1">
            <a:avLst/>
          </a:prstGeom>
          <a:ln w="76200">
            <a:solidFill>
              <a:srgbClr val="24638C"/>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33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8"/>
                                        </p:tgtEl>
                                        <p:attrNameLst>
                                          <p:attrName>style.visibility</p:attrName>
                                        </p:attrNameLst>
                                      </p:cBhvr>
                                      <p:to>
                                        <p:strVal val="visible"/>
                                      </p:to>
                                    </p:set>
                                    <p:anim by="(-#ppt_w*2)" calcmode="lin" valueType="num">
                                      <p:cBhvr rctx="PPT">
                                        <p:cTn id="15" dur="500" autoRev="1" fill="hold">
                                          <p:stCondLst>
                                            <p:cond delay="0"/>
                                          </p:stCondLst>
                                        </p:cTn>
                                        <p:tgtEl>
                                          <p:spTgt spid="38"/>
                                        </p:tgtEl>
                                        <p:attrNameLst>
                                          <p:attrName>ppt_w</p:attrName>
                                        </p:attrNameLst>
                                      </p:cBhvr>
                                    </p:anim>
                                    <p:anim by="(#ppt_w*0.50)" calcmode="lin" valueType="num">
                                      <p:cBhvr>
                                        <p:cTn id="16" dur="500" decel="50000" autoRev="1" fill="hold">
                                          <p:stCondLst>
                                            <p:cond delay="0"/>
                                          </p:stCondLst>
                                        </p:cTn>
                                        <p:tgtEl>
                                          <p:spTgt spid="38"/>
                                        </p:tgtEl>
                                        <p:attrNameLst>
                                          <p:attrName>ppt_x</p:attrName>
                                        </p:attrNameLst>
                                      </p:cBhvr>
                                    </p:anim>
                                    <p:anim from="(-#ppt_h/2)" to="(#ppt_y)" calcmode="lin" valueType="num">
                                      <p:cBhvr>
                                        <p:cTn id="17" dur="1000" fill="hold">
                                          <p:stCondLst>
                                            <p:cond delay="0"/>
                                          </p:stCondLst>
                                        </p:cTn>
                                        <p:tgtEl>
                                          <p:spTgt spid="38"/>
                                        </p:tgtEl>
                                        <p:attrNameLst>
                                          <p:attrName>ppt_y</p:attrName>
                                        </p:attrNameLst>
                                      </p:cBhvr>
                                    </p:anim>
                                    <p:animRot by="21600000">
                                      <p:cBhvr>
                                        <p:cTn id="18" dur="1000" fill="hold">
                                          <p:stCondLst>
                                            <p:cond delay="0"/>
                                          </p:stCondLst>
                                        </p:cTn>
                                        <p:tgtEl>
                                          <p:spTgt spid="3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44"/>
                                        </p:tgtEl>
                                        <p:attrNameLst>
                                          <p:attrName>style.visibility</p:attrName>
                                        </p:attrNameLst>
                                      </p:cBhvr>
                                      <p:to>
                                        <p:strVal val="visible"/>
                                      </p:to>
                                    </p:set>
                                    <p:anim by="(-#ppt_w*2)" calcmode="lin" valueType="num">
                                      <p:cBhvr rctx="PPT">
                                        <p:cTn id="23" dur="500" autoRev="1" fill="hold">
                                          <p:stCondLst>
                                            <p:cond delay="0"/>
                                          </p:stCondLst>
                                        </p:cTn>
                                        <p:tgtEl>
                                          <p:spTgt spid="44"/>
                                        </p:tgtEl>
                                        <p:attrNameLst>
                                          <p:attrName>ppt_w</p:attrName>
                                        </p:attrNameLst>
                                      </p:cBhvr>
                                    </p:anim>
                                    <p:anim by="(#ppt_w*0.50)" calcmode="lin" valueType="num">
                                      <p:cBhvr>
                                        <p:cTn id="24" dur="500" decel="50000" autoRev="1" fill="hold">
                                          <p:stCondLst>
                                            <p:cond delay="0"/>
                                          </p:stCondLst>
                                        </p:cTn>
                                        <p:tgtEl>
                                          <p:spTgt spid="44"/>
                                        </p:tgtEl>
                                        <p:attrNameLst>
                                          <p:attrName>ppt_x</p:attrName>
                                        </p:attrNameLst>
                                      </p:cBhvr>
                                    </p:anim>
                                    <p:anim from="(-#ppt_h/2)" to="(#ppt_y)" calcmode="lin" valueType="num">
                                      <p:cBhvr>
                                        <p:cTn id="25" dur="1000" fill="hold">
                                          <p:stCondLst>
                                            <p:cond delay="0"/>
                                          </p:stCondLst>
                                        </p:cTn>
                                        <p:tgtEl>
                                          <p:spTgt spid="44"/>
                                        </p:tgtEl>
                                        <p:attrNameLst>
                                          <p:attrName>ppt_y</p:attrName>
                                        </p:attrNameLst>
                                      </p:cBhvr>
                                    </p:anim>
                                    <p:animRot by="21600000">
                                      <p:cBhvr>
                                        <p:cTn id="26" dur="1000" fill="hold">
                                          <p:stCondLst>
                                            <p:cond delay="0"/>
                                          </p:stCondLst>
                                        </p:cTn>
                                        <p:tgtEl>
                                          <p:spTgt spid="4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42"/>
                                        </p:tgtEl>
                                        <p:attrNameLst>
                                          <p:attrName>style.visibility</p:attrName>
                                        </p:attrNameLst>
                                      </p:cBhvr>
                                      <p:to>
                                        <p:strVal val="visible"/>
                                      </p:to>
                                    </p:set>
                                    <p:anim by="(-#ppt_w*2)" calcmode="lin" valueType="num">
                                      <p:cBhvr rctx="PPT">
                                        <p:cTn id="31" dur="500" autoRev="1" fill="hold">
                                          <p:stCondLst>
                                            <p:cond delay="0"/>
                                          </p:stCondLst>
                                        </p:cTn>
                                        <p:tgtEl>
                                          <p:spTgt spid="42"/>
                                        </p:tgtEl>
                                        <p:attrNameLst>
                                          <p:attrName>ppt_w</p:attrName>
                                        </p:attrNameLst>
                                      </p:cBhvr>
                                    </p:anim>
                                    <p:anim by="(#ppt_w*0.50)" calcmode="lin" valueType="num">
                                      <p:cBhvr>
                                        <p:cTn id="32" dur="500" decel="50000" autoRev="1" fill="hold">
                                          <p:stCondLst>
                                            <p:cond delay="0"/>
                                          </p:stCondLst>
                                        </p:cTn>
                                        <p:tgtEl>
                                          <p:spTgt spid="42"/>
                                        </p:tgtEl>
                                        <p:attrNameLst>
                                          <p:attrName>ppt_x</p:attrName>
                                        </p:attrNameLst>
                                      </p:cBhvr>
                                    </p:anim>
                                    <p:anim from="(-#ppt_h/2)" to="(#ppt_y)" calcmode="lin" valueType="num">
                                      <p:cBhvr>
                                        <p:cTn id="33" dur="1000" fill="hold">
                                          <p:stCondLst>
                                            <p:cond delay="0"/>
                                          </p:stCondLst>
                                        </p:cTn>
                                        <p:tgtEl>
                                          <p:spTgt spid="42"/>
                                        </p:tgtEl>
                                        <p:attrNameLst>
                                          <p:attrName>ppt_y</p:attrName>
                                        </p:attrNameLst>
                                      </p:cBhvr>
                                    </p:anim>
                                    <p:animRot by="21600000">
                                      <p:cBhvr>
                                        <p:cTn id="34" dur="1000" fill="hold">
                                          <p:stCondLst>
                                            <p:cond delay="0"/>
                                          </p:stCondLst>
                                        </p:cTn>
                                        <p:tgtEl>
                                          <p:spTgt spid="42"/>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grpId="0" nodeType="clickEffect">
                                  <p:stCondLst>
                                    <p:cond delay="0"/>
                                  </p:stCondLst>
                                  <p:iterate type="lt">
                                    <p:tmPct val="10000"/>
                                  </p:iterate>
                                  <p:childTnLst>
                                    <p:set>
                                      <p:cBhvr>
                                        <p:cTn id="38" dur="1" fill="hold">
                                          <p:stCondLst>
                                            <p:cond delay="0"/>
                                          </p:stCondLst>
                                        </p:cTn>
                                        <p:tgtEl>
                                          <p:spTgt spid="45"/>
                                        </p:tgtEl>
                                        <p:attrNameLst>
                                          <p:attrName>style.visibility</p:attrName>
                                        </p:attrNameLst>
                                      </p:cBhvr>
                                      <p:to>
                                        <p:strVal val="visible"/>
                                      </p:to>
                                    </p:set>
                                    <p:anim by="(-#ppt_w*2)" calcmode="lin" valueType="num">
                                      <p:cBhvr rctx="PPT">
                                        <p:cTn id="39" dur="500" autoRev="1" fill="hold">
                                          <p:stCondLst>
                                            <p:cond delay="0"/>
                                          </p:stCondLst>
                                        </p:cTn>
                                        <p:tgtEl>
                                          <p:spTgt spid="45"/>
                                        </p:tgtEl>
                                        <p:attrNameLst>
                                          <p:attrName>ppt_w</p:attrName>
                                        </p:attrNameLst>
                                      </p:cBhvr>
                                    </p:anim>
                                    <p:anim by="(#ppt_w*0.50)" calcmode="lin" valueType="num">
                                      <p:cBhvr>
                                        <p:cTn id="40" dur="500" decel="50000" autoRev="1" fill="hold">
                                          <p:stCondLst>
                                            <p:cond delay="0"/>
                                          </p:stCondLst>
                                        </p:cTn>
                                        <p:tgtEl>
                                          <p:spTgt spid="45"/>
                                        </p:tgtEl>
                                        <p:attrNameLst>
                                          <p:attrName>ppt_x</p:attrName>
                                        </p:attrNameLst>
                                      </p:cBhvr>
                                    </p:anim>
                                    <p:anim from="(-#ppt_h/2)" to="(#ppt_y)" calcmode="lin" valueType="num">
                                      <p:cBhvr>
                                        <p:cTn id="41" dur="1000" fill="hold">
                                          <p:stCondLst>
                                            <p:cond delay="0"/>
                                          </p:stCondLst>
                                        </p:cTn>
                                        <p:tgtEl>
                                          <p:spTgt spid="45"/>
                                        </p:tgtEl>
                                        <p:attrNameLst>
                                          <p:attrName>ppt_y</p:attrName>
                                        </p:attrNameLst>
                                      </p:cBhvr>
                                    </p:anim>
                                    <p:animRot by="21600000">
                                      <p:cBhvr>
                                        <p:cTn id="42" dur="1000" fill="hold">
                                          <p:stCondLst>
                                            <p:cond delay="0"/>
                                          </p:stCondLst>
                                        </p:cTn>
                                        <p:tgtEl>
                                          <p:spTgt spid="45"/>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56" presetClass="entr" presetSubtype="0" fill="hold" grpId="0" nodeType="clickEffect">
                                  <p:stCondLst>
                                    <p:cond delay="0"/>
                                  </p:stCondLst>
                                  <p:iterate type="lt">
                                    <p:tmPct val="10000"/>
                                  </p:iterate>
                                  <p:childTnLst>
                                    <p:set>
                                      <p:cBhvr>
                                        <p:cTn id="46" dur="1" fill="hold">
                                          <p:stCondLst>
                                            <p:cond delay="0"/>
                                          </p:stCondLst>
                                        </p:cTn>
                                        <p:tgtEl>
                                          <p:spTgt spid="46"/>
                                        </p:tgtEl>
                                        <p:attrNameLst>
                                          <p:attrName>style.visibility</p:attrName>
                                        </p:attrNameLst>
                                      </p:cBhvr>
                                      <p:to>
                                        <p:strVal val="visible"/>
                                      </p:to>
                                    </p:set>
                                    <p:anim by="(-#ppt_w*2)" calcmode="lin" valueType="num">
                                      <p:cBhvr rctx="PPT">
                                        <p:cTn id="47" dur="500" autoRev="1" fill="hold">
                                          <p:stCondLst>
                                            <p:cond delay="0"/>
                                          </p:stCondLst>
                                        </p:cTn>
                                        <p:tgtEl>
                                          <p:spTgt spid="46"/>
                                        </p:tgtEl>
                                        <p:attrNameLst>
                                          <p:attrName>ppt_w</p:attrName>
                                        </p:attrNameLst>
                                      </p:cBhvr>
                                    </p:anim>
                                    <p:anim by="(#ppt_w*0.50)" calcmode="lin" valueType="num">
                                      <p:cBhvr>
                                        <p:cTn id="48" dur="500" decel="50000" autoRev="1" fill="hold">
                                          <p:stCondLst>
                                            <p:cond delay="0"/>
                                          </p:stCondLst>
                                        </p:cTn>
                                        <p:tgtEl>
                                          <p:spTgt spid="46"/>
                                        </p:tgtEl>
                                        <p:attrNameLst>
                                          <p:attrName>ppt_x</p:attrName>
                                        </p:attrNameLst>
                                      </p:cBhvr>
                                    </p:anim>
                                    <p:anim from="(-#ppt_h/2)" to="(#ppt_y)" calcmode="lin" valueType="num">
                                      <p:cBhvr>
                                        <p:cTn id="49" dur="1000" fill="hold">
                                          <p:stCondLst>
                                            <p:cond delay="0"/>
                                          </p:stCondLst>
                                        </p:cTn>
                                        <p:tgtEl>
                                          <p:spTgt spid="46"/>
                                        </p:tgtEl>
                                        <p:attrNameLst>
                                          <p:attrName>ppt_y</p:attrName>
                                        </p:attrNameLst>
                                      </p:cBhvr>
                                    </p:anim>
                                    <p:animRot by="21600000">
                                      <p:cBhvr>
                                        <p:cTn id="50" dur="1000" fill="hold">
                                          <p:stCondLst>
                                            <p:cond delay="0"/>
                                          </p:stCondLst>
                                        </p:cTn>
                                        <p:tgtEl>
                                          <p:spTgt spid="4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56" presetClass="entr" presetSubtype="0" fill="hold" grpId="0" nodeType="clickEffect">
                                  <p:stCondLst>
                                    <p:cond delay="0"/>
                                  </p:stCondLst>
                                  <p:iterate type="lt">
                                    <p:tmPct val="10000"/>
                                  </p:iterate>
                                  <p:childTnLst>
                                    <p:set>
                                      <p:cBhvr>
                                        <p:cTn id="54" dur="1" fill="hold">
                                          <p:stCondLst>
                                            <p:cond delay="0"/>
                                          </p:stCondLst>
                                        </p:cTn>
                                        <p:tgtEl>
                                          <p:spTgt spid="47"/>
                                        </p:tgtEl>
                                        <p:attrNameLst>
                                          <p:attrName>style.visibility</p:attrName>
                                        </p:attrNameLst>
                                      </p:cBhvr>
                                      <p:to>
                                        <p:strVal val="visible"/>
                                      </p:to>
                                    </p:set>
                                    <p:anim by="(-#ppt_w*2)" calcmode="lin" valueType="num">
                                      <p:cBhvr rctx="PPT">
                                        <p:cTn id="55" dur="500" autoRev="1" fill="hold">
                                          <p:stCondLst>
                                            <p:cond delay="0"/>
                                          </p:stCondLst>
                                        </p:cTn>
                                        <p:tgtEl>
                                          <p:spTgt spid="47"/>
                                        </p:tgtEl>
                                        <p:attrNameLst>
                                          <p:attrName>ppt_w</p:attrName>
                                        </p:attrNameLst>
                                      </p:cBhvr>
                                    </p:anim>
                                    <p:anim by="(#ppt_w*0.50)" calcmode="lin" valueType="num">
                                      <p:cBhvr>
                                        <p:cTn id="56" dur="500" decel="50000" autoRev="1" fill="hold">
                                          <p:stCondLst>
                                            <p:cond delay="0"/>
                                          </p:stCondLst>
                                        </p:cTn>
                                        <p:tgtEl>
                                          <p:spTgt spid="47"/>
                                        </p:tgtEl>
                                        <p:attrNameLst>
                                          <p:attrName>ppt_x</p:attrName>
                                        </p:attrNameLst>
                                      </p:cBhvr>
                                    </p:anim>
                                    <p:anim from="(-#ppt_h/2)" to="(#ppt_y)" calcmode="lin" valueType="num">
                                      <p:cBhvr>
                                        <p:cTn id="57" dur="1000" fill="hold">
                                          <p:stCondLst>
                                            <p:cond delay="0"/>
                                          </p:stCondLst>
                                        </p:cTn>
                                        <p:tgtEl>
                                          <p:spTgt spid="47"/>
                                        </p:tgtEl>
                                        <p:attrNameLst>
                                          <p:attrName>ppt_y</p:attrName>
                                        </p:attrNameLst>
                                      </p:cBhvr>
                                    </p:anim>
                                    <p:animRot by="21600000">
                                      <p:cBhvr>
                                        <p:cTn id="58" dur="1000" fill="hold">
                                          <p:stCondLst>
                                            <p:cond delay="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8" grpId="0"/>
      <p:bldP spid="42" grpId="0"/>
      <p:bldP spid="44" grpId="0"/>
      <p:bldP spid="45" grpId="0"/>
      <p:bldP spid="46" grpId="0"/>
      <p:bldP spid="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37</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262</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218</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0.83</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19.9</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54</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3.1</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0.83</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1815</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27.5</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8" name="TextBox 7">
            <a:extLst>
              <a:ext uri="{FF2B5EF4-FFF2-40B4-BE49-F238E27FC236}">
                <a16:creationId xmlns:a16="http://schemas.microsoft.com/office/drawing/2014/main" id="{B5C440C5-CEE2-FC47-B5A6-B1A81B860C56}"/>
              </a:ext>
            </a:extLst>
          </p:cNvPr>
          <p:cNvSpPr txBox="1"/>
          <p:nvPr/>
        </p:nvSpPr>
        <p:spPr>
          <a:xfrm>
            <a:off x="1563581" y="5368414"/>
            <a:ext cx="1122423" cy="584775"/>
          </a:xfrm>
          <a:prstGeom prst="rect">
            <a:avLst/>
          </a:prstGeom>
          <a:noFill/>
        </p:spPr>
        <p:txBody>
          <a:bodyPr wrap="none" rtlCol="0">
            <a:spAutoFit/>
          </a:bodyPr>
          <a:lstStyle/>
          <a:p>
            <a:r>
              <a:rPr lang="en-US" sz="3200" dirty="0"/>
              <a:t>0.262</a:t>
            </a:r>
          </a:p>
        </p:txBody>
      </p:sp>
      <p:sp>
        <p:nvSpPr>
          <p:cNvPr id="38" name="TextBox 37">
            <a:extLst>
              <a:ext uri="{FF2B5EF4-FFF2-40B4-BE49-F238E27FC236}">
                <a16:creationId xmlns:a16="http://schemas.microsoft.com/office/drawing/2014/main" id="{6F6CF21E-2B65-564D-8884-E17F0ED06D59}"/>
              </a:ext>
            </a:extLst>
          </p:cNvPr>
          <p:cNvSpPr txBox="1"/>
          <p:nvPr/>
        </p:nvSpPr>
        <p:spPr>
          <a:xfrm>
            <a:off x="2964295" y="5360824"/>
            <a:ext cx="914033" cy="584775"/>
          </a:xfrm>
          <a:prstGeom prst="rect">
            <a:avLst/>
          </a:prstGeom>
          <a:noFill/>
        </p:spPr>
        <p:txBody>
          <a:bodyPr wrap="none" rtlCol="0">
            <a:spAutoFit/>
          </a:bodyPr>
          <a:lstStyle/>
          <a:p>
            <a:r>
              <a:rPr lang="en-US" sz="3200" dirty="0"/>
              <a:t>0.83</a:t>
            </a:r>
          </a:p>
        </p:txBody>
      </p:sp>
      <p:sp>
        <p:nvSpPr>
          <p:cNvPr id="42" name="TextBox 41">
            <a:extLst>
              <a:ext uri="{FF2B5EF4-FFF2-40B4-BE49-F238E27FC236}">
                <a16:creationId xmlns:a16="http://schemas.microsoft.com/office/drawing/2014/main" id="{83371E7E-CFE1-8B48-8F24-4545D0F1D457}"/>
              </a:ext>
            </a:extLst>
          </p:cNvPr>
          <p:cNvSpPr txBox="1"/>
          <p:nvPr/>
        </p:nvSpPr>
        <p:spPr>
          <a:xfrm>
            <a:off x="4696979" y="5346088"/>
            <a:ext cx="601447" cy="584775"/>
          </a:xfrm>
          <a:prstGeom prst="rect">
            <a:avLst/>
          </a:prstGeom>
          <a:noFill/>
        </p:spPr>
        <p:txBody>
          <a:bodyPr wrap="none" rtlCol="0">
            <a:spAutoFit/>
          </a:bodyPr>
          <a:lstStyle/>
          <a:p>
            <a:r>
              <a:rPr lang="en-US" sz="3200" dirty="0"/>
              <a:t>43</a:t>
            </a:r>
          </a:p>
        </p:txBody>
      </p:sp>
      <p:sp>
        <p:nvSpPr>
          <p:cNvPr id="44" name="TextBox 43">
            <a:extLst>
              <a:ext uri="{FF2B5EF4-FFF2-40B4-BE49-F238E27FC236}">
                <a16:creationId xmlns:a16="http://schemas.microsoft.com/office/drawing/2014/main" id="{0E70CF3F-66AB-8A4C-AEE3-712E37E193FC}"/>
              </a:ext>
            </a:extLst>
          </p:cNvPr>
          <p:cNvSpPr txBox="1"/>
          <p:nvPr/>
        </p:nvSpPr>
        <p:spPr>
          <a:xfrm>
            <a:off x="6292129" y="5360824"/>
            <a:ext cx="601447" cy="584775"/>
          </a:xfrm>
          <a:prstGeom prst="rect">
            <a:avLst/>
          </a:prstGeom>
          <a:noFill/>
        </p:spPr>
        <p:txBody>
          <a:bodyPr wrap="none" rtlCol="0">
            <a:spAutoFit/>
          </a:bodyPr>
          <a:lstStyle/>
          <a:p>
            <a:r>
              <a:rPr lang="en-US" sz="3200" dirty="0"/>
              <a:t>57</a:t>
            </a:r>
          </a:p>
        </p:txBody>
      </p:sp>
      <p:sp>
        <p:nvSpPr>
          <p:cNvPr id="45" name="TextBox 44">
            <a:extLst>
              <a:ext uri="{FF2B5EF4-FFF2-40B4-BE49-F238E27FC236}">
                <a16:creationId xmlns:a16="http://schemas.microsoft.com/office/drawing/2014/main" id="{10645C6F-2F9C-C946-946B-4AD05D6BA0AB}"/>
              </a:ext>
            </a:extLst>
          </p:cNvPr>
          <p:cNvSpPr txBox="1"/>
          <p:nvPr/>
        </p:nvSpPr>
        <p:spPr>
          <a:xfrm>
            <a:off x="7540120" y="5360823"/>
            <a:ext cx="1018227" cy="584775"/>
          </a:xfrm>
          <a:prstGeom prst="rect">
            <a:avLst/>
          </a:prstGeom>
          <a:noFill/>
        </p:spPr>
        <p:txBody>
          <a:bodyPr wrap="none" rtlCol="0">
            <a:spAutoFit/>
          </a:bodyPr>
          <a:lstStyle/>
          <a:p>
            <a:r>
              <a:rPr lang="en-US" sz="3200" dirty="0"/>
              <a:t>1815</a:t>
            </a:r>
          </a:p>
        </p:txBody>
      </p:sp>
      <p:sp>
        <p:nvSpPr>
          <p:cNvPr id="46" name="TextBox 45">
            <a:extLst>
              <a:ext uri="{FF2B5EF4-FFF2-40B4-BE49-F238E27FC236}">
                <a16:creationId xmlns:a16="http://schemas.microsoft.com/office/drawing/2014/main" id="{CE9F8108-5D17-D143-A342-1A072ADA198A}"/>
              </a:ext>
            </a:extLst>
          </p:cNvPr>
          <p:cNvSpPr txBox="1"/>
          <p:nvPr/>
        </p:nvSpPr>
        <p:spPr>
          <a:xfrm>
            <a:off x="8952241" y="5368414"/>
            <a:ext cx="914033" cy="584775"/>
          </a:xfrm>
          <a:prstGeom prst="rect">
            <a:avLst/>
          </a:prstGeom>
          <a:noFill/>
        </p:spPr>
        <p:txBody>
          <a:bodyPr wrap="none" rtlCol="0">
            <a:spAutoFit/>
          </a:bodyPr>
          <a:lstStyle/>
          <a:p>
            <a:r>
              <a:rPr lang="en-US" sz="3200" dirty="0"/>
              <a:t>75.6</a:t>
            </a:r>
          </a:p>
        </p:txBody>
      </p:sp>
      <p:sp>
        <p:nvSpPr>
          <p:cNvPr id="47" name="TextBox 46">
            <a:extLst>
              <a:ext uri="{FF2B5EF4-FFF2-40B4-BE49-F238E27FC236}">
                <a16:creationId xmlns:a16="http://schemas.microsoft.com/office/drawing/2014/main" id="{C4651A2F-3992-FA40-85F2-299BDA9260B5}"/>
              </a:ext>
            </a:extLst>
          </p:cNvPr>
          <p:cNvSpPr txBox="1"/>
          <p:nvPr/>
        </p:nvSpPr>
        <p:spPr>
          <a:xfrm>
            <a:off x="10358973" y="5368414"/>
            <a:ext cx="914033" cy="584775"/>
          </a:xfrm>
          <a:prstGeom prst="rect">
            <a:avLst/>
          </a:prstGeom>
          <a:noFill/>
        </p:spPr>
        <p:txBody>
          <a:bodyPr wrap="none" rtlCol="0">
            <a:spAutoFit/>
          </a:bodyPr>
          <a:lstStyle/>
          <a:p>
            <a:r>
              <a:rPr lang="en-US" sz="3200" dirty="0"/>
              <a:t>1.26</a:t>
            </a:r>
          </a:p>
        </p:txBody>
      </p:sp>
      <p:cxnSp>
        <p:nvCxnSpPr>
          <p:cNvPr id="22" name="Straight Arrow Connector 21">
            <a:extLst>
              <a:ext uri="{FF2B5EF4-FFF2-40B4-BE49-F238E27FC236}">
                <a16:creationId xmlns:a16="http://schemas.microsoft.com/office/drawing/2014/main" id="{99CA229F-407E-E64E-B3EE-645F68C94516}"/>
              </a:ext>
            </a:extLst>
          </p:cNvPr>
          <p:cNvCxnSpPr>
            <a:cxnSpLocks/>
            <a:endCxn id="40" idx="1"/>
          </p:cNvCxnSpPr>
          <p:nvPr/>
        </p:nvCxnSpPr>
        <p:spPr>
          <a:xfrm flipV="1">
            <a:off x="3745359" y="1946406"/>
            <a:ext cx="2210277" cy="826662"/>
          </a:xfrm>
          <a:prstGeom prst="straightConnector1">
            <a:avLst/>
          </a:prstGeom>
          <a:ln w="76200">
            <a:solidFill>
              <a:srgbClr val="39CFA7"/>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0B6FF3A-1392-D94C-9AC2-3AE8CE75BED5}"/>
              </a:ext>
            </a:extLst>
          </p:cNvPr>
          <p:cNvCxnSpPr>
            <a:cxnSpLocks/>
          </p:cNvCxnSpPr>
          <p:nvPr/>
        </p:nvCxnSpPr>
        <p:spPr>
          <a:xfrm>
            <a:off x="6292129" y="1959150"/>
            <a:ext cx="1682638" cy="2947160"/>
          </a:xfrm>
          <a:prstGeom prst="straightConnector1">
            <a:avLst/>
          </a:prstGeom>
          <a:ln w="76200">
            <a:solidFill>
              <a:srgbClr val="39CFA7"/>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67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8"/>
                                        </p:tgtEl>
                                        <p:attrNameLst>
                                          <p:attrName>style.visibility</p:attrName>
                                        </p:attrNameLst>
                                      </p:cBhvr>
                                      <p:to>
                                        <p:strVal val="visible"/>
                                      </p:to>
                                    </p:set>
                                    <p:anim by="(-#ppt_w*2)" calcmode="lin" valueType="num">
                                      <p:cBhvr rctx="PPT">
                                        <p:cTn id="15" dur="500" autoRev="1" fill="hold">
                                          <p:stCondLst>
                                            <p:cond delay="0"/>
                                          </p:stCondLst>
                                        </p:cTn>
                                        <p:tgtEl>
                                          <p:spTgt spid="38"/>
                                        </p:tgtEl>
                                        <p:attrNameLst>
                                          <p:attrName>ppt_w</p:attrName>
                                        </p:attrNameLst>
                                      </p:cBhvr>
                                    </p:anim>
                                    <p:anim by="(#ppt_w*0.50)" calcmode="lin" valueType="num">
                                      <p:cBhvr>
                                        <p:cTn id="16" dur="500" decel="50000" autoRev="1" fill="hold">
                                          <p:stCondLst>
                                            <p:cond delay="0"/>
                                          </p:stCondLst>
                                        </p:cTn>
                                        <p:tgtEl>
                                          <p:spTgt spid="38"/>
                                        </p:tgtEl>
                                        <p:attrNameLst>
                                          <p:attrName>ppt_x</p:attrName>
                                        </p:attrNameLst>
                                      </p:cBhvr>
                                    </p:anim>
                                    <p:anim from="(-#ppt_h/2)" to="(#ppt_y)" calcmode="lin" valueType="num">
                                      <p:cBhvr>
                                        <p:cTn id="17" dur="1000" fill="hold">
                                          <p:stCondLst>
                                            <p:cond delay="0"/>
                                          </p:stCondLst>
                                        </p:cTn>
                                        <p:tgtEl>
                                          <p:spTgt spid="38"/>
                                        </p:tgtEl>
                                        <p:attrNameLst>
                                          <p:attrName>ppt_y</p:attrName>
                                        </p:attrNameLst>
                                      </p:cBhvr>
                                    </p:anim>
                                    <p:animRot by="21600000">
                                      <p:cBhvr>
                                        <p:cTn id="18" dur="1000" fill="hold">
                                          <p:stCondLst>
                                            <p:cond delay="0"/>
                                          </p:stCondLst>
                                        </p:cTn>
                                        <p:tgtEl>
                                          <p:spTgt spid="3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44"/>
                                        </p:tgtEl>
                                        <p:attrNameLst>
                                          <p:attrName>style.visibility</p:attrName>
                                        </p:attrNameLst>
                                      </p:cBhvr>
                                      <p:to>
                                        <p:strVal val="visible"/>
                                      </p:to>
                                    </p:set>
                                    <p:anim by="(-#ppt_w*2)" calcmode="lin" valueType="num">
                                      <p:cBhvr rctx="PPT">
                                        <p:cTn id="23" dur="500" autoRev="1" fill="hold">
                                          <p:stCondLst>
                                            <p:cond delay="0"/>
                                          </p:stCondLst>
                                        </p:cTn>
                                        <p:tgtEl>
                                          <p:spTgt spid="44"/>
                                        </p:tgtEl>
                                        <p:attrNameLst>
                                          <p:attrName>ppt_w</p:attrName>
                                        </p:attrNameLst>
                                      </p:cBhvr>
                                    </p:anim>
                                    <p:anim by="(#ppt_w*0.50)" calcmode="lin" valueType="num">
                                      <p:cBhvr>
                                        <p:cTn id="24" dur="500" decel="50000" autoRev="1" fill="hold">
                                          <p:stCondLst>
                                            <p:cond delay="0"/>
                                          </p:stCondLst>
                                        </p:cTn>
                                        <p:tgtEl>
                                          <p:spTgt spid="44"/>
                                        </p:tgtEl>
                                        <p:attrNameLst>
                                          <p:attrName>ppt_x</p:attrName>
                                        </p:attrNameLst>
                                      </p:cBhvr>
                                    </p:anim>
                                    <p:anim from="(-#ppt_h/2)" to="(#ppt_y)" calcmode="lin" valueType="num">
                                      <p:cBhvr>
                                        <p:cTn id="25" dur="1000" fill="hold">
                                          <p:stCondLst>
                                            <p:cond delay="0"/>
                                          </p:stCondLst>
                                        </p:cTn>
                                        <p:tgtEl>
                                          <p:spTgt spid="44"/>
                                        </p:tgtEl>
                                        <p:attrNameLst>
                                          <p:attrName>ppt_y</p:attrName>
                                        </p:attrNameLst>
                                      </p:cBhvr>
                                    </p:anim>
                                    <p:animRot by="21600000">
                                      <p:cBhvr>
                                        <p:cTn id="26" dur="1000" fill="hold">
                                          <p:stCondLst>
                                            <p:cond delay="0"/>
                                          </p:stCondLst>
                                        </p:cTn>
                                        <p:tgtEl>
                                          <p:spTgt spid="4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42"/>
                                        </p:tgtEl>
                                        <p:attrNameLst>
                                          <p:attrName>style.visibility</p:attrName>
                                        </p:attrNameLst>
                                      </p:cBhvr>
                                      <p:to>
                                        <p:strVal val="visible"/>
                                      </p:to>
                                    </p:set>
                                    <p:anim by="(-#ppt_w*2)" calcmode="lin" valueType="num">
                                      <p:cBhvr rctx="PPT">
                                        <p:cTn id="31" dur="500" autoRev="1" fill="hold">
                                          <p:stCondLst>
                                            <p:cond delay="0"/>
                                          </p:stCondLst>
                                        </p:cTn>
                                        <p:tgtEl>
                                          <p:spTgt spid="42"/>
                                        </p:tgtEl>
                                        <p:attrNameLst>
                                          <p:attrName>ppt_w</p:attrName>
                                        </p:attrNameLst>
                                      </p:cBhvr>
                                    </p:anim>
                                    <p:anim by="(#ppt_w*0.50)" calcmode="lin" valueType="num">
                                      <p:cBhvr>
                                        <p:cTn id="32" dur="500" decel="50000" autoRev="1" fill="hold">
                                          <p:stCondLst>
                                            <p:cond delay="0"/>
                                          </p:stCondLst>
                                        </p:cTn>
                                        <p:tgtEl>
                                          <p:spTgt spid="42"/>
                                        </p:tgtEl>
                                        <p:attrNameLst>
                                          <p:attrName>ppt_x</p:attrName>
                                        </p:attrNameLst>
                                      </p:cBhvr>
                                    </p:anim>
                                    <p:anim from="(-#ppt_h/2)" to="(#ppt_y)" calcmode="lin" valueType="num">
                                      <p:cBhvr>
                                        <p:cTn id="33" dur="1000" fill="hold">
                                          <p:stCondLst>
                                            <p:cond delay="0"/>
                                          </p:stCondLst>
                                        </p:cTn>
                                        <p:tgtEl>
                                          <p:spTgt spid="42"/>
                                        </p:tgtEl>
                                        <p:attrNameLst>
                                          <p:attrName>ppt_y</p:attrName>
                                        </p:attrNameLst>
                                      </p:cBhvr>
                                    </p:anim>
                                    <p:animRot by="21600000">
                                      <p:cBhvr>
                                        <p:cTn id="34" dur="1000" fill="hold">
                                          <p:stCondLst>
                                            <p:cond delay="0"/>
                                          </p:stCondLst>
                                        </p:cTn>
                                        <p:tgtEl>
                                          <p:spTgt spid="42"/>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grpId="0" nodeType="clickEffect">
                                  <p:stCondLst>
                                    <p:cond delay="0"/>
                                  </p:stCondLst>
                                  <p:iterate type="lt">
                                    <p:tmPct val="10000"/>
                                  </p:iterate>
                                  <p:childTnLst>
                                    <p:set>
                                      <p:cBhvr>
                                        <p:cTn id="38" dur="1" fill="hold">
                                          <p:stCondLst>
                                            <p:cond delay="0"/>
                                          </p:stCondLst>
                                        </p:cTn>
                                        <p:tgtEl>
                                          <p:spTgt spid="45"/>
                                        </p:tgtEl>
                                        <p:attrNameLst>
                                          <p:attrName>style.visibility</p:attrName>
                                        </p:attrNameLst>
                                      </p:cBhvr>
                                      <p:to>
                                        <p:strVal val="visible"/>
                                      </p:to>
                                    </p:set>
                                    <p:anim by="(-#ppt_w*2)" calcmode="lin" valueType="num">
                                      <p:cBhvr rctx="PPT">
                                        <p:cTn id="39" dur="500" autoRev="1" fill="hold">
                                          <p:stCondLst>
                                            <p:cond delay="0"/>
                                          </p:stCondLst>
                                        </p:cTn>
                                        <p:tgtEl>
                                          <p:spTgt spid="45"/>
                                        </p:tgtEl>
                                        <p:attrNameLst>
                                          <p:attrName>ppt_w</p:attrName>
                                        </p:attrNameLst>
                                      </p:cBhvr>
                                    </p:anim>
                                    <p:anim by="(#ppt_w*0.50)" calcmode="lin" valueType="num">
                                      <p:cBhvr>
                                        <p:cTn id="40" dur="500" decel="50000" autoRev="1" fill="hold">
                                          <p:stCondLst>
                                            <p:cond delay="0"/>
                                          </p:stCondLst>
                                        </p:cTn>
                                        <p:tgtEl>
                                          <p:spTgt spid="45"/>
                                        </p:tgtEl>
                                        <p:attrNameLst>
                                          <p:attrName>ppt_x</p:attrName>
                                        </p:attrNameLst>
                                      </p:cBhvr>
                                    </p:anim>
                                    <p:anim from="(-#ppt_h/2)" to="(#ppt_y)" calcmode="lin" valueType="num">
                                      <p:cBhvr>
                                        <p:cTn id="41" dur="1000" fill="hold">
                                          <p:stCondLst>
                                            <p:cond delay="0"/>
                                          </p:stCondLst>
                                        </p:cTn>
                                        <p:tgtEl>
                                          <p:spTgt spid="45"/>
                                        </p:tgtEl>
                                        <p:attrNameLst>
                                          <p:attrName>ppt_y</p:attrName>
                                        </p:attrNameLst>
                                      </p:cBhvr>
                                    </p:anim>
                                    <p:animRot by="21600000">
                                      <p:cBhvr>
                                        <p:cTn id="42" dur="1000" fill="hold">
                                          <p:stCondLst>
                                            <p:cond delay="0"/>
                                          </p:stCondLst>
                                        </p:cTn>
                                        <p:tgtEl>
                                          <p:spTgt spid="45"/>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56" presetClass="entr" presetSubtype="0" fill="hold" grpId="0" nodeType="clickEffect">
                                  <p:stCondLst>
                                    <p:cond delay="0"/>
                                  </p:stCondLst>
                                  <p:iterate type="lt">
                                    <p:tmPct val="10000"/>
                                  </p:iterate>
                                  <p:childTnLst>
                                    <p:set>
                                      <p:cBhvr>
                                        <p:cTn id="46" dur="1" fill="hold">
                                          <p:stCondLst>
                                            <p:cond delay="0"/>
                                          </p:stCondLst>
                                        </p:cTn>
                                        <p:tgtEl>
                                          <p:spTgt spid="46"/>
                                        </p:tgtEl>
                                        <p:attrNameLst>
                                          <p:attrName>style.visibility</p:attrName>
                                        </p:attrNameLst>
                                      </p:cBhvr>
                                      <p:to>
                                        <p:strVal val="visible"/>
                                      </p:to>
                                    </p:set>
                                    <p:anim by="(-#ppt_w*2)" calcmode="lin" valueType="num">
                                      <p:cBhvr rctx="PPT">
                                        <p:cTn id="47" dur="500" autoRev="1" fill="hold">
                                          <p:stCondLst>
                                            <p:cond delay="0"/>
                                          </p:stCondLst>
                                        </p:cTn>
                                        <p:tgtEl>
                                          <p:spTgt spid="46"/>
                                        </p:tgtEl>
                                        <p:attrNameLst>
                                          <p:attrName>ppt_w</p:attrName>
                                        </p:attrNameLst>
                                      </p:cBhvr>
                                    </p:anim>
                                    <p:anim by="(#ppt_w*0.50)" calcmode="lin" valueType="num">
                                      <p:cBhvr>
                                        <p:cTn id="48" dur="500" decel="50000" autoRev="1" fill="hold">
                                          <p:stCondLst>
                                            <p:cond delay="0"/>
                                          </p:stCondLst>
                                        </p:cTn>
                                        <p:tgtEl>
                                          <p:spTgt spid="46"/>
                                        </p:tgtEl>
                                        <p:attrNameLst>
                                          <p:attrName>ppt_x</p:attrName>
                                        </p:attrNameLst>
                                      </p:cBhvr>
                                    </p:anim>
                                    <p:anim from="(-#ppt_h/2)" to="(#ppt_y)" calcmode="lin" valueType="num">
                                      <p:cBhvr>
                                        <p:cTn id="49" dur="1000" fill="hold">
                                          <p:stCondLst>
                                            <p:cond delay="0"/>
                                          </p:stCondLst>
                                        </p:cTn>
                                        <p:tgtEl>
                                          <p:spTgt spid="46"/>
                                        </p:tgtEl>
                                        <p:attrNameLst>
                                          <p:attrName>ppt_y</p:attrName>
                                        </p:attrNameLst>
                                      </p:cBhvr>
                                    </p:anim>
                                    <p:animRot by="21600000">
                                      <p:cBhvr>
                                        <p:cTn id="50" dur="1000" fill="hold">
                                          <p:stCondLst>
                                            <p:cond delay="0"/>
                                          </p:stCondLst>
                                        </p:cTn>
                                        <p:tgtEl>
                                          <p:spTgt spid="4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56" presetClass="entr" presetSubtype="0" fill="hold" grpId="0" nodeType="clickEffect">
                                  <p:stCondLst>
                                    <p:cond delay="0"/>
                                  </p:stCondLst>
                                  <p:iterate type="lt">
                                    <p:tmPct val="10000"/>
                                  </p:iterate>
                                  <p:childTnLst>
                                    <p:set>
                                      <p:cBhvr>
                                        <p:cTn id="54" dur="1" fill="hold">
                                          <p:stCondLst>
                                            <p:cond delay="0"/>
                                          </p:stCondLst>
                                        </p:cTn>
                                        <p:tgtEl>
                                          <p:spTgt spid="47"/>
                                        </p:tgtEl>
                                        <p:attrNameLst>
                                          <p:attrName>style.visibility</p:attrName>
                                        </p:attrNameLst>
                                      </p:cBhvr>
                                      <p:to>
                                        <p:strVal val="visible"/>
                                      </p:to>
                                    </p:set>
                                    <p:anim by="(-#ppt_w*2)" calcmode="lin" valueType="num">
                                      <p:cBhvr rctx="PPT">
                                        <p:cTn id="55" dur="500" autoRev="1" fill="hold">
                                          <p:stCondLst>
                                            <p:cond delay="0"/>
                                          </p:stCondLst>
                                        </p:cTn>
                                        <p:tgtEl>
                                          <p:spTgt spid="47"/>
                                        </p:tgtEl>
                                        <p:attrNameLst>
                                          <p:attrName>ppt_w</p:attrName>
                                        </p:attrNameLst>
                                      </p:cBhvr>
                                    </p:anim>
                                    <p:anim by="(#ppt_w*0.50)" calcmode="lin" valueType="num">
                                      <p:cBhvr>
                                        <p:cTn id="56" dur="500" decel="50000" autoRev="1" fill="hold">
                                          <p:stCondLst>
                                            <p:cond delay="0"/>
                                          </p:stCondLst>
                                        </p:cTn>
                                        <p:tgtEl>
                                          <p:spTgt spid="47"/>
                                        </p:tgtEl>
                                        <p:attrNameLst>
                                          <p:attrName>ppt_x</p:attrName>
                                        </p:attrNameLst>
                                      </p:cBhvr>
                                    </p:anim>
                                    <p:anim from="(-#ppt_h/2)" to="(#ppt_y)" calcmode="lin" valueType="num">
                                      <p:cBhvr>
                                        <p:cTn id="57" dur="1000" fill="hold">
                                          <p:stCondLst>
                                            <p:cond delay="0"/>
                                          </p:stCondLst>
                                        </p:cTn>
                                        <p:tgtEl>
                                          <p:spTgt spid="47"/>
                                        </p:tgtEl>
                                        <p:attrNameLst>
                                          <p:attrName>ppt_y</p:attrName>
                                        </p:attrNameLst>
                                      </p:cBhvr>
                                    </p:anim>
                                    <p:animRot by="21600000">
                                      <p:cBhvr>
                                        <p:cTn id="58" dur="1000" fill="hold">
                                          <p:stCondLst>
                                            <p:cond delay="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8" grpId="0"/>
      <p:bldP spid="42" grpId="0"/>
      <p:bldP spid="44" grpId="0"/>
      <p:bldP spid="45" grpId="0"/>
      <p:bldP spid="46" grpId="0"/>
      <p:bldP spid="4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38</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278</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221</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0.79</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1.3</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20.1</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0.7</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58</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4.4</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0.79</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2168</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34.9</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8" name="TextBox 7">
            <a:extLst>
              <a:ext uri="{FF2B5EF4-FFF2-40B4-BE49-F238E27FC236}">
                <a16:creationId xmlns:a16="http://schemas.microsoft.com/office/drawing/2014/main" id="{B5C440C5-CEE2-FC47-B5A6-B1A81B860C56}"/>
              </a:ext>
            </a:extLst>
          </p:cNvPr>
          <p:cNvSpPr txBox="1"/>
          <p:nvPr/>
        </p:nvSpPr>
        <p:spPr>
          <a:xfrm>
            <a:off x="1563581" y="5368414"/>
            <a:ext cx="1122423" cy="584775"/>
          </a:xfrm>
          <a:prstGeom prst="rect">
            <a:avLst/>
          </a:prstGeom>
          <a:noFill/>
        </p:spPr>
        <p:txBody>
          <a:bodyPr wrap="none" rtlCol="0">
            <a:spAutoFit/>
          </a:bodyPr>
          <a:lstStyle/>
          <a:p>
            <a:r>
              <a:rPr lang="en-US" sz="3200" dirty="0"/>
              <a:t>0.262</a:t>
            </a:r>
          </a:p>
        </p:txBody>
      </p:sp>
      <p:sp>
        <p:nvSpPr>
          <p:cNvPr id="38" name="TextBox 37">
            <a:extLst>
              <a:ext uri="{FF2B5EF4-FFF2-40B4-BE49-F238E27FC236}">
                <a16:creationId xmlns:a16="http://schemas.microsoft.com/office/drawing/2014/main" id="{6F6CF21E-2B65-564D-8884-E17F0ED06D59}"/>
              </a:ext>
            </a:extLst>
          </p:cNvPr>
          <p:cNvSpPr txBox="1"/>
          <p:nvPr/>
        </p:nvSpPr>
        <p:spPr>
          <a:xfrm>
            <a:off x="2964295" y="5360824"/>
            <a:ext cx="914033" cy="584775"/>
          </a:xfrm>
          <a:prstGeom prst="rect">
            <a:avLst/>
          </a:prstGeom>
          <a:noFill/>
        </p:spPr>
        <p:txBody>
          <a:bodyPr wrap="none" rtlCol="0">
            <a:spAutoFit/>
          </a:bodyPr>
          <a:lstStyle/>
          <a:p>
            <a:r>
              <a:rPr lang="en-US" sz="3200" dirty="0"/>
              <a:t>0.83</a:t>
            </a:r>
          </a:p>
        </p:txBody>
      </p:sp>
      <p:sp>
        <p:nvSpPr>
          <p:cNvPr id="42" name="TextBox 41">
            <a:extLst>
              <a:ext uri="{FF2B5EF4-FFF2-40B4-BE49-F238E27FC236}">
                <a16:creationId xmlns:a16="http://schemas.microsoft.com/office/drawing/2014/main" id="{83371E7E-CFE1-8B48-8F24-4545D0F1D457}"/>
              </a:ext>
            </a:extLst>
          </p:cNvPr>
          <p:cNvSpPr txBox="1"/>
          <p:nvPr/>
        </p:nvSpPr>
        <p:spPr>
          <a:xfrm>
            <a:off x="4696979" y="5346088"/>
            <a:ext cx="601447" cy="584775"/>
          </a:xfrm>
          <a:prstGeom prst="rect">
            <a:avLst/>
          </a:prstGeom>
          <a:noFill/>
        </p:spPr>
        <p:txBody>
          <a:bodyPr wrap="none" rtlCol="0">
            <a:spAutoFit/>
          </a:bodyPr>
          <a:lstStyle/>
          <a:p>
            <a:r>
              <a:rPr lang="en-US" sz="3200" dirty="0"/>
              <a:t>43</a:t>
            </a:r>
          </a:p>
        </p:txBody>
      </p:sp>
      <p:sp>
        <p:nvSpPr>
          <p:cNvPr id="44" name="TextBox 43">
            <a:extLst>
              <a:ext uri="{FF2B5EF4-FFF2-40B4-BE49-F238E27FC236}">
                <a16:creationId xmlns:a16="http://schemas.microsoft.com/office/drawing/2014/main" id="{0E70CF3F-66AB-8A4C-AEE3-712E37E193FC}"/>
              </a:ext>
            </a:extLst>
          </p:cNvPr>
          <p:cNvSpPr txBox="1"/>
          <p:nvPr/>
        </p:nvSpPr>
        <p:spPr>
          <a:xfrm>
            <a:off x="6292129" y="5360824"/>
            <a:ext cx="601447" cy="584775"/>
          </a:xfrm>
          <a:prstGeom prst="rect">
            <a:avLst/>
          </a:prstGeom>
          <a:noFill/>
        </p:spPr>
        <p:txBody>
          <a:bodyPr wrap="none" rtlCol="0">
            <a:spAutoFit/>
          </a:bodyPr>
          <a:lstStyle/>
          <a:p>
            <a:r>
              <a:rPr lang="en-US" sz="3200" dirty="0"/>
              <a:t>57</a:t>
            </a:r>
          </a:p>
        </p:txBody>
      </p:sp>
      <p:sp>
        <p:nvSpPr>
          <p:cNvPr id="45" name="TextBox 44">
            <a:extLst>
              <a:ext uri="{FF2B5EF4-FFF2-40B4-BE49-F238E27FC236}">
                <a16:creationId xmlns:a16="http://schemas.microsoft.com/office/drawing/2014/main" id="{10645C6F-2F9C-C946-946B-4AD05D6BA0AB}"/>
              </a:ext>
            </a:extLst>
          </p:cNvPr>
          <p:cNvSpPr txBox="1"/>
          <p:nvPr/>
        </p:nvSpPr>
        <p:spPr>
          <a:xfrm>
            <a:off x="7540120" y="5360823"/>
            <a:ext cx="1018227" cy="584775"/>
          </a:xfrm>
          <a:prstGeom prst="rect">
            <a:avLst/>
          </a:prstGeom>
          <a:noFill/>
        </p:spPr>
        <p:txBody>
          <a:bodyPr wrap="none" rtlCol="0">
            <a:spAutoFit/>
          </a:bodyPr>
          <a:lstStyle/>
          <a:p>
            <a:r>
              <a:rPr lang="en-US" sz="3200" dirty="0"/>
              <a:t>1815</a:t>
            </a:r>
          </a:p>
        </p:txBody>
      </p:sp>
      <p:sp>
        <p:nvSpPr>
          <p:cNvPr id="46" name="TextBox 45">
            <a:extLst>
              <a:ext uri="{FF2B5EF4-FFF2-40B4-BE49-F238E27FC236}">
                <a16:creationId xmlns:a16="http://schemas.microsoft.com/office/drawing/2014/main" id="{CE9F8108-5D17-D143-A342-1A072ADA198A}"/>
              </a:ext>
            </a:extLst>
          </p:cNvPr>
          <p:cNvSpPr txBox="1"/>
          <p:nvPr/>
        </p:nvSpPr>
        <p:spPr>
          <a:xfrm>
            <a:off x="8952241" y="5368414"/>
            <a:ext cx="914033" cy="584775"/>
          </a:xfrm>
          <a:prstGeom prst="rect">
            <a:avLst/>
          </a:prstGeom>
          <a:noFill/>
        </p:spPr>
        <p:txBody>
          <a:bodyPr wrap="none" rtlCol="0">
            <a:spAutoFit/>
          </a:bodyPr>
          <a:lstStyle/>
          <a:p>
            <a:r>
              <a:rPr lang="en-US" sz="3200" dirty="0"/>
              <a:t>75.6</a:t>
            </a:r>
          </a:p>
        </p:txBody>
      </p:sp>
      <p:sp>
        <p:nvSpPr>
          <p:cNvPr id="47" name="TextBox 46">
            <a:extLst>
              <a:ext uri="{FF2B5EF4-FFF2-40B4-BE49-F238E27FC236}">
                <a16:creationId xmlns:a16="http://schemas.microsoft.com/office/drawing/2014/main" id="{C4651A2F-3992-FA40-85F2-299BDA9260B5}"/>
              </a:ext>
            </a:extLst>
          </p:cNvPr>
          <p:cNvSpPr txBox="1"/>
          <p:nvPr/>
        </p:nvSpPr>
        <p:spPr>
          <a:xfrm>
            <a:off x="10358973" y="5368414"/>
            <a:ext cx="914033" cy="584775"/>
          </a:xfrm>
          <a:prstGeom prst="rect">
            <a:avLst/>
          </a:prstGeom>
          <a:noFill/>
        </p:spPr>
        <p:txBody>
          <a:bodyPr wrap="none" rtlCol="0">
            <a:spAutoFit/>
          </a:bodyPr>
          <a:lstStyle/>
          <a:p>
            <a:r>
              <a:rPr lang="en-US" sz="3200" dirty="0"/>
              <a:t>1.26</a:t>
            </a:r>
          </a:p>
        </p:txBody>
      </p:sp>
      <p:cxnSp>
        <p:nvCxnSpPr>
          <p:cNvPr id="53" name="Straight Arrow Connector 52">
            <a:extLst>
              <a:ext uri="{FF2B5EF4-FFF2-40B4-BE49-F238E27FC236}">
                <a16:creationId xmlns:a16="http://schemas.microsoft.com/office/drawing/2014/main" id="{75033973-47B9-9848-A6A2-DBFB557C1715}"/>
              </a:ext>
            </a:extLst>
          </p:cNvPr>
          <p:cNvCxnSpPr>
            <a:cxnSpLocks/>
          </p:cNvCxnSpPr>
          <p:nvPr/>
        </p:nvCxnSpPr>
        <p:spPr>
          <a:xfrm flipV="1">
            <a:off x="3727581" y="1114509"/>
            <a:ext cx="1127249" cy="340255"/>
          </a:xfrm>
          <a:prstGeom prst="straightConnector1">
            <a:avLst/>
          </a:prstGeom>
          <a:ln w="76200">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BF9E8DD-A977-D94D-A0FA-7DA5843AE858}"/>
              </a:ext>
            </a:extLst>
          </p:cNvPr>
          <p:cNvCxnSpPr>
            <a:cxnSpLocks/>
          </p:cNvCxnSpPr>
          <p:nvPr/>
        </p:nvCxnSpPr>
        <p:spPr>
          <a:xfrm flipH="1" flipV="1">
            <a:off x="6459450" y="1124817"/>
            <a:ext cx="1970688" cy="338948"/>
          </a:xfrm>
          <a:prstGeom prst="straightConnector1">
            <a:avLst/>
          </a:prstGeom>
          <a:ln w="76200">
            <a:solidFill>
              <a:srgbClr val="24638C"/>
            </a:solidFill>
            <a:tailEnd type="triangle"/>
          </a:ln>
          <a:effectLst>
            <a:glow rad="63500">
              <a:schemeClr val="accent5">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B2BBEA0-0E02-C245-8527-D101E9575121}"/>
              </a:ext>
            </a:extLst>
          </p:cNvPr>
          <p:cNvCxnSpPr>
            <a:cxnSpLocks/>
          </p:cNvCxnSpPr>
          <p:nvPr/>
        </p:nvCxnSpPr>
        <p:spPr>
          <a:xfrm flipV="1">
            <a:off x="3745359" y="1946406"/>
            <a:ext cx="2210277" cy="826662"/>
          </a:xfrm>
          <a:prstGeom prst="straightConnector1">
            <a:avLst/>
          </a:prstGeom>
          <a:ln w="76200">
            <a:solidFill>
              <a:srgbClr val="39CFA7"/>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1210D941-BF76-B640-90FD-634D30A2AE43}"/>
              </a:ext>
            </a:extLst>
          </p:cNvPr>
          <p:cNvSpPr txBox="1"/>
          <p:nvPr/>
        </p:nvSpPr>
        <p:spPr>
          <a:xfrm>
            <a:off x="1563581" y="6073545"/>
            <a:ext cx="1122423" cy="584775"/>
          </a:xfrm>
          <a:prstGeom prst="rect">
            <a:avLst/>
          </a:prstGeom>
          <a:noFill/>
        </p:spPr>
        <p:txBody>
          <a:bodyPr wrap="none" rtlCol="0">
            <a:spAutoFit/>
          </a:bodyPr>
          <a:lstStyle/>
          <a:p>
            <a:r>
              <a:rPr lang="en-US" sz="3200" dirty="0"/>
              <a:t>0.278</a:t>
            </a:r>
          </a:p>
        </p:txBody>
      </p:sp>
      <p:sp>
        <p:nvSpPr>
          <p:cNvPr id="65" name="TextBox 64">
            <a:extLst>
              <a:ext uri="{FF2B5EF4-FFF2-40B4-BE49-F238E27FC236}">
                <a16:creationId xmlns:a16="http://schemas.microsoft.com/office/drawing/2014/main" id="{84D16300-3BEF-DD47-834B-415794C072FF}"/>
              </a:ext>
            </a:extLst>
          </p:cNvPr>
          <p:cNvSpPr txBox="1"/>
          <p:nvPr/>
        </p:nvSpPr>
        <p:spPr>
          <a:xfrm>
            <a:off x="2964295" y="6065955"/>
            <a:ext cx="914033" cy="584775"/>
          </a:xfrm>
          <a:prstGeom prst="rect">
            <a:avLst/>
          </a:prstGeom>
          <a:noFill/>
        </p:spPr>
        <p:txBody>
          <a:bodyPr wrap="none" rtlCol="0">
            <a:spAutoFit/>
          </a:bodyPr>
          <a:lstStyle/>
          <a:p>
            <a:r>
              <a:rPr lang="en-US" sz="3200" dirty="0"/>
              <a:t>0.79</a:t>
            </a:r>
          </a:p>
        </p:txBody>
      </p:sp>
      <p:sp>
        <p:nvSpPr>
          <p:cNvPr id="66" name="TextBox 65">
            <a:extLst>
              <a:ext uri="{FF2B5EF4-FFF2-40B4-BE49-F238E27FC236}">
                <a16:creationId xmlns:a16="http://schemas.microsoft.com/office/drawing/2014/main" id="{5EF2836C-1E79-B140-8A93-7A8A14D390ED}"/>
              </a:ext>
            </a:extLst>
          </p:cNvPr>
          <p:cNvSpPr txBox="1"/>
          <p:nvPr/>
        </p:nvSpPr>
        <p:spPr>
          <a:xfrm>
            <a:off x="4696979" y="6051219"/>
            <a:ext cx="601447" cy="584775"/>
          </a:xfrm>
          <a:prstGeom prst="rect">
            <a:avLst/>
          </a:prstGeom>
          <a:noFill/>
        </p:spPr>
        <p:txBody>
          <a:bodyPr wrap="none" rtlCol="0">
            <a:spAutoFit/>
          </a:bodyPr>
          <a:lstStyle/>
          <a:p>
            <a:r>
              <a:rPr lang="en-US" sz="3200" dirty="0"/>
              <a:t>30</a:t>
            </a:r>
          </a:p>
        </p:txBody>
      </p:sp>
      <p:sp>
        <p:nvSpPr>
          <p:cNvPr id="67" name="TextBox 66">
            <a:extLst>
              <a:ext uri="{FF2B5EF4-FFF2-40B4-BE49-F238E27FC236}">
                <a16:creationId xmlns:a16="http://schemas.microsoft.com/office/drawing/2014/main" id="{F425E527-A203-984A-8330-99248EFFDF2E}"/>
              </a:ext>
            </a:extLst>
          </p:cNvPr>
          <p:cNvSpPr txBox="1"/>
          <p:nvPr/>
        </p:nvSpPr>
        <p:spPr>
          <a:xfrm>
            <a:off x="6292129" y="6065955"/>
            <a:ext cx="601447" cy="584775"/>
          </a:xfrm>
          <a:prstGeom prst="rect">
            <a:avLst/>
          </a:prstGeom>
          <a:noFill/>
        </p:spPr>
        <p:txBody>
          <a:bodyPr wrap="none" rtlCol="0">
            <a:spAutoFit/>
          </a:bodyPr>
          <a:lstStyle/>
          <a:p>
            <a:r>
              <a:rPr lang="en-US" sz="3200" dirty="0"/>
              <a:t>70</a:t>
            </a:r>
          </a:p>
        </p:txBody>
      </p:sp>
      <p:sp>
        <p:nvSpPr>
          <p:cNvPr id="68" name="TextBox 67">
            <a:extLst>
              <a:ext uri="{FF2B5EF4-FFF2-40B4-BE49-F238E27FC236}">
                <a16:creationId xmlns:a16="http://schemas.microsoft.com/office/drawing/2014/main" id="{51FBFB92-921D-AC48-8951-C8410994F2FF}"/>
              </a:ext>
            </a:extLst>
          </p:cNvPr>
          <p:cNvSpPr txBox="1"/>
          <p:nvPr/>
        </p:nvSpPr>
        <p:spPr>
          <a:xfrm>
            <a:off x="7540120" y="6065954"/>
            <a:ext cx="1018227" cy="584775"/>
          </a:xfrm>
          <a:prstGeom prst="rect">
            <a:avLst/>
          </a:prstGeom>
          <a:noFill/>
        </p:spPr>
        <p:txBody>
          <a:bodyPr wrap="none" rtlCol="0">
            <a:spAutoFit/>
          </a:bodyPr>
          <a:lstStyle/>
          <a:p>
            <a:r>
              <a:rPr lang="en-US" sz="3200" dirty="0"/>
              <a:t>2168</a:t>
            </a:r>
          </a:p>
        </p:txBody>
      </p:sp>
      <p:sp>
        <p:nvSpPr>
          <p:cNvPr id="69" name="TextBox 68">
            <a:extLst>
              <a:ext uri="{FF2B5EF4-FFF2-40B4-BE49-F238E27FC236}">
                <a16:creationId xmlns:a16="http://schemas.microsoft.com/office/drawing/2014/main" id="{A2A28BAA-6E53-4B4E-A078-765016FD85A2}"/>
              </a:ext>
            </a:extLst>
          </p:cNvPr>
          <p:cNvSpPr txBox="1"/>
          <p:nvPr/>
        </p:nvSpPr>
        <p:spPr>
          <a:xfrm>
            <a:off x="8952241" y="6073545"/>
            <a:ext cx="914033" cy="584775"/>
          </a:xfrm>
          <a:prstGeom prst="rect">
            <a:avLst/>
          </a:prstGeom>
          <a:noFill/>
        </p:spPr>
        <p:txBody>
          <a:bodyPr wrap="none" rtlCol="0">
            <a:spAutoFit/>
          </a:bodyPr>
          <a:lstStyle/>
          <a:p>
            <a:r>
              <a:rPr lang="en-US" sz="3200" dirty="0"/>
              <a:t>90.3</a:t>
            </a:r>
          </a:p>
        </p:txBody>
      </p:sp>
      <p:sp>
        <p:nvSpPr>
          <p:cNvPr id="70" name="TextBox 69">
            <a:extLst>
              <a:ext uri="{FF2B5EF4-FFF2-40B4-BE49-F238E27FC236}">
                <a16:creationId xmlns:a16="http://schemas.microsoft.com/office/drawing/2014/main" id="{1AB2412F-4069-D445-97A3-4706FF78BAA9}"/>
              </a:ext>
            </a:extLst>
          </p:cNvPr>
          <p:cNvSpPr txBox="1"/>
          <p:nvPr/>
        </p:nvSpPr>
        <p:spPr>
          <a:xfrm>
            <a:off x="10358973" y="6073545"/>
            <a:ext cx="914033" cy="584775"/>
          </a:xfrm>
          <a:prstGeom prst="rect">
            <a:avLst/>
          </a:prstGeom>
          <a:noFill/>
        </p:spPr>
        <p:txBody>
          <a:bodyPr wrap="none" rtlCol="0">
            <a:spAutoFit/>
          </a:bodyPr>
          <a:lstStyle/>
          <a:p>
            <a:r>
              <a:rPr lang="en-US" sz="3200" dirty="0"/>
              <a:t>1.51</a:t>
            </a:r>
          </a:p>
        </p:txBody>
      </p:sp>
    </p:spTree>
    <p:extLst>
      <p:ext uri="{BB962C8B-B14F-4D97-AF65-F5344CB8AC3E}">
        <p14:creationId xmlns:p14="http://schemas.microsoft.com/office/powerpoint/2010/main" val="376805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2"/>
                                        </p:tgtEl>
                                        <p:attrNameLst>
                                          <p:attrName>style.visibility</p:attrName>
                                        </p:attrNameLst>
                                      </p:cBhvr>
                                      <p:to>
                                        <p:strVal val="visible"/>
                                      </p:to>
                                    </p:set>
                                    <p:anim by="(-#ppt_w*2)" calcmode="lin" valueType="num">
                                      <p:cBhvr rctx="PPT">
                                        <p:cTn id="15" dur="500" autoRev="1" fill="hold">
                                          <p:stCondLst>
                                            <p:cond delay="0"/>
                                          </p:stCondLst>
                                        </p:cTn>
                                        <p:tgtEl>
                                          <p:spTgt spid="62"/>
                                        </p:tgtEl>
                                        <p:attrNameLst>
                                          <p:attrName>ppt_w</p:attrName>
                                        </p:attrNameLst>
                                      </p:cBhvr>
                                    </p:anim>
                                    <p:anim by="(#ppt_w*0.50)" calcmode="lin" valueType="num">
                                      <p:cBhvr>
                                        <p:cTn id="16" dur="500" decel="50000" autoRev="1" fill="hold">
                                          <p:stCondLst>
                                            <p:cond delay="0"/>
                                          </p:stCondLst>
                                        </p:cTn>
                                        <p:tgtEl>
                                          <p:spTgt spid="62"/>
                                        </p:tgtEl>
                                        <p:attrNameLst>
                                          <p:attrName>ppt_x</p:attrName>
                                        </p:attrNameLst>
                                      </p:cBhvr>
                                    </p:anim>
                                    <p:anim from="(-#ppt_h/2)" to="(#ppt_y)" calcmode="lin" valueType="num">
                                      <p:cBhvr>
                                        <p:cTn id="17" dur="1000" fill="hold">
                                          <p:stCondLst>
                                            <p:cond delay="0"/>
                                          </p:stCondLst>
                                        </p:cTn>
                                        <p:tgtEl>
                                          <p:spTgt spid="62"/>
                                        </p:tgtEl>
                                        <p:attrNameLst>
                                          <p:attrName>ppt_y</p:attrName>
                                        </p:attrNameLst>
                                      </p:cBhvr>
                                    </p:anim>
                                    <p:animRot by="21600000">
                                      <p:cBhvr>
                                        <p:cTn id="18" dur="1000" fill="hold">
                                          <p:stCondLst>
                                            <p:cond delay="0"/>
                                          </p:stCondLst>
                                        </p:cTn>
                                        <p:tgtEl>
                                          <p:spTgt spid="6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65"/>
                                        </p:tgtEl>
                                        <p:attrNameLst>
                                          <p:attrName>style.visibility</p:attrName>
                                        </p:attrNameLst>
                                      </p:cBhvr>
                                      <p:to>
                                        <p:strVal val="visible"/>
                                      </p:to>
                                    </p:set>
                                    <p:anim by="(-#ppt_w*2)" calcmode="lin" valueType="num">
                                      <p:cBhvr rctx="PPT">
                                        <p:cTn id="23" dur="500" autoRev="1" fill="hold">
                                          <p:stCondLst>
                                            <p:cond delay="0"/>
                                          </p:stCondLst>
                                        </p:cTn>
                                        <p:tgtEl>
                                          <p:spTgt spid="65"/>
                                        </p:tgtEl>
                                        <p:attrNameLst>
                                          <p:attrName>ppt_w</p:attrName>
                                        </p:attrNameLst>
                                      </p:cBhvr>
                                    </p:anim>
                                    <p:anim by="(#ppt_w*0.50)" calcmode="lin" valueType="num">
                                      <p:cBhvr>
                                        <p:cTn id="24" dur="500" decel="50000" autoRev="1" fill="hold">
                                          <p:stCondLst>
                                            <p:cond delay="0"/>
                                          </p:stCondLst>
                                        </p:cTn>
                                        <p:tgtEl>
                                          <p:spTgt spid="65"/>
                                        </p:tgtEl>
                                        <p:attrNameLst>
                                          <p:attrName>ppt_x</p:attrName>
                                        </p:attrNameLst>
                                      </p:cBhvr>
                                    </p:anim>
                                    <p:anim from="(-#ppt_h/2)" to="(#ppt_y)" calcmode="lin" valueType="num">
                                      <p:cBhvr>
                                        <p:cTn id="25" dur="1000" fill="hold">
                                          <p:stCondLst>
                                            <p:cond delay="0"/>
                                          </p:stCondLst>
                                        </p:cTn>
                                        <p:tgtEl>
                                          <p:spTgt spid="65"/>
                                        </p:tgtEl>
                                        <p:attrNameLst>
                                          <p:attrName>ppt_y</p:attrName>
                                        </p:attrNameLst>
                                      </p:cBhvr>
                                    </p:anim>
                                    <p:animRot by="21600000">
                                      <p:cBhvr>
                                        <p:cTn id="26" dur="1000" fill="hold">
                                          <p:stCondLst>
                                            <p:cond delay="0"/>
                                          </p:stCondLst>
                                        </p:cTn>
                                        <p:tgtEl>
                                          <p:spTgt spid="6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67"/>
                                        </p:tgtEl>
                                        <p:attrNameLst>
                                          <p:attrName>style.visibility</p:attrName>
                                        </p:attrNameLst>
                                      </p:cBhvr>
                                      <p:to>
                                        <p:strVal val="visible"/>
                                      </p:to>
                                    </p:set>
                                    <p:anim by="(-#ppt_w*2)" calcmode="lin" valueType="num">
                                      <p:cBhvr rctx="PPT">
                                        <p:cTn id="31" dur="500" autoRev="1" fill="hold">
                                          <p:stCondLst>
                                            <p:cond delay="0"/>
                                          </p:stCondLst>
                                        </p:cTn>
                                        <p:tgtEl>
                                          <p:spTgt spid="67"/>
                                        </p:tgtEl>
                                        <p:attrNameLst>
                                          <p:attrName>ppt_w</p:attrName>
                                        </p:attrNameLst>
                                      </p:cBhvr>
                                    </p:anim>
                                    <p:anim by="(#ppt_w*0.50)" calcmode="lin" valueType="num">
                                      <p:cBhvr>
                                        <p:cTn id="32" dur="500" decel="50000" autoRev="1" fill="hold">
                                          <p:stCondLst>
                                            <p:cond delay="0"/>
                                          </p:stCondLst>
                                        </p:cTn>
                                        <p:tgtEl>
                                          <p:spTgt spid="67"/>
                                        </p:tgtEl>
                                        <p:attrNameLst>
                                          <p:attrName>ppt_x</p:attrName>
                                        </p:attrNameLst>
                                      </p:cBhvr>
                                    </p:anim>
                                    <p:anim from="(-#ppt_h/2)" to="(#ppt_y)" calcmode="lin" valueType="num">
                                      <p:cBhvr>
                                        <p:cTn id="33" dur="1000" fill="hold">
                                          <p:stCondLst>
                                            <p:cond delay="0"/>
                                          </p:stCondLst>
                                        </p:cTn>
                                        <p:tgtEl>
                                          <p:spTgt spid="67"/>
                                        </p:tgtEl>
                                        <p:attrNameLst>
                                          <p:attrName>ppt_y</p:attrName>
                                        </p:attrNameLst>
                                      </p:cBhvr>
                                    </p:anim>
                                    <p:animRot by="21600000">
                                      <p:cBhvr>
                                        <p:cTn id="34" dur="1000" fill="hold">
                                          <p:stCondLst>
                                            <p:cond delay="0"/>
                                          </p:stCondLst>
                                        </p:cTn>
                                        <p:tgtEl>
                                          <p:spTgt spid="67"/>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grpId="0" nodeType="clickEffect">
                                  <p:stCondLst>
                                    <p:cond delay="0"/>
                                  </p:stCondLst>
                                  <p:iterate type="lt">
                                    <p:tmPct val="10000"/>
                                  </p:iterate>
                                  <p:childTnLst>
                                    <p:set>
                                      <p:cBhvr>
                                        <p:cTn id="38" dur="1" fill="hold">
                                          <p:stCondLst>
                                            <p:cond delay="0"/>
                                          </p:stCondLst>
                                        </p:cTn>
                                        <p:tgtEl>
                                          <p:spTgt spid="66"/>
                                        </p:tgtEl>
                                        <p:attrNameLst>
                                          <p:attrName>style.visibility</p:attrName>
                                        </p:attrNameLst>
                                      </p:cBhvr>
                                      <p:to>
                                        <p:strVal val="visible"/>
                                      </p:to>
                                    </p:set>
                                    <p:anim by="(-#ppt_w*2)" calcmode="lin" valueType="num">
                                      <p:cBhvr rctx="PPT">
                                        <p:cTn id="39" dur="500" autoRev="1" fill="hold">
                                          <p:stCondLst>
                                            <p:cond delay="0"/>
                                          </p:stCondLst>
                                        </p:cTn>
                                        <p:tgtEl>
                                          <p:spTgt spid="66"/>
                                        </p:tgtEl>
                                        <p:attrNameLst>
                                          <p:attrName>ppt_w</p:attrName>
                                        </p:attrNameLst>
                                      </p:cBhvr>
                                    </p:anim>
                                    <p:anim by="(#ppt_w*0.50)" calcmode="lin" valueType="num">
                                      <p:cBhvr>
                                        <p:cTn id="40" dur="500" decel="50000" autoRev="1" fill="hold">
                                          <p:stCondLst>
                                            <p:cond delay="0"/>
                                          </p:stCondLst>
                                        </p:cTn>
                                        <p:tgtEl>
                                          <p:spTgt spid="66"/>
                                        </p:tgtEl>
                                        <p:attrNameLst>
                                          <p:attrName>ppt_x</p:attrName>
                                        </p:attrNameLst>
                                      </p:cBhvr>
                                    </p:anim>
                                    <p:anim from="(-#ppt_h/2)" to="(#ppt_y)" calcmode="lin" valueType="num">
                                      <p:cBhvr>
                                        <p:cTn id="41" dur="1000" fill="hold">
                                          <p:stCondLst>
                                            <p:cond delay="0"/>
                                          </p:stCondLst>
                                        </p:cTn>
                                        <p:tgtEl>
                                          <p:spTgt spid="66"/>
                                        </p:tgtEl>
                                        <p:attrNameLst>
                                          <p:attrName>ppt_y</p:attrName>
                                        </p:attrNameLst>
                                      </p:cBhvr>
                                    </p:anim>
                                    <p:animRot by="21600000">
                                      <p:cBhvr>
                                        <p:cTn id="42" dur="1000" fill="hold">
                                          <p:stCondLst>
                                            <p:cond delay="0"/>
                                          </p:stCondLst>
                                        </p:cTn>
                                        <p:tgtEl>
                                          <p:spTgt spid="6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56" presetClass="entr" presetSubtype="0" fill="hold" grpId="0" nodeType="clickEffect">
                                  <p:stCondLst>
                                    <p:cond delay="0"/>
                                  </p:stCondLst>
                                  <p:iterate type="lt">
                                    <p:tmPct val="10000"/>
                                  </p:iterate>
                                  <p:childTnLst>
                                    <p:set>
                                      <p:cBhvr>
                                        <p:cTn id="46" dur="1" fill="hold">
                                          <p:stCondLst>
                                            <p:cond delay="0"/>
                                          </p:stCondLst>
                                        </p:cTn>
                                        <p:tgtEl>
                                          <p:spTgt spid="68"/>
                                        </p:tgtEl>
                                        <p:attrNameLst>
                                          <p:attrName>style.visibility</p:attrName>
                                        </p:attrNameLst>
                                      </p:cBhvr>
                                      <p:to>
                                        <p:strVal val="visible"/>
                                      </p:to>
                                    </p:set>
                                    <p:anim by="(-#ppt_w*2)" calcmode="lin" valueType="num">
                                      <p:cBhvr rctx="PPT">
                                        <p:cTn id="47" dur="500" autoRev="1" fill="hold">
                                          <p:stCondLst>
                                            <p:cond delay="0"/>
                                          </p:stCondLst>
                                        </p:cTn>
                                        <p:tgtEl>
                                          <p:spTgt spid="68"/>
                                        </p:tgtEl>
                                        <p:attrNameLst>
                                          <p:attrName>ppt_w</p:attrName>
                                        </p:attrNameLst>
                                      </p:cBhvr>
                                    </p:anim>
                                    <p:anim by="(#ppt_w*0.50)" calcmode="lin" valueType="num">
                                      <p:cBhvr>
                                        <p:cTn id="48" dur="500" decel="50000" autoRev="1" fill="hold">
                                          <p:stCondLst>
                                            <p:cond delay="0"/>
                                          </p:stCondLst>
                                        </p:cTn>
                                        <p:tgtEl>
                                          <p:spTgt spid="68"/>
                                        </p:tgtEl>
                                        <p:attrNameLst>
                                          <p:attrName>ppt_x</p:attrName>
                                        </p:attrNameLst>
                                      </p:cBhvr>
                                    </p:anim>
                                    <p:anim from="(-#ppt_h/2)" to="(#ppt_y)" calcmode="lin" valueType="num">
                                      <p:cBhvr>
                                        <p:cTn id="49" dur="1000" fill="hold">
                                          <p:stCondLst>
                                            <p:cond delay="0"/>
                                          </p:stCondLst>
                                        </p:cTn>
                                        <p:tgtEl>
                                          <p:spTgt spid="68"/>
                                        </p:tgtEl>
                                        <p:attrNameLst>
                                          <p:attrName>ppt_y</p:attrName>
                                        </p:attrNameLst>
                                      </p:cBhvr>
                                    </p:anim>
                                    <p:animRot by="21600000">
                                      <p:cBhvr>
                                        <p:cTn id="50" dur="1000" fill="hold">
                                          <p:stCondLst>
                                            <p:cond delay="0"/>
                                          </p:stCondLst>
                                        </p:cTn>
                                        <p:tgtEl>
                                          <p:spTgt spid="6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56" presetClass="entr" presetSubtype="0" fill="hold" grpId="0" nodeType="clickEffect">
                                  <p:stCondLst>
                                    <p:cond delay="0"/>
                                  </p:stCondLst>
                                  <p:iterate type="lt">
                                    <p:tmPct val="10000"/>
                                  </p:iterate>
                                  <p:childTnLst>
                                    <p:set>
                                      <p:cBhvr>
                                        <p:cTn id="54" dur="1" fill="hold">
                                          <p:stCondLst>
                                            <p:cond delay="0"/>
                                          </p:stCondLst>
                                        </p:cTn>
                                        <p:tgtEl>
                                          <p:spTgt spid="69"/>
                                        </p:tgtEl>
                                        <p:attrNameLst>
                                          <p:attrName>style.visibility</p:attrName>
                                        </p:attrNameLst>
                                      </p:cBhvr>
                                      <p:to>
                                        <p:strVal val="visible"/>
                                      </p:to>
                                    </p:set>
                                    <p:anim by="(-#ppt_w*2)" calcmode="lin" valueType="num">
                                      <p:cBhvr rctx="PPT">
                                        <p:cTn id="55" dur="500" autoRev="1" fill="hold">
                                          <p:stCondLst>
                                            <p:cond delay="0"/>
                                          </p:stCondLst>
                                        </p:cTn>
                                        <p:tgtEl>
                                          <p:spTgt spid="69"/>
                                        </p:tgtEl>
                                        <p:attrNameLst>
                                          <p:attrName>ppt_w</p:attrName>
                                        </p:attrNameLst>
                                      </p:cBhvr>
                                    </p:anim>
                                    <p:anim by="(#ppt_w*0.50)" calcmode="lin" valueType="num">
                                      <p:cBhvr>
                                        <p:cTn id="56" dur="500" decel="50000" autoRev="1" fill="hold">
                                          <p:stCondLst>
                                            <p:cond delay="0"/>
                                          </p:stCondLst>
                                        </p:cTn>
                                        <p:tgtEl>
                                          <p:spTgt spid="69"/>
                                        </p:tgtEl>
                                        <p:attrNameLst>
                                          <p:attrName>ppt_x</p:attrName>
                                        </p:attrNameLst>
                                      </p:cBhvr>
                                    </p:anim>
                                    <p:anim from="(-#ppt_h/2)" to="(#ppt_y)" calcmode="lin" valueType="num">
                                      <p:cBhvr>
                                        <p:cTn id="57" dur="1000" fill="hold">
                                          <p:stCondLst>
                                            <p:cond delay="0"/>
                                          </p:stCondLst>
                                        </p:cTn>
                                        <p:tgtEl>
                                          <p:spTgt spid="69"/>
                                        </p:tgtEl>
                                        <p:attrNameLst>
                                          <p:attrName>ppt_y</p:attrName>
                                        </p:attrNameLst>
                                      </p:cBhvr>
                                    </p:anim>
                                    <p:animRot by="21600000">
                                      <p:cBhvr>
                                        <p:cTn id="58" dur="1000" fill="hold">
                                          <p:stCondLst>
                                            <p:cond delay="0"/>
                                          </p:stCondLst>
                                        </p:cTn>
                                        <p:tgtEl>
                                          <p:spTgt spid="69"/>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56" presetClass="entr" presetSubtype="0" fill="hold" grpId="0" nodeType="clickEffect">
                                  <p:stCondLst>
                                    <p:cond delay="0"/>
                                  </p:stCondLst>
                                  <p:iterate type="lt">
                                    <p:tmPct val="10000"/>
                                  </p:iterate>
                                  <p:childTnLst>
                                    <p:set>
                                      <p:cBhvr>
                                        <p:cTn id="62" dur="1" fill="hold">
                                          <p:stCondLst>
                                            <p:cond delay="0"/>
                                          </p:stCondLst>
                                        </p:cTn>
                                        <p:tgtEl>
                                          <p:spTgt spid="70"/>
                                        </p:tgtEl>
                                        <p:attrNameLst>
                                          <p:attrName>style.visibility</p:attrName>
                                        </p:attrNameLst>
                                      </p:cBhvr>
                                      <p:to>
                                        <p:strVal val="visible"/>
                                      </p:to>
                                    </p:set>
                                    <p:anim by="(-#ppt_w*2)" calcmode="lin" valueType="num">
                                      <p:cBhvr rctx="PPT">
                                        <p:cTn id="63" dur="500" autoRev="1" fill="hold">
                                          <p:stCondLst>
                                            <p:cond delay="0"/>
                                          </p:stCondLst>
                                        </p:cTn>
                                        <p:tgtEl>
                                          <p:spTgt spid="70"/>
                                        </p:tgtEl>
                                        <p:attrNameLst>
                                          <p:attrName>ppt_w</p:attrName>
                                        </p:attrNameLst>
                                      </p:cBhvr>
                                    </p:anim>
                                    <p:anim by="(#ppt_w*0.50)" calcmode="lin" valueType="num">
                                      <p:cBhvr>
                                        <p:cTn id="64" dur="500" decel="50000" autoRev="1" fill="hold">
                                          <p:stCondLst>
                                            <p:cond delay="0"/>
                                          </p:stCondLst>
                                        </p:cTn>
                                        <p:tgtEl>
                                          <p:spTgt spid="70"/>
                                        </p:tgtEl>
                                        <p:attrNameLst>
                                          <p:attrName>ppt_x</p:attrName>
                                        </p:attrNameLst>
                                      </p:cBhvr>
                                    </p:anim>
                                    <p:anim from="(-#ppt_h/2)" to="(#ppt_y)" calcmode="lin" valueType="num">
                                      <p:cBhvr>
                                        <p:cTn id="65" dur="1000" fill="hold">
                                          <p:stCondLst>
                                            <p:cond delay="0"/>
                                          </p:stCondLst>
                                        </p:cTn>
                                        <p:tgtEl>
                                          <p:spTgt spid="70"/>
                                        </p:tgtEl>
                                        <p:attrNameLst>
                                          <p:attrName>ppt_y</p:attrName>
                                        </p:attrNameLst>
                                      </p:cBhvr>
                                    </p:anim>
                                    <p:animRot by="21600000">
                                      <p:cBhvr>
                                        <p:cTn id="66" dur="1000" fill="hold">
                                          <p:stCondLst>
                                            <p:cond delay="0"/>
                                          </p:stCondLst>
                                        </p:cTn>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P spid="66" grpId="0"/>
      <p:bldP spid="67" grpId="0"/>
      <p:bldP spid="68" grpId="0"/>
      <p:bldP spid="69" grpId="0"/>
      <p:bldP spid="7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39</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3:00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274</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242</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0.88</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1.2</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19.8</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1.1</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60</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4.3</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0.88</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1726</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24.9</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2" name="TextBox 1">
            <a:extLst>
              <a:ext uri="{FF2B5EF4-FFF2-40B4-BE49-F238E27FC236}">
                <a16:creationId xmlns:a16="http://schemas.microsoft.com/office/drawing/2014/main" id="{0E66852E-6B36-F148-8D4E-B2DC2A7FE7D4}"/>
              </a:ext>
            </a:extLst>
          </p:cNvPr>
          <p:cNvSpPr txBox="1"/>
          <p:nvPr/>
        </p:nvSpPr>
        <p:spPr>
          <a:xfrm>
            <a:off x="751562" y="5246120"/>
            <a:ext cx="301686" cy="369332"/>
          </a:xfrm>
          <a:prstGeom prst="rect">
            <a:avLst/>
          </a:prstGeom>
          <a:solidFill>
            <a:schemeClr val="bg1"/>
          </a:solidFill>
        </p:spPr>
        <p:txBody>
          <a:bodyPr wrap="none" rtlCol="0">
            <a:spAutoFit/>
          </a:bodyPr>
          <a:lstStyle/>
          <a:p>
            <a:r>
              <a:rPr lang="en-US" dirty="0"/>
              <a:t>3</a:t>
            </a:r>
          </a:p>
        </p:txBody>
      </p:sp>
      <p:sp>
        <p:nvSpPr>
          <p:cNvPr id="67" name="TextBox 66">
            <a:extLst>
              <a:ext uri="{FF2B5EF4-FFF2-40B4-BE49-F238E27FC236}">
                <a16:creationId xmlns:a16="http://schemas.microsoft.com/office/drawing/2014/main" id="{E87BC7B0-4023-1F44-A712-C0D77D5AA0F4}"/>
              </a:ext>
            </a:extLst>
          </p:cNvPr>
          <p:cNvSpPr txBox="1"/>
          <p:nvPr/>
        </p:nvSpPr>
        <p:spPr>
          <a:xfrm>
            <a:off x="751562" y="6096739"/>
            <a:ext cx="301686" cy="369332"/>
          </a:xfrm>
          <a:prstGeom prst="rect">
            <a:avLst/>
          </a:prstGeom>
          <a:solidFill>
            <a:schemeClr val="bg1"/>
          </a:solidFill>
        </p:spPr>
        <p:txBody>
          <a:bodyPr wrap="none" rtlCol="0">
            <a:spAutoFit/>
          </a:bodyPr>
          <a:lstStyle/>
          <a:p>
            <a:r>
              <a:rPr lang="en-US" dirty="0"/>
              <a:t>4</a:t>
            </a:r>
          </a:p>
        </p:txBody>
      </p:sp>
    </p:spTree>
    <p:extLst>
      <p:ext uri="{BB962C8B-B14F-4D97-AF65-F5344CB8AC3E}">
        <p14:creationId xmlns:p14="http://schemas.microsoft.com/office/powerpoint/2010/main" val="414640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219001E7-44B7-41BC-93FC-562CB9664D4C}" type="slidenum">
              <a:rPr lang="en-US" smtClean="0"/>
              <a:pPr/>
              <a:t>4</a:t>
            </a:fld>
            <a:endParaRPr lang="en-US" dirty="0"/>
          </a:p>
        </p:txBody>
      </p:sp>
      <p:cxnSp>
        <p:nvCxnSpPr>
          <p:cNvPr id="5" name="Straight Connector 4"/>
          <p:cNvCxnSpPr/>
          <p:nvPr/>
        </p:nvCxnSpPr>
        <p:spPr>
          <a:xfrm>
            <a:off x="1967795" y="575395"/>
            <a:ext cx="0" cy="8468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578409" y="3676157"/>
            <a:ext cx="2674422" cy="413547"/>
          </a:xfrm>
          <a:prstGeom prst="rect">
            <a:avLst/>
          </a:prstGeom>
        </p:spPr>
        <p:txBody>
          <a:bodyPr wrap="non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r>
              <a:rPr lang="en-US" sz="1600" b="1" dirty="0">
                <a:solidFill>
                  <a:schemeClr val="bg1"/>
                </a:solidFill>
                <a:latin typeface="+mn-lt"/>
                <a:ea typeface="Open Sans" panose="020B0606030504020204" pitchFamily="34" charset="0"/>
                <a:cs typeface="Open Sans" panose="020B0606030504020204" pitchFamily="34" charset="0"/>
              </a:rPr>
              <a:t>THERMAL EFFEECT OF FOOD</a:t>
            </a:r>
          </a:p>
        </p:txBody>
      </p:sp>
      <p:sp>
        <p:nvSpPr>
          <p:cNvPr id="14" name="Title 1"/>
          <p:cNvSpPr txBox="1">
            <a:spLocks/>
          </p:cNvSpPr>
          <p:nvPr/>
        </p:nvSpPr>
        <p:spPr>
          <a:xfrm>
            <a:off x="4915610" y="3676157"/>
            <a:ext cx="2090831" cy="413547"/>
          </a:xfrm>
          <a:prstGeom prst="rect">
            <a:avLst/>
          </a:prstGeom>
        </p:spPr>
        <p:txBody>
          <a:bodyPr wrap="non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r>
              <a:rPr lang="en-US" sz="1600" b="1" dirty="0">
                <a:solidFill>
                  <a:schemeClr val="bg1"/>
                </a:solidFill>
                <a:latin typeface="+mn-lt"/>
                <a:ea typeface="Open Sans" panose="020B0606030504020204" pitchFamily="34" charset="0"/>
                <a:cs typeface="Open Sans" panose="020B0606030504020204" pitchFamily="34" charset="0"/>
              </a:rPr>
              <a:t>RESTING METABOLIC RATE</a:t>
            </a:r>
          </a:p>
        </p:txBody>
      </p:sp>
      <p:sp>
        <p:nvSpPr>
          <p:cNvPr id="17" name="Title 1"/>
          <p:cNvSpPr txBox="1">
            <a:spLocks/>
          </p:cNvSpPr>
          <p:nvPr/>
        </p:nvSpPr>
        <p:spPr>
          <a:xfrm>
            <a:off x="7555452" y="3676157"/>
            <a:ext cx="2858314" cy="413547"/>
          </a:xfrm>
          <a:prstGeom prst="rect">
            <a:avLst/>
          </a:prstGeom>
        </p:spPr>
        <p:txBody>
          <a:bodyPr wrap="non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r>
              <a:rPr lang="en-US" sz="1600" b="1" dirty="0">
                <a:solidFill>
                  <a:schemeClr val="bg1"/>
                </a:solidFill>
                <a:latin typeface="+mn-lt"/>
                <a:ea typeface="Open Sans" panose="020B0606030504020204" pitchFamily="34" charset="0"/>
                <a:cs typeface="Open Sans" panose="020B0606030504020204" pitchFamily="34" charset="0"/>
              </a:rPr>
              <a:t>ENERGY OF PHYSICAL ACTIVITY</a:t>
            </a:r>
          </a:p>
        </p:txBody>
      </p:sp>
      <p:sp>
        <p:nvSpPr>
          <p:cNvPr id="37" name="Title 11"/>
          <p:cNvSpPr txBox="1">
            <a:spLocks/>
          </p:cNvSpPr>
          <p:nvPr/>
        </p:nvSpPr>
        <p:spPr>
          <a:xfrm>
            <a:off x="3950677" y="2561391"/>
            <a:ext cx="1689357"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endParaRPr>
          </a:p>
        </p:txBody>
      </p:sp>
      <p:pic>
        <p:nvPicPr>
          <p:cNvPr id="3" name="Picture 2" descr="Graphical user interface, text&#10;&#10;Description automatically generated">
            <a:extLst>
              <a:ext uri="{FF2B5EF4-FFF2-40B4-BE49-F238E27FC236}">
                <a16:creationId xmlns:a16="http://schemas.microsoft.com/office/drawing/2014/main" id="{4252E67F-7852-B34E-A10E-4B143A075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553" y="512835"/>
            <a:ext cx="9872208" cy="6185357"/>
          </a:xfrm>
          <a:prstGeom prst="rect">
            <a:avLst/>
          </a:prstGeom>
        </p:spPr>
      </p:pic>
    </p:spTree>
    <p:extLst>
      <p:ext uri="{BB962C8B-B14F-4D97-AF65-F5344CB8AC3E}">
        <p14:creationId xmlns:p14="http://schemas.microsoft.com/office/powerpoint/2010/main" val="165805643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40</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4:00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307</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291</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0.95</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1.4</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19.9</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53</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4.9</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0.95</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1644</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33.2</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43" name="TextBox 42">
            <a:extLst>
              <a:ext uri="{FF2B5EF4-FFF2-40B4-BE49-F238E27FC236}">
                <a16:creationId xmlns:a16="http://schemas.microsoft.com/office/drawing/2014/main" id="{44D18065-4F2A-7F41-8CFC-7211C819CABB}"/>
              </a:ext>
            </a:extLst>
          </p:cNvPr>
          <p:cNvSpPr txBox="1"/>
          <p:nvPr/>
        </p:nvSpPr>
        <p:spPr>
          <a:xfrm>
            <a:off x="751562" y="5246120"/>
            <a:ext cx="301686" cy="369332"/>
          </a:xfrm>
          <a:prstGeom prst="rect">
            <a:avLst/>
          </a:prstGeom>
          <a:solidFill>
            <a:schemeClr val="bg1"/>
          </a:solidFill>
        </p:spPr>
        <p:txBody>
          <a:bodyPr wrap="none" rtlCol="0">
            <a:spAutoFit/>
          </a:bodyPr>
          <a:lstStyle/>
          <a:p>
            <a:r>
              <a:rPr lang="en-US" dirty="0"/>
              <a:t>3</a:t>
            </a:r>
          </a:p>
        </p:txBody>
      </p:sp>
      <p:sp>
        <p:nvSpPr>
          <p:cNvPr id="53" name="TextBox 52">
            <a:extLst>
              <a:ext uri="{FF2B5EF4-FFF2-40B4-BE49-F238E27FC236}">
                <a16:creationId xmlns:a16="http://schemas.microsoft.com/office/drawing/2014/main" id="{EBD53424-0643-494D-83AB-C24D79379412}"/>
              </a:ext>
            </a:extLst>
          </p:cNvPr>
          <p:cNvSpPr txBox="1"/>
          <p:nvPr/>
        </p:nvSpPr>
        <p:spPr>
          <a:xfrm>
            <a:off x="751562" y="6096739"/>
            <a:ext cx="301686" cy="369332"/>
          </a:xfrm>
          <a:prstGeom prst="rect">
            <a:avLst/>
          </a:prstGeom>
          <a:solidFill>
            <a:schemeClr val="bg1"/>
          </a:solidFill>
        </p:spPr>
        <p:txBody>
          <a:bodyPr wrap="none" rtlCol="0">
            <a:spAutoFit/>
          </a:bodyPr>
          <a:lstStyle/>
          <a:p>
            <a:r>
              <a:rPr lang="en-US" dirty="0"/>
              <a:t>4</a:t>
            </a:r>
          </a:p>
        </p:txBody>
      </p:sp>
    </p:spTree>
    <p:extLst>
      <p:ext uri="{BB962C8B-B14F-4D97-AF65-F5344CB8AC3E}">
        <p14:creationId xmlns:p14="http://schemas.microsoft.com/office/powerpoint/2010/main" val="122267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41</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240</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240</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0.99</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1.1</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20.1</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50</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3.8</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0.99</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1651</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31.7</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58" name="TextBox 57">
            <a:extLst>
              <a:ext uri="{FF2B5EF4-FFF2-40B4-BE49-F238E27FC236}">
                <a16:creationId xmlns:a16="http://schemas.microsoft.com/office/drawing/2014/main" id="{321F82CE-CB93-B240-A33F-FE3EF39CBCCF}"/>
              </a:ext>
            </a:extLst>
          </p:cNvPr>
          <p:cNvSpPr txBox="1"/>
          <p:nvPr/>
        </p:nvSpPr>
        <p:spPr>
          <a:xfrm>
            <a:off x="751562" y="5246120"/>
            <a:ext cx="301686" cy="369332"/>
          </a:xfrm>
          <a:prstGeom prst="rect">
            <a:avLst/>
          </a:prstGeom>
          <a:solidFill>
            <a:schemeClr val="bg1"/>
          </a:solidFill>
        </p:spPr>
        <p:txBody>
          <a:bodyPr wrap="none" rtlCol="0">
            <a:spAutoFit/>
          </a:bodyPr>
          <a:lstStyle/>
          <a:p>
            <a:r>
              <a:rPr lang="en-US" dirty="0"/>
              <a:t>5</a:t>
            </a:r>
          </a:p>
        </p:txBody>
      </p:sp>
      <p:sp>
        <p:nvSpPr>
          <p:cNvPr id="59" name="TextBox 58">
            <a:extLst>
              <a:ext uri="{FF2B5EF4-FFF2-40B4-BE49-F238E27FC236}">
                <a16:creationId xmlns:a16="http://schemas.microsoft.com/office/drawing/2014/main" id="{9C1A9425-32BC-0B44-A518-D40C21920EFE}"/>
              </a:ext>
            </a:extLst>
          </p:cNvPr>
          <p:cNvSpPr txBox="1"/>
          <p:nvPr/>
        </p:nvSpPr>
        <p:spPr>
          <a:xfrm>
            <a:off x="751562" y="6096739"/>
            <a:ext cx="301686" cy="369332"/>
          </a:xfrm>
          <a:prstGeom prst="rect">
            <a:avLst/>
          </a:prstGeom>
          <a:solidFill>
            <a:schemeClr val="bg1"/>
          </a:solidFill>
        </p:spPr>
        <p:txBody>
          <a:bodyPr wrap="none" rtlCol="0">
            <a:spAutoFit/>
          </a:bodyPr>
          <a:lstStyle/>
          <a:p>
            <a:r>
              <a:rPr lang="en-US" dirty="0"/>
              <a:t>6</a:t>
            </a:r>
          </a:p>
        </p:txBody>
      </p:sp>
    </p:spTree>
    <p:extLst>
      <p:ext uri="{BB962C8B-B14F-4D97-AF65-F5344CB8AC3E}">
        <p14:creationId xmlns:p14="http://schemas.microsoft.com/office/powerpoint/2010/main" val="348461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42</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6:00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227</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232</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1.00</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1.0</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20.1</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58</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3.6</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1.00</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1668</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29.5</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43" name="TextBox 42">
            <a:extLst>
              <a:ext uri="{FF2B5EF4-FFF2-40B4-BE49-F238E27FC236}">
                <a16:creationId xmlns:a16="http://schemas.microsoft.com/office/drawing/2014/main" id="{3069DD52-6404-3646-AD78-55AD242B05B1}"/>
              </a:ext>
            </a:extLst>
          </p:cNvPr>
          <p:cNvSpPr txBox="1"/>
          <p:nvPr/>
        </p:nvSpPr>
        <p:spPr>
          <a:xfrm>
            <a:off x="751562" y="5246120"/>
            <a:ext cx="301686" cy="369332"/>
          </a:xfrm>
          <a:prstGeom prst="rect">
            <a:avLst/>
          </a:prstGeom>
          <a:solidFill>
            <a:schemeClr val="bg1"/>
          </a:solidFill>
        </p:spPr>
        <p:txBody>
          <a:bodyPr wrap="none" rtlCol="0">
            <a:spAutoFit/>
          </a:bodyPr>
          <a:lstStyle/>
          <a:p>
            <a:r>
              <a:rPr lang="en-US" dirty="0"/>
              <a:t>5</a:t>
            </a:r>
          </a:p>
        </p:txBody>
      </p:sp>
      <p:sp>
        <p:nvSpPr>
          <p:cNvPr id="53" name="TextBox 52">
            <a:extLst>
              <a:ext uri="{FF2B5EF4-FFF2-40B4-BE49-F238E27FC236}">
                <a16:creationId xmlns:a16="http://schemas.microsoft.com/office/drawing/2014/main" id="{B5C63C97-FE4B-0644-8EA5-649515D1D7FD}"/>
              </a:ext>
            </a:extLst>
          </p:cNvPr>
          <p:cNvSpPr txBox="1"/>
          <p:nvPr/>
        </p:nvSpPr>
        <p:spPr>
          <a:xfrm>
            <a:off x="751562" y="6096739"/>
            <a:ext cx="301686" cy="369332"/>
          </a:xfrm>
          <a:prstGeom prst="rect">
            <a:avLst/>
          </a:prstGeom>
          <a:solidFill>
            <a:schemeClr val="bg1"/>
          </a:solidFill>
        </p:spPr>
        <p:txBody>
          <a:bodyPr wrap="none" rtlCol="0">
            <a:spAutoFit/>
          </a:bodyPr>
          <a:lstStyle/>
          <a:p>
            <a:r>
              <a:rPr lang="en-US" dirty="0"/>
              <a:t>6</a:t>
            </a:r>
          </a:p>
        </p:txBody>
      </p:sp>
    </p:spTree>
    <p:extLst>
      <p:ext uri="{BB962C8B-B14F-4D97-AF65-F5344CB8AC3E}">
        <p14:creationId xmlns:p14="http://schemas.microsoft.com/office/powerpoint/2010/main" val="153954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43</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7:00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230</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227</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0.98</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1.0</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20.1</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55</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3.7</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0.98</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1639</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28.8</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43" name="TextBox 42">
            <a:extLst>
              <a:ext uri="{FF2B5EF4-FFF2-40B4-BE49-F238E27FC236}">
                <a16:creationId xmlns:a16="http://schemas.microsoft.com/office/drawing/2014/main" id="{295A931D-E286-634F-9C82-E79D52E21663}"/>
              </a:ext>
            </a:extLst>
          </p:cNvPr>
          <p:cNvSpPr txBox="1"/>
          <p:nvPr/>
        </p:nvSpPr>
        <p:spPr>
          <a:xfrm>
            <a:off x="751562" y="5246120"/>
            <a:ext cx="301686" cy="369332"/>
          </a:xfrm>
          <a:prstGeom prst="rect">
            <a:avLst/>
          </a:prstGeom>
          <a:solidFill>
            <a:schemeClr val="bg1"/>
          </a:solidFill>
        </p:spPr>
        <p:txBody>
          <a:bodyPr wrap="none" rtlCol="0">
            <a:spAutoFit/>
          </a:bodyPr>
          <a:lstStyle/>
          <a:p>
            <a:r>
              <a:rPr lang="en-US" dirty="0"/>
              <a:t>7</a:t>
            </a:r>
          </a:p>
        </p:txBody>
      </p:sp>
      <p:sp>
        <p:nvSpPr>
          <p:cNvPr id="53" name="TextBox 52">
            <a:extLst>
              <a:ext uri="{FF2B5EF4-FFF2-40B4-BE49-F238E27FC236}">
                <a16:creationId xmlns:a16="http://schemas.microsoft.com/office/drawing/2014/main" id="{6475A5B9-CEF7-AE46-AD2E-A42E1D3FAB5D}"/>
              </a:ext>
            </a:extLst>
          </p:cNvPr>
          <p:cNvSpPr txBox="1"/>
          <p:nvPr/>
        </p:nvSpPr>
        <p:spPr>
          <a:xfrm>
            <a:off x="751562" y="6096739"/>
            <a:ext cx="301686" cy="369332"/>
          </a:xfrm>
          <a:prstGeom prst="rect">
            <a:avLst/>
          </a:prstGeom>
          <a:solidFill>
            <a:schemeClr val="bg1"/>
          </a:solidFill>
        </p:spPr>
        <p:txBody>
          <a:bodyPr wrap="none" rtlCol="0">
            <a:spAutoFit/>
          </a:bodyPr>
          <a:lstStyle/>
          <a:p>
            <a:r>
              <a:rPr lang="en-US" dirty="0"/>
              <a:t>8</a:t>
            </a:r>
          </a:p>
        </p:txBody>
      </p:sp>
    </p:spTree>
    <p:extLst>
      <p:ext uri="{BB962C8B-B14F-4D97-AF65-F5344CB8AC3E}">
        <p14:creationId xmlns:p14="http://schemas.microsoft.com/office/powerpoint/2010/main" val="82566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44</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8:00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233</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229</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0.99</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1.1</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20.1</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50</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3.7</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0.99</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1615</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28.9</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43" name="TextBox 42">
            <a:extLst>
              <a:ext uri="{FF2B5EF4-FFF2-40B4-BE49-F238E27FC236}">
                <a16:creationId xmlns:a16="http://schemas.microsoft.com/office/drawing/2014/main" id="{FB0E09B0-936A-9B45-9E19-54C77958CCCB}"/>
              </a:ext>
            </a:extLst>
          </p:cNvPr>
          <p:cNvSpPr txBox="1"/>
          <p:nvPr/>
        </p:nvSpPr>
        <p:spPr>
          <a:xfrm>
            <a:off x="751562" y="5246120"/>
            <a:ext cx="301686" cy="369332"/>
          </a:xfrm>
          <a:prstGeom prst="rect">
            <a:avLst/>
          </a:prstGeom>
          <a:solidFill>
            <a:schemeClr val="bg1"/>
          </a:solidFill>
        </p:spPr>
        <p:txBody>
          <a:bodyPr wrap="none" rtlCol="0">
            <a:spAutoFit/>
          </a:bodyPr>
          <a:lstStyle/>
          <a:p>
            <a:r>
              <a:rPr lang="en-US" dirty="0"/>
              <a:t>7</a:t>
            </a:r>
          </a:p>
        </p:txBody>
      </p:sp>
      <p:sp>
        <p:nvSpPr>
          <p:cNvPr id="53" name="TextBox 52">
            <a:extLst>
              <a:ext uri="{FF2B5EF4-FFF2-40B4-BE49-F238E27FC236}">
                <a16:creationId xmlns:a16="http://schemas.microsoft.com/office/drawing/2014/main" id="{53AFDE49-FFBE-5248-A3AC-A2D48871E093}"/>
              </a:ext>
            </a:extLst>
          </p:cNvPr>
          <p:cNvSpPr txBox="1"/>
          <p:nvPr/>
        </p:nvSpPr>
        <p:spPr>
          <a:xfrm>
            <a:off x="751562" y="6096739"/>
            <a:ext cx="301686" cy="369332"/>
          </a:xfrm>
          <a:prstGeom prst="rect">
            <a:avLst/>
          </a:prstGeom>
          <a:solidFill>
            <a:schemeClr val="bg1"/>
          </a:solidFill>
        </p:spPr>
        <p:txBody>
          <a:bodyPr wrap="none" rtlCol="0">
            <a:spAutoFit/>
          </a:bodyPr>
          <a:lstStyle/>
          <a:p>
            <a:r>
              <a:rPr lang="en-US" dirty="0"/>
              <a:t>8</a:t>
            </a:r>
          </a:p>
        </p:txBody>
      </p:sp>
    </p:spTree>
    <p:extLst>
      <p:ext uri="{BB962C8B-B14F-4D97-AF65-F5344CB8AC3E}">
        <p14:creationId xmlns:p14="http://schemas.microsoft.com/office/powerpoint/2010/main" val="322803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45</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9:00</a:t>
            </a:r>
            <a:endParaRPr lang="en-US" sz="16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228</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160</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0.70</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1.0</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20.1</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52</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3.6</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0.70</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1615</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28.7</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43" name="TextBox 42">
            <a:extLst>
              <a:ext uri="{FF2B5EF4-FFF2-40B4-BE49-F238E27FC236}">
                <a16:creationId xmlns:a16="http://schemas.microsoft.com/office/drawing/2014/main" id="{65FF4B95-364D-5445-AB70-347BCED59E23}"/>
              </a:ext>
            </a:extLst>
          </p:cNvPr>
          <p:cNvSpPr txBox="1"/>
          <p:nvPr/>
        </p:nvSpPr>
        <p:spPr>
          <a:xfrm>
            <a:off x="751562" y="5246120"/>
            <a:ext cx="301686" cy="369332"/>
          </a:xfrm>
          <a:prstGeom prst="rect">
            <a:avLst/>
          </a:prstGeom>
          <a:solidFill>
            <a:schemeClr val="bg1"/>
          </a:solidFill>
        </p:spPr>
        <p:txBody>
          <a:bodyPr wrap="none" rtlCol="0">
            <a:spAutoFit/>
          </a:bodyPr>
          <a:lstStyle/>
          <a:p>
            <a:r>
              <a:rPr lang="en-US" dirty="0"/>
              <a:t>9</a:t>
            </a:r>
          </a:p>
        </p:txBody>
      </p:sp>
      <p:sp>
        <p:nvSpPr>
          <p:cNvPr id="53" name="TextBox 52">
            <a:extLst>
              <a:ext uri="{FF2B5EF4-FFF2-40B4-BE49-F238E27FC236}">
                <a16:creationId xmlns:a16="http://schemas.microsoft.com/office/drawing/2014/main" id="{E9A97F14-9ABD-5E4E-887D-8E7288CF0A38}"/>
              </a:ext>
            </a:extLst>
          </p:cNvPr>
          <p:cNvSpPr txBox="1"/>
          <p:nvPr/>
        </p:nvSpPr>
        <p:spPr>
          <a:xfrm>
            <a:off x="751562" y="6096739"/>
            <a:ext cx="418704" cy="369332"/>
          </a:xfrm>
          <a:prstGeom prst="rect">
            <a:avLst/>
          </a:prstGeom>
          <a:solidFill>
            <a:schemeClr val="bg1"/>
          </a:solidFill>
        </p:spPr>
        <p:txBody>
          <a:bodyPr wrap="none" rtlCol="0">
            <a:spAutoFit/>
          </a:bodyPr>
          <a:lstStyle/>
          <a:p>
            <a:r>
              <a:rPr lang="en-US" dirty="0"/>
              <a:t>10</a:t>
            </a:r>
          </a:p>
        </p:txBody>
      </p:sp>
    </p:spTree>
    <p:extLst>
      <p:ext uri="{BB962C8B-B14F-4D97-AF65-F5344CB8AC3E}">
        <p14:creationId xmlns:p14="http://schemas.microsoft.com/office/powerpoint/2010/main" val="213739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Placeholder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007126"/>
            <a:ext cx="12192000" cy="2850874"/>
          </a:xfrm>
          <a:prstGeom prst="rect">
            <a:avLst/>
          </a:prstGeom>
        </p:spPr>
      </p:pic>
      <p:pic>
        <p:nvPicPr>
          <p:cNvPr id="6" name="Picture 5" descr="A picture containing sitting, white, sign&#10;&#10;Description automatically generated">
            <a:extLst>
              <a:ext uri="{FF2B5EF4-FFF2-40B4-BE49-F238E27FC236}">
                <a16:creationId xmlns:a16="http://schemas.microsoft.com/office/drawing/2014/main" id="{D8158F45-D4A3-FA48-946E-6612455C5580}"/>
              </a:ext>
            </a:extLst>
          </p:cNvPr>
          <p:cNvPicPr>
            <a:picLocks noChangeAspect="1"/>
          </p:cNvPicPr>
          <p:nvPr/>
        </p:nvPicPr>
        <p:blipFill rotWithShape="1">
          <a:blip r:embed="rId5">
            <a:extLst>
              <a:ext uri="{28A0092B-C50C-407E-A947-70E740481C1C}">
                <a14:useLocalDpi xmlns:a14="http://schemas.microsoft.com/office/drawing/2010/main" val="0"/>
              </a:ext>
            </a:extLst>
          </a:blip>
          <a:srcRect b="40297"/>
          <a:stretch/>
        </p:blipFill>
        <p:spPr>
          <a:xfrm>
            <a:off x="162867" y="4126280"/>
            <a:ext cx="11866266" cy="2609012"/>
          </a:xfrm>
          <a:prstGeom prst="rect">
            <a:avLst/>
          </a:prstGeom>
        </p:spPr>
      </p:pic>
      <p:pic>
        <p:nvPicPr>
          <p:cNvPr id="165" name="Picture 164"/>
          <p:cNvPicPr>
            <a:picLocks noChangeAspect="1"/>
          </p:cNvPicPr>
          <p:nvPr/>
        </p:nvPicPr>
        <p:blipFill rotWithShape="1">
          <a:blip r:embed="rId6"/>
          <a:srcRect l="6106" t="5661" r="3205" b="12067"/>
          <a:stretch/>
        </p:blipFill>
        <p:spPr bwMode="auto">
          <a:xfrm>
            <a:off x="3352340" y="372851"/>
            <a:ext cx="5366516" cy="4567637"/>
          </a:xfrm>
          <a:prstGeom prst="rect">
            <a:avLst/>
          </a:prstGeom>
          <a:noFill/>
          <a:ln w="9525">
            <a:noFill/>
            <a:miter lim="800000"/>
            <a:headEnd/>
            <a:tailEnd/>
          </a:ln>
        </p:spPr>
      </p:pic>
      <p:sp>
        <p:nvSpPr>
          <p:cNvPr id="48" name="TextBox 47"/>
          <p:cNvSpPr txBox="1"/>
          <p:nvPr/>
        </p:nvSpPr>
        <p:spPr>
          <a:xfrm>
            <a:off x="1689169" y="1200418"/>
            <a:ext cx="1158202" cy="338554"/>
          </a:xfrm>
          <a:prstGeom prst="rect">
            <a:avLst/>
          </a:prstGeom>
          <a:noFill/>
        </p:spPr>
        <p:txBody>
          <a:bodyPr wrap="none" rtlCol="0">
            <a:spAutoFit/>
          </a:bodyPr>
          <a:lstStyle/>
          <a:p>
            <a:pPr algn="r"/>
            <a:r>
              <a:rPr lang="id-ID" sz="1600" dirty="0">
                <a:solidFill>
                  <a:schemeClr val="tx1">
                    <a:lumMod val="85000"/>
                    <a:lumOff val="15000"/>
                  </a:schemeClr>
                </a:solidFill>
              </a:rPr>
              <a:t>VO</a:t>
            </a:r>
            <a:r>
              <a:rPr lang="id-ID" sz="1600" baseline="-25000" dirty="0">
                <a:solidFill>
                  <a:schemeClr val="tx1">
                    <a:lumMod val="85000"/>
                    <a:lumOff val="15000"/>
                  </a:schemeClr>
                </a:solidFill>
              </a:rPr>
              <a:t>2</a:t>
            </a:r>
            <a:r>
              <a:rPr lang="id-ID" sz="1600" dirty="0">
                <a:solidFill>
                  <a:schemeClr val="tx1">
                    <a:lumMod val="85000"/>
                    <a:lumOff val="15000"/>
                  </a:schemeClr>
                </a:solidFill>
              </a:rPr>
              <a:t> (L/min)</a:t>
            </a:r>
          </a:p>
        </p:txBody>
      </p:sp>
      <p:sp>
        <p:nvSpPr>
          <p:cNvPr id="49" name="Rectangle 48"/>
          <p:cNvSpPr/>
          <p:nvPr/>
        </p:nvSpPr>
        <p:spPr>
          <a:xfrm>
            <a:off x="227279" y="1499390"/>
            <a:ext cx="2620092" cy="830997"/>
          </a:xfrm>
          <a:prstGeom prst="rect">
            <a:avLst/>
          </a:prstGeom>
        </p:spPr>
        <p:txBody>
          <a:bodyPr wrap="square">
            <a:spAutoFit/>
          </a:bodyPr>
          <a:lstStyle/>
          <a:p>
            <a:pPr algn="r"/>
            <a:r>
              <a:rPr lang="id-ID" sz="1200" dirty="0">
                <a:solidFill>
                  <a:schemeClr val="bg1">
                    <a:lumMod val="50000"/>
                  </a:schemeClr>
                </a:solidFill>
              </a:rPr>
              <a:t>The </a:t>
            </a:r>
            <a:r>
              <a:rPr lang="id-ID" sz="1200" dirty="0" err="1">
                <a:solidFill>
                  <a:schemeClr val="bg1">
                    <a:lumMod val="50000"/>
                  </a:schemeClr>
                </a:solidFill>
              </a:rPr>
              <a:t>software</a:t>
            </a:r>
            <a:r>
              <a:rPr lang="id-ID" sz="1200" dirty="0">
                <a:solidFill>
                  <a:schemeClr val="bg1">
                    <a:lumMod val="50000"/>
                  </a:schemeClr>
                </a:solidFill>
              </a:rPr>
              <a:t> </a:t>
            </a:r>
            <a:r>
              <a:rPr lang="id-ID" sz="1200" dirty="0" err="1">
                <a:solidFill>
                  <a:schemeClr val="bg1">
                    <a:lumMod val="50000"/>
                  </a:schemeClr>
                </a:solidFill>
              </a:rPr>
              <a:t>output</a:t>
            </a:r>
            <a:r>
              <a:rPr lang="id-ID" sz="1200" dirty="0">
                <a:solidFill>
                  <a:schemeClr val="bg1">
                    <a:lumMod val="50000"/>
                  </a:schemeClr>
                </a:solidFill>
              </a:rPr>
              <a:t> </a:t>
            </a:r>
            <a:r>
              <a:rPr lang="id-ID" sz="1200" dirty="0" err="1">
                <a:solidFill>
                  <a:schemeClr val="bg1">
                    <a:lumMod val="50000"/>
                  </a:schemeClr>
                </a:solidFill>
              </a:rPr>
              <a:t>is</a:t>
            </a:r>
            <a:r>
              <a:rPr lang="id-ID" sz="1200" dirty="0">
                <a:solidFill>
                  <a:schemeClr val="bg1">
                    <a:lumMod val="50000"/>
                  </a:schemeClr>
                </a:solidFill>
              </a:rPr>
              <a:t> in </a:t>
            </a:r>
            <a:r>
              <a:rPr lang="id-ID" sz="1200" dirty="0" err="1">
                <a:solidFill>
                  <a:schemeClr val="bg1">
                    <a:lumMod val="50000"/>
                  </a:schemeClr>
                </a:solidFill>
              </a:rPr>
              <a:t>mililiters</a:t>
            </a:r>
            <a:r>
              <a:rPr lang="id-ID" sz="1200" dirty="0">
                <a:solidFill>
                  <a:schemeClr val="bg1">
                    <a:lumMod val="50000"/>
                  </a:schemeClr>
                </a:solidFill>
              </a:rPr>
              <a:t>. You </a:t>
            </a:r>
            <a:r>
              <a:rPr lang="id-ID" sz="1200" dirty="0" err="1">
                <a:solidFill>
                  <a:schemeClr val="bg1">
                    <a:lumMod val="50000"/>
                  </a:schemeClr>
                </a:solidFill>
              </a:rPr>
              <a:t>will</a:t>
            </a:r>
            <a:r>
              <a:rPr lang="id-ID" sz="1200" dirty="0">
                <a:solidFill>
                  <a:schemeClr val="bg1">
                    <a:lumMod val="50000"/>
                  </a:schemeClr>
                </a:solidFill>
              </a:rPr>
              <a:t> </a:t>
            </a:r>
            <a:r>
              <a:rPr lang="id-ID" sz="1200" dirty="0" err="1">
                <a:solidFill>
                  <a:schemeClr val="bg1">
                    <a:lumMod val="50000"/>
                  </a:schemeClr>
                </a:solidFill>
              </a:rPr>
              <a:t>need</a:t>
            </a:r>
            <a:r>
              <a:rPr lang="id-ID" sz="1200" dirty="0">
                <a:solidFill>
                  <a:schemeClr val="bg1">
                    <a:lumMod val="50000"/>
                  </a:schemeClr>
                </a:solidFill>
              </a:rPr>
              <a:t> </a:t>
            </a:r>
            <a:r>
              <a:rPr lang="id-ID" sz="1200" dirty="0" err="1">
                <a:solidFill>
                  <a:schemeClr val="bg1">
                    <a:lumMod val="50000"/>
                  </a:schemeClr>
                </a:solidFill>
              </a:rPr>
              <a:t>to</a:t>
            </a:r>
            <a:r>
              <a:rPr lang="id-ID" sz="1200" dirty="0">
                <a:solidFill>
                  <a:schemeClr val="bg1">
                    <a:lumMod val="50000"/>
                  </a:schemeClr>
                </a:solidFill>
              </a:rPr>
              <a:t> </a:t>
            </a:r>
            <a:r>
              <a:rPr lang="id-ID" sz="1200" dirty="0" err="1">
                <a:solidFill>
                  <a:schemeClr val="bg1">
                    <a:lumMod val="50000"/>
                  </a:schemeClr>
                </a:solidFill>
              </a:rPr>
              <a:t>divide</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result</a:t>
            </a:r>
            <a:r>
              <a:rPr lang="id-ID" sz="1200" dirty="0">
                <a:solidFill>
                  <a:schemeClr val="bg1">
                    <a:lumMod val="50000"/>
                  </a:schemeClr>
                </a:solidFill>
              </a:rPr>
              <a:t> </a:t>
            </a:r>
            <a:r>
              <a:rPr lang="id-ID" sz="1200" dirty="0" err="1">
                <a:solidFill>
                  <a:schemeClr val="bg1">
                    <a:lumMod val="50000"/>
                  </a:schemeClr>
                </a:solidFill>
              </a:rPr>
              <a:t>by</a:t>
            </a:r>
            <a:r>
              <a:rPr lang="id-ID" sz="1200" dirty="0">
                <a:solidFill>
                  <a:schemeClr val="bg1">
                    <a:lumMod val="50000"/>
                  </a:schemeClr>
                </a:solidFill>
              </a:rPr>
              <a:t> 1000.</a:t>
            </a:r>
          </a:p>
          <a:p>
            <a:pPr algn="r"/>
            <a:r>
              <a:rPr lang="id-ID" sz="1200" dirty="0">
                <a:solidFill>
                  <a:schemeClr val="bg1">
                    <a:lumMod val="50000"/>
                  </a:schemeClr>
                </a:solidFill>
                <a:latin typeface="+mj-lt"/>
              </a:rPr>
              <a:t>_______________________________</a:t>
            </a:r>
          </a:p>
          <a:p>
            <a:pPr algn="r"/>
            <a:r>
              <a:rPr lang="id-ID" sz="1200" dirty="0">
                <a:solidFill>
                  <a:schemeClr val="bg1">
                    <a:lumMod val="50000"/>
                  </a:schemeClr>
                </a:solidFill>
              </a:rPr>
              <a:t>VO2 (L/min) = VO2ml (ml/min) / 1000</a:t>
            </a:r>
          </a:p>
        </p:txBody>
      </p:sp>
      <p:sp>
        <p:nvSpPr>
          <p:cNvPr id="50" name="TextBox 49"/>
          <p:cNvSpPr txBox="1"/>
          <p:nvPr/>
        </p:nvSpPr>
        <p:spPr>
          <a:xfrm>
            <a:off x="1957320" y="2524256"/>
            <a:ext cx="890052" cy="338554"/>
          </a:xfrm>
          <a:prstGeom prst="rect">
            <a:avLst/>
          </a:prstGeom>
          <a:noFill/>
        </p:spPr>
        <p:txBody>
          <a:bodyPr wrap="none" rtlCol="0">
            <a:spAutoFit/>
          </a:bodyPr>
          <a:lstStyle/>
          <a:p>
            <a:pPr algn="r"/>
            <a:r>
              <a:rPr lang="id-ID" sz="1600" dirty="0" err="1">
                <a:solidFill>
                  <a:schemeClr val="tx1">
                    <a:lumMod val="85000"/>
                    <a:lumOff val="15000"/>
                  </a:schemeClr>
                </a:solidFill>
              </a:rPr>
              <a:t>Kcal</a:t>
            </a:r>
            <a:r>
              <a:rPr lang="id-ID" sz="1600" dirty="0">
                <a:solidFill>
                  <a:schemeClr val="tx1">
                    <a:lumMod val="85000"/>
                    <a:lumOff val="15000"/>
                  </a:schemeClr>
                </a:solidFill>
              </a:rPr>
              <a:t>/</a:t>
            </a:r>
            <a:r>
              <a:rPr lang="id-ID" sz="1600" dirty="0" err="1">
                <a:solidFill>
                  <a:schemeClr val="tx1">
                    <a:lumMod val="85000"/>
                    <a:lumOff val="15000"/>
                  </a:schemeClr>
                </a:solidFill>
              </a:rPr>
              <a:t>day</a:t>
            </a:r>
            <a:endParaRPr lang="id-ID" sz="1600" dirty="0">
              <a:solidFill>
                <a:schemeClr val="tx1">
                  <a:lumMod val="85000"/>
                  <a:lumOff val="15000"/>
                </a:schemeClr>
              </a:solidFill>
            </a:endParaRPr>
          </a:p>
        </p:txBody>
      </p:sp>
      <p:sp>
        <p:nvSpPr>
          <p:cNvPr id="51" name="Rectangle 50"/>
          <p:cNvSpPr/>
          <p:nvPr/>
        </p:nvSpPr>
        <p:spPr>
          <a:xfrm>
            <a:off x="524218" y="2823228"/>
            <a:ext cx="2323153" cy="830997"/>
          </a:xfrm>
          <a:prstGeom prst="rect">
            <a:avLst/>
          </a:prstGeom>
        </p:spPr>
        <p:txBody>
          <a:bodyPr wrap="square">
            <a:spAutoFit/>
          </a:bodyPr>
          <a:lstStyle/>
          <a:p>
            <a:pPr algn="r"/>
            <a:r>
              <a:rPr lang="id-ID" sz="1200" dirty="0" err="1">
                <a:solidFill>
                  <a:schemeClr val="bg1">
                    <a:lumMod val="50000"/>
                  </a:schemeClr>
                </a:solidFill>
              </a:rPr>
              <a:t>Resting</a:t>
            </a:r>
            <a:r>
              <a:rPr lang="id-ID" sz="1200" dirty="0">
                <a:solidFill>
                  <a:schemeClr val="bg1">
                    <a:lumMod val="50000"/>
                  </a:schemeClr>
                </a:solidFill>
              </a:rPr>
              <a:t> </a:t>
            </a:r>
            <a:r>
              <a:rPr lang="id-ID" sz="1200" dirty="0" err="1">
                <a:solidFill>
                  <a:schemeClr val="bg1">
                    <a:lumMod val="50000"/>
                  </a:schemeClr>
                </a:solidFill>
              </a:rPr>
              <a:t>energy</a:t>
            </a:r>
            <a:r>
              <a:rPr lang="id-ID" sz="1200" dirty="0">
                <a:solidFill>
                  <a:schemeClr val="bg1">
                    <a:lumMod val="50000"/>
                  </a:schemeClr>
                </a:solidFill>
              </a:rPr>
              <a:t> </a:t>
            </a:r>
            <a:r>
              <a:rPr lang="id-ID" sz="1200" dirty="0" err="1">
                <a:solidFill>
                  <a:schemeClr val="bg1">
                    <a:lumMod val="50000"/>
                  </a:schemeClr>
                </a:solidFill>
              </a:rPr>
              <a:t>expenditure</a:t>
            </a:r>
            <a:r>
              <a:rPr lang="id-ID" sz="1200" dirty="0">
                <a:solidFill>
                  <a:schemeClr val="bg1">
                    <a:lumMod val="50000"/>
                  </a:schemeClr>
                </a:solidFill>
              </a:rPr>
              <a:t> (REE) </a:t>
            </a:r>
            <a:r>
              <a:rPr lang="id-ID" sz="1200" dirty="0" err="1">
                <a:solidFill>
                  <a:schemeClr val="bg1">
                    <a:lumMod val="50000"/>
                  </a:schemeClr>
                </a:solidFill>
              </a:rPr>
              <a:t>is</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estimated</a:t>
            </a:r>
            <a:r>
              <a:rPr lang="id-ID" sz="1200" dirty="0">
                <a:solidFill>
                  <a:schemeClr val="bg1">
                    <a:lumMod val="50000"/>
                  </a:schemeClr>
                </a:solidFill>
              </a:rPr>
              <a:t> </a:t>
            </a:r>
            <a:r>
              <a:rPr lang="id-ID" sz="1200" dirty="0" err="1">
                <a:solidFill>
                  <a:schemeClr val="bg1">
                    <a:lumMod val="50000"/>
                  </a:schemeClr>
                </a:solidFill>
              </a:rPr>
              <a:t>value</a:t>
            </a:r>
            <a:r>
              <a:rPr lang="id-ID" sz="1200" dirty="0">
                <a:solidFill>
                  <a:schemeClr val="bg1">
                    <a:lumMod val="50000"/>
                  </a:schemeClr>
                </a:solidFill>
              </a:rPr>
              <a:t> </a:t>
            </a:r>
            <a:r>
              <a:rPr lang="id-ID" sz="1200" dirty="0" err="1">
                <a:solidFill>
                  <a:schemeClr val="bg1">
                    <a:lumMod val="50000"/>
                  </a:schemeClr>
                </a:solidFill>
              </a:rPr>
              <a:t>for</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number</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calories</a:t>
            </a:r>
            <a:r>
              <a:rPr lang="id-ID" sz="1200" dirty="0">
                <a:solidFill>
                  <a:schemeClr val="bg1">
                    <a:lumMod val="50000"/>
                  </a:schemeClr>
                </a:solidFill>
              </a:rPr>
              <a:t> </a:t>
            </a:r>
            <a:r>
              <a:rPr lang="id-ID" sz="1200" dirty="0" err="1">
                <a:solidFill>
                  <a:schemeClr val="bg1">
                    <a:lumMod val="50000"/>
                  </a:schemeClr>
                </a:solidFill>
              </a:rPr>
              <a:t>expend</a:t>
            </a:r>
            <a:r>
              <a:rPr lang="id-ID" sz="1200" dirty="0">
                <a:solidFill>
                  <a:schemeClr val="bg1">
                    <a:lumMod val="50000"/>
                  </a:schemeClr>
                </a:solidFill>
              </a:rPr>
              <a:t> </a:t>
            </a:r>
            <a:r>
              <a:rPr lang="id-ID" sz="1200" dirty="0" err="1">
                <a:solidFill>
                  <a:schemeClr val="bg1">
                    <a:lumMod val="50000"/>
                  </a:schemeClr>
                </a:solidFill>
              </a:rPr>
              <a:t>while</a:t>
            </a:r>
            <a:r>
              <a:rPr lang="id-ID" sz="1200" dirty="0">
                <a:solidFill>
                  <a:schemeClr val="bg1">
                    <a:lumMod val="50000"/>
                  </a:schemeClr>
                </a:solidFill>
              </a:rPr>
              <a:t> </a:t>
            </a:r>
            <a:r>
              <a:rPr lang="id-ID" sz="1200" dirty="0" err="1">
                <a:solidFill>
                  <a:schemeClr val="bg1">
                    <a:lumMod val="50000"/>
                  </a:schemeClr>
                </a:solidFill>
              </a:rPr>
              <a:t>at</a:t>
            </a:r>
            <a:r>
              <a:rPr lang="id-ID" sz="1200" dirty="0">
                <a:solidFill>
                  <a:schemeClr val="bg1">
                    <a:lumMod val="50000"/>
                  </a:schemeClr>
                </a:solidFill>
              </a:rPr>
              <a:t> </a:t>
            </a:r>
            <a:r>
              <a:rPr lang="id-ID" sz="1200" dirty="0" err="1">
                <a:solidFill>
                  <a:schemeClr val="bg1">
                    <a:lumMod val="50000"/>
                  </a:schemeClr>
                </a:solidFill>
              </a:rPr>
              <a:t>rest</a:t>
            </a:r>
            <a:r>
              <a:rPr lang="id-ID" sz="1200" dirty="0">
                <a:solidFill>
                  <a:schemeClr val="bg1">
                    <a:lumMod val="50000"/>
                  </a:schemeClr>
                </a:solidFill>
              </a:rPr>
              <a:t>.</a:t>
            </a:r>
          </a:p>
        </p:txBody>
      </p:sp>
      <p:sp>
        <p:nvSpPr>
          <p:cNvPr id="60" name="Oval 59"/>
          <p:cNvSpPr/>
          <p:nvPr/>
        </p:nvSpPr>
        <p:spPr>
          <a:xfrm>
            <a:off x="2987369" y="1200418"/>
            <a:ext cx="717095" cy="7170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1" name="Oval 60"/>
          <p:cNvSpPr/>
          <p:nvPr/>
        </p:nvSpPr>
        <p:spPr>
          <a:xfrm>
            <a:off x="2987369" y="2542024"/>
            <a:ext cx="717095" cy="7170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54" name="TextBox 53"/>
          <p:cNvSpPr txBox="1"/>
          <p:nvPr/>
        </p:nvSpPr>
        <p:spPr>
          <a:xfrm>
            <a:off x="9264539" y="1200419"/>
            <a:ext cx="836704" cy="338554"/>
          </a:xfrm>
          <a:prstGeom prst="rect">
            <a:avLst/>
          </a:prstGeom>
          <a:noFill/>
        </p:spPr>
        <p:txBody>
          <a:bodyPr wrap="none" rtlCol="0">
            <a:spAutoFit/>
          </a:bodyPr>
          <a:lstStyle/>
          <a:p>
            <a:r>
              <a:rPr lang="id-ID" sz="1600" dirty="0">
                <a:solidFill>
                  <a:schemeClr val="tx1">
                    <a:lumMod val="85000"/>
                    <a:lumOff val="15000"/>
                  </a:schemeClr>
                </a:solidFill>
              </a:rPr>
              <a:t>RER/RQ</a:t>
            </a:r>
          </a:p>
        </p:txBody>
      </p:sp>
      <p:sp>
        <p:nvSpPr>
          <p:cNvPr id="55" name="Rectangle 54"/>
          <p:cNvSpPr/>
          <p:nvPr/>
        </p:nvSpPr>
        <p:spPr>
          <a:xfrm>
            <a:off x="9264539" y="1499391"/>
            <a:ext cx="2403243" cy="461665"/>
          </a:xfrm>
          <a:prstGeom prst="rect">
            <a:avLst/>
          </a:prstGeom>
        </p:spPr>
        <p:txBody>
          <a:bodyPr wrap="square">
            <a:spAutoFit/>
          </a:bodyPr>
          <a:lstStyle/>
          <a:p>
            <a:r>
              <a:rPr lang="id-ID" sz="1200" dirty="0" err="1">
                <a:solidFill>
                  <a:schemeClr val="bg1">
                    <a:lumMod val="50000"/>
                  </a:schemeClr>
                </a:solidFill>
              </a:rPr>
              <a:t>Resting</a:t>
            </a:r>
            <a:r>
              <a:rPr lang="id-ID" sz="1200" dirty="0">
                <a:solidFill>
                  <a:schemeClr val="bg1">
                    <a:lumMod val="50000"/>
                  </a:schemeClr>
                </a:solidFill>
              </a:rPr>
              <a:t> Energy </a:t>
            </a:r>
            <a:r>
              <a:rPr lang="id-ID" sz="1200" dirty="0" err="1">
                <a:solidFill>
                  <a:schemeClr val="bg1">
                    <a:lumMod val="50000"/>
                  </a:schemeClr>
                </a:solidFill>
              </a:rPr>
              <a:t>Expenditure</a:t>
            </a:r>
            <a:r>
              <a:rPr lang="id-ID" sz="1200" dirty="0">
                <a:solidFill>
                  <a:schemeClr val="bg1">
                    <a:lumMod val="50000"/>
                  </a:schemeClr>
                </a:solidFill>
              </a:rPr>
              <a:t> (RER) </a:t>
            </a:r>
            <a:r>
              <a:rPr lang="id-ID" sz="1200" dirty="0" err="1">
                <a:solidFill>
                  <a:schemeClr val="bg1">
                    <a:lumMod val="50000"/>
                  </a:schemeClr>
                </a:solidFill>
              </a:rPr>
              <a:t>or</a:t>
            </a:r>
            <a:r>
              <a:rPr lang="id-ID" sz="1200" dirty="0">
                <a:solidFill>
                  <a:schemeClr val="bg1">
                    <a:lumMod val="50000"/>
                  </a:schemeClr>
                </a:solidFill>
              </a:rPr>
              <a:t> </a:t>
            </a:r>
            <a:r>
              <a:rPr lang="id-ID" sz="1200" dirty="0" err="1">
                <a:solidFill>
                  <a:schemeClr val="bg1">
                    <a:lumMod val="50000"/>
                  </a:schemeClr>
                </a:solidFill>
              </a:rPr>
              <a:t>Respiratory</a:t>
            </a:r>
            <a:r>
              <a:rPr lang="id-ID" sz="1200" dirty="0">
                <a:solidFill>
                  <a:schemeClr val="bg1">
                    <a:lumMod val="50000"/>
                  </a:schemeClr>
                </a:solidFill>
              </a:rPr>
              <a:t> </a:t>
            </a:r>
            <a:r>
              <a:rPr lang="id-ID" sz="1200" dirty="0" err="1">
                <a:solidFill>
                  <a:schemeClr val="bg1">
                    <a:lumMod val="50000"/>
                  </a:schemeClr>
                </a:solidFill>
              </a:rPr>
              <a:t>Quotient</a:t>
            </a:r>
            <a:r>
              <a:rPr lang="id-ID" sz="1200" dirty="0">
                <a:solidFill>
                  <a:schemeClr val="bg1">
                    <a:lumMod val="50000"/>
                  </a:schemeClr>
                </a:solidFill>
              </a:rPr>
              <a:t> (RQ).</a:t>
            </a:r>
          </a:p>
        </p:txBody>
      </p:sp>
      <p:sp>
        <p:nvSpPr>
          <p:cNvPr id="56" name="TextBox 55"/>
          <p:cNvSpPr txBox="1"/>
          <p:nvPr/>
        </p:nvSpPr>
        <p:spPr>
          <a:xfrm>
            <a:off x="9264539" y="2460828"/>
            <a:ext cx="2188869" cy="338554"/>
          </a:xfrm>
          <a:prstGeom prst="rect">
            <a:avLst/>
          </a:prstGeom>
          <a:noFill/>
        </p:spPr>
        <p:txBody>
          <a:bodyPr wrap="none" rtlCol="0">
            <a:spAutoFit/>
          </a:bodyPr>
          <a:lstStyle/>
          <a:p>
            <a:r>
              <a:rPr lang="id-ID" sz="1600" dirty="0">
                <a:solidFill>
                  <a:schemeClr val="tx1">
                    <a:lumMod val="85000"/>
                    <a:lumOff val="15000"/>
                  </a:schemeClr>
                </a:solidFill>
              </a:rPr>
              <a:t>% </a:t>
            </a:r>
            <a:r>
              <a:rPr lang="id-ID" sz="1600" dirty="0" err="1">
                <a:solidFill>
                  <a:schemeClr val="tx1">
                    <a:lumMod val="85000"/>
                    <a:lumOff val="15000"/>
                  </a:schemeClr>
                </a:solidFill>
              </a:rPr>
              <a:t>Carbohydrate</a:t>
            </a:r>
            <a:r>
              <a:rPr lang="id-ID" sz="1600" dirty="0">
                <a:solidFill>
                  <a:schemeClr val="tx1">
                    <a:lumMod val="85000"/>
                    <a:lumOff val="15000"/>
                  </a:schemeClr>
                </a:solidFill>
              </a:rPr>
              <a:t> &amp; % Fat</a:t>
            </a:r>
          </a:p>
        </p:txBody>
      </p:sp>
      <p:sp>
        <p:nvSpPr>
          <p:cNvPr id="57" name="Rectangle 56"/>
          <p:cNvSpPr/>
          <p:nvPr/>
        </p:nvSpPr>
        <p:spPr>
          <a:xfrm>
            <a:off x="9264539" y="2759800"/>
            <a:ext cx="2886938" cy="1200329"/>
          </a:xfrm>
          <a:prstGeom prst="rect">
            <a:avLst/>
          </a:prstGeom>
        </p:spPr>
        <p:txBody>
          <a:bodyPr wrap="square">
            <a:spAutoFit/>
          </a:bodyPr>
          <a:lstStyle/>
          <a:p>
            <a:r>
              <a:rPr lang="id-ID" sz="1200" dirty="0" err="1">
                <a:solidFill>
                  <a:schemeClr val="bg1">
                    <a:lumMod val="50000"/>
                  </a:schemeClr>
                </a:solidFill>
              </a:rPr>
              <a:t>Percent</a:t>
            </a:r>
            <a:r>
              <a:rPr lang="id-ID" sz="1200" dirty="0">
                <a:solidFill>
                  <a:schemeClr val="bg1">
                    <a:lumMod val="50000"/>
                  </a:schemeClr>
                </a:solidFill>
              </a:rPr>
              <a:t> </a:t>
            </a:r>
            <a:r>
              <a:rPr lang="id-ID" sz="1200" dirty="0" err="1">
                <a:solidFill>
                  <a:schemeClr val="bg1">
                    <a:lumMod val="50000"/>
                  </a:schemeClr>
                </a:solidFill>
              </a:rPr>
              <a:t>of</a:t>
            </a:r>
            <a:r>
              <a:rPr lang="id-ID" sz="1200" dirty="0">
                <a:solidFill>
                  <a:schemeClr val="bg1">
                    <a:lumMod val="50000"/>
                  </a:schemeClr>
                </a:solidFill>
              </a:rPr>
              <a:t> </a:t>
            </a:r>
            <a:r>
              <a:rPr lang="id-ID" sz="1200" dirty="0" err="1">
                <a:solidFill>
                  <a:schemeClr val="bg1">
                    <a:lumMod val="50000"/>
                  </a:schemeClr>
                </a:solidFill>
              </a:rPr>
              <a:t>metabolized</a:t>
            </a:r>
            <a:r>
              <a:rPr lang="id-ID" sz="1200" dirty="0">
                <a:solidFill>
                  <a:schemeClr val="bg1">
                    <a:lumMod val="50000"/>
                  </a:schemeClr>
                </a:solidFill>
              </a:rPr>
              <a:t> </a:t>
            </a:r>
            <a:r>
              <a:rPr lang="id-ID" sz="1200" dirty="0" err="1">
                <a:solidFill>
                  <a:schemeClr val="bg1">
                    <a:lumMod val="50000"/>
                  </a:schemeClr>
                </a:solidFill>
              </a:rPr>
              <a:t>fats</a:t>
            </a:r>
            <a:r>
              <a:rPr lang="id-ID" sz="1200" dirty="0">
                <a:solidFill>
                  <a:schemeClr val="bg1">
                    <a:lumMod val="50000"/>
                  </a:schemeClr>
                </a:solidFill>
              </a:rPr>
              <a:t> </a:t>
            </a:r>
            <a:r>
              <a:rPr lang="id-ID" sz="1200" dirty="0" err="1">
                <a:solidFill>
                  <a:schemeClr val="bg1">
                    <a:lumMod val="50000"/>
                  </a:schemeClr>
                </a:solidFill>
              </a:rPr>
              <a:t>and</a:t>
            </a:r>
            <a:r>
              <a:rPr lang="id-ID" sz="1200" dirty="0">
                <a:solidFill>
                  <a:schemeClr val="bg1">
                    <a:lumMod val="50000"/>
                  </a:schemeClr>
                </a:solidFill>
              </a:rPr>
              <a:t> </a:t>
            </a:r>
            <a:r>
              <a:rPr lang="id-ID" sz="1200" dirty="0" err="1">
                <a:solidFill>
                  <a:schemeClr val="bg1">
                    <a:lumMod val="50000"/>
                  </a:schemeClr>
                </a:solidFill>
              </a:rPr>
              <a:t>carbs</a:t>
            </a:r>
            <a:r>
              <a:rPr lang="id-ID" sz="1200" dirty="0">
                <a:solidFill>
                  <a:schemeClr val="bg1">
                    <a:lumMod val="50000"/>
                  </a:schemeClr>
                </a:solidFill>
              </a:rPr>
              <a:t> </a:t>
            </a:r>
            <a:r>
              <a:rPr lang="id-ID" sz="1200" dirty="0" err="1">
                <a:solidFill>
                  <a:schemeClr val="bg1">
                    <a:lumMod val="50000"/>
                  </a:schemeClr>
                </a:solidFill>
              </a:rPr>
              <a:t>may</a:t>
            </a:r>
            <a:r>
              <a:rPr lang="id-ID" sz="1200" dirty="0">
                <a:solidFill>
                  <a:schemeClr val="bg1">
                    <a:lumMod val="50000"/>
                  </a:schemeClr>
                </a:solidFill>
              </a:rPr>
              <a:t> </a:t>
            </a:r>
            <a:r>
              <a:rPr lang="id-ID" sz="1200" dirty="0" err="1">
                <a:solidFill>
                  <a:schemeClr val="bg1">
                    <a:lumMod val="50000"/>
                  </a:schemeClr>
                </a:solidFill>
              </a:rPr>
              <a:t>be</a:t>
            </a:r>
            <a:r>
              <a:rPr lang="id-ID" sz="1200" dirty="0">
                <a:solidFill>
                  <a:schemeClr val="bg1">
                    <a:lumMod val="50000"/>
                  </a:schemeClr>
                </a:solidFill>
              </a:rPr>
              <a:t> </a:t>
            </a:r>
            <a:r>
              <a:rPr lang="id-ID" sz="1200" dirty="0" err="1">
                <a:solidFill>
                  <a:schemeClr val="bg1">
                    <a:lumMod val="50000"/>
                  </a:schemeClr>
                </a:solidFill>
              </a:rPr>
              <a:t>calculated</a:t>
            </a:r>
            <a:r>
              <a:rPr lang="id-ID" sz="1200" dirty="0">
                <a:solidFill>
                  <a:schemeClr val="bg1">
                    <a:lumMod val="50000"/>
                  </a:schemeClr>
                </a:solidFill>
              </a:rPr>
              <a:t> </a:t>
            </a:r>
            <a:r>
              <a:rPr lang="id-ID" sz="1200" dirty="0" err="1">
                <a:solidFill>
                  <a:schemeClr val="bg1">
                    <a:lumMod val="50000"/>
                  </a:schemeClr>
                </a:solidFill>
              </a:rPr>
              <a:t>with</a:t>
            </a:r>
            <a:r>
              <a:rPr lang="id-ID" sz="1200" dirty="0">
                <a:solidFill>
                  <a:schemeClr val="bg1">
                    <a:lumMod val="50000"/>
                  </a:schemeClr>
                </a:solidFill>
              </a:rPr>
              <a:t> </a:t>
            </a:r>
            <a:r>
              <a:rPr lang="id-ID" sz="1200" dirty="0" err="1">
                <a:solidFill>
                  <a:schemeClr val="bg1">
                    <a:lumMod val="50000"/>
                  </a:schemeClr>
                </a:solidFill>
              </a:rPr>
              <a:t>the</a:t>
            </a:r>
            <a:r>
              <a:rPr lang="id-ID" sz="1200" dirty="0">
                <a:solidFill>
                  <a:schemeClr val="bg1">
                    <a:lumMod val="50000"/>
                  </a:schemeClr>
                </a:solidFill>
              </a:rPr>
              <a:t> </a:t>
            </a:r>
            <a:r>
              <a:rPr lang="id-ID" sz="1200" dirty="0" err="1">
                <a:solidFill>
                  <a:schemeClr val="bg1">
                    <a:lumMod val="50000"/>
                  </a:schemeClr>
                </a:solidFill>
              </a:rPr>
              <a:t>following</a:t>
            </a:r>
            <a:r>
              <a:rPr lang="id-ID" sz="1200" dirty="0">
                <a:solidFill>
                  <a:schemeClr val="bg1">
                    <a:lumMod val="50000"/>
                  </a:schemeClr>
                </a:solidFill>
              </a:rPr>
              <a:t> formula:</a:t>
            </a:r>
          </a:p>
          <a:p>
            <a:endParaRPr lang="id-ID" sz="1200" dirty="0">
              <a:solidFill>
                <a:schemeClr val="bg1">
                  <a:lumMod val="50000"/>
                </a:schemeClr>
              </a:solidFill>
            </a:endParaRPr>
          </a:p>
          <a:p>
            <a:r>
              <a:rPr lang="id-ID" sz="1200" dirty="0">
                <a:solidFill>
                  <a:schemeClr val="bg1">
                    <a:lumMod val="50000"/>
                  </a:schemeClr>
                </a:solidFill>
              </a:rPr>
              <a:t>% </a:t>
            </a:r>
            <a:r>
              <a:rPr lang="id-ID" sz="1200" dirty="0" err="1">
                <a:solidFill>
                  <a:schemeClr val="bg1">
                    <a:lumMod val="50000"/>
                  </a:schemeClr>
                </a:solidFill>
              </a:rPr>
              <a:t>fat</a:t>
            </a:r>
            <a:r>
              <a:rPr lang="id-ID" sz="1200" dirty="0">
                <a:solidFill>
                  <a:schemeClr val="bg1">
                    <a:lumMod val="50000"/>
                  </a:schemeClr>
                </a:solidFill>
              </a:rPr>
              <a:t> </a:t>
            </a:r>
            <a:r>
              <a:rPr lang="id-ID" sz="1200" dirty="0" err="1">
                <a:solidFill>
                  <a:schemeClr val="bg1">
                    <a:lumMod val="50000"/>
                  </a:schemeClr>
                </a:solidFill>
              </a:rPr>
              <a:t>burned</a:t>
            </a:r>
            <a:r>
              <a:rPr lang="id-ID" sz="1200" dirty="0">
                <a:solidFill>
                  <a:schemeClr val="bg1">
                    <a:lumMod val="50000"/>
                  </a:schemeClr>
                </a:solidFill>
              </a:rPr>
              <a:t> = </a:t>
            </a:r>
            <a:r>
              <a:rPr lang="id-ID" sz="1200" u="sng" dirty="0">
                <a:solidFill>
                  <a:schemeClr val="bg1">
                    <a:lumMod val="50000"/>
                  </a:schemeClr>
                </a:solidFill>
              </a:rPr>
              <a:t>1–RER</a:t>
            </a:r>
            <a:r>
              <a:rPr lang="id-ID" sz="1200" dirty="0">
                <a:solidFill>
                  <a:schemeClr val="bg1">
                    <a:lumMod val="50000"/>
                  </a:schemeClr>
                </a:solidFill>
              </a:rPr>
              <a:t> </a:t>
            </a:r>
            <a:r>
              <a:rPr lang="id-ID" sz="1200" dirty="0">
                <a:solidFill>
                  <a:schemeClr val="bg1">
                    <a:lumMod val="85000"/>
                  </a:schemeClr>
                </a:solidFill>
              </a:rPr>
              <a:t>|</a:t>
            </a:r>
            <a:r>
              <a:rPr lang="id-ID" sz="1200" dirty="0">
                <a:solidFill>
                  <a:schemeClr val="bg1">
                    <a:lumMod val="50000"/>
                  </a:schemeClr>
                </a:solidFill>
              </a:rPr>
              <a:t>%</a:t>
            </a:r>
            <a:r>
              <a:rPr lang="id-ID" sz="1200" dirty="0" err="1">
                <a:solidFill>
                  <a:schemeClr val="bg1">
                    <a:lumMod val="50000"/>
                  </a:schemeClr>
                </a:solidFill>
              </a:rPr>
              <a:t>Carbs</a:t>
            </a:r>
            <a:r>
              <a:rPr lang="id-ID" sz="1200" dirty="0">
                <a:solidFill>
                  <a:schemeClr val="bg1">
                    <a:lumMod val="50000"/>
                  </a:schemeClr>
                </a:solidFill>
              </a:rPr>
              <a:t> = 100 – %</a:t>
            </a:r>
            <a:r>
              <a:rPr lang="id-ID" sz="1200" dirty="0" err="1">
                <a:solidFill>
                  <a:schemeClr val="bg1">
                    <a:lumMod val="50000"/>
                  </a:schemeClr>
                </a:solidFill>
              </a:rPr>
              <a:t>fat</a:t>
            </a:r>
            <a:endParaRPr lang="id-ID" sz="1200" u="sng" dirty="0">
              <a:solidFill>
                <a:schemeClr val="bg1">
                  <a:lumMod val="50000"/>
                </a:schemeClr>
              </a:solidFill>
            </a:endParaRPr>
          </a:p>
          <a:p>
            <a:r>
              <a:rPr lang="id-ID" sz="1200" dirty="0">
                <a:solidFill>
                  <a:schemeClr val="bg1">
                    <a:lumMod val="50000"/>
                  </a:schemeClr>
                </a:solidFill>
              </a:rPr>
              <a:t>                           1– 0.7 </a:t>
            </a:r>
            <a:r>
              <a:rPr lang="id-ID" sz="1200" dirty="0">
                <a:solidFill>
                  <a:schemeClr val="bg1">
                    <a:lumMod val="85000"/>
                  </a:schemeClr>
                </a:solidFill>
              </a:rPr>
              <a:t>|</a:t>
            </a:r>
            <a:r>
              <a:rPr lang="id-ID" sz="1200" dirty="0">
                <a:solidFill>
                  <a:schemeClr val="bg1">
                    <a:lumMod val="50000"/>
                  </a:schemeClr>
                </a:solidFill>
              </a:rPr>
              <a:t>	</a:t>
            </a:r>
          </a:p>
          <a:p>
            <a:endParaRPr lang="id-ID" sz="1200" dirty="0">
              <a:solidFill>
                <a:schemeClr val="bg1">
                  <a:lumMod val="50000"/>
                </a:schemeClr>
              </a:solidFill>
            </a:endParaRPr>
          </a:p>
        </p:txBody>
      </p:sp>
      <p:sp>
        <p:nvSpPr>
          <p:cNvPr id="63" name="Oval 62"/>
          <p:cNvSpPr/>
          <p:nvPr/>
        </p:nvSpPr>
        <p:spPr>
          <a:xfrm>
            <a:off x="8442015" y="1200418"/>
            <a:ext cx="717095" cy="7170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64" name="Oval 63"/>
          <p:cNvSpPr/>
          <p:nvPr/>
        </p:nvSpPr>
        <p:spPr>
          <a:xfrm>
            <a:off x="8442015" y="2542024"/>
            <a:ext cx="717095" cy="7170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3D2F0AE2-5772-8149-A898-A5BCA8389CE1}"/>
              </a:ext>
            </a:extLst>
          </p:cNvPr>
          <p:cNvSpPr>
            <a:spLocks noGrp="1"/>
          </p:cNvSpPr>
          <p:nvPr>
            <p:ph type="sldNum" sz="quarter" idx="12"/>
          </p:nvPr>
        </p:nvSpPr>
        <p:spPr/>
        <p:txBody>
          <a:bodyPr/>
          <a:lstStyle/>
          <a:p>
            <a:fld id="{219001E7-44B7-41BC-93FC-562CB9664D4C}" type="slidenum">
              <a:rPr lang="en-US" smtClean="0"/>
              <a:pPr/>
              <a:t>46</a:t>
            </a:fld>
            <a:endParaRPr lang="en-US"/>
          </a:p>
        </p:txBody>
      </p:sp>
      <p:pic>
        <p:nvPicPr>
          <p:cNvPr id="29" name="Picture Placeholder 28" descr="A screen shot of a computer&#10;&#10;Description automatically generated">
            <a:extLst>
              <a:ext uri="{FF2B5EF4-FFF2-40B4-BE49-F238E27FC236}">
                <a16:creationId xmlns:a16="http://schemas.microsoft.com/office/drawing/2014/main" id="{6D1EE2EB-338F-B248-ADBE-553F72D001AB}"/>
              </a:ext>
            </a:extLst>
          </p:cNvPr>
          <p:cNvPicPr>
            <a:picLocks noGrp="1" noChangeAspect="1"/>
          </p:cNvPicPr>
          <p:nvPr>
            <p:ph type="pic" sz="quarter" idx="13"/>
          </p:nvPr>
        </p:nvPicPr>
        <p:blipFill rotWithShape="1">
          <a:blip r:embed="rId7" cstate="print">
            <a:extLst>
              <a:ext uri="{28A0092B-C50C-407E-A947-70E740481C1C}">
                <a14:useLocalDpi xmlns:a14="http://schemas.microsoft.com/office/drawing/2010/main" val="0"/>
              </a:ext>
            </a:extLst>
          </a:blip>
          <a:srcRect t="15393" b="12512"/>
          <a:stretch/>
        </p:blipFill>
        <p:spPr>
          <a:xfrm>
            <a:off x="3727581" y="838055"/>
            <a:ext cx="4630322" cy="2503118"/>
          </a:xfrm>
          <a:prstGeom prst="rect">
            <a:avLst/>
          </a:prstGeom>
          <a:effectLst/>
        </p:spPr>
      </p:pic>
      <p:sp>
        <p:nvSpPr>
          <p:cNvPr id="4" name="Freeform 3">
            <a:extLst>
              <a:ext uri="{FF2B5EF4-FFF2-40B4-BE49-F238E27FC236}">
                <a16:creationId xmlns:a16="http://schemas.microsoft.com/office/drawing/2014/main" id="{657F8D5A-A673-FE47-BB4F-481691415427}"/>
              </a:ext>
            </a:extLst>
          </p:cNvPr>
          <p:cNvSpPr/>
          <p:nvPr/>
        </p:nvSpPr>
        <p:spPr>
          <a:xfrm>
            <a:off x="4143871" y="972541"/>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DFF55"/>
                </a:solidFill>
              </a:rPr>
              <a:t>10:00</a:t>
            </a:r>
            <a:endParaRPr lang="en-US" sz="1200" dirty="0"/>
          </a:p>
        </p:txBody>
      </p:sp>
      <p:sp>
        <p:nvSpPr>
          <p:cNvPr id="31" name="Freeform 30">
            <a:extLst>
              <a:ext uri="{FF2B5EF4-FFF2-40B4-BE49-F238E27FC236}">
                <a16:creationId xmlns:a16="http://schemas.microsoft.com/office/drawing/2014/main" id="{44CD00CC-9DD2-DE41-9291-CF5F11CC302D}"/>
              </a:ext>
            </a:extLst>
          </p:cNvPr>
          <p:cNvSpPr/>
          <p:nvPr/>
        </p:nvSpPr>
        <p:spPr>
          <a:xfrm>
            <a:off x="4735952" y="97782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229</a:t>
            </a:r>
          </a:p>
        </p:txBody>
      </p:sp>
      <p:sp>
        <p:nvSpPr>
          <p:cNvPr id="32" name="Freeform 31">
            <a:extLst>
              <a:ext uri="{FF2B5EF4-FFF2-40B4-BE49-F238E27FC236}">
                <a16:creationId xmlns:a16="http://schemas.microsoft.com/office/drawing/2014/main" id="{35C099AD-9412-7F4E-BA65-9109071FF888}"/>
              </a:ext>
            </a:extLst>
          </p:cNvPr>
          <p:cNvSpPr/>
          <p:nvPr/>
        </p:nvSpPr>
        <p:spPr>
          <a:xfrm>
            <a:off x="5328033" y="999566"/>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219</a:t>
            </a:r>
          </a:p>
        </p:txBody>
      </p:sp>
      <p:sp>
        <p:nvSpPr>
          <p:cNvPr id="33" name="Freeform 32">
            <a:extLst>
              <a:ext uri="{FF2B5EF4-FFF2-40B4-BE49-F238E27FC236}">
                <a16:creationId xmlns:a16="http://schemas.microsoft.com/office/drawing/2014/main" id="{71EFB44D-E6FB-A648-97EA-4669638C5393}"/>
              </a:ext>
            </a:extLst>
          </p:cNvPr>
          <p:cNvSpPr/>
          <p:nvPr/>
        </p:nvSpPr>
        <p:spPr>
          <a:xfrm>
            <a:off x="5911975" y="100485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0.92</a:t>
            </a:r>
          </a:p>
        </p:txBody>
      </p:sp>
      <p:sp>
        <p:nvSpPr>
          <p:cNvPr id="34" name="Freeform 33">
            <a:extLst>
              <a:ext uri="{FF2B5EF4-FFF2-40B4-BE49-F238E27FC236}">
                <a16:creationId xmlns:a16="http://schemas.microsoft.com/office/drawing/2014/main" id="{A41BBC6A-A8FE-E541-9060-B3BCC7EE139E}"/>
              </a:ext>
            </a:extLst>
          </p:cNvPr>
          <p:cNvSpPr/>
          <p:nvPr/>
        </p:nvSpPr>
        <p:spPr>
          <a:xfrm>
            <a:off x="4141997" y="1303824"/>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1.0</a:t>
            </a:r>
          </a:p>
        </p:txBody>
      </p:sp>
      <p:sp>
        <p:nvSpPr>
          <p:cNvPr id="35" name="Freeform 34">
            <a:extLst>
              <a:ext uri="{FF2B5EF4-FFF2-40B4-BE49-F238E27FC236}">
                <a16:creationId xmlns:a16="http://schemas.microsoft.com/office/drawing/2014/main" id="{814187F1-40E2-3746-8DF4-13CCD93D8B8D}"/>
              </a:ext>
            </a:extLst>
          </p:cNvPr>
          <p:cNvSpPr/>
          <p:nvPr/>
        </p:nvSpPr>
        <p:spPr>
          <a:xfrm>
            <a:off x="4742775" y="1313165"/>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20.1</a:t>
            </a:r>
          </a:p>
        </p:txBody>
      </p:sp>
      <p:sp>
        <p:nvSpPr>
          <p:cNvPr id="36" name="Freeform 35">
            <a:extLst>
              <a:ext uri="{FF2B5EF4-FFF2-40B4-BE49-F238E27FC236}">
                <a16:creationId xmlns:a16="http://schemas.microsoft.com/office/drawing/2014/main" id="{F8EB854A-916A-0A44-8176-41B6E7AC3261}"/>
              </a:ext>
            </a:extLst>
          </p:cNvPr>
          <p:cNvSpPr/>
          <p:nvPr/>
        </p:nvSpPr>
        <p:spPr>
          <a:xfrm>
            <a:off x="5328288" y="1332542"/>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0.9</a:t>
            </a:r>
          </a:p>
        </p:txBody>
      </p:sp>
      <p:sp>
        <p:nvSpPr>
          <p:cNvPr id="37" name="Freeform 36">
            <a:extLst>
              <a:ext uri="{FF2B5EF4-FFF2-40B4-BE49-F238E27FC236}">
                <a16:creationId xmlns:a16="http://schemas.microsoft.com/office/drawing/2014/main" id="{C23D5BDF-ECE5-634E-8AA1-2F273B7C28BA}"/>
              </a:ext>
            </a:extLst>
          </p:cNvPr>
          <p:cNvSpPr/>
          <p:nvPr/>
        </p:nvSpPr>
        <p:spPr>
          <a:xfrm>
            <a:off x="5909207" y="1342957"/>
            <a:ext cx="554982" cy="195566"/>
          </a:xfrm>
          <a:custGeom>
            <a:avLst/>
            <a:gdLst>
              <a:gd name="connsiteX0" fmla="*/ 0 w 554982"/>
              <a:gd name="connsiteY0" fmla="*/ 0 h 195566"/>
              <a:gd name="connsiteX1" fmla="*/ 0 w 554982"/>
              <a:gd name="connsiteY1" fmla="*/ 179709 h 195566"/>
              <a:gd name="connsiteX2" fmla="*/ 554982 w 554982"/>
              <a:gd name="connsiteY2" fmla="*/ 195566 h 195566"/>
              <a:gd name="connsiteX3" fmla="*/ 549697 w 554982"/>
              <a:gd name="connsiteY3" fmla="*/ 10572 h 195566"/>
              <a:gd name="connsiteX4" fmla="*/ 0 w 554982"/>
              <a:gd name="connsiteY4" fmla="*/ 0 h 19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982" h="195566">
                <a:moveTo>
                  <a:pt x="0" y="0"/>
                </a:moveTo>
                <a:lnTo>
                  <a:pt x="0" y="179709"/>
                </a:lnTo>
                <a:lnTo>
                  <a:pt x="554982" y="195566"/>
                </a:lnTo>
                <a:lnTo>
                  <a:pt x="549697" y="10572"/>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DFF55"/>
                </a:solidFill>
              </a:rPr>
              <a:t>54</a:t>
            </a:r>
          </a:p>
        </p:txBody>
      </p:sp>
      <p:sp>
        <p:nvSpPr>
          <p:cNvPr id="5" name="Freeform 4">
            <a:extLst>
              <a:ext uri="{FF2B5EF4-FFF2-40B4-BE49-F238E27FC236}">
                <a16:creationId xmlns:a16="http://schemas.microsoft.com/office/drawing/2014/main" id="{0C35E9B1-98E1-DE42-89C7-1943C6DADB7C}"/>
              </a:ext>
            </a:extLst>
          </p:cNvPr>
          <p:cNvSpPr/>
          <p:nvPr/>
        </p:nvSpPr>
        <p:spPr>
          <a:xfrm>
            <a:off x="4455718" y="1749517"/>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3.4</a:t>
            </a:r>
          </a:p>
        </p:txBody>
      </p:sp>
      <p:sp>
        <p:nvSpPr>
          <p:cNvPr id="39" name="Freeform 38">
            <a:extLst>
              <a:ext uri="{FF2B5EF4-FFF2-40B4-BE49-F238E27FC236}">
                <a16:creationId xmlns:a16="http://schemas.microsoft.com/office/drawing/2014/main" id="{605D292F-8DFF-2C48-931C-61D413C1CAE9}"/>
              </a:ext>
            </a:extLst>
          </p:cNvPr>
          <p:cNvSpPr/>
          <p:nvPr/>
        </p:nvSpPr>
        <p:spPr>
          <a:xfrm>
            <a:off x="5223394" y="1765490"/>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0.83</a:t>
            </a:r>
          </a:p>
        </p:txBody>
      </p:sp>
      <p:sp>
        <p:nvSpPr>
          <p:cNvPr id="40" name="Freeform 39">
            <a:extLst>
              <a:ext uri="{FF2B5EF4-FFF2-40B4-BE49-F238E27FC236}">
                <a16:creationId xmlns:a16="http://schemas.microsoft.com/office/drawing/2014/main" id="{4D1B0E99-3E3C-D042-926D-223A069462C7}"/>
              </a:ext>
            </a:extLst>
          </p:cNvPr>
          <p:cNvSpPr/>
          <p:nvPr/>
        </p:nvSpPr>
        <p:spPr>
          <a:xfrm>
            <a:off x="5955636" y="1771983"/>
            <a:ext cx="479420"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1815</a:t>
            </a:r>
          </a:p>
        </p:txBody>
      </p:sp>
      <p:sp>
        <p:nvSpPr>
          <p:cNvPr id="41" name="Freeform 40">
            <a:extLst>
              <a:ext uri="{FF2B5EF4-FFF2-40B4-BE49-F238E27FC236}">
                <a16:creationId xmlns:a16="http://schemas.microsoft.com/office/drawing/2014/main" id="{5A145EE2-52DA-B449-8045-F74C647720E2}"/>
              </a:ext>
            </a:extLst>
          </p:cNvPr>
          <p:cNvSpPr/>
          <p:nvPr/>
        </p:nvSpPr>
        <p:spPr>
          <a:xfrm>
            <a:off x="6737973" y="1779442"/>
            <a:ext cx="443986" cy="179708"/>
          </a:xfrm>
          <a:custGeom>
            <a:avLst/>
            <a:gdLst>
              <a:gd name="connsiteX0" fmla="*/ 0 w 443986"/>
              <a:gd name="connsiteY0" fmla="*/ 0 h 179708"/>
              <a:gd name="connsiteX1" fmla="*/ 0 w 443986"/>
              <a:gd name="connsiteY1" fmla="*/ 174423 h 179708"/>
              <a:gd name="connsiteX2" fmla="*/ 443986 w 443986"/>
              <a:gd name="connsiteY2" fmla="*/ 179708 h 179708"/>
              <a:gd name="connsiteX3" fmla="*/ 443986 w 443986"/>
              <a:gd name="connsiteY3" fmla="*/ 10571 h 179708"/>
              <a:gd name="connsiteX4" fmla="*/ 0 w 443986"/>
              <a:gd name="connsiteY4" fmla="*/ 0 h 17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986" h="179708">
                <a:moveTo>
                  <a:pt x="0" y="0"/>
                </a:moveTo>
                <a:lnTo>
                  <a:pt x="0" y="174423"/>
                </a:lnTo>
                <a:lnTo>
                  <a:pt x="443986" y="179708"/>
                </a:lnTo>
                <a:lnTo>
                  <a:pt x="443986" y="10571"/>
                </a:lnTo>
                <a:lnTo>
                  <a:pt x="0" y="0"/>
                </a:lnTo>
                <a:close/>
              </a:path>
            </a:pathLst>
          </a:custGeom>
          <a:solidFill>
            <a:srgbClr val="0C0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DFF55"/>
                </a:solidFill>
              </a:rPr>
              <a:t>28.5</a:t>
            </a:r>
          </a:p>
        </p:txBody>
      </p:sp>
      <p:pic>
        <p:nvPicPr>
          <p:cNvPr id="7" name="Graphic 6" descr="Lungs">
            <a:extLst>
              <a:ext uri="{FF2B5EF4-FFF2-40B4-BE49-F238E27FC236}">
                <a16:creationId xmlns:a16="http://schemas.microsoft.com/office/drawing/2014/main" id="{4D53689D-78E0-9B44-AA2D-DFF7569CC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83867" y="1269415"/>
            <a:ext cx="510027" cy="510027"/>
          </a:xfrm>
          <a:prstGeom prst="rect">
            <a:avLst/>
          </a:prstGeom>
        </p:spPr>
      </p:pic>
      <p:pic>
        <p:nvPicPr>
          <p:cNvPr id="9" name="Graphic 8" descr="Transfer">
            <a:extLst>
              <a:ext uri="{FF2B5EF4-FFF2-40B4-BE49-F238E27FC236}">
                <a16:creationId xmlns:a16="http://schemas.microsoft.com/office/drawing/2014/main" id="{DA06D280-DA55-3E49-9FA0-AF0CF8B7C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9066" y="1265528"/>
            <a:ext cx="582991" cy="582991"/>
          </a:xfrm>
          <a:prstGeom prst="rect">
            <a:avLst/>
          </a:prstGeom>
        </p:spPr>
      </p:pic>
      <p:pic>
        <p:nvPicPr>
          <p:cNvPr id="11" name="Graphic 10" descr="Sun">
            <a:extLst>
              <a:ext uri="{FF2B5EF4-FFF2-40B4-BE49-F238E27FC236}">
                <a16:creationId xmlns:a16="http://schemas.microsoft.com/office/drawing/2014/main" id="{D85E7EC7-D181-E246-895A-57BC71B460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64084" y="2609213"/>
            <a:ext cx="575846" cy="575846"/>
          </a:xfrm>
          <a:prstGeom prst="rect">
            <a:avLst/>
          </a:prstGeom>
        </p:spPr>
      </p:pic>
      <p:sp>
        <p:nvSpPr>
          <p:cNvPr id="52" name="TextBox 51">
            <a:extLst>
              <a:ext uri="{FF2B5EF4-FFF2-40B4-BE49-F238E27FC236}">
                <a16:creationId xmlns:a16="http://schemas.microsoft.com/office/drawing/2014/main" id="{9C50A1A0-FFA7-3145-A6E6-7BEA0F78C065}"/>
              </a:ext>
            </a:extLst>
          </p:cNvPr>
          <p:cNvSpPr txBox="1"/>
          <p:nvPr/>
        </p:nvSpPr>
        <p:spPr>
          <a:xfrm>
            <a:off x="8558347" y="2608183"/>
            <a:ext cx="484428" cy="584775"/>
          </a:xfrm>
          <a:prstGeom prst="rect">
            <a:avLst/>
          </a:prstGeom>
          <a:noFill/>
        </p:spPr>
        <p:txBody>
          <a:bodyPr wrap="none" rtlCol="0">
            <a:spAutoFit/>
          </a:bodyPr>
          <a:lstStyle/>
          <a:p>
            <a:r>
              <a:rPr lang="en-US" sz="3200" b="1" dirty="0">
                <a:solidFill>
                  <a:schemeClr val="bg1"/>
                </a:solidFill>
              </a:rPr>
              <a:t>%</a:t>
            </a:r>
          </a:p>
        </p:txBody>
      </p:sp>
      <p:sp>
        <p:nvSpPr>
          <p:cNvPr id="43" name="TextBox 42">
            <a:extLst>
              <a:ext uri="{FF2B5EF4-FFF2-40B4-BE49-F238E27FC236}">
                <a16:creationId xmlns:a16="http://schemas.microsoft.com/office/drawing/2014/main" id="{0D39F839-2F38-C34D-AD14-8D2A2F8A3B32}"/>
              </a:ext>
            </a:extLst>
          </p:cNvPr>
          <p:cNvSpPr txBox="1"/>
          <p:nvPr/>
        </p:nvSpPr>
        <p:spPr>
          <a:xfrm>
            <a:off x="751562" y="5246120"/>
            <a:ext cx="301686" cy="369332"/>
          </a:xfrm>
          <a:prstGeom prst="rect">
            <a:avLst/>
          </a:prstGeom>
          <a:solidFill>
            <a:schemeClr val="bg1"/>
          </a:solidFill>
        </p:spPr>
        <p:txBody>
          <a:bodyPr wrap="none" rtlCol="0">
            <a:spAutoFit/>
          </a:bodyPr>
          <a:lstStyle/>
          <a:p>
            <a:r>
              <a:rPr lang="en-US" dirty="0"/>
              <a:t>9</a:t>
            </a:r>
          </a:p>
        </p:txBody>
      </p:sp>
      <p:sp>
        <p:nvSpPr>
          <p:cNvPr id="53" name="TextBox 52">
            <a:extLst>
              <a:ext uri="{FF2B5EF4-FFF2-40B4-BE49-F238E27FC236}">
                <a16:creationId xmlns:a16="http://schemas.microsoft.com/office/drawing/2014/main" id="{248B92FC-C55B-F146-95CE-9077915BAA8F}"/>
              </a:ext>
            </a:extLst>
          </p:cNvPr>
          <p:cNvSpPr txBox="1"/>
          <p:nvPr/>
        </p:nvSpPr>
        <p:spPr>
          <a:xfrm>
            <a:off x="751562" y="6096739"/>
            <a:ext cx="418704" cy="369332"/>
          </a:xfrm>
          <a:prstGeom prst="rect">
            <a:avLst/>
          </a:prstGeom>
          <a:solidFill>
            <a:schemeClr val="bg1"/>
          </a:solidFill>
        </p:spPr>
        <p:txBody>
          <a:bodyPr wrap="none" rtlCol="0">
            <a:spAutoFit/>
          </a:bodyPr>
          <a:lstStyle/>
          <a:p>
            <a:r>
              <a:rPr lang="en-US" dirty="0"/>
              <a:t>10</a:t>
            </a:r>
          </a:p>
        </p:txBody>
      </p:sp>
    </p:spTree>
    <p:extLst>
      <p:ext uri="{BB962C8B-B14F-4D97-AF65-F5344CB8AC3E}">
        <p14:creationId xmlns:p14="http://schemas.microsoft.com/office/powerpoint/2010/main" val="273979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B1E1DCB-19C1-9642-AFCB-B36D74F634C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951" r="23951"/>
          <a:stretch>
            <a:fillRect/>
          </a:stretch>
        </p:blipFill>
        <p:spPr>
          <a:solidFill>
            <a:schemeClr val="tx1">
              <a:lumMod val="50000"/>
              <a:lumOff val="50000"/>
            </a:schemeClr>
          </a:solidFill>
        </p:spPr>
      </p:pic>
      <p:sp>
        <p:nvSpPr>
          <p:cNvPr id="2" name="Title 1"/>
          <p:cNvSpPr>
            <a:spLocks noGrp="1"/>
          </p:cNvSpPr>
          <p:nvPr>
            <p:ph type="title"/>
          </p:nvPr>
        </p:nvSpPr>
        <p:spPr/>
        <p:txBody>
          <a:bodyPr/>
          <a:lstStyle/>
          <a:p>
            <a:endParaRPr lang="en-US"/>
          </a:p>
        </p:txBody>
      </p:sp>
      <p:sp>
        <p:nvSpPr>
          <p:cNvPr id="73" name="Rectangle 72"/>
          <p:cNvSpPr/>
          <p:nvPr/>
        </p:nvSpPr>
        <p:spPr>
          <a:xfrm>
            <a:off x="5515625" y="209550"/>
            <a:ext cx="6446126" cy="6438900"/>
          </a:xfrm>
          <a:prstGeom prst="rect">
            <a:avLst/>
          </a:prstGeom>
          <a:solidFill>
            <a:srgbClr val="242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1"/>
          <p:cNvSpPr txBox="1">
            <a:spLocks/>
          </p:cNvSpPr>
          <p:nvPr/>
        </p:nvSpPr>
        <p:spPr>
          <a:xfrm>
            <a:off x="6066603" y="150464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bg1"/>
                </a:solidFill>
                <a:ea typeface="Open Sans Light" panose="020B0306030504020204" pitchFamily="34" charset="0"/>
                <a:cs typeface="Open Sans Light" panose="020B0306030504020204" pitchFamily="34" charset="0"/>
              </a:rPr>
              <a:t>Activity Monitors</a:t>
            </a:r>
          </a:p>
        </p:txBody>
      </p:sp>
      <p:sp>
        <p:nvSpPr>
          <p:cNvPr id="15" name="Title 11"/>
          <p:cNvSpPr txBox="1">
            <a:spLocks/>
          </p:cNvSpPr>
          <p:nvPr/>
        </p:nvSpPr>
        <p:spPr>
          <a:xfrm>
            <a:off x="5820228" y="646792"/>
            <a:ext cx="6125027"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bg1"/>
                </a:solidFill>
                <a:latin typeface="Playfair Display" panose="00000500000000000000" pitchFamily="50" charset="0"/>
                <a:ea typeface="Roboto" panose="02000000000000000000" pitchFamily="2" charset="0"/>
                <a:cs typeface="Times New Roman" panose="02020603050405020304" pitchFamily="18" charset="0"/>
              </a:rPr>
              <a:t>Estimation of 24-Hour and Physical Activity Energy Expenditure</a:t>
            </a:r>
          </a:p>
        </p:txBody>
      </p:sp>
      <p:sp>
        <p:nvSpPr>
          <p:cNvPr id="16" name="Rectangle 15"/>
          <p:cNvSpPr/>
          <p:nvPr/>
        </p:nvSpPr>
        <p:spPr>
          <a:xfrm rot="5400000" flipH="1">
            <a:off x="963949" y="2144329"/>
            <a:ext cx="3819759" cy="4806507"/>
          </a:xfrm>
          <a:prstGeom prst="rect">
            <a:avLst/>
          </a:prstGeom>
          <a:gradFill flip="none" rotWithShape="1">
            <a:gsLst>
              <a:gs pos="53000">
                <a:schemeClr val="accent1">
                  <a:alpha val="73000"/>
                </a:schemeClr>
              </a:gs>
              <a:gs pos="10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8" name="Oval 17"/>
          <p:cNvSpPr/>
          <p:nvPr/>
        </p:nvSpPr>
        <p:spPr>
          <a:xfrm>
            <a:off x="6336207" y="2175470"/>
            <a:ext cx="688207" cy="6882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 name="Rectangle 42"/>
          <p:cNvSpPr/>
          <p:nvPr/>
        </p:nvSpPr>
        <p:spPr>
          <a:xfrm>
            <a:off x="7572279" y="2545462"/>
            <a:ext cx="3782507" cy="307777"/>
          </a:xfrm>
          <a:prstGeom prst="rect">
            <a:avLst/>
          </a:prstGeom>
        </p:spPr>
        <p:txBody>
          <a:bodyPr wrap="square">
            <a:spAutoFit/>
          </a:bodyPr>
          <a:lstStyle/>
          <a:p>
            <a:pPr>
              <a:spcBef>
                <a:spcPts val="600"/>
              </a:spcBef>
              <a:buClr>
                <a:srgbClr val="E24848"/>
              </a:buClr>
              <a:defRPr/>
            </a:pPr>
            <a:r>
              <a:rPr lang="en-US" sz="1400" noProof="1">
                <a:solidFill>
                  <a:schemeClr val="bg1"/>
                </a:solidFill>
                <a:latin typeface="+mj-lt"/>
                <a:ea typeface="Open Sans Light" panose="020B0306030504020204" pitchFamily="34" charset="0"/>
                <a:cs typeface="Open Sans Light" panose="020B0306030504020204" pitchFamily="34" charset="0"/>
              </a:rPr>
              <a:t>Measure the number of steps taken into a day</a:t>
            </a:r>
          </a:p>
        </p:txBody>
      </p:sp>
      <p:sp>
        <p:nvSpPr>
          <p:cNvPr id="44" name="Rectangle 43"/>
          <p:cNvSpPr/>
          <p:nvPr/>
        </p:nvSpPr>
        <p:spPr>
          <a:xfrm>
            <a:off x="7550916" y="2219263"/>
            <a:ext cx="1696361" cy="363099"/>
          </a:xfrm>
          <a:prstGeom prst="rect">
            <a:avLst/>
          </a:prstGeom>
        </p:spPr>
        <p:txBody>
          <a:bodyPr vert="horz" lIns="91440" tIns="45720" rIns="91440" bIns="45720" rtlCol="0" anchor="ctr">
            <a:noAutofit/>
          </a:bodyPr>
          <a:lstStyle/>
          <a:p>
            <a:pPr>
              <a:spcBef>
                <a:spcPct val="0"/>
              </a:spcBef>
            </a:pPr>
            <a:r>
              <a:rPr lang="en-US" sz="1600" b="1" noProof="1">
                <a:solidFill>
                  <a:schemeClr val="bg1"/>
                </a:solidFill>
                <a:ea typeface="Open Sans" panose="020B0606030504020204" pitchFamily="34" charset="0"/>
                <a:cs typeface="Open Sans" panose="020B0606030504020204" pitchFamily="34" charset="0"/>
              </a:rPr>
              <a:t>PEDOMETERS</a:t>
            </a:r>
            <a:endParaRPr lang="en-US" sz="1600" noProof="1">
              <a:solidFill>
                <a:schemeClr val="bg1"/>
              </a:solidFill>
              <a:ea typeface="Open Sans" panose="020B0606030504020204" pitchFamily="34" charset="0"/>
              <a:cs typeface="Open Sans" panose="020B0606030504020204" pitchFamily="34" charset="0"/>
            </a:endParaRPr>
          </a:p>
        </p:txBody>
      </p:sp>
      <p:sp>
        <p:nvSpPr>
          <p:cNvPr id="50" name="Oval 49"/>
          <p:cNvSpPr/>
          <p:nvPr/>
        </p:nvSpPr>
        <p:spPr>
          <a:xfrm>
            <a:off x="6336207" y="3360083"/>
            <a:ext cx="688207" cy="6882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8" name="Rectangle 57"/>
          <p:cNvSpPr/>
          <p:nvPr/>
        </p:nvSpPr>
        <p:spPr>
          <a:xfrm>
            <a:off x="7572279" y="3667889"/>
            <a:ext cx="3782507" cy="954107"/>
          </a:xfrm>
          <a:prstGeom prst="rect">
            <a:avLst/>
          </a:prstGeom>
        </p:spPr>
        <p:txBody>
          <a:bodyPr wrap="square">
            <a:spAutoFit/>
          </a:bodyPr>
          <a:lstStyle/>
          <a:p>
            <a:pPr>
              <a:spcBef>
                <a:spcPts val="600"/>
              </a:spcBef>
              <a:buClr>
                <a:srgbClr val="E24848"/>
              </a:buClr>
              <a:defRPr/>
            </a:pPr>
            <a:r>
              <a:rPr lang="en-US" sz="1400" noProof="1">
                <a:solidFill>
                  <a:schemeClr val="bg1"/>
                </a:solidFill>
                <a:latin typeface="+mj-lt"/>
                <a:ea typeface="Open Sans Light" panose="020B0306030504020204" pitchFamily="34" charset="0"/>
                <a:cs typeface="Open Sans Light" panose="020B0306030504020204" pitchFamily="34" charset="0"/>
              </a:rPr>
              <a:t>Accelerometers contain tiny force transducers that continuously measure the intensity, frequency, and duration of movement for extended periods of time.</a:t>
            </a:r>
          </a:p>
        </p:txBody>
      </p:sp>
      <p:sp>
        <p:nvSpPr>
          <p:cNvPr id="59" name="Rectangle 58"/>
          <p:cNvSpPr/>
          <p:nvPr/>
        </p:nvSpPr>
        <p:spPr>
          <a:xfrm>
            <a:off x="7550916" y="3341690"/>
            <a:ext cx="2077993" cy="363099"/>
          </a:xfrm>
          <a:prstGeom prst="rect">
            <a:avLst/>
          </a:prstGeom>
        </p:spPr>
        <p:txBody>
          <a:bodyPr vert="horz" lIns="91440" tIns="45720" rIns="91440" bIns="45720" rtlCol="0" anchor="ctr">
            <a:noAutofit/>
          </a:bodyPr>
          <a:lstStyle/>
          <a:p>
            <a:pPr>
              <a:spcBef>
                <a:spcPct val="0"/>
              </a:spcBef>
            </a:pPr>
            <a:r>
              <a:rPr lang="en-US" sz="1600" b="1" noProof="1">
                <a:solidFill>
                  <a:schemeClr val="bg1"/>
                </a:solidFill>
                <a:ea typeface="Open Sans" panose="020B0606030504020204" pitchFamily="34" charset="0"/>
                <a:cs typeface="Open Sans" panose="020B0606030504020204" pitchFamily="34" charset="0"/>
              </a:rPr>
              <a:t>ACCELEROMETERS</a:t>
            </a:r>
            <a:endParaRPr lang="en-US" sz="1600" noProof="1">
              <a:solidFill>
                <a:schemeClr val="bg1"/>
              </a:solidFill>
              <a:ea typeface="Open Sans" panose="020B0606030504020204" pitchFamily="34" charset="0"/>
              <a:cs typeface="Open Sans" panose="020B0606030504020204" pitchFamily="34" charset="0"/>
            </a:endParaRPr>
          </a:p>
        </p:txBody>
      </p:sp>
      <p:sp>
        <p:nvSpPr>
          <p:cNvPr id="61" name="Oval 60"/>
          <p:cNvSpPr/>
          <p:nvPr/>
        </p:nvSpPr>
        <p:spPr>
          <a:xfrm>
            <a:off x="6336207" y="4647252"/>
            <a:ext cx="688207" cy="6882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9" name="Rectangle 68"/>
          <p:cNvSpPr/>
          <p:nvPr/>
        </p:nvSpPr>
        <p:spPr>
          <a:xfrm>
            <a:off x="7572279" y="5062175"/>
            <a:ext cx="3782507" cy="1169551"/>
          </a:xfrm>
          <a:prstGeom prst="rect">
            <a:avLst/>
          </a:prstGeom>
        </p:spPr>
        <p:txBody>
          <a:bodyPr wrap="square">
            <a:spAutoFit/>
          </a:bodyPr>
          <a:lstStyle/>
          <a:p>
            <a:pPr>
              <a:spcBef>
                <a:spcPts val="600"/>
              </a:spcBef>
              <a:buClr>
                <a:srgbClr val="E24848"/>
              </a:buClr>
              <a:defRPr/>
            </a:pPr>
            <a:r>
              <a:rPr lang="en-US" sz="1400" noProof="1">
                <a:solidFill>
                  <a:schemeClr val="bg1"/>
                </a:solidFill>
                <a:latin typeface="+mj-lt"/>
                <a:ea typeface="Open Sans Light" panose="020B0306030504020204" pitchFamily="34" charset="0"/>
                <a:cs typeface="Open Sans Light" panose="020B0306030504020204" pitchFamily="34" charset="0"/>
              </a:rPr>
              <a:t>Heart rate monitors are similar to accelerometers in that they can accumulate data from short or long bouts of activity throughout the day. Regression equations are used to convert heart rate measures to energy expenditure.</a:t>
            </a:r>
          </a:p>
        </p:txBody>
      </p:sp>
      <p:sp>
        <p:nvSpPr>
          <p:cNvPr id="70" name="Rectangle 69"/>
          <p:cNvSpPr/>
          <p:nvPr/>
        </p:nvSpPr>
        <p:spPr>
          <a:xfrm>
            <a:off x="7550916" y="4735976"/>
            <a:ext cx="2355084" cy="363099"/>
          </a:xfrm>
          <a:prstGeom prst="rect">
            <a:avLst/>
          </a:prstGeom>
        </p:spPr>
        <p:txBody>
          <a:bodyPr vert="horz" lIns="91440" tIns="45720" rIns="91440" bIns="45720" rtlCol="0" anchor="ctr">
            <a:noAutofit/>
          </a:bodyPr>
          <a:lstStyle/>
          <a:p>
            <a:pPr>
              <a:spcBef>
                <a:spcPct val="0"/>
              </a:spcBef>
            </a:pPr>
            <a:r>
              <a:rPr lang="en-US" sz="1600" b="1" noProof="1">
                <a:solidFill>
                  <a:schemeClr val="bg1"/>
                </a:solidFill>
                <a:ea typeface="Open Sans" panose="020B0606030504020204" pitchFamily="34" charset="0"/>
                <a:cs typeface="Open Sans" panose="020B0606030504020204" pitchFamily="34" charset="0"/>
              </a:rPr>
              <a:t>HEART RATE MONITORS</a:t>
            </a:r>
            <a:endParaRPr lang="en-US" sz="1600" noProof="1">
              <a:solidFill>
                <a:schemeClr val="bg1"/>
              </a:solidFill>
              <a:ea typeface="Open Sans" panose="020B0606030504020204" pitchFamily="34" charset="0"/>
              <a:cs typeface="Open Sans" panose="020B0606030504020204" pitchFamily="34" charset="0"/>
            </a:endParaRPr>
          </a:p>
        </p:txBody>
      </p:sp>
      <p:sp>
        <p:nvSpPr>
          <p:cNvPr id="71" name="Rectangle 70"/>
          <p:cNvSpPr/>
          <p:nvPr/>
        </p:nvSpPr>
        <p:spPr>
          <a:xfrm>
            <a:off x="720436" y="4376337"/>
            <a:ext cx="4340088" cy="2062103"/>
          </a:xfrm>
          <a:prstGeom prst="rect">
            <a:avLst/>
          </a:prstGeom>
        </p:spPr>
        <p:txBody>
          <a:bodyPr wrap="square">
            <a:spAutoFit/>
          </a:bodyPr>
          <a:lstStyle/>
          <a:p>
            <a:pPr algn="ctr">
              <a:buClr>
                <a:srgbClr val="E24848"/>
              </a:buClr>
              <a:defRPr/>
            </a:pPr>
            <a:r>
              <a:rPr lang="en-US" sz="1600" b="1" noProof="1">
                <a:solidFill>
                  <a:schemeClr val="bg1"/>
                </a:solidFill>
                <a:latin typeface="+mj-lt"/>
                <a:ea typeface="Open Sans Light" panose="020B0306030504020204" pitchFamily="34" charset="0"/>
                <a:cs typeface="Open Sans Light" panose="020B0306030504020204" pitchFamily="34" charset="0"/>
              </a:rPr>
              <a:t>The most plausible tools for measuring either 24-hour energy expenditure or physical activity energy expenditure in the field are pedometers, accelerometers, and heart rate monitors. Pedometers are more suited for monitoring physical activity than 24-hour energy expenditure, whereas accelerometers and heart rate monitors are well suited for both.</a:t>
            </a:r>
          </a:p>
        </p:txBody>
      </p:sp>
      <p:sp>
        <p:nvSpPr>
          <p:cNvPr id="10" name="Slide Number Placeholder 9"/>
          <p:cNvSpPr>
            <a:spLocks noGrp="1"/>
          </p:cNvSpPr>
          <p:nvPr>
            <p:ph type="sldNum" sz="quarter" idx="12"/>
          </p:nvPr>
        </p:nvSpPr>
        <p:spPr/>
        <p:txBody>
          <a:bodyPr/>
          <a:lstStyle/>
          <a:p>
            <a:fld id="{219001E7-44B7-41BC-93FC-562CB9664D4C}" type="slidenum">
              <a:rPr lang="en-US" smtClean="0"/>
              <a:pPr/>
              <a:t>5</a:t>
            </a:fld>
            <a:endParaRPr lang="en-US"/>
          </a:p>
        </p:txBody>
      </p:sp>
      <p:pic>
        <p:nvPicPr>
          <p:cNvPr id="4" name="Graphic 3" descr="Footprints">
            <a:extLst>
              <a:ext uri="{FF2B5EF4-FFF2-40B4-BE49-F238E27FC236}">
                <a16:creationId xmlns:a16="http://schemas.microsoft.com/office/drawing/2014/main" id="{0782010F-56A6-CE4F-8F48-5AF770E65E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8620" y="2218556"/>
            <a:ext cx="607744" cy="607744"/>
          </a:xfrm>
          <a:prstGeom prst="rect">
            <a:avLst/>
          </a:prstGeom>
        </p:spPr>
      </p:pic>
      <p:pic>
        <p:nvPicPr>
          <p:cNvPr id="9" name="Graphic 8" descr="Bar chart">
            <a:extLst>
              <a:ext uri="{FF2B5EF4-FFF2-40B4-BE49-F238E27FC236}">
                <a16:creationId xmlns:a16="http://schemas.microsoft.com/office/drawing/2014/main" id="{B6BC2C75-B3ED-4A4A-AFFB-9BFBDAA6A6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5922" y="3427027"/>
            <a:ext cx="543938" cy="543938"/>
          </a:xfrm>
          <a:prstGeom prst="rect">
            <a:avLst/>
          </a:prstGeom>
        </p:spPr>
      </p:pic>
      <p:pic>
        <p:nvPicPr>
          <p:cNvPr id="12" name="Graphic 11" descr="Heart with pulse">
            <a:extLst>
              <a:ext uri="{FF2B5EF4-FFF2-40B4-BE49-F238E27FC236}">
                <a16:creationId xmlns:a16="http://schemas.microsoft.com/office/drawing/2014/main" id="{DE07AA7E-1D42-B04E-A251-3E6F5533B9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63883" y="4727477"/>
            <a:ext cx="632853" cy="632853"/>
          </a:xfrm>
          <a:prstGeom prst="rect">
            <a:avLst/>
          </a:prstGeom>
        </p:spPr>
      </p:pic>
    </p:spTree>
    <p:extLst>
      <p:ext uri="{BB962C8B-B14F-4D97-AF65-F5344CB8AC3E}">
        <p14:creationId xmlns:p14="http://schemas.microsoft.com/office/powerpoint/2010/main" val="291123351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person&#10;&#10;Description automatically generated">
            <a:extLst>
              <a:ext uri="{FF2B5EF4-FFF2-40B4-BE49-F238E27FC236}">
                <a16:creationId xmlns:a16="http://schemas.microsoft.com/office/drawing/2014/main" id="{F0643538-CD15-A84A-942B-73626C8E631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089" r="21089"/>
          <a:stretch>
            <a:fillRect/>
          </a:stretch>
        </p:blipFill>
        <p:spPr>
          <a:solidFill>
            <a:schemeClr val="bg2">
              <a:lumMod val="50000"/>
            </a:schemeClr>
          </a:solidFill>
        </p:spPr>
      </p:pic>
      <p:sp>
        <p:nvSpPr>
          <p:cNvPr id="11" name="Title 11"/>
          <p:cNvSpPr txBox="1">
            <a:spLocks/>
          </p:cNvSpPr>
          <p:nvPr/>
        </p:nvSpPr>
        <p:spPr>
          <a:xfrm>
            <a:off x="699911" y="864541"/>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chemeClr val="tx1">
                    <a:lumMod val="85000"/>
                    <a:lumOff val="15000"/>
                  </a:schemeClr>
                </a:solidFill>
                <a:ea typeface="Open Sans Light" panose="020B0306030504020204" pitchFamily="34" charset="0"/>
                <a:cs typeface="Open Sans Light" panose="020B0306030504020204" pitchFamily="34" charset="0"/>
              </a:rPr>
              <a:t>Assessments and Evaluation in Kinesiology</a:t>
            </a:r>
          </a:p>
        </p:txBody>
      </p:sp>
      <p:sp>
        <p:nvSpPr>
          <p:cNvPr id="12" name="Title 11"/>
          <p:cNvSpPr txBox="1">
            <a:spLocks/>
          </p:cNvSpPr>
          <p:nvPr/>
        </p:nvSpPr>
        <p:spPr>
          <a:xfrm>
            <a:off x="677333" y="623124"/>
            <a:ext cx="4064000" cy="241417"/>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solidFill>
                  <a:schemeClr val="tx1">
                    <a:lumMod val="85000"/>
                    <a:lumOff val="15000"/>
                  </a:schemeClr>
                </a:solidFill>
                <a:latin typeface="+mn-lt"/>
                <a:ea typeface="Roboto" panose="02000000000000000000" pitchFamily="2" charset="0"/>
                <a:cs typeface="Times New Roman" panose="02020603050405020304" pitchFamily="18" charset="0"/>
              </a:rPr>
              <a:t>Welcome</a:t>
            </a:r>
            <a:r>
              <a:rPr lang="en-US" sz="2000" dirty="0">
                <a:solidFill>
                  <a:schemeClr val="tx1">
                    <a:lumMod val="85000"/>
                    <a:lumOff val="15000"/>
                  </a:schemeClr>
                </a:solidFill>
                <a:latin typeface="+mn-lt"/>
                <a:ea typeface="Roboto" panose="02000000000000000000" pitchFamily="2" charset="0"/>
                <a:cs typeface="Times New Roman" panose="02020603050405020304" pitchFamily="18" charset="0"/>
              </a:rPr>
              <a:t> to PET 4550C</a:t>
            </a:r>
          </a:p>
        </p:txBody>
      </p:sp>
      <p:sp>
        <p:nvSpPr>
          <p:cNvPr id="9" name="Title 11"/>
          <p:cNvSpPr txBox="1">
            <a:spLocks/>
          </p:cNvSpPr>
          <p:nvPr/>
        </p:nvSpPr>
        <p:spPr>
          <a:xfrm>
            <a:off x="677332" y="2249714"/>
            <a:ext cx="4888092" cy="1327874"/>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Measuring </a:t>
            </a:r>
          </a:p>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Energy Expenditure (EE)</a:t>
            </a:r>
          </a:p>
        </p:txBody>
      </p:sp>
      <p:sp>
        <p:nvSpPr>
          <p:cNvPr id="14" name="Rectangle 13"/>
          <p:cNvSpPr/>
          <p:nvPr/>
        </p:nvSpPr>
        <p:spPr>
          <a:xfrm>
            <a:off x="722490" y="3428113"/>
            <a:ext cx="3805967" cy="830997"/>
          </a:xfrm>
          <a:prstGeom prst="rect">
            <a:avLst/>
          </a:prstGeom>
        </p:spPr>
        <p:txBody>
          <a:bodyPr wrap="square">
            <a:spAutoFit/>
          </a:bodyPr>
          <a:lstStyle/>
          <a:p>
            <a:pPr>
              <a:buClr>
                <a:srgbClr val="E24848"/>
              </a:buClr>
              <a:defRPr/>
            </a:pPr>
            <a:r>
              <a:rPr lang="en-US" sz="1600" noProof="1">
                <a:solidFill>
                  <a:schemeClr val="tx1">
                    <a:lumMod val="75000"/>
                    <a:lumOff val="25000"/>
                  </a:schemeClr>
                </a:solidFill>
                <a:latin typeface="+mj-lt"/>
                <a:ea typeface="Open Sans Light" panose="020B0306030504020204" pitchFamily="34" charset="0"/>
                <a:cs typeface="Open Sans Light" panose="020B0306030504020204" pitchFamily="34" charset="0"/>
              </a:rPr>
              <a:t>Assessment of EE in humans originally focused on quantifying heat production via direct calorimetry</a:t>
            </a:r>
          </a:p>
        </p:txBody>
      </p:sp>
      <p:sp>
        <p:nvSpPr>
          <p:cNvPr id="13" name="Rectangle 12"/>
          <p:cNvSpPr/>
          <p:nvPr/>
        </p:nvSpPr>
        <p:spPr>
          <a:xfrm>
            <a:off x="5778300" y="638629"/>
            <a:ext cx="5615414" cy="5534782"/>
          </a:xfrm>
          <a:prstGeom prst="rect">
            <a:avLst/>
          </a:prstGeom>
          <a:gradFill>
            <a:gsLst>
              <a:gs pos="0">
                <a:schemeClr val="accent1"/>
              </a:gs>
              <a:gs pos="100000">
                <a:schemeClr val="accent2">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7" name="Rectangle 16"/>
          <p:cNvSpPr/>
          <p:nvPr/>
        </p:nvSpPr>
        <p:spPr>
          <a:xfrm>
            <a:off x="5907315" y="4841312"/>
            <a:ext cx="2391558" cy="1169551"/>
          </a:xfrm>
          <a:prstGeom prst="rect">
            <a:avLst/>
          </a:prstGeom>
          <a:noFill/>
        </p:spPr>
        <p:txBody>
          <a:bodyPr wrap="square">
            <a:spAutoFit/>
          </a:bodyPr>
          <a:lstStyle/>
          <a:p>
            <a:pPr>
              <a:buClr>
                <a:srgbClr val="E24848"/>
              </a:buClr>
              <a:defRPr/>
            </a:pPr>
            <a:r>
              <a:rPr lang="en-US" sz="2800" noProof="1">
                <a:solidFill>
                  <a:schemeClr val="bg1"/>
                </a:solidFill>
                <a:latin typeface="+mj-lt"/>
                <a:ea typeface="Open Sans" panose="020B0606030504020204" pitchFamily="34" charset="0"/>
                <a:cs typeface="Open Sans" panose="020B0606030504020204" pitchFamily="34" charset="0"/>
              </a:rPr>
              <a:t>Metabolism</a:t>
            </a:r>
            <a:endParaRPr lang="en-US" sz="2000" noProof="1">
              <a:solidFill>
                <a:schemeClr val="bg1"/>
              </a:solidFill>
              <a:latin typeface="+mj-lt"/>
              <a:ea typeface="Open Sans" panose="020B0606030504020204" pitchFamily="34" charset="0"/>
              <a:cs typeface="Open Sans" panose="020B0606030504020204" pitchFamily="34" charset="0"/>
            </a:endParaRPr>
          </a:p>
          <a:p>
            <a:pPr>
              <a:buClr>
                <a:srgbClr val="E24848"/>
              </a:buClr>
              <a:defRPr/>
            </a:pPr>
            <a:r>
              <a:rPr lang="en-US" sz="1400" noProof="1">
                <a:solidFill>
                  <a:schemeClr val="bg1"/>
                </a:solidFill>
                <a:latin typeface="+mj-lt"/>
                <a:ea typeface="Open Sans" panose="020B0606030504020204" pitchFamily="34" charset="0"/>
                <a:cs typeface="Open Sans" panose="020B0606030504020204" pitchFamily="34" charset="0"/>
              </a:rPr>
              <a:t>The chemical processes that occur within a living organism in order to maintain life.</a:t>
            </a:r>
          </a:p>
        </p:txBody>
      </p:sp>
      <p:sp>
        <p:nvSpPr>
          <p:cNvPr id="6" name="Slide Number Placeholder 5">
            <a:extLst>
              <a:ext uri="{FF2B5EF4-FFF2-40B4-BE49-F238E27FC236}">
                <a16:creationId xmlns:a16="http://schemas.microsoft.com/office/drawing/2014/main" id="{6E722D99-0C61-8848-BEB6-52CB985D4E82}"/>
              </a:ext>
            </a:extLst>
          </p:cNvPr>
          <p:cNvSpPr>
            <a:spLocks noGrp="1"/>
          </p:cNvSpPr>
          <p:nvPr>
            <p:ph type="sldNum" sz="quarter" idx="12"/>
          </p:nvPr>
        </p:nvSpPr>
        <p:spPr/>
        <p:txBody>
          <a:bodyPr/>
          <a:lstStyle/>
          <a:p>
            <a:fld id="{219001E7-44B7-41BC-93FC-562CB9664D4C}" type="slidenum">
              <a:rPr lang="en-US" smtClean="0"/>
              <a:pPr/>
              <a:t>6</a:t>
            </a:fld>
            <a:endParaRPr lang="en-US"/>
          </a:p>
        </p:txBody>
      </p:sp>
    </p:spTree>
    <p:extLst>
      <p:ext uri="{BB962C8B-B14F-4D97-AF65-F5344CB8AC3E}">
        <p14:creationId xmlns:p14="http://schemas.microsoft.com/office/powerpoint/2010/main" val="393007584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BA1998B-026E-4546-AF08-0D40A24AF68C}"/>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406" b="406"/>
          <a:stretch>
            <a:fillRect/>
          </a:stretch>
        </p:blipFill>
        <p:spPr>
          <a:xfrm>
            <a:off x="8122700" y="4070552"/>
            <a:ext cx="3281195" cy="2132313"/>
          </a:xfrm>
          <a:solidFill>
            <a:schemeClr val="tx1">
              <a:lumMod val="50000"/>
              <a:lumOff val="50000"/>
            </a:schemeClr>
          </a:solidFill>
          <a:ln>
            <a:solidFill>
              <a:schemeClr val="tx1"/>
            </a:solidFill>
          </a:ln>
        </p:spPr>
      </p:pic>
      <p:sp>
        <p:nvSpPr>
          <p:cNvPr id="10" name="Slide Number Placeholder 9"/>
          <p:cNvSpPr>
            <a:spLocks noGrp="1"/>
          </p:cNvSpPr>
          <p:nvPr>
            <p:ph type="sldNum" sz="quarter" idx="12"/>
          </p:nvPr>
        </p:nvSpPr>
        <p:spPr/>
        <p:txBody>
          <a:bodyPr/>
          <a:lstStyle/>
          <a:p>
            <a:fld id="{219001E7-44B7-41BC-93FC-562CB9664D4C}" type="slidenum">
              <a:rPr lang="en-US" smtClean="0"/>
              <a:pPr/>
              <a:t>7</a:t>
            </a:fld>
            <a:endParaRPr lang="en-US"/>
          </a:p>
        </p:txBody>
      </p:sp>
      <p:pic>
        <p:nvPicPr>
          <p:cNvPr id="8" name="Picture Placeholder 7">
            <a:extLst>
              <a:ext uri="{FF2B5EF4-FFF2-40B4-BE49-F238E27FC236}">
                <a16:creationId xmlns:a16="http://schemas.microsoft.com/office/drawing/2014/main" id="{201B8459-EEBE-0E4A-819F-27DC91A0B30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101" b="1101"/>
          <a:stretch>
            <a:fillRect/>
          </a:stretch>
        </p:blipFill>
        <p:spPr>
          <a:xfrm>
            <a:off x="4698053" y="4071546"/>
            <a:ext cx="3280649" cy="2131319"/>
          </a:xfrm>
          <a:solidFill>
            <a:schemeClr val="tx1">
              <a:lumMod val="50000"/>
              <a:lumOff val="50000"/>
            </a:schemeClr>
          </a:solidFill>
          <a:ln>
            <a:solidFill>
              <a:schemeClr val="tx1"/>
            </a:solidFill>
          </a:ln>
        </p:spPr>
      </p:pic>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Laboratory Methods</a:t>
            </a:r>
          </a:p>
        </p:txBody>
      </p:sp>
      <p:sp>
        <p:nvSpPr>
          <p:cNvPr id="15" name="Title 11"/>
          <p:cNvSpPr txBox="1">
            <a:spLocks/>
          </p:cNvSpPr>
          <p:nvPr/>
        </p:nvSpPr>
        <p:spPr>
          <a:xfrm>
            <a:off x="2164176" y="617462"/>
            <a:ext cx="76783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Measurement of Energy Expenditure</a:t>
            </a:r>
          </a:p>
        </p:txBody>
      </p:sp>
      <p:sp>
        <p:nvSpPr>
          <p:cNvPr id="67" name="Content Placeholder 2"/>
          <p:cNvSpPr txBox="1">
            <a:spLocks/>
          </p:cNvSpPr>
          <p:nvPr/>
        </p:nvSpPr>
        <p:spPr>
          <a:xfrm>
            <a:off x="1613803" y="2142116"/>
            <a:ext cx="743751" cy="760431"/>
          </a:xfrm>
          <a:prstGeom prst="rect">
            <a:avLst/>
          </a:prstGeom>
        </p:spPr>
        <p:txBody>
          <a:bodyPr vert="horz" wrap="square" lIns="91440" tIns="45720" rIns="91440" bIns="45720" rtlCol="0" anchor="ctr">
            <a:noAutofit/>
          </a:bodyPr>
          <a:lstStyle>
            <a:defPPr>
              <a:defRPr lang="en-US"/>
            </a:defPPr>
            <a:lvl1pPr>
              <a:lnSpc>
                <a:spcPct val="90000"/>
              </a:lnSpc>
              <a:spcBef>
                <a:spcPct val="0"/>
              </a:spcBef>
              <a:buNone/>
              <a:defRPr sz="3600" b="1">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defRPr>
            </a:lvl1pPr>
          </a:lstStyle>
          <a:p>
            <a:r>
              <a:rPr lang="en-US" dirty="0"/>
              <a:t>01</a:t>
            </a:r>
          </a:p>
        </p:txBody>
      </p:sp>
      <p:sp>
        <p:nvSpPr>
          <p:cNvPr id="68" name="Content Placeholder 2"/>
          <p:cNvSpPr txBox="1">
            <a:spLocks/>
          </p:cNvSpPr>
          <p:nvPr/>
        </p:nvSpPr>
        <p:spPr>
          <a:xfrm>
            <a:off x="2573823" y="2131911"/>
            <a:ext cx="1512069"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DIRECT CALORIMETRY</a:t>
            </a:r>
            <a:endParaRPr lang="id-ID" sz="1600" dirty="0">
              <a:solidFill>
                <a:schemeClr val="tx1">
                  <a:lumMod val="85000"/>
                  <a:lumOff val="15000"/>
                </a:schemeClr>
              </a:solidFill>
              <a:ea typeface="Open Sans Light" panose="020B0306030504020204" pitchFamily="34" charset="0"/>
              <a:cs typeface="Open Sans Light" panose="020B0306030504020204" pitchFamily="34" charset="0"/>
            </a:endParaRPr>
          </a:p>
        </p:txBody>
      </p:sp>
      <p:sp>
        <p:nvSpPr>
          <p:cNvPr id="69" name="Rounded Rectangle 68"/>
          <p:cNvSpPr/>
          <p:nvPr/>
        </p:nvSpPr>
        <p:spPr>
          <a:xfrm rot="17100000" flipV="1">
            <a:off x="2148988" y="2512164"/>
            <a:ext cx="620169" cy="20331"/>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latin typeface="Neris Light" panose="00000400000000000000" pitchFamily="50" charset="0"/>
            </a:endParaRPr>
          </a:p>
        </p:txBody>
      </p:sp>
      <p:sp>
        <p:nvSpPr>
          <p:cNvPr id="70" name="Content Placeholder 2"/>
          <p:cNvSpPr txBox="1">
            <a:spLocks/>
          </p:cNvSpPr>
          <p:nvPr/>
        </p:nvSpPr>
        <p:spPr>
          <a:xfrm>
            <a:off x="4506988" y="2142116"/>
            <a:ext cx="743751" cy="760431"/>
          </a:xfrm>
          <a:prstGeom prst="rect">
            <a:avLst/>
          </a:prstGeom>
        </p:spPr>
        <p:txBody>
          <a:bodyPr vert="horz" wrap="square" lIns="91440" tIns="45720" rIns="91440" bIns="45720" rtlCol="0" anchor="ctr">
            <a:noAutofit/>
          </a:bodyPr>
          <a:lstStyle>
            <a:defPPr>
              <a:defRPr lang="en-US"/>
            </a:defPPr>
            <a:lvl1pPr>
              <a:lnSpc>
                <a:spcPct val="90000"/>
              </a:lnSpc>
              <a:spcBef>
                <a:spcPct val="0"/>
              </a:spcBef>
              <a:buNone/>
              <a:defRPr sz="3600" b="1">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defRPr>
            </a:lvl1pPr>
          </a:lstStyle>
          <a:p>
            <a:r>
              <a:rPr lang="en-US" dirty="0"/>
              <a:t>0</a:t>
            </a:r>
            <a:r>
              <a:rPr lang="id-ID" dirty="0"/>
              <a:t>2</a:t>
            </a:r>
            <a:endParaRPr lang="en-US" dirty="0"/>
          </a:p>
        </p:txBody>
      </p:sp>
      <p:sp>
        <p:nvSpPr>
          <p:cNvPr id="71" name="Content Placeholder 2"/>
          <p:cNvSpPr txBox="1">
            <a:spLocks/>
          </p:cNvSpPr>
          <p:nvPr/>
        </p:nvSpPr>
        <p:spPr>
          <a:xfrm>
            <a:off x="5467008" y="2131911"/>
            <a:ext cx="1990927"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INDIRECT CALORIMETRY</a:t>
            </a:r>
            <a:endParaRPr lang="id-ID" sz="1600" dirty="0">
              <a:solidFill>
                <a:schemeClr val="tx1">
                  <a:lumMod val="85000"/>
                  <a:lumOff val="15000"/>
                </a:schemeClr>
              </a:solidFill>
              <a:ea typeface="Open Sans Light" panose="020B0306030504020204" pitchFamily="34" charset="0"/>
              <a:cs typeface="Open Sans Light" panose="020B0306030504020204" pitchFamily="34" charset="0"/>
            </a:endParaRPr>
          </a:p>
        </p:txBody>
      </p:sp>
      <p:sp>
        <p:nvSpPr>
          <p:cNvPr id="72" name="Rounded Rectangle 71"/>
          <p:cNvSpPr/>
          <p:nvPr/>
        </p:nvSpPr>
        <p:spPr>
          <a:xfrm rot="17100000" flipV="1">
            <a:off x="5042173" y="2512164"/>
            <a:ext cx="620169" cy="20331"/>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latin typeface="Neris Light" panose="00000400000000000000" pitchFamily="50" charset="0"/>
            </a:endParaRPr>
          </a:p>
        </p:txBody>
      </p:sp>
      <p:sp>
        <p:nvSpPr>
          <p:cNvPr id="73" name="Content Placeholder 2"/>
          <p:cNvSpPr txBox="1">
            <a:spLocks/>
          </p:cNvSpPr>
          <p:nvPr/>
        </p:nvSpPr>
        <p:spPr>
          <a:xfrm>
            <a:off x="7674204" y="2140430"/>
            <a:ext cx="743751" cy="760431"/>
          </a:xfrm>
          <a:prstGeom prst="rect">
            <a:avLst/>
          </a:prstGeom>
        </p:spPr>
        <p:txBody>
          <a:bodyPr vert="horz" wrap="square" lIns="91440" tIns="45720" rIns="91440" bIns="45720" rtlCol="0" anchor="ctr">
            <a:noAutofit/>
          </a:bodyPr>
          <a:lstStyle>
            <a:defPPr>
              <a:defRPr lang="en-US"/>
            </a:defPPr>
            <a:lvl1pPr>
              <a:lnSpc>
                <a:spcPct val="90000"/>
              </a:lnSpc>
              <a:spcBef>
                <a:spcPct val="0"/>
              </a:spcBef>
              <a:buNone/>
              <a:defRPr sz="3600" b="1">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defRPr>
            </a:lvl1pPr>
          </a:lstStyle>
          <a:p>
            <a:r>
              <a:rPr lang="en-US" dirty="0"/>
              <a:t>0</a:t>
            </a:r>
            <a:r>
              <a:rPr lang="id-ID" dirty="0"/>
              <a:t>3</a:t>
            </a:r>
            <a:endParaRPr lang="en-US" dirty="0"/>
          </a:p>
        </p:txBody>
      </p:sp>
      <p:sp>
        <p:nvSpPr>
          <p:cNvPr id="74" name="Content Placeholder 2"/>
          <p:cNvSpPr txBox="1">
            <a:spLocks/>
          </p:cNvSpPr>
          <p:nvPr/>
        </p:nvSpPr>
        <p:spPr>
          <a:xfrm>
            <a:off x="8634225" y="2143406"/>
            <a:ext cx="1990927"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DOUBLY LABELED WATER</a:t>
            </a:r>
            <a:endParaRPr lang="id-ID" sz="1600" dirty="0">
              <a:solidFill>
                <a:schemeClr val="tx1">
                  <a:lumMod val="85000"/>
                  <a:lumOff val="15000"/>
                </a:schemeClr>
              </a:solidFill>
              <a:ea typeface="Open Sans Light" panose="020B0306030504020204" pitchFamily="34" charset="0"/>
              <a:cs typeface="Open Sans Light" panose="020B0306030504020204" pitchFamily="34" charset="0"/>
            </a:endParaRPr>
          </a:p>
        </p:txBody>
      </p:sp>
      <p:sp>
        <p:nvSpPr>
          <p:cNvPr id="75" name="Rounded Rectangle 74"/>
          <p:cNvSpPr/>
          <p:nvPr/>
        </p:nvSpPr>
        <p:spPr>
          <a:xfrm rot="17100000" flipV="1">
            <a:off x="8209389" y="2510478"/>
            <a:ext cx="620169" cy="20331"/>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latin typeface="Neris Light" panose="00000400000000000000" pitchFamily="50" charset="0"/>
            </a:endParaRPr>
          </a:p>
        </p:txBody>
      </p:sp>
      <p:sp>
        <p:nvSpPr>
          <p:cNvPr id="79" name="Rectangle 78"/>
          <p:cNvSpPr/>
          <p:nvPr/>
        </p:nvSpPr>
        <p:spPr>
          <a:xfrm>
            <a:off x="1242359" y="2951804"/>
            <a:ext cx="3311696" cy="600164"/>
          </a:xfrm>
          <a:prstGeom prst="rect">
            <a:avLst/>
          </a:prstGeom>
        </p:spPr>
        <p:txBody>
          <a:bodyPr wrap="square">
            <a:spAutoFit/>
          </a:bodyPr>
          <a:lstStyle/>
          <a:p>
            <a:pPr>
              <a:spcBef>
                <a:spcPts val="600"/>
              </a:spcBef>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Direct calorimetry can be used to measure the heat emission from a person enclosed in an insulated chamber. </a:t>
            </a:r>
          </a:p>
        </p:txBody>
      </p:sp>
      <p:sp>
        <p:nvSpPr>
          <p:cNvPr id="80" name="Rectangle 79"/>
          <p:cNvSpPr/>
          <p:nvPr/>
        </p:nvSpPr>
        <p:spPr>
          <a:xfrm>
            <a:off x="4698053" y="2951804"/>
            <a:ext cx="3280649" cy="769441"/>
          </a:xfrm>
          <a:prstGeom prst="rect">
            <a:avLst/>
          </a:prstGeom>
        </p:spPr>
        <p:txBody>
          <a:bodyPr wrap="square">
            <a:spAutoFit/>
          </a:bodyPr>
          <a:lstStyle/>
          <a:p>
            <a:pPr>
              <a:spcBef>
                <a:spcPts val="600"/>
              </a:spcBef>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The heat liberated from the body is the result of the metabolism of food. The metabolism of food can be simplified into the biochemical equation: food + O2 → usable energy + heat + CO2 + H2O</a:t>
            </a:r>
          </a:p>
        </p:txBody>
      </p:sp>
      <p:sp>
        <p:nvSpPr>
          <p:cNvPr id="88" name="Content Placeholder 2"/>
          <p:cNvSpPr txBox="1">
            <a:spLocks/>
          </p:cNvSpPr>
          <p:nvPr/>
        </p:nvSpPr>
        <p:spPr>
          <a:xfrm>
            <a:off x="10543179" y="5414740"/>
            <a:ext cx="679846" cy="341075"/>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100" dirty="0">
                <a:solidFill>
                  <a:schemeClr val="bg1"/>
                </a:solidFill>
                <a:ea typeface="Open Sans Light" panose="020B0306030504020204" pitchFamily="34" charset="0"/>
                <a:cs typeface="Open Sans Light" panose="020B0306030504020204" pitchFamily="34" charset="0"/>
              </a:rPr>
              <a:t>1524K</a:t>
            </a:r>
            <a:endParaRPr lang="id-ID" sz="1100" dirty="0">
              <a:solidFill>
                <a:schemeClr val="bg1"/>
              </a:solidFill>
              <a:ea typeface="Open Sans Light" panose="020B0306030504020204" pitchFamily="34" charset="0"/>
              <a:cs typeface="Open Sans Light" panose="020B0306030504020204" pitchFamily="34" charset="0"/>
            </a:endParaRPr>
          </a:p>
        </p:txBody>
      </p:sp>
      <p:pic>
        <p:nvPicPr>
          <p:cNvPr id="13" name="Picture Placeholder 12">
            <a:extLst>
              <a:ext uri="{FF2B5EF4-FFF2-40B4-BE49-F238E27FC236}">
                <a16:creationId xmlns:a16="http://schemas.microsoft.com/office/drawing/2014/main" id="{12CC2C1B-A821-424C-977B-CF0E8781B0F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173" r="1173"/>
          <a:stretch>
            <a:fillRect/>
          </a:stretch>
        </p:blipFill>
        <p:spPr>
          <a:xfrm>
            <a:off x="1242359" y="4071546"/>
            <a:ext cx="3311696" cy="2151489"/>
          </a:xfrm>
          <a:ln>
            <a:solidFill>
              <a:schemeClr val="tx1"/>
            </a:solidFill>
          </a:ln>
        </p:spPr>
      </p:pic>
      <p:sp>
        <p:nvSpPr>
          <p:cNvPr id="81" name="Rectangle 80"/>
          <p:cNvSpPr/>
          <p:nvPr/>
        </p:nvSpPr>
        <p:spPr>
          <a:xfrm>
            <a:off x="8122701" y="2951804"/>
            <a:ext cx="3584390" cy="769441"/>
          </a:xfrm>
          <a:prstGeom prst="rect">
            <a:avLst/>
          </a:prstGeom>
        </p:spPr>
        <p:txBody>
          <a:bodyPr wrap="square">
            <a:spAutoFit/>
          </a:bodyPr>
          <a:lstStyle/>
          <a:p>
            <a:pPr>
              <a:spcBef>
                <a:spcPts val="600"/>
              </a:spcBef>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An oral dose of the stable is taken. The disappearance rates of the two isotopes measure the turnover of water and the turnover of water plus CO2. The CO2 production is calculated by the difference.</a:t>
            </a:r>
          </a:p>
        </p:txBody>
      </p:sp>
      <p:pic>
        <p:nvPicPr>
          <p:cNvPr id="25" name="Picture 24">
            <a:extLst>
              <a:ext uri="{FF2B5EF4-FFF2-40B4-BE49-F238E27FC236}">
                <a16:creationId xmlns:a16="http://schemas.microsoft.com/office/drawing/2014/main" id="{C424D5BD-06F7-5148-9857-232B9C7008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spTree>
    <p:extLst>
      <p:ext uri="{BB962C8B-B14F-4D97-AF65-F5344CB8AC3E}">
        <p14:creationId xmlns:p14="http://schemas.microsoft.com/office/powerpoint/2010/main" val="107875192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BA1998B-026E-4546-AF08-0D40A24AF68C}"/>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406" b="406"/>
          <a:stretch>
            <a:fillRect/>
          </a:stretch>
        </p:blipFill>
        <p:spPr>
          <a:xfrm>
            <a:off x="8122700" y="4070552"/>
            <a:ext cx="3281195" cy="2132313"/>
          </a:xfrm>
          <a:solidFill>
            <a:schemeClr val="tx1">
              <a:lumMod val="50000"/>
              <a:lumOff val="50000"/>
            </a:schemeClr>
          </a:solidFill>
          <a:ln>
            <a:solidFill>
              <a:schemeClr val="tx1"/>
            </a:solidFill>
          </a:ln>
        </p:spPr>
      </p:pic>
      <p:sp>
        <p:nvSpPr>
          <p:cNvPr id="10" name="Slide Number Placeholder 9"/>
          <p:cNvSpPr>
            <a:spLocks noGrp="1"/>
          </p:cNvSpPr>
          <p:nvPr>
            <p:ph type="sldNum" sz="quarter" idx="12"/>
          </p:nvPr>
        </p:nvSpPr>
        <p:spPr/>
        <p:txBody>
          <a:bodyPr/>
          <a:lstStyle/>
          <a:p>
            <a:fld id="{219001E7-44B7-41BC-93FC-562CB9664D4C}" type="slidenum">
              <a:rPr lang="en-US" smtClean="0"/>
              <a:pPr/>
              <a:t>8</a:t>
            </a:fld>
            <a:endParaRPr lang="en-US"/>
          </a:p>
        </p:txBody>
      </p:sp>
      <p:pic>
        <p:nvPicPr>
          <p:cNvPr id="8" name="Picture Placeholder 7">
            <a:extLst>
              <a:ext uri="{FF2B5EF4-FFF2-40B4-BE49-F238E27FC236}">
                <a16:creationId xmlns:a16="http://schemas.microsoft.com/office/drawing/2014/main" id="{201B8459-EEBE-0E4A-819F-27DC91A0B304}"/>
              </a:ext>
            </a:extLst>
          </p:cNvPr>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t="1101" b="1101"/>
          <a:stretch>
            <a:fillRect/>
          </a:stretch>
        </p:blipFill>
        <p:spPr>
          <a:xfrm>
            <a:off x="4698053" y="4071546"/>
            <a:ext cx="3280649" cy="2131319"/>
          </a:xfrm>
          <a:solidFill>
            <a:schemeClr val="tx1">
              <a:lumMod val="50000"/>
              <a:lumOff val="50000"/>
            </a:schemeClr>
          </a:solidFill>
          <a:ln>
            <a:solidFill>
              <a:schemeClr val="tx1"/>
            </a:solidFill>
          </a:ln>
        </p:spPr>
      </p:pic>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This is how you really do it</a:t>
            </a:r>
          </a:p>
        </p:txBody>
      </p:sp>
      <p:sp>
        <p:nvSpPr>
          <p:cNvPr id="15" name="Title 11"/>
          <p:cNvSpPr txBox="1">
            <a:spLocks/>
          </p:cNvSpPr>
          <p:nvPr/>
        </p:nvSpPr>
        <p:spPr>
          <a:xfrm>
            <a:off x="2164176" y="617462"/>
            <a:ext cx="76783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Measurement of Energy Expenditure</a:t>
            </a:r>
          </a:p>
        </p:txBody>
      </p:sp>
      <p:sp>
        <p:nvSpPr>
          <p:cNvPr id="67" name="Content Placeholder 2"/>
          <p:cNvSpPr txBox="1">
            <a:spLocks/>
          </p:cNvSpPr>
          <p:nvPr/>
        </p:nvSpPr>
        <p:spPr>
          <a:xfrm>
            <a:off x="1613803" y="2142116"/>
            <a:ext cx="743751" cy="760431"/>
          </a:xfrm>
          <a:prstGeom prst="rect">
            <a:avLst/>
          </a:prstGeom>
        </p:spPr>
        <p:txBody>
          <a:bodyPr vert="horz" wrap="square" lIns="91440" tIns="45720" rIns="91440" bIns="45720" rtlCol="0" anchor="ctr">
            <a:noAutofit/>
          </a:bodyPr>
          <a:lstStyle>
            <a:defPPr>
              <a:defRPr lang="en-US"/>
            </a:defPPr>
            <a:lvl1pPr>
              <a:lnSpc>
                <a:spcPct val="90000"/>
              </a:lnSpc>
              <a:spcBef>
                <a:spcPct val="0"/>
              </a:spcBef>
              <a:buNone/>
              <a:defRPr sz="3600" b="1">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defRPr>
            </a:lvl1pPr>
          </a:lstStyle>
          <a:p>
            <a:r>
              <a:rPr lang="en-US" dirty="0"/>
              <a:t>01</a:t>
            </a:r>
          </a:p>
        </p:txBody>
      </p:sp>
      <p:sp>
        <p:nvSpPr>
          <p:cNvPr id="68" name="Content Placeholder 2"/>
          <p:cNvSpPr txBox="1">
            <a:spLocks/>
          </p:cNvSpPr>
          <p:nvPr/>
        </p:nvSpPr>
        <p:spPr>
          <a:xfrm>
            <a:off x="2573823" y="2131911"/>
            <a:ext cx="1512069"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DIRECT CALORIMETRY</a:t>
            </a:r>
            <a:endParaRPr lang="id-ID" sz="1600" dirty="0">
              <a:solidFill>
                <a:schemeClr val="tx1">
                  <a:lumMod val="85000"/>
                  <a:lumOff val="15000"/>
                </a:schemeClr>
              </a:solidFill>
              <a:ea typeface="Open Sans Light" panose="020B0306030504020204" pitchFamily="34" charset="0"/>
              <a:cs typeface="Open Sans Light" panose="020B0306030504020204" pitchFamily="34" charset="0"/>
            </a:endParaRPr>
          </a:p>
        </p:txBody>
      </p:sp>
      <p:sp>
        <p:nvSpPr>
          <p:cNvPr id="69" name="Rounded Rectangle 68"/>
          <p:cNvSpPr/>
          <p:nvPr/>
        </p:nvSpPr>
        <p:spPr>
          <a:xfrm rot="17100000" flipV="1">
            <a:off x="2148988" y="2512164"/>
            <a:ext cx="620169" cy="20331"/>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latin typeface="Neris Light" panose="00000400000000000000" pitchFamily="50" charset="0"/>
            </a:endParaRPr>
          </a:p>
        </p:txBody>
      </p:sp>
      <p:sp>
        <p:nvSpPr>
          <p:cNvPr id="70" name="Content Placeholder 2"/>
          <p:cNvSpPr txBox="1">
            <a:spLocks/>
          </p:cNvSpPr>
          <p:nvPr/>
        </p:nvSpPr>
        <p:spPr>
          <a:xfrm>
            <a:off x="4506988" y="2142116"/>
            <a:ext cx="743751" cy="760431"/>
          </a:xfrm>
          <a:prstGeom prst="rect">
            <a:avLst/>
          </a:prstGeom>
        </p:spPr>
        <p:txBody>
          <a:bodyPr vert="horz" wrap="square" lIns="91440" tIns="45720" rIns="91440" bIns="45720" rtlCol="0" anchor="ctr">
            <a:noAutofit/>
          </a:bodyPr>
          <a:lstStyle>
            <a:defPPr>
              <a:defRPr lang="en-US"/>
            </a:defPPr>
            <a:lvl1pPr>
              <a:lnSpc>
                <a:spcPct val="90000"/>
              </a:lnSpc>
              <a:spcBef>
                <a:spcPct val="0"/>
              </a:spcBef>
              <a:buNone/>
              <a:defRPr sz="3600" b="1">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defRPr>
            </a:lvl1pPr>
          </a:lstStyle>
          <a:p>
            <a:r>
              <a:rPr lang="en-US" dirty="0"/>
              <a:t>0</a:t>
            </a:r>
            <a:r>
              <a:rPr lang="id-ID" dirty="0"/>
              <a:t>2</a:t>
            </a:r>
            <a:endParaRPr lang="en-US" dirty="0"/>
          </a:p>
        </p:txBody>
      </p:sp>
      <p:sp>
        <p:nvSpPr>
          <p:cNvPr id="71" name="Content Placeholder 2"/>
          <p:cNvSpPr txBox="1">
            <a:spLocks/>
          </p:cNvSpPr>
          <p:nvPr/>
        </p:nvSpPr>
        <p:spPr>
          <a:xfrm>
            <a:off x="5467008" y="2131911"/>
            <a:ext cx="1990927"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INDIRECT CALORIMETRY</a:t>
            </a:r>
            <a:endParaRPr lang="id-ID" sz="1600" dirty="0">
              <a:solidFill>
                <a:schemeClr val="tx1">
                  <a:lumMod val="85000"/>
                  <a:lumOff val="15000"/>
                </a:schemeClr>
              </a:solidFill>
              <a:ea typeface="Open Sans Light" panose="020B0306030504020204" pitchFamily="34" charset="0"/>
              <a:cs typeface="Open Sans Light" panose="020B0306030504020204" pitchFamily="34" charset="0"/>
            </a:endParaRPr>
          </a:p>
        </p:txBody>
      </p:sp>
      <p:sp>
        <p:nvSpPr>
          <p:cNvPr id="72" name="Rounded Rectangle 71"/>
          <p:cNvSpPr/>
          <p:nvPr/>
        </p:nvSpPr>
        <p:spPr>
          <a:xfrm rot="17100000" flipV="1">
            <a:off x="5042173" y="2512164"/>
            <a:ext cx="620169" cy="20331"/>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latin typeface="Neris Light" panose="00000400000000000000" pitchFamily="50" charset="0"/>
            </a:endParaRPr>
          </a:p>
        </p:txBody>
      </p:sp>
      <p:sp>
        <p:nvSpPr>
          <p:cNvPr id="73" name="Content Placeholder 2"/>
          <p:cNvSpPr txBox="1">
            <a:spLocks/>
          </p:cNvSpPr>
          <p:nvPr/>
        </p:nvSpPr>
        <p:spPr>
          <a:xfrm>
            <a:off x="7674204" y="2140430"/>
            <a:ext cx="743751" cy="760431"/>
          </a:xfrm>
          <a:prstGeom prst="rect">
            <a:avLst/>
          </a:prstGeom>
        </p:spPr>
        <p:txBody>
          <a:bodyPr vert="horz" wrap="square" lIns="91440" tIns="45720" rIns="91440" bIns="45720" rtlCol="0" anchor="ctr">
            <a:noAutofit/>
          </a:bodyPr>
          <a:lstStyle>
            <a:defPPr>
              <a:defRPr lang="en-US"/>
            </a:defPPr>
            <a:lvl1pPr>
              <a:lnSpc>
                <a:spcPct val="90000"/>
              </a:lnSpc>
              <a:spcBef>
                <a:spcPct val="0"/>
              </a:spcBef>
              <a:buNone/>
              <a:defRPr sz="3600" b="1">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defRPr>
            </a:lvl1pPr>
          </a:lstStyle>
          <a:p>
            <a:r>
              <a:rPr lang="en-US" dirty="0"/>
              <a:t>0</a:t>
            </a:r>
            <a:r>
              <a:rPr lang="id-ID" dirty="0"/>
              <a:t>3</a:t>
            </a:r>
            <a:endParaRPr lang="en-US" dirty="0"/>
          </a:p>
        </p:txBody>
      </p:sp>
      <p:sp>
        <p:nvSpPr>
          <p:cNvPr id="74" name="Content Placeholder 2"/>
          <p:cNvSpPr txBox="1">
            <a:spLocks/>
          </p:cNvSpPr>
          <p:nvPr/>
        </p:nvSpPr>
        <p:spPr>
          <a:xfrm>
            <a:off x="8634225" y="2143406"/>
            <a:ext cx="1990927"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DOUBLY LABELED WATER</a:t>
            </a:r>
            <a:endParaRPr lang="id-ID" sz="1600" dirty="0">
              <a:solidFill>
                <a:schemeClr val="tx1">
                  <a:lumMod val="85000"/>
                  <a:lumOff val="15000"/>
                </a:schemeClr>
              </a:solidFill>
              <a:ea typeface="Open Sans Light" panose="020B0306030504020204" pitchFamily="34" charset="0"/>
              <a:cs typeface="Open Sans Light" panose="020B0306030504020204" pitchFamily="34" charset="0"/>
            </a:endParaRPr>
          </a:p>
        </p:txBody>
      </p:sp>
      <p:sp>
        <p:nvSpPr>
          <p:cNvPr id="75" name="Rounded Rectangle 74"/>
          <p:cNvSpPr/>
          <p:nvPr/>
        </p:nvSpPr>
        <p:spPr>
          <a:xfrm rot="17100000" flipV="1">
            <a:off x="8209389" y="2510478"/>
            <a:ext cx="620169" cy="20331"/>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latin typeface="Neris Light" panose="00000400000000000000" pitchFamily="50" charset="0"/>
            </a:endParaRPr>
          </a:p>
        </p:txBody>
      </p:sp>
      <p:sp>
        <p:nvSpPr>
          <p:cNvPr id="79" name="Rectangle 78"/>
          <p:cNvSpPr/>
          <p:nvPr/>
        </p:nvSpPr>
        <p:spPr>
          <a:xfrm>
            <a:off x="1242359" y="2951804"/>
            <a:ext cx="3311696" cy="600164"/>
          </a:xfrm>
          <a:prstGeom prst="rect">
            <a:avLst/>
          </a:prstGeom>
        </p:spPr>
        <p:txBody>
          <a:bodyPr wrap="square">
            <a:spAutoFit/>
          </a:bodyPr>
          <a:lstStyle/>
          <a:p>
            <a:pPr>
              <a:spcBef>
                <a:spcPts val="600"/>
              </a:spcBef>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Direct calorimetry can be used to measure the heat emission from a person enclosed in an insulated chamber. </a:t>
            </a:r>
          </a:p>
        </p:txBody>
      </p:sp>
      <p:sp>
        <p:nvSpPr>
          <p:cNvPr id="80" name="Rectangle 79"/>
          <p:cNvSpPr/>
          <p:nvPr/>
        </p:nvSpPr>
        <p:spPr>
          <a:xfrm>
            <a:off x="4698053" y="2951804"/>
            <a:ext cx="3280649" cy="769441"/>
          </a:xfrm>
          <a:prstGeom prst="rect">
            <a:avLst/>
          </a:prstGeom>
        </p:spPr>
        <p:txBody>
          <a:bodyPr wrap="square">
            <a:spAutoFit/>
          </a:bodyPr>
          <a:lstStyle/>
          <a:p>
            <a:pPr>
              <a:spcBef>
                <a:spcPts val="600"/>
              </a:spcBef>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The heat liberated from the body is the result of the metabolism of food. The metabolism of food can be simplified into the biochemical equation: food + O2 → usable energy + heat + CO2 + H2O</a:t>
            </a:r>
          </a:p>
        </p:txBody>
      </p:sp>
      <p:sp>
        <p:nvSpPr>
          <p:cNvPr id="88" name="Content Placeholder 2"/>
          <p:cNvSpPr txBox="1">
            <a:spLocks/>
          </p:cNvSpPr>
          <p:nvPr/>
        </p:nvSpPr>
        <p:spPr>
          <a:xfrm>
            <a:off x="10543179" y="5414740"/>
            <a:ext cx="679846" cy="341075"/>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100" dirty="0">
                <a:solidFill>
                  <a:schemeClr val="bg1"/>
                </a:solidFill>
                <a:ea typeface="Open Sans Light" panose="020B0306030504020204" pitchFamily="34" charset="0"/>
                <a:cs typeface="Open Sans Light" panose="020B0306030504020204" pitchFamily="34" charset="0"/>
              </a:rPr>
              <a:t>1524K</a:t>
            </a:r>
            <a:endParaRPr lang="id-ID" sz="1100" dirty="0">
              <a:solidFill>
                <a:schemeClr val="bg1"/>
              </a:solidFill>
              <a:ea typeface="Open Sans Light" panose="020B0306030504020204" pitchFamily="34" charset="0"/>
              <a:cs typeface="Open Sans Light" panose="020B0306030504020204" pitchFamily="34" charset="0"/>
            </a:endParaRPr>
          </a:p>
        </p:txBody>
      </p:sp>
      <p:pic>
        <p:nvPicPr>
          <p:cNvPr id="13" name="Picture Placeholder 12">
            <a:extLst>
              <a:ext uri="{FF2B5EF4-FFF2-40B4-BE49-F238E27FC236}">
                <a16:creationId xmlns:a16="http://schemas.microsoft.com/office/drawing/2014/main" id="{12CC2C1B-A821-424C-977B-CF0E8781B0F1}"/>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l="1173" r="1173"/>
          <a:stretch>
            <a:fillRect/>
          </a:stretch>
        </p:blipFill>
        <p:spPr>
          <a:xfrm>
            <a:off x="1242359" y="4071546"/>
            <a:ext cx="3311696" cy="2151489"/>
          </a:xfrm>
          <a:ln>
            <a:solidFill>
              <a:schemeClr val="tx1"/>
            </a:solidFill>
          </a:ln>
        </p:spPr>
      </p:pic>
      <p:sp>
        <p:nvSpPr>
          <p:cNvPr id="81" name="Rectangle 80"/>
          <p:cNvSpPr/>
          <p:nvPr/>
        </p:nvSpPr>
        <p:spPr>
          <a:xfrm>
            <a:off x="8122701" y="2951804"/>
            <a:ext cx="3584390" cy="769441"/>
          </a:xfrm>
          <a:prstGeom prst="rect">
            <a:avLst/>
          </a:prstGeom>
        </p:spPr>
        <p:txBody>
          <a:bodyPr wrap="square">
            <a:spAutoFit/>
          </a:bodyPr>
          <a:lstStyle/>
          <a:p>
            <a:pPr>
              <a:spcBef>
                <a:spcPts val="600"/>
              </a:spcBef>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An oral dose of the stable is taken. The disappearance rates of the two isotopes measure the turnover of water and the turnover of water plus CO2. The CO2 production is calculated by the difference.</a:t>
            </a:r>
          </a:p>
        </p:txBody>
      </p:sp>
      <p:pic>
        <p:nvPicPr>
          <p:cNvPr id="25" name="Picture 24">
            <a:extLst>
              <a:ext uri="{FF2B5EF4-FFF2-40B4-BE49-F238E27FC236}">
                <a16:creationId xmlns:a16="http://schemas.microsoft.com/office/drawing/2014/main" id="{C424D5BD-06F7-5148-9857-232B9C7008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sp>
        <p:nvSpPr>
          <p:cNvPr id="22" name="Rectangle 21">
            <a:extLst>
              <a:ext uri="{FF2B5EF4-FFF2-40B4-BE49-F238E27FC236}">
                <a16:creationId xmlns:a16="http://schemas.microsoft.com/office/drawing/2014/main" id="{EED442BC-5AE3-BA41-9828-8CEE3D445183}"/>
              </a:ext>
            </a:extLst>
          </p:cNvPr>
          <p:cNvSpPr/>
          <p:nvPr/>
        </p:nvSpPr>
        <p:spPr>
          <a:xfrm>
            <a:off x="0" y="0"/>
            <a:ext cx="12320583" cy="6886136"/>
          </a:xfrm>
          <a:prstGeom prst="rect">
            <a:avLst/>
          </a:prstGeom>
          <a:solidFill>
            <a:schemeClr val="bg1">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lorimeter.mp4" descr="Calorimeter.mp4">
            <a:hlinkClick r:id="" action="ppaction://media"/>
            <a:extLst>
              <a:ext uri="{FF2B5EF4-FFF2-40B4-BE49-F238E27FC236}">
                <a16:creationId xmlns:a16="http://schemas.microsoft.com/office/drawing/2014/main" id="{5B228E2E-EAE2-F745-89CA-213AAD272F9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76654" y="431566"/>
            <a:ext cx="10657544" cy="5994868"/>
          </a:xfrm>
          <a:prstGeom prst="rect">
            <a:avLst/>
          </a:prstGeom>
        </p:spPr>
      </p:pic>
    </p:spTree>
    <p:extLst>
      <p:ext uri="{BB962C8B-B14F-4D97-AF65-F5344CB8AC3E}">
        <p14:creationId xmlns:p14="http://schemas.microsoft.com/office/powerpoint/2010/main" val="95720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BA1998B-026E-4546-AF08-0D40A24AF68C}"/>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406" b="406"/>
          <a:stretch>
            <a:fillRect/>
          </a:stretch>
        </p:blipFill>
        <p:spPr>
          <a:xfrm>
            <a:off x="8122700" y="4070552"/>
            <a:ext cx="3281195" cy="2132313"/>
          </a:xfrm>
          <a:solidFill>
            <a:schemeClr val="tx1">
              <a:lumMod val="50000"/>
              <a:lumOff val="50000"/>
            </a:schemeClr>
          </a:solidFill>
          <a:ln>
            <a:solidFill>
              <a:schemeClr val="tx1"/>
            </a:solidFill>
          </a:ln>
        </p:spPr>
      </p:pic>
      <p:sp>
        <p:nvSpPr>
          <p:cNvPr id="10" name="Slide Number Placeholder 9"/>
          <p:cNvSpPr>
            <a:spLocks noGrp="1"/>
          </p:cNvSpPr>
          <p:nvPr>
            <p:ph type="sldNum" sz="quarter" idx="12"/>
          </p:nvPr>
        </p:nvSpPr>
        <p:spPr/>
        <p:txBody>
          <a:bodyPr/>
          <a:lstStyle/>
          <a:p>
            <a:fld id="{219001E7-44B7-41BC-93FC-562CB9664D4C}" type="slidenum">
              <a:rPr lang="en-US" smtClean="0"/>
              <a:pPr/>
              <a:t>9</a:t>
            </a:fld>
            <a:endParaRPr lang="en-US"/>
          </a:p>
        </p:txBody>
      </p:sp>
      <p:pic>
        <p:nvPicPr>
          <p:cNvPr id="8" name="Picture Placeholder 7">
            <a:extLst>
              <a:ext uri="{FF2B5EF4-FFF2-40B4-BE49-F238E27FC236}">
                <a16:creationId xmlns:a16="http://schemas.microsoft.com/office/drawing/2014/main" id="{201B8459-EEBE-0E4A-819F-27DC91A0B30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101" b="1101"/>
          <a:stretch>
            <a:fillRect/>
          </a:stretch>
        </p:blipFill>
        <p:spPr>
          <a:xfrm>
            <a:off x="4698053" y="4071546"/>
            <a:ext cx="3280649" cy="2131319"/>
          </a:xfrm>
          <a:solidFill>
            <a:schemeClr val="tx1">
              <a:lumMod val="50000"/>
              <a:lumOff val="50000"/>
            </a:schemeClr>
          </a:solidFill>
          <a:ln>
            <a:solidFill>
              <a:schemeClr val="tx1"/>
            </a:solidFill>
          </a:ln>
        </p:spPr>
      </p:pic>
      <p:sp>
        <p:nvSpPr>
          <p:cNvPr id="30" name="Title 11"/>
          <p:cNvSpPr txBox="1">
            <a:spLocks/>
          </p:cNvSpPr>
          <p:nvPr/>
        </p:nvSpPr>
        <p:spPr>
          <a:xfrm>
            <a:off x="2211676" y="1184364"/>
            <a:ext cx="3436056" cy="192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Laboratory Methods</a:t>
            </a:r>
          </a:p>
        </p:txBody>
      </p:sp>
      <p:sp>
        <p:nvSpPr>
          <p:cNvPr id="15" name="Title 11"/>
          <p:cNvSpPr txBox="1">
            <a:spLocks/>
          </p:cNvSpPr>
          <p:nvPr/>
        </p:nvSpPr>
        <p:spPr>
          <a:xfrm>
            <a:off x="2164176" y="617462"/>
            <a:ext cx="7678324" cy="556076"/>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rPr>
              <a:t>Measurement of Energy Expenditure</a:t>
            </a:r>
          </a:p>
        </p:txBody>
      </p:sp>
      <p:sp>
        <p:nvSpPr>
          <p:cNvPr id="67" name="Content Placeholder 2"/>
          <p:cNvSpPr txBox="1">
            <a:spLocks/>
          </p:cNvSpPr>
          <p:nvPr/>
        </p:nvSpPr>
        <p:spPr>
          <a:xfrm>
            <a:off x="1613803" y="2142116"/>
            <a:ext cx="743751" cy="760431"/>
          </a:xfrm>
          <a:prstGeom prst="rect">
            <a:avLst/>
          </a:prstGeom>
        </p:spPr>
        <p:txBody>
          <a:bodyPr vert="horz" wrap="square" lIns="91440" tIns="45720" rIns="91440" bIns="45720" rtlCol="0" anchor="ctr">
            <a:noAutofit/>
          </a:bodyPr>
          <a:lstStyle>
            <a:defPPr>
              <a:defRPr lang="en-US"/>
            </a:defPPr>
            <a:lvl1pPr>
              <a:lnSpc>
                <a:spcPct val="90000"/>
              </a:lnSpc>
              <a:spcBef>
                <a:spcPct val="0"/>
              </a:spcBef>
              <a:buNone/>
              <a:defRPr sz="3600" b="1">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defRPr>
            </a:lvl1pPr>
          </a:lstStyle>
          <a:p>
            <a:r>
              <a:rPr lang="en-US" dirty="0"/>
              <a:t>01</a:t>
            </a:r>
          </a:p>
        </p:txBody>
      </p:sp>
      <p:sp>
        <p:nvSpPr>
          <p:cNvPr id="68" name="Content Placeholder 2"/>
          <p:cNvSpPr txBox="1">
            <a:spLocks/>
          </p:cNvSpPr>
          <p:nvPr/>
        </p:nvSpPr>
        <p:spPr>
          <a:xfrm>
            <a:off x="2573823" y="2131911"/>
            <a:ext cx="1512069"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DIRECT CALORIMETRY</a:t>
            </a:r>
            <a:endParaRPr lang="id-ID" sz="1600" dirty="0">
              <a:solidFill>
                <a:schemeClr val="tx1">
                  <a:lumMod val="85000"/>
                  <a:lumOff val="15000"/>
                </a:schemeClr>
              </a:solidFill>
              <a:ea typeface="Open Sans Light" panose="020B0306030504020204" pitchFamily="34" charset="0"/>
              <a:cs typeface="Open Sans Light" panose="020B0306030504020204" pitchFamily="34" charset="0"/>
            </a:endParaRPr>
          </a:p>
        </p:txBody>
      </p:sp>
      <p:sp>
        <p:nvSpPr>
          <p:cNvPr id="69" name="Rounded Rectangle 68"/>
          <p:cNvSpPr/>
          <p:nvPr/>
        </p:nvSpPr>
        <p:spPr>
          <a:xfrm rot="17100000" flipV="1">
            <a:off x="2148988" y="2512164"/>
            <a:ext cx="620169" cy="20331"/>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latin typeface="Neris Light" panose="00000400000000000000" pitchFamily="50" charset="0"/>
            </a:endParaRPr>
          </a:p>
        </p:txBody>
      </p:sp>
      <p:sp>
        <p:nvSpPr>
          <p:cNvPr id="70" name="Content Placeholder 2"/>
          <p:cNvSpPr txBox="1">
            <a:spLocks/>
          </p:cNvSpPr>
          <p:nvPr/>
        </p:nvSpPr>
        <p:spPr>
          <a:xfrm>
            <a:off x="4506988" y="2142116"/>
            <a:ext cx="743751" cy="760431"/>
          </a:xfrm>
          <a:prstGeom prst="rect">
            <a:avLst/>
          </a:prstGeom>
        </p:spPr>
        <p:txBody>
          <a:bodyPr vert="horz" wrap="square" lIns="91440" tIns="45720" rIns="91440" bIns="45720" rtlCol="0" anchor="ctr">
            <a:noAutofit/>
          </a:bodyPr>
          <a:lstStyle>
            <a:defPPr>
              <a:defRPr lang="en-US"/>
            </a:defPPr>
            <a:lvl1pPr>
              <a:lnSpc>
                <a:spcPct val="90000"/>
              </a:lnSpc>
              <a:spcBef>
                <a:spcPct val="0"/>
              </a:spcBef>
              <a:buNone/>
              <a:defRPr sz="3600" b="1">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defRPr>
            </a:lvl1pPr>
          </a:lstStyle>
          <a:p>
            <a:r>
              <a:rPr lang="en-US" dirty="0"/>
              <a:t>0</a:t>
            </a:r>
            <a:r>
              <a:rPr lang="id-ID" dirty="0"/>
              <a:t>2</a:t>
            </a:r>
            <a:endParaRPr lang="en-US" dirty="0"/>
          </a:p>
        </p:txBody>
      </p:sp>
      <p:sp>
        <p:nvSpPr>
          <p:cNvPr id="71" name="Content Placeholder 2"/>
          <p:cNvSpPr txBox="1">
            <a:spLocks/>
          </p:cNvSpPr>
          <p:nvPr/>
        </p:nvSpPr>
        <p:spPr>
          <a:xfrm>
            <a:off x="5467008" y="2131911"/>
            <a:ext cx="1990927"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INDIRECT CALORIMETRY</a:t>
            </a:r>
            <a:endParaRPr lang="id-ID" sz="1600" dirty="0">
              <a:solidFill>
                <a:schemeClr val="tx1">
                  <a:lumMod val="85000"/>
                  <a:lumOff val="15000"/>
                </a:schemeClr>
              </a:solidFill>
              <a:ea typeface="Open Sans Light" panose="020B0306030504020204" pitchFamily="34" charset="0"/>
              <a:cs typeface="Open Sans Light" panose="020B0306030504020204" pitchFamily="34" charset="0"/>
            </a:endParaRPr>
          </a:p>
        </p:txBody>
      </p:sp>
      <p:sp>
        <p:nvSpPr>
          <p:cNvPr id="72" name="Rounded Rectangle 71"/>
          <p:cNvSpPr/>
          <p:nvPr/>
        </p:nvSpPr>
        <p:spPr>
          <a:xfrm rot="17100000" flipV="1">
            <a:off x="5042173" y="2512164"/>
            <a:ext cx="620169" cy="20331"/>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latin typeface="Neris Light" panose="00000400000000000000" pitchFamily="50" charset="0"/>
            </a:endParaRPr>
          </a:p>
        </p:txBody>
      </p:sp>
      <p:sp>
        <p:nvSpPr>
          <p:cNvPr id="73" name="Content Placeholder 2"/>
          <p:cNvSpPr txBox="1">
            <a:spLocks/>
          </p:cNvSpPr>
          <p:nvPr/>
        </p:nvSpPr>
        <p:spPr>
          <a:xfrm>
            <a:off x="7674204" y="2140430"/>
            <a:ext cx="743751" cy="760431"/>
          </a:xfrm>
          <a:prstGeom prst="rect">
            <a:avLst/>
          </a:prstGeom>
        </p:spPr>
        <p:txBody>
          <a:bodyPr vert="horz" wrap="square" lIns="91440" tIns="45720" rIns="91440" bIns="45720" rtlCol="0" anchor="ctr">
            <a:noAutofit/>
          </a:bodyPr>
          <a:lstStyle>
            <a:defPPr>
              <a:defRPr lang="en-US"/>
            </a:defPPr>
            <a:lvl1pPr>
              <a:lnSpc>
                <a:spcPct val="90000"/>
              </a:lnSpc>
              <a:spcBef>
                <a:spcPct val="0"/>
              </a:spcBef>
              <a:buNone/>
              <a:defRPr sz="3600" b="1">
                <a:solidFill>
                  <a:schemeClr val="tx1">
                    <a:lumMod val="85000"/>
                    <a:lumOff val="15000"/>
                  </a:schemeClr>
                </a:solidFill>
                <a:latin typeface="Playfair Display" panose="00000500000000000000" pitchFamily="50" charset="0"/>
                <a:ea typeface="Roboto" panose="02000000000000000000" pitchFamily="2" charset="0"/>
                <a:cs typeface="Times New Roman" panose="02020603050405020304" pitchFamily="18" charset="0"/>
              </a:defRPr>
            </a:lvl1pPr>
          </a:lstStyle>
          <a:p>
            <a:r>
              <a:rPr lang="en-US" dirty="0"/>
              <a:t>0</a:t>
            </a:r>
            <a:r>
              <a:rPr lang="id-ID" dirty="0"/>
              <a:t>3</a:t>
            </a:r>
            <a:endParaRPr lang="en-US" dirty="0"/>
          </a:p>
        </p:txBody>
      </p:sp>
      <p:sp>
        <p:nvSpPr>
          <p:cNvPr id="74" name="Content Placeholder 2"/>
          <p:cNvSpPr txBox="1">
            <a:spLocks/>
          </p:cNvSpPr>
          <p:nvPr/>
        </p:nvSpPr>
        <p:spPr>
          <a:xfrm>
            <a:off x="8634225" y="2143406"/>
            <a:ext cx="1990927"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dirty="0">
                <a:solidFill>
                  <a:schemeClr val="tx1">
                    <a:lumMod val="85000"/>
                    <a:lumOff val="15000"/>
                  </a:schemeClr>
                </a:solidFill>
                <a:ea typeface="Open Sans Light" panose="020B0306030504020204" pitchFamily="34" charset="0"/>
                <a:cs typeface="Open Sans Light" panose="020B0306030504020204" pitchFamily="34" charset="0"/>
              </a:rPr>
              <a:t>DOUBLY LABELED WATER</a:t>
            </a:r>
            <a:endParaRPr lang="id-ID" sz="1600" dirty="0">
              <a:solidFill>
                <a:schemeClr val="tx1">
                  <a:lumMod val="85000"/>
                  <a:lumOff val="15000"/>
                </a:schemeClr>
              </a:solidFill>
              <a:ea typeface="Open Sans Light" panose="020B0306030504020204" pitchFamily="34" charset="0"/>
              <a:cs typeface="Open Sans Light" panose="020B0306030504020204" pitchFamily="34" charset="0"/>
            </a:endParaRPr>
          </a:p>
        </p:txBody>
      </p:sp>
      <p:sp>
        <p:nvSpPr>
          <p:cNvPr id="75" name="Rounded Rectangle 74"/>
          <p:cNvSpPr/>
          <p:nvPr/>
        </p:nvSpPr>
        <p:spPr>
          <a:xfrm rot="17100000" flipV="1">
            <a:off x="8209389" y="2510478"/>
            <a:ext cx="620169" cy="20331"/>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latin typeface="Neris Light" panose="00000400000000000000" pitchFamily="50" charset="0"/>
            </a:endParaRPr>
          </a:p>
        </p:txBody>
      </p:sp>
      <p:sp>
        <p:nvSpPr>
          <p:cNvPr id="79" name="Rectangle 78"/>
          <p:cNvSpPr/>
          <p:nvPr/>
        </p:nvSpPr>
        <p:spPr>
          <a:xfrm>
            <a:off x="1242359" y="2951804"/>
            <a:ext cx="3311696" cy="600164"/>
          </a:xfrm>
          <a:prstGeom prst="rect">
            <a:avLst/>
          </a:prstGeom>
        </p:spPr>
        <p:txBody>
          <a:bodyPr wrap="square">
            <a:spAutoFit/>
          </a:bodyPr>
          <a:lstStyle/>
          <a:p>
            <a:pPr>
              <a:spcBef>
                <a:spcPts val="600"/>
              </a:spcBef>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Direct calorimetry can be used to measure the heat emission from a person enclosed in an insulated chamber. </a:t>
            </a:r>
          </a:p>
        </p:txBody>
      </p:sp>
      <p:sp>
        <p:nvSpPr>
          <p:cNvPr id="80" name="Rectangle 79"/>
          <p:cNvSpPr/>
          <p:nvPr/>
        </p:nvSpPr>
        <p:spPr>
          <a:xfrm>
            <a:off x="4698053" y="2951804"/>
            <a:ext cx="3280649" cy="769441"/>
          </a:xfrm>
          <a:prstGeom prst="rect">
            <a:avLst/>
          </a:prstGeom>
        </p:spPr>
        <p:txBody>
          <a:bodyPr wrap="square">
            <a:spAutoFit/>
          </a:bodyPr>
          <a:lstStyle/>
          <a:p>
            <a:pPr>
              <a:spcBef>
                <a:spcPts val="600"/>
              </a:spcBef>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The heat liberated from the body is the result of the metabolism of food. The metabolism of food can be simplified into the biochemical equation: food + O2 → usable energy + heat + CO2 + H2O</a:t>
            </a:r>
          </a:p>
        </p:txBody>
      </p:sp>
      <p:sp>
        <p:nvSpPr>
          <p:cNvPr id="88" name="Content Placeholder 2"/>
          <p:cNvSpPr txBox="1">
            <a:spLocks/>
          </p:cNvSpPr>
          <p:nvPr/>
        </p:nvSpPr>
        <p:spPr>
          <a:xfrm>
            <a:off x="10543179" y="5414740"/>
            <a:ext cx="679846" cy="341075"/>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100" dirty="0">
                <a:solidFill>
                  <a:schemeClr val="bg1"/>
                </a:solidFill>
                <a:ea typeface="Open Sans Light" panose="020B0306030504020204" pitchFamily="34" charset="0"/>
                <a:cs typeface="Open Sans Light" panose="020B0306030504020204" pitchFamily="34" charset="0"/>
              </a:rPr>
              <a:t>1524K</a:t>
            </a:r>
            <a:endParaRPr lang="id-ID" sz="1100" dirty="0">
              <a:solidFill>
                <a:schemeClr val="bg1"/>
              </a:solidFill>
              <a:ea typeface="Open Sans Light" panose="020B0306030504020204" pitchFamily="34" charset="0"/>
              <a:cs typeface="Open Sans Light" panose="020B0306030504020204" pitchFamily="34" charset="0"/>
            </a:endParaRPr>
          </a:p>
        </p:txBody>
      </p:sp>
      <p:pic>
        <p:nvPicPr>
          <p:cNvPr id="13" name="Picture Placeholder 12">
            <a:extLst>
              <a:ext uri="{FF2B5EF4-FFF2-40B4-BE49-F238E27FC236}">
                <a16:creationId xmlns:a16="http://schemas.microsoft.com/office/drawing/2014/main" id="{12CC2C1B-A821-424C-977B-CF0E8781B0F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173" r="1173"/>
          <a:stretch>
            <a:fillRect/>
          </a:stretch>
        </p:blipFill>
        <p:spPr>
          <a:xfrm>
            <a:off x="1242359" y="4071546"/>
            <a:ext cx="3311696" cy="2151489"/>
          </a:xfrm>
          <a:ln>
            <a:solidFill>
              <a:schemeClr val="tx1"/>
            </a:solidFill>
          </a:ln>
        </p:spPr>
      </p:pic>
      <p:sp>
        <p:nvSpPr>
          <p:cNvPr id="81" name="Rectangle 80"/>
          <p:cNvSpPr/>
          <p:nvPr/>
        </p:nvSpPr>
        <p:spPr>
          <a:xfrm>
            <a:off x="8122701" y="2951804"/>
            <a:ext cx="3584390" cy="769441"/>
          </a:xfrm>
          <a:prstGeom prst="rect">
            <a:avLst/>
          </a:prstGeom>
        </p:spPr>
        <p:txBody>
          <a:bodyPr wrap="square">
            <a:spAutoFit/>
          </a:bodyPr>
          <a:lstStyle/>
          <a:p>
            <a:pPr>
              <a:spcBef>
                <a:spcPts val="600"/>
              </a:spcBef>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An oral dose of the stable is taken. The disappearance rates of the two isotopes measure the turnover of water and the turnover of water plus CO2. The CO2 production is calculated by the difference.</a:t>
            </a:r>
          </a:p>
        </p:txBody>
      </p:sp>
      <p:pic>
        <p:nvPicPr>
          <p:cNvPr id="25" name="Picture 24">
            <a:extLst>
              <a:ext uri="{FF2B5EF4-FFF2-40B4-BE49-F238E27FC236}">
                <a16:creationId xmlns:a16="http://schemas.microsoft.com/office/drawing/2014/main" id="{C424D5BD-06F7-5148-9857-232B9C7008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509" y="617462"/>
            <a:ext cx="703699" cy="949569"/>
          </a:xfrm>
          <a:prstGeom prst="rect">
            <a:avLst/>
          </a:prstGeom>
        </p:spPr>
      </p:pic>
    </p:spTree>
    <p:extLst>
      <p:ext uri="{BB962C8B-B14F-4D97-AF65-F5344CB8AC3E}">
        <p14:creationId xmlns:p14="http://schemas.microsoft.com/office/powerpoint/2010/main" val="79676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97">
      <a:dk1>
        <a:sysClr val="windowText" lastClr="000000"/>
      </a:dk1>
      <a:lt1>
        <a:sysClr val="window" lastClr="FFFFFF"/>
      </a:lt1>
      <a:dk2>
        <a:srgbClr val="44546A"/>
      </a:dk2>
      <a:lt2>
        <a:srgbClr val="E7E6E6"/>
      </a:lt2>
      <a:accent1>
        <a:srgbClr val="C6D617"/>
      </a:accent1>
      <a:accent2>
        <a:srgbClr val="3ACEA7"/>
      </a:accent2>
      <a:accent3>
        <a:srgbClr val="2B96A5"/>
      </a:accent3>
      <a:accent4>
        <a:srgbClr val="25638C"/>
      </a:accent4>
      <a:accent5>
        <a:srgbClr val="44546A"/>
      </a:accent5>
      <a:accent6>
        <a:srgbClr val="3F3F3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17734</TotalTime>
  <Words>5049</Words>
  <Application>Microsoft Macintosh PowerPoint</Application>
  <PresentationFormat>Widescreen</PresentationFormat>
  <Paragraphs>955</Paragraphs>
  <Slides>46</Slides>
  <Notes>46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Marker Felt Thin</vt:lpstr>
      <vt:lpstr>Neris Light</vt:lpstr>
      <vt:lpstr>Playfair Display</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bissmilah alhamdulil</dc:creator>
  <cp:lastModifiedBy>Ecaterina Vasenina</cp:lastModifiedBy>
  <cp:revision>566</cp:revision>
  <dcterms:created xsi:type="dcterms:W3CDTF">2016-09-13T07:42:54Z</dcterms:created>
  <dcterms:modified xsi:type="dcterms:W3CDTF">2021-10-08T11:09:11Z</dcterms:modified>
</cp:coreProperties>
</file>