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4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824" r:id="rId2"/>
    <p:sldId id="825" r:id="rId3"/>
    <p:sldId id="826" r:id="rId4"/>
    <p:sldId id="827" r:id="rId5"/>
    <p:sldId id="828" r:id="rId6"/>
    <p:sldId id="829" r:id="rId7"/>
    <p:sldId id="830" r:id="rId8"/>
    <p:sldId id="831" r:id="rId9"/>
    <p:sldId id="832" r:id="rId10"/>
    <p:sldId id="833" r:id="rId11"/>
    <p:sldId id="834" r:id="rId12"/>
    <p:sldId id="835" r:id="rId13"/>
    <p:sldId id="836" r:id="rId14"/>
    <p:sldId id="837" r:id="rId15"/>
    <p:sldId id="838" r:id="rId16"/>
    <p:sldId id="839" r:id="rId17"/>
    <p:sldId id="840" r:id="rId18"/>
    <p:sldId id="841" r:id="rId19"/>
    <p:sldId id="842" r:id="rId20"/>
    <p:sldId id="843" r:id="rId21"/>
    <p:sldId id="844" r:id="rId22"/>
    <p:sldId id="845" r:id="rId23"/>
    <p:sldId id="846" r:id="rId24"/>
    <p:sldId id="847" r:id="rId25"/>
    <p:sldId id="848" r:id="rId26"/>
    <p:sldId id="849" r:id="rId27"/>
    <p:sldId id="850" r:id="rId28"/>
    <p:sldId id="851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11EA0E-EC1A-4522-AE7F-2213FA56199B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2C4A8C-D53D-42B9-A8A8-19BC472B51F2}">
      <dgm:prSet phldrT="[Text]" custT="1"/>
      <dgm:spPr/>
      <dgm:t>
        <a:bodyPr/>
        <a:lstStyle/>
        <a:p>
          <a:r>
            <a:rPr lang="en-US" sz="2300" b="1" dirty="0"/>
            <a:t>Define test strategy</a:t>
          </a:r>
        </a:p>
      </dgm:t>
    </dgm:pt>
    <dgm:pt modelId="{9E5CE190-CC43-40E3-8115-2D5577275243}" type="parTrans" cxnId="{804B9130-3FAB-470F-9E80-F4389FB917F8}">
      <dgm:prSet/>
      <dgm:spPr/>
      <dgm:t>
        <a:bodyPr/>
        <a:lstStyle/>
        <a:p>
          <a:endParaRPr lang="en-US"/>
        </a:p>
      </dgm:t>
    </dgm:pt>
    <dgm:pt modelId="{67EC7B4E-9B30-434A-9685-ED63DE4AD43F}" type="sibTrans" cxnId="{804B9130-3FAB-470F-9E80-F4389FB917F8}">
      <dgm:prSet/>
      <dgm:spPr/>
      <dgm:t>
        <a:bodyPr/>
        <a:lstStyle/>
        <a:p>
          <a:endParaRPr lang="en-US"/>
        </a:p>
      </dgm:t>
    </dgm:pt>
    <dgm:pt modelId="{68D1184D-B01E-4157-B995-D7283D61F3FF}">
      <dgm:prSet phldrT="[Text]" custT="1"/>
      <dgm:spPr/>
      <dgm:t>
        <a:bodyPr/>
        <a:lstStyle/>
        <a:p>
          <a:r>
            <a:rPr lang="en-US" sz="2300" b="1" dirty="0"/>
            <a:t>Develop test tools</a:t>
          </a:r>
        </a:p>
      </dgm:t>
    </dgm:pt>
    <dgm:pt modelId="{E593D550-0B7F-4D92-9F34-C8BCF4AA45FB}" type="parTrans" cxnId="{86B90295-E1A7-4E25-A867-27F9D4CD1C55}">
      <dgm:prSet/>
      <dgm:spPr/>
      <dgm:t>
        <a:bodyPr/>
        <a:lstStyle/>
        <a:p>
          <a:endParaRPr lang="en-US"/>
        </a:p>
      </dgm:t>
    </dgm:pt>
    <dgm:pt modelId="{D14B9756-C3D7-4DDF-9657-78F1BFEA3AED}" type="sibTrans" cxnId="{86B90295-E1A7-4E25-A867-27F9D4CD1C55}">
      <dgm:prSet/>
      <dgm:spPr/>
      <dgm:t>
        <a:bodyPr/>
        <a:lstStyle/>
        <a:p>
          <a:endParaRPr lang="en-US"/>
        </a:p>
      </dgm:t>
    </dgm:pt>
    <dgm:pt modelId="{B6E3E38C-40AC-47F1-8D60-0E9E6A7C5543}">
      <dgm:prSet phldrT="[Text]" custT="1"/>
      <dgm:spPr/>
      <dgm:t>
        <a:bodyPr/>
        <a:lstStyle/>
        <a:p>
          <a:r>
            <a:rPr lang="en-US" sz="2300" b="1" dirty="0"/>
            <a:t>Execute test</a:t>
          </a:r>
        </a:p>
      </dgm:t>
    </dgm:pt>
    <dgm:pt modelId="{E7E9B595-0E12-486A-AED2-843592ECBD2F}" type="parTrans" cxnId="{E666F288-2249-4CBF-B465-925BA062F965}">
      <dgm:prSet/>
      <dgm:spPr/>
      <dgm:t>
        <a:bodyPr/>
        <a:lstStyle/>
        <a:p>
          <a:endParaRPr lang="en-US"/>
        </a:p>
      </dgm:t>
    </dgm:pt>
    <dgm:pt modelId="{774CBFAF-2F5E-48C3-89B7-E402D3ABFDB4}" type="sibTrans" cxnId="{E666F288-2249-4CBF-B465-925BA062F965}">
      <dgm:prSet/>
      <dgm:spPr/>
      <dgm:t>
        <a:bodyPr/>
        <a:lstStyle/>
        <a:p>
          <a:endParaRPr lang="en-US"/>
        </a:p>
      </dgm:t>
    </dgm:pt>
    <dgm:pt modelId="{59F9DDB6-7F65-4533-99F8-21A4CE9060CB}">
      <dgm:prSet phldrT="[Text]" custT="1"/>
      <dgm:spPr/>
      <dgm:t>
        <a:bodyPr/>
        <a:lstStyle/>
        <a:p>
          <a:r>
            <a:rPr lang="en-US" sz="1600" dirty="0"/>
            <a:t>Formal description of how a system will be tested</a:t>
          </a:r>
        </a:p>
      </dgm:t>
    </dgm:pt>
    <dgm:pt modelId="{DFBF1074-907C-4A43-B019-A02795780682}" type="parTrans" cxnId="{B1BAF499-6609-43D6-9F1E-5D2B252A640A}">
      <dgm:prSet/>
      <dgm:spPr/>
      <dgm:t>
        <a:bodyPr/>
        <a:lstStyle/>
        <a:p>
          <a:endParaRPr lang="en-US"/>
        </a:p>
      </dgm:t>
    </dgm:pt>
    <dgm:pt modelId="{7E89D7CF-E701-4426-AB81-B523D477824C}" type="sibTrans" cxnId="{B1BAF499-6609-43D6-9F1E-5D2B252A640A}">
      <dgm:prSet/>
      <dgm:spPr/>
      <dgm:t>
        <a:bodyPr/>
        <a:lstStyle/>
        <a:p>
          <a:endParaRPr lang="en-US"/>
        </a:p>
      </dgm:t>
    </dgm:pt>
    <dgm:pt modelId="{98F3716C-C1CE-406D-A35E-90E0B277B47F}">
      <dgm:prSet phldrT="[Text]" custT="1"/>
      <dgm:spPr/>
      <dgm:t>
        <a:bodyPr/>
        <a:lstStyle/>
        <a:p>
          <a:r>
            <a:rPr lang="en-US" sz="1600" dirty="0"/>
            <a:t>Defines scope, roles, execution methods, reporting requirements, test tools, risks and mitigation</a:t>
          </a:r>
        </a:p>
      </dgm:t>
    </dgm:pt>
    <dgm:pt modelId="{A623D419-69C4-450A-953E-0600313DCC08}" type="parTrans" cxnId="{82D7E5F5-1D36-4E88-BAFA-4CDFE79F75F8}">
      <dgm:prSet/>
      <dgm:spPr/>
      <dgm:t>
        <a:bodyPr/>
        <a:lstStyle/>
        <a:p>
          <a:endParaRPr lang="en-US"/>
        </a:p>
      </dgm:t>
    </dgm:pt>
    <dgm:pt modelId="{451108C4-AEC6-4BCF-99F2-45D84655AD0D}" type="sibTrans" cxnId="{82D7E5F5-1D36-4E88-BAFA-4CDFE79F75F8}">
      <dgm:prSet/>
      <dgm:spPr/>
      <dgm:t>
        <a:bodyPr/>
        <a:lstStyle/>
        <a:p>
          <a:endParaRPr lang="en-US"/>
        </a:p>
      </dgm:t>
    </dgm:pt>
    <dgm:pt modelId="{464B29B0-16DB-4F63-A6E4-2734C3AECC0E}">
      <dgm:prSet phldrT="[Text]" custT="1"/>
      <dgm:spPr/>
      <dgm:t>
        <a:bodyPr/>
        <a:lstStyle/>
        <a:p>
          <a:r>
            <a:rPr lang="en-US" sz="1600" b="1" dirty="0"/>
            <a:t>Manual</a:t>
          </a:r>
          <a:r>
            <a:rPr lang="en-US" sz="1600" dirty="0"/>
            <a:t>: Requires written test plan, test script or scenarios, and method for recording/reporting results. Time-consuming, may not be effective</a:t>
          </a:r>
        </a:p>
      </dgm:t>
    </dgm:pt>
    <dgm:pt modelId="{DF2043C9-DB52-49F3-AB80-D43120204423}" type="parTrans" cxnId="{DD8D864F-CB6B-4B9F-B523-D7F7C784052C}">
      <dgm:prSet/>
      <dgm:spPr/>
      <dgm:t>
        <a:bodyPr/>
        <a:lstStyle/>
        <a:p>
          <a:endParaRPr lang="en-US"/>
        </a:p>
      </dgm:t>
    </dgm:pt>
    <dgm:pt modelId="{37B5E0DC-1491-4F9F-B9DA-0B0E50CAACA2}" type="sibTrans" cxnId="{DD8D864F-CB6B-4B9F-B523-D7F7C784052C}">
      <dgm:prSet/>
      <dgm:spPr/>
      <dgm:t>
        <a:bodyPr/>
        <a:lstStyle/>
        <a:p>
          <a:endParaRPr lang="en-US"/>
        </a:p>
      </dgm:t>
    </dgm:pt>
    <dgm:pt modelId="{51DAA512-4413-4540-97FA-1E9EC31866F2}">
      <dgm:prSet phldrT="[Text]" custT="1"/>
      <dgm:spPr/>
      <dgm:t>
        <a:bodyPr/>
        <a:lstStyle/>
        <a:p>
          <a:r>
            <a:rPr lang="en-US" sz="1600" b="1" dirty="0"/>
            <a:t>Automated</a:t>
          </a:r>
          <a:r>
            <a:rPr lang="en-US" sz="1600" dirty="0"/>
            <a:t>: Use of special software. Able to duplicate and quickly execute</a:t>
          </a:r>
        </a:p>
      </dgm:t>
    </dgm:pt>
    <dgm:pt modelId="{1940DD08-2FD9-40C0-83FB-586FEB592E9E}" type="parTrans" cxnId="{D70B8F30-FE2C-4446-AB8F-4D8AE98352AC}">
      <dgm:prSet/>
      <dgm:spPr/>
      <dgm:t>
        <a:bodyPr/>
        <a:lstStyle/>
        <a:p>
          <a:endParaRPr lang="en-US"/>
        </a:p>
      </dgm:t>
    </dgm:pt>
    <dgm:pt modelId="{2FD15DA8-FBF4-4A49-AD7A-D5180FBEF08E}" type="sibTrans" cxnId="{D70B8F30-FE2C-4446-AB8F-4D8AE98352AC}">
      <dgm:prSet/>
      <dgm:spPr/>
      <dgm:t>
        <a:bodyPr/>
        <a:lstStyle/>
        <a:p>
          <a:endParaRPr lang="en-US"/>
        </a:p>
      </dgm:t>
    </dgm:pt>
    <dgm:pt modelId="{51DD5D47-1DB3-4879-BB50-D946D03C7EA4}">
      <dgm:prSet phldrT="[Text]"/>
      <dgm:spPr/>
      <dgm:t>
        <a:bodyPr/>
        <a:lstStyle/>
        <a:p>
          <a:r>
            <a:rPr lang="en-US" b="1" dirty="0"/>
            <a:t>White-box</a:t>
          </a:r>
          <a:r>
            <a:rPr lang="en-US" dirty="0"/>
            <a:t>: Internal structures, not functionality</a:t>
          </a:r>
        </a:p>
      </dgm:t>
    </dgm:pt>
    <dgm:pt modelId="{7FDC3606-A9AD-4D85-B2DB-8248A8AF02D6}" type="parTrans" cxnId="{B328C21F-26CC-41C0-8516-E83B32FA9B36}">
      <dgm:prSet/>
      <dgm:spPr/>
      <dgm:t>
        <a:bodyPr/>
        <a:lstStyle/>
        <a:p>
          <a:endParaRPr lang="en-US"/>
        </a:p>
      </dgm:t>
    </dgm:pt>
    <dgm:pt modelId="{CFB99CCF-D704-471F-9F70-AE7D745F2325}" type="sibTrans" cxnId="{B328C21F-26CC-41C0-8516-E83B32FA9B36}">
      <dgm:prSet/>
      <dgm:spPr/>
      <dgm:t>
        <a:bodyPr/>
        <a:lstStyle/>
        <a:p>
          <a:endParaRPr lang="en-US"/>
        </a:p>
      </dgm:t>
    </dgm:pt>
    <dgm:pt modelId="{B12ECEA2-0DFF-40C5-BC7C-662A96D395ED}">
      <dgm:prSet phldrT="[Text]"/>
      <dgm:spPr/>
      <dgm:t>
        <a:bodyPr/>
        <a:lstStyle/>
        <a:p>
          <a:r>
            <a:rPr lang="en-US" b="1" dirty="0"/>
            <a:t>Black-box</a:t>
          </a:r>
          <a:r>
            <a:rPr lang="en-US" dirty="0"/>
            <a:t>: Functionality</a:t>
          </a:r>
        </a:p>
      </dgm:t>
    </dgm:pt>
    <dgm:pt modelId="{80831403-10DA-40CD-92BC-848D77BCE463}" type="parTrans" cxnId="{99E6DD48-1D92-44B3-A8AB-16591676C994}">
      <dgm:prSet/>
      <dgm:spPr/>
      <dgm:t>
        <a:bodyPr/>
        <a:lstStyle/>
        <a:p>
          <a:endParaRPr lang="en-US"/>
        </a:p>
      </dgm:t>
    </dgm:pt>
    <dgm:pt modelId="{50FAD4B6-C761-407A-9B59-CD2A30DC79FE}" type="sibTrans" cxnId="{99E6DD48-1D92-44B3-A8AB-16591676C994}">
      <dgm:prSet/>
      <dgm:spPr/>
      <dgm:t>
        <a:bodyPr/>
        <a:lstStyle/>
        <a:p>
          <a:endParaRPr lang="en-US"/>
        </a:p>
      </dgm:t>
    </dgm:pt>
    <dgm:pt modelId="{8A78AB9A-2E9F-47A6-BB24-AFAF03D37727}">
      <dgm:prSet phldrT="[Text]" custT="1"/>
      <dgm:spPr/>
      <dgm:t>
        <a:bodyPr/>
        <a:lstStyle/>
        <a:p>
          <a:r>
            <a:rPr lang="en-US" sz="1600" b="1" dirty="0"/>
            <a:t>Gray-box</a:t>
          </a:r>
          <a:r>
            <a:rPr lang="en-US" sz="1600" dirty="0"/>
            <a:t>: Hybrid (useful in upgrades and for existing systems)</a:t>
          </a:r>
        </a:p>
      </dgm:t>
    </dgm:pt>
    <dgm:pt modelId="{D74B8B77-C068-4674-8F75-0E663EBFCE86}" type="parTrans" cxnId="{F3AB76D1-DBF0-431E-9D12-D961B6BB9D4F}">
      <dgm:prSet/>
      <dgm:spPr/>
      <dgm:t>
        <a:bodyPr/>
        <a:lstStyle/>
        <a:p>
          <a:endParaRPr lang="en-US"/>
        </a:p>
      </dgm:t>
    </dgm:pt>
    <dgm:pt modelId="{EA500808-1CE9-47E4-9FA1-A2617E8A753B}" type="sibTrans" cxnId="{F3AB76D1-DBF0-431E-9D12-D961B6BB9D4F}">
      <dgm:prSet/>
      <dgm:spPr/>
      <dgm:t>
        <a:bodyPr/>
        <a:lstStyle/>
        <a:p>
          <a:endParaRPr lang="en-US"/>
        </a:p>
      </dgm:t>
    </dgm:pt>
    <dgm:pt modelId="{51F8EB18-1EF6-4E24-B835-036A613C3528}" type="pres">
      <dgm:prSet presAssocID="{8F11EA0E-EC1A-4522-AE7F-2213FA56199B}" presName="Name0" presStyleCnt="0">
        <dgm:presLayoutVars>
          <dgm:dir/>
          <dgm:animLvl val="lvl"/>
          <dgm:resizeHandles val="exact"/>
        </dgm:presLayoutVars>
      </dgm:prSet>
      <dgm:spPr/>
    </dgm:pt>
    <dgm:pt modelId="{7B9BCE4D-9546-4CF8-9C22-986E306736B0}" type="pres">
      <dgm:prSet presAssocID="{B6E3E38C-40AC-47F1-8D60-0E9E6A7C5543}" presName="boxAndChildren" presStyleCnt="0"/>
      <dgm:spPr/>
    </dgm:pt>
    <dgm:pt modelId="{87CD49B7-C306-4CBF-AFCB-AD666348ED32}" type="pres">
      <dgm:prSet presAssocID="{B6E3E38C-40AC-47F1-8D60-0E9E6A7C5543}" presName="parentTextBox" presStyleLbl="node1" presStyleIdx="0" presStyleCnt="3"/>
      <dgm:spPr/>
    </dgm:pt>
    <dgm:pt modelId="{3CA74A70-ACEE-4E4A-BB7B-0E649EBD823B}" type="pres">
      <dgm:prSet presAssocID="{B6E3E38C-40AC-47F1-8D60-0E9E6A7C5543}" presName="entireBox" presStyleLbl="node1" presStyleIdx="0" presStyleCnt="3" custLinFactNeighborY="-25424"/>
      <dgm:spPr/>
    </dgm:pt>
    <dgm:pt modelId="{00D1AB69-1DBA-4BAE-A381-8D87A438B062}" type="pres">
      <dgm:prSet presAssocID="{B6E3E38C-40AC-47F1-8D60-0E9E6A7C5543}" presName="descendantBox" presStyleCnt="0"/>
      <dgm:spPr/>
    </dgm:pt>
    <dgm:pt modelId="{B37A6410-6A3C-4925-83CF-C55DBB9BA118}" type="pres">
      <dgm:prSet presAssocID="{51DD5D47-1DB3-4879-BB50-D946D03C7EA4}" presName="childTextBox" presStyleLbl="fgAccFollowNode1" presStyleIdx="0" presStyleCnt="7" custScaleY="169111">
        <dgm:presLayoutVars>
          <dgm:bulletEnabled val="1"/>
        </dgm:presLayoutVars>
      </dgm:prSet>
      <dgm:spPr/>
    </dgm:pt>
    <dgm:pt modelId="{8CDA560E-9413-4884-8E64-B5283B4B88E8}" type="pres">
      <dgm:prSet presAssocID="{B12ECEA2-0DFF-40C5-BC7C-662A96D395ED}" presName="childTextBox" presStyleLbl="fgAccFollowNode1" presStyleIdx="1" presStyleCnt="7" custScaleY="168813">
        <dgm:presLayoutVars>
          <dgm:bulletEnabled val="1"/>
        </dgm:presLayoutVars>
      </dgm:prSet>
      <dgm:spPr/>
    </dgm:pt>
    <dgm:pt modelId="{9793838B-5EE1-4B25-A265-44147D3D3D4D}" type="pres">
      <dgm:prSet presAssocID="{8A78AB9A-2E9F-47A6-BB24-AFAF03D37727}" presName="childTextBox" presStyleLbl="fgAccFollowNode1" presStyleIdx="2" presStyleCnt="7" custScaleY="168813">
        <dgm:presLayoutVars>
          <dgm:bulletEnabled val="1"/>
        </dgm:presLayoutVars>
      </dgm:prSet>
      <dgm:spPr/>
    </dgm:pt>
    <dgm:pt modelId="{F24D034B-C268-42D9-BE5A-0B1872442849}" type="pres">
      <dgm:prSet presAssocID="{D14B9756-C3D7-4DDF-9657-78F1BFEA3AED}" presName="sp" presStyleCnt="0"/>
      <dgm:spPr/>
    </dgm:pt>
    <dgm:pt modelId="{994D6C74-607A-4A5C-A335-A26E59F5C950}" type="pres">
      <dgm:prSet presAssocID="{68D1184D-B01E-4157-B995-D7283D61F3FF}" presName="arrowAndChildren" presStyleCnt="0"/>
      <dgm:spPr/>
    </dgm:pt>
    <dgm:pt modelId="{2E748307-FB5D-41E8-8335-BAB3797DACA4}" type="pres">
      <dgm:prSet presAssocID="{68D1184D-B01E-4157-B995-D7283D61F3FF}" presName="parentTextArrow" presStyleLbl="node1" presStyleIdx="0" presStyleCnt="3"/>
      <dgm:spPr/>
    </dgm:pt>
    <dgm:pt modelId="{6614BD3E-6591-4084-AF08-C335A0D812A2}" type="pres">
      <dgm:prSet presAssocID="{68D1184D-B01E-4157-B995-D7283D61F3FF}" presName="arrow" presStyleLbl="node1" presStyleIdx="1" presStyleCnt="3" custScaleY="127413" custLinFactNeighborY="-8204"/>
      <dgm:spPr/>
    </dgm:pt>
    <dgm:pt modelId="{1ED629EA-9B63-4B7A-8E36-AC715DA3C87C}" type="pres">
      <dgm:prSet presAssocID="{68D1184D-B01E-4157-B995-D7283D61F3FF}" presName="descendantArrow" presStyleCnt="0"/>
      <dgm:spPr/>
    </dgm:pt>
    <dgm:pt modelId="{3FC6DB14-6ED9-4AA4-BD07-9B0064A9F7D7}" type="pres">
      <dgm:prSet presAssocID="{464B29B0-16DB-4F63-A6E4-2734C3AECC0E}" presName="childTextArrow" presStyleLbl="fgAccFollowNode1" presStyleIdx="3" presStyleCnt="7" custScaleY="172211" custLinFactNeighborY="-32523">
        <dgm:presLayoutVars>
          <dgm:bulletEnabled val="1"/>
        </dgm:presLayoutVars>
      </dgm:prSet>
      <dgm:spPr/>
    </dgm:pt>
    <dgm:pt modelId="{AEFA99FA-21D7-445A-80CB-FD03EB4C834E}" type="pres">
      <dgm:prSet presAssocID="{51DAA512-4413-4540-97FA-1E9EC31866F2}" presName="childTextArrow" presStyleLbl="fgAccFollowNode1" presStyleIdx="4" presStyleCnt="7" custScaleY="172212" custLinFactNeighborY="-32523">
        <dgm:presLayoutVars>
          <dgm:bulletEnabled val="1"/>
        </dgm:presLayoutVars>
      </dgm:prSet>
      <dgm:spPr/>
    </dgm:pt>
    <dgm:pt modelId="{A82D7617-F33C-4649-B148-6AA82B6B9CFD}" type="pres">
      <dgm:prSet presAssocID="{67EC7B4E-9B30-434A-9685-ED63DE4AD43F}" presName="sp" presStyleCnt="0"/>
      <dgm:spPr/>
    </dgm:pt>
    <dgm:pt modelId="{1C1E02BA-76CB-4863-B67F-074D16A40C82}" type="pres">
      <dgm:prSet presAssocID="{132C4A8C-D53D-42B9-A8A8-19BC472B51F2}" presName="arrowAndChildren" presStyleCnt="0"/>
      <dgm:spPr/>
    </dgm:pt>
    <dgm:pt modelId="{85EBDAB4-EDE3-4CA4-8FDE-8772C156CAAA}" type="pres">
      <dgm:prSet presAssocID="{132C4A8C-D53D-42B9-A8A8-19BC472B51F2}" presName="parentTextArrow" presStyleLbl="node1" presStyleIdx="1" presStyleCnt="3"/>
      <dgm:spPr/>
    </dgm:pt>
    <dgm:pt modelId="{89CC7BD6-BE02-4B11-A3AD-7D97C7509804}" type="pres">
      <dgm:prSet presAssocID="{132C4A8C-D53D-42B9-A8A8-19BC472B51F2}" presName="arrow" presStyleLbl="node1" presStyleIdx="2" presStyleCnt="3" custScaleY="82806" custLinFactNeighborY="-18883"/>
      <dgm:spPr/>
    </dgm:pt>
    <dgm:pt modelId="{818DB9CC-46F8-4411-A7FD-93146E40FC31}" type="pres">
      <dgm:prSet presAssocID="{132C4A8C-D53D-42B9-A8A8-19BC472B51F2}" presName="descendantArrow" presStyleCnt="0"/>
      <dgm:spPr/>
    </dgm:pt>
    <dgm:pt modelId="{F7DD3269-6D08-43B1-87BD-4C450481F389}" type="pres">
      <dgm:prSet presAssocID="{59F9DDB6-7F65-4533-99F8-21A4CE9060CB}" presName="childTextArrow" presStyleLbl="fgAccFollowNode1" presStyleIdx="5" presStyleCnt="7" custScaleY="133075">
        <dgm:presLayoutVars>
          <dgm:bulletEnabled val="1"/>
        </dgm:presLayoutVars>
      </dgm:prSet>
      <dgm:spPr/>
    </dgm:pt>
    <dgm:pt modelId="{CD35DC24-F6AD-4C03-A7C1-F7D5C7D6004E}" type="pres">
      <dgm:prSet presAssocID="{98F3716C-C1CE-406D-A35E-90E0B277B47F}" presName="childTextArrow" presStyleLbl="fgAccFollowNode1" presStyleIdx="6" presStyleCnt="7" custScaleX="93154" custScaleY="135226">
        <dgm:presLayoutVars>
          <dgm:bulletEnabled val="1"/>
        </dgm:presLayoutVars>
      </dgm:prSet>
      <dgm:spPr/>
    </dgm:pt>
  </dgm:ptLst>
  <dgm:cxnLst>
    <dgm:cxn modelId="{A3686000-A8C9-40BA-961D-6F195177720F}" type="presOf" srcId="{B12ECEA2-0DFF-40C5-BC7C-662A96D395ED}" destId="{8CDA560E-9413-4884-8E64-B5283B4B88E8}" srcOrd="0" destOrd="0" presId="urn:microsoft.com/office/officeart/2005/8/layout/process4"/>
    <dgm:cxn modelId="{2A796102-5186-4D00-9A0E-A1BD867104E7}" type="presOf" srcId="{51DD5D47-1DB3-4879-BB50-D946D03C7EA4}" destId="{B37A6410-6A3C-4925-83CF-C55DBB9BA118}" srcOrd="0" destOrd="0" presId="urn:microsoft.com/office/officeart/2005/8/layout/process4"/>
    <dgm:cxn modelId="{C5D1A606-D98F-4E0E-870C-B4B16B7AB3E8}" type="presOf" srcId="{68D1184D-B01E-4157-B995-D7283D61F3FF}" destId="{6614BD3E-6591-4084-AF08-C335A0D812A2}" srcOrd="1" destOrd="0" presId="urn:microsoft.com/office/officeart/2005/8/layout/process4"/>
    <dgm:cxn modelId="{70225D15-6A56-40B6-91A5-40C14524D1E9}" type="presOf" srcId="{464B29B0-16DB-4F63-A6E4-2734C3AECC0E}" destId="{3FC6DB14-6ED9-4AA4-BD07-9B0064A9F7D7}" srcOrd="0" destOrd="0" presId="urn:microsoft.com/office/officeart/2005/8/layout/process4"/>
    <dgm:cxn modelId="{B328C21F-26CC-41C0-8516-E83B32FA9B36}" srcId="{B6E3E38C-40AC-47F1-8D60-0E9E6A7C5543}" destId="{51DD5D47-1DB3-4879-BB50-D946D03C7EA4}" srcOrd="0" destOrd="0" parTransId="{7FDC3606-A9AD-4D85-B2DB-8248A8AF02D6}" sibTransId="{CFB99CCF-D704-471F-9F70-AE7D745F2325}"/>
    <dgm:cxn modelId="{7740332A-B0BE-4919-9DDF-002ECEDE197D}" type="presOf" srcId="{8A78AB9A-2E9F-47A6-BB24-AFAF03D37727}" destId="{9793838B-5EE1-4B25-A265-44147D3D3D4D}" srcOrd="0" destOrd="0" presId="urn:microsoft.com/office/officeart/2005/8/layout/process4"/>
    <dgm:cxn modelId="{D70B8F30-FE2C-4446-AB8F-4D8AE98352AC}" srcId="{68D1184D-B01E-4157-B995-D7283D61F3FF}" destId="{51DAA512-4413-4540-97FA-1E9EC31866F2}" srcOrd="1" destOrd="0" parTransId="{1940DD08-2FD9-40C0-83FB-586FEB592E9E}" sibTransId="{2FD15DA8-FBF4-4A49-AD7A-D5180FBEF08E}"/>
    <dgm:cxn modelId="{804B9130-3FAB-470F-9E80-F4389FB917F8}" srcId="{8F11EA0E-EC1A-4522-AE7F-2213FA56199B}" destId="{132C4A8C-D53D-42B9-A8A8-19BC472B51F2}" srcOrd="0" destOrd="0" parTransId="{9E5CE190-CC43-40E3-8115-2D5577275243}" sibTransId="{67EC7B4E-9B30-434A-9685-ED63DE4AD43F}"/>
    <dgm:cxn modelId="{744A0A3B-97C7-4FE7-9A64-39035B8A792A}" type="presOf" srcId="{132C4A8C-D53D-42B9-A8A8-19BC472B51F2}" destId="{89CC7BD6-BE02-4B11-A3AD-7D97C7509804}" srcOrd="1" destOrd="0" presId="urn:microsoft.com/office/officeart/2005/8/layout/process4"/>
    <dgm:cxn modelId="{68A46B5E-89A6-42B4-9EF5-A60D42EA2B85}" type="presOf" srcId="{8F11EA0E-EC1A-4522-AE7F-2213FA56199B}" destId="{51F8EB18-1EF6-4E24-B835-036A613C3528}" srcOrd="0" destOrd="0" presId="urn:microsoft.com/office/officeart/2005/8/layout/process4"/>
    <dgm:cxn modelId="{9CCA1E45-0AED-4423-B5A4-ED123DBC9053}" type="presOf" srcId="{59F9DDB6-7F65-4533-99F8-21A4CE9060CB}" destId="{F7DD3269-6D08-43B1-87BD-4C450481F389}" srcOrd="0" destOrd="0" presId="urn:microsoft.com/office/officeart/2005/8/layout/process4"/>
    <dgm:cxn modelId="{99E6DD48-1D92-44B3-A8AB-16591676C994}" srcId="{B6E3E38C-40AC-47F1-8D60-0E9E6A7C5543}" destId="{B12ECEA2-0DFF-40C5-BC7C-662A96D395ED}" srcOrd="1" destOrd="0" parTransId="{80831403-10DA-40CD-92BC-848D77BCE463}" sibTransId="{50FAD4B6-C761-407A-9B59-CD2A30DC79FE}"/>
    <dgm:cxn modelId="{4B846C69-9DAE-4B82-A2F1-22266A1599E3}" type="presOf" srcId="{132C4A8C-D53D-42B9-A8A8-19BC472B51F2}" destId="{85EBDAB4-EDE3-4CA4-8FDE-8772C156CAAA}" srcOrd="0" destOrd="0" presId="urn:microsoft.com/office/officeart/2005/8/layout/process4"/>
    <dgm:cxn modelId="{DD8D864F-CB6B-4B9F-B523-D7F7C784052C}" srcId="{68D1184D-B01E-4157-B995-D7283D61F3FF}" destId="{464B29B0-16DB-4F63-A6E4-2734C3AECC0E}" srcOrd="0" destOrd="0" parTransId="{DF2043C9-DB52-49F3-AB80-D43120204423}" sibTransId="{37B5E0DC-1491-4F9F-B9DA-0B0E50CAACA2}"/>
    <dgm:cxn modelId="{E4CA817D-8FD6-430E-B732-33F14E2F5C24}" type="presOf" srcId="{B6E3E38C-40AC-47F1-8D60-0E9E6A7C5543}" destId="{87CD49B7-C306-4CBF-AFCB-AD666348ED32}" srcOrd="0" destOrd="0" presId="urn:microsoft.com/office/officeart/2005/8/layout/process4"/>
    <dgm:cxn modelId="{E666F288-2249-4CBF-B465-925BA062F965}" srcId="{8F11EA0E-EC1A-4522-AE7F-2213FA56199B}" destId="{B6E3E38C-40AC-47F1-8D60-0E9E6A7C5543}" srcOrd="2" destOrd="0" parTransId="{E7E9B595-0E12-486A-AED2-843592ECBD2F}" sibTransId="{774CBFAF-2F5E-48C3-89B7-E402D3ABFDB4}"/>
    <dgm:cxn modelId="{86B90295-E1A7-4E25-A867-27F9D4CD1C55}" srcId="{8F11EA0E-EC1A-4522-AE7F-2213FA56199B}" destId="{68D1184D-B01E-4157-B995-D7283D61F3FF}" srcOrd="1" destOrd="0" parTransId="{E593D550-0B7F-4D92-9F34-C8BCF4AA45FB}" sibTransId="{D14B9756-C3D7-4DDF-9657-78F1BFEA3AED}"/>
    <dgm:cxn modelId="{B1BAF499-6609-43D6-9F1E-5D2B252A640A}" srcId="{132C4A8C-D53D-42B9-A8A8-19BC472B51F2}" destId="{59F9DDB6-7F65-4533-99F8-21A4CE9060CB}" srcOrd="0" destOrd="0" parTransId="{DFBF1074-907C-4A43-B019-A02795780682}" sibTransId="{7E89D7CF-E701-4426-AB81-B523D477824C}"/>
    <dgm:cxn modelId="{2F5B7AAB-12F4-45CD-9593-6FC848441911}" type="presOf" srcId="{98F3716C-C1CE-406D-A35E-90E0B277B47F}" destId="{CD35DC24-F6AD-4C03-A7C1-F7D5C7D6004E}" srcOrd="0" destOrd="0" presId="urn:microsoft.com/office/officeart/2005/8/layout/process4"/>
    <dgm:cxn modelId="{74B1A9BD-89FB-4C8F-A8B0-5FCF12669DDB}" type="presOf" srcId="{68D1184D-B01E-4157-B995-D7283D61F3FF}" destId="{2E748307-FB5D-41E8-8335-BAB3797DACA4}" srcOrd="0" destOrd="0" presId="urn:microsoft.com/office/officeart/2005/8/layout/process4"/>
    <dgm:cxn modelId="{F3AB76D1-DBF0-431E-9D12-D961B6BB9D4F}" srcId="{B6E3E38C-40AC-47F1-8D60-0E9E6A7C5543}" destId="{8A78AB9A-2E9F-47A6-BB24-AFAF03D37727}" srcOrd="2" destOrd="0" parTransId="{D74B8B77-C068-4674-8F75-0E663EBFCE86}" sibTransId="{EA500808-1CE9-47E4-9FA1-A2617E8A753B}"/>
    <dgm:cxn modelId="{8453A9D7-83AE-45C5-96E4-C19B128432C0}" type="presOf" srcId="{51DAA512-4413-4540-97FA-1E9EC31866F2}" destId="{AEFA99FA-21D7-445A-80CB-FD03EB4C834E}" srcOrd="0" destOrd="0" presId="urn:microsoft.com/office/officeart/2005/8/layout/process4"/>
    <dgm:cxn modelId="{085C0BDE-9241-4D0B-904B-E3088B7E20A1}" type="presOf" srcId="{B6E3E38C-40AC-47F1-8D60-0E9E6A7C5543}" destId="{3CA74A70-ACEE-4E4A-BB7B-0E649EBD823B}" srcOrd="1" destOrd="0" presId="urn:microsoft.com/office/officeart/2005/8/layout/process4"/>
    <dgm:cxn modelId="{82D7E5F5-1D36-4E88-BAFA-4CDFE79F75F8}" srcId="{132C4A8C-D53D-42B9-A8A8-19BC472B51F2}" destId="{98F3716C-C1CE-406D-A35E-90E0B277B47F}" srcOrd="1" destOrd="0" parTransId="{A623D419-69C4-450A-953E-0600313DCC08}" sibTransId="{451108C4-AEC6-4BCF-99F2-45D84655AD0D}"/>
    <dgm:cxn modelId="{59997686-E640-4F0E-8493-7025F9165FC8}" type="presParOf" srcId="{51F8EB18-1EF6-4E24-B835-036A613C3528}" destId="{7B9BCE4D-9546-4CF8-9C22-986E306736B0}" srcOrd="0" destOrd="0" presId="urn:microsoft.com/office/officeart/2005/8/layout/process4"/>
    <dgm:cxn modelId="{1230B6C6-64DE-4E9E-B072-90DC9FBAF40B}" type="presParOf" srcId="{7B9BCE4D-9546-4CF8-9C22-986E306736B0}" destId="{87CD49B7-C306-4CBF-AFCB-AD666348ED32}" srcOrd="0" destOrd="0" presId="urn:microsoft.com/office/officeart/2005/8/layout/process4"/>
    <dgm:cxn modelId="{648CF075-373A-4C5F-8D1D-389B8D2E0BAC}" type="presParOf" srcId="{7B9BCE4D-9546-4CF8-9C22-986E306736B0}" destId="{3CA74A70-ACEE-4E4A-BB7B-0E649EBD823B}" srcOrd="1" destOrd="0" presId="urn:microsoft.com/office/officeart/2005/8/layout/process4"/>
    <dgm:cxn modelId="{8A346A7B-7082-474A-9E0A-1D6779387792}" type="presParOf" srcId="{7B9BCE4D-9546-4CF8-9C22-986E306736B0}" destId="{00D1AB69-1DBA-4BAE-A381-8D87A438B062}" srcOrd="2" destOrd="0" presId="urn:microsoft.com/office/officeart/2005/8/layout/process4"/>
    <dgm:cxn modelId="{3D434390-8FE1-48D2-A8CD-BD895FC76D92}" type="presParOf" srcId="{00D1AB69-1DBA-4BAE-A381-8D87A438B062}" destId="{B37A6410-6A3C-4925-83CF-C55DBB9BA118}" srcOrd="0" destOrd="0" presId="urn:microsoft.com/office/officeart/2005/8/layout/process4"/>
    <dgm:cxn modelId="{36B01AF0-A997-4FA7-B5AD-79C66E59701E}" type="presParOf" srcId="{00D1AB69-1DBA-4BAE-A381-8D87A438B062}" destId="{8CDA560E-9413-4884-8E64-B5283B4B88E8}" srcOrd="1" destOrd="0" presId="urn:microsoft.com/office/officeart/2005/8/layout/process4"/>
    <dgm:cxn modelId="{DE93EF1C-4BDF-4EA4-A72C-E2356AF746E6}" type="presParOf" srcId="{00D1AB69-1DBA-4BAE-A381-8D87A438B062}" destId="{9793838B-5EE1-4B25-A265-44147D3D3D4D}" srcOrd="2" destOrd="0" presId="urn:microsoft.com/office/officeart/2005/8/layout/process4"/>
    <dgm:cxn modelId="{262DF33F-D73E-44C2-879E-C4C94AAFFEBA}" type="presParOf" srcId="{51F8EB18-1EF6-4E24-B835-036A613C3528}" destId="{F24D034B-C268-42D9-BE5A-0B1872442849}" srcOrd="1" destOrd="0" presId="urn:microsoft.com/office/officeart/2005/8/layout/process4"/>
    <dgm:cxn modelId="{384B45BC-D2BE-4CB4-88F7-762FED2C22DC}" type="presParOf" srcId="{51F8EB18-1EF6-4E24-B835-036A613C3528}" destId="{994D6C74-607A-4A5C-A335-A26E59F5C950}" srcOrd="2" destOrd="0" presId="urn:microsoft.com/office/officeart/2005/8/layout/process4"/>
    <dgm:cxn modelId="{986E8161-55EB-4ADB-8A2A-1B0EEA470A51}" type="presParOf" srcId="{994D6C74-607A-4A5C-A335-A26E59F5C950}" destId="{2E748307-FB5D-41E8-8335-BAB3797DACA4}" srcOrd="0" destOrd="0" presId="urn:microsoft.com/office/officeart/2005/8/layout/process4"/>
    <dgm:cxn modelId="{D64F0661-31E6-4D2D-86EA-DA2FE57D0FFF}" type="presParOf" srcId="{994D6C74-607A-4A5C-A335-A26E59F5C950}" destId="{6614BD3E-6591-4084-AF08-C335A0D812A2}" srcOrd="1" destOrd="0" presId="urn:microsoft.com/office/officeart/2005/8/layout/process4"/>
    <dgm:cxn modelId="{E0D0372E-19E1-4BFB-89F0-5591537544D6}" type="presParOf" srcId="{994D6C74-607A-4A5C-A335-A26E59F5C950}" destId="{1ED629EA-9B63-4B7A-8E36-AC715DA3C87C}" srcOrd="2" destOrd="0" presId="urn:microsoft.com/office/officeart/2005/8/layout/process4"/>
    <dgm:cxn modelId="{063EA695-7860-4F59-869D-0B3406C04CF8}" type="presParOf" srcId="{1ED629EA-9B63-4B7A-8E36-AC715DA3C87C}" destId="{3FC6DB14-6ED9-4AA4-BD07-9B0064A9F7D7}" srcOrd="0" destOrd="0" presId="urn:microsoft.com/office/officeart/2005/8/layout/process4"/>
    <dgm:cxn modelId="{B2217997-04A6-446D-A4F1-B3720D8FA8AA}" type="presParOf" srcId="{1ED629EA-9B63-4B7A-8E36-AC715DA3C87C}" destId="{AEFA99FA-21D7-445A-80CB-FD03EB4C834E}" srcOrd="1" destOrd="0" presId="urn:microsoft.com/office/officeart/2005/8/layout/process4"/>
    <dgm:cxn modelId="{DDBC725D-4304-4071-88E1-F59BF4AC81CF}" type="presParOf" srcId="{51F8EB18-1EF6-4E24-B835-036A613C3528}" destId="{A82D7617-F33C-4649-B148-6AA82B6B9CFD}" srcOrd="3" destOrd="0" presId="urn:microsoft.com/office/officeart/2005/8/layout/process4"/>
    <dgm:cxn modelId="{25BDAD86-2632-40BE-AC5F-96DE09CA8DA0}" type="presParOf" srcId="{51F8EB18-1EF6-4E24-B835-036A613C3528}" destId="{1C1E02BA-76CB-4863-B67F-074D16A40C82}" srcOrd="4" destOrd="0" presId="urn:microsoft.com/office/officeart/2005/8/layout/process4"/>
    <dgm:cxn modelId="{F4B5AAB1-9364-4D84-A1B8-9E0D81B5AC1F}" type="presParOf" srcId="{1C1E02BA-76CB-4863-B67F-074D16A40C82}" destId="{85EBDAB4-EDE3-4CA4-8FDE-8772C156CAAA}" srcOrd="0" destOrd="0" presId="urn:microsoft.com/office/officeart/2005/8/layout/process4"/>
    <dgm:cxn modelId="{4BAFF5B9-E93F-4060-8E39-ACD6F801FD97}" type="presParOf" srcId="{1C1E02BA-76CB-4863-B67F-074D16A40C82}" destId="{89CC7BD6-BE02-4B11-A3AD-7D97C7509804}" srcOrd="1" destOrd="0" presId="urn:microsoft.com/office/officeart/2005/8/layout/process4"/>
    <dgm:cxn modelId="{2E994D0C-6081-45B0-B9A0-E9B114FB14A7}" type="presParOf" srcId="{1C1E02BA-76CB-4863-B67F-074D16A40C82}" destId="{818DB9CC-46F8-4411-A7FD-93146E40FC31}" srcOrd="2" destOrd="0" presId="urn:microsoft.com/office/officeart/2005/8/layout/process4"/>
    <dgm:cxn modelId="{52B68BFB-C3DF-4E36-9B6E-B797879030FE}" type="presParOf" srcId="{818DB9CC-46F8-4411-A7FD-93146E40FC31}" destId="{F7DD3269-6D08-43B1-87BD-4C450481F389}" srcOrd="0" destOrd="0" presId="urn:microsoft.com/office/officeart/2005/8/layout/process4"/>
    <dgm:cxn modelId="{3721F8AF-7B54-4AE8-9611-9FB089CA2E4B}" type="presParOf" srcId="{818DB9CC-46F8-4411-A7FD-93146E40FC31}" destId="{CD35DC24-F6AD-4C03-A7C1-F7D5C7D6004E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11EA0E-EC1A-4522-AE7F-2213FA56199B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710D61-896F-4FAA-9D52-E0CF0D373838}">
      <dgm:prSet phldrT="[Text]"/>
      <dgm:spPr/>
      <dgm:t>
        <a:bodyPr/>
        <a:lstStyle/>
        <a:p>
          <a:r>
            <a:rPr lang="en-US" b="1" dirty="0"/>
            <a:t>Complete test reporting</a:t>
          </a:r>
        </a:p>
      </dgm:t>
    </dgm:pt>
    <dgm:pt modelId="{F973D90E-C41D-4173-B8E2-916949DD1304}" type="parTrans" cxnId="{AB0F01CA-C465-40E7-BE75-4071FB92FAB6}">
      <dgm:prSet/>
      <dgm:spPr/>
      <dgm:t>
        <a:bodyPr/>
        <a:lstStyle/>
        <a:p>
          <a:endParaRPr lang="en-US"/>
        </a:p>
      </dgm:t>
    </dgm:pt>
    <dgm:pt modelId="{6F19C1A3-5EE7-402A-9A60-3556DF822015}" type="sibTrans" cxnId="{AB0F01CA-C465-40E7-BE75-4071FB92FAB6}">
      <dgm:prSet/>
      <dgm:spPr/>
      <dgm:t>
        <a:bodyPr/>
        <a:lstStyle/>
        <a:p>
          <a:endParaRPr lang="en-US"/>
        </a:p>
      </dgm:t>
    </dgm:pt>
    <dgm:pt modelId="{DA92A51B-1DBC-4801-9ACF-F4427FF2C32C}">
      <dgm:prSet phldrT="[Text]" custT="1"/>
      <dgm:spPr/>
      <dgm:t>
        <a:bodyPr/>
        <a:lstStyle/>
        <a:p>
          <a:r>
            <a:rPr lang="en-US" sz="2300" b="1" dirty="0"/>
            <a:t>Perform final evaluation</a:t>
          </a:r>
        </a:p>
      </dgm:t>
    </dgm:pt>
    <dgm:pt modelId="{C96A0314-4673-4399-840C-AC4BD4A2CAC2}" type="parTrans" cxnId="{FED8F98E-114F-4F36-9F40-2D47578208CE}">
      <dgm:prSet/>
      <dgm:spPr/>
      <dgm:t>
        <a:bodyPr/>
        <a:lstStyle/>
        <a:p>
          <a:endParaRPr lang="en-US"/>
        </a:p>
      </dgm:t>
    </dgm:pt>
    <dgm:pt modelId="{58E9234E-0BBA-400C-B773-41FEBE3B99B5}" type="sibTrans" cxnId="{FED8F98E-114F-4F36-9F40-2D47578208CE}">
      <dgm:prSet/>
      <dgm:spPr/>
      <dgm:t>
        <a:bodyPr/>
        <a:lstStyle/>
        <a:p>
          <a:endParaRPr lang="en-US"/>
        </a:p>
      </dgm:t>
    </dgm:pt>
    <dgm:pt modelId="{8CD24FEF-75FD-4ABD-8191-8EBFEF7CEEC1}">
      <dgm:prSet phldrT="[Text]"/>
      <dgm:spPr/>
      <dgm:t>
        <a:bodyPr/>
        <a:lstStyle/>
        <a:p>
          <a:r>
            <a:rPr lang="en-US" b="1" dirty="0"/>
            <a:t>Employ test controls</a:t>
          </a:r>
        </a:p>
      </dgm:t>
    </dgm:pt>
    <dgm:pt modelId="{B1296C2F-059C-4610-8020-D22C23A795E6}" type="parTrans" cxnId="{A7FC28E2-4835-4B37-B458-B3AD9BB71E4F}">
      <dgm:prSet/>
      <dgm:spPr/>
      <dgm:t>
        <a:bodyPr/>
        <a:lstStyle/>
        <a:p>
          <a:endParaRPr lang="en-US"/>
        </a:p>
      </dgm:t>
    </dgm:pt>
    <dgm:pt modelId="{630DEBA3-AECE-4F8B-A1AD-A9F2361668E3}" type="sibTrans" cxnId="{A7FC28E2-4835-4B37-B458-B3AD9BB71E4F}">
      <dgm:prSet/>
      <dgm:spPr/>
      <dgm:t>
        <a:bodyPr/>
        <a:lstStyle/>
        <a:p>
          <a:endParaRPr lang="en-US"/>
        </a:p>
      </dgm:t>
    </dgm:pt>
    <dgm:pt modelId="{7695DF9A-CC41-46CB-9110-39B005292918}">
      <dgm:prSet phldrT="[Text]" custT="1"/>
      <dgm:spPr/>
      <dgm:t>
        <a:bodyPr/>
        <a:lstStyle/>
        <a:p>
          <a:r>
            <a:rPr lang="en-US" sz="1800" b="0" dirty="0"/>
            <a:t>Version control</a:t>
          </a:r>
        </a:p>
      </dgm:t>
    </dgm:pt>
    <dgm:pt modelId="{43595654-07E0-43E9-85DF-FE5476933EDA}" type="parTrans" cxnId="{71BC6653-5759-443F-88C7-B377046E519D}">
      <dgm:prSet/>
      <dgm:spPr/>
      <dgm:t>
        <a:bodyPr/>
        <a:lstStyle/>
        <a:p>
          <a:endParaRPr lang="en-US"/>
        </a:p>
      </dgm:t>
    </dgm:pt>
    <dgm:pt modelId="{0F15D2D8-426A-4F28-BD89-6EAFAE3C7797}" type="sibTrans" cxnId="{71BC6653-5759-443F-88C7-B377046E519D}">
      <dgm:prSet/>
      <dgm:spPr/>
      <dgm:t>
        <a:bodyPr/>
        <a:lstStyle/>
        <a:p>
          <a:endParaRPr lang="en-US"/>
        </a:p>
      </dgm:t>
    </dgm:pt>
    <dgm:pt modelId="{76154AE0-301B-4E13-A4BC-40E704D7B709}">
      <dgm:prSet phldrT="[Text]" custT="1"/>
      <dgm:spPr/>
      <dgm:t>
        <a:bodyPr/>
        <a:lstStyle/>
        <a:p>
          <a:r>
            <a:rPr lang="en-US" sz="1800" b="0" dirty="0"/>
            <a:t>Security audits</a:t>
          </a:r>
        </a:p>
      </dgm:t>
    </dgm:pt>
    <dgm:pt modelId="{3561CB47-9E46-4BBC-AFA0-8FECBC233D29}" type="parTrans" cxnId="{749B6BB6-EF5A-46C8-BB8C-7A47BD477218}">
      <dgm:prSet/>
      <dgm:spPr/>
      <dgm:t>
        <a:bodyPr/>
        <a:lstStyle/>
        <a:p>
          <a:endParaRPr lang="en-US"/>
        </a:p>
      </dgm:t>
    </dgm:pt>
    <dgm:pt modelId="{51510D38-576E-4DDF-9DD8-380796692CC7}" type="sibTrans" cxnId="{749B6BB6-EF5A-46C8-BB8C-7A47BD477218}">
      <dgm:prSet/>
      <dgm:spPr/>
      <dgm:t>
        <a:bodyPr/>
        <a:lstStyle/>
        <a:p>
          <a:endParaRPr lang="en-US"/>
        </a:p>
      </dgm:t>
    </dgm:pt>
    <dgm:pt modelId="{A45C89BA-439A-488C-94CC-F2CC9979A650}">
      <dgm:prSet phldrT="[Text]" custT="1"/>
      <dgm:spPr/>
      <dgm:t>
        <a:bodyPr/>
        <a:lstStyle/>
        <a:p>
          <a:r>
            <a:rPr lang="en-US" sz="1800" b="0" dirty="0"/>
            <a:t>Change control</a:t>
          </a:r>
        </a:p>
      </dgm:t>
    </dgm:pt>
    <dgm:pt modelId="{9E955FC5-567E-427D-83D1-2F4E543019E3}" type="parTrans" cxnId="{4ED176DE-9CAB-45EA-8CBB-F611858F04B0}">
      <dgm:prSet/>
      <dgm:spPr/>
      <dgm:t>
        <a:bodyPr/>
        <a:lstStyle/>
        <a:p>
          <a:endParaRPr lang="en-US"/>
        </a:p>
      </dgm:t>
    </dgm:pt>
    <dgm:pt modelId="{9C5742D9-3BFD-4909-A062-03DF4C41515C}" type="sibTrans" cxnId="{4ED176DE-9CAB-45EA-8CBB-F611858F04B0}">
      <dgm:prSet/>
      <dgm:spPr/>
      <dgm:t>
        <a:bodyPr/>
        <a:lstStyle/>
        <a:p>
          <a:endParaRPr lang="en-US"/>
        </a:p>
      </dgm:t>
    </dgm:pt>
    <dgm:pt modelId="{89ABD6D7-11B1-4BC5-BBA4-99378B18423D}">
      <dgm:prSet phldrT="[Text]" custT="1"/>
      <dgm:spPr/>
      <dgm:t>
        <a:bodyPr/>
        <a:lstStyle/>
        <a:p>
          <a:r>
            <a:rPr lang="en-US" sz="1600" dirty="0"/>
            <a:t>Throughout entire testing process, not just end</a:t>
          </a:r>
        </a:p>
      </dgm:t>
    </dgm:pt>
    <dgm:pt modelId="{3C5E6198-1805-4D59-A181-8B514A13DC91}" type="parTrans" cxnId="{62A7BD69-9E92-4FD6-BB19-14B76226E2AB}">
      <dgm:prSet/>
      <dgm:spPr/>
      <dgm:t>
        <a:bodyPr/>
        <a:lstStyle/>
        <a:p>
          <a:endParaRPr lang="en-US"/>
        </a:p>
      </dgm:t>
    </dgm:pt>
    <dgm:pt modelId="{09282E2D-C1CC-4FCB-A860-E4C9984BBE44}" type="sibTrans" cxnId="{62A7BD69-9E92-4FD6-BB19-14B76226E2AB}">
      <dgm:prSet/>
      <dgm:spPr/>
      <dgm:t>
        <a:bodyPr/>
        <a:lstStyle/>
        <a:p>
          <a:endParaRPr lang="en-US"/>
        </a:p>
      </dgm:t>
    </dgm:pt>
    <dgm:pt modelId="{2CCF0BED-C790-4CF0-A8A6-324EC2EAC452}">
      <dgm:prSet phldrT="[Text]" custT="1"/>
      <dgm:spPr/>
      <dgm:t>
        <a:bodyPr/>
        <a:lstStyle/>
        <a:p>
          <a:r>
            <a:rPr lang="en-US" sz="1600" dirty="0"/>
            <a:t>Challenges: audience, clarifying intent or how test completed, understanding metrics</a:t>
          </a:r>
        </a:p>
      </dgm:t>
    </dgm:pt>
    <dgm:pt modelId="{E64AA52B-1133-4C36-8E38-BFBD389CA868}" type="parTrans" cxnId="{9DEB7C9F-EC63-48D5-84C3-8AA83D467725}">
      <dgm:prSet/>
      <dgm:spPr/>
      <dgm:t>
        <a:bodyPr/>
        <a:lstStyle/>
        <a:p>
          <a:endParaRPr lang="en-US"/>
        </a:p>
      </dgm:t>
    </dgm:pt>
    <dgm:pt modelId="{B76952B6-BF26-4ACD-9DB7-B06493C3AD7D}" type="sibTrans" cxnId="{9DEB7C9F-EC63-48D5-84C3-8AA83D467725}">
      <dgm:prSet/>
      <dgm:spPr/>
      <dgm:t>
        <a:bodyPr/>
        <a:lstStyle/>
        <a:p>
          <a:endParaRPr lang="en-US"/>
        </a:p>
      </dgm:t>
    </dgm:pt>
    <dgm:pt modelId="{06289CBA-5227-4893-B0C9-E0366617470B}">
      <dgm:prSet phldrT="[Text]" custT="1"/>
      <dgm:spPr/>
      <dgm:t>
        <a:bodyPr/>
        <a:lstStyle/>
        <a:p>
          <a:r>
            <a:rPr lang="en-US" sz="1600" dirty="0"/>
            <a:t>Confirm to stakeholder that expected results achieved and address affects on ROI</a:t>
          </a:r>
        </a:p>
      </dgm:t>
    </dgm:pt>
    <dgm:pt modelId="{C0ECED46-0E55-4ECB-8E91-D220D808DAA3}" type="parTrans" cxnId="{8809D1CA-1F1A-4019-B46A-4FC91141672D}">
      <dgm:prSet/>
      <dgm:spPr/>
      <dgm:t>
        <a:bodyPr/>
        <a:lstStyle/>
        <a:p>
          <a:endParaRPr lang="en-US"/>
        </a:p>
      </dgm:t>
    </dgm:pt>
    <dgm:pt modelId="{C57CB7CE-D964-48BD-82FB-CE0726594195}" type="sibTrans" cxnId="{8809D1CA-1F1A-4019-B46A-4FC91141672D}">
      <dgm:prSet/>
      <dgm:spPr/>
      <dgm:t>
        <a:bodyPr/>
        <a:lstStyle/>
        <a:p>
          <a:endParaRPr lang="en-US"/>
        </a:p>
      </dgm:t>
    </dgm:pt>
    <dgm:pt modelId="{728D8AE5-262B-47FF-994B-F0A4E74EBD0D}">
      <dgm:prSet phldrT="[Text]" custT="1"/>
      <dgm:spPr/>
      <dgm:t>
        <a:bodyPr/>
        <a:lstStyle/>
        <a:p>
          <a:r>
            <a:rPr lang="en-US" sz="1600" dirty="0"/>
            <a:t>Continue post-implementation evaluations</a:t>
          </a:r>
        </a:p>
      </dgm:t>
    </dgm:pt>
    <dgm:pt modelId="{76C5C40D-56C3-4B44-B498-192F63E0A165}" type="parTrans" cxnId="{4755473A-5FB6-43D3-AB17-55ABB4F649AA}">
      <dgm:prSet/>
      <dgm:spPr/>
      <dgm:t>
        <a:bodyPr/>
        <a:lstStyle/>
        <a:p>
          <a:endParaRPr lang="en-US"/>
        </a:p>
      </dgm:t>
    </dgm:pt>
    <dgm:pt modelId="{C4A01EC5-627A-40DB-B9FB-69371407E773}" type="sibTrans" cxnId="{4755473A-5FB6-43D3-AB17-55ABB4F649AA}">
      <dgm:prSet/>
      <dgm:spPr/>
      <dgm:t>
        <a:bodyPr/>
        <a:lstStyle/>
        <a:p>
          <a:endParaRPr lang="en-US"/>
        </a:p>
      </dgm:t>
    </dgm:pt>
    <dgm:pt modelId="{157D651A-BFFE-49FC-A327-89DF40AB08D3}">
      <dgm:prSet phldrT="[Text]" custT="1"/>
      <dgm:spPr/>
      <dgm:t>
        <a:bodyPr/>
        <a:lstStyle/>
        <a:p>
          <a:r>
            <a:rPr lang="en-US" sz="1600" dirty="0"/>
            <a:t>Identify operational needs (e.g., training)</a:t>
          </a:r>
        </a:p>
      </dgm:t>
    </dgm:pt>
    <dgm:pt modelId="{6F248F27-8D75-400B-91B4-1266E6C8FD12}" type="parTrans" cxnId="{E18C604E-2FF1-4C93-BB2F-0FBDF0392D3A}">
      <dgm:prSet/>
      <dgm:spPr/>
      <dgm:t>
        <a:bodyPr/>
        <a:lstStyle/>
        <a:p>
          <a:endParaRPr lang="en-US"/>
        </a:p>
      </dgm:t>
    </dgm:pt>
    <dgm:pt modelId="{94A02C0C-73AC-47EE-8529-91530F16161D}" type="sibTrans" cxnId="{E18C604E-2FF1-4C93-BB2F-0FBDF0392D3A}">
      <dgm:prSet/>
      <dgm:spPr/>
      <dgm:t>
        <a:bodyPr/>
        <a:lstStyle/>
        <a:p>
          <a:endParaRPr lang="en-US"/>
        </a:p>
      </dgm:t>
    </dgm:pt>
    <dgm:pt modelId="{51F8EB18-1EF6-4E24-B835-036A613C3528}" type="pres">
      <dgm:prSet presAssocID="{8F11EA0E-EC1A-4522-AE7F-2213FA56199B}" presName="Name0" presStyleCnt="0">
        <dgm:presLayoutVars>
          <dgm:dir/>
          <dgm:animLvl val="lvl"/>
          <dgm:resizeHandles val="exact"/>
        </dgm:presLayoutVars>
      </dgm:prSet>
      <dgm:spPr/>
    </dgm:pt>
    <dgm:pt modelId="{9FFEAB43-F93F-43E7-A8FB-5FE42E62AB8B}" type="pres">
      <dgm:prSet presAssocID="{DA92A51B-1DBC-4801-9ACF-F4427FF2C32C}" presName="boxAndChildren" presStyleCnt="0"/>
      <dgm:spPr/>
    </dgm:pt>
    <dgm:pt modelId="{F84203D6-7FAB-4C5A-82FC-7E0CC0E0C9D6}" type="pres">
      <dgm:prSet presAssocID="{DA92A51B-1DBC-4801-9ACF-F4427FF2C32C}" presName="parentTextBox" presStyleLbl="node1" presStyleIdx="0" presStyleCnt="3"/>
      <dgm:spPr/>
    </dgm:pt>
    <dgm:pt modelId="{EDD1F90B-6BDF-467C-8215-338BA845D1E2}" type="pres">
      <dgm:prSet presAssocID="{DA92A51B-1DBC-4801-9ACF-F4427FF2C32C}" presName="entireBox" presStyleLbl="node1" presStyleIdx="0" presStyleCnt="3" custLinFactNeighborY="-24458"/>
      <dgm:spPr/>
    </dgm:pt>
    <dgm:pt modelId="{5C63F955-444C-4A11-AD31-4B3E2B3559D7}" type="pres">
      <dgm:prSet presAssocID="{DA92A51B-1DBC-4801-9ACF-F4427FF2C32C}" presName="descendantBox" presStyleCnt="0"/>
      <dgm:spPr/>
    </dgm:pt>
    <dgm:pt modelId="{BFA2467F-1C15-45CF-A4CE-AF21FA70FAC3}" type="pres">
      <dgm:prSet presAssocID="{06289CBA-5227-4893-B0C9-E0366617470B}" presName="childTextBox" presStyleLbl="fgAccFollowNode1" presStyleIdx="0" presStyleCnt="8" custScaleY="224952">
        <dgm:presLayoutVars>
          <dgm:bulletEnabled val="1"/>
        </dgm:presLayoutVars>
      </dgm:prSet>
      <dgm:spPr/>
    </dgm:pt>
    <dgm:pt modelId="{4A57F3F0-FBD2-4F09-8BA3-42F04BDA4E64}" type="pres">
      <dgm:prSet presAssocID="{157D651A-BFFE-49FC-A327-89DF40AB08D3}" presName="childTextBox" presStyleLbl="fgAccFollowNode1" presStyleIdx="1" presStyleCnt="8" custScaleY="225427">
        <dgm:presLayoutVars>
          <dgm:bulletEnabled val="1"/>
        </dgm:presLayoutVars>
      </dgm:prSet>
      <dgm:spPr/>
    </dgm:pt>
    <dgm:pt modelId="{199D17F9-28C4-4076-89B3-3420729BFBCC}" type="pres">
      <dgm:prSet presAssocID="{728D8AE5-262B-47FF-994B-F0A4E74EBD0D}" presName="childTextBox" presStyleLbl="fgAccFollowNode1" presStyleIdx="2" presStyleCnt="8" custScaleY="225904">
        <dgm:presLayoutVars>
          <dgm:bulletEnabled val="1"/>
        </dgm:presLayoutVars>
      </dgm:prSet>
      <dgm:spPr/>
    </dgm:pt>
    <dgm:pt modelId="{AA4F43C4-23C8-45E7-B248-8646F8EDEA00}" type="pres">
      <dgm:prSet presAssocID="{6F19C1A3-5EE7-402A-9A60-3556DF822015}" presName="sp" presStyleCnt="0"/>
      <dgm:spPr/>
    </dgm:pt>
    <dgm:pt modelId="{66DC1714-C9CD-4345-8360-92BAA52CC941}" type="pres">
      <dgm:prSet presAssocID="{2D710D61-896F-4FAA-9D52-E0CF0D373838}" presName="arrowAndChildren" presStyleCnt="0"/>
      <dgm:spPr/>
    </dgm:pt>
    <dgm:pt modelId="{C7AB7886-22E7-4081-87AA-182D7A0205E4}" type="pres">
      <dgm:prSet presAssocID="{2D710D61-896F-4FAA-9D52-E0CF0D373838}" presName="parentTextArrow" presStyleLbl="node1" presStyleIdx="0" presStyleCnt="3"/>
      <dgm:spPr/>
    </dgm:pt>
    <dgm:pt modelId="{61642ADD-C350-482E-BD8F-C35096EF3ED6}" type="pres">
      <dgm:prSet presAssocID="{2D710D61-896F-4FAA-9D52-E0CF0D373838}" presName="arrow" presStyleLbl="node1" presStyleIdx="1" presStyleCnt="3" custLinFactNeighborY="-7681"/>
      <dgm:spPr/>
    </dgm:pt>
    <dgm:pt modelId="{BE168754-3481-4495-A57C-B4062845FC6A}" type="pres">
      <dgm:prSet presAssocID="{2D710D61-896F-4FAA-9D52-E0CF0D373838}" presName="descendantArrow" presStyleCnt="0"/>
      <dgm:spPr/>
    </dgm:pt>
    <dgm:pt modelId="{8841CD31-5ACC-461D-B3D3-D449ED720D40}" type="pres">
      <dgm:prSet presAssocID="{89ABD6D7-11B1-4BC5-BBA4-99378B18423D}" presName="childTextArrow" presStyleLbl="fgAccFollowNode1" presStyleIdx="3" presStyleCnt="8" custScaleY="136735" custLinFactNeighborY="-20347">
        <dgm:presLayoutVars>
          <dgm:bulletEnabled val="1"/>
        </dgm:presLayoutVars>
      </dgm:prSet>
      <dgm:spPr/>
    </dgm:pt>
    <dgm:pt modelId="{73BECBE4-9AC2-43D6-955A-FE3BF67EFCC5}" type="pres">
      <dgm:prSet presAssocID="{2CCF0BED-C790-4CF0-A8A6-324EC2EAC452}" presName="childTextArrow" presStyleLbl="fgAccFollowNode1" presStyleIdx="4" presStyleCnt="8" custScaleY="136735" custLinFactNeighborY="-20347">
        <dgm:presLayoutVars>
          <dgm:bulletEnabled val="1"/>
        </dgm:presLayoutVars>
      </dgm:prSet>
      <dgm:spPr/>
    </dgm:pt>
    <dgm:pt modelId="{770A45DD-33BF-4B00-A66D-E47131BEB4F6}" type="pres">
      <dgm:prSet presAssocID="{630DEBA3-AECE-4F8B-A1AD-A9F2361668E3}" presName="sp" presStyleCnt="0"/>
      <dgm:spPr/>
    </dgm:pt>
    <dgm:pt modelId="{0E3E6968-CF09-4360-876C-4F26E9E591FD}" type="pres">
      <dgm:prSet presAssocID="{8CD24FEF-75FD-4ABD-8191-8EBFEF7CEEC1}" presName="arrowAndChildren" presStyleCnt="0"/>
      <dgm:spPr/>
    </dgm:pt>
    <dgm:pt modelId="{48B66DD7-6577-49E0-B8B4-560F66C363BA}" type="pres">
      <dgm:prSet presAssocID="{8CD24FEF-75FD-4ABD-8191-8EBFEF7CEEC1}" presName="parentTextArrow" presStyleLbl="node1" presStyleIdx="1" presStyleCnt="3"/>
      <dgm:spPr/>
    </dgm:pt>
    <dgm:pt modelId="{8EA53AD9-7494-433D-866D-7C265FBDE4CC}" type="pres">
      <dgm:prSet presAssocID="{8CD24FEF-75FD-4ABD-8191-8EBFEF7CEEC1}" presName="arrow" presStyleLbl="node1" presStyleIdx="2" presStyleCnt="3" custLinFactNeighborX="305" custLinFactNeighborY="-22590"/>
      <dgm:spPr/>
    </dgm:pt>
    <dgm:pt modelId="{661987FD-F9CA-463B-B86D-FCE3E7A31761}" type="pres">
      <dgm:prSet presAssocID="{8CD24FEF-75FD-4ABD-8191-8EBFEF7CEEC1}" presName="descendantArrow" presStyleCnt="0"/>
      <dgm:spPr/>
    </dgm:pt>
    <dgm:pt modelId="{5BE7C5F3-6EB4-45FE-8A95-3A7B3AA9C5C6}" type="pres">
      <dgm:prSet presAssocID="{7695DF9A-CC41-46CB-9110-39B005292918}" presName="childTextArrow" presStyleLbl="fgAccFollowNode1" presStyleIdx="5" presStyleCnt="8">
        <dgm:presLayoutVars>
          <dgm:bulletEnabled val="1"/>
        </dgm:presLayoutVars>
      </dgm:prSet>
      <dgm:spPr/>
    </dgm:pt>
    <dgm:pt modelId="{9DDBE6D1-19B8-4525-9B19-AB05632C97D9}" type="pres">
      <dgm:prSet presAssocID="{76154AE0-301B-4E13-A4BC-40E704D7B709}" presName="childTextArrow" presStyleLbl="fgAccFollowNode1" presStyleIdx="6" presStyleCnt="8">
        <dgm:presLayoutVars>
          <dgm:bulletEnabled val="1"/>
        </dgm:presLayoutVars>
      </dgm:prSet>
      <dgm:spPr/>
    </dgm:pt>
    <dgm:pt modelId="{7A966886-461C-4C91-976A-4A60E2508273}" type="pres">
      <dgm:prSet presAssocID="{A45C89BA-439A-488C-94CC-F2CC9979A650}" presName="childTextArrow" presStyleLbl="fgAccFollowNode1" presStyleIdx="7" presStyleCnt="8">
        <dgm:presLayoutVars>
          <dgm:bulletEnabled val="1"/>
        </dgm:presLayoutVars>
      </dgm:prSet>
      <dgm:spPr/>
    </dgm:pt>
  </dgm:ptLst>
  <dgm:cxnLst>
    <dgm:cxn modelId="{06C8380D-7C54-4F7F-96F0-11218B3540CE}" type="presOf" srcId="{89ABD6D7-11B1-4BC5-BBA4-99378B18423D}" destId="{8841CD31-5ACC-461D-B3D3-D449ED720D40}" srcOrd="0" destOrd="0" presId="urn:microsoft.com/office/officeart/2005/8/layout/process4"/>
    <dgm:cxn modelId="{66949520-B7AC-43BD-9BFA-A7D0C971C365}" type="presOf" srcId="{157D651A-BFFE-49FC-A327-89DF40AB08D3}" destId="{4A57F3F0-FBD2-4F09-8BA3-42F04BDA4E64}" srcOrd="0" destOrd="0" presId="urn:microsoft.com/office/officeart/2005/8/layout/process4"/>
    <dgm:cxn modelId="{4755473A-5FB6-43D3-AB17-55ABB4F649AA}" srcId="{DA92A51B-1DBC-4801-9ACF-F4427FF2C32C}" destId="{728D8AE5-262B-47FF-994B-F0A4E74EBD0D}" srcOrd="2" destOrd="0" parTransId="{76C5C40D-56C3-4B44-B498-192F63E0A165}" sibTransId="{C4A01EC5-627A-40DB-B9FB-69371407E773}"/>
    <dgm:cxn modelId="{C232B03C-1861-4ABE-B8FF-8274943ED2CE}" type="presOf" srcId="{2D710D61-896F-4FAA-9D52-E0CF0D373838}" destId="{C7AB7886-22E7-4081-87AA-182D7A0205E4}" srcOrd="0" destOrd="0" presId="urn:microsoft.com/office/officeart/2005/8/layout/process4"/>
    <dgm:cxn modelId="{2736D15D-5349-4A14-BA30-E7B3D82AA0EC}" type="presOf" srcId="{76154AE0-301B-4E13-A4BC-40E704D7B709}" destId="{9DDBE6D1-19B8-4525-9B19-AB05632C97D9}" srcOrd="0" destOrd="0" presId="urn:microsoft.com/office/officeart/2005/8/layout/process4"/>
    <dgm:cxn modelId="{53C58F62-57BB-4C89-98A5-7EB0ED73402E}" type="presOf" srcId="{8CD24FEF-75FD-4ABD-8191-8EBFEF7CEEC1}" destId="{48B66DD7-6577-49E0-B8B4-560F66C363BA}" srcOrd="0" destOrd="0" presId="urn:microsoft.com/office/officeart/2005/8/layout/process4"/>
    <dgm:cxn modelId="{D8F4E264-ECFE-4869-B34C-7AF81BE191C1}" type="presOf" srcId="{A45C89BA-439A-488C-94CC-F2CC9979A650}" destId="{7A966886-461C-4C91-976A-4A60E2508273}" srcOrd="0" destOrd="0" presId="urn:microsoft.com/office/officeart/2005/8/layout/process4"/>
    <dgm:cxn modelId="{8CF93E45-1B91-402D-BB98-B83DCB4D2A51}" type="presOf" srcId="{DA92A51B-1DBC-4801-9ACF-F4427FF2C32C}" destId="{EDD1F90B-6BDF-467C-8215-338BA845D1E2}" srcOrd="1" destOrd="0" presId="urn:microsoft.com/office/officeart/2005/8/layout/process4"/>
    <dgm:cxn modelId="{62A7BD69-9E92-4FD6-BB19-14B76226E2AB}" srcId="{2D710D61-896F-4FAA-9D52-E0CF0D373838}" destId="{89ABD6D7-11B1-4BC5-BBA4-99378B18423D}" srcOrd="0" destOrd="0" parTransId="{3C5E6198-1805-4D59-A181-8B514A13DC91}" sibTransId="{09282E2D-C1CC-4FCB-A860-E4C9984BBE44}"/>
    <dgm:cxn modelId="{E18C604E-2FF1-4C93-BB2F-0FBDF0392D3A}" srcId="{DA92A51B-1DBC-4801-9ACF-F4427FF2C32C}" destId="{157D651A-BFFE-49FC-A327-89DF40AB08D3}" srcOrd="1" destOrd="0" parTransId="{6F248F27-8D75-400B-91B4-1266E6C8FD12}" sibTransId="{94A02C0C-73AC-47EE-8529-91530F16161D}"/>
    <dgm:cxn modelId="{6A22D252-0F99-46B1-9123-495ACA8DDC8A}" type="presOf" srcId="{2CCF0BED-C790-4CF0-A8A6-324EC2EAC452}" destId="{73BECBE4-9AC2-43D6-955A-FE3BF67EFCC5}" srcOrd="0" destOrd="0" presId="urn:microsoft.com/office/officeart/2005/8/layout/process4"/>
    <dgm:cxn modelId="{71BC6653-5759-443F-88C7-B377046E519D}" srcId="{8CD24FEF-75FD-4ABD-8191-8EBFEF7CEEC1}" destId="{7695DF9A-CC41-46CB-9110-39B005292918}" srcOrd="0" destOrd="0" parTransId="{43595654-07E0-43E9-85DF-FE5476933EDA}" sibTransId="{0F15D2D8-426A-4F28-BD89-6EAFAE3C7797}"/>
    <dgm:cxn modelId="{60B1A78E-D1F0-48C2-A6EB-56EA55DDCF3F}" type="presOf" srcId="{728D8AE5-262B-47FF-994B-F0A4E74EBD0D}" destId="{199D17F9-28C4-4076-89B3-3420729BFBCC}" srcOrd="0" destOrd="0" presId="urn:microsoft.com/office/officeart/2005/8/layout/process4"/>
    <dgm:cxn modelId="{FED8F98E-114F-4F36-9F40-2D47578208CE}" srcId="{8F11EA0E-EC1A-4522-AE7F-2213FA56199B}" destId="{DA92A51B-1DBC-4801-9ACF-F4427FF2C32C}" srcOrd="2" destOrd="0" parTransId="{C96A0314-4673-4399-840C-AC4BD4A2CAC2}" sibTransId="{58E9234E-0BBA-400C-B773-41FEBE3B99B5}"/>
    <dgm:cxn modelId="{2CA2049D-ABA7-4C37-8EC8-F770303FA317}" type="presOf" srcId="{7695DF9A-CC41-46CB-9110-39B005292918}" destId="{5BE7C5F3-6EB4-45FE-8A95-3A7B3AA9C5C6}" srcOrd="0" destOrd="0" presId="urn:microsoft.com/office/officeart/2005/8/layout/process4"/>
    <dgm:cxn modelId="{9DEB7C9F-EC63-48D5-84C3-8AA83D467725}" srcId="{2D710D61-896F-4FAA-9D52-E0CF0D373838}" destId="{2CCF0BED-C790-4CF0-A8A6-324EC2EAC452}" srcOrd="1" destOrd="0" parTransId="{E64AA52B-1133-4C36-8E38-BFBD389CA868}" sibTransId="{B76952B6-BF26-4ACD-9DB7-B06493C3AD7D}"/>
    <dgm:cxn modelId="{749B6BB6-EF5A-46C8-BB8C-7A47BD477218}" srcId="{8CD24FEF-75FD-4ABD-8191-8EBFEF7CEEC1}" destId="{76154AE0-301B-4E13-A4BC-40E704D7B709}" srcOrd="1" destOrd="0" parTransId="{3561CB47-9E46-4BBC-AFA0-8FECBC233D29}" sibTransId="{51510D38-576E-4DDF-9DD8-380796692CC7}"/>
    <dgm:cxn modelId="{1285B5C1-B644-47FF-9850-0D9B49D4131C}" type="presOf" srcId="{DA92A51B-1DBC-4801-9ACF-F4427FF2C32C}" destId="{F84203D6-7FAB-4C5A-82FC-7E0CC0E0C9D6}" srcOrd="0" destOrd="0" presId="urn:microsoft.com/office/officeart/2005/8/layout/process4"/>
    <dgm:cxn modelId="{7811FDC7-26BE-423E-A0C0-3EDD992AC49D}" type="presOf" srcId="{8F11EA0E-EC1A-4522-AE7F-2213FA56199B}" destId="{51F8EB18-1EF6-4E24-B835-036A613C3528}" srcOrd="0" destOrd="0" presId="urn:microsoft.com/office/officeart/2005/8/layout/process4"/>
    <dgm:cxn modelId="{AB0F01CA-C465-40E7-BE75-4071FB92FAB6}" srcId="{8F11EA0E-EC1A-4522-AE7F-2213FA56199B}" destId="{2D710D61-896F-4FAA-9D52-E0CF0D373838}" srcOrd="1" destOrd="0" parTransId="{F973D90E-C41D-4173-B8E2-916949DD1304}" sibTransId="{6F19C1A3-5EE7-402A-9A60-3556DF822015}"/>
    <dgm:cxn modelId="{8809D1CA-1F1A-4019-B46A-4FC91141672D}" srcId="{DA92A51B-1DBC-4801-9ACF-F4427FF2C32C}" destId="{06289CBA-5227-4893-B0C9-E0366617470B}" srcOrd="0" destOrd="0" parTransId="{C0ECED46-0E55-4ECB-8E91-D220D808DAA3}" sibTransId="{C57CB7CE-D964-48BD-82FB-CE0726594195}"/>
    <dgm:cxn modelId="{4ED176DE-9CAB-45EA-8CBB-F611858F04B0}" srcId="{8CD24FEF-75FD-4ABD-8191-8EBFEF7CEEC1}" destId="{A45C89BA-439A-488C-94CC-F2CC9979A650}" srcOrd="2" destOrd="0" parTransId="{9E955FC5-567E-427D-83D1-2F4E543019E3}" sibTransId="{9C5742D9-3BFD-4909-A062-03DF4C41515C}"/>
    <dgm:cxn modelId="{A7FC28E2-4835-4B37-B458-B3AD9BB71E4F}" srcId="{8F11EA0E-EC1A-4522-AE7F-2213FA56199B}" destId="{8CD24FEF-75FD-4ABD-8191-8EBFEF7CEEC1}" srcOrd="0" destOrd="0" parTransId="{B1296C2F-059C-4610-8020-D22C23A795E6}" sibTransId="{630DEBA3-AECE-4F8B-A1AD-A9F2361668E3}"/>
    <dgm:cxn modelId="{83FD52F1-80FE-473C-844E-A1EC11E43917}" type="presOf" srcId="{06289CBA-5227-4893-B0C9-E0366617470B}" destId="{BFA2467F-1C15-45CF-A4CE-AF21FA70FAC3}" srcOrd="0" destOrd="0" presId="urn:microsoft.com/office/officeart/2005/8/layout/process4"/>
    <dgm:cxn modelId="{DCE138F3-E362-4204-8C14-4855A5A4EE42}" type="presOf" srcId="{8CD24FEF-75FD-4ABD-8191-8EBFEF7CEEC1}" destId="{8EA53AD9-7494-433D-866D-7C265FBDE4CC}" srcOrd="1" destOrd="0" presId="urn:microsoft.com/office/officeart/2005/8/layout/process4"/>
    <dgm:cxn modelId="{157FC0F6-7E43-474C-8631-1A0EA07539D8}" type="presOf" srcId="{2D710D61-896F-4FAA-9D52-E0CF0D373838}" destId="{61642ADD-C350-482E-BD8F-C35096EF3ED6}" srcOrd="1" destOrd="0" presId="urn:microsoft.com/office/officeart/2005/8/layout/process4"/>
    <dgm:cxn modelId="{D45C3C12-FB84-4F2A-9B66-C8F50DD7F131}" type="presParOf" srcId="{51F8EB18-1EF6-4E24-B835-036A613C3528}" destId="{9FFEAB43-F93F-43E7-A8FB-5FE42E62AB8B}" srcOrd="0" destOrd="0" presId="urn:microsoft.com/office/officeart/2005/8/layout/process4"/>
    <dgm:cxn modelId="{E0D8B773-52CD-4B78-96DF-C117AC970B57}" type="presParOf" srcId="{9FFEAB43-F93F-43E7-A8FB-5FE42E62AB8B}" destId="{F84203D6-7FAB-4C5A-82FC-7E0CC0E0C9D6}" srcOrd="0" destOrd="0" presId="urn:microsoft.com/office/officeart/2005/8/layout/process4"/>
    <dgm:cxn modelId="{2818DA58-8E06-4C50-8324-411DBF38242D}" type="presParOf" srcId="{9FFEAB43-F93F-43E7-A8FB-5FE42E62AB8B}" destId="{EDD1F90B-6BDF-467C-8215-338BA845D1E2}" srcOrd="1" destOrd="0" presId="urn:microsoft.com/office/officeart/2005/8/layout/process4"/>
    <dgm:cxn modelId="{6BF17409-0E0C-47C1-94F7-57AC8B4B05EE}" type="presParOf" srcId="{9FFEAB43-F93F-43E7-A8FB-5FE42E62AB8B}" destId="{5C63F955-444C-4A11-AD31-4B3E2B3559D7}" srcOrd="2" destOrd="0" presId="urn:microsoft.com/office/officeart/2005/8/layout/process4"/>
    <dgm:cxn modelId="{CC950328-5337-423F-9E66-0D2C2B9A6C8D}" type="presParOf" srcId="{5C63F955-444C-4A11-AD31-4B3E2B3559D7}" destId="{BFA2467F-1C15-45CF-A4CE-AF21FA70FAC3}" srcOrd="0" destOrd="0" presId="urn:microsoft.com/office/officeart/2005/8/layout/process4"/>
    <dgm:cxn modelId="{BC4E58AB-CC37-4381-9C63-9E21205064C5}" type="presParOf" srcId="{5C63F955-444C-4A11-AD31-4B3E2B3559D7}" destId="{4A57F3F0-FBD2-4F09-8BA3-42F04BDA4E64}" srcOrd="1" destOrd="0" presId="urn:microsoft.com/office/officeart/2005/8/layout/process4"/>
    <dgm:cxn modelId="{D0C0C346-9F7D-432C-97D4-F570DB0E37FC}" type="presParOf" srcId="{5C63F955-444C-4A11-AD31-4B3E2B3559D7}" destId="{199D17F9-28C4-4076-89B3-3420729BFBCC}" srcOrd="2" destOrd="0" presId="urn:microsoft.com/office/officeart/2005/8/layout/process4"/>
    <dgm:cxn modelId="{ED4948C2-5636-4613-9B7E-AA09926907F8}" type="presParOf" srcId="{51F8EB18-1EF6-4E24-B835-036A613C3528}" destId="{AA4F43C4-23C8-45E7-B248-8646F8EDEA00}" srcOrd="1" destOrd="0" presId="urn:microsoft.com/office/officeart/2005/8/layout/process4"/>
    <dgm:cxn modelId="{D2B71B8C-D6AE-44B8-B940-70C6B4C1E447}" type="presParOf" srcId="{51F8EB18-1EF6-4E24-B835-036A613C3528}" destId="{66DC1714-C9CD-4345-8360-92BAA52CC941}" srcOrd="2" destOrd="0" presId="urn:microsoft.com/office/officeart/2005/8/layout/process4"/>
    <dgm:cxn modelId="{7406919A-3EAD-4916-9D86-94A79C9A584B}" type="presParOf" srcId="{66DC1714-C9CD-4345-8360-92BAA52CC941}" destId="{C7AB7886-22E7-4081-87AA-182D7A0205E4}" srcOrd="0" destOrd="0" presId="urn:microsoft.com/office/officeart/2005/8/layout/process4"/>
    <dgm:cxn modelId="{1DEEBA48-3802-46A6-9681-732828B450E0}" type="presParOf" srcId="{66DC1714-C9CD-4345-8360-92BAA52CC941}" destId="{61642ADD-C350-482E-BD8F-C35096EF3ED6}" srcOrd="1" destOrd="0" presId="urn:microsoft.com/office/officeart/2005/8/layout/process4"/>
    <dgm:cxn modelId="{DB00B0A0-1AB1-4971-99A2-FF202B6080A7}" type="presParOf" srcId="{66DC1714-C9CD-4345-8360-92BAA52CC941}" destId="{BE168754-3481-4495-A57C-B4062845FC6A}" srcOrd="2" destOrd="0" presId="urn:microsoft.com/office/officeart/2005/8/layout/process4"/>
    <dgm:cxn modelId="{EB3E3072-517A-43B0-91DC-28D274EC0F61}" type="presParOf" srcId="{BE168754-3481-4495-A57C-B4062845FC6A}" destId="{8841CD31-5ACC-461D-B3D3-D449ED720D40}" srcOrd="0" destOrd="0" presId="urn:microsoft.com/office/officeart/2005/8/layout/process4"/>
    <dgm:cxn modelId="{F5D21016-F5DD-4B04-B85B-B0ECEE514B31}" type="presParOf" srcId="{BE168754-3481-4495-A57C-B4062845FC6A}" destId="{73BECBE4-9AC2-43D6-955A-FE3BF67EFCC5}" srcOrd="1" destOrd="0" presId="urn:microsoft.com/office/officeart/2005/8/layout/process4"/>
    <dgm:cxn modelId="{00C84917-2D12-4E90-98D1-C32CB425D329}" type="presParOf" srcId="{51F8EB18-1EF6-4E24-B835-036A613C3528}" destId="{770A45DD-33BF-4B00-A66D-E47131BEB4F6}" srcOrd="3" destOrd="0" presId="urn:microsoft.com/office/officeart/2005/8/layout/process4"/>
    <dgm:cxn modelId="{E117E258-7C54-4B54-8C0B-FA0C234C3F05}" type="presParOf" srcId="{51F8EB18-1EF6-4E24-B835-036A613C3528}" destId="{0E3E6968-CF09-4360-876C-4F26E9E591FD}" srcOrd="4" destOrd="0" presId="urn:microsoft.com/office/officeart/2005/8/layout/process4"/>
    <dgm:cxn modelId="{4C7F5AAB-F271-48DF-BCD9-CA0F0050B70B}" type="presParOf" srcId="{0E3E6968-CF09-4360-876C-4F26E9E591FD}" destId="{48B66DD7-6577-49E0-B8B4-560F66C363BA}" srcOrd="0" destOrd="0" presId="urn:microsoft.com/office/officeart/2005/8/layout/process4"/>
    <dgm:cxn modelId="{E3F0A4E5-7737-4C64-8B56-4EFA793E90FF}" type="presParOf" srcId="{0E3E6968-CF09-4360-876C-4F26E9E591FD}" destId="{8EA53AD9-7494-433D-866D-7C265FBDE4CC}" srcOrd="1" destOrd="0" presId="urn:microsoft.com/office/officeart/2005/8/layout/process4"/>
    <dgm:cxn modelId="{4B3C819A-F5D4-4E18-9488-AD6FAE4B61B2}" type="presParOf" srcId="{0E3E6968-CF09-4360-876C-4F26E9E591FD}" destId="{661987FD-F9CA-463B-B86D-FCE3E7A31761}" srcOrd="2" destOrd="0" presId="urn:microsoft.com/office/officeart/2005/8/layout/process4"/>
    <dgm:cxn modelId="{F6AA34EB-FE09-40C4-994C-6D66E4EA64B0}" type="presParOf" srcId="{661987FD-F9CA-463B-B86D-FCE3E7A31761}" destId="{5BE7C5F3-6EB4-45FE-8A95-3A7B3AA9C5C6}" srcOrd="0" destOrd="0" presId="urn:microsoft.com/office/officeart/2005/8/layout/process4"/>
    <dgm:cxn modelId="{927CAD1B-216A-443C-8F21-1D68D227EAD3}" type="presParOf" srcId="{661987FD-F9CA-463B-B86D-FCE3E7A31761}" destId="{9DDBE6D1-19B8-4525-9B19-AB05632C97D9}" srcOrd="1" destOrd="0" presId="urn:microsoft.com/office/officeart/2005/8/layout/process4"/>
    <dgm:cxn modelId="{F586AD41-3A15-4FD7-A5BA-B1C0BC0B4157}" type="presParOf" srcId="{661987FD-F9CA-463B-B86D-FCE3E7A31761}" destId="{7A966886-461C-4C91-976A-4A60E2508273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A74A70-ACEE-4E4A-BB7B-0E649EBD823B}">
      <dsp:nvSpPr>
        <dsp:cNvPr id="0" name=""/>
        <dsp:cNvSpPr/>
      </dsp:nvSpPr>
      <dsp:spPr>
        <a:xfrm>
          <a:off x="0" y="2940164"/>
          <a:ext cx="7491663" cy="9967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/>
            <a:t>Execute test</a:t>
          </a:r>
        </a:p>
      </dsp:txBody>
      <dsp:txXfrm>
        <a:off x="0" y="2940164"/>
        <a:ext cx="7491663" cy="538261"/>
      </dsp:txXfrm>
    </dsp:sp>
    <dsp:sp modelId="{B37A6410-6A3C-4925-83CF-C55DBB9BA118}">
      <dsp:nvSpPr>
        <dsp:cNvPr id="0" name=""/>
        <dsp:cNvSpPr/>
      </dsp:nvSpPr>
      <dsp:spPr>
        <a:xfrm>
          <a:off x="3658" y="3553468"/>
          <a:ext cx="2494782" cy="7754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White-box</a:t>
          </a:r>
          <a:r>
            <a:rPr lang="en-US" sz="1700" kern="1200" dirty="0"/>
            <a:t>: Internal structures, not functionality</a:t>
          </a:r>
        </a:p>
      </dsp:txBody>
      <dsp:txXfrm>
        <a:off x="3658" y="3553468"/>
        <a:ext cx="2494782" cy="775406"/>
      </dsp:txXfrm>
    </dsp:sp>
    <dsp:sp modelId="{8CDA560E-9413-4884-8E64-B5283B4B88E8}">
      <dsp:nvSpPr>
        <dsp:cNvPr id="0" name=""/>
        <dsp:cNvSpPr/>
      </dsp:nvSpPr>
      <dsp:spPr>
        <a:xfrm>
          <a:off x="2498440" y="3554151"/>
          <a:ext cx="2494782" cy="7740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Black-box</a:t>
          </a:r>
          <a:r>
            <a:rPr lang="en-US" sz="1700" kern="1200" dirty="0"/>
            <a:t>: Functionality</a:t>
          </a:r>
        </a:p>
      </dsp:txBody>
      <dsp:txXfrm>
        <a:off x="2498440" y="3554151"/>
        <a:ext cx="2494782" cy="774040"/>
      </dsp:txXfrm>
    </dsp:sp>
    <dsp:sp modelId="{9793838B-5EE1-4B25-A265-44147D3D3D4D}">
      <dsp:nvSpPr>
        <dsp:cNvPr id="0" name=""/>
        <dsp:cNvSpPr/>
      </dsp:nvSpPr>
      <dsp:spPr>
        <a:xfrm>
          <a:off x="4993222" y="3554151"/>
          <a:ext cx="2494782" cy="7740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Gray-box</a:t>
          </a:r>
          <a:r>
            <a:rPr lang="en-US" sz="1600" kern="1200" dirty="0"/>
            <a:t>: Hybrid (useful in upgrades and for existing systems)</a:t>
          </a:r>
        </a:p>
      </dsp:txBody>
      <dsp:txXfrm>
        <a:off x="4993222" y="3554151"/>
        <a:ext cx="2494782" cy="774040"/>
      </dsp:txXfrm>
    </dsp:sp>
    <dsp:sp modelId="{6614BD3E-6591-4084-AF08-C335A0D812A2}">
      <dsp:nvSpPr>
        <dsp:cNvPr id="0" name=""/>
        <dsp:cNvSpPr/>
      </dsp:nvSpPr>
      <dsp:spPr>
        <a:xfrm rot="10800000">
          <a:off x="0" y="1129461"/>
          <a:ext cx="7491663" cy="195330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/>
            <a:t>Develop test tools</a:t>
          </a:r>
        </a:p>
      </dsp:txBody>
      <dsp:txXfrm rot="-10800000">
        <a:off x="0" y="1129461"/>
        <a:ext cx="7491663" cy="685609"/>
      </dsp:txXfrm>
    </dsp:sp>
    <dsp:sp modelId="{3FC6DB14-6ED9-4AA4-BD07-9B0064A9F7D7}">
      <dsp:nvSpPr>
        <dsp:cNvPr id="0" name=""/>
        <dsp:cNvSpPr/>
      </dsp:nvSpPr>
      <dsp:spPr>
        <a:xfrm>
          <a:off x="0" y="1688880"/>
          <a:ext cx="3745831" cy="7893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Manual</a:t>
          </a:r>
          <a:r>
            <a:rPr lang="en-US" sz="1600" kern="1200" dirty="0"/>
            <a:t>: Requires written test plan, test script or scenarios, and method for recording/reporting results. Time-consuming, may not be effective</a:t>
          </a:r>
        </a:p>
      </dsp:txBody>
      <dsp:txXfrm>
        <a:off x="0" y="1688880"/>
        <a:ext cx="3745831" cy="789383"/>
      </dsp:txXfrm>
    </dsp:sp>
    <dsp:sp modelId="{AEFA99FA-21D7-445A-80CB-FD03EB4C834E}">
      <dsp:nvSpPr>
        <dsp:cNvPr id="0" name=""/>
        <dsp:cNvSpPr/>
      </dsp:nvSpPr>
      <dsp:spPr>
        <a:xfrm>
          <a:off x="3745831" y="1688878"/>
          <a:ext cx="3745831" cy="78938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Automated</a:t>
          </a:r>
          <a:r>
            <a:rPr lang="en-US" sz="1600" kern="1200" dirty="0"/>
            <a:t>: Use of special software. Able to duplicate and quickly execute</a:t>
          </a:r>
        </a:p>
      </dsp:txBody>
      <dsp:txXfrm>
        <a:off x="3745831" y="1688878"/>
        <a:ext cx="3745831" cy="789388"/>
      </dsp:txXfrm>
    </dsp:sp>
    <dsp:sp modelId="{89CC7BD6-BE02-4B11-A3AD-7D97C7509804}">
      <dsp:nvSpPr>
        <dsp:cNvPr id="0" name=""/>
        <dsp:cNvSpPr/>
      </dsp:nvSpPr>
      <dsp:spPr>
        <a:xfrm rot="10800000">
          <a:off x="0" y="0"/>
          <a:ext cx="7491663" cy="126945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/>
            <a:t>Define test strategy</a:t>
          </a:r>
        </a:p>
      </dsp:txBody>
      <dsp:txXfrm rot="-10800000">
        <a:off x="0" y="0"/>
        <a:ext cx="7491663" cy="445579"/>
      </dsp:txXfrm>
    </dsp:sp>
    <dsp:sp modelId="{F7DD3269-6D08-43B1-87BD-4C450481F389}">
      <dsp:nvSpPr>
        <dsp:cNvPr id="0" name=""/>
        <dsp:cNvSpPr/>
      </dsp:nvSpPr>
      <dsp:spPr>
        <a:xfrm>
          <a:off x="1038" y="331227"/>
          <a:ext cx="3877520" cy="60999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Formal description of how a system will be tested</a:t>
          </a:r>
        </a:p>
      </dsp:txBody>
      <dsp:txXfrm>
        <a:off x="1038" y="331227"/>
        <a:ext cx="3877520" cy="609991"/>
      </dsp:txXfrm>
    </dsp:sp>
    <dsp:sp modelId="{CD35DC24-F6AD-4C03-A7C1-F7D5C7D6004E}">
      <dsp:nvSpPr>
        <dsp:cNvPr id="0" name=""/>
        <dsp:cNvSpPr/>
      </dsp:nvSpPr>
      <dsp:spPr>
        <a:xfrm>
          <a:off x="3878559" y="326297"/>
          <a:ext cx="3612065" cy="61985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Defines scope, roles, execution methods, reporting requirements, test tools, risks and mitigation</a:t>
          </a:r>
        </a:p>
      </dsp:txBody>
      <dsp:txXfrm>
        <a:off x="3878559" y="326297"/>
        <a:ext cx="3612065" cy="6198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D1F90B-6BDF-467C-8215-338BA845D1E2}">
      <dsp:nvSpPr>
        <dsp:cNvPr id="0" name=""/>
        <dsp:cNvSpPr/>
      </dsp:nvSpPr>
      <dsp:spPr>
        <a:xfrm>
          <a:off x="0" y="2778334"/>
          <a:ext cx="7563852" cy="9916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/>
            <a:t>Perform final evaluation</a:t>
          </a:r>
        </a:p>
      </dsp:txBody>
      <dsp:txXfrm>
        <a:off x="0" y="2778334"/>
        <a:ext cx="7563852" cy="535498"/>
      </dsp:txXfrm>
    </dsp:sp>
    <dsp:sp modelId="{BFA2467F-1C15-45CF-A4CE-AF21FA70FAC3}">
      <dsp:nvSpPr>
        <dsp:cNvPr id="0" name=""/>
        <dsp:cNvSpPr/>
      </dsp:nvSpPr>
      <dsp:spPr>
        <a:xfrm>
          <a:off x="3693" y="3251546"/>
          <a:ext cx="2518821" cy="102615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Confirm to stakeholder that expected results achieved and address affects on ROI</a:t>
          </a:r>
        </a:p>
      </dsp:txBody>
      <dsp:txXfrm>
        <a:off x="3693" y="3251546"/>
        <a:ext cx="2518821" cy="1026152"/>
      </dsp:txXfrm>
    </dsp:sp>
    <dsp:sp modelId="{4A57F3F0-FBD2-4F09-8BA3-42F04BDA4E64}">
      <dsp:nvSpPr>
        <dsp:cNvPr id="0" name=""/>
        <dsp:cNvSpPr/>
      </dsp:nvSpPr>
      <dsp:spPr>
        <a:xfrm>
          <a:off x="2522515" y="3250463"/>
          <a:ext cx="2518821" cy="10283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Identify operational needs (e.g., training)</a:t>
          </a:r>
        </a:p>
      </dsp:txBody>
      <dsp:txXfrm>
        <a:off x="2522515" y="3250463"/>
        <a:ext cx="2518821" cy="1028319"/>
      </dsp:txXfrm>
    </dsp:sp>
    <dsp:sp modelId="{199D17F9-28C4-4076-89B3-3420729BFBCC}">
      <dsp:nvSpPr>
        <dsp:cNvPr id="0" name=""/>
        <dsp:cNvSpPr/>
      </dsp:nvSpPr>
      <dsp:spPr>
        <a:xfrm>
          <a:off x="5041336" y="3249375"/>
          <a:ext cx="2518821" cy="103049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Continue post-implementation evaluations</a:t>
          </a:r>
        </a:p>
      </dsp:txBody>
      <dsp:txXfrm>
        <a:off x="5041336" y="3249375"/>
        <a:ext cx="2518821" cy="1030495"/>
      </dsp:txXfrm>
    </dsp:sp>
    <dsp:sp modelId="{61642ADD-C350-482E-BD8F-C35096EF3ED6}">
      <dsp:nvSpPr>
        <dsp:cNvPr id="0" name=""/>
        <dsp:cNvSpPr/>
      </dsp:nvSpPr>
      <dsp:spPr>
        <a:xfrm rot="10800000">
          <a:off x="0" y="1393423"/>
          <a:ext cx="7563852" cy="152517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Complete test reporting</a:t>
          </a:r>
        </a:p>
      </dsp:txBody>
      <dsp:txXfrm rot="-10800000">
        <a:off x="0" y="1393423"/>
        <a:ext cx="7563852" cy="535337"/>
      </dsp:txXfrm>
    </dsp:sp>
    <dsp:sp modelId="{8841CD31-5ACC-461D-B3D3-D449ED720D40}">
      <dsp:nvSpPr>
        <dsp:cNvPr id="0" name=""/>
        <dsp:cNvSpPr/>
      </dsp:nvSpPr>
      <dsp:spPr>
        <a:xfrm>
          <a:off x="0" y="1869360"/>
          <a:ext cx="3781926" cy="6235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Throughout entire testing process, not just end</a:t>
          </a:r>
        </a:p>
      </dsp:txBody>
      <dsp:txXfrm>
        <a:off x="0" y="1869360"/>
        <a:ext cx="3781926" cy="623550"/>
      </dsp:txXfrm>
    </dsp:sp>
    <dsp:sp modelId="{73BECBE4-9AC2-43D6-955A-FE3BF67EFCC5}">
      <dsp:nvSpPr>
        <dsp:cNvPr id="0" name=""/>
        <dsp:cNvSpPr/>
      </dsp:nvSpPr>
      <dsp:spPr>
        <a:xfrm>
          <a:off x="3781926" y="1869360"/>
          <a:ext cx="3781926" cy="6235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Challenges: audience, clarifying intent or how test completed, understanding metrics</a:t>
          </a:r>
        </a:p>
      </dsp:txBody>
      <dsp:txXfrm>
        <a:off x="3781926" y="1869360"/>
        <a:ext cx="3781926" cy="623550"/>
      </dsp:txXfrm>
    </dsp:sp>
    <dsp:sp modelId="{8EA53AD9-7494-433D-866D-7C265FBDE4CC}">
      <dsp:nvSpPr>
        <dsp:cNvPr id="0" name=""/>
        <dsp:cNvSpPr/>
      </dsp:nvSpPr>
      <dsp:spPr>
        <a:xfrm rot="10800000">
          <a:off x="0" y="0"/>
          <a:ext cx="7563852" cy="152517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Employ test controls</a:t>
          </a:r>
        </a:p>
      </dsp:txBody>
      <dsp:txXfrm rot="-10800000">
        <a:off x="0" y="0"/>
        <a:ext cx="7563852" cy="535337"/>
      </dsp:txXfrm>
    </dsp:sp>
    <dsp:sp modelId="{5BE7C5F3-6EB4-45FE-8A95-3A7B3AA9C5C6}">
      <dsp:nvSpPr>
        <dsp:cNvPr id="0" name=""/>
        <dsp:cNvSpPr/>
      </dsp:nvSpPr>
      <dsp:spPr>
        <a:xfrm>
          <a:off x="3693" y="535606"/>
          <a:ext cx="2518821" cy="45602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/>
            <a:t>Version control</a:t>
          </a:r>
        </a:p>
      </dsp:txBody>
      <dsp:txXfrm>
        <a:off x="3693" y="535606"/>
        <a:ext cx="2518821" cy="456028"/>
      </dsp:txXfrm>
    </dsp:sp>
    <dsp:sp modelId="{9DDBE6D1-19B8-4525-9B19-AB05632C97D9}">
      <dsp:nvSpPr>
        <dsp:cNvPr id="0" name=""/>
        <dsp:cNvSpPr/>
      </dsp:nvSpPr>
      <dsp:spPr>
        <a:xfrm>
          <a:off x="2522515" y="535606"/>
          <a:ext cx="2518821" cy="45602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/>
            <a:t>Security audits</a:t>
          </a:r>
        </a:p>
      </dsp:txBody>
      <dsp:txXfrm>
        <a:off x="2522515" y="535606"/>
        <a:ext cx="2518821" cy="456028"/>
      </dsp:txXfrm>
    </dsp:sp>
    <dsp:sp modelId="{7A966886-461C-4C91-976A-4A60E2508273}">
      <dsp:nvSpPr>
        <dsp:cNvPr id="0" name=""/>
        <dsp:cNvSpPr/>
      </dsp:nvSpPr>
      <dsp:spPr>
        <a:xfrm>
          <a:off x="5041336" y="535606"/>
          <a:ext cx="2518821" cy="45602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/>
            <a:t>Change control</a:t>
          </a:r>
        </a:p>
      </dsp:txBody>
      <dsp:txXfrm>
        <a:off x="5041336" y="535606"/>
        <a:ext cx="2518821" cy="4560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DE0D3-A0AC-469F-8ABA-8E71C58E23C5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256A47-2851-41EC-BC96-7EBD8200F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27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1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23" name="Date Placeholder 3"/>
          <p:cNvSpPr>
            <a:spLocks noGrp="1"/>
          </p:cNvSpPr>
          <p:nvPr>
            <p:ph type="dt" sz="quarter" idx="1"/>
          </p:nvPr>
        </p:nvSpPr>
        <p:spPr bwMode="auto">
          <a:xfrm>
            <a:off x="4419826" y="1"/>
            <a:ext cx="3381248" cy="5058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2992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06500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4419826" y="1"/>
            <a:ext cx="3381248" cy="5058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8114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609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1524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419826" y="1"/>
            <a:ext cx="3381248" cy="505813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5188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419826" y="1"/>
            <a:ext cx="3381248" cy="505813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58026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419826" y="1"/>
            <a:ext cx="3381248" cy="505813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53265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419826" y="1"/>
            <a:ext cx="3381248" cy="505813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59660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419826" y="1"/>
            <a:ext cx="3381248" cy="505813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85830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419826" y="1"/>
            <a:ext cx="3381248" cy="505813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088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419826" y="1"/>
            <a:ext cx="3381248" cy="505813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8977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2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3971" name="Date Placeholder 3"/>
          <p:cNvSpPr>
            <a:spLocks noGrp="1"/>
          </p:cNvSpPr>
          <p:nvPr>
            <p:ph type="dt" sz="quarter" idx="1"/>
          </p:nvPr>
        </p:nvSpPr>
        <p:spPr bwMode="auto">
          <a:xfrm>
            <a:off x="4419826" y="1"/>
            <a:ext cx="3381248" cy="5058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577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419826" y="1"/>
            <a:ext cx="3381248" cy="505813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32703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419826" y="1"/>
            <a:ext cx="3381248" cy="505813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06257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7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38933581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7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31960767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8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28217785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8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342669984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9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208878504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9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3873981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6019" name="Date Placeholder 3"/>
          <p:cNvSpPr>
            <a:spLocks noGrp="1"/>
          </p:cNvSpPr>
          <p:nvPr>
            <p:ph type="dt" sz="quarter" idx="1"/>
          </p:nvPr>
        </p:nvSpPr>
        <p:spPr bwMode="auto">
          <a:xfrm>
            <a:off x="4419826" y="1"/>
            <a:ext cx="3381248" cy="5058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497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764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419826" y="1"/>
            <a:ext cx="3381248" cy="505813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49340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419826" y="1"/>
            <a:ext cx="3381248" cy="505813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56048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419826" y="1"/>
            <a:ext cx="3381248" cy="505813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80001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419826" y="1"/>
            <a:ext cx="3381248" cy="505813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27422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419826" y="1"/>
            <a:ext cx="3381248" cy="505813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6627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73575" y="1919113"/>
            <a:ext cx="4669496" cy="882587"/>
          </a:xfrm>
          <a:prstGeom prst="rect">
            <a:avLst/>
          </a:prstGeom>
        </p:spPr>
        <p:txBody>
          <a:bodyPr lIns="0" rIns="0" anchor="t"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000" baseline="0">
                <a:solidFill>
                  <a:srgbClr val="217AA0"/>
                </a:solidFill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73577" y="2955637"/>
            <a:ext cx="4669495" cy="1508605"/>
          </a:xfrm>
          <a:prstGeom prst="rect">
            <a:avLst/>
          </a:prstGeom>
        </p:spPr>
        <p:txBody>
          <a:bodyPr lIns="0" rIns="0"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22967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4952" y="1919113"/>
            <a:ext cx="10868120" cy="882587"/>
          </a:xfrm>
          <a:prstGeom prst="rect">
            <a:avLst/>
          </a:prstGeom>
        </p:spPr>
        <p:txBody>
          <a:bodyPr lIns="0" rIns="0" anchor="t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3600" baseline="0">
                <a:solidFill>
                  <a:srgbClr val="217AA0"/>
                </a:solidFill>
              </a:defRPr>
            </a:lvl1pPr>
          </a:lstStyle>
          <a:p>
            <a:r>
              <a:rPr lang="en-US" dirty="0"/>
              <a:t>Place Subtitle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4951" y="2955637"/>
            <a:ext cx="10868120" cy="1508605"/>
          </a:xfrm>
          <a:prstGeom prst="rect">
            <a:avLst/>
          </a:prstGeom>
        </p:spPr>
        <p:txBody>
          <a:bodyPr lIns="0" rIns="0" anchor="t">
            <a:normAutofit/>
          </a:bodyPr>
          <a:lstStyle>
            <a:lvl1pPr marL="0" indent="0" algn="l">
              <a:buNone/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81565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4425" y="1579056"/>
            <a:ext cx="10627975" cy="3479031"/>
          </a:xfrm>
          <a:prstGeom prst="rect">
            <a:avLst/>
          </a:prstGeom>
        </p:spPr>
        <p:txBody>
          <a:bodyPr>
            <a:normAutofit/>
          </a:bodyPr>
          <a:lstStyle>
            <a:lvl1pPr marL="192024" indent="-192024">
              <a:lnSpc>
                <a:spcPct val="100000"/>
              </a:lnSpc>
              <a:defRPr sz="24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24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defRPr sz="24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defRPr sz="24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54425" y="572003"/>
            <a:ext cx="10627977" cy="80433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72004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4949" y="1775435"/>
            <a:ext cx="5021568" cy="3971636"/>
          </a:xfrm>
          <a:prstGeom prst="rect">
            <a:avLst/>
          </a:prstGeom>
        </p:spPr>
        <p:txBody>
          <a:bodyPr>
            <a:normAutofit/>
          </a:bodyPr>
          <a:lstStyle>
            <a:lvl1pPr marL="192024" indent="-192024">
              <a:lnSpc>
                <a:spcPct val="90000"/>
              </a:lnSpc>
              <a:defRPr sz="2000">
                <a:solidFill>
                  <a:schemeClr val="tx1"/>
                </a:solidFill>
              </a:defRPr>
            </a:lvl1pPr>
            <a:lvl2pPr>
              <a:lnSpc>
                <a:spcPct val="80000"/>
              </a:lnSpc>
              <a:defRPr sz="2000">
                <a:solidFill>
                  <a:schemeClr val="tx1"/>
                </a:solidFill>
              </a:defRPr>
            </a:lvl2pPr>
            <a:lvl3pPr>
              <a:lnSpc>
                <a:spcPct val="80000"/>
              </a:lnSpc>
              <a:defRPr sz="2000">
                <a:solidFill>
                  <a:schemeClr val="tx1"/>
                </a:solidFill>
              </a:defRPr>
            </a:lvl3pPr>
            <a:lvl4pPr>
              <a:lnSpc>
                <a:spcPct val="80000"/>
              </a:lnSpc>
              <a:defRPr sz="2000">
                <a:solidFill>
                  <a:schemeClr val="tx1"/>
                </a:solidFill>
              </a:defRPr>
            </a:lvl4pPr>
            <a:lvl5pPr>
              <a:lnSpc>
                <a:spcPct val="80000"/>
              </a:lnSpc>
              <a:defRPr sz="20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1775435"/>
            <a:ext cx="5389033" cy="3971636"/>
          </a:xfrm>
          <a:prstGeom prst="rect">
            <a:avLst/>
          </a:prstGeom>
        </p:spPr>
        <p:txBody>
          <a:bodyPr>
            <a:normAutofit/>
          </a:bodyPr>
          <a:lstStyle>
            <a:lvl1pPr marL="192024" indent="-192024">
              <a:lnSpc>
                <a:spcPct val="100000"/>
              </a:lnSpc>
              <a:defRPr sz="20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20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defRPr sz="20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defRPr sz="20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defRPr sz="20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54425" y="572003"/>
            <a:ext cx="10627977" cy="80433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2407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949" y="627581"/>
            <a:ext cx="3645736" cy="1056410"/>
          </a:xfrm>
          <a:prstGeom prst="rect">
            <a:avLst/>
          </a:prstGeom>
        </p:spPr>
        <p:txBody>
          <a:bodyPr anchor="t"/>
          <a:lstStyle>
            <a:lvl1pPr algn="l">
              <a:lnSpc>
                <a:spcPct val="80000"/>
              </a:lnSpc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627581"/>
            <a:ext cx="6815667" cy="4883450"/>
          </a:xfrm>
          <a:prstGeom prst="rect">
            <a:avLst/>
          </a:prstGeom>
        </p:spPr>
        <p:txBody>
          <a:bodyPr>
            <a:normAutofit/>
          </a:bodyPr>
          <a:lstStyle>
            <a:lvl1pPr marL="192024" indent="-192024">
              <a:lnSpc>
                <a:spcPct val="100000"/>
              </a:lnSpc>
              <a:defRPr sz="20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20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defRPr sz="20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defRPr sz="20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4949" y="1435103"/>
            <a:ext cx="3645736" cy="4075929"/>
          </a:xfrm>
          <a:prstGeom prst="rect">
            <a:avLst/>
          </a:prstGeom>
        </p:spPr>
        <p:txBody>
          <a:bodyPr>
            <a:normAutofit/>
          </a:bodyPr>
          <a:lstStyle>
            <a:lvl1pPr marL="192024" indent="-192024">
              <a:lnSpc>
                <a:spcPct val="100000"/>
              </a:lnSpc>
              <a:buFont typeface="Arial"/>
              <a:buChar char="•"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0275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949" y="4527494"/>
            <a:ext cx="10658251" cy="49093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2"/>
            <a:ext cx="12192000" cy="45172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4949" y="5018425"/>
            <a:ext cx="10658251" cy="76969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0452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4853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13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i="0" kern="1200">
          <a:solidFill>
            <a:srgbClr val="217AA0"/>
          </a:solidFill>
          <a:latin typeface="Verdana"/>
          <a:ea typeface="+mj-ea"/>
          <a:cs typeface="Verdana"/>
        </a:defRPr>
      </a:lvl1pPr>
    </p:titleStyle>
    <p:bodyStyle>
      <a:lvl1pPr marL="192024" indent="-192024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Arial"/>
        <a:buChar char="•"/>
        <a:defRPr sz="2400" b="0" i="0" kern="1200">
          <a:solidFill>
            <a:srgbClr val="636363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Arial"/>
        <a:buChar char="–"/>
        <a:defRPr sz="2400" b="0" i="0" kern="1200">
          <a:solidFill>
            <a:srgbClr val="636363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Arial"/>
        <a:buChar char="•"/>
        <a:defRPr sz="2400" b="0" i="0" kern="1200">
          <a:solidFill>
            <a:srgbClr val="636363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Arial"/>
        <a:buChar char="–"/>
        <a:defRPr sz="2400" b="0" i="0" kern="1200">
          <a:solidFill>
            <a:srgbClr val="636363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Arial"/>
        <a:buChar char="»"/>
        <a:defRPr sz="2400" b="0" i="0" kern="1200">
          <a:solidFill>
            <a:srgbClr val="63636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defRPr/>
            </a:pPr>
            <a:r>
              <a:rPr lang="en-US">
                <a:ea typeface="+mj-ea"/>
              </a:rPr>
              <a:t>Module 6</a:t>
            </a:r>
            <a:br>
              <a:rPr lang="en-US">
                <a:ea typeface="+mj-ea"/>
              </a:rPr>
            </a:br>
            <a:r>
              <a:rPr lang="en-US">
                <a:ea typeface="+mj-ea"/>
              </a:rPr>
              <a:t>Systems Testing and Evaluation</a:t>
            </a:r>
            <a:endParaRPr lang="en-US" dirty="0">
              <a:ea typeface="+mj-e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1028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Test Methodology</a:t>
            </a:r>
            <a:endParaRPr lang="en-US" dirty="0"/>
          </a:p>
        </p:txBody>
      </p:sp>
      <p:sp>
        <p:nvSpPr>
          <p:cNvPr id="9" name="Up Arrow Callout 4"/>
          <p:cNvSpPr/>
          <p:nvPr/>
        </p:nvSpPr>
        <p:spPr>
          <a:xfrm>
            <a:off x="1981200" y="3141965"/>
            <a:ext cx="8534400" cy="30848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8016" tIns="128016" rIns="128016" bIns="128016" numCol="1" spcCol="1270" anchor="ctr" anchorCtr="0">
            <a:noAutofit/>
          </a:bodyPr>
          <a:lstStyle/>
          <a:p>
            <a:pPr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>
                <a:solidFill>
                  <a:prstClr val="white"/>
                </a:solidFill>
                <a:latin typeface="Helvetica Neue Light"/>
              </a:rPr>
              <a:t>Define test strategy</a:t>
            </a:r>
          </a:p>
        </p:txBody>
      </p:sp>
      <p:graphicFrame>
        <p:nvGraphicFramePr>
          <p:cNvPr id="10" name="Diagram 9"/>
          <p:cNvGraphicFramePr/>
          <p:nvPr>
            <p:extLst/>
          </p:nvPr>
        </p:nvGraphicFramePr>
        <p:xfrm>
          <a:off x="2466474" y="1400398"/>
          <a:ext cx="7563852" cy="428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7622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9819" y="1579055"/>
            <a:ext cx="7970981" cy="434048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Waterfall Model - Sequential, non-iterative design process, which flows “downward” through each of the SDLC phases.</a:t>
            </a:r>
          </a:p>
          <a:p>
            <a:r>
              <a:rPr lang="en-US" dirty="0"/>
              <a:t>Incremental or Iterative Development - Breaks the project into small parts. Each part is subjected to multiple iterations of the waterfall model. At the end of each iteration, a new module is completed or an existing one is improved on, the module is integrated into the structure, and the structure is then tested as a whole.</a:t>
            </a:r>
          </a:p>
          <a:p>
            <a:r>
              <a:rPr lang="en-US" dirty="0"/>
              <a:t>Agile Methodology - Developed to respond to changes quickly and smoothly. Agile methodology is a collection of values, principles, and practices that incorporates iterative development, test, and feedback into a new style of development. </a:t>
            </a:r>
          </a:p>
          <a:p>
            <a:endParaRPr lang="en-US" dirty="0"/>
          </a:p>
        </p:txBody>
      </p:sp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Test Methodologies</a:t>
            </a:r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8987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9818" y="1508067"/>
            <a:ext cx="3766176" cy="397163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b="1" dirty="0"/>
              <a:t>Level of Test</a:t>
            </a:r>
          </a:p>
          <a:p>
            <a:r>
              <a:rPr lang="en-US" sz="1900" i="1" dirty="0"/>
              <a:t>Unit-level</a:t>
            </a:r>
            <a:r>
              <a:rPr lang="en-US" sz="1900" dirty="0"/>
              <a:t>: check individual units of source code. Created by programmers and white-box testers during development.</a:t>
            </a:r>
          </a:p>
          <a:p>
            <a:r>
              <a:rPr lang="en-US" sz="1900" i="1" dirty="0"/>
              <a:t>Integration</a:t>
            </a:r>
            <a:r>
              <a:rPr lang="en-US" sz="1900" dirty="0"/>
              <a:t>: combining individual software modules and testing as group. Best suited for gray-box testing.</a:t>
            </a:r>
          </a:p>
          <a:p>
            <a:r>
              <a:rPr lang="en-US" sz="1900" i="1" dirty="0"/>
              <a:t>System</a:t>
            </a:r>
            <a:r>
              <a:rPr lang="en-US" sz="1900" dirty="0"/>
              <a:t>: test complete, integrated system for compliance. Most common black-box test.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5995" y="1516306"/>
            <a:ext cx="4041775" cy="4106561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100" b="1" dirty="0"/>
              <a:t>Specific Objectives</a:t>
            </a:r>
          </a:p>
          <a:p>
            <a:r>
              <a:rPr lang="en-US" sz="2100" i="1" dirty="0"/>
              <a:t>Stress</a:t>
            </a:r>
            <a:r>
              <a:rPr lang="en-US" sz="2100" dirty="0"/>
              <a:t>: determine the stability of a given system. Goal to ensure system doesn’t crash.</a:t>
            </a:r>
          </a:p>
          <a:p>
            <a:r>
              <a:rPr lang="en-US" sz="2100" i="1" dirty="0"/>
              <a:t>Acceptance</a:t>
            </a:r>
            <a:r>
              <a:rPr lang="en-US" sz="2100" dirty="0"/>
              <a:t>: determine if requirements met, validate successful implementation. Final quality gateway.</a:t>
            </a:r>
          </a:p>
          <a:p>
            <a:r>
              <a:rPr lang="en-US" sz="2100" i="1" dirty="0"/>
              <a:t>Regression</a:t>
            </a:r>
            <a:r>
              <a:rPr lang="en-US" sz="2100" dirty="0"/>
              <a:t>: seeks to uncover new bugs or errors in existing system that has been changed.</a:t>
            </a:r>
          </a:p>
          <a:p>
            <a:r>
              <a:rPr lang="en-US" sz="2100" i="1" dirty="0"/>
              <a:t>Operational</a:t>
            </a:r>
            <a:r>
              <a:rPr lang="en-US" sz="2100" dirty="0"/>
              <a:t>: focus on ensuring solution delivers ROI and benefits that are expected. Repeat 90-180 days post-deployment.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819" y="516856"/>
            <a:ext cx="7970983" cy="804333"/>
          </a:xfrm>
        </p:spPr>
        <p:txBody>
          <a:bodyPr>
            <a:normAutofit/>
          </a:bodyPr>
          <a:lstStyle/>
          <a:p>
            <a:r>
              <a:rPr lang="en-US" dirty="0"/>
              <a:t>Classification of Test Methods</a:t>
            </a:r>
          </a:p>
        </p:txBody>
      </p:sp>
    </p:spTree>
    <p:extLst>
      <p:ext uri="{BB962C8B-B14F-4D97-AF65-F5344CB8AC3E}">
        <p14:creationId xmlns:p14="http://schemas.microsoft.com/office/powerpoint/2010/main" val="1089996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Test reports should contain the following (at a minimum):</a:t>
            </a:r>
          </a:p>
          <a:p>
            <a:pPr lvl="1"/>
            <a:r>
              <a:rPr lang="en-US" dirty="0"/>
              <a:t>Mission of test</a:t>
            </a:r>
          </a:p>
          <a:p>
            <a:pPr lvl="1"/>
            <a:r>
              <a:rPr lang="en-US" dirty="0"/>
              <a:t>System(s) covered</a:t>
            </a:r>
          </a:p>
          <a:p>
            <a:pPr lvl="1"/>
            <a:r>
              <a:rPr lang="en-US" dirty="0"/>
              <a:t>Organizational risk of deployment</a:t>
            </a:r>
          </a:p>
          <a:p>
            <a:pPr lvl="1"/>
            <a:r>
              <a:rPr lang="en-US" dirty="0"/>
              <a:t>Testing techniques</a:t>
            </a:r>
          </a:p>
          <a:p>
            <a:pPr lvl="1"/>
            <a:r>
              <a:rPr lang="en-US" dirty="0"/>
              <a:t>Test environment</a:t>
            </a:r>
          </a:p>
          <a:p>
            <a:pPr lvl="1"/>
            <a:r>
              <a:rPr lang="en-US" dirty="0"/>
              <a:t>Updated testing status and obstacles to testing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Final evaluation should confirm stakeholder expectations and answer:</a:t>
            </a:r>
          </a:p>
          <a:p>
            <a:pPr lvl="1"/>
            <a:r>
              <a:rPr lang="en-US" dirty="0"/>
              <a:t>Does the system meet our quality and performance expectations?</a:t>
            </a:r>
          </a:p>
          <a:p>
            <a:pPr lvl="1"/>
            <a:r>
              <a:rPr lang="en-US" dirty="0"/>
              <a:t>Is the system ready?</a:t>
            </a:r>
          </a:p>
          <a:p>
            <a:pPr lvl="1"/>
            <a:r>
              <a:rPr lang="en-US" dirty="0"/>
              <a:t>What can we expect when x use at the same time?</a:t>
            </a:r>
          </a:p>
          <a:p>
            <a:pPr lvl="1"/>
            <a:r>
              <a:rPr lang="en-US" dirty="0"/>
              <a:t>What are the risks if we go-live right now?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 Reporting and Final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934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/>
              <a:t>Practice Questions</a:t>
            </a:r>
            <a:br>
              <a:rPr lang="en-US"/>
            </a:br>
            <a:br>
              <a:rPr lang="en-US"/>
            </a:br>
            <a:r>
              <a:rPr lang="en-US"/>
              <a:t>Module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751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/>
              <a:t>The fundamental purpose of the information systems testing is: </a:t>
            </a:r>
          </a:p>
          <a:p>
            <a:pPr marL="880110" lvl="1" indent="-514350">
              <a:buAutoNum type="alphaUcPeriod"/>
            </a:pPr>
            <a:r>
              <a:rPr lang="en-US"/>
              <a:t>To give leadership the information necessary to perform a build-versus-buy analysis.</a:t>
            </a:r>
          </a:p>
          <a:p>
            <a:pPr marL="880110" lvl="1" indent="-514350">
              <a:buAutoNum type="alphaUcPeriod"/>
            </a:pPr>
            <a:r>
              <a:rPr lang="en-US"/>
              <a:t>To give end users an opportunity to provide inputs regarding system development and functionality.</a:t>
            </a:r>
          </a:p>
          <a:p>
            <a:pPr marL="880110" lvl="1" indent="-514350">
              <a:buAutoNum type="alphaUcPeriod"/>
            </a:pPr>
            <a:r>
              <a:rPr lang="en-US"/>
              <a:t>To manage risks of developing, producing, operating, and sustaining systems.</a:t>
            </a:r>
          </a:p>
          <a:p>
            <a:pPr marL="880110" lvl="1" indent="-514350">
              <a:buAutoNum type="alphaUcPeriod"/>
            </a:pPr>
            <a:r>
              <a:rPr lang="en-US"/>
              <a:t>To justify the expense of the proposed system to the board of directors.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Question 1</a:t>
            </a:r>
          </a:p>
        </p:txBody>
      </p:sp>
    </p:spTree>
    <p:extLst>
      <p:ext uri="{BB962C8B-B14F-4D97-AF65-F5344CB8AC3E}">
        <p14:creationId xmlns:p14="http://schemas.microsoft.com/office/powerpoint/2010/main" val="1454092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The fundamental purpose of the information systems testing is: </a:t>
            </a:r>
          </a:p>
          <a:p>
            <a:pPr marL="880110" lvl="1" indent="-514350">
              <a:buAutoNum type="alphaUcPeriod"/>
            </a:pPr>
            <a:r>
              <a:rPr lang="en-US" dirty="0"/>
              <a:t>To give leadership the information necessary to perform a build-versus-buy analysis.</a:t>
            </a:r>
          </a:p>
          <a:p>
            <a:pPr marL="880110" lvl="1" indent="-514350">
              <a:buAutoNum type="alphaUcPeriod"/>
            </a:pPr>
            <a:r>
              <a:rPr lang="en-US" dirty="0"/>
              <a:t>To give end users an opportunity to provide inputs regarding system development and functionality.</a:t>
            </a:r>
          </a:p>
          <a:p>
            <a:pPr marL="880110" lvl="1" indent="-514350">
              <a:buAutoNum type="alphaUcPeriod"/>
            </a:pPr>
            <a:r>
              <a:rPr lang="en-US" dirty="0"/>
              <a:t>To manage risks of developing, producing, operating, and sustaining systems.</a:t>
            </a:r>
          </a:p>
          <a:p>
            <a:pPr marL="880110" lvl="1" indent="-514350">
              <a:buAutoNum type="alphaUcPeriod"/>
            </a:pPr>
            <a:r>
              <a:rPr lang="en-US" dirty="0"/>
              <a:t>To justify the expense of the proposed system to the board of directors.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Question 1</a:t>
            </a:r>
          </a:p>
        </p:txBody>
      </p:sp>
      <p:sp>
        <p:nvSpPr>
          <p:cNvPr id="4" name="Freeform 24"/>
          <p:cNvSpPr>
            <a:spLocks/>
          </p:cNvSpPr>
          <p:nvPr/>
        </p:nvSpPr>
        <p:spPr bwMode="auto">
          <a:xfrm>
            <a:off x="954425" y="3706779"/>
            <a:ext cx="425450" cy="487363"/>
          </a:xfrm>
          <a:custGeom>
            <a:avLst/>
            <a:gdLst/>
            <a:ahLst/>
            <a:cxnLst>
              <a:cxn ang="0">
                <a:pos x="0" y="444"/>
              </a:cxn>
              <a:cxn ang="0">
                <a:pos x="67" y="531"/>
              </a:cxn>
              <a:cxn ang="0">
                <a:pos x="141" y="643"/>
              </a:cxn>
              <a:cxn ang="0">
                <a:pos x="232" y="463"/>
              </a:cxn>
              <a:cxn ang="0">
                <a:pos x="420" y="151"/>
              </a:cxn>
              <a:cxn ang="0">
                <a:pos x="536" y="0"/>
              </a:cxn>
              <a:cxn ang="0">
                <a:pos x="395" y="71"/>
              </a:cxn>
              <a:cxn ang="0">
                <a:pos x="253" y="354"/>
              </a:cxn>
              <a:cxn ang="0">
                <a:pos x="141" y="582"/>
              </a:cxn>
              <a:cxn ang="0">
                <a:pos x="54" y="368"/>
              </a:cxn>
              <a:cxn ang="0">
                <a:pos x="0" y="444"/>
              </a:cxn>
            </a:cxnLst>
            <a:rect l="0" t="0" r="r" b="b"/>
            <a:pathLst>
              <a:path w="536" h="643">
                <a:moveTo>
                  <a:pt x="0" y="444"/>
                </a:moveTo>
                <a:lnTo>
                  <a:pt x="67" y="531"/>
                </a:lnTo>
                <a:lnTo>
                  <a:pt x="141" y="643"/>
                </a:lnTo>
                <a:lnTo>
                  <a:pt x="232" y="463"/>
                </a:lnTo>
                <a:lnTo>
                  <a:pt x="420" y="151"/>
                </a:lnTo>
                <a:lnTo>
                  <a:pt x="536" y="0"/>
                </a:lnTo>
                <a:lnTo>
                  <a:pt x="395" y="71"/>
                </a:lnTo>
                <a:lnTo>
                  <a:pt x="253" y="354"/>
                </a:lnTo>
                <a:lnTo>
                  <a:pt x="141" y="582"/>
                </a:lnTo>
                <a:lnTo>
                  <a:pt x="54" y="368"/>
                </a:lnTo>
                <a:lnTo>
                  <a:pt x="0" y="444"/>
                </a:lnTo>
                <a:close/>
              </a:path>
            </a:pathLst>
          </a:custGeom>
          <a:solidFill>
            <a:srgbClr val="FF0000"/>
          </a:solidFill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srgbClr val="FF0000"/>
              </a:solidFill>
              <a:latin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662914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Test tools include manual and automated tools. Which of the following is a manual test tool?</a:t>
            </a:r>
          </a:p>
          <a:p>
            <a:pPr marL="880110" lvl="1" indent="-514350">
              <a:buAutoNum type="alphaUcPeriod"/>
            </a:pPr>
            <a:r>
              <a:rPr lang="en-US"/>
              <a:t>Automation software</a:t>
            </a:r>
          </a:p>
          <a:p>
            <a:pPr marL="880110" lvl="1" indent="-514350">
              <a:buAutoNum type="alphaUcPeriod"/>
            </a:pPr>
            <a:r>
              <a:rPr lang="en-US"/>
              <a:t>Black-box test</a:t>
            </a:r>
          </a:p>
          <a:p>
            <a:pPr marL="880110" lvl="1" indent="-514350">
              <a:buAutoNum type="alphaUcPeriod"/>
            </a:pPr>
            <a:r>
              <a:rPr lang="en-US"/>
              <a:t>Anti-virus program</a:t>
            </a:r>
          </a:p>
          <a:p>
            <a:pPr marL="880110" lvl="1" indent="-514350">
              <a:buAutoNum type="alphaUcPeriod"/>
            </a:pPr>
            <a:r>
              <a:rPr lang="en-US"/>
              <a:t>Test script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Question 2</a:t>
            </a:r>
          </a:p>
        </p:txBody>
      </p:sp>
    </p:spTree>
    <p:extLst>
      <p:ext uri="{BB962C8B-B14F-4D97-AF65-F5344CB8AC3E}">
        <p14:creationId xmlns:p14="http://schemas.microsoft.com/office/powerpoint/2010/main" val="7200794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Test tools include manual and automated tools. Which of the following is a manual test tool?</a:t>
            </a:r>
          </a:p>
          <a:p>
            <a:pPr marL="880110" lvl="1" indent="-514350">
              <a:buAutoNum type="alphaUcPeriod"/>
            </a:pPr>
            <a:r>
              <a:rPr lang="en-US" dirty="0"/>
              <a:t>Automation software</a:t>
            </a:r>
          </a:p>
          <a:p>
            <a:pPr marL="880110" lvl="1" indent="-514350">
              <a:buAutoNum type="alphaUcPeriod"/>
            </a:pPr>
            <a:r>
              <a:rPr lang="en-US" dirty="0"/>
              <a:t>Black-box test</a:t>
            </a:r>
          </a:p>
          <a:p>
            <a:pPr marL="880110" lvl="1" indent="-514350">
              <a:buAutoNum type="alphaUcPeriod"/>
            </a:pPr>
            <a:r>
              <a:rPr lang="en-US" dirty="0"/>
              <a:t>Anti-virus program</a:t>
            </a:r>
          </a:p>
          <a:p>
            <a:pPr marL="880110" lvl="1" indent="-514350">
              <a:buAutoNum type="alphaUcPeriod"/>
            </a:pPr>
            <a:r>
              <a:rPr lang="en-US" dirty="0"/>
              <a:t>Test script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Question 2</a:t>
            </a:r>
          </a:p>
        </p:txBody>
      </p:sp>
      <p:sp>
        <p:nvSpPr>
          <p:cNvPr id="4" name="Freeform 24"/>
          <p:cNvSpPr>
            <a:spLocks/>
          </p:cNvSpPr>
          <p:nvPr/>
        </p:nvSpPr>
        <p:spPr bwMode="auto">
          <a:xfrm>
            <a:off x="954425" y="4050593"/>
            <a:ext cx="425450" cy="487363"/>
          </a:xfrm>
          <a:custGeom>
            <a:avLst/>
            <a:gdLst/>
            <a:ahLst/>
            <a:cxnLst>
              <a:cxn ang="0">
                <a:pos x="0" y="444"/>
              </a:cxn>
              <a:cxn ang="0">
                <a:pos x="67" y="531"/>
              </a:cxn>
              <a:cxn ang="0">
                <a:pos x="141" y="643"/>
              </a:cxn>
              <a:cxn ang="0">
                <a:pos x="232" y="463"/>
              </a:cxn>
              <a:cxn ang="0">
                <a:pos x="420" y="151"/>
              </a:cxn>
              <a:cxn ang="0">
                <a:pos x="536" y="0"/>
              </a:cxn>
              <a:cxn ang="0">
                <a:pos x="395" y="71"/>
              </a:cxn>
              <a:cxn ang="0">
                <a:pos x="253" y="354"/>
              </a:cxn>
              <a:cxn ang="0">
                <a:pos x="141" y="582"/>
              </a:cxn>
              <a:cxn ang="0">
                <a:pos x="54" y="368"/>
              </a:cxn>
              <a:cxn ang="0">
                <a:pos x="0" y="444"/>
              </a:cxn>
            </a:cxnLst>
            <a:rect l="0" t="0" r="r" b="b"/>
            <a:pathLst>
              <a:path w="536" h="643">
                <a:moveTo>
                  <a:pt x="0" y="444"/>
                </a:moveTo>
                <a:lnTo>
                  <a:pt x="67" y="531"/>
                </a:lnTo>
                <a:lnTo>
                  <a:pt x="141" y="643"/>
                </a:lnTo>
                <a:lnTo>
                  <a:pt x="232" y="463"/>
                </a:lnTo>
                <a:lnTo>
                  <a:pt x="420" y="151"/>
                </a:lnTo>
                <a:lnTo>
                  <a:pt x="536" y="0"/>
                </a:lnTo>
                <a:lnTo>
                  <a:pt x="395" y="71"/>
                </a:lnTo>
                <a:lnTo>
                  <a:pt x="253" y="354"/>
                </a:lnTo>
                <a:lnTo>
                  <a:pt x="141" y="582"/>
                </a:lnTo>
                <a:lnTo>
                  <a:pt x="54" y="368"/>
                </a:lnTo>
                <a:lnTo>
                  <a:pt x="0" y="444"/>
                </a:lnTo>
                <a:close/>
              </a:path>
            </a:pathLst>
          </a:custGeom>
          <a:solidFill>
            <a:srgbClr val="FF0000"/>
          </a:solidFill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srgbClr val="FF0000"/>
              </a:solidFill>
              <a:latin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24869212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Testing performed to validate successful system implementation is called:</a:t>
            </a:r>
          </a:p>
          <a:p>
            <a:pPr marL="880110" lvl="1" indent="-514350">
              <a:buAutoNum type="alphaUcPeriod"/>
            </a:pPr>
            <a:r>
              <a:rPr lang="en-US"/>
              <a:t>Acceptance testing</a:t>
            </a:r>
          </a:p>
          <a:p>
            <a:pPr marL="880110" lvl="1" indent="-514350">
              <a:buAutoNum type="alphaUcPeriod"/>
            </a:pPr>
            <a:r>
              <a:rPr lang="en-US"/>
              <a:t>Integration testing</a:t>
            </a:r>
          </a:p>
          <a:p>
            <a:pPr marL="880110" lvl="1" indent="-514350">
              <a:buAutoNum type="alphaUcPeriod"/>
            </a:pPr>
            <a:r>
              <a:rPr lang="en-US"/>
              <a:t>System testing</a:t>
            </a:r>
          </a:p>
          <a:p>
            <a:pPr marL="880110" lvl="1" indent="-514350">
              <a:buAutoNum type="alphaUcPeriod"/>
            </a:pPr>
            <a:r>
              <a:rPr lang="en-US"/>
              <a:t>Stress testing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Question 3</a:t>
            </a:r>
          </a:p>
        </p:txBody>
      </p:sp>
    </p:spTree>
    <p:extLst>
      <p:ext uri="{BB962C8B-B14F-4D97-AF65-F5344CB8AC3E}">
        <p14:creationId xmlns:p14="http://schemas.microsoft.com/office/powerpoint/2010/main" val="963822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Design a formal testing methodology to demonstrate solutions meet functional requirements (e.g., unit test, integrated test, stress test, acceptance test)</a:t>
            </a:r>
          </a:p>
          <a:p>
            <a:r>
              <a:rPr lang="en-US" dirty="0"/>
              <a:t>Implement internal controls to protect resources and ensure availability, confidentiality, and integrity during testing (e.g., security audits, versioning control, change control)</a:t>
            </a:r>
          </a:p>
          <a:p>
            <a:r>
              <a:rPr lang="en-US" dirty="0"/>
              <a:t>Validate implementations against contractual terms and design specifications</a:t>
            </a:r>
          </a:p>
          <a:p>
            <a:r>
              <a:rPr lang="en-US" dirty="0"/>
              <a:t>Corroborate that expected benefits are achieved (e.g., return on investment, benchmarks, user satisfaction)</a:t>
            </a:r>
          </a:p>
          <a:p>
            <a:endParaRPr lang="en-US" dirty="0"/>
          </a:p>
        </p:txBody>
      </p:sp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Learning Objectives</a:t>
            </a:r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27421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Testing performed to validate successful system implementation is called:</a:t>
            </a:r>
          </a:p>
          <a:p>
            <a:pPr marL="880110" lvl="1" indent="-514350">
              <a:buAutoNum type="alphaUcPeriod"/>
            </a:pPr>
            <a:r>
              <a:rPr lang="en-US" dirty="0"/>
              <a:t>Acceptance testing</a:t>
            </a:r>
          </a:p>
          <a:p>
            <a:pPr marL="880110" lvl="1" indent="-514350">
              <a:buAutoNum type="alphaUcPeriod"/>
            </a:pPr>
            <a:r>
              <a:rPr lang="en-US" dirty="0"/>
              <a:t>Integration testing</a:t>
            </a:r>
          </a:p>
          <a:p>
            <a:pPr marL="880110" lvl="1" indent="-514350">
              <a:buAutoNum type="alphaUcPeriod"/>
            </a:pPr>
            <a:r>
              <a:rPr lang="en-US" dirty="0"/>
              <a:t>System testing</a:t>
            </a:r>
          </a:p>
          <a:p>
            <a:pPr marL="880110" lvl="1" indent="-514350">
              <a:buAutoNum type="alphaUcPeriod"/>
            </a:pPr>
            <a:r>
              <a:rPr lang="en-US" dirty="0"/>
              <a:t>Stress testing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Question 3</a:t>
            </a:r>
          </a:p>
        </p:txBody>
      </p:sp>
      <p:sp>
        <p:nvSpPr>
          <p:cNvPr id="4" name="Freeform 24"/>
          <p:cNvSpPr>
            <a:spLocks/>
          </p:cNvSpPr>
          <p:nvPr/>
        </p:nvSpPr>
        <p:spPr bwMode="auto">
          <a:xfrm>
            <a:off x="954425" y="2085280"/>
            <a:ext cx="425450" cy="487363"/>
          </a:xfrm>
          <a:custGeom>
            <a:avLst/>
            <a:gdLst/>
            <a:ahLst/>
            <a:cxnLst>
              <a:cxn ang="0">
                <a:pos x="0" y="444"/>
              </a:cxn>
              <a:cxn ang="0">
                <a:pos x="67" y="531"/>
              </a:cxn>
              <a:cxn ang="0">
                <a:pos x="141" y="643"/>
              </a:cxn>
              <a:cxn ang="0">
                <a:pos x="232" y="463"/>
              </a:cxn>
              <a:cxn ang="0">
                <a:pos x="420" y="151"/>
              </a:cxn>
              <a:cxn ang="0">
                <a:pos x="536" y="0"/>
              </a:cxn>
              <a:cxn ang="0">
                <a:pos x="395" y="71"/>
              </a:cxn>
              <a:cxn ang="0">
                <a:pos x="253" y="354"/>
              </a:cxn>
              <a:cxn ang="0">
                <a:pos x="141" y="582"/>
              </a:cxn>
              <a:cxn ang="0">
                <a:pos x="54" y="368"/>
              </a:cxn>
              <a:cxn ang="0">
                <a:pos x="0" y="444"/>
              </a:cxn>
            </a:cxnLst>
            <a:rect l="0" t="0" r="r" b="b"/>
            <a:pathLst>
              <a:path w="536" h="643">
                <a:moveTo>
                  <a:pt x="0" y="444"/>
                </a:moveTo>
                <a:lnTo>
                  <a:pt x="67" y="531"/>
                </a:lnTo>
                <a:lnTo>
                  <a:pt x="141" y="643"/>
                </a:lnTo>
                <a:lnTo>
                  <a:pt x="232" y="463"/>
                </a:lnTo>
                <a:lnTo>
                  <a:pt x="420" y="151"/>
                </a:lnTo>
                <a:lnTo>
                  <a:pt x="536" y="0"/>
                </a:lnTo>
                <a:lnTo>
                  <a:pt x="395" y="71"/>
                </a:lnTo>
                <a:lnTo>
                  <a:pt x="253" y="354"/>
                </a:lnTo>
                <a:lnTo>
                  <a:pt x="141" y="582"/>
                </a:lnTo>
                <a:lnTo>
                  <a:pt x="54" y="368"/>
                </a:lnTo>
                <a:lnTo>
                  <a:pt x="0" y="444"/>
                </a:lnTo>
                <a:close/>
              </a:path>
            </a:pathLst>
          </a:custGeom>
          <a:solidFill>
            <a:srgbClr val="FF0000"/>
          </a:solidFill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srgbClr val="FF0000"/>
              </a:solidFill>
              <a:latin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40370110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System controls are implemented to protect the confidentiality, integrity and ______ of data during testing.</a:t>
            </a:r>
          </a:p>
          <a:p>
            <a:pPr marL="880110" lvl="1" indent="-514350">
              <a:buAutoNum type="alphaUcPeriod"/>
            </a:pPr>
            <a:r>
              <a:rPr lang="en-US"/>
              <a:t>Usability</a:t>
            </a:r>
          </a:p>
          <a:p>
            <a:pPr marL="880110" lvl="1" indent="-514350">
              <a:buAutoNum type="alphaUcPeriod"/>
            </a:pPr>
            <a:r>
              <a:rPr lang="en-US"/>
              <a:t>Availability</a:t>
            </a:r>
          </a:p>
          <a:p>
            <a:pPr marL="880110" lvl="1" indent="-514350">
              <a:buAutoNum type="alphaUcPeriod"/>
            </a:pPr>
            <a:r>
              <a:rPr lang="en-US"/>
              <a:t>Format</a:t>
            </a:r>
          </a:p>
          <a:p>
            <a:pPr marL="880110" lvl="1" indent="-514350">
              <a:buAutoNum type="alphaUcPeriod"/>
            </a:pPr>
            <a:r>
              <a:rPr lang="en-US"/>
              <a:t>Security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Question 4</a:t>
            </a:r>
          </a:p>
        </p:txBody>
      </p:sp>
    </p:spTree>
    <p:extLst>
      <p:ext uri="{BB962C8B-B14F-4D97-AF65-F5344CB8AC3E}">
        <p14:creationId xmlns:p14="http://schemas.microsoft.com/office/powerpoint/2010/main" val="29045010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System controls are implemented to protect the confidentiality, integrity and ______ of data during testing.</a:t>
            </a:r>
          </a:p>
          <a:p>
            <a:pPr marL="880110" lvl="1" indent="-514350">
              <a:buAutoNum type="alphaUcPeriod"/>
            </a:pPr>
            <a:r>
              <a:rPr lang="en-US" dirty="0"/>
              <a:t>Usability</a:t>
            </a:r>
          </a:p>
          <a:p>
            <a:pPr marL="880110" lvl="1" indent="-514350">
              <a:buAutoNum type="alphaUcPeriod"/>
            </a:pPr>
            <a:r>
              <a:rPr lang="en-US" dirty="0"/>
              <a:t>Availability</a:t>
            </a:r>
          </a:p>
          <a:p>
            <a:pPr marL="880110" lvl="1" indent="-514350">
              <a:buAutoNum type="alphaUcPeriod"/>
            </a:pPr>
            <a:r>
              <a:rPr lang="en-US" dirty="0"/>
              <a:t>Format</a:t>
            </a:r>
          </a:p>
          <a:p>
            <a:pPr marL="880110" lvl="1" indent="-514350">
              <a:buAutoNum type="alphaUcPeriod"/>
            </a:pPr>
            <a:r>
              <a:rPr lang="en-US" dirty="0"/>
              <a:t>Security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Question 4</a:t>
            </a:r>
          </a:p>
        </p:txBody>
      </p:sp>
      <p:sp>
        <p:nvSpPr>
          <p:cNvPr id="4" name="Freeform 24"/>
          <p:cNvSpPr>
            <a:spLocks/>
          </p:cNvSpPr>
          <p:nvPr/>
        </p:nvSpPr>
        <p:spPr bwMode="auto">
          <a:xfrm>
            <a:off x="1050816" y="2941637"/>
            <a:ext cx="425450" cy="487363"/>
          </a:xfrm>
          <a:custGeom>
            <a:avLst/>
            <a:gdLst/>
            <a:ahLst/>
            <a:cxnLst>
              <a:cxn ang="0">
                <a:pos x="0" y="444"/>
              </a:cxn>
              <a:cxn ang="0">
                <a:pos x="67" y="531"/>
              </a:cxn>
              <a:cxn ang="0">
                <a:pos x="141" y="643"/>
              </a:cxn>
              <a:cxn ang="0">
                <a:pos x="232" y="463"/>
              </a:cxn>
              <a:cxn ang="0">
                <a:pos x="420" y="151"/>
              </a:cxn>
              <a:cxn ang="0">
                <a:pos x="536" y="0"/>
              </a:cxn>
              <a:cxn ang="0">
                <a:pos x="395" y="71"/>
              </a:cxn>
              <a:cxn ang="0">
                <a:pos x="253" y="354"/>
              </a:cxn>
              <a:cxn ang="0">
                <a:pos x="141" y="582"/>
              </a:cxn>
              <a:cxn ang="0">
                <a:pos x="54" y="368"/>
              </a:cxn>
              <a:cxn ang="0">
                <a:pos x="0" y="444"/>
              </a:cxn>
            </a:cxnLst>
            <a:rect l="0" t="0" r="r" b="b"/>
            <a:pathLst>
              <a:path w="536" h="643">
                <a:moveTo>
                  <a:pt x="0" y="444"/>
                </a:moveTo>
                <a:lnTo>
                  <a:pt x="67" y="531"/>
                </a:lnTo>
                <a:lnTo>
                  <a:pt x="141" y="643"/>
                </a:lnTo>
                <a:lnTo>
                  <a:pt x="232" y="463"/>
                </a:lnTo>
                <a:lnTo>
                  <a:pt x="420" y="151"/>
                </a:lnTo>
                <a:lnTo>
                  <a:pt x="536" y="0"/>
                </a:lnTo>
                <a:lnTo>
                  <a:pt x="395" y="71"/>
                </a:lnTo>
                <a:lnTo>
                  <a:pt x="253" y="354"/>
                </a:lnTo>
                <a:lnTo>
                  <a:pt x="141" y="582"/>
                </a:lnTo>
                <a:lnTo>
                  <a:pt x="54" y="368"/>
                </a:lnTo>
                <a:lnTo>
                  <a:pt x="0" y="444"/>
                </a:lnTo>
                <a:close/>
              </a:path>
            </a:pathLst>
          </a:custGeom>
          <a:solidFill>
            <a:srgbClr val="FF0000"/>
          </a:solidFill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srgbClr val="FF0000"/>
              </a:solidFill>
              <a:latin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29626324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dirty="0"/>
              <a:t>A CFO has voiced concern regarding data integrity after a system upgrade.  The CIO should reassure the CFO data integrity was maintained by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dirty="0"/>
              <a:t>providing a comparative analysis with known values.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dirty="0"/>
              <a:t>arranging a meeting with a vendor representative.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dirty="0"/>
              <a:t>reviewing the test plan with the CFO.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dirty="0"/>
              <a:t>analyzing the error log for implementation issues.</a:t>
            </a:r>
          </a:p>
        </p:txBody>
      </p:sp>
      <p:sp>
        <p:nvSpPr>
          <p:cNvPr id="80899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Verdana" panose="020B0604030504040204" pitchFamily="34" charset="0"/>
                <a:cs typeface="Verdana" panose="020B0604030504040204" pitchFamily="34" charset="0"/>
              </a:rPr>
              <a:t>Practice Question 5</a:t>
            </a:r>
          </a:p>
        </p:txBody>
      </p:sp>
    </p:spTree>
    <p:extLst>
      <p:ext uri="{BB962C8B-B14F-4D97-AF65-F5344CB8AC3E}">
        <p14:creationId xmlns:p14="http://schemas.microsoft.com/office/powerpoint/2010/main" val="37699876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dirty="0"/>
              <a:t>A CFO has voiced concern regarding data integrity after a system upgrade.  The CIO should reassure the CFO data integrity was maintained by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dirty="0"/>
              <a:t>providing a comparative analysis with known values.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dirty="0"/>
              <a:t>arranging a meeting with a vendor representative.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dirty="0"/>
              <a:t>reviewing the test plan with the CFO.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dirty="0"/>
              <a:t>analyzing the error log for implementation issues.</a:t>
            </a:r>
          </a:p>
        </p:txBody>
      </p:sp>
      <p:sp>
        <p:nvSpPr>
          <p:cNvPr id="80899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Verdana" panose="020B0604030504040204" pitchFamily="34" charset="0"/>
                <a:cs typeface="Verdana" panose="020B0604030504040204" pitchFamily="34" charset="0"/>
              </a:rPr>
              <a:t>Practice Question 5</a:t>
            </a:r>
          </a:p>
        </p:txBody>
      </p:sp>
      <p:sp>
        <p:nvSpPr>
          <p:cNvPr id="80900" name="Freeform 24"/>
          <p:cNvSpPr>
            <a:spLocks/>
          </p:cNvSpPr>
          <p:nvPr/>
        </p:nvSpPr>
        <p:spPr bwMode="auto">
          <a:xfrm>
            <a:off x="1183037" y="2409156"/>
            <a:ext cx="425450" cy="487362"/>
          </a:xfrm>
          <a:custGeom>
            <a:avLst/>
            <a:gdLst>
              <a:gd name="T0" fmla="*/ 0 w 536"/>
              <a:gd name="T1" fmla="*/ 444 h 643"/>
              <a:gd name="T2" fmla="*/ 67 w 536"/>
              <a:gd name="T3" fmla="*/ 531 h 643"/>
              <a:gd name="T4" fmla="*/ 141 w 536"/>
              <a:gd name="T5" fmla="*/ 643 h 643"/>
              <a:gd name="T6" fmla="*/ 232 w 536"/>
              <a:gd name="T7" fmla="*/ 463 h 643"/>
              <a:gd name="T8" fmla="*/ 420 w 536"/>
              <a:gd name="T9" fmla="*/ 151 h 643"/>
              <a:gd name="T10" fmla="*/ 536 w 536"/>
              <a:gd name="T11" fmla="*/ 0 h 643"/>
              <a:gd name="T12" fmla="*/ 395 w 536"/>
              <a:gd name="T13" fmla="*/ 71 h 643"/>
              <a:gd name="T14" fmla="*/ 253 w 536"/>
              <a:gd name="T15" fmla="*/ 354 h 643"/>
              <a:gd name="T16" fmla="*/ 141 w 536"/>
              <a:gd name="T17" fmla="*/ 582 h 643"/>
              <a:gd name="T18" fmla="*/ 54 w 536"/>
              <a:gd name="T19" fmla="*/ 368 h 643"/>
              <a:gd name="T20" fmla="*/ 0 w 536"/>
              <a:gd name="T21" fmla="*/ 444 h 64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36" h="643">
                <a:moveTo>
                  <a:pt x="0" y="444"/>
                </a:moveTo>
                <a:lnTo>
                  <a:pt x="67" y="531"/>
                </a:lnTo>
                <a:lnTo>
                  <a:pt x="141" y="643"/>
                </a:lnTo>
                <a:lnTo>
                  <a:pt x="232" y="463"/>
                </a:lnTo>
                <a:lnTo>
                  <a:pt x="420" y="151"/>
                </a:lnTo>
                <a:lnTo>
                  <a:pt x="536" y="0"/>
                </a:lnTo>
                <a:lnTo>
                  <a:pt x="395" y="71"/>
                </a:lnTo>
                <a:lnTo>
                  <a:pt x="253" y="354"/>
                </a:lnTo>
                <a:lnTo>
                  <a:pt x="141" y="582"/>
                </a:lnTo>
                <a:lnTo>
                  <a:pt x="54" y="368"/>
                </a:lnTo>
                <a:lnTo>
                  <a:pt x="0" y="444"/>
                </a:lnTo>
                <a:close/>
              </a:path>
            </a:pathLst>
          </a:custGeom>
          <a:solidFill>
            <a:srgbClr val="FF0000"/>
          </a:solidFill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defTabSz="457200"/>
            <a:endParaRPr lang="en-US">
              <a:solidFill>
                <a:srgbClr val="000000"/>
              </a:solidFill>
              <a:latin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15410227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39821" y="1376336"/>
            <a:ext cx="7970981" cy="3479031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dirty="0"/>
              <a:t>A post-implementation assessment of a new clinical decision support system indicates that the expected ROI is not being achieved.  The assessment data shows users are failing to complete analysis requests at a higher than expected rate.  At what testing phase should this have been detected?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dirty="0"/>
              <a:t>black box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dirty="0"/>
              <a:t>usability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dirty="0"/>
              <a:t>data integrity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dirty="0"/>
              <a:t>user acceptance</a:t>
            </a:r>
          </a:p>
          <a:p>
            <a:pPr marL="800100" lvl="1" indent="-342900">
              <a:buFont typeface="+mj-lt"/>
              <a:buAutoNum type="alphaUcPeriod"/>
              <a:defRPr/>
            </a:pPr>
            <a:endParaRPr lang="en-US" b="1" dirty="0"/>
          </a:p>
        </p:txBody>
      </p:sp>
      <p:sp>
        <p:nvSpPr>
          <p:cNvPr id="8192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Verdana" panose="020B0604030504040204" pitchFamily="34" charset="0"/>
                <a:cs typeface="Verdana" panose="020B0604030504040204" pitchFamily="34" charset="0"/>
              </a:rPr>
              <a:t>Practice Question 6</a:t>
            </a:r>
          </a:p>
        </p:txBody>
      </p:sp>
    </p:spTree>
    <p:extLst>
      <p:ext uri="{BB962C8B-B14F-4D97-AF65-F5344CB8AC3E}">
        <p14:creationId xmlns:p14="http://schemas.microsoft.com/office/powerpoint/2010/main" val="21108319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39821" y="1376336"/>
            <a:ext cx="7970981" cy="3479031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dirty="0"/>
              <a:t>A post-implementation assessment of a new clinical decision support system indicates that the expected ROI is not being achieved.  The assessment data shows users are failing to complete analysis requests at a higher than expected rate.  At what testing phase should this have been detected?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dirty="0"/>
              <a:t>black box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dirty="0"/>
              <a:t>usability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dirty="0"/>
              <a:t>data integrity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dirty="0"/>
              <a:t>user acceptance</a:t>
            </a:r>
          </a:p>
          <a:p>
            <a:pPr marL="800100" lvl="1" indent="-342900">
              <a:buFont typeface="+mj-lt"/>
              <a:buAutoNum type="alphaUcPeriod"/>
              <a:defRPr/>
            </a:pPr>
            <a:endParaRPr lang="en-US" b="1" dirty="0"/>
          </a:p>
        </p:txBody>
      </p:sp>
      <p:sp>
        <p:nvSpPr>
          <p:cNvPr id="8192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Verdana" panose="020B0604030504040204" pitchFamily="34" charset="0"/>
                <a:cs typeface="Verdana" panose="020B0604030504040204" pitchFamily="34" charset="0"/>
              </a:rPr>
              <a:t>Practice Question 6</a:t>
            </a:r>
          </a:p>
        </p:txBody>
      </p:sp>
      <p:sp>
        <p:nvSpPr>
          <p:cNvPr id="4" name="Freeform 24"/>
          <p:cNvSpPr>
            <a:spLocks/>
          </p:cNvSpPr>
          <p:nvPr/>
        </p:nvSpPr>
        <p:spPr bwMode="auto">
          <a:xfrm>
            <a:off x="2362200" y="5302763"/>
            <a:ext cx="425450" cy="429127"/>
          </a:xfrm>
          <a:custGeom>
            <a:avLst/>
            <a:gdLst>
              <a:gd name="T0" fmla="*/ 0 w 536"/>
              <a:gd name="T1" fmla="*/ 444 h 643"/>
              <a:gd name="T2" fmla="*/ 67 w 536"/>
              <a:gd name="T3" fmla="*/ 531 h 643"/>
              <a:gd name="T4" fmla="*/ 141 w 536"/>
              <a:gd name="T5" fmla="*/ 643 h 643"/>
              <a:gd name="T6" fmla="*/ 232 w 536"/>
              <a:gd name="T7" fmla="*/ 463 h 643"/>
              <a:gd name="T8" fmla="*/ 420 w 536"/>
              <a:gd name="T9" fmla="*/ 151 h 643"/>
              <a:gd name="T10" fmla="*/ 536 w 536"/>
              <a:gd name="T11" fmla="*/ 0 h 643"/>
              <a:gd name="T12" fmla="*/ 395 w 536"/>
              <a:gd name="T13" fmla="*/ 71 h 643"/>
              <a:gd name="T14" fmla="*/ 253 w 536"/>
              <a:gd name="T15" fmla="*/ 354 h 643"/>
              <a:gd name="T16" fmla="*/ 141 w 536"/>
              <a:gd name="T17" fmla="*/ 582 h 643"/>
              <a:gd name="T18" fmla="*/ 54 w 536"/>
              <a:gd name="T19" fmla="*/ 368 h 643"/>
              <a:gd name="T20" fmla="*/ 0 w 536"/>
              <a:gd name="T21" fmla="*/ 444 h 64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36" h="643">
                <a:moveTo>
                  <a:pt x="0" y="444"/>
                </a:moveTo>
                <a:lnTo>
                  <a:pt x="67" y="531"/>
                </a:lnTo>
                <a:lnTo>
                  <a:pt x="141" y="643"/>
                </a:lnTo>
                <a:lnTo>
                  <a:pt x="232" y="463"/>
                </a:lnTo>
                <a:lnTo>
                  <a:pt x="420" y="151"/>
                </a:lnTo>
                <a:lnTo>
                  <a:pt x="536" y="0"/>
                </a:lnTo>
                <a:lnTo>
                  <a:pt x="395" y="71"/>
                </a:lnTo>
                <a:lnTo>
                  <a:pt x="253" y="354"/>
                </a:lnTo>
                <a:lnTo>
                  <a:pt x="141" y="582"/>
                </a:lnTo>
                <a:lnTo>
                  <a:pt x="54" y="368"/>
                </a:lnTo>
                <a:lnTo>
                  <a:pt x="0" y="444"/>
                </a:lnTo>
                <a:close/>
              </a:path>
            </a:pathLst>
          </a:custGeom>
          <a:solidFill>
            <a:srgbClr val="FF0000"/>
          </a:solidFill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defTabSz="457200"/>
            <a:endParaRPr lang="en-US">
              <a:solidFill>
                <a:srgbClr val="000000"/>
              </a:solidFill>
              <a:latin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35500836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/>
              <a:t>Test reporting occurs throughout the testing process and, at a minimum, should address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/>
              <a:t>The test team members and their experience levels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/>
              <a:t>The estimated cost of the test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/>
              <a:t>The expected outcomes of the test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/>
              <a:t>The mission of the test</a:t>
            </a:r>
          </a:p>
          <a:p>
            <a:pPr marL="800100" lvl="1" indent="-342900">
              <a:buFont typeface="+mj-lt"/>
              <a:buAutoNum type="alphaUcPeriod"/>
              <a:defRPr/>
            </a:pPr>
            <a:endParaRPr lang="en-US" b="1" dirty="0"/>
          </a:p>
        </p:txBody>
      </p:sp>
      <p:sp>
        <p:nvSpPr>
          <p:cNvPr id="82947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Verdana" panose="020B0604030504040204" pitchFamily="34" charset="0"/>
                <a:cs typeface="Verdana" panose="020B0604030504040204" pitchFamily="34" charset="0"/>
              </a:rPr>
              <a:t>Practice Question 7</a:t>
            </a:r>
          </a:p>
        </p:txBody>
      </p:sp>
    </p:spTree>
    <p:extLst>
      <p:ext uri="{BB962C8B-B14F-4D97-AF65-F5344CB8AC3E}">
        <p14:creationId xmlns:p14="http://schemas.microsoft.com/office/powerpoint/2010/main" val="39172940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dirty="0"/>
              <a:t>Test reporting occurs throughout the testing process and, at a minimum, should address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dirty="0"/>
              <a:t>The test team members and their experience levels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dirty="0"/>
              <a:t>The estimated cost of the test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dirty="0"/>
              <a:t>The expected outcomes of the test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dirty="0"/>
              <a:t>The mission of the test</a:t>
            </a:r>
          </a:p>
          <a:p>
            <a:pPr marL="800100" lvl="1" indent="-342900">
              <a:buFont typeface="+mj-lt"/>
              <a:buAutoNum type="alphaUcPeriod"/>
              <a:defRPr/>
            </a:pPr>
            <a:endParaRPr lang="en-US" b="1" dirty="0"/>
          </a:p>
        </p:txBody>
      </p:sp>
      <p:sp>
        <p:nvSpPr>
          <p:cNvPr id="82947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Verdana" panose="020B0604030504040204" pitchFamily="34" charset="0"/>
                <a:cs typeface="Verdana" panose="020B0604030504040204" pitchFamily="34" charset="0"/>
              </a:rPr>
              <a:t>Practice Question 7</a:t>
            </a:r>
          </a:p>
        </p:txBody>
      </p:sp>
      <p:sp>
        <p:nvSpPr>
          <p:cNvPr id="4" name="Freeform 24"/>
          <p:cNvSpPr>
            <a:spLocks/>
          </p:cNvSpPr>
          <p:nvPr/>
        </p:nvSpPr>
        <p:spPr bwMode="auto">
          <a:xfrm>
            <a:off x="1137182" y="3959247"/>
            <a:ext cx="425450" cy="487363"/>
          </a:xfrm>
          <a:custGeom>
            <a:avLst/>
            <a:gdLst>
              <a:gd name="T0" fmla="*/ 0 w 536"/>
              <a:gd name="T1" fmla="*/ 444 h 643"/>
              <a:gd name="T2" fmla="*/ 67 w 536"/>
              <a:gd name="T3" fmla="*/ 531 h 643"/>
              <a:gd name="T4" fmla="*/ 141 w 536"/>
              <a:gd name="T5" fmla="*/ 643 h 643"/>
              <a:gd name="T6" fmla="*/ 232 w 536"/>
              <a:gd name="T7" fmla="*/ 463 h 643"/>
              <a:gd name="T8" fmla="*/ 420 w 536"/>
              <a:gd name="T9" fmla="*/ 151 h 643"/>
              <a:gd name="T10" fmla="*/ 536 w 536"/>
              <a:gd name="T11" fmla="*/ 0 h 643"/>
              <a:gd name="T12" fmla="*/ 395 w 536"/>
              <a:gd name="T13" fmla="*/ 71 h 643"/>
              <a:gd name="T14" fmla="*/ 253 w 536"/>
              <a:gd name="T15" fmla="*/ 354 h 643"/>
              <a:gd name="T16" fmla="*/ 141 w 536"/>
              <a:gd name="T17" fmla="*/ 582 h 643"/>
              <a:gd name="T18" fmla="*/ 54 w 536"/>
              <a:gd name="T19" fmla="*/ 368 h 643"/>
              <a:gd name="T20" fmla="*/ 0 w 536"/>
              <a:gd name="T21" fmla="*/ 444 h 64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36" h="643">
                <a:moveTo>
                  <a:pt x="0" y="444"/>
                </a:moveTo>
                <a:lnTo>
                  <a:pt x="67" y="531"/>
                </a:lnTo>
                <a:lnTo>
                  <a:pt x="141" y="643"/>
                </a:lnTo>
                <a:lnTo>
                  <a:pt x="232" y="463"/>
                </a:lnTo>
                <a:lnTo>
                  <a:pt x="420" y="151"/>
                </a:lnTo>
                <a:lnTo>
                  <a:pt x="536" y="0"/>
                </a:lnTo>
                <a:lnTo>
                  <a:pt x="395" y="71"/>
                </a:lnTo>
                <a:lnTo>
                  <a:pt x="253" y="354"/>
                </a:lnTo>
                <a:lnTo>
                  <a:pt x="141" y="582"/>
                </a:lnTo>
                <a:lnTo>
                  <a:pt x="54" y="368"/>
                </a:lnTo>
                <a:lnTo>
                  <a:pt x="0" y="444"/>
                </a:lnTo>
                <a:close/>
              </a:path>
            </a:pathLst>
          </a:custGeom>
          <a:solidFill>
            <a:srgbClr val="FF0000"/>
          </a:solidFill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defTabSz="457200"/>
            <a:endParaRPr lang="en-US">
              <a:solidFill>
                <a:srgbClr val="000000"/>
              </a:solidFill>
              <a:latin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3892892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Verdana" panose="020B0604030504040204" pitchFamily="34" charset="0"/>
                <a:cs typeface="Verdana" panose="020B0604030504040204" pitchFamily="34" charset="0"/>
              </a:rPr>
              <a:t>CPHIMS Competency Areas</a:t>
            </a:r>
            <a:endParaRPr lang="en-US" altLang="en-US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369467" y="1482168"/>
          <a:ext cx="7841334" cy="411489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77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9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27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05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9883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CPHIMS Examination Content Outline</a:t>
                      </a:r>
                    </a:p>
                    <a:p>
                      <a:pPr algn="ctr"/>
                      <a:r>
                        <a:rPr lang="en-US" sz="12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(effective May</a:t>
                      </a:r>
                      <a:r>
                        <a:rPr lang="en-US" sz="1200" b="0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2015</a:t>
                      </a:r>
                      <a:r>
                        <a:rPr lang="en-US" sz="12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200" b="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Cognitive Level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Total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5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Recall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Application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Analysis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582"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General</a:t>
                      </a:r>
                      <a:endParaRPr lang="en-US" sz="12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883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 Healthcare  Environment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883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 Technology Environment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582"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Systems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/>
                        <a:t>22%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/>
                        <a:t>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883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16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9883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9883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 Selection, Implementation, Support, and Maintenance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9883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 Testing and Evaluation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/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/>
                        <a:t>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9883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E. Privacy and Security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45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Administration</a:t>
                      </a:r>
                      <a:endParaRPr lang="en-US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9883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 Leadership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9883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</a:t>
                      </a:r>
                      <a:r>
                        <a:rPr lang="en-US" sz="1100" kern="12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3086">
                <a:tc>
                  <a:txBody>
                    <a:bodyPr/>
                    <a:lstStyle/>
                    <a:p>
                      <a:pPr marL="3657600" marR="0" lvl="8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46%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39095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Prior to or at the same time as training and definitely prior to activation</a:t>
            </a:r>
          </a:p>
          <a:p>
            <a:r>
              <a:rPr lang="en-US" dirty="0"/>
              <a:t>Multiple phases of testing occur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462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To provide knowledge to assist in managing the risks involved in developing, producing, operating, and sustaining systems and their capabilities</a:t>
            </a:r>
          </a:p>
          <a:p>
            <a:pPr lvl="1"/>
            <a:r>
              <a:rPr lang="en-US"/>
              <a:t>Knowledge of capabilities and limitations for performance improvement and optimization</a:t>
            </a:r>
          </a:p>
          <a:p>
            <a:pPr lvl="1"/>
            <a:r>
              <a:rPr lang="en-US"/>
              <a:t>Identify technical and operational barriers so that they can be resolved prior to production and deployment</a:t>
            </a:r>
          </a:p>
          <a:p>
            <a:pPr lvl="1"/>
            <a:r>
              <a:rPr lang="en-US"/>
              <a:t>Mitigate patient safety risks</a:t>
            </a:r>
          </a:p>
          <a:p>
            <a:pPr lvl="1"/>
            <a:endParaRPr lang="en-US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Purpose of Systems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657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process of validating and verifying that a system</a:t>
            </a:r>
          </a:p>
          <a:p>
            <a:pPr lvl="1"/>
            <a:r>
              <a:rPr lang="en-US"/>
              <a:t>Meets the requirements that guided its design and development</a:t>
            </a:r>
          </a:p>
          <a:p>
            <a:pPr lvl="1"/>
            <a:r>
              <a:rPr lang="en-US"/>
              <a:t>Works as expected</a:t>
            </a:r>
          </a:p>
          <a:p>
            <a:pPr lvl="1"/>
            <a:r>
              <a:rPr lang="en-US"/>
              <a:t>Can be implemented with the same functional characteristics across the entire organization</a:t>
            </a:r>
          </a:p>
          <a:p>
            <a:pPr lvl="1"/>
            <a:r>
              <a:rPr lang="en-US"/>
              <a:t>Satisfies the needs of stakeholders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Comprehensive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859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Performed on hardware, software and network</a:t>
            </a:r>
          </a:p>
          <a:p>
            <a:pPr lvl="1"/>
            <a:r>
              <a:rPr lang="en-US"/>
              <a:t>Hardware: Check out physical components of the system</a:t>
            </a:r>
          </a:p>
          <a:p>
            <a:pPr lvl="1"/>
            <a:r>
              <a:rPr lang="en-US"/>
              <a:t>Software: Investigate quality by looking for “bugs”</a:t>
            </a:r>
          </a:p>
          <a:p>
            <a:pPr lvl="1"/>
            <a:r>
              <a:rPr lang="en-US"/>
              <a:t>Network: Testing for volume/performance requirements</a:t>
            </a:r>
          </a:p>
          <a:p>
            <a:r>
              <a:rPr lang="en-US"/>
              <a:t>The earlier a defect is found, the cheaper it is to fix</a:t>
            </a:r>
          </a:p>
          <a:p>
            <a:pPr lvl="1"/>
            <a:r>
              <a:rPr lang="en-US"/>
              <a:t>Globally, “Bugs” cost $312 billion annually (Judge Business School at Cambridge University, 2013) </a:t>
            </a:r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How is testing completed?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10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9819" y="1579055"/>
            <a:ext cx="7970981" cy="428032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first step in executing a successful test</a:t>
            </a:r>
          </a:p>
          <a:p>
            <a:r>
              <a:rPr lang="en-US" dirty="0"/>
              <a:t>Increasingly important as many organizations adopt a buy-not-build strategy</a:t>
            </a:r>
          </a:p>
          <a:p>
            <a:r>
              <a:rPr lang="en-US" dirty="0"/>
              <a:t>Testing scenarios vary across organizations and healthcare systems, but consensus among testing and professional standards include the following key steps</a:t>
            </a:r>
          </a:p>
          <a:p>
            <a:pPr lvl="1"/>
            <a:r>
              <a:rPr lang="en-US" dirty="0"/>
              <a:t>Define the test strategy</a:t>
            </a:r>
          </a:p>
          <a:p>
            <a:pPr lvl="1"/>
            <a:r>
              <a:rPr lang="en-US" dirty="0"/>
              <a:t>Develop testing tools</a:t>
            </a:r>
          </a:p>
          <a:p>
            <a:pPr lvl="1"/>
            <a:r>
              <a:rPr lang="en-US" dirty="0"/>
              <a:t>Test execution</a:t>
            </a:r>
          </a:p>
          <a:p>
            <a:pPr lvl="1"/>
            <a:r>
              <a:rPr lang="en-US" dirty="0"/>
              <a:t>Employ test controls</a:t>
            </a:r>
          </a:p>
          <a:p>
            <a:pPr lvl="1"/>
            <a:r>
              <a:rPr lang="en-US" dirty="0"/>
              <a:t>Test reporting</a:t>
            </a:r>
          </a:p>
          <a:p>
            <a:pPr lvl="1"/>
            <a:r>
              <a:rPr lang="en-US" dirty="0"/>
              <a:t>Final evaluation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 Methodology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103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Test Methodology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2366211" y="1376336"/>
          <a:ext cx="7491663" cy="43296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604266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AVESELECTION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AVESELECTION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AVESELECTION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AVESELECTION" val="True"/>
</p:tagLst>
</file>

<file path=ppt/theme/theme1.xml><?xml version="1.0" encoding="utf-8"?>
<a:theme xmlns:a="http://schemas.openxmlformats.org/drawingml/2006/main" name="1_Office Theme">
  <a:themeElements>
    <a:clrScheme name="HIMSS">
      <a:dk1>
        <a:srgbClr val="000000"/>
      </a:dk1>
      <a:lt1>
        <a:sysClr val="window" lastClr="FFFFFF"/>
      </a:lt1>
      <a:dk2>
        <a:srgbClr val="8F8F93"/>
      </a:dk2>
      <a:lt2>
        <a:srgbClr val="FFFFFF"/>
      </a:lt2>
      <a:accent1>
        <a:srgbClr val="13547D"/>
      </a:accent1>
      <a:accent2>
        <a:srgbClr val="0C3351"/>
      </a:accent2>
      <a:accent3>
        <a:srgbClr val="1B799F"/>
      </a:accent3>
      <a:accent4>
        <a:srgbClr val="91BAD3"/>
      </a:accent4>
      <a:accent5>
        <a:srgbClr val="414139"/>
      </a:accent5>
      <a:accent6>
        <a:srgbClr val="8F8F93"/>
      </a:accent6>
      <a:hlink>
        <a:srgbClr val="13547D"/>
      </a:hlink>
      <a:folHlink>
        <a:srgbClr val="1B799F"/>
      </a:folHlink>
    </a:clrScheme>
    <a:fontScheme name="Office 2">
      <a:majorFont>
        <a:latin typeface="Proxima Nova 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Helvetica Neue Light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1666</Words>
  <Application>Microsoft Office PowerPoint</Application>
  <PresentationFormat>Widescreen</PresentationFormat>
  <Paragraphs>299</Paragraphs>
  <Slides>28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Helvetica Neue Light</vt:lpstr>
      <vt:lpstr>Verdana</vt:lpstr>
      <vt:lpstr>1_Office Theme</vt:lpstr>
      <vt:lpstr>Module 6 Systems Testing and Evaluation</vt:lpstr>
      <vt:lpstr>Learning Objectives</vt:lpstr>
      <vt:lpstr>CPHIMS Competency Areas</vt:lpstr>
      <vt:lpstr>Testing</vt:lpstr>
      <vt:lpstr>Purpose of Systems Testing</vt:lpstr>
      <vt:lpstr>Comprehensive Testing</vt:lpstr>
      <vt:lpstr>How is testing completed?</vt:lpstr>
      <vt:lpstr>Test Methodology</vt:lpstr>
      <vt:lpstr>Test Methodology</vt:lpstr>
      <vt:lpstr>Test Methodology</vt:lpstr>
      <vt:lpstr>Test Methodologies</vt:lpstr>
      <vt:lpstr>Classification of Test Methods</vt:lpstr>
      <vt:lpstr>Test Reporting and Final Evaluation</vt:lpstr>
      <vt:lpstr>Practice Questions  Module 6</vt:lpstr>
      <vt:lpstr>Practice Question 1</vt:lpstr>
      <vt:lpstr>Practice Question 1</vt:lpstr>
      <vt:lpstr>Practice Question 2</vt:lpstr>
      <vt:lpstr>Practice Question 2</vt:lpstr>
      <vt:lpstr>Practice Question 3</vt:lpstr>
      <vt:lpstr>Practice Question 3</vt:lpstr>
      <vt:lpstr>Practice Question 4</vt:lpstr>
      <vt:lpstr>Practice Question 4</vt:lpstr>
      <vt:lpstr>Practice Question 5</vt:lpstr>
      <vt:lpstr>Practice Question 5</vt:lpstr>
      <vt:lpstr>Practice Question 6</vt:lpstr>
      <vt:lpstr>Practice Question 6</vt:lpstr>
      <vt:lpstr>Practice Question 7</vt:lpstr>
      <vt:lpstr>Practice Question 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6 Systems Testing and Evaluation</dc:title>
  <dc:creator>khristenholmes@gmail.com</dc:creator>
  <cp:lastModifiedBy>khristenholmes@gmail.com</cp:lastModifiedBy>
  <cp:revision>2</cp:revision>
  <dcterms:created xsi:type="dcterms:W3CDTF">2018-12-02T07:03:15Z</dcterms:created>
  <dcterms:modified xsi:type="dcterms:W3CDTF">2018-12-02T07:13:34Z</dcterms:modified>
</cp:coreProperties>
</file>