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80" r:id="rId2"/>
    <p:sldId id="281" r:id="rId3"/>
    <p:sldId id="282" r:id="rId4"/>
    <p:sldId id="283" r:id="rId5"/>
    <p:sldId id="284" r:id="rId6"/>
    <p:sldId id="285" r:id="rId7"/>
    <p:sldId id="286" r:id="rId8"/>
    <p:sldId id="287" r:id="rId9"/>
    <p:sldId id="76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766"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769" r:id="rId53"/>
    <p:sldId id="330" r:id="rId54"/>
    <p:sldId id="331" r:id="rId55"/>
    <p:sldId id="332" r:id="rId56"/>
    <p:sldId id="333" r:id="rId57"/>
    <p:sldId id="334" r:id="rId58"/>
    <p:sldId id="335" r:id="rId59"/>
    <p:sldId id="336" r:id="rId60"/>
    <p:sldId id="337" r:id="rId61"/>
    <p:sldId id="338" r:id="rId62"/>
    <p:sldId id="768" r:id="rId63"/>
    <p:sldId id="340" r:id="rId64"/>
    <p:sldId id="34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A6F78-495B-421D-BF05-C98EC1E7030D}"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BCCBD-02FF-49D8-8214-1EAE4AA1DFE7}" type="slidenum">
              <a:rPr lang="en-US" smtClean="0"/>
              <a:t>‹#›</a:t>
            </a:fld>
            <a:endParaRPr lang="en-US"/>
          </a:p>
        </p:txBody>
      </p:sp>
    </p:spTree>
    <p:extLst>
      <p:ext uri="{BB962C8B-B14F-4D97-AF65-F5344CB8AC3E}">
        <p14:creationId xmlns:p14="http://schemas.microsoft.com/office/powerpoint/2010/main" val="165017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950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16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828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34018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1514475" y="790575"/>
            <a:ext cx="5297488" cy="3971925"/>
          </a:xfrm>
          <a:ln/>
        </p:spPr>
      </p:sp>
      <p:sp>
        <p:nvSpPr>
          <p:cNvPr id="175107" name="Rectangle 3"/>
          <p:cNvSpPr>
            <a:spLocks noGrp="1" noChangeArrowheads="1"/>
          </p:cNvSpPr>
          <p:nvPr>
            <p:ph type="body" idx="1"/>
          </p:nvPr>
        </p:nvSpPr>
        <p:spPr>
          <a:xfrm>
            <a:off x="834476" y="5030130"/>
            <a:ext cx="6655930" cy="47640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45454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55063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832683" y="5027196"/>
            <a:ext cx="6657711" cy="53817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730454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832683" y="5027196"/>
            <a:ext cx="6657711" cy="53817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801483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90836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38663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1243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0692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16492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202869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543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xfrm>
            <a:off x="554501" y="5027196"/>
            <a:ext cx="7305559" cy="52926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749257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73092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29928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xfrm>
            <a:off x="463016" y="5027194"/>
            <a:ext cx="7305561" cy="51163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57538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xfrm>
            <a:off x="463016" y="5027194"/>
            <a:ext cx="7305561" cy="51163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95382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xfrm>
            <a:off x="463018" y="5027196"/>
            <a:ext cx="7397041" cy="52926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92151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xfrm>
            <a:off x="463018" y="5027195"/>
            <a:ext cx="7397041" cy="50290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27312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926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xfrm>
            <a:off x="463018" y="5027195"/>
            <a:ext cx="7397041" cy="50290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524279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xfrm>
            <a:off x="554500" y="5027194"/>
            <a:ext cx="7214076" cy="51163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80946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xfrm>
            <a:off x="554500" y="5027194"/>
            <a:ext cx="7214076" cy="51163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732960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019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4758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xfrm>
            <a:off x="554501" y="5027196"/>
            <a:ext cx="7305559" cy="52926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50481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379935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761732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4813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53049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224549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23475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dirty="0"/>
          </a:p>
        </p:txBody>
      </p:sp>
    </p:spTree>
    <p:extLst>
      <p:ext uri="{BB962C8B-B14F-4D97-AF65-F5344CB8AC3E}">
        <p14:creationId xmlns:p14="http://schemas.microsoft.com/office/powerpoint/2010/main" val="2126651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dirty="0"/>
          </a:p>
        </p:txBody>
      </p:sp>
    </p:spTree>
    <p:extLst>
      <p:ext uri="{BB962C8B-B14F-4D97-AF65-F5344CB8AC3E}">
        <p14:creationId xmlns:p14="http://schemas.microsoft.com/office/powerpoint/2010/main" val="8401458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7403289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7549899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dirty="0"/>
          </a:p>
        </p:txBody>
      </p:sp>
    </p:spTree>
    <p:extLst>
      <p:ext uri="{BB962C8B-B14F-4D97-AF65-F5344CB8AC3E}">
        <p14:creationId xmlns:p14="http://schemas.microsoft.com/office/powerpoint/2010/main" val="2829672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dirty="0"/>
          </a:p>
        </p:txBody>
      </p:sp>
    </p:spTree>
    <p:extLst>
      <p:ext uri="{BB962C8B-B14F-4D97-AF65-F5344CB8AC3E}">
        <p14:creationId xmlns:p14="http://schemas.microsoft.com/office/powerpoint/2010/main" val="28827637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Tree>
    <p:extLst>
      <p:ext uri="{BB962C8B-B14F-4D97-AF65-F5344CB8AC3E}">
        <p14:creationId xmlns:p14="http://schemas.microsoft.com/office/powerpoint/2010/main" val="38735616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Tree>
    <p:extLst>
      <p:ext uri="{BB962C8B-B14F-4D97-AF65-F5344CB8AC3E}">
        <p14:creationId xmlns:p14="http://schemas.microsoft.com/office/powerpoint/2010/main" val="11804920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sz="2900" dirty="0"/>
          </a:p>
        </p:txBody>
      </p:sp>
    </p:spTree>
    <p:extLst>
      <p:ext uri="{BB962C8B-B14F-4D97-AF65-F5344CB8AC3E}">
        <p14:creationId xmlns:p14="http://schemas.microsoft.com/office/powerpoint/2010/main" val="149768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3638413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sz="2900" dirty="0"/>
          </a:p>
        </p:txBody>
      </p:sp>
    </p:spTree>
    <p:extLst>
      <p:ext uri="{BB962C8B-B14F-4D97-AF65-F5344CB8AC3E}">
        <p14:creationId xmlns:p14="http://schemas.microsoft.com/office/powerpoint/2010/main" val="10253154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sz="2900" dirty="0"/>
          </a:p>
        </p:txBody>
      </p:sp>
    </p:spTree>
    <p:extLst>
      <p:ext uri="{BB962C8B-B14F-4D97-AF65-F5344CB8AC3E}">
        <p14:creationId xmlns:p14="http://schemas.microsoft.com/office/powerpoint/2010/main" val="37397724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sz="2900" dirty="0"/>
          </a:p>
        </p:txBody>
      </p:sp>
    </p:spTree>
    <p:extLst>
      <p:ext uri="{BB962C8B-B14F-4D97-AF65-F5344CB8AC3E}">
        <p14:creationId xmlns:p14="http://schemas.microsoft.com/office/powerpoint/2010/main" val="42209333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6086662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2118673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3688001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7160558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9369624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6611693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sz="2900" dirty="0"/>
          </a:p>
        </p:txBody>
      </p:sp>
    </p:spTree>
    <p:extLst>
      <p:ext uri="{BB962C8B-B14F-4D97-AF65-F5344CB8AC3E}">
        <p14:creationId xmlns:p14="http://schemas.microsoft.com/office/powerpoint/2010/main" val="104697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9567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sz="2900" dirty="0"/>
          </a:p>
        </p:txBody>
      </p:sp>
    </p:spTree>
    <p:extLst>
      <p:ext uri="{BB962C8B-B14F-4D97-AF65-F5344CB8AC3E}">
        <p14:creationId xmlns:p14="http://schemas.microsoft.com/office/powerpoint/2010/main" val="19730736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7665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851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324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823901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851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7173575" y="1919113"/>
            <a:ext cx="4669496" cy="882587"/>
          </a:xfrm>
          <a:prstGeom prst="rect">
            <a:avLst/>
          </a:prstGeom>
        </p:spPr>
        <p:txBody>
          <a:bodyPr lIns="0" rIns="0" anchor="t">
            <a:normAutofit/>
          </a:bodyPr>
          <a:lstStyle>
            <a:lvl1pPr>
              <a:lnSpc>
                <a:spcPct val="100000"/>
              </a:lnSpc>
              <a:spcBef>
                <a:spcPts val="0"/>
              </a:spcBef>
              <a:spcAft>
                <a:spcPts val="0"/>
              </a:spcAft>
              <a:defRPr sz="3000" baseline="0">
                <a:solidFill>
                  <a:srgbClr val="217AA0"/>
                </a:solidFill>
              </a:defRPr>
            </a:lvl1pPr>
          </a:lstStyle>
          <a:p>
            <a:r>
              <a:rPr lang="en-US" dirty="0"/>
              <a:t>Place Title Here</a:t>
            </a:r>
          </a:p>
        </p:txBody>
      </p:sp>
      <p:sp>
        <p:nvSpPr>
          <p:cNvPr id="3" name="Subtitle 2"/>
          <p:cNvSpPr>
            <a:spLocks noGrp="1"/>
          </p:cNvSpPr>
          <p:nvPr>
            <p:ph type="subTitle" idx="1"/>
          </p:nvPr>
        </p:nvSpPr>
        <p:spPr>
          <a:xfrm>
            <a:off x="7173577" y="2955637"/>
            <a:ext cx="4669495" cy="1508605"/>
          </a:xfrm>
          <a:prstGeom prst="rect">
            <a:avLst/>
          </a:prstGeom>
        </p:spPr>
        <p:txBody>
          <a:bodyPr lIns="0" rIns="0" anchor="t">
            <a:normAutofit/>
          </a:bodyPr>
          <a:lstStyle>
            <a:lvl1pPr marL="0" indent="0" algn="l">
              <a:lnSpc>
                <a:spcPct val="100000"/>
              </a:lnSpc>
              <a:buNone/>
              <a:defRPr sz="20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0062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74952" y="1919113"/>
            <a:ext cx="10868120" cy="882587"/>
          </a:xfrm>
          <a:prstGeom prst="rect">
            <a:avLst/>
          </a:prstGeom>
        </p:spPr>
        <p:txBody>
          <a:bodyPr lIns="0" rIns="0" anchor="t">
            <a:normAutofit/>
          </a:bodyPr>
          <a:lstStyle>
            <a:lvl1pPr>
              <a:lnSpc>
                <a:spcPct val="80000"/>
              </a:lnSpc>
              <a:spcBef>
                <a:spcPts val="0"/>
              </a:spcBef>
              <a:spcAft>
                <a:spcPts val="0"/>
              </a:spcAft>
              <a:defRPr sz="3600" baseline="0">
                <a:solidFill>
                  <a:srgbClr val="217AA0"/>
                </a:solidFill>
              </a:defRPr>
            </a:lvl1pPr>
          </a:lstStyle>
          <a:p>
            <a:r>
              <a:rPr lang="en-US" dirty="0"/>
              <a:t>Place Subtitle Here</a:t>
            </a:r>
          </a:p>
        </p:txBody>
      </p:sp>
      <p:sp>
        <p:nvSpPr>
          <p:cNvPr id="3" name="Subtitle 2"/>
          <p:cNvSpPr>
            <a:spLocks noGrp="1"/>
          </p:cNvSpPr>
          <p:nvPr>
            <p:ph type="subTitle" idx="1"/>
          </p:nvPr>
        </p:nvSpPr>
        <p:spPr>
          <a:xfrm>
            <a:off x="974951" y="2955637"/>
            <a:ext cx="10868120" cy="1508605"/>
          </a:xfrm>
          <a:prstGeom prst="rect">
            <a:avLst/>
          </a:prstGeom>
        </p:spPr>
        <p:txBody>
          <a:bodyPr lIns="0" rIns="0" anchor="t">
            <a:normAutofit/>
          </a:bodyPr>
          <a:lstStyle>
            <a:lvl1pPr marL="0" indent="0" algn="l">
              <a:buNone/>
              <a:defRPr sz="28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4480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54425" y="1579056"/>
            <a:ext cx="10627975" cy="3479031"/>
          </a:xfrm>
          <a:prstGeom prst="rect">
            <a:avLst/>
          </a:prstGeom>
        </p:spPr>
        <p:txBody>
          <a:bodyPr>
            <a:normAutofit/>
          </a:bodyPr>
          <a:lstStyle>
            <a:lvl1pPr marL="192024" indent="-192024">
              <a:lnSpc>
                <a:spcPct val="100000"/>
              </a:lnSpc>
              <a:defRPr sz="2400">
                <a:solidFill>
                  <a:schemeClr val="tx1"/>
                </a:solidFill>
              </a:defRPr>
            </a:lvl1pPr>
            <a:lvl2pPr>
              <a:lnSpc>
                <a:spcPct val="100000"/>
              </a:lnSpc>
              <a:defRPr sz="2400">
                <a:solidFill>
                  <a:schemeClr val="tx1"/>
                </a:solidFill>
              </a:defRPr>
            </a:lvl2pPr>
            <a:lvl3pPr>
              <a:lnSpc>
                <a:spcPct val="100000"/>
              </a:lnSpc>
              <a:defRPr sz="2400">
                <a:solidFill>
                  <a:schemeClr val="tx1"/>
                </a:solidFill>
              </a:defRPr>
            </a:lvl3pPr>
            <a:lvl4pPr>
              <a:lnSpc>
                <a:spcPct val="100000"/>
              </a:lnSpc>
              <a:defRPr sz="2400">
                <a:solidFill>
                  <a:schemeClr val="tx1"/>
                </a:solidFill>
              </a:defRPr>
            </a:lvl4pPr>
            <a:lvl5pPr>
              <a:lnSpc>
                <a:spcPct val="100000"/>
              </a:lnSpc>
              <a:defRPr sz="2400">
                <a:solidFill>
                  <a:schemeClr val="tx1"/>
                </a:solidFill>
              </a:defRPr>
            </a:lvl5pPr>
          </a:lstStyle>
          <a:p>
            <a:pPr lvl="0"/>
            <a:r>
              <a:rPr lang="en-US" dirty="0"/>
              <a:t>Click to edit Master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954425" y="572003"/>
            <a:ext cx="10627977" cy="80433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0653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74949" y="1775435"/>
            <a:ext cx="5021568" cy="3971636"/>
          </a:xfrm>
          <a:prstGeom prst="rect">
            <a:avLst/>
          </a:prstGeom>
        </p:spPr>
        <p:txBody>
          <a:bodyPr>
            <a:normAutofit/>
          </a:bodyPr>
          <a:lstStyle>
            <a:lvl1pPr marL="192024" indent="-192024">
              <a:lnSpc>
                <a:spcPct val="90000"/>
              </a:lnSpc>
              <a:defRPr sz="2000">
                <a:solidFill>
                  <a:schemeClr val="tx1"/>
                </a:solidFill>
              </a:defRPr>
            </a:lvl1pPr>
            <a:lvl2pPr>
              <a:lnSpc>
                <a:spcPct val="80000"/>
              </a:lnSpc>
              <a:defRPr sz="2000">
                <a:solidFill>
                  <a:schemeClr val="tx1"/>
                </a:solidFill>
              </a:defRPr>
            </a:lvl2pPr>
            <a:lvl3pPr>
              <a:lnSpc>
                <a:spcPct val="80000"/>
              </a:lnSpc>
              <a:defRPr sz="2000">
                <a:solidFill>
                  <a:schemeClr val="tx1"/>
                </a:solidFill>
              </a:defRPr>
            </a:lvl3pPr>
            <a:lvl4pPr>
              <a:lnSpc>
                <a:spcPct val="80000"/>
              </a:lnSpc>
              <a:defRPr sz="2000">
                <a:solidFill>
                  <a:schemeClr val="tx1"/>
                </a:solidFill>
              </a:defRPr>
            </a:lvl4pPr>
            <a:lvl5pPr>
              <a:lnSpc>
                <a:spcPct val="80000"/>
              </a:lnSpc>
              <a:defRPr sz="20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3370" y="1775435"/>
            <a:ext cx="5389033" cy="3971636"/>
          </a:xfrm>
          <a:prstGeom prst="rect">
            <a:avLst/>
          </a:prstGeom>
        </p:spPr>
        <p:txBody>
          <a:bodyPr>
            <a:normAutofit/>
          </a:bodyPr>
          <a:lstStyle>
            <a:lvl1pPr marL="192024" indent="-192024">
              <a:lnSpc>
                <a:spcPct val="100000"/>
              </a:lnSpc>
              <a:defRPr sz="2000">
                <a:solidFill>
                  <a:schemeClr val="tx1"/>
                </a:solidFill>
              </a:defRPr>
            </a:lvl1pPr>
            <a:lvl2pPr>
              <a:lnSpc>
                <a:spcPct val="100000"/>
              </a:lnSpc>
              <a:defRPr sz="2000">
                <a:solidFill>
                  <a:schemeClr val="tx1"/>
                </a:solidFill>
              </a:defRPr>
            </a:lvl2pPr>
            <a:lvl3pPr>
              <a:lnSpc>
                <a:spcPct val="100000"/>
              </a:lnSpc>
              <a:defRPr sz="2000">
                <a:solidFill>
                  <a:schemeClr val="tx1"/>
                </a:solidFill>
              </a:defRPr>
            </a:lvl3pPr>
            <a:lvl4pPr>
              <a:lnSpc>
                <a:spcPct val="100000"/>
              </a:lnSpc>
              <a:defRPr sz="2000">
                <a:solidFill>
                  <a:schemeClr val="tx1"/>
                </a:solidFill>
              </a:defRPr>
            </a:lvl4pPr>
            <a:lvl5pPr>
              <a:lnSpc>
                <a:spcPct val="100000"/>
              </a:lnSpc>
              <a:defRPr sz="20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954425" y="572003"/>
            <a:ext cx="10627977" cy="80433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69376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4949" y="627581"/>
            <a:ext cx="3645736" cy="1056410"/>
          </a:xfrm>
          <a:prstGeom prst="rect">
            <a:avLst/>
          </a:prstGeom>
        </p:spPr>
        <p:txBody>
          <a:bodyPr anchor="t"/>
          <a:lstStyle>
            <a:lvl1pPr algn="l">
              <a:lnSpc>
                <a:spcPct val="80000"/>
              </a:lnSpc>
              <a:defRPr sz="2000" b="1"/>
            </a:lvl1pPr>
          </a:lstStyle>
          <a:p>
            <a:r>
              <a:rPr lang="en-US" dirty="0"/>
              <a:t>Click to edit Master title style</a:t>
            </a:r>
          </a:p>
        </p:txBody>
      </p:sp>
      <p:sp>
        <p:nvSpPr>
          <p:cNvPr id="3" name="Content Placeholder 2"/>
          <p:cNvSpPr>
            <a:spLocks noGrp="1"/>
          </p:cNvSpPr>
          <p:nvPr>
            <p:ph idx="1"/>
          </p:nvPr>
        </p:nvSpPr>
        <p:spPr>
          <a:xfrm>
            <a:off x="4766733" y="627581"/>
            <a:ext cx="6815667" cy="4883450"/>
          </a:xfrm>
          <a:prstGeom prst="rect">
            <a:avLst/>
          </a:prstGeom>
        </p:spPr>
        <p:txBody>
          <a:bodyPr>
            <a:normAutofit/>
          </a:bodyPr>
          <a:lstStyle>
            <a:lvl1pPr marL="192024" indent="-192024">
              <a:lnSpc>
                <a:spcPct val="100000"/>
              </a:lnSpc>
              <a:defRPr sz="2000">
                <a:solidFill>
                  <a:schemeClr val="tx1"/>
                </a:solidFill>
              </a:defRPr>
            </a:lvl1pPr>
            <a:lvl2pPr>
              <a:lnSpc>
                <a:spcPct val="100000"/>
              </a:lnSpc>
              <a:defRPr sz="2000">
                <a:solidFill>
                  <a:schemeClr val="tx1"/>
                </a:solidFill>
              </a:defRPr>
            </a:lvl2pPr>
            <a:lvl3pPr>
              <a:lnSpc>
                <a:spcPct val="100000"/>
              </a:lnSpc>
              <a:defRPr sz="2000">
                <a:solidFill>
                  <a:schemeClr val="tx1"/>
                </a:solidFill>
              </a:defRPr>
            </a:lvl3pPr>
            <a:lvl4pPr>
              <a:lnSpc>
                <a:spcPct val="100000"/>
              </a:lnSpc>
              <a:defRPr sz="2000">
                <a:solidFill>
                  <a:schemeClr val="tx1"/>
                </a:solidFill>
              </a:defRPr>
            </a:lvl4pPr>
            <a:lvl5pPr>
              <a:lnSpc>
                <a:spcPct val="100000"/>
              </a:lnSpc>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74949" y="1435103"/>
            <a:ext cx="3645736" cy="4075929"/>
          </a:xfrm>
          <a:prstGeom prst="rect">
            <a:avLst/>
          </a:prstGeom>
        </p:spPr>
        <p:txBody>
          <a:bodyPr>
            <a:normAutofit/>
          </a:bodyPr>
          <a:lstStyle>
            <a:lvl1pPr marL="192024" indent="-192024">
              <a:lnSpc>
                <a:spcPct val="100000"/>
              </a:lnSpc>
              <a:buFont typeface="Arial"/>
              <a:buChar char="•"/>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52987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4949" y="4527494"/>
            <a:ext cx="10658251" cy="490931"/>
          </a:xfrm>
          <a:prstGeom prst="rect">
            <a:avLst/>
          </a:prstGeo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0" y="2"/>
            <a:ext cx="12192000" cy="45172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74949" y="5018425"/>
            <a:ext cx="10658251" cy="769699"/>
          </a:xfrm>
          <a:prstGeom prst="rect">
            <a:avLst/>
          </a:prstGeom>
        </p:spPr>
        <p:txBody>
          <a:bodyPr/>
          <a:lstStyle>
            <a:lvl1pPr marL="0" indent="0">
              <a:lnSpc>
                <a:spcPct val="10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429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2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5197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457200" rtl="0" eaLnBrk="1" latinLnBrk="0" hangingPunct="1">
        <a:spcBef>
          <a:spcPct val="0"/>
        </a:spcBef>
        <a:buNone/>
        <a:defRPr sz="2800" b="1" i="0" kern="1200">
          <a:solidFill>
            <a:srgbClr val="217AA0"/>
          </a:solidFill>
          <a:latin typeface="Verdana"/>
          <a:ea typeface="+mj-ea"/>
          <a:cs typeface="Verdana"/>
        </a:defRPr>
      </a:lvl1pPr>
    </p:titleStyle>
    <p:bodyStyle>
      <a:lvl1pPr marL="192024" indent="-192024"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1pPr>
      <a:lvl2pPr marL="742950" indent="-28575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2pPr>
      <a:lvl3pPr marL="11430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3pPr>
      <a:lvl4pPr marL="16002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4pPr>
      <a:lvl5pPr marL="20574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statista.com/statistics/184968/us-health-expenditure-as-percent-of-gdp-since-196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money.cnn.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npr.org/sections/health-shots/2016/05/03/476636183/death-certificates-undercount-toll-of-medical-error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Health_systems_by_country"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healthit.gov/unintended-consequences/content/glossary.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healthcareitnews.com/news/here-are-12-healthcare-issues-will-define-2018-according-pwc"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Module 1</a:t>
            </a:r>
            <a:br>
              <a:rPr lang="en-US" dirty="0"/>
            </a:br>
            <a:r>
              <a:rPr lang="en-US" dirty="0"/>
              <a:t>The Healthcare Environment</a:t>
            </a:r>
          </a:p>
        </p:txBody>
      </p:sp>
    </p:spTree>
    <p:extLst>
      <p:ext uri="{BB962C8B-B14F-4D97-AF65-F5344CB8AC3E}">
        <p14:creationId xmlns:p14="http://schemas.microsoft.com/office/powerpoint/2010/main" val="2772036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263742" y="3851872"/>
            <a:ext cx="5368959" cy="2137823"/>
          </a:xfrm>
          <a:prstGeom prst="rect">
            <a:avLst/>
          </a:prstGeom>
        </p:spPr>
      </p:pic>
      <p:sp>
        <p:nvSpPr>
          <p:cNvPr id="5" name="Title 4"/>
          <p:cNvSpPr>
            <a:spLocks noGrp="1"/>
          </p:cNvSpPr>
          <p:nvPr>
            <p:ph type="title"/>
          </p:nvPr>
        </p:nvSpPr>
        <p:spPr/>
        <p:txBody>
          <a:bodyPr/>
          <a:lstStyle/>
          <a:p>
            <a:r>
              <a:rPr lang="en-US" dirty="0"/>
              <a:t>Healthcare Spending</a:t>
            </a:r>
          </a:p>
        </p:txBody>
      </p:sp>
      <p:sp>
        <p:nvSpPr>
          <p:cNvPr id="4" name="Rectangle 3"/>
          <p:cNvSpPr/>
          <p:nvPr/>
        </p:nvSpPr>
        <p:spPr>
          <a:xfrm>
            <a:off x="7404100" y="4194319"/>
            <a:ext cx="3035300" cy="692497"/>
          </a:xfrm>
          <a:prstGeom prst="rect">
            <a:avLst/>
          </a:prstGeom>
        </p:spPr>
        <p:txBody>
          <a:bodyPr wrap="square">
            <a:spAutoFit/>
          </a:bodyPr>
          <a:lstStyle/>
          <a:p>
            <a:pPr defTabSz="457200"/>
            <a:r>
              <a:rPr lang="en-US" sz="1300" dirty="0">
                <a:solidFill>
                  <a:srgbClr val="000000"/>
                </a:solidFill>
                <a:latin typeface="Arial"/>
                <a:cs typeface="Arial"/>
                <a:hlinkClick r:id="rId4"/>
              </a:rPr>
              <a:t>www.statista.com/statistics/184968/us-health-expenditure-as-percent-of-gdp-since-1960/</a:t>
            </a:r>
            <a:r>
              <a:rPr lang="en-US" sz="1300" dirty="0">
                <a:solidFill>
                  <a:srgbClr val="000000"/>
                </a:solidFill>
                <a:latin typeface="Arial"/>
                <a:cs typeface="Arial"/>
              </a:rPr>
              <a:t>     </a:t>
            </a:r>
          </a:p>
        </p:txBody>
      </p:sp>
      <p:pic>
        <p:nvPicPr>
          <p:cNvPr id="8" name="Picture 7"/>
          <p:cNvPicPr>
            <a:picLocks noChangeAspect="1"/>
          </p:cNvPicPr>
          <p:nvPr/>
        </p:nvPicPr>
        <p:blipFill rotWithShape="1">
          <a:blip r:embed="rId5"/>
          <a:srcRect l="12699" t="17274" r="3232" b="72656"/>
          <a:stretch/>
        </p:blipFill>
        <p:spPr>
          <a:xfrm>
            <a:off x="2263741" y="1097538"/>
            <a:ext cx="7947061" cy="350865"/>
          </a:xfrm>
          <a:prstGeom prst="rect">
            <a:avLst/>
          </a:prstGeom>
        </p:spPr>
      </p:pic>
      <p:pic>
        <p:nvPicPr>
          <p:cNvPr id="10" name="Picture 9"/>
          <p:cNvPicPr>
            <a:picLocks noChangeAspect="1"/>
          </p:cNvPicPr>
          <p:nvPr/>
        </p:nvPicPr>
        <p:blipFill>
          <a:blip r:embed="rId6"/>
          <a:stretch>
            <a:fillRect/>
          </a:stretch>
        </p:blipFill>
        <p:spPr>
          <a:xfrm>
            <a:off x="2239818" y="1520471"/>
            <a:ext cx="4910282" cy="2259333"/>
          </a:xfrm>
          <a:prstGeom prst="rect">
            <a:avLst/>
          </a:prstGeom>
        </p:spPr>
      </p:pic>
    </p:spTree>
    <p:extLst>
      <p:ext uri="{BB962C8B-B14F-4D97-AF65-F5344CB8AC3E}">
        <p14:creationId xmlns:p14="http://schemas.microsoft.com/office/powerpoint/2010/main" val="370591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5398" y="2112935"/>
            <a:ext cx="6179966" cy="3478212"/>
          </a:xfrm>
        </p:spPr>
      </p:pic>
      <p:sp>
        <p:nvSpPr>
          <p:cNvPr id="2" name="Title 1"/>
          <p:cNvSpPr>
            <a:spLocks noGrp="1"/>
          </p:cNvSpPr>
          <p:nvPr>
            <p:ph type="title"/>
          </p:nvPr>
        </p:nvSpPr>
        <p:spPr/>
        <p:txBody>
          <a:bodyPr>
            <a:normAutofit/>
          </a:bodyPr>
          <a:lstStyle/>
          <a:p>
            <a:r>
              <a:rPr lang="en-US">
                <a:latin typeface="Verdana" panose="020B0604030504040204" pitchFamily="34" charset="0"/>
                <a:ea typeface="Verdana" panose="020B0604030504040204" pitchFamily="34" charset="0"/>
                <a:cs typeface="Verdana" panose="020B0604030504040204" pitchFamily="34" charset="0"/>
              </a:rPr>
              <a:t>Healthcare Spending</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2590800" y="5715002"/>
            <a:ext cx="3429000" cy="276999"/>
          </a:xfrm>
          <a:prstGeom prst="rect">
            <a:avLst/>
          </a:prstGeom>
          <a:noFill/>
        </p:spPr>
        <p:txBody>
          <a:bodyPr wrap="square" rtlCol="0">
            <a:spAutoFit/>
          </a:bodyPr>
          <a:lstStyle/>
          <a:p>
            <a:pPr defTabSz="457200"/>
            <a:r>
              <a:rPr lang="en-US" sz="1200" dirty="0">
                <a:solidFill>
                  <a:srgbClr val="000000"/>
                </a:solidFill>
                <a:latin typeface="Helvetica Neue Light"/>
              </a:rPr>
              <a:t>Source </a:t>
            </a:r>
            <a:r>
              <a:rPr lang="en-US" sz="1200" dirty="0">
                <a:solidFill>
                  <a:srgbClr val="000000"/>
                </a:solidFill>
                <a:latin typeface="Helvetica Neue Light"/>
                <a:hlinkClick r:id="rId4"/>
              </a:rPr>
              <a:t>http://money.cnn.com/</a:t>
            </a:r>
            <a:r>
              <a:rPr lang="en-US" sz="1200" dirty="0">
                <a:solidFill>
                  <a:srgbClr val="000000"/>
                </a:solidFill>
                <a:latin typeface="Helvetica Neue Light"/>
              </a:rPr>
              <a:t> </a:t>
            </a:r>
          </a:p>
        </p:txBody>
      </p:sp>
    </p:spTree>
    <p:extLst>
      <p:ext uri="{BB962C8B-B14F-4D97-AF65-F5344CB8AC3E}">
        <p14:creationId xmlns:p14="http://schemas.microsoft.com/office/powerpoint/2010/main" val="428150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fontAlgn="base"/>
            <a:r>
              <a:rPr lang="en-US" dirty="0"/>
              <a:t>Preventable medical errors</a:t>
            </a:r>
          </a:p>
          <a:p>
            <a:pPr lvl="1" fontAlgn="base"/>
            <a:r>
              <a:rPr lang="en-US" dirty="0"/>
              <a:t>Claim over 250,000 people each year in US hospitals (about 700 per day)</a:t>
            </a:r>
          </a:p>
          <a:p>
            <a:pPr lvl="1" fontAlgn="base"/>
            <a:r>
              <a:rPr lang="en-US" dirty="0"/>
              <a:t>Number 3 Killer</a:t>
            </a:r>
          </a:p>
          <a:p>
            <a:pPr lvl="1" fontAlgn="base"/>
            <a:r>
              <a:rPr lang="en-US" dirty="0"/>
              <a:t>Third only to heart disease and cancer</a:t>
            </a:r>
          </a:p>
          <a:p>
            <a:endParaRPr lang="en-US" sz="3600" dirty="0"/>
          </a:p>
        </p:txBody>
      </p:sp>
      <p:sp>
        <p:nvSpPr>
          <p:cNvPr id="4" name="Title 3"/>
          <p:cNvSpPr>
            <a:spLocks noGrp="1"/>
          </p:cNvSpPr>
          <p:nvPr>
            <p:ph type="title"/>
          </p:nvPr>
        </p:nvSpPr>
        <p:spPr/>
        <p:txBody>
          <a:bodyPr>
            <a:normAutofit/>
          </a:bodyPr>
          <a:lstStyle/>
          <a:p>
            <a:r>
              <a:rPr lang="en-US"/>
              <a:t>Challenges - Safety</a:t>
            </a:r>
            <a:endParaRPr lang="en-US" dirty="0"/>
          </a:p>
        </p:txBody>
      </p:sp>
      <p:sp>
        <p:nvSpPr>
          <p:cNvPr id="9" name="TextBox 8"/>
          <p:cNvSpPr txBox="1"/>
          <p:nvPr/>
        </p:nvSpPr>
        <p:spPr>
          <a:xfrm>
            <a:off x="2667000" y="4876800"/>
            <a:ext cx="7239000" cy="923330"/>
          </a:xfrm>
          <a:prstGeom prst="rect">
            <a:avLst/>
          </a:prstGeom>
          <a:noFill/>
        </p:spPr>
        <p:txBody>
          <a:bodyPr wrap="square" rtlCol="0">
            <a:spAutoFit/>
          </a:bodyPr>
          <a:lstStyle/>
          <a:p>
            <a:pPr defTabSz="457200"/>
            <a:r>
              <a:rPr lang="en-US" dirty="0">
                <a:solidFill>
                  <a:srgbClr val="000000"/>
                </a:solidFill>
                <a:latin typeface="Helvetica Neue Light"/>
                <a:hlinkClick r:id="rId3"/>
              </a:rPr>
              <a:t>http://www.npr.org/sections/health-shots/2016/05/03/476636183/death-certificates-undercount-toll-of-medical-errors</a:t>
            </a:r>
            <a:r>
              <a:rPr lang="en-US" dirty="0">
                <a:solidFill>
                  <a:srgbClr val="000000"/>
                </a:solidFill>
                <a:latin typeface="Helvetica Neue Light"/>
              </a:rPr>
              <a:t> </a:t>
            </a:r>
          </a:p>
        </p:txBody>
      </p:sp>
    </p:spTree>
    <p:extLst>
      <p:ext uri="{BB962C8B-B14F-4D97-AF65-F5344CB8AC3E}">
        <p14:creationId xmlns:p14="http://schemas.microsoft.com/office/powerpoint/2010/main" val="205938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fontScale="92500" lnSpcReduction="20000"/>
          </a:bodyPr>
          <a:lstStyle/>
          <a:p>
            <a:r>
              <a:rPr lang="en-US" sz="2800" dirty="0">
                <a:latin typeface="Arial" pitchFamily="34" charset="0"/>
                <a:cs typeface="Arial" pitchFamily="34" charset="0"/>
              </a:rPr>
              <a:t>Examples</a:t>
            </a:r>
          </a:p>
          <a:p>
            <a:pPr lvl="1"/>
            <a:r>
              <a:rPr lang="en-US" dirty="0">
                <a:latin typeface="Arial" pitchFamily="34" charset="0"/>
                <a:cs typeface="Arial" pitchFamily="34" charset="0"/>
              </a:rPr>
              <a:t>Reduce spending on Chronic Disease </a:t>
            </a:r>
          </a:p>
          <a:p>
            <a:pPr lvl="2"/>
            <a:r>
              <a:rPr lang="en-US" b="1" dirty="0">
                <a:latin typeface="Arial" pitchFamily="34" charset="0"/>
                <a:cs typeface="Arial" pitchFamily="34" charset="0"/>
              </a:rPr>
              <a:t> </a:t>
            </a:r>
            <a:r>
              <a:rPr lang="en-US" dirty="0">
                <a:latin typeface="Arial" pitchFamily="34" charset="0"/>
                <a:cs typeface="Arial" pitchFamily="34" charset="0"/>
              </a:rPr>
              <a:t>Opportunity</a:t>
            </a:r>
            <a:r>
              <a:rPr lang="en-US" b="1" dirty="0">
                <a:latin typeface="Arial" pitchFamily="34" charset="0"/>
                <a:cs typeface="Arial" pitchFamily="34" charset="0"/>
              </a:rPr>
              <a:t>: </a:t>
            </a:r>
            <a:r>
              <a:rPr lang="en-US" dirty="0">
                <a:latin typeface="Arial" pitchFamily="34" charset="0"/>
                <a:cs typeface="Arial" pitchFamily="34" charset="0"/>
              </a:rPr>
              <a:t>$262 Billion*</a:t>
            </a:r>
          </a:p>
          <a:p>
            <a:pPr lvl="1"/>
            <a:r>
              <a:rPr lang="en-US" dirty="0">
                <a:latin typeface="Arial" pitchFamily="34" charset="0"/>
                <a:cs typeface="Arial" pitchFamily="34" charset="0"/>
              </a:rPr>
              <a:t>Reduce preventable deaths from Heart Disease, Cancer, Stroke, Respiratory Disease</a:t>
            </a:r>
          </a:p>
          <a:p>
            <a:pPr lvl="2"/>
            <a:r>
              <a:rPr lang="en-US" dirty="0">
                <a:latin typeface="Arial" pitchFamily="34" charset="0"/>
                <a:cs typeface="Arial" pitchFamily="34" charset="0"/>
              </a:rPr>
              <a:t>Opportunity: 258,000**</a:t>
            </a:r>
          </a:p>
          <a:p>
            <a:pPr lvl="1"/>
            <a:r>
              <a:rPr lang="en-US" dirty="0">
                <a:latin typeface="Arial" pitchFamily="34" charset="0"/>
                <a:cs typeface="Arial" pitchFamily="34" charset="0"/>
              </a:rPr>
              <a:t>Reduce premature deaths attributable to preventable hospital error</a:t>
            </a:r>
          </a:p>
          <a:p>
            <a:pPr lvl="2"/>
            <a:r>
              <a:rPr lang="en-US" dirty="0">
                <a:latin typeface="Arial" pitchFamily="34" charset="0"/>
                <a:cs typeface="Arial" pitchFamily="34" charset="0"/>
              </a:rPr>
              <a:t>Opportunity: 200,000 – 440,000***</a:t>
            </a:r>
            <a:endParaRPr lang="en-US" sz="2800" dirty="0">
              <a:latin typeface="Arial" pitchFamily="34" charset="0"/>
              <a:cs typeface="Arial" pitchFamily="34" charset="0"/>
            </a:endParaRPr>
          </a:p>
          <a:p>
            <a:pPr lvl="2"/>
            <a:endParaRPr lang="en-US" sz="3100" dirty="0">
              <a:solidFill>
                <a:srgbClr val="FF0000"/>
              </a:solidFill>
              <a:latin typeface="Arial" pitchFamily="34" charset="0"/>
              <a:cs typeface="Arial" pitchFamily="34" charset="0"/>
            </a:endParaRPr>
          </a:p>
          <a:p>
            <a:pPr lvl="2"/>
            <a:endParaRPr lang="en-US" sz="3100" dirty="0">
              <a:solidFill>
                <a:srgbClr val="FF0000"/>
              </a:solidFill>
              <a:latin typeface="Arial" pitchFamily="34" charset="0"/>
              <a:cs typeface="Arial" pitchFamily="34" charset="0"/>
            </a:endParaRPr>
          </a:p>
          <a:p>
            <a:pPr lvl="2"/>
            <a:endParaRPr lang="en-US" sz="3100" dirty="0">
              <a:solidFill>
                <a:srgbClr val="FF0000"/>
              </a:solidFill>
              <a:latin typeface="Arial" pitchFamily="34" charset="0"/>
              <a:cs typeface="Arial" pitchFamily="34" charset="0"/>
            </a:endParaRPr>
          </a:p>
          <a:p>
            <a:pPr lvl="2"/>
            <a:endParaRPr lang="en-US" sz="3100" b="1" dirty="0">
              <a:solidFill>
                <a:srgbClr val="FF0000"/>
              </a:solidFill>
              <a:latin typeface="Arial" pitchFamily="34" charset="0"/>
              <a:cs typeface="Arial" pitchFamily="34" charset="0"/>
            </a:endParaRPr>
          </a:p>
          <a:p>
            <a:pPr lvl="2"/>
            <a:endParaRPr lang="en-US" sz="3100" b="1" dirty="0">
              <a:solidFill>
                <a:srgbClr val="FF0000"/>
              </a:solidFill>
              <a:latin typeface="Arial" pitchFamily="34" charset="0"/>
              <a:cs typeface="Arial" pitchFamily="34" charset="0"/>
            </a:endParaRPr>
          </a:p>
          <a:p>
            <a:pPr lvl="2"/>
            <a:endParaRPr lang="en-US" sz="3100" b="1" dirty="0">
              <a:solidFill>
                <a:srgbClr val="FF0000"/>
              </a:solidFill>
              <a:latin typeface="Arial" pitchFamily="34" charset="0"/>
              <a:cs typeface="Arial" pitchFamily="34" charset="0"/>
            </a:endParaRPr>
          </a:p>
          <a:p>
            <a:pPr lvl="2"/>
            <a:endParaRPr lang="en-US" sz="3100" b="1" dirty="0">
              <a:solidFill>
                <a:srgbClr val="FF0000"/>
              </a:solidFill>
              <a:latin typeface="Arial" pitchFamily="34" charset="0"/>
              <a:cs typeface="Arial" pitchFamily="34" charset="0"/>
            </a:endParaRPr>
          </a:p>
          <a:p>
            <a:pPr lvl="1"/>
            <a:endParaRPr lang="en-US" sz="2000" dirty="0"/>
          </a:p>
          <a:p>
            <a:endParaRPr lang="en-US" dirty="0"/>
          </a:p>
        </p:txBody>
      </p:sp>
      <p:sp>
        <p:nvSpPr>
          <p:cNvPr id="8" name="Title 7"/>
          <p:cNvSpPr>
            <a:spLocks noGrp="1"/>
          </p:cNvSpPr>
          <p:nvPr>
            <p:ph type="title"/>
          </p:nvPr>
        </p:nvSpPr>
        <p:spPr/>
        <p:txBody>
          <a:bodyPr>
            <a:normAutofit/>
          </a:bodyPr>
          <a:lstStyle/>
          <a:p>
            <a:r>
              <a:rPr lang="en-US"/>
              <a:t>Triple Aim</a:t>
            </a:r>
            <a:endParaRPr lang="en-US" dirty="0"/>
          </a:p>
        </p:txBody>
      </p:sp>
      <p:sp>
        <p:nvSpPr>
          <p:cNvPr id="14" name="TextBox 13"/>
          <p:cNvSpPr txBox="1"/>
          <p:nvPr/>
        </p:nvSpPr>
        <p:spPr>
          <a:xfrm>
            <a:off x="7315200" y="5410200"/>
            <a:ext cx="2971800" cy="738664"/>
          </a:xfrm>
          <a:prstGeom prst="rect">
            <a:avLst/>
          </a:prstGeom>
          <a:noFill/>
        </p:spPr>
        <p:txBody>
          <a:bodyPr wrap="square" rtlCol="0">
            <a:spAutoFit/>
          </a:bodyPr>
          <a:lstStyle/>
          <a:p>
            <a:pPr defTabSz="457200"/>
            <a:r>
              <a:rPr lang="en-US" sz="1400" dirty="0">
                <a:solidFill>
                  <a:srgbClr val="000000"/>
                </a:solidFill>
                <a:latin typeface="Helvetica Neue Light"/>
              </a:rPr>
              <a:t>* National Council On Aging</a:t>
            </a:r>
          </a:p>
          <a:p>
            <a:pPr defTabSz="457200"/>
            <a:r>
              <a:rPr lang="en-US" sz="1400" dirty="0">
                <a:solidFill>
                  <a:srgbClr val="000000"/>
                </a:solidFill>
                <a:latin typeface="Helvetica Neue Light"/>
              </a:rPr>
              <a:t>** CDC</a:t>
            </a:r>
          </a:p>
          <a:p>
            <a:pPr defTabSz="457200"/>
            <a:r>
              <a:rPr lang="en-US" sz="1400" dirty="0">
                <a:solidFill>
                  <a:srgbClr val="000000"/>
                </a:solidFill>
                <a:latin typeface="Helvetica Neue Light"/>
              </a:rPr>
              <a:t>*** Journal of Patient Safety</a:t>
            </a:r>
          </a:p>
        </p:txBody>
      </p:sp>
      <p:pic>
        <p:nvPicPr>
          <p:cNvPr id="1028" name="Picture 4" descr="http://www.wellcentive.com/wp-content/uploads/2013/01/Triple-Aim-012313-289x300.jpg"/>
          <p:cNvPicPr>
            <a:picLocks noChangeAspect="1" noChangeArrowheads="1"/>
          </p:cNvPicPr>
          <p:nvPr/>
        </p:nvPicPr>
        <p:blipFill>
          <a:blip r:embed="rId3" cstate="print"/>
          <a:srcRect/>
          <a:stretch>
            <a:fillRect/>
          </a:stretch>
        </p:blipFill>
        <p:spPr bwMode="auto">
          <a:xfrm>
            <a:off x="8111054" y="567407"/>
            <a:ext cx="1984698" cy="2060240"/>
          </a:xfrm>
          <a:prstGeom prst="rect">
            <a:avLst/>
          </a:prstGeom>
          <a:noFill/>
        </p:spPr>
      </p:pic>
    </p:spTree>
    <p:extLst>
      <p:ext uri="{BB962C8B-B14F-4D97-AF65-F5344CB8AC3E}">
        <p14:creationId xmlns:p14="http://schemas.microsoft.com/office/powerpoint/2010/main" val="9445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r>
              <a:rPr lang="en-US" altLang="en-US"/>
              <a:t>Health IT as a Critical Enabler for Health Care Transformation</a:t>
            </a:r>
            <a:endParaRPr lang="en-US" altLang="en-US" dirty="0"/>
          </a:p>
        </p:txBody>
      </p:sp>
      <p:sp>
        <p:nvSpPr>
          <p:cNvPr id="17411" name="AutoShape 3"/>
          <p:cNvSpPr>
            <a:spLocks noChangeArrowheads="1"/>
          </p:cNvSpPr>
          <p:nvPr/>
        </p:nvSpPr>
        <p:spPr bwMode="auto">
          <a:xfrm>
            <a:off x="2133600" y="4851370"/>
            <a:ext cx="8153400" cy="1371600"/>
          </a:xfrm>
          <a:prstGeom prst="rightArrow">
            <a:avLst>
              <a:gd name="adj1" fmla="val 22685"/>
              <a:gd name="adj2" fmla="val 45492"/>
            </a:avLst>
          </a:prstGeom>
          <a:solidFill>
            <a:srgbClr val="CC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CCFFFF"/>
            </a:extrusionClr>
          </a:sp3d>
        </p:spPr>
        <p:txBody>
          <a:bodyPr wrap="none" anchor="ctr">
            <a:flatTx/>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a:endParaRPr lang="en-US" altLang="en-US" dirty="0">
              <a:solidFill>
                <a:srgbClr val="000000"/>
              </a:solidFill>
            </a:endParaRPr>
          </a:p>
        </p:txBody>
      </p:sp>
      <p:sp>
        <p:nvSpPr>
          <p:cNvPr id="480260" name="Text Box 4"/>
          <p:cNvSpPr txBox="1">
            <a:spLocks noChangeArrowheads="1"/>
          </p:cNvSpPr>
          <p:nvPr/>
        </p:nvSpPr>
        <p:spPr bwMode="auto">
          <a:xfrm>
            <a:off x="8231675" y="4962454"/>
            <a:ext cx="1752600" cy="396875"/>
          </a:xfrm>
          <a:prstGeom prst="rect">
            <a:avLst/>
          </a:prstGeom>
          <a:noFill/>
          <a:ln w="9525">
            <a:noFill/>
            <a:miter lim="800000"/>
            <a:headEnd/>
            <a:tailEnd/>
          </a:ln>
          <a:effectLst/>
        </p:spPr>
        <p:txBody>
          <a:bodyPr>
            <a:spAutoFit/>
          </a:bodyPr>
          <a:lstStyle/>
          <a:p>
            <a:pPr algn="ctr" defTabSz="457200">
              <a:spcBef>
                <a:spcPct val="50000"/>
              </a:spcBef>
              <a:defRPr/>
            </a:pPr>
            <a:r>
              <a:rPr lang="en-US" sz="2000" b="1" dirty="0">
                <a:solidFill>
                  <a:srgbClr val="000000"/>
                </a:solidFill>
                <a:effectLst>
                  <a:outerShdw blurRad="38100" dist="38100" dir="2700000" algn="tl">
                    <a:srgbClr val="C0C0C0"/>
                  </a:outerShdw>
                </a:effectLst>
                <a:latin typeface="Helvetica Neue Light"/>
              </a:rPr>
              <a:t>TIME</a:t>
            </a:r>
          </a:p>
        </p:txBody>
      </p:sp>
      <p:grpSp>
        <p:nvGrpSpPr>
          <p:cNvPr id="2" name="Group 5"/>
          <p:cNvGrpSpPr>
            <a:grpSpLocks/>
          </p:cNvGrpSpPr>
          <p:nvPr/>
        </p:nvGrpSpPr>
        <p:grpSpPr bwMode="auto">
          <a:xfrm>
            <a:off x="3657600" y="2366441"/>
            <a:ext cx="6770894" cy="2895600"/>
            <a:chOff x="1392" y="1440"/>
            <a:chExt cx="4184" cy="2016"/>
          </a:xfrm>
        </p:grpSpPr>
        <p:cxnSp>
          <p:nvCxnSpPr>
            <p:cNvPr id="17416" name="AutoShape 6"/>
            <p:cNvCxnSpPr>
              <a:cxnSpLocks noChangeShapeType="1"/>
            </p:cNvCxnSpPr>
            <p:nvPr/>
          </p:nvCxnSpPr>
          <p:spPr bwMode="auto">
            <a:xfrm rot="10800000" flipV="1">
              <a:off x="1392" y="1440"/>
              <a:ext cx="4146" cy="2016"/>
            </a:xfrm>
            <a:prstGeom prst="curvedConnector3">
              <a:avLst>
                <a:gd name="adj1" fmla="val 50000"/>
              </a:avLst>
            </a:prstGeom>
            <a:noFill/>
            <a:ln w="38100">
              <a:solidFill>
                <a:srgbClr val="FFB03B"/>
              </a:solidFill>
              <a:round/>
              <a:headEnd type="triangle" w="lg" len="lg"/>
              <a:tailEnd type="oval" w="sm" len="sm"/>
            </a:ln>
            <a:scene3d>
              <a:camera prst="legacyObliqueTopRight"/>
              <a:lightRig rig="legacyFlat3" dir="b"/>
            </a:scene3d>
            <a:sp3d extrusionH="163500" prstMaterial="legacyMatte">
              <a:bevelT w="13500" h="13500" prst="angle"/>
              <a:bevelB w="13500" h="13500" prst="angle"/>
              <a:extrusionClr>
                <a:srgbClr val="C87700"/>
              </a:extrusionClr>
            </a:sp3d>
            <a:extLst>
              <a:ext uri="{909E8E84-426E-40DD-AFC4-6F175D3DCCD1}">
                <a14:hiddenFill xmlns:a14="http://schemas.microsoft.com/office/drawing/2010/main">
                  <a:noFill/>
                </a14:hiddenFill>
              </a:ext>
            </a:extLst>
          </p:spPr>
        </p:cxnSp>
        <p:sp>
          <p:nvSpPr>
            <p:cNvPr id="17417" name="Text Box 7"/>
            <p:cNvSpPr txBox="1">
              <a:spLocks noChangeArrowheads="1"/>
            </p:cNvSpPr>
            <p:nvPr/>
          </p:nvSpPr>
          <p:spPr bwMode="auto">
            <a:xfrm>
              <a:off x="3944" y="1804"/>
              <a:ext cx="1632"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a:spcBef>
                  <a:spcPct val="50000"/>
                </a:spcBef>
              </a:pPr>
              <a:r>
                <a:rPr lang="en-US" altLang="en-US" sz="2000" b="1" dirty="0">
                  <a:solidFill>
                    <a:srgbClr val="C87700"/>
                  </a:solidFill>
                </a:rPr>
                <a:t>Transformational Change in Health Care Delivery and Population Health -</a:t>
              </a:r>
            </a:p>
          </p:txBody>
        </p:sp>
      </p:grpSp>
      <p:cxnSp>
        <p:nvCxnSpPr>
          <p:cNvPr id="17414" name="AutoShape 8"/>
          <p:cNvCxnSpPr>
            <a:cxnSpLocks noChangeShapeType="1"/>
          </p:cNvCxnSpPr>
          <p:nvPr/>
        </p:nvCxnSpPr>
        <p:spPr bwMode="auto">
          <a:xfrm rot="10800000" flipV="1">
            <a:off x="2895600" y="1981200"/>
            <a:ext cx="7391400" cy="3184526"/>
          </a:xfrm>
          <a:prstGeom prst="curvedConnector3">
            <a:avLst>
              <a:gd name="adj1" fmla="val 50000"/>
            </a:avLst>
          </a:prstGeom>
          <a:noFill/>
          <a:ln w="38100">
            <a:solidFill>
              <a:srgbClr val="C625FF"/>
            </a:solidFill>
            <a:round/>
            <a:headEnd type="triangle" w="lg" len="lg"/>
            <a:tailEnd type="oval" w="sm" len="sm"/>
          </a:ln>
          <a:scene3d>
            <a:camera prst="legacyObliqueTopRight"/>
            <a:lightRig rig="legacyFlat3" dir="b"/>
          </a:scene3d>
          <a:sp3d extrusionH="163500" prstMaterial="legacyMatte">
            <a:bevelT w="13500" h="13500" prst="angle"/>
            <a:bevelB w="13500" h="13500" prst="angle"/>
            <a:extrusionClr>
              <a:srgbClr val="69008E"/>
            </a:extrusionClr>
          </a:sp3d>
          <a:extLst>
            <a:ext uri="{909E8E84-426E-40DD-AFC4-6F175D3DCCD1}">
              <a14:hiddenFill xmlns:a14="http://schemas.microsoft.com/office/drawing/2010/main">
                <a:noFill/>
              </a14:hiddenFill>
            </a:ext>
          </a:extLst>
        </p:spPr>
      </p:cxnSp>
      <p:sp>
        <p:nvSpPr>
          <p:cNvPr id="17415" name="Text Box 9"/>
          <p:cNvSpPr txBox="1">
            <a:spLocks noChangeArrowheads="1"/>
          </p:cNvSpPr>
          <p:nvPr/>
        </p:nvSpPr>
        <p:spPr bwMode="auto">
          <a:xfrm>
            <a:off x="2239818" y="2560579"/>
            <a:ext cx="4024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a:spcBef>
                <a:spcPct val="50000"/>
              </a:spcBef>
            </a:pPr>
            <a:r>
              <a:rPr lang="en-US" altLang="en-US" sz="2000" b="1" dirty="0">
                <a:solidFill>
                  <a:srgbClr val="9900CC"/>
                </a:solidFill>
              </a:rPr>
              <a:t>Technology Adoption and Use</a:t>
            </a:r>
          </a:p>
        </p:txBody>
      </p:sp>
    </p:spTree>
    <p:extLst>
      <p:ext uri="{BB962C8B-B14F-4D97-AF65-F5344CB8AC3E}">
        <p14:creationId xmlns:p14="http://schemas.microsoft.com/office/powerpoint/2010/main" val="41589698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4"/>
          <p:cNvSpPr>
            <a:spLocks noGrp="1"/>
          </p:cNvSpPr>
          <p:nvPr>
            <p:ph idx="1"/>
          </p:nvPr>
        </p:nvSpPr>
        <p:spPr/>
        <p:txBody>
          <a:bodyPr>
            <a:noAutofit/>
          </a:bodyPr>
          <a:lstStyle/>
          <a:p>
            <a:r>
              <a:rPr lang="en-US" altLang="en-US" sz="2000"/>
              <a:t>Many organizations</a:t>
            </a:r>
          </a:p>
          <a:p>
            <a:pPr lvl="1"/>
            <a:r>
              <a:rPr lang="en-US" altLang="en-US" sz="2000"/>
              <a:t>Governmental and accrediting agencies</a:t>
            </a:r>
          </a:p>
          <a:p>
            <a:pPr lvl="1"/>
            <a:r>
              <a:rPr lang="en-US" altLang="en-US" sz="2000"/>
              <a:t>Payers</a:t>
            </a:r>
          </a:p>
          <a:p>
            <a:pPr lvl="1"/>
            <a:r>
              <a:rPr lang="en-US" altLang="en-US" sz="2000"/>
              <a:t>Providers of care</a:t>
            </a:r>
          </a:p>
          <a:p>
            <a:pPr lvl="1"/>
            <a:r>
              <a:rPr lang="en-US" altLang="en-US" sz="2000"/>
              <a:t>Consumers</a:t>
            </a:r>
          </a:p>
          <a:p>
            <a:pPr lvl="1"/>
            <a:r>
              <a:rPr lang="en-US" altLang="en-US" sz="2000"/>
              <a:t>Suppliers</a:t>
            </a:r>
          </a:p>
          <a:p>
            <a:r>
              <a:rPr lang="en-US" altLang="en-US" sz="2000"/>
              <a:t>Diverse workforce</a:t>
            </a:r>
          </a:p>
          <a:p>
            <a:r>
              <a:rPr lang="en-US" altLang="en-US" sz="2000"/>
              <a:t>Highly regulated</a:t>
            </a:r>
          </a:p>
          <a:p>
            <a:r>
              <a:rPr lang="en-US" altLang="en-US" sz="2000"/>
              <a:t>In a state of profound transition</a:t>
            </a:r>
            <a:endParaRPr lang="en-US" altLang="en-US" sz="2000" dirty="0"/>
          </a:p>
        </p:txBody>
      </p:sp>
      <p:sp>
        <p:nvSpPr>
          <p:cNvPr id="2" name="Title 1"/>
          <p:cNvSpPr>
            <a:spLocks noGrp="1"/>
          </p:cNvSpPr>
          <p:nvPr>
            <p:ph type="title"/>
          </p:nvPr>
        </p:nvSpPr>
        <p:spPr/>
        <p:txBody>
          <a:bodyPr>
            <a:normAutofit fontScale="90000"/>
          </a:bodyPr>
          <a:lstStyle/>
          <a:p>
            <a:r>
              <a:rPr lang="en-US" sz="3100"/>
              <a:t>Complex Healthcare Environment</a:t>
            </a:r>
            <a:br>
              <a:rPr lang="en-US"/>
            </a:b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5723021" y="3353062"/>
            <a:ext cx="3757863" cy="1774481"/>
          </a:xfrm>
          <a:prstGeom prst="rect">
            <a:avLst/>
          </a:prstGeom>
          <a:noFill/>
          <a:ln w="9525">
            <a:noFill/>
            <a:miter lim="800000"/>
            <a:headEnd/>
            <a:tailEnd/>
          </a:ln>
        </p:spPr>
      </p:pic>
    </p:spTree>
    <p:extLst>
      <p:ext uri="{BB962C8B-B14F-4D97-AF65-F5344CB8AC3E}">
        <p14:creationId xmlns:p14="http://schemas.microsoft.com/office/powerpoint/2010/main" val="29637510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dirty="0"/>
              <a:t>Healthcare Organizations – Hospitals (2017)</a:t>
            </a:r>
          </a:p>
        </p:txBody>
      </p:sp>
      <p:sp>
        <p:nvSpPr>
          <p:cNvPr id="6" name="Rectangle 5"/>
          <p:cNvSpPr/>
          <p:nvPr/>
        </p:nvSpPr>
        <p:spPr>
          <a:xfrm>
            <a:off x="2438400" y="5638800"/>
            <a:ext cx="2374368" cy="253916"/>
          </a:xfrm>
          <a:prstGeom prst="rect">
            <a:avLst/>
          </a:prstGeom>
        </p:spPr>
        <p:txBody>
          <a:bodyPr wrap="none">
            <a:spAutoFit/>
          </a:bodyPr>
          <a:lstStyle/>
          <a:p>
            <a:pPr defTabSz="457200"/>
            <a:r>
              <a:rPr lang="en-US" sz="1050" dirty="0">
                <a:solidFill>
                  <a:srgbClr val="000000"/>
                </a:solidFill>
                <a:latin typeface="Helvetica Neue Light"/>
              </a:rPr>
              <a:t>AHA Hospital Statistics, 2017 edition</a:t>
            </a:r>
          </a:p>
        </p:txBody>
      </p:sp>
      <p:pic>
        <p:nvPicPr>
          <p:cNvPr id="14" name="Picture 13"/>
          <p:cNvPicPr>
            <a:picLocks noChangeAspect="1"/>
          </p:cNvPicPr>
          <p:nvPr/>
        </p:nvPicPr>
        <p:blipFill>
          <a:blip r:embed="rId3"/>
          <a:stretch>
            <a:fillRect/>
          </a:stretch>
        </p:blipFill>
        <p:spPr>
          <a:xfrm>
            <a:off x="2009820" y="2343108"/>
            <a:ext cx="8172361" cy="3065521"/>
          </a:xfrm>
          <a:prstGeom prst="rect">
            <a:avLst/>
          </a:prstGeom>
        </p:spPr>
      </p:pic>
    </p:spTree>
    <p:extLst>
      <p:ext uri="{BB962C8B-B14F-4D97-AF65-F5344CB8AC3E}">
        <p14:creationId xmlns:p14="http://schemas.microsoft.com/office/powerpoint/2010/main" val="2712287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a:lnSpc>
                <a:spcPct val="120000"/>
              </a:lnSpc>
              <a:defRPr/>
            </a:pPr>
            <a:r>
              <a:rPr lang="en-US" sz="3800" dirty="0">
                <a:latin typeface="Arial" pitchFamily="34" charset="0"/>
                <a:cs typeface="Arial" pitchFamily="34" charset="0"/>
              </a:rPr>
              <a:t>Hospitals (inpatient/acute care facilities) may be classified by:</a:t>
            </a:r>
          </a:p>
          <a:p>
            <a:pPr>
              <a:lnSpc>
                <a:spcPct val="120000"/>
              </a:lnSpc>
              <a:defRPr/>
            </a:pPr>
            <a:r>
              <a:rPr lang="en-US" sz="3800" dirty="0">
                <a:latin typeface="Arial" pitchFamily="34" charset="0"/>
                <a:cs typeface="Arial" pitchFamily="34" charset="0"/>
              </a:rPr>
              <a:t>Ownership</a:t>
            </a:r>
          </a:p>
          <a:p>
            <a:pPr lvl="1">
              <a:lnSpc>
                <a:spcPct val="120000"/>
              </a:lnSpc>
              <a:defRPr/>
            </a:pPr>
            <a:r>
              <a:rPr lang="en-US" sz="3800" dirty="0">
                <a:latin typeface="Arial" pitchFamily="34" charset="0"/>
                <a:cs typeface="Arial" pitchFamily="34" charset="0"/>
              </a:rPr>
              <a:t>Public (government-managed)</a:t>
            </a:r>
          </a:p>
          <a:p>
            <a:pPr lvl="1">
              <a:lnSpc>
                <a:spcPct val="120000"/>
              </a:lnSpc>
              <a:defRPr/>
            </a:pPr>
            <a:r>
              <a:rPr lang="en-US" sz="3800" dirty="0">
                <a:latin typeface="Arial" pitchFamily="34" charset="0"/>
                <a:cs typeface="Arial" pitchFamily="34" charset="0"/>
              </a:rPr>
              <a:t>Private</a:t>
            </a:r>
          </a:p>
          <a:p>
            <a:pPr lvl="2">
              <a:lnSpc>
                <a:spcPct val="120000"/>
              </a:lnSpc>
              <a:defRPr/>
            </a:pPr>
            <a:r>
              <a:rPr lang="en-US" sz="3800" dirty="0">
                <a:latin typeface="Arial" pitchFamily="34" charset="0"/>
                <a:cs typeface="Arial" pitchFamily="34" charset="0"/>
              </a:rPr>
              <a:t>Private hospitals may be further classified by</a:t>
            </a:r>
          </a:p>
          <a:p>
            <a:pPr lvl="3">
              <a:lnSpc>
                <a:spcPct val="120000"/>
              </a:lnSpc>
              <a:defRPr/>
            </a:pPr>
            <a:r>
              <a:rPr lang="en-US" sz="3800" dirty="0">
                <a:latin typeface="Arial" pitchFamily="34" charset="0"/>
                <a:cs typeface="Arial" pitchFamily="34" charset="0"/>
              </a:rPr>
              <a:t>Non-profit</a:t>
            </a:r>
          </a:p>
          <a:p>
            <a:pPr lvl="3">
              <a:lnSpc>
                <a:spcPct val="120000"/>
              </a:lnSpc>
              <a:defRPr/>
            </a:pPr>
            <a:r>
              <a:rPr lang="en-US" sz="3800" dirty="0">
                <a:latin typeface="Arial" pitchFamily="34" charset="0"/>
                <a:cs typeface="Arial" pitchFamily="34" charset="0"/>
              </a:rPr>
              <a:t>For-profit (Investor-owned)</a:t>
            </a:r>
          </a:p>
          <a:p>
            <a:pPr eaLnBrk="1" hangingPunct="1">
              <a:defRPr/>
            </a:pPr>
            <a:endParaRPr lang="en-US" dirty="0"/>
          </a:p>
        </p:txBody>
      </p:sp>
      <p:sp>
        <p:nvSpPr>
          <p:cNvPr id="2" name="Title 1"/>
          <p:cNvSpPr>
            <a:spLocks noGrp="1"/>
          </p:cNvSpPr>
          <p:nvPr>
            <p:ph type="title"/>
          </p:nvPr>
        </p:nvSpPr>
        <p:spPr/>
        <p:txBody>
          <a:bodyPr>
            <a:noAutofit/>
          </a:bodyPr>
          <a:lstStyle/>
          <a:p>
            <a:pPr eaLnBrk="1" hangingPunct="1">
              <a:defRPr/>
            </a:pPr>
            <a:r>
              <a:rPr lang="en-US"/>
              <a:t>Healthcare Organizations - Hospitals</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6541655" y="4908834"/>
            <a:ext cx="3443174" cy="1452590"/>
          </a:xfrm>
          <a:prstGeom prst="rect">
            <a:avLst/>
          </a:prstGeom>
          <a:noFill/>
          <a:ln w="9525">
            <a:noFill/>
            <a:miter lim="800000"/>
            <a:headEnd/>
            <a:tailEnd/>
          </a:ln>
        </p:spPr>
      </p:pic>
    </p:spTree>
    <p:extLst>
      <p:ext uri="{BB962C8B-B14F-4D97-AF65-F5344CB8AC3E}">
        <p14:creationId xmlns:p14="http://schemas.microsoft.com/office/powerpoint/2010/main" val="2802054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9821" y="1750170"/>
            <a:ext cx="7970981" cy="4109208"/>
          </a:xfrm>
        </p:spPr>
        <p:txBody>
          <a:bodyPr>
            <a:normAutofit fontScale="70000" lnSpcReduction="20000"/>
          </a:bodyPr>
          <a:lstStyle/>
          <a:p>
            <a:pPr>
              <a:defRPr/>
            </a:pPr>
            <a:r>
              <a:rPr lang="en-US" sz="2200" dirty="0"/>
              <a:t>Hospitals (inpatient care facilities) may be classified by:</a:t>
            </a:r>
          </a:p>
          <a:p>
            <a:pPr lvl="1">
              <a:defRPr/>
            </a:pPr>
            <a:r>
              <a:rPr lang="en-US" sz="2200" dirty="0"/>
              <a:t>Type of services provided</a:t>
            </a:r>
          </a:p>
          <a:p>
            <a:pPr lvl="2">
              <a:defRPr/>
            </a:pPr>
            <a:r>
              <a:rPr lang="en-US" sz="2200" dirty="0"/>
              <a:t>General hospitals</a:t>
            </a:r>
          </a:p>
          <a:p>
            <a:pPr lvl="2">
              <a:defRPr/>
            </a:pPr>
            <a:r>
              <a:rPr lang="en-US" sz="2200" dirty="0"/>
              <a:t>Psychiatric hospitals</a:t>
            </a:r>
          </a:p>
          <a:p>
            <a:pPr lvl="2">
              <a:defRPr/>
            </a:pPr>
            <a:r>
              <a:rPr lang="en-US" sz="2200" dirty="0"/>
              <a:t>Rehabilitation hospitals</a:t>
            </a:r>
          </a:p>
          <a:p>
            <a:pPr lvl="2">
              <a:defRPr/>
            </a:pPr>
            <a:r>
              <a:rPr lang="en-US" sz="2200" dirty="0"/>
              <a:t>Children’s hospitals</a:t>
            </a:r>
          </a:p>
          <a:p>
            <a:pPr lvl="2">
              <a:defRPr/>
            </a:pPr>
            <a:r>
              <a:rPr lang="en-US" sz="2200" dirty="0"/>
              <a:t>Long-term acute</a:t>
            </a:r>
          </a:p>
          <a:p>
            <a:pPr lvl="1">
              <a:defRPr/>
            </a:pPr>
            <a:r>
              <a:rPr lang="en-US" sz="2200" dirty="0"/>
              <a:t>Teaching status</a:t>
            </a:r>
          </a:p>
          <a:p>
            <a:pPr lvl="2">
              <a:defRPr/>
            </a:pPr>
            <a:r>
              <a:rPr lang="en-US" sz="2200" dirty="0"/>
              <a:t>Academic medical centers or university hospitals</a:t>
            </a:r>
          </a:p>
          <a:p>
            <a:pPr lvl="1">
              <a:defRPr/>
            </a:pPr>
            <a:r>
              <a:rPr lang="en-US" sz="2200" dirty="0"/>
              <a:t>Geographic location</a:t>
            </a:r>
          </a:p>
          <a:p>
            <a:pPr lvl="2">
              <a:defRPr/>
            </a:pPr>
            <a:r>
              <a:rPr lang="en-US" sz="2200" dirty="0"/>
              <a:t>Rural hospitals/Critical Access  </a:t>
            </a:r>
          </a:p>
          <a:p>
            <a:pPr lvl="2">
              <a:defRPr/>
            </a:pPr>
            <a:r>
              <a:rPr lang="en-US" sz="2200" dirty="0"/>
              <a:t>Urban hospitals</a:t>
            </a:r>
          </a:p>
          <a:p>
            <a:pPr lvl="1">
              <a:defRPr/>
            </a:pPr>
            <a:r>
              <a:rPr lang="en-US" sz="2200" dirty="0"/>
              <a:t>Others</a:t>
            </a:r>
          </a:p>
          <a:p>
            <a:pPr lvl="1" eaLnBrk="1" hangingPunct="1">
              <a:buFont typeface="Wingdings" pitchFamily="2" charset="2"/>
              <a:buChar char="§"/>
              <a:defRPr/>
            </a:pPr>
            <a:endParaRPr lang="en-US" dirty="0"/>
          </a:p>
        </p:txBody>
      </p:sp>
      <p:sp>
        <p:nvSpPr>
          <p:cNvPr id="2" name="Title 1"/>
          <p:cNvSpPr>
            <a:spLocks noGrp="1"/>
          </p:cNvSpPr>
          <p:nvPr>
            <p:ph type="title"/>
          </p:nvPr>
        </p:nvSpPr>
        <p:spPr/>
        <p:txBody>
          <a:bodyPr>
            <a:noAutofit/>
          </a:bodyPr>
          <a:lstStyle/>
          <a:p>
            <a:pPr eaLnBrk="1" hangingPunct="1">
              <a:defRPr/>
            </a:pPr>
            <a:r>
              <a:rPr lang="en-US"/>
              <a:t>Healthcare Organizations – Hospitals Continued</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7622066" y="1841878"/>
            <a:ext cx="2514600" cy="1962896"/>
          </a:xfrm>
          <a:prstGeom prst="rect">
            <a:avLst/>
          </a:prstGeom>
          <a:noFill/>
          <a:ln w="9525">
            <a:noFill/>
            <a:miter lim="800000"/>
            <a:headEnd/>
            <a:tailEnd/>
          </a:ln>
        </p:spPr>
      </p:pic>
    </p:spTree>
    <p:extLst>
      <p:ext uri="{BB962C8B-B14F-4D97-AF65-F5344CB8AC3E}">
        <p14:creationId xmlns:p14="http://schemas.microsoft.com/office/powerpoint/2010/main" val="2878865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r>
              <a:rPr lang="en-US" sz="1600"/>
              <a:t>Physicians’ Offices </a:t>
            </a:r>
          </a:p>
          <a:p>
            <a:r>
              <a:rPr lang="en-US" sz="1600"/>
              <a:t>Ambulatory Surgery Centers (ASC)</a:t>
            </a:r>
          </a:p>
          <a:p>
            <a:r>
              <a:rPr lang="en-US" sz="1600"/>
              <a:t>Emergency Department (ED)</a:t>
            </a:r>
          </a:p>
          <a:p>
            <a:r>
              <a:rPr lang="en-US" sz="1600"/>
              <a:t>Urgent Care</a:t>
            </a:r>
          </a:p>
          <a:p>
            <a:r>
              <a:rPr lang="en-US" sz="1600"/>
              <a:t>Outpatient Specialty Medicine</a:t>
            </a:r>
          </a:p>
          <a:p>
            <a:r>
              <a:rPr lang="en-US" sz="1600"/>
              <a:t>Prison Systems</a:t>
            </a:r>
          </a:p>
          <a:p>
            <a:r>
              <a:rPr lang="en-US" sz="1600"/>
              <a:t>Retail Clinics</a:t>
            </a:r>
          </a:p>
          <a:p>
            <a:r>
              <a:rPr lang="en-US" sz="1600"/>
              <a:t>Diagnostic Services</a:t>
            </a:r>
          </a:p>
          <a:p>
            <a:pPr lvl="1"/>
            <a:r>
              <a:rPr lang="en-US" sz="1600"/>
              <a:t>Diagnostic Imaging Facilities</a:t>
            </a:r>
          </a:p>
          <a:p>
            <a:pPr lvl="1"/>
            <a:r>
              <a:rPr lang="en-US" sz="1600"/>
              <a:t>Medical Laboratories </a:t>
            </a:r>
          </a:p>
          <a:p>
            <a:pPr lvl="1"/>
            <a:r>
              <a:rPr lang="en-US" sz="1600"/>
              <a:t>Specialized Medical Laboratories </a:t>
            </a:r>
            <a:endParaRPr lang="en-US" sz="1600" dirty="0"/>
          </a:p>
        </p:txBody>
      </p:sp>
      <p:sp>
        <p:nvSpPr>
          <p:cNvPr id="2" name="Title 1"/>
          <p:cNvSpPr>
            <a:spLocks noGrp="1"/>
          </p:cNvSpPr>
          <p:nvPr>
            <p:ph type="title"/>
          </p:nvPr>
        </p:nvSpPr>
        <p:spPr/>
        <p:txBody>
          <a:bodyPr>
            <a:noAutofit/>
          </a:bodyPr>
          <a:lstStyle/>
          <a:p>
            <a:pPr eaLnBrk="1" hangingPunct="1">
              <a:defRPr/>
            </a:pPr>
            <a:r>
              <a:rPr lang="en-US"/>
              <a:t>Healthcare Organizations -</a:t>
            </a:r>
            <a:br>
              <a:rPr lang="en-US"/>
            </a:br>
            <a:r>
              <a:rPr lang="en-US"/>
              <a:t>Outpatient or Ambulatory Care</a:t>
            </a:r>
            <a:endParaRPr lang="en-US" dirty="0"/>
          </a:p>
        </p:txBody>
      </p:sp>
      <p:pic>
        <p:nvPicPr>
          <p:cNvPr id="5" name="Picture 2" descr="C:\Users\kwheeler\Pictures\Doctor checking senior woman arm iStock_000013824089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112" y="2243335"/>
            <a:ext cx="1781038" cy="13062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kwheeler\Pictures\Emergency Department iStock_000019729368_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4459" y="2954821"/>
            <a:ext cx="1788173" cy="26712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kwheeler\Pictures\doctor with test tubes iStock_000020380641_Sm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9902" y="5064245"/>
            <a:ext cx="1688381" cy="112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04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9819" y="1579055"/>
            <a:ext cx="7970981" cy="4172040"/>
          </a:xfrm>
        </p:spPr>
        <p:txBody>
          <a:bodyPr>
            <a:normAutofit fontScale="92500" lnSpcReduction="10000"/>
          </a:bodyPr>
          <a:lstStyle/>
          <a:p>
            <a:pPr>
              <a:defRPr/>
            </a:pPr>
            <a:r>
              <a:rPr lang="en-US" sz="2000" dirty="0"/>
              <a:t>Articulate the characteristics and services of different types of healthcare organizations (e.g., hospitals, clinics and ambulatory centers, community health organizations, healthcare payers, regulators, research, and academic).</a:t>
            </a:r>
          </a:p>
          <a:p>
            <a:pPr>
              <a:defRPr/>
            </a:pPr>
            <a:r>
              <a:rPr lang="en-US" sz="2000" dirty="0"/>
              <a:t>Recognize the various types of interrelationship models of care within and across healthcare organizations (e.g., health information exchange [HIE], population health, reimbursement, and continuity of care).</a:t>
            </a:r>
          </a:p>
          <a:p>
            <a:pPr eaLnBrk="1" hangingPunct="1">
              <a:defRPr/>
            </a:pPr>
            <a:r>
              <a:rPr lang="en-US" sz="2000" dirty="0"/>
              <a:t>Differentiate the roles and responsibilities of healthcare information and management systems professionals within organizational structures in which they work.</a:t>
            </a:r>
          </a:p>
          <a:p>
            <a:pPr eaLnBrk="1" hangingPunct="1">
              <a:defRPr/>
            </a:pPr>
            <a:r>
              <a:rPr lang="en-US" sz="2000" dirty="0"/>
              <a:t>Describe the roles of governmental, regulatory, professional, and accreditation agencies play related to healthcare and their impact on clinical outcomes and financial performance.</a:t>
            </a:r>
          </a:p>
        </p:txBody>
      </p:sp>
      <p:sp>
        <p:nvSpPr>
          <p:cNvPr id="15362" name="Title 1"/>
          <p:cNvSpPr>
            <a:spLocks noGrp="1"/>
          </p:cNvSpPr>
          <p:nvPr>
            <p:ph type="title"/>
          </p:nvPr>
        </p:nvSpPr>
        <p:spPr/>
        <p:txBody>
          <a:bodyPr/>
          <a:lstStyle/>
          <a:p>
            <a:pPr eaLnBrk="1" hangingPunct="1"/>
            <a:r>
              <a:rPr lang="en-US" dirty="0"/>
              <a:t>Learning Objectives</a:t>
            </a:r>
          </a:p>
        </p:txBody>
      </p:sp>
    </p:spTree>
    <p:extLst>
      <p:ext uri="{BB962C8B-B14F-4D97-AF65-F5344CB8AC3E}">
        <p14:creationId xmlns:p14="http://schemas.microsoft.com/office/powerpoint/2010/main" val="4031855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defRPr/>
            </a:pPr>
            <a:r>
              <a:rPr lang="en-US" dirty="0"/>
              <a:t>Assisted Care</a:t>
            </a:r>
          </a:p>
          <a:p>
            <a:pPr eaLnBrk="1" hangingPunct="1">
              <a:defRPr/>
            </a:pPr>
            <a:r>
              <a:rPr lang="en-US" dirty="0"/>
              <a:t>Nursing Home – skilled nursing and intermediate care facilities</a:t>
            </a:r>
          </a:p>
          <a:p>
            <a:pPr eaLnBrk="1" hangingPunct="1">
              <a:defRPr/>
            </a:pPr>
            <a:r>
              <a:rPr lang="en-US" dirty="0"/>
              <a:t>Rehabilitation</a:t>
            </a:r>
          </a:p>
          <a:p>
            <a:pPr eaLnBrk="1" hangingPunct="1">
              <a:defRPr/>
            </a:pPr>
            <a:r>
              <a:rPr lang="en-US" dirty="0"/>
              <a:t>Mental/Behavioral Health</a:t>
            </a:r>
          </a:p>
          <a:p>
            <a:pPr eaLnBrk="1" hangingPunct="1">
              <a:defRPr/>
            </a:pPr>
            <a:r>
              <a:rPr lang="en-US" dirty="0"/>
              <a:t>Home Healthcare Agencies</a:t>
            </a:r>
          </a:p>
        </p:txBody>
      </p:sp>
      <p:sp>
        <p:nvSpPr>
          <p:cNvPr id="15362" name="Title 1"/>
          <p:cNvSpPr>
            <a:spLocks noGrp="1"/>
          </p:cNvSpPr>
          <p:nvPr>
            <p:ph type="title"/>
          </p:nvPr>
        </p:nvSpPr>
        <p:spPr/>
        <p:txBody>
          <a:bodyPr/>
          <a:lstStyle/>
          <a:p>
            <a:pPr eaLnBrk="1" hangingPunct="1"/>
            <a:r>
              <a:rPr lang="en-US"/>
              <a:t>Long-Term Care Providers</a:t>
            </a:r>
            <a:endParaRPr lang="en-US" dirty="0"/>
          </a:p>
        </p:txBody>
      </p:sp>
    </p:spTree>
    <p:extLst>
      <p:ext uri="{BB962C8B-B14F-4D97-AF65-F5344CB8AC3E}">
        <p14:creationId xmlns:p14="http://schemas.microsoft.com/office/powerpoint/2010/main" val="229630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eaLnBrk="1" hangingPunct="1">
              <a:defRPr/>
            </a:pPr>
            <a:r>
              <a:rPr lang="en-US"/>
              <a:t>A healthcare organization with a variety of providers offering services across the continuum of care and integrated in administration and information sharing</a:t>
            </a:r>
          </a:p>
          <a:p>
            <a:pPr eaLnBrk="1" hangingPunct="1">
              <a:defRPr/>
            </a:pPr>
            <a:r>
              <a:rPr lang="en-US"/>
              <a:t>Formed through</a:t>
            </a:r>
          </a:p>
          <a:p>
            <a:pPr lvl="1" eaLnBrk="1" hangingPunct="1">
              <a:defRPr/>
            </a:pPr>
            <a:r>
              <a:rPr lang="en-US"/>
              <a:t>Merger and acquisition</a:t>
            </a:r>
          </a:p>
          <a:p>
            <a:pPr lvl="1" eaLnBrk="1" hangingPunct="1">
              <a:defRPr/>
            </a:pPr>
            <a:r>
              <a:rPr lang="en-US"/>
              <a:t>Joint venture</a:t>
            </a:r>
          </a:p>
          <a:p>
            <a:pPr lvl="1" eaLnBrk="1" hangingPunct="1">
              <a:defRPr/>
            </a:pPr>
            <a:r>
              <a:rPr lang="en-US"/>
              <a:t>Alliance</a:t>
            </a:r>
          </a:p>
          <a:p>
            <a:pPr lvl="1" eaLnBrk="1" hangingPunct="1">
              <a:defRPr/>
            </a:pPr>
            <a:r>
              <a:rPr lang="en-US"/>
              <a:t>Network</a:t>
            </a:r>
          </a:p>
          <a:p>
            <a:pPr marL="457200" lvl="1" indent="0">
              <a:buNone/>
              <a:defRPr/>
            </a:pPr>
            <a:endParaRPr lang="en-US" dirty="0"/>
          </a:p>
        </p:txBody>
      </p:sp>
      <p:sp>
        <p:nvSpPr>
          <p:cNvPr id="2" name="Title 1"/>
          <p:cNvSpPr>
            <a:spLocks noGrp="1"/>
          </p:cNvSpPr>
          <p:nvPr>
            <p:ph type="title"/>
          </p:nvPr>
        </p:nvSpPr>
        <p:spPr/>
        <p:txBody>
          <a:bodyPr>
            <a:normAutofit/>
          </a:bodyPr>
          <a:lstStyle/>
          <a:p>
            <a:pPr eaLnBrk="1" hangingPunct="1">
              <a:defRPr/>
            </a:pPr>
            <a:r>
              <a:rPr lang="en-US"/>
              <a:t>Integrated Delivery Network (IDN)</a:t>
            </a:r>
            <a:endParaRPr lang="en-US" dirty="0"/>
          </a:p>
        </p:txBody>
      </p:sp>
    </p:spTree>
    <p:extLst>
      <p:ext uri="{BB962C8B-B14F-4D97-AF65-F5344CB8AC3E}">
        <p14:creationId xmlns:p14="http://schemas.microsoft.com/office/powerpoint/2010/main" val="4228470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t>A complete range of health care services and programs</a:t>
            </a:r>
          </a:p>
          <a:p>
            <a:pPr lvl="1"/>
            <a:r>
              <a:rPr lang="en-US"/>
              <a:t>Primary Level</a:t>
            </a:r>
          </a:p>
          <a:p>
            <a:pPr lvl="1"/>
            <a:r>
              <a:rPr lang="en-US"/>
              <a:t>Secondary Level</a:t>
            </a:r>
          </a:p>
          <a:p>
            <a:pPr lvl="1"/>
            <a:r>
              <a:rPr lang="en-US"/>
              <a:t>Tertiary Level</a:t>
            </a:r>
            <a:endParaRPr lang="en-US" dirty="0"/>
          </a:p>
        </p:txBody>
      </p:sp>
      <p:sp>
        <p:nvSpPr>
          <p:cNvPr id="3" name="Title 2"/>
          <p:cNvSpPr>
            <a:spLocks noGrp="1"/>
          </p:cNvSpPr>
          <p:nvPr>
            <p:ph type="title"/>
          </p:nvPr>
        </p:nvSpPr>
        <p:spPr/>
        <p:txBody>
          <a:bodyPr>
            <a:normAutofit/>
          </a:bodyPr>
          <a:lstStyle/>
          <a:p>
            <a:pPr>
              <a:defRPr/>
            </a:pPr>
            <a:r>
              <a:rPr lang="en-US"/>
              <a:t>Continuum Of Care</a:t>
            </a:r>
            <a:endParaRPr lang="en-US" dirty="0"/>
          </a:p>
        </p:txBody>
      </p:sp>
      <p:pic>
        <p:nvPicPr>
          <p:cNvPr id="4" name="Picture 1" descr="http://www.aurorahealthcare.org/aboutus/continuum/art/continuumchart.gif"/>
          <p:cNvPicPr>
            <a:picLocks noChangeAspect="1" noChangeArrowheads="1"/>
          </p:cNvPicPr>
          <p:nvPr/>
        </p:nvPicPr>
        <p:blipFill>
          <a:blip r:embed="rId3" cstate="print"/>
          <a:srcRect/>
          <a:stretch>
            <a:fillRect/>
          </a:stretch>
        </p:blipFill>
        <p:spPr bwMode="auto">
          <a:xfrm>
            <a:off x="5562601" y="2880843"/>
            <a:ext cx="4467726" cy="2909471"/>
          </a:xfrm>
          <a:prstGeom prst="rect">
            <a:avLst/>
          </a:prstGeom>
          <a:noFill/>
        </p:spPr>
      </p:pic>
    </p:spTree>
    <p:extLst>
      <p:ext uri="{BB962C8B-B14F-4D97-AF65-F5344CB8AC3E}">
        <p14:creationId xmlns:p14="http://schemas.microsoft.com/office/powerpoint/2010/main" val="1963938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9819" y="1579055"/>
            <a:ext cx="7970981" cy="4280324"/>
          </a:xfrm>
        </p:spPr>
        <p:txBody>
          <a:bodyPr>
            <a:normAutofit fontScale="92500" lnSpcReduction="20000"/>
          </a:bodyPr>
          <a:lstStyle/>
          <a:p>
            <a:r>
              <a:rPr lang="en-US" dirty="0"/>
              <a:t>Coordinated care across the continuum</a:t>
            </a:r>
          </a:p>
          <a:p>
            <a:pPr lvl="1"/>
            <a:r>
              <a:rPr lang="en-US" dirty="0"/>
              <a:t>Better care</a:t>
            </a:r>
          </a:p>
          <a:p>
            <a:pPr lvl="1"/>
            <a:r>
              <a:rPr lang="en-US" dirty="0"/>
              <a:t>Safer care</a:t>
            </a:r>
          </a:p>
          <a:p>
            <a:pPr lvl="1"/>
            <a:r>
              <a:rPr lang="en-US" dirty="0"/>
              <a:t>Less costly care</a:t>
            </a:r>
          </a:p>
          <a:p>
            <a:r>
              <a:rPr lang="en-US" dirty="0"/>
              <a:t>HIT Enablers</a:t>
            </a:r>
          </a:p>
          <a:p>
            <a:pPr lvl="1"/>
            <a:r>
              <a:rPr lang="en-US" dirty="0"/>
              <a:t>EMR</a:t>
            </a:r>
          </a:p>
          <a:p>
            <a:pPr lvl="1"/>
            <a:r>
              <a:rPr lang="en-US" dirty="0"/>
              <a:t>Patient portals</a:t>
            </a:r>
          </a:p>
          <a:p>
            <a:pPr lvl="1"/>
            <a:r>
              <a:rPr lang="en-US" dirty="0"/>
              <a:t>Health information exchanges</a:t>
            </a:r>
          </a:p>
          <a:p>
            <a:pPr lvl="1"/>
            <a:r>
              <a:rPr lang="en-US" dirty="0"/>
              <a:t>Interoperability and data sharing</a:t>
            </a:r>
          </a:p>
          <a:p>
            <a:pPr lvl="1"/>
            <a:r>
              <a:rPr lang="en-US" dirty="0"/>
              <a:t>Data analytics</a:t>
            </a:r>
          </a:p>
          <a:p>
            <a:pPr lvl="1"/>
            <a:endParaRPr lang="en-US" dirty="0"/>
          </a:p>
        </p:txBody>
      </p:sp>
      <p:sp>
        <p:nvSpPr>
          <p:cNvPr id="2" name="Title 1"/>
          <p:cNvSpPr>
            <a:spLocks noGrp="1"/>
          </p:cNvSpPr>
          <p:nvPr>
            <p:ph type="title"/>
          </p:nvPr>
        </p:nvSpPr>
        <p:spPr/>
        <p:txBody>
          <a:bodyPr/>
          <a:lstStyle/>
          <a:p>
            <a:r>
              <a:rPr lang="en-US"/>
              <a:t>Goals</a:t>
            </a:r>
            <a:endParaRPr lang="en-US" dirty="0"/>
          </a:p>
        </p:txBody>
      </p:sp>
    </p:spTree>
    <p:extLst>
      <p:ext uri="{BB962C8B-B14F-4D97-AF65-F5344CB8AC3E}">
        <p14:creationId xmlns:p14="http://schemas.microsoft.com/office/powerpoint/2010/main" val="1185306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9821" y="1287436"/>
            <a:ext cx="7970981" cy="4630765"/>
          </a:xfrm>
        </p:spPr>
        <p:txBody>
          <a:bodyPr>
            <a:normAutofit fontScale="92500" lnSpcReduction="20000"/>
          </a:bodyPr>
          <a:lstStyle/>
          <a:p>
            <a:pPr eaLnBrk="1" hangingPunct="1">
              <a:defRPr/>
            </a:pPr>
            <a:r>
              <a:rPr lang="en-US" sz="1900" dirty="0"/>
              <a:t>Provider of Care</a:t>
            </a:r>
          </a:p>
          <a:p>
            <a:pPr lvl="1" eaLnBrk="1" hangingPunct="1">
              <a:defRPr/>
            </a:pPr>
            <a:r>
              <a:rPr lang="en-US" sz="1900" dirty="0"/>
              <a:t>Public ownership of hospitals and clinics</a:t>
            </a:r>
          </a:p>
          <a:p>
            <a:pPr lvl="2" eaLnBrk="1" hangingPunct="1">
              <a:defRPr/>
            </a:pPr>
            <a:r>
              <a:rPr lang="en-US" sz="1900" dirty="0"/>
              <a:t>US:  Department of Veteran Affairs</a:t>
            </a:r>
          </a:p>
          <a:p>
            <a:pPr lvl="2" eaLnBrk="1" hangingPunct="1">
              <a:defRPr/>
            </a:pPr>
            <a:r>
              <a:rPr lang="en-US" sz="1900" dirty="0"/>
              <a:t>UK:  National Health Service</a:t>
            </a:r>
          </a:p>
          <a:p>
            <a:pPr eaLnBrk="1" hangingPunct="1">
              <a:defRPr/>
            </a:pPr>
            <a:r>
              <a:rPr lang="en-US" sz="1900" dirty="0"/>
              <a:t>Payer</a:t>
            </a:r>
          </a:p>
          <a:p>
            <a:pPr lvl="1" eaLnBrk="1" hangingPunct="1">
              <a:defRPr/>
            </a:pPr>
            <a:r>
              <a:rPr lang="en-US" sz="1900" dirty="0"/>
              <a:t>National Health Insurance</a:t>
            </a:r>
          </a:p>
          <a:p>
            <a:pPr lvl="2" eaLnBrk="1" hangingPunct="1">
              <a:defRPr/>
            </a:pPr>
            <a:r>
              <a:rPr lang="en-US" sz="1900" dirty="0"/>
              <a:t>US: Centers for Medicare and Medicaid Services</a:t>
            </a:r>
          </a:p>
          <a:p>
            <a:pPr lvl="2" eaLnBrk="1" hangingPunct="1">
              <a:defRPr/>
            </a:pPr>
            <a:r>
              <a:rPr lang="en-US" sz="1900" dirty="0"/>
              <a:t>Canada:  Provincially-funded health insurance</a:t>
            </a:r>
          </a:p>
          <a:p>
            <a:pPr eaLnBrk="1" hangingPunct="1">
              <a:defRPr/>
            </a:pPr>
            <a:r>
              <a:rPr lang="en-US" sz="1900" dirty="0"/>
              <a:t>Regulator</a:t>
            </a:r>
          </a:p>
          <a:p>
            <a:pPr lvl="1" eaLnBrk="1" hangingPunct="1">
              <a:defRPr/>
            </a:pPr>
            <a:r>
              <a:rPr lang="en-US" sz="1900" dirty="0"/>
              <a:t>Laws</a:t>
            </a:r>
          </a:p>
          <a:p>
            <a:pPr lvl="1" eaLnBrk="1" hangingPunct="1">
              <a:defRPr/>
            </a:pPr>
            <a:r>
              <a:rPr lang="en-US" sz="1900" dirty="0"/>
              <a:t>Regulations</a:t>
            </a:r>
          </a:p>
          <a:p>
            <a:pPr>
              <a:defRPr/>
            </a:pPr>
            <a:r>
              <a:rPr lang="en-US" sz="1900" dirty="0"/>
              <a:t>An interesting compilation of information regarding health care systems worldwide can be found here; </a:t>
            </a:r>
            <a:r>
              <a:rPr lang="en-US" sz="1900" dirty="0">
                <a:hlinkClick r:id="rId3"/>
              </a:rPr>
              <a:t>https://en.wikipedia.org/wiki/Health_systems_by_country</a:t>
            </a:r>
            <a:r>
              <a:rPr lang="en-US" sz="1900" dirty="0"/>
              <a:t> </a:t>
            </a:r>
          </a:p>
        </p:txBody>
      </p:sp>
      <p:sp>
        <p:nvSpPr>
          <p:cNvPr id="2" name="Title 1"/>
          <p:cNvSpPr>
            <a:spLocks noGrp="1"/>
          </p:cNvSpPr>
          <p:nvPr>
            <p:ph type="title"/>
          </p:nvPr>
        </p:nvSpPr>
        <p:spPr/>
        <p:txBody>
          <a:bodyPr>
            <a:normAutofit/>
          </a:bodyPr>
          <a:lstStyle/>
          <a:p>
            <a:pPr eaLnBrk="1" hangingPunct="1">
              <a:defRPr/>
            </a:pPr>
            <a:r>
              <a:rPr lang="en-US"/>
              <a:t>The Roles of Government</a:t>
            </a:r>
            <a:endParaRPr lang="en-US" dirty="0"/>
          </a:p>
        </p:txBody>
      </p:sp>
    </p:spTree>
    <p:extLst>
      <p:ext uri="{BB962C8B-B14F-4D97-AF65-F5344CB8AC3E}">
        <p14:creationId xmlns:p14="http://schemas.microsoft.com/office/powerpoint/2010/main" val="2991888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39821" y="1084236"/>
            <a:ext cx="7970981" cy="4542345"/>
          </a:xfrm>
        </p:spPr>
        <p:txBody>
          <a:bodyPr>
            <a:noAutofit/>
          </a:bodyPr>
          <a:lstStyle/>
          <a:p>
            <a:pPr eaLnBrk="1" hangingPunct="1"/>
            <a:r>
              <a:rPr lang="en-US" altLang="en-US" sz="1800" dirty="0"/>
              <a:t>Financing</a:t>
            </a:r>
          </a:p>
          <a:p>
            <a:pPr lvl="1" eaLnBrk="1" hangingPunct="1"/>
            <a:r>
              <a:rPr lang="en-US" altLang="en-US" sz="1800" dirty="0"/>
              <a:t>Private financing</a:t>
            </a:r>
          </a:p>
          <a:p>
            <a:pPr lvl="2" eaLnBrk="1" hangingPunct="1"/>
            <a:r>
              <a:rPr lang="en-US" altLang="en-US" sz="1800" dirty="0"/>
              <a:t>Commercial private insurance</a:t>
            </a:r>
          </a:p>
          <a:p>
            <a:pPr lvl="2" eaLnBrk="1" hangingPunct="1"/>
            <a:r>
              <a:rPr lang="en-US" altLang="en-US" sz="1800" dirty="0"/>
              <a:t>Self-Pay</a:t>
            </a:r>
          </a:p>
          <a:p>
            <a:pPr lvl="1" eaLnBrk="1" hangingPunct="1"/>
            <a:r>
              <a:rPr lang="en-US" altLang="en-US" sz="1800" dirty="0"/>
              <a:t>Public financing</a:t>
            </a:r>
          </a:p>
          <a:p>
            <a:pPr lvl="2" eaLnBrk="1" hangingPunct="1"/>
            <a:r>
              <a:rPr lang="en-US" altLang="en-US" sz="1800" dirty="0"/>
              <a:t>National health insurance </a:t>
            </a:r>
          </a:p>
          <a:p>
            <a:pPr lvl="2" eaLnBrk="1" hangingPunct="1"/>
            <a:r>
              <a:rPr lang="en-US" altLang="en-US" sz="1800" dirty="0"/>
              <a:t>National health system</a:t>
            </a:r>
          </a:p>
          <a:p>
            <a:r>
              <a:rPr lang="en-US" altLang="en-US" sz="1800" dirty="0"/>
              <a:t>Reimbursement models</a:t>
            </a:r>
          </a:p>
          <a:p>
            <a:pPr lvl="2" eaLnBrk="1" hangingPunct="1"/>
            <a:r>
              <a:rPr lang="en-US" altLang="en-US" sz="1800" dirty="0"/>
              <a:t>Fee for service (FFS)</a:t>
            </a:r>
          </a:p>
          <a:p>
            <a:pPr lvl="2" eaLnBrk="1" hangingPunct="1"/>
            <a:r>
              <a:rPr lang="en-US" altLang="en-US" sz="1800" dirty="0"/>
              <a:t>Prospective payment (DRGs-Diagnosis Related Groups)</a:t>
            </a:r>
          </a:p>
          <a:p>
            <a:pPr lvl="2" eaLnBrk="1" hangingPunct="1"/>
            <a:r>
              <a:rPr lang="en-US" altLang="en-US" sz="1800" dirty="0"/>
              <a:t>Pay for Performance and Value-Based </a:t>
            </a:r>
          </a:p>
          <a:p>
            <a:pPr lvl="2" eaLnBrk="1" hangingPunct="1"/>
            <a:r>
              <a:rPr lang="en-US" altLang="en-US" sz="1800" dirty="0"/>
              <a:t>Patient Centered Medical Home</a:t>
            </a:r>
          </a:p>
          <a:p>
            <a:pPr lvl="2" eaLnBrk="1" hangingPunct="1"/>
            <a:r>
              <a:rPr lang="en-US" altLang="en-US" sz="1800" dirty="0"/>
              <a:t>Accountable Care Organization (ACO)</a:t>
            </a:r>
          </a:p>
        </p:txBody>
      </p:sp>
      <p:sp>
        <p:nvSpPr>
          <p:cNvPr id="20482" name="Rectangle 2"/>
          <p:cNvSpPr>
            <a:spLocks noGrp="1" noChangeArrowheads="1"/>
          </p:cNvSpPr>
          <p:nvPr>
            <p:ph type="title"/>
          </p:nvPr>
        </p:nvSpPr>
        <p:spPr/>
        <p:txBody>
          <a:bodyPr>
            <a:noAutofit/>
          </a:bodyPr>
          <a:lstStyle/>
          <a:p>
            <a:pPr eaLnBrk="1" hangingPunct="1"/>
            <a:r>
              <a:rPr lang="en-US" altLang="en-US"/>
              <a:t>Payers: Financing and Reimbursement</a:t>
            </a:r>
            <a:endParaRPr lang="en-US" altLang="en-US" dirty="0"/>
          </a:p>
        </p:txBody>
      </p:sp>
    </p:spTree>
    <p:extLst>
      <p:ext uri="{BB962C8B-B14F-4D97-AF65-F5344CB8AC3E}">
        <p14:creationId xmlns:p14="http://schemas.microsoft.com/office/powerpoint/2010/main" val="427133586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eaLnBrk="1" hangingPunct="1">
              <a:defRPr/>
            </a:pPr>
            <a:r>
              <a:rPr lang="en-US" sz="2200"/>
              <a:t>Government-financed and managed programs</a:t>
            </a:r>
          </a:p>
          <a:p>
            <a:pPr lvl="1" eaLnBrk="1" hangingPunct="1">
              <a:buFont typeface="Wingdings" pitchFamily="2" charset="2"/>
              <a:buChar char="§"/>
              <a:defRPr/>
            </a:pPr>
            <a:r>
              <a:rPr lang="en-US" sz="2200"/>
              <a:t>National Health Service (United Kingdom)</a:t>
            </a:r>
          </a:p>
          <a:p>
            <a:pPr lvl="1" eaLnBrk="1" hangingPunct="1">
              <a:buFont typeface="Wingdings" pitchFamily="2" charset="2"/>
              <a:buChar char="§"/>
              <a:defRPr/>
            </a:pPr>
            <a:r>
              <a:rPr lang="en-US" sz="2200"/>
              <a:t>National Health Insurance (Canada)</a:t>
            </a:r>
          </a:p>
          <a:p>
            <a:pPr lvl="1" eaLnBrk="1" hangingPunct="1">
              <a:buFont typeface="Wingdings" pitchFamily="2" charset="2"/>
              <a:buChar char="§"/>
              <a:defRPr/>
            </a:pPr>
            <a:r>
              <a:rPr lang="en-US" sz="2200"/>
              <a:t>United States</a:t>
            </a:r>
          </a:p>
          <a:p>
            <a:pPr lvl="2">
              <a:buFont typeface="Wingdings" pitchFamily="2" charset="2"/>
              <a:buChar char="§"/>
              <a:defRPr/>
            </a:pPr>
            <a:r>
              <a:rPr lang="en-US" sz="2200"/>
              <a:t>Medicare, Medicaid, SCHIP (State Children’s Health Insurance Program), TRICARE, VHA (Veterans Health Administration), IHS (Indian Health Service)</a:t>
            </a:r>
          </a:p>
          <a:p>
            <a:pPr lvl="3">
              <a:buFont typeface="Wingdings" pitchFamily="2" charset="2"/>
              <a:buChar char="§"/>
              <a:defRPr/>
            </a:pPr>
            <a:r>
              <a:rPr lang="en-US" sz="2200"/>
              <a:t>Medicare includes Part A, B, D, C (Medicare Advantage)</a:t>
            </a:r>
            <a:endParaRPr lang="en-US" sz="2200" dirty="0"/>
          </a:p>
        </p:txBody>
      </p:sp>
      <p:sp>
        <p:nvSpPr>
          <p:cNvPr id="2" name="Title 1"/>
          <p:cNvSpPr>
            <a:spLocks noGrp="1"/>
          </p:cNvSpPr>
          <p:nvPr>
            <p:ph type="title"/>
          </p:nvPr>
        </p:nvSpPr>
        <p:spPr/>
        <p:txBody>
          <a:bodyPr>
            <a:normAutofit/>
          </a:bodyPr>
          <a:lstStyle/>
          <a:p>
            <a:pPr eaLnBrk="1" hangingPunct="1">
              <a:defRPr/>
            </a:pPr>
            <a:r>
              <a:rPr lang="en-US"/>
              <a:t>Payers: Publically Financed</a:t>
            </a:r>
            <a:endParaRPr lang="en-US" dirty="0"/>
          </a:p>
        </p:txBody>
      </p:sp>
      <p:pic>
        <p:nvPicPr>
          <p:cNvPr id="6148" name="Picture 4"/>
          <p:cNvPicPr>
            <a:picLocks noChangeAspect="1" noChangeArrowheads="1"/>
          </p:cNvPicPr>
          <p:nvPr/>
        </p:nvPicPr>
        <p:blipFill>
          <a:blip r:embed="rId3" cstate="print"/>
          <a:srcRect/>
          <a:stretch>
            <a:fillRect/>
          </a:stretch>
        </p:blipFill>
        <p:spPr bwMode="auto">
          <a:xfrm>
            <a:off x="1752600" y="4572000"/>
            <a:ext cx="1324622" cy="1219200"/>
          </a:xfrm>
          <a:prstGeom prst="rect">
            <a:avLst/>
          </a:prstGeom>
          <a:noFill/>
          <a:ln w="9525">
            <a:noFill/>
            <a:miter lim="800000"/>
            <a:headEnd/>
            <a:tailEnd/>
          </a:ln>
        </p:spPr>
      </p:pic>
    </p:spTree>
    <p:extLst>
      <p:ext uri="{BB962C8B-B14F-4D97-AF65-F5344CB8AC3E}">
        <p14:creationId xmlns:p14="http://schemas.microsoft.com/office/powerpoint/2010/main" val="3243347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5"/>
          <p:cNvSpPr>
            <a:spLocks noGrp="1"/>
          </p:cNvSpPr>
          <p:nvPr>
            <p:ph idx="1"/>
          </p:nvPr>
        </p:nvSpPr>
        <p:spPr/>
        <p:txBody>
          <a:bodyPr>
            <a:normAutofit/>
          </a:bodyPr>
          <a:lstStyle/>
          <a:p>
            <a:pPr eaLnBrk="1" hangingPunct="1"/>
            <a:r>
              <a:rPr lang="en-US"/>
              <a:t>Commercial insurance programs administered by private entities, generally funded by</a:t>
            </a:r>
          </a:p>
          <a:p>
            <a:pPr lvl="1" eaLnBrk="1" hangingPunct="1">
              <a:buFont typeface="Wingdings" pitchFamily="2" charset="2"/>
              <a:buChar char="§"/>
            </a:pPr>
            <a:r>
              <a:rPr lang="en-US"/>
              <a:t>Employers</a:t>
            </a:r>
          </a:p>
          <a:p>
            <a:pPr lvl="1" eaLnBrk="1" hangingPunct="1">
              <a:buFont typeface="Wingdings" pitchFamily="2" charset="2"/>
              <a:buChar char="§"/>
            </a:pPr>
            <a:r>
              <a:rPr lang="en-US"/>
              <a:t>Citizens</a:t>
            </a:r>
          </a:p>
          <a:p>
            <a:pPr lvl="1" eaLnBrk="1" hangingPunct="1">
              <a:buFont typeface="Wingdings" pitchFamily="2" charset="2"/>
              <a:buChar char="§"/>
            </a:pPr>
            <a:r>
              <a:rPr lang="en-US"/>
              <a:t>Combination of both</a:t>
            </a:r>
            <a:endParaRPr lang="en-US" dirty="0"/>
          </a:p>
        </p:txBody>
      </p:sp>
      <p:sp>
        <p:nvSpPr>
          <p:cNvPr id="4" name="Title 3"/>
          <p:cNvSpPr>
            <a:spLocks noGrp="1"/>
          </p:cNvSpPr>
          <p:nvPr>
            <p:ph type="title"/>
          </p:nvPr>
        </p:nvSpPr>
        <p:spPr/>
        <p:txBody>
          <a:bodyPr>
            <a:normAutofit/>
          </a:bodyPr>
          <a:lstStyle/>
          <a:p>
            <a:pPr eaLnBrk="1" hangingPunct="1">
              <a:defRPr/>
            </a:pPr>
            <a:r>
              <a:rPr lang="en-US"/>
              <a:t>Payers: Privately Financed</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6477001" y="3944683"/>
            <a:ext cx="3290445" cy="1938593"/>
          </a:xfrm>
          <a:prstGeom prst="rect">
            <a:avLst/>
          </a:prstGeom>
          <a:noFill/>
          <a:ln w="9525">
            <a:noFill/>
            <a:miter lim="800000"/>
            <a:headEnd/>
            <a:tailEnd/>
          </a:ln>
        </p:spPr>
      </p:pic>
    </p:spTree>
    <p:extLst>
      <p:ext uri="{BB962C8B-B14F-4D97-AF65-F5344CB8AC3E}">
        <p14:creationId xmlns:p14="http://schemas.microsoft.com/office/powerpoint/2010/main" val="108984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Title 3"/>
          <p:cNvSpPr>
            <a:spLocks noGrp="1"/>
          </p:cNvSpPr>
          <p:nvPr>
            <p:ph type="title"/>
          </p:nvPr>
        </p:nvSpPr>
        <p:spPr/>
        <p:txBody>
          <a:bodyPr>
            <a:normAutofit/>
          </a:bodyPr>
          <a:lstStyle/>
          <a:p>
            <a:pPr eaLnBrk="1" hangingPunct="1">
              <a:defRPr/>
            </a:pPr>
            <a:r>
              <a:rPr lang="en-US"/>
              <a:t>Healthcare Spending By Payer</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187"/>
          <a:stretch/>
        </p:blipFill>
        <p:spPr>
          <a:xfrm>
            <a:off x="2209801" y="1371600"/>
            <a:ext cx="8101075" cy="4788568"/>
          </a:xfrm>
          <a:prstGeom prst="rect">
            <a:avLst/>
          </a:prstGeom>
        </p:spPr>
      </p:pic>
    </p:spTree>
    <p:extLst>
      <p:ext uri="{BB962C8B-B14F-4D97-AF65-F5344CB8AC3E}">
        <p14:creationId xmlns:p14="http://schemas.microsoft.com/office/powerpoint/2010/main" val="3582835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eaLnBrk="1" hangingPunct="1">
              <a:buFont typeface="Arial" panose="020B0604020202020204" pitchFamily="34" charset="0"/>
              <a:buChar char="•"/>
              <a:defRPr/>
            </a:pPr>
            <a:r>
              <a:rPr lang="en-US"/>
              <a:t>Support such purposes as</a:t>
            </a:r>
          </a:p>
          <a:p>
            <a:pPr lvl="1">
              <a:defRPr/>
            </a:pPr>
            <a:r>
              <a:rPr lang="en-US"/>
              <a:t>Enabling access to comprehensive care services</a:t>
            </a:r>
          </a:p>
          <a:p>
            <a:pPr lvl="1">
              <a:defRPr/>
            </a:pPr>
            <a:r>
              <a:rPr lang="en-US"/>
              <a:t>Assuring effective transfers of care</a:t>
            </a:r>
          </a:p>
          <a:p>
            <a:pPr lvl="1">
              <a:defRPr/>
            </a:pPr>
            <a:r>
              <a:rPr lang="en-US"/>
              <a:t>Ensuring the general portability of care</a:t>
            </a:r>
          </a:p>
          <a:p>
            <a:pPr lvl="1">
              <a:defRPr/>
            </a:pPr>
            <a:r>
              <a:rPr lang="en-US"/>
              <a:t>Reporting public and population health information</a:t>
            </a:r>
          </a:p>
          <a:p>
            <a:pPr lvl="1">
              <a:defRPr/>
            </a:pPr>
            <a:r>
              <a:rPr lang="en-US"/>
              <a:t>Obtaining appropriate reimbursement for quality care</a:t>
            </a:r>
          </a:p>
          <a:p>
            <a:pPr lvl="1">
              <a:defRPr/>
            </a:pPr>
            <a:r>
              <a:rPr lang="en-US"/>
              <a:t>Supporting particular organization models of care</a:t>
            </a:r>
            <a:endParaRPr lang="en-US" dirty="0"/>
          </a:p>
        </p:txBody>
      </p:sp>
      <p:sp>
        <p:nvSpPr>
          <p:cNvPr id="41986" name="Title 1"/>
          <p:cNvSpPr>
            <a:spLocks noGrp="1"/>
          </p:cNvSpPr>
          <p:nvPr>
            <p:ph type="title"/>
          </p:nvPr>
        </p:nvSpPr>
        <p:spPr/>
        <p:txBody>
          <a:bodyPr>
            <a:noAutofit/>
          </a:bodyPr>
          <a:lstStyle/>
          <a:p>
            <a:pPr eaLnBrk="1" hangingPunct="1"/>
            <a:r>
              <a:rPr lang="en-US"/>
              <a:t>Interrelationships of Healthcare Organizations</a:t>
            </a:r>
            <a:endParaRPr lang="en-US" dirty="0"/>
          </a:p>
        </p:txBody>
      </p:sp>
    </p:spTree>
    <p:extLst>
      <p:ext uri="{BB962C8B-B14F-4D97-AF65-F5344CB8AC3E}">
        <p14:creationId xmlns:p14="http://schemas.microsoft.com/office/powerpoint/2010/main" val="2062087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CPHIMS Competency Areas</a:t>
            </a:r>
          </a:p>
        </p:txBody>
      </p:sp>
      <p:graphicFrame>
        <p:nvGraphicFramePr>
          <p:cNvPr id="5" name="Table 4"/>
          <p:cNvGraphicFramePr>
            <a:graphicFrameLocks noGrp="1"/>
          </p:cNvGraphicFramePr>
          <p:nvPr>
            <p:extLst/>
          </p:nvPr>
        </p:nvGraphicFramePr>
        <p:xfrm>
          <a:off x="2369467" y="1594242"/>
          <a:ext cx="7841334" cy="4114893"/>
        </p:xfrm>
        <a:graphic>
          <a:graphicData uri="http://schemas.openxmlformats.org/drawingml/2006/table">
            <a:tbl>
              <a:tblPr firstRow="1" bandRow="1">
                <a:tableStyleId>{073A0DAA-6AF3-43AB-8588-CEC1D06C72B9}</a:tableStyleId>
              </a:tblPr>
              <a:tblGrid>
                <a:gridCol w="4177728">
                  <a:extLst>
                    <a:ext uri="{9D8B030D-6E8A-4147-A177-3AD203B41FA5}">
                      <a16:colId xmlns:a16="http://schemas.microsoft.com/office/drawing/2014/main" val="20000"/>
                    </a:ext>
                  </a:extLst>
                </a:gridCol>
                <a:gridCol w="361741">
                  <a:extLst>
                    <a:ext uri="{9D8B030D-6E8A-4147-A177-3AD203B41FA5}">
                      <a16:colId xmlns:a16="http://schemas.microsoft.com/office/drawing/2014/main" val="20001"/>
                    </a:ext>
                  </a:extLst>
                </a:gridCol>
                <a:gridCol w="459712">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72766">
                  <a:extLst>
                    <a:ext uri="{9D8B030D-6E8A-4147-A177-3AD203B41FA5}">
                      <a16:colId xmlns:a16="http://schemas.microsoft.com/office/drawing/2014/main" val="20007"/>
                    </a:ext>
                  </a:extLst>
                </a:gridCol>
                <a:gridCol w="540587">
                  <a:extLst>
                    <a:ext uri="{9D8B030D-6E8A-4147-A177-3AD203B41FA5}">
                      <a16:colId xmlns:a16="http://schemas.microsoft.com/office/drawing/2014/main" val="20008"/>
                    </a:ext>
                  </a:extLst>
                </a:gridCol>
              </a:tblGrid>
              <a:tr h="249883">
                <a:tc rowSpan="2">
                  <a:txBody>
                    <a:bodyPr/>
                    <a:lstStyle/>
                    <a:p>
                      <a:pPr algn="ctr"/>
                      <a:r>
                        <a:rPr lang="en-US" sz="1200" b="1" kern="1200" dirty="0">
                          <a:solidFill>
                            <a:schemeClr val="lt1"/>
                          </a:solidFill>
                          <a:effectLst/>
                          <a:latin typeface="+mn-lt"/>
                          <a:ea typeface="+mn-ea"/>
                          <a:cs typeface="+mn-cs"/>
                        </a:rPr>
                        <a:t>CPHIMS Examination Content Outline</a:t>
                      </a:r>
                    </a:p>
                    <a:p>
                      <a:pPr algn="ctr"/>
                      <a:r>
                        <a:rPr lang="en-US" sz="1200" b="0" kern="1200" dirty="0">
                          <a:solidFill>
                            <a:schemeClr val="lt1"/>
                          </a:solidFill>
                          <a:effectLst/>
                          <a:latin typeface="+mn-lt"/>
                          <a:ea typeface="+mn-ea"/>
                          <a:cs typeface="+mn-cs"/>
                        </a:rPr>
                        <a:t>(effective March 01, 2013)</a:t>
                      </a:r>
                      <a:endParaRPr lang="en-US" sz="1200" b="0" dirty="0"/>
                    </a:p>
                  </a:txBody>
                  <a:tcPr>
                    <a:solidFill>
                      <a:srgbClr val="0070C0"/>
                    </a:solidFill>
                  </a:tcPr>
                </a:tc>
                <a:tc gridSpan="6">
                  <a:txBody>
                    <a:bodyPr/>
                    <a:lstStyle/>
                    <a:p>
                      <a:pPr algn="ctr"/>
                      <a:r>
                        <a:rPr lang="en-US" sz="1200" b="1" dirty="0"/>
                        <a:t>Cognitive Level</a:t>
                      </a:r>
                    </a:p>
                  </a:txBody>
                  <a:tcPr>
                    <a:solidFill>
                      <a:srgbClr val="0070C0"/>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rowSpan="2" gridSpan="2">
                  <a:txBody>
                    <a:bodyPr/>
                    <a:lstStyle/>
                    <a:p>
                      <a:pPr algn="ctr"/>
                      <a:endParaRPr lang="en-US" sz="1200" dirty="0"/>
                    </a:p>
                    <a:p>
                      <a:pPr algn="ctr"/>
                      <a:r>
                        <a:rPr lang="en-US" sz="1200" dirty="0"/>
                        <a:t>Total</a:t>
                      </a:r>
                    </a:p>
                  </a:txBody>
                  <a:tcPr>
                    <a:solidFill>
                      <a:srgbClr val="0070C0"/>
                    </a:solidFill>
                  </a:tcPr>
                </a:tc>
                <a:tc rowSpan="2" hMerge="1">
                  <a:txBody>
                    <a:bodyPr/>
                    <a:lstStyle/>
                    <a:p>
                      <a:endParaRPr lang="en-US"/>
                    </a:p>
                  </a:txBody>
                  <a:tcPr/>
                </a:tc>
                <a:extLst>
                  <a:ext uri="{0D108BD9-81ED-4DB2-BD59-A6C34878D82A}">
                    <a16:rowId xmlns:a16="http://schemas.microsoft.com/office/drawing/2014/main" val="10000"/>
                  </a:ext>
                </a:extLst>
              </a:tr>
              <a:tr h="411573">
                <a:tc vMerge="1">
                  <a:txBody>
                    <a:bodyPr/>
                    <a:lstStyle/>
                    <a:p>
                      <a:endParaRPr lang="en-US"/>
                    </a:p>
                  </a:txBody>
                  <a:tcPr/>
                </a:tc>
                <a:tc gridSpan="2">
                  <a:txBody>
                    <a:bodyPr/>
                    <a:lstStyle/>
                    <a:p>
                      <a:pPr algn="ctr"/>
                      <a:r>
                        <a:rPr lang="en-US" sz="1200" dirty="0">
                          <a:solidFill>
                            <a:schemeClr val="bg1"/>
                          </a:solidFill>
                        </a:rPr>
                        <a:t>Recall</a:t>
                      </a:r>
                    </a:p>
                  </a:txBody>
                  <a:tcPr>
                    <a:solidFill>
                      <a:srgbClr val="0070C0"/>
                    </a:solidFill>
                  </a:tcPr>
                </a:tc>
                <a:tc hMerge="1">
                  <a:txBody>
                    <a:bodyPr/>
                    <a:lstStyle/>
                    <a:p>
                      <a:endParaRPr lang="en-US"/>
                    </a:p>
                  </a:txBody>
                  <a:tcPr/>
                </a:tc>
                <a:tc gridSpan="2">
                  <a:txBody>
                    <a:bodyPr/>
                    <a:lstStyle/>
                    <a:p>
                      <a:pPr algn="ctr"/>
                      <a:r>
                        <a:rPr lang="en-US" sz="1200" dirty="0">
                          <a:solidFill>
                            <a:schemeClr val="bg1"/>
                          </a:solidFill>
                        </a:rPr>
                        <a:t>Application</a:t>
                      </a:r>
                    </a:p>
                  </a:txBody>
                  <a:tcPr>
                    <a:solidFill>
                      <a:srgbClr val="0070C0"/>
                    </a:solidFill>
                  </a:tcPr>
                </a:tc>
                <a:tc hMerge="1">
                  <a:txBody>
                    <a:bodyPr/>
                    <a:lstStyle/>
                    <a:p>
                      <a:endParaRPr lang="en-US"/>
                    </a:p>
                  </a:txBody>
                  <a:tcPr/>
                </a:tc>
                <a:tc gridSpan="2">
                  <a:txBody>
                    <a:bodyPr/>
                    <a:lstStyle/>
                    <a:p>
                      <a:pPr algn="ctr"/>
                      <a:r>
                        <a:rPr lang="en-US" sz="1200" dirty="0">
                          <a:solidFill>
                            <a:schemeClr val="bg1"/>
                          </a:solidFill>
                        </a:rPr>
                        <a:t>Analysis</a:t>
                      </a:r>
                    </a:p>
                  </a:txBody>
                  <a:tcPr>
                    <a:solidFill>
                      <a:srgbClr val="0070C0"/>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1"/>
                  </a:ext>
                </a:extLst>
              </a:tr>
              <a:tr h="264582">
                <a:tc>
                  <a:txBody>
                    <a:bodyPr/>
                    <a:lstStyle/>
                    <a:p>
                      <a:r>
                        <a:rPr lang="en-US" sz="1200" b="1" kern="1200" dirty="0">
                          <a:solidFill>
                            <a:schemeClr val="dk1"/>
                          </a:solidFill>
                          <a:effectLst/>
                          <a:latin typeface="+mn-lt"/>
                          <a:ea typeface="+mn-ea"/>
                          <a:cs typeface="+mn-cs"/>
                        </a:rPr>
                        <a:t>1. General</a:t>
                      </a:r>
                      <a:endParaRPr lang="en-US" sz="1200" dirty="0"/>
                    </a:p>
                  </a:txBody>
                  <a:tcPr/>
                </a:tc>
                <a:tc>
                  <a:txBody>
                    <a:bodyPr/>
                    <a:lstStyle/>
                    <a:p>
                      <a:r>
                        <a:rPr lang="en-US" sz="1100" dirty="0"/>
                        <a:t>22 </a:t>
                      </a:r>
                    </a:p>
                  </a:txBody>
                  <a:tcPr/>
                </a:tc>
                <a:tc>
                  <a:txBody>
                    <a:bodyPr/>
                    <a:lstStyle/>
                    <a:p>
                      <a:r>
                        <a:rPr lang="en-US" sz="1000" i="1" dirty="0"/>
                        <a:t>22%</a:t>
                      </a:r>
                    </a:p>
                  </a:txBody>
                  <a:tcPr/>
                </a:tc>
                <a:tc>
                  <a:txBody>
                    <a:bodyPr/>
                    <a:lstStyle/>
                    <a:p>
                      <a:r>
                        <a:rPr lang="en-US" sz="1100" dirty="0"/>
                        <a:t>6</a:t>
                      </a:r>
                    </a:p>
                  </a:txBody>
                  <a:tcPr/>
                </a:tc>
                <a:tc>
                  <a:txBody>
                    <a:bodyPr/>
                    <a:lstStyle/>
                    <a:p>
                      <a:r>
                        <a:rPr lang="en-US" sz="1000" i="1" dirty="0"/>
                        <a:t>6%</a:t>
                      </a:r>
                    </a:p>
                  </a:txBody>
                  <a:tcPr/>
                </a:tc>
                <a:tc>
                  <a:txBody>
                    <a:bodyPr/>
                    <a:lstStyle/>
                    <a:p>
                      <a:r>
                        <a:rPr lang="en-US" sz="1100" dirty="0"/>
                        <a:t>0</a:t>
                      </a:r>
                    </a:p>
                  </a:txBody>
                  <a:tcPr/>
                </a:tc>
                <a:tc>
                  <a:txBody>
                    <a:bodyPr/>
                    <a:lstStyle/>
                    <a:p>
                      <a:r>
                        <a:rPr lang="en-US" sz="1000" i="1" dirty="0"/>
                        <a:t>0%</a:t>
                      </a:r>
                    </a:p>
                  </a:txBody>
                  <a:tcPr/>
                </a:tc>
                <a:tc>
                  <a:txBody>
                    <a:bodyPr/>
                    <a:lstStyle/>
                    <a:p>
                      <a:r>
                        <a:rPr lang="en-US" sz="1100" dirty="0"/>
                        <a:t>28</a:t>
                      </a:r>
                    </a:p>
                  </a:txBody>
                  <a:tcPr/>
                </a:tc>
                <a:tc>
                  <a:txBody>
                    <a:bodyPr/>
                    <a:lstStyle/>
                    <a:p>
                      <a:r>
                        <a:rPr lang="en-US" sz="1000" i="1" dirty="0"/>
                        <a:t>28%</a:t>
                      </a:r>
                    </a:p>
                  </a:txBody>
                  <a:tcPr/>
                </a:tc>
                <a:extLst>
                  <a:ext uri="{0D108BD9-81ED-4DB2-BD59-A6C34878D82A}">
                    <a16:rowId xmlns:a16="http://schemas.microsoft.com/office/drawing/2014/main" val="10002"/>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dk1"/>
                          </a:solidFill>
                          <a:effectLst/>
                          <a:latin typeface="+mn-lt"/>
                          <a:ea typeface="+mn-ea"/>
                          <a:cs typeface="+mn-cs"/>
                        </a:rPr>
                        <a:t>A. Healthcare  Environment</a:t>
                      </a:r>
                    </a:p>
                  </a:txBody>
                  <a:tcPr/>
                </a:tc>
                <a:tc>
                  <a:txBody>
                    <a:bodyPr/>
                    <a:lstStyle/>
                    <a:p>
                      <a:r>
                        <a:rPr lang="en-US" sz="1100" dirty="0"/>
                        <a:t>10 </a:t>
                      </a:r>
                    </a:p>
                  </a:txBody>
                  <a:tcPr/>
                </a:tc>
                <a:tc>
                  <a:txBody>
                    <a:bodyPr/>
                    <a:lstStyle/>
                    <a:p>
                      <a:r>
                        <a:rPr lang="en-US" sz="1000" i="1" dirty="0"/>
                        <a:t>10%</a:t>
                      </a:r>
                    </a:p>
                  </a:txBody>
                  <a:tcPr/>
                </a:tc>
                <a:tc>
                  <a:txBody>
                    <a:bodyPr/>
                    <a:lstStyle/>
                    <a:p>
                      <a:r>
                        <a:rPr lang="en-US" sz="1100" dirty="0"/>
                        <a:t>4</a:t>
                      </a:r>
                    </a:p>
                  </a:txBody>
                  <a:tcPr/>
                </a:tc>
                <a:tc>
                  <a:txBody>
                    <a:bodyPr/>
                    <a:lstStyle/>
                    <a:p>
                      <a:r>
                        <a:rPr lang="en-US" sz="1000" i="1" dirty="0"/>
                        <a:t>4%</a:t>
                      </a:r>
                    </a:p>
                  </a:txBody>
                  <a:tcPr/>
                </a:tc>
                <a:tc>
                  <a:txBody>
                    <a:bodyPr/>
                    <a:lstStyle/>
                    <a:p>
                      <a:r>
                        <a:rPr lang="en-US" sz="1100" dirty="0"/>
                        <a:t>0</a:t>
                      </a:r>
                    </a:p>
                  </a:txBody>
                  <a:tcPr/>
                </a:tc>
                <a:tc>
                  <a:txBody>
                    <a:bodyPr/>
                    <a:lstStyle/>
                    <a:p>
                      <a:r>
                        <a:rPr lang="en-US" sz="1000" i="1" dirty="0"/>
                        <a:t>0%</a:t>
                      </a:r>
                    </a:p>
                  </a:txBody>
                  <a:tcPr/>
                </a:tc>
                <a:tc>
                  <a:txBody>
                    <a:bodyPr/>
                    <a:lstStyle/>
                    <a:p>
                      <a:r>
                        <a:rPr lang="en-US" sz="1100" dirty="0"/>
                        <a:t>14</a:t>
                      </a:r>
                    </a:p>
                  </a:txBody>
                  <a:tcPr/>
                </a:tc>
                <a:tc>
                  <a:txBody>
                    <a:bodyPr/>
                    <a:lstStyle/>
                    <a:p>
                      <a:r>
                        <a:rPr lang="en-US" sz="1000" i="1" dirty="0"/>
                        <a:t>14%</a:t>
                      </a:r>
                    </a:p>
                  </a:txBody>
                  <a:tcPr/>
                </a:tc>
                <a:extLst>
                  <a:ext uri="{0D108BD9-81ED-4DB2-BD59-A6C34878D82A}">
                    <a16:rowId xmlns:a16="http://schemas.microsoft.com/office/drawing/2014/main" val="10003"/>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1">
                              <a:lumMod val="65000"/>
                            </a:schemeClr>
                          </a:solidFill>
                          <a:effectLst/>
                          <a:latin typeface="+mn-lt"/>
                          <a:ea typeface="+mn-ea"/>
                          <a:cs typeface="+mn-cs"/>
                        </a:rPr>
                        <a:t>B. Technology Environment</a:t>
                      </a:r>
                    </a:p>
                  </a:txBody>
                  <a:tcPr/>
                </a:tc>
                <a:tc>
                  <a:txBody>
                    <a:bodyPr/>
                    <a:lstStyle/>
                    <a:p>
                      <a:r>
                        <a:rPr lang="en-US" sz="1100" dirty="0">
                          <a:solidFill>
                            <a:schemeClr val="bg1">
                              <a:lumMod val="65000"/>
                            </a:schemeClr>
                          </a:solidFill>
                        </a:rPr>
                        <a:t>12 </a:t>
                      </a:r>
                    </a:p>
                  </a:txBody>
                  <a:tcPr/>
                </a:tc>
                <a:tc>
                  <a:txBody>
                    <a:bodyPr/>
                    <a:lstStyle/>
                    <a:p>
                      <a:r>
                        <a:rPr lang="en-US" sz="1000" i="1" dirty="0">
                          <a:solidFill>
                            <a:schemeClr val="bg1">
                              <a:lumMod val="65000"/>
                            </a:schemeClr>
                          </a:solidFill>
                        </a:rPr>
                        <a:t>12%</a:t>
                      </a:r>
                    </a:p>
                  </a:txBody>
                  <a:tcPr/>
                </a:tc>
                <a:tc>
                  <a:txBody>
                    <a:bodyPr/>
                    <a:lstStyle/>
                    <a:p>
                      <a:r>
                        <a:rPr lang="en-US" sz="1100" dirty="0">
                          <a:solidFill>
                            <a:schemeClr val="bg1">
                              <a:lumMod val="65000"/>
                            </a:schemeClr>
                          </a:solidFill>
                        </a:rPr>
                        <a:t>2</a:t>
                      </a:r>
                    </a:p>
                  </a:txBody>
                  <a:tcPr/>
                </a:tc>
                <a:tc>
                  <a:txBody>
                    <a:bodyPr/>
                    <a:lstStyle/>
                    <a:p>
                      <a:r>
                        <a:rPr lang="en-US" sz="1000" i="1" dirty="0">
                          <a:solidFill>
                            <a:schemeClr val="bg1">
                              <a:lumMod val="65000"/>
                            </a:schemeClr>
                          </a:solidFill>
                        </a:rPr>
                        <a:t>2%</a:t>
                      </a:r>
                    </a:p>
                  </a:txBody>
                  <a:tcPr/>
                </a:tc>
                <a:tc>
                  <a:txBody>
                    <a:bodyPr/>
                    <a:lstStyle/>
                    <a:p>
                      <a:r>
                        <a:rPr lang="en-US" sz="1100" dirty="0">
                          <a:solidFill>
                            <a:schemeClr val="bg1">
                              <a:lumMod val="65000"/>
                            </a:schemeClr>
                          </a:solidFill>
                        </a:rPr>
                        <a:t>0</a:t>
                      </a:r>
                    </a:p>
                  </a:txBody>
                  <a:tcPr/>
                </a:tc>
                <a:tc>
                  <a:txBody>
                    <a:bodyPr/>
                    <a:lstStyle/>
                    <a:p>
                      <a:r>
                        <a:rPr lang="en-US" sz="1000" i="1" dirty="0">
                          <a:solidFill>
                            <a:schemeClr val="bg1">
                              <a:lumMod val="65000"/>
                            </a:schemeClr>
                          </a:solidFill>
                        </a:rPr>
                        <a:t>0%</a:t>
                      </a:r>
                    </a:p>
                  </a:txBody>
                  <a:tcPr/>
                </a:tc>
                <a:tc>
                  <a:txBody>
                    <a:bodyPr/>
                    <a:lstStyle/>
                    <a:p>
                      <a:r>
                        <a:rPr lang="en-US" sz="1100" dirty="0">
                          <a:solidFill>
                            <a:schemeClr val="bg1">
                              <a:lumMod val="65000"/>
                            </a:schemeClr>
                          </a:solidFill>
                        </a:rPr>
                        <a:t>14</a:t>
                      </a:r>
                    </a:p>
                  </a:txBody>
                  <a:tcPr/>
                </a:tc>
                <a:tc>
                  <a:txBody>
                    <a:bodyPr/>
                    <a:lstStyle/>
                    <a:p>
                      <a:r>
                        <a:rPr lang="en-US" sz="1000" i="1" dirty="0">
                          <a:solidFill>
                            <a:schemeClr val="bg1">
                              <a:lumMod val="65000"/>
                            </a:schemeClr>
                          </a:solidFill>
                        </a:rPr>
                        <a:t>14%</a:t>
                      </a:r>
                    </a:p>
                  </a:txBody>
                  <a:tcPr/>
                </a:tc>
                <a:extLst>
                  <a:ext uri="{0D108BD9-81ED-4DB2-BD59-A6C34878D82A}">
                    <a16:rowId xmlns:a16="http://schemas.microsoft.com/office/drawing/2014/main" val="10004"/>
                  </a:ext>
                </a:extLst>
              </a:tr>
              <a:tr h="264582">
                <a:tc>
                  <a:txBody>
                    <a:bodyPr/>
                    <a:lstStyle/>
                    <a:p>
                      <a:r>
                        <a:rPr lang="en-US" sz="1200" b="1" kern="1200" dirty="0">
                          <a:solidFill>
                            <a:schemeClr val="bg1">
                              <a:lumMod val="65000"/>
                            </a:schemeClr>
                          </a:solidFill>
                          <a:effectLst/>
                          <a:latin typeface="+mn-lt"/>
                          <a:ea typeface="+mn-ea"/>
                          <a:cs typeface="+mn-cs"/>
                        </a:rPr>
                        <a:t>2. Systems</a:t>
                      </a:r>
                      <a:endParaRPr lang="en-US" sz="1200" dirty="0">
                        <a:solidFill>
                          <a:schemeClr val="bg1">
                            <a:lumMod val="65000"/>
                          </a:schemeClr>
                        </a:solidFill>
                      </a:endParaRPr>
                    </a:p>
                  </a:txBody>
                  <a:tcPr/>
                </a:tc>
                <a:tc>
                  <a:txBody>
                    <a:bodyPr/>
                    <a:lstStyle/>
                    <a:p>
                      <a:r>
                        <a:rPr lang="en-US" sz="1100" dirty="0">
                          <a:solidFill>
                            <a:schemeClr val="bg1">
                              <a:lumMod val="65000"/>
                            </a:schemeClr>
                          </a:solidFill>
                        </a:rPr>
                        <a:t>3</a:t>
                      </a:r>
                    </a:p>
                  </a:txBody>
                  <a:tcPr/>
                </a:tc>
                <a:tc>
                  <a:txBody>
                    <a:bodyPr/>
                    <a:lstStyle/>
                    <a:p>
                      <a:r>
                        <a:rPr lang="en-US" sz="1000" i="1" dirty="0">
                          <a:solidFill>
                            <a:schemeClr val="bg1">
                              <a:lumMod val="65000"/>
                            </a:schemeClr>
                          </a:solidFill>
                        </a:rPr>
                        <a:t>3%</a:t>
                      </a:r>
                    </a:p>
                  </a:txBody>
                  <a:tcPr/>
                </a:tc>
                <a:tc>
                  <a:txBody>
                    <a:bodyPr/>
                    <a:lstStyle/>
                    <a:p>
                      <a:r>
                        <a:rPr lang="en-US" sz="1100" dirty="0">
                          <a:solidFill>
                            <a:schemeClr val="bg1">
                              <a:lumMod val="65000"/>
                            </a:schemeClr>
                          </a:solidFill>
                        </a:rPr>
                        <a:t>22</a:t>
                      </a:r>
                    </a:p>
                  </a:txBody>
                  <a:tcPr/>
                </a:tc>
                <a:tc>
                  <a:txBody>
                    <a:bodyPr/>
                    <a:lstStyle/>
                    <a:p>
                      <a:r>
                        <a:rPr lang="en-US" sz="1000" i="1" dirty="0">
                          <a:solidFill>
                            <a:schemeClr val="bg1">
                              <a:lumMod val="65000"/>
                            </a:schemeClr>
                          </a:solidFill>
                        </a:rPr>
                        <a:t>22%</a:t>
                      </a:r>
                    </a:p>
                  </a:txBody>
                  <a:tcPr/>
                </a:tc>
                <a:tc>
                  <a:txBody>
                    <a:bodyPr/>
                    <a:lstStyle/>
                    <a:p>
                      <a:r>
                        <a:rPr lang="en-US" sz="1100" dirty="0">
                          <a:solidFill>
                            <a:schemeClr val="bg1">
                              <a:lumMod val="65000"/>
                            </a:schemeClr>
                          </a:solidFill>
                        </a:rPr>
                        <a:t>15</a:t>
                      </a:r>
                    </a:p>
                  </a:txBody>
                  <a:tcPr/>
                </a:tc>
                <a:tc>
                  <a:txBody>
                    <a:bodyPr/>
                    <a:lstStyle/>
                    <a:p>
                      <a:r>
                        <a:rPr lang="en-US" sz="1000" i="1" dirty="0">
                          <a:solidFill>
                            <a:schemeClr val="bg1">
                              <a:lumMod val="65000"/>
                            </a:schemeClr>
                          </a:solidFill>
                        </a:rPr>
                        <a:t>15%</a:t>
                      </a:r>
                    </a:p>
                  </a:txBody>
                  <a:tcPr/>
                </a:tc>
                <a:tc>
                  <a:txBody>
                    <a:bodyPr/>
                    <a:lstStyle/>
                    <a:p>
                      <a:r>
                        <a:rPr lang="en-US" sz="1100" dirty="0">
                          <a:solidFill>
                            <a:schemeClr val="bg1">
                              <a:lumMod val="65000"/>
                            </a:schemeClr>
                          </a:solidFill>
                        </a:rPr>
                        <a:t>40</a:t>
                      </a:r>
                    </a:p>
                  </a:txBody>
                  <a:tcPr/>
                </a:tc>
                <a:tc>
                  <a:txBody>
                    <a:bodyPr/>
                    <a:lstStyle/>
                    <a:p>
                      <a:r>
                        <a:rPr lang="en-US" sz="1000" i="1" dirty="0">
                          <a:solidFill>
                            <a:schemeClr val="bg1">
                              <a:lumMod val="65000"/>
                            </a:schemeClr>
                          </a:solidFill>
                        </a:rPr>
                        <a:t>40%</a:t>
                      </a:r>
                    </a:p>
                  </a:txBody>
                  <a:tcPr/>
                </a:tc>
                <a:extLst>
                  <a:ext uri="{0D108BD9-81ED-4DB2-BD59-A6C34878D82A}">
                    <a16:rowId xmlns:a16="http://schemas.microsoft.com/office/drawing/2014/main" val="10005"/>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1">
                              <a:lumMod val="65000"/>
                            </a:schemeClr>
                          </a:solidFill>
                          <a:effectLst/>
                          <a:latin typeface="+mn-lt"/>
                          <a:ea typeface="+mn-ea"/>
                          <a:cs typeface="+mn-cs"/>
                        </a:rPr>
                        <a:t>A. Analysis</a:t>
                      </a:r>
                    </a:p>
                  </a:txBody>
                  <a:tcPr/>
                </a:tc>
                <a:tc>
                  <a:txBody>
                    <a:bodyPr/>
                    <a:lstStyle/>
                    <a:p>
                      <a:r>
                        <a:rPr lang="en-US" sz="1100" dirty="0">
                          <a:solidFill>
                            <a:schemeClr val="bg1">
                              <a:lumMod val="65000"/>
                            </a:schemeClr>
                          </a:solidFill>
                        </a:rPr>
                        <a:t>2</a:t>
                      </a:r>
                    </a:p>
                  </a:txBody>
                  <a:tcPr/>
                </a:tc>
                <a:tc>
                  <a:txBody>
                    <a:bodyPr/>
                    <a:lstStyle/>
                    <a:p>
                      <a:r>
                        <a:rPr lang="en-US" sz="1000" i="1" dirty="0">
                          <a:solidFill>
                            <a:schemeClr val="bg1">
                              <a:lumMod val="65000"/>
                            </a:schemeClr>
                          </a:solidFill>
                        </a:rPr>
                        <a:t>2%</a:t>
                      </a:r>
                    </a:p>
                  </a:txBody>
                  <a:tcPr/>
                </a:tc>
                <a:tc>
                  <a:txBody>
                    <a:bodyPr/>
                    <a:lstStyle/>
                    <a:p>
                      <a:r>
                        <a:rPr lang="en-US" sz="1100" dirty="0">
                          <a:solidFill>
                            <a:schemeClr val="bg1">
                              <a:lumMod val="65000"/>
                            </a:schemeClr>
                          </a:solidFill>
                        </a:rPr>
                        <a:t>10</a:t>
                      </a:r>
                    </a:p>
                  </a:txBody>
                  <a:tcPr/>
                </a:tc>
                <a:tc>
                  <a:txBody>
                    <a:bodyPr/>
                    <a:lstStyle/>
                    <a:p>
                      <a:r>
                        <a:rPr lang="en-US" sz="1000" i="1" dirty="0">
                          <a:solidFill>
                            <a:schemeClr val="bg1">
                              <a:lumMod val="65000"/>
                            </a:schemeClr>
                          </a:solidFill>
                        </a:rPr>
                        <a:t>10%</a:t>
                      </a:r>
                    </a:p>
                  </a:txBody>
                  <a:tcPr/>
                </a:tc>
                <a:tc>
                  <a:txBody>
                    <a:bodyPr/>
                    <a:lstStyle/>
                    <a:p>
                      <a:r>
                        <a:rPr lang="en-US" sz="1100" dirty="0">
                          <a:solidFill>
                            <a:schemeClr val="bg1">
                              <a:lumMod val="65000"/>
                            </a:schemeClr>
                          </a:solidFill>
                        </a:rPr>
                        <a:t>4</a:t>
                      </a:r>
                    </a:p>
                  </a:txBody>
                  <a:tcPr/>
                </a:tc>
                <a:tc>
                  <a:txBody>
                    <a:bodyPr/>
                    <a:lstStyle/>
                    <a:p>
                      <a:r>
                        <a:rPr lang="en-US" sz="1000" i="1" dirty="0">
                          <a:solidFill>
                            <a:schemeClr val="bg1">
                              <a:lumMod val="65000"/>
                            </a:schemeClr>
                          </a:solidFill>
                        </a:rPr>
                        <a:t>4%</a:t>
                      </a:r>
                    </a:p>
                  </a:txBody>
                  <a:tcPr/>
                </a:tc>
                <a:tc>
                  <a:txBody>
                    <a:bodyPr/>
                    <a:lstStyle/>
                    <a:p>
                      <a:r>
                        <a:rPr lang="en-US" sz="1100" dirty="0">
                          <a:solidFill>
                            <a:schemeClr val="bg1">
                              <a:lumMod val="65000"/>
                            </a:schemeClr>
                          </a:solidFill>
                        </a:rPr>
                        <a:t>16  </a:t>
                      </a:r>
                    </a:p>
                  </a:txBody>
                  <a:tcPr/>
                </a:tc>
                <a:tc>
                  <a:txBody>
                    <a:bodyPr/>
                    <a:lstStyle/>
                    <a:p>
                      <a:r>
                        <a:rPr lang="en-US" sz="1000" i="1" dirty="0">
                          <a:solidFill>
                            <a:schemeClr val="bg1">
                              <a:lumMod val="65000"/>
                            </a:schemeClr>
                          </a:solidFill>
                        </a:rPr>
                        <a:t>16%</a:t>
                      </a:r>
                    </a:p>
                  </a:txBody>
                  <a:tcPr/>
                </a:tc>
                <a:extLst>
                  <a:ext uri="{0D108BD9-81ED-4DB2-BD59-A6C34878D82A}">
                    <a16:rowId xmlns:a16="http://schemas.microsoft.com/office/drawing/2014/main" val="10006"/>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1">
                              <a:lumMod val="65000"/>
                            </a:schemeClr>
                          </a:solidFill>
                          <a:effectLst/>
                          <a:latin typeface="+mn-lt"/>
                          <a:ea typeface="+mn-ea"/>
                          <a:cs typeface="+mn-cs"/>
                        </a:rPr>
                        <a:t>B. Design</a:t>
                      </a:r>
                    </a:p>
                  </a:txBody>
                  <a:tcPr/>
                </a:tc>
                <a:tc>
                  <a:txBody>
                    <a:bodyPr/>
                    <a:lstStyle/>
                    <a:p>
                      <a:r>
                        <a:rPr lang="en-US" sz="1100" dirty="0">
                          <a:solidFill>
                            <a:schemeClr val="bg1">
                              <a:lumMod val="65000"/>
                            </a:schemeClr>
                          </a:solidFill>
                        </a:rPr>
                        <a:t>0</a:t>
                      </a:r>
                    </a:p>
                  </a:txBody>
                  <a:tcPr/>
                </a:tc>
                <a:tc>
                  <a:txBody>
                    <a:bodyPr/>
                    <a:lstStyle/>
                    <a:p>
                      <a:r>
                        <a:rPr lang="en-US" sz="1000" i="1" dirty="0">
                          <a:solidFill>
                            <a:schemeClr val="bg1">
                              <a:lumMod val="65000"/>
                            </a:schemeClr>
                          </a:solidFill>
                        </a:rPr>
                        <a:t>0%</a:t>
                      </a:r>
                    </a:p>
                  </a:txBody>
                  <a:tcPr/>
                </a:tc>
                <a:tc>
                  <a:txBody>
                    <a:bodyPr/>
                    <a:lstStyle/>
                    <a:p>
                      <a:r>
                        <a:rPr lang="en-US" sz="1100" dirty="0">
                          <a:solidFill>
                            <a:schemeClr val="bg1">
                              <a:lumMod val="65000"/>
                            </a:schemeClr>
                          </a:solidFill>
                        </a:rPr>
                        <a:t>3</a:t>
                      </a:r>
                    </a:p>
                  </a:txBody>
                  <a:tcPr/>
                </a:tc>
                <a:tc>
                  <a:txBody>
                    <a:bodyPr/>
                    <a:lstStyle/>
                    <a:p>
                      <a:r>
                        <a:rPr lang="en-US" sz="1000" i="1" dirty="0">
                          <a:solidFill>
                            <a:schemeClr val="bg1">
                              <a:lumMod val="65000"/>
                            </a:schemeClr>
                          </a:solidFill>
                        </a:rPr>
                        <a:t>3%</a:t>
                      </a:r>
                    </a:p>
                  </a:txBody>
                  <a:tcPr/>
                </a:tc>
                <a:tc>
                  <a:txBody>
                    <a:bodyPr/>
                    <a:lstStyle/>
                    <a:p>
                      <a:r>
                        <a:rPr lang="en-US" sz="1100" dirty="0">
                          <a:solidFill>
                            <a:schemeClr val="bg1">
                              <a:lumMod val="65000"/>
                            </a:schemeClr>
                          </a:solidFill>
                        </a:rPr>
                        <a:t>3</a:t>
                      </a:r>
                    </a:p>
                  </a:txBody>
                  <a:tcPr/>
                </a:tc>
                <a:tc>
                  <a:txBody>
                    <a:bodyPr/>
                    <a:lstStyle/>
                    <a:p>
                      <a:r>
                        <a:rPr lang="en-US" sz="1000" i="1" dirty="0">
                          <a:solidFill>
                            <a:schemeClr val="bg1">
                              <a:lumMod val="65000"/>
                            </a:schemeClr>
                          </a:solidFill>
                        </a:rPr>
                        <a:t>3%</a:t>
                      </a:r>
                    </a:p>
                  </a:txBody>
                  <a:tcPr/>
                </a:tc>
                <a:tc>
                  <a:txBody>
                    <a:bodyPr/>
                    <a:lstStyle/>
                    <a:p>
                      <a:r>
                        <a:rPr lang="en-US" sz="1100" dirty="0">
                          <a:solidFill>
                            <a:schemeClr val="bg1">
                              <a:lumMod val="65000"/>
                            </a:schemeClr>
                          </a:solidFill>
                        </a:rPr>
                        <a:t>6</a:t>
                      </a:r>
                    </a:p>
                  </a:txBody>
                  <a:tcPr/>
                </a:tc>
                <a:tc>
                  <a:txBody>
                    <a:bodyPr/>
                    <a:lstStyle/>
                    <a:p>
                      <a:r>
                        <a:rPr lang="en-US" sz="1000" i="1" dirty="0">
                          <a:solidFill>
                            <a:schemeClr val="bg1">
                              <a:lumMod val="65000"/>
                            </a:schemeClr>
                          </a:solidFill>
                        </a:rPr>
                        <a:t>6%</a:t>
                      </a:r>
                    </a:p>
                  </a:txBody>
                  <a:tcPr/>
                </a:tc>
                <a:extLst>
                  <a:ext uri="{0D108BD9-81ED-4DB2-BD59-A6C34878D82A}">
                    <a16:rowId xmlns:a16="http://schemas.microsoft.com/office/drawing/2014/main" val="10007"/>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1">
                              <a:lumMod val="65000"/>
                            </a:schemeClr>
                          </a:solidFill>
                          <a:effectLst/>
                          <a:latin typeface="+mn-lt"/>
                          <a:ea typeface="+mn-ea"/>
                          <a:cs typeface="+mn-cs"/>
                        </a:rPr>
                        <a:t>C. Selection, Implementation, Support, and Maintenance</a:t>
                      </a:r>
                    </a:p>
                  </a:txBody>
                  <a:tcPr/>
                </a:tc>
                <a:tc>
                  <a:txBody>
                    <a:bodyPr/>
                    <a:lstStyle/>
                    <a:p>
                      <a:r>
                        <a:rPr lang="en-US" sz="1100" dirty="0">
                          <a:solidFill>
                            <a:schemeClr val="bg1">
                              <a:lumMod val="65000"/>
                            </a:schemeClr>
                          </a:solidFill>
                        </a:rPr>
                        <a:t>0</a:t>
                      </a:r>
                    </a:p>
                  </a:txBody>
                  <a:tcPr/>
                </a:tc>
                <a:tc>
                  <a:txBody>
                    <a:bodyPr/>
                    <a:lstStyle/>
                    <a:p>
                      <a:r>
                        <a:rPr lang="en-US" sz="1000" i="1" dirty="0">
                          <a:solidFill>
                            <a:schemeClr val="bg1">
                              <a:lumMod val="65000"/>
                            </a:schemeClr>
                          </a:solidFill>
                        </a:rPr>
                        <a:t>0%</a:t>
                      </a:r>
                    </a:p>
                  </a:txBody>
                  <a:tcPr/>
                </a:tc>
                <a:tc>
                  <a:txBody>
                    <a:bodyPr/>
                    <a:lstStyle/>
                    <a:p>
                      <a:r>
                        <a:rPr lang="en-US" sz="1100" dirty="0">
                          <a:solidFill>
                            <a:schemeClr val="bg1">
                              <a:lumMod val="65000"/>
                            </a:schemeClr>
                          </a:solidFill>
                        </a:rPr>
                        <a:t>4</a:t>
                      </a:r>
                    </a:p>
                  </a:txBody>
                  <a:tcPr/>
                </a:tc>
                <a:tc>
                  <a:txBody>
                    <a:bodyPr/>
                    <a:lstStyle/>
                    <a:p>
                      <a:r>
                        <a:rPr lang="en-US" sz="1000" i="1" dirty="0">
                          <a:solidFill>
                            <a:schemeClr val="bg1">
                              <a:lumMod val="65000"/>
                            </a:schemeClr>
                          </a:solidFill>
                        </a:rPr>
                        <a:t>4%</a:t>
                      </a:r>
                    </a:p>
                  </a:txBody>
                  <a:tcPr/>
                </a:tc>
                <a:tc>
                  <a:txBody>
                    <a:bodyPr/>
                    <a:lstStyle/>
                    <a:p>
                      <a:r>
                        <a:rPr lang="en-US" sz="1100" dirty="0">
                          <a:solidFill>
                            <a:schemeClr val="bg1">
                              <a:lumMod val="65000"/>
                            </a:schemeClr>
                          </a:solidFill>
                        </a:rPr>
                        <a:t>3</a:t>
                      </a:r>
                    </a:p>
                  </a:txBody>
                  <a:tcPr/>
                </a:tc>
                <a:tc>
                  <a:txBody>
                    <a:bodyPr/>
                    <a:lstStyle/>
                    <a:p>
                      <a:r>
                        <a:rPr lang="en-US" sz="1000" i="1" dirty="0">
                          <a:solidFill>
                            <a:schemeClr val="bg1">
                              <a:lumMod val="65000"/>
                            </a:schemeClr>
                          </a:solidFill>
                        </a:rPr>
                        <a:t>3%</a:t>
                      </a:r>
                    </a:p>
                  </a:txBody>
                  <a:tcPr/>
                </a:tc>
                <a:tc>
                  <a:txBody>
                    <a:bodyPr/>
                    <a:lstStyle/>
                    <a:p>
                      <a:r>
                        <a:rPr lang="en-US" sz="1100" dirty="0">
                          <a:solidFill>
                            <a:schemeClr val="bg1">
                              <a:lumMod val="65000"/>
                            </a:schemeClr>
                          </a:solidFill>
                        </a:rPr>
                        <a:t>7</a:t>
                      </a:r>
                    </a:p>
                  </a:txBody>
                  <a:tcPr/>
                </a:tc>
                <a:tc>
                  <a:txBody>
                    <a:bodyPr/>
                    <a:lstStyle/>
                    <a:p>
                      <a:r>
                        <a:rPr lang="en-US" sz="1000" i="1" dirty="0">
                          <a:solidFill>
                            <a:schemeClr val="bg1">
                              <a:lumMod val="65000"/>
                            </a:schemeClr>
                          </a:solidFill>
                        </a:rPr>
                        <a:t>7%</a:t>
                      </a:r>
                    </a:p>
                  </a:txBody>
                  <a:tcPr/>
                </a:tc>
                <a:extLst>
                  <a:ext uri="{0D108BD9-81ED-4DB2-BD59-A6C34878D82A}">
                    <a16:rowId xmlns:a16="http://schemas.microsoft.com/office/drawing/2014/main" val="10008"/>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1">
                              <a:lumMod val="65000"/>
                            </a:schemeClr>
                          </a:solidFill>
                          <a:effectLst/>
                          <a:latin typeface="+mn-lt"/>
                          <a:ea typeface="+mn-ea"/>
                          <a:cs typeface="+mn-cs"/>
                        </a:rPr>
                        <a:t>D. Testing and Evaluation</a:t>
                      </a:r>
                    </a:p>
                  </a:txBody>
                  <a:tcPr/>
                </a:tc>
                <a:tc>
                  <a:txBody>
                    <a:bodyPr/>
                    <a:lstStyle/>
                    <a:p>
                      <a:r>
                        <a:rPr lang="en-US" sz="1100" dirty="0">
                          <a:solidFill>
                            <a:schemeClr val="bg1">
                              <a:lumMod val="65000"/>
                            </a:schemeClr>
                          </a:solidFill>
                        </a:rPr>
                        <a:t>0</a:t>
                      </a:r>
                    </a:p>
                  </a:txBody>
                  <a:tcPr/>
                </a:tc>
                <a:tc>
                  <a:txBody>
                    <a:bodyPr/>
                    <a:lstStyle/>
                    <a:p>
                      <a:r>
                        <a:rPr lang="en-US" sz="1000" i="1" dirty="0">
                          <a:solidFill>
                            <a:schemeClr val="bg1">
                              <a:lumMod val="65000"/>
                            </a:schemeClr>
                          </a:solidFill>
                        </a:rPr>
                        <a:t>0%</a:t>
                      </a:r>
                    </a:p>
                  </a:txBody>
                  <a:tcPr/>
                </a:tc>
                <a:tc>
                  <a:txBody>
                    <a:bodyPr/>
                    <a:lstStyle/>
                    <a:p>
                      <a:r>
                        <a:rPr lang="en-US" sz="1100" dirty="0">
                          <a:solidFill>
                            <a:schemeClr val="bg1">
                              <a:lumMod val="65000"/>
                            </a:schemeClr>
                          </a:solidFill>
                        </a:rPr>
                        <a:t>2</a:t>
                      </a:r>
                    </a:p>
                  </a:txBody>
                  <a:tcPr/>
                </a:tc>
                <a:tc>
                  <a:txBody>
                    <a:bodyPr/>
                    <a:lstStyle/>
                    <a:p>
                      <a:r>
                        <a:rPr lang="en-US" sz="1000" i="1" dirty="0">
                          <a:solidFill>
                            <a:schemeClr val="bg1">
                              <a:lumMod val="65000"/>
                            </a:schemeClr>
                          </a:solidFill>
                        </a:rPr>
                        <a:t>2%</a:t>
                      </a:r>
                    </a:p>
                  </a:txBody>
                  <a:tcPr/>
                </a:tc>
                <a:tc>
                  <a:txBody>
                    <a:bodyPr/>
                    <a:lstStyle/>
                    <a:p>
                      <a:r>
                        <a:rPr lang="en-US" sz="1100" dirty="0">
                          <a:solidFill>
                            <a:schemeClr val="bg1">
                              <a:lumMod val="65000"/>
                            </a:schemeClr>
                          </a:solidFill>
                        </a:rPr>
                        <a:t>3</a:t>
                      </a:r>
                    </a:p>
                  </a:txBody>
                  <a:tcPr/>
                </a:tc>
                <a:tc>
                  <a:txBody>
                    <a:bodyPr/>
                    <a:lstStyle/>
                    <a:p>
                      <a:r>
                        <a:rPr lang="en-US" sz="1000" i="1" dirty="0">
                          <a:solidFill>
                            <a:schemeClr val="bg1">
                              <a:lumMod val="65000"/>
                            </a:schemeClr>
                          </a:solidFill>
                        </a:rPr>
                        <a:t>3%</a:t>
                      </a:r>
                    </a:p>
                  </a:txBody>
                  <a:tcPr/>
                </a:tc>
                <a:tc>
                  <a:txBody>
                    <a:bodyPr/>
                    <a:lstStyle/>
                    <a:p>
                      <a:r>
                        <a:rPr lang="en-US" sz="1100" dirty="0">
                          <a:solidFill>
                            <a:schemeClr val="bg1">
                              <a:lumMod val="65000"/>
                            </a:schemeClr>
                          </a:solidFill>
                        </a:rPr>
                        <a:t>5</a:t>
                      </a:r>
                    </a:p>
                  </a:txBody>
                  <a:tcPr/>
                </a:tc>
                <a:tc>
                  <a:txBody>
                    <a:bodyPr/>
                    <a:lstStyle/>
                    <a:p>
                      <a:r>
                        <a:rPr lang="en-US" sz="1000" i="1" dirty="0">
                          <a:solidFill>
                            <a:schemeClr val="bg1">
                              <a:lumMod val="65000"/>
                            </a:schemeClr>
                          </a:solidFill>
                        </a:rPr>
                        <a:t>5%</a:t>
                      </a:r>
                    </a:p>
                  </a:txBody>
                  <a:tcPr/>
                </a:tc>
                <a:extLst>
                  <a:ext uri="{0D108BD9-81ED-4DB2-BD59-A6C34878D82A}">
                    <a16:rowId xmlns:a16="http://schemas.microsoft.com/office/drawing/2014/main" val="10009"/>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1">
                              <a:lumMod val="65000"/>
                            </a:schemeClr>
                          </a:solidFill>
                          <a:effectLst/>
                          <a:latin typeface="+mn-lt"/>
                          <a:ea typeface="+mn-ea"/>
                          <a:cs typeface="+mn-cs"/>
                        </a:rPr>
                        <a:t>E. Privacy and Security</a:t>
                      </a:r>
                    </a:p>
                  </a:txBody>
                  <a:tcPr/>
                </a:tc>
                <a:tc>
                  <a:txBody>
                    <a:bodyPr/>
                    <a:lstStyle/>
                    <a:p>
                      <a:r>
                        <a:rPr lang="en-US" sz="1100" dirty="0">
                          <a:solidFill>
                            <a:schemeClr val="bg1">
                              <a:lumMod val="65000"/>
                            </a:schemeClr>
                          </a:solidFill>
                        </a:rPr>
                        <a:t>1</a:t>
                      </a:r>
                    </a:p>
                  </a:txBody>
                  <a:tcPr/>
                </a:tc>
                <a:tc>
                  <a:txBody>
                    <a:bodyPr/>
                    <a:lstStyle/>
                    <a:p>
                      <a:r>
                        <a:rPr lang="en-US" sz="1000" i="1" dirty="0">
                          <a:solidFill>
                            <a:schemeClr val="bg1">
                              <a:lumMod val="65000"/>
                            </a:schemeClr>
                          </a:solidFill>
                        </a:rPr>
                        <a:t>1%</a:t>
                      </a:r>
                    </a:p>
                  </a:txBody>
                  <a:tcPr/>
                </a:tc>
                <a:tc>
                  <a:txBody>
                    <a:bodyPr/>
                    <a:lstStyle/>
                    <a:p>
                      <a:r>
                        <a:rPr lang="en-US" sz="1100" dirty="0">
                          <a:solidFill>
                            <a:schemeClr val="bg1">
                              <a:lumMod val="65000"/>
                            </a:schemeClr>
                          </a:solidFill>
                        </a:rPr>
                        <a:t>3</a:t>
                      </a:r>
                    </a:p>
                  </a:txBody>
                  <a:tcPr/>
                </a:tc>
                <a:tc>
                  <a:txBody>
                    <a:bodyPr/>
                    <a:lstStyle/>
                    <a:p>
                      <a:r>
                        <a:rPr lang="en-US" sz="1000" i="1" dirty="0">
                          <a:solidFill>
                            <a:schemeClr val="bg1">
                              <a:lumMod val="65000"/>
                            </a:schemeClr>
                          </a:solidFill>
                        </a:rPr>
                        <a:t>3%</a:t>
                      </a:r>
                    </a:p>
                  </a:txBody>
                  <a:tcPr/>
                </a:tc>
                <a:tc>
                  <a:txBody>
                    <a:bodyPr/>
                    <a:lstStyle/>
                    <a:p>
                      <a:r>
                        <a:rPr lang="en-US" sz="1100" dirty="0">
                          <a:solidFill>
                            <a:schemeClr val="bg1">
                              <a:lumMod val="65000"/>
                            </a:schemeClr>
                          </a:solidFill>
                        </a:rPr>
                        <a:t>2</a:t>
                      </a:r>
                    </a:p>
                  </a:txBody>
                  <a:tcPr/>
                </a:tc>
                <a:tc>
                  <a:txBody>
                    <a:bodyPr/>
                    <a:lstStyle/>
                    <a:p>
                      <a:r>
                        <a:rPr lang="en-US" sz="1000" i="1" dirty="0">
                          <a:solidFill>
                            <a:schemeClr val="bg1">
                              <a:lumMod val="65000"/>
                            </a:schemeClr>
                          </a:solidFill>
                        </a:rPr>
                        <a:t>2%</a:t>
                      </a:r>
                    </a:p>
                  </a:txBody>
                  <a:tcPr/>
                </a:tc>
                <a:tc>
                  <a:txBody>
                    <a:bodyPr/>
                    <a:lstStyle/>
                    <a:p>
                      <a:r>
                        <a:rPr lang="en-US" sz="1100" dirty="0">
                          <a:solidFill>
                            <a:schemeClr val="bg1">
                              <a:lumMod val="65000"/>
                            </a:schemeClr>
                          </a:solidFill>
                        </a:rPr>
                        <a:t>6</a:t>
                      </a:r>
                    </a:p>
                  </a:txBody>
                  <a:tcPr/>
                </a:tc>
                <a:tc>
                  <a:txBody>
                    <a:bodyPr/>
                    <a:lstStyle/>
                    <a:p>
                      <a:r>
                        <a:rPr lang="en-US" sz="1000" i="1" dirty="0">
                          <a:solidFill>
                            <a:schemeClr val="bg1">
                              <a:lumMod val="65000"/>
                            </a:schemeClr>
                          </a:solidFill>
                        </a:rPr>
                        <a:t>6%</a:t>
                      </a:r>
                    </a:p>
                  </a:txBody>
                  <a:tcPr/>
                </a:tc>
                <a:extLst>
                  <a:ext uri="{0D108BD9-81ED-4DB2-BD59-A6C34878D82A}">
                    <a16:rowId xmlns:a16="http://schemas.microsoft.com/office/drawing/2014/main" val="10010"/>
                  </a:ext>
                </a:extLst>
              </a:tr>
              <a:tr h="264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lumMod val="65000"/>
                            </a:schemeClr>
                          </a:solidFill>
                          <a:effectLst/>
                          <a:latin typeface="+mn-lt"/>
                          <a:ea typeface="+mn-ea"/>
                          <a:cs typeface="+mn-cs"/>
                        </a:rPr>
                        <a:t>3. Administration</a:t>
                      </a:r>
                      <a:endParaRPr lang="en-US" sz="1200" kern="1200" dirty="0">
                        <a:solidFill>
                          <a:schemeClr val="bg1">
                            <a:lumMod val="65000"/>
                          </a:schemeClr>
                        </a:solidFill>
                        <a:effectLst/>
                        <a:latin typeface="+mn-lt"/>
                        <a:ea typeface="+mn-ea"/>
                        <a:cs typeface="+mn-cs"/>
                      </a:endParaRPr>
                    </a:p>
                  </a:txBody>
                  <a:tcPr/>
                </a:tc>
                <a:tc>
                  <a:txBody>
                    <a:bodyPr/>
                    <a:lstStyle/>
                    <a:p>
                      <a:r>
                        <a:rPr lang="en-US" sz="1100" dirty="0">
                          <a:solidFill>
                            <a:schemeClr val="bg1">
                              <a:lumMod val="65000"/>
                            </a:schemeClr>
                          </a:solidFill>
                        </a:rPr>
                        <a:t>5</a:t>
                      </a:r>
                    </a:p>
                  </a:txBody>
                  <a:tcPr/>
                </a:tc>
                <a:tc>
                  <a:txBody>
                    <a:bodyPr/>
                    <a:lstStyle/>
                    <a:p>
                      <a:r>
                        <a:rPr lang="en-US" sz="1000" i="1" dirty="0">
                          <a:solidFill>
                            <a:schemeClr val="bg1">
                              <a:lumMod val="65000"/>
                            </a:schemeClr>
                          </a:solidFill>
                        </a:rPr>
                        <a:t>5%</a:t>
                      </a:r>
                    </a:p>
                  </a:txBody>
                  <a:tcPr/>
                </a:tc>
                <a:tc>
                  <a:txBody>
                    <a:bodyPr/>
                    <a:lstStyle/>
                    <a:p>
                      <a:r>
                        <a:rPr lang="en-US" sz="1100" dirty="0">
                          <a:solidFill>
                            <a:schemeClr val="bg1">
                              <a:lumMod val="65000"/>
                            </a:schemeClr>
                          </a:solidFill>
                        </a:rPr>
                        <a:t>18</a:t>
                      </a:r>
                    </a:p>
                  </a:txBody>
                  <a:tcPr/>
                </a:tc>
                <a:tc>
                  <a:txBody>
                    <a:bodyPr/>
                    <a:lstStyle/>
                    <a:p>
                      <a:r>
                        <a:rPr lang="en-US" sz="1000" i="1" dirty="0">
                          <a:solidFill>
                            <a:schemeClr val="bg1">
                              <a:lumMod val="65000"/>
                            </a:schemeClr>
                          </a:solidFill>
                        </a:rPr>
                        <a:t>18%</a:t>
                      </a:r>
                    </a:p>
                  </a:txBody>
                  <a:tcPr/>
                </a:tc>
                <a:tc>
                  <a:txBody>
                    <a:bodyPr/>
                    <a:lstStyle/>
                    <a:p>
                      <a:r>
                        <a:rPr lang="en-US" sz="1100" dirty="0">
                          <a:solidFill>
                            <a:schemeClr val="bg1">
                              <a:lumMod val="65000"/>
                            </a:schemeClr>
                          </a:solidFill>
                        </a:rPr>
                        <a:t>9</a:t>
                      </a:r>
                    </a:p>
                  </a:txBody>
                  <a:tcPr/>
                </a:tc>
                <a:tc>
                  <a:txBody>
                    <a:bodyPr/>
                    <a:lstStyle/>
                    <a:p>
                      <a:r>
                        <a:rPr lang="en-US" sz="1000" i="1" dirty="0">
                          <a:solidFill>
                            <a:schemeClr val="bg1">
                              <a:lumMod val="65000"/>
                            </a:schemeClr>
                          </a:solidFill>
                        </a:rPr>
                        <a:t>9%</a:t>
                      </a:r>
                    </a:p>
                  </a:txBody>
                  <a:tcPr/>
                </a:tc>
                <a:tc>
                  <a:txBody>
                    <a:bodyPr/>
                    <a:lstStyle/>
                    <a:p>
                      <a:r>
                        <a:rPr lang="en-US" sz="1100" dirty="0">
                          <a:solidFill>
                            <a:schemeClr val="bg1">
                              <a:lumMod val="65000"/>
                            </a:schemeClr>
                          </a:solidFill>
                        </a:rPr>
                        <a:t>32</a:t>
                      </a:r>
                    </a:p>
                  </a:txBody>
                  <a:tcPr/>
                </a:tc>
                <a:tc>
                  <a:txBody>
                    <a:bodyPr/>
                    <a:lstStyle/>
                    <a:p>
                      <a:r>
                        <a:rPr lang="en-US" sz="1000" i="1" dirty="0">
                          <a:solidFill>
                            <a:schemeClr val="bg1">
                              <a:lumMod val="65000"/>
                            </a:schemeClr>
                          </a:solidFill>
                        </a:rPr>
                        <a:t>32%</a:t>
                      </a:r>
                    </a:p>
                  </a:txBody>
                  <a:tcPr/>
                </a:tc>
                <a:extLst>
                  <a:ext uri="{0D108BD9-81ED-4DB2-BD59-A6C34878D82A}">
                    <a16:rowId xmlns:a16="http://schemas.microsoft.com/office/drawing/2014/main" val="10011"/>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1">
                              <a:lumMod val="65000"/>
                            </a:schemeClr>
                          </a:solidFill>
                          <a:effectLst/>
                          <a:latin typeface="+mn-lt"/>
                          <a:ea typeface="+mn-ea"/>
                          <a:cs typeface="+mn-cs"/>
                        </a:rPr>
                        <a:t>A. Leadership</a:t>
                      </a:r>
                    </a:p>
                  </a:txBody>
                  <a:tcPr/>
                </a:tc>
                <a:tc>
                  <a:txBody>
                    <a:bodyPr/>
                    <a:lstStyle/>
                    <a:p>
                      <a:r>
                        <a:rPr lang="en-US" sz="1100" dirty="0">
                          <a:solidFill>
                            <a:schemeClr val="bg1">
                              <a:lumMod val="65000"/>
                            </a:schemeClr>
                          </a:solidFill>
                        </a:rPr>
                        <a:t>3</a:t>
                      </a:r>
                    </a:p>
                  </a:txBody>
                  <a:tcPr/>
                </a:tc>
                <a:tc>
                  <a:txBody>
                    <a:bodyPr/>
                    <a:lstStyle/>
                    <a:p>
                      <a:r>
                        <a:rPr lang="en-US" sz="1000" i="1" dirty="0">
                          <a:solidFill>
                            <a:schemeClr val="bg1">
                              <a:lumMod val="65000"/>
                            </a:schemeClr>
                          </a:solidFill>
                        </a:rPr>
                        <a:t>3%</a:t>
                      </a:r>
                    </a:p>
                  </a:txBody>
                  <a:tcPr/>
                </a:tc>
                <a:tc>
                  <a:txBody>
                    <a:bodyPr/>
                    <a:lstStyle/>
                    <a:p>
                      <a:r>
                        <a:rPr lang="en-US" sz="1100" dirty="0">
                          <a:solidFill>
                            <a:schemeClr val="bg1">
                              <a:lumMod val="65000"/>
                            </a:schemeClr>
                          </a:solidFill>
                        </a:rPr>
                        <a:t>10</a:t>
                      </a:r>
                    </a:p>
                  </a:txBody>
                  <a:tcPr/>
                </a:tc>
                <a:tc>
                  <a:txBody>
                    <a:bodyPr/>
                    <a:lstStyle/>
                    <a:p>
                      <a:r>
                        <a:rPr lang="en-US" sz="1000" i="1" dirty="0">
                          <a:solidFill>
                            <a:schemeClr val="bg1">
                              <a:lumMod val="65000"/>
                            </a:schemeClr>
                          </a:solidFill>
                        </a:rPr>
                        <a:t>10%</a:t>
                      </a:r>
                    </a:p>
                  </a:txBody>
                  <a:tcPr/>
                </a:tc>
                <a:tc>
                  <a:txBody>
                    <a:bodyPr/>
                    <a:lstStyle/>
                    <a:p>
                      <a:r>
                        <a:rPr lang="en-US" sz="1100" dirty="0">
                          <a:solidFill>
                            <a:schemeClr val="bg1">
                              <a:lumMod val="65000"/>
                            </a:schemeClr>
                          </a:solidFill>
                        </a:rPr>
                        <a:t>9</a:t>
                      </a:r>
                    </a:p>
                  </a:txBody>
                  <a:tcPr/>
                </a:tc>
                <a:tc>
                  <a:txBody>
                    <a:bodyPr/>
                    <a:lstStyle/>
                    <a:p>
                      <a:r>
                        <a:rPr lang="en-US" sz="1000" i="1" dirty="0">
                          <a:solidFill>
                            <a:schemeClr val="bg1">
                              <a:lumMod val="65000"/>
                            </a:schemeClr>
                          </a:solidFill>
                        </a:rPr>
                        <a:t>9%</a:t>
                      </a:r>
                    </a:p>
                  </a:txBody>
                  <a:tcPr/>
                </a:tc>
                <a:tc>
                  <a:txBody>
                    <a:bodyPr/>
                    <a:lstStyle/>
                    <a:p>
                      <a:r>
                        <a:rPr lang="en-US" sz="1100" dirty="0">
                          <a:solidFill>
                            <a:schemeClr val="bg1">
                              <a:lumMod val="65000"/>
                            </a:schemeClr>
                          </a:solidFill>
                        </a:rPr>
                        <a:t>22</a:t>
                      </a:r>
                    </a:p>
                  </a:txBody>
                  <a:tcPr/>
                </a:tc>
                <a:tc>
                  <a:txBody>
                    <a:bodyPr/>
                    <a:lstStyle/>
                    <a:p>
                      <a:r>
                        <a:rPr lang="en-US" sz="1000" i="1" dirty="0">
                          <a:solidFill>
                            <a:schemeClr val="bg1">
                              <a:lumMod val="65000"/>
                            </a:schemeClr>
                          </a:solidFill>
                        </a:rPr>
                        <a:t>22%</a:t>
                      </a:r>
                    </a:p>
                  </a:txBody>
                  <a:tcPr/>
                </a:tc>
                <a:extLst>
                  <a:ext uri="{0D108BD9-81ED-4DB2-BD59-A6C34878D82A}">
                    <a16:rowId xmlns:a16="http://schemas.microsoft.com/office/drawing/2014/main" val="10012"/>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1">
                              <a:lumMod val="65000"/>
                            </a:schemeClr>
                          </a:solidFill>
                          <a:effectLst/>
                          <a:latin typeface="+mn-lt"/>
                          <a:ea typeface="+mn-ea"/>
                          <a:cs typeface="+mn-cs"/>
                        </a:rPr>
                        <a:t>B.</a:t>
                      </a:r>
                      <a:r>
                        <a:rPr lang="en-US" sz="1100" kern="1200" baseline="0" dirty="0">
                          <a:solidFill>
                            <a:schemeClr val="bg1">
                              <a:lumMod val="65000"/>
                            </a:schemeClr>
                          </a:solidFill>
                          <a:effectLst/>
                          <a:latin typeface="+mn-lt"/>
                          <a:ea typeface="+mn-ea"/>
                          <a:cs typeface="+mn-cs"/>
                        </a:rPr>
                        <a:t> </a:t>
                      </a:r>
                      <a:r>
                        <a:rPr lang="en-US" sz="1100" kern="1200" dirty="0">
                          <a:solidFill>
                            <a:schemeClr val="bg1">
                              <a:lumMod val="65000"/>
                            </a:schemeClr>
                          </a:solidFill>
                          <a:effectLst/>
                          <a:latin typeface="+mn-lt"/>
                          <a:ea typeface="+mn-ea"/>
                          <a:cs typeface="+mn-cs"/>
                        </a:rPr>
                        <a:t>Management</a:t>
                      </a:r>
                    </a:p>
                  </a:txBody>
                  <a:tcPr/>
                </a:tc>
                <a:tc>
                  <a:txBody>
                    <a:bodyPr/>
                    <a:lstStyle/>
                    <a:p>
                      <a:r>
                        <a:rPr lang="en-US" sz="1100" dirty="0">
                          <a:solidFill>
                            <a:schemeClr val="bg1">
                              <a:lumMod val="65000"/>
                            </a:schemeClr>
                          </a:solidFill>
                        </a:rPr>
                        <a:t>2</a:t>
                      </a:r>
                    </a:p>
                  </a:txBody>
                  <a:tcPr/>
                </a:tc>
                <a:tc>
                  <a:txBody>
                    <a:bodyPr/>
                    <a:lstStyle/>
                    <a:p>
                      <a:r>
                        <a:rPr lang="en-US" sz="1000" i="1" dirty="0">
                          <a:solidFill>
                            <a:schemeClr val="bg1">
                              <a:lumMod val="65000"/>
                            </a:schemeClr>
                          </a:solidFill>
                        </a:rPr>
                        <a:t>2%</a:t>
                      </a:r>
                    </a:p>
                  </a:txBody>
                  <a:tcPr/>
                </a:tc>
                <a:tc>
                  <a:txBody>
                    <a:bodyPr/>
                    <a:lstStyle/>
                    <a:p>
                      <a:r>
                        <a:rPr lang="en-US" sz="1100" dirty="0">
                          <a:solidFill>
                            <a:schemeClr val="bg1">
                              <a:lumMod val="65000"/>
                            </a:schemeClr>
                          </a:solidFill>
                        </a:rPr>
                        <a:t>8</a:t>
                      </a:r>
                    </a:p>
                  </a:txBody>
                  <a:tcPr/>
                </a:tc>
                <a:tc>
                  <a:txBody>
                    <a:bodyPr/>
                    <a:lstStyle/>
                    <a:p>
                      <a:r>
                        <a:rPr lang="en-US" sz="1000" i="1" dirty="0">
                          <a:solidFill>
                            <a:schemeClr val="bg1">
                              <a:lumMod val="65000"/>
                            </a:schemeClr>
                          </a:solidFill>
                        </a:rPr>
                        <a:t>8%</a:t>
                      </a:r>
                    </a:p>
                  </a:txBody>
                  <a:tcPr/>
                </a:tc>
                <a:tc>
                  <a:txBody>
                    <a:bodyPr/>
                    <a:lstStyle/>
                    <a:p>
                      <a:r>
                        <a:rPr lang="en-US" sz="1100" dirty="0">
                          <a:solidFill>
                            <a:schemeClr val="bg1">
                              <a:lumMod val="65000"/>
                            </a:schemeClr>
                          </a:solidFill>
                        </a:rPr>
                        <a:t>0</a:t>
                      </a:r>
                    </a:p>
                  </a:txBody>
                  <a:tcPr/>
                </a:tc>
                <a:tc>
                  <a:txBody>
                    <a:bodyPr/>
                    <a:lstStyle/>
                    <a:p>
                      <a:r>
                        <a:rPr lang="en-US" sz="1000" i="1" dirty="0">
                          <a:solidFill>
                            <a:schemeClr val="bg1">
                              <a:lumMod val="65000"/>
                            </a:schemeClr>
                          </a:solidFill>
                        </a:rPr>
                        <a:t>0%</a:t>
                      </a:r>
                    </a:p>
                  </a:txBody>
                  <a:tcPr/>
                </a:tc>
                <a:tc>
                  <a:txBody>
                    <a:bodyPr/>
                    <a:lstStyle/>
                    <a:p>
                      <a:r>
                        <a:rPr lang="en-US" sz="1100" dirty="0">
                          <a:solidFill>
                            <a:schemeClr val="bg1">
                              <a:lumMod val="65000"/>
                            </a:schemeClr>
                          </a:solidFill>
                        </a:rPr>
                        <a:t>10</a:t>
                      </a:r>
                    </a:p>
                  </a:txBody>
                  <a:tcPr/>
                </a:tc>
                <a:tc>
                  <a:txBody>
                    <a:bodyPr/>
                    <a:lstStyle/>
                    <a:p>
                      <a:r>
                        <a:rPr lang="en-US" sz="1000" i="1" dirty="0">
                          <a:solidFill>
                            <a:schemeClr val="bg1">
                              <a:lumMod val="65000"/>
                            </a:schemeClr>
                          </a:solidFill>
                        </a:rPr>
                        <a:t>10%</a:t>
                      </a:r>
                    </a:p>
                  </a:txBody>
                  <a:tcPr/>
                </a:tc>
                <a:extLst>
                  <a:ext uri="{0D108BD9-81ED-4DB2-BD59-A6C34878D82A}">
                    <a16:rowId xmlns:a16="http://schemas.microsoft.com/office/drawing/2014/main" val="10013"/>
                  </a:ext>
                </a:extLst>
              </a:tr>
              <a:tr h="163086">
                <a:tc>
                  <a:txBody>
                    <a:bodyPr/>
                    <a:lstStyle/>
                    <a:p>
                      <a:pPr marL="3657600" marR="0" lvl="8" indent="-171450" algn="l"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chemeClr val="bg1">
                              <a:lumMod val="65000"/>
                            </a:schemeClr>
                          </a:solidFill>
                          <a:effectLst/>
                          <a:latin typeface="+mn-lt"/>
                          <a:ea typeface="+mn-ea"/>
                          <a:cs typeface="+mn-cs"/>
                        </a:rPr>
                        <a:t>Total</a:t>
                      </a:r>
                    </a:p>
                  </a:txBody>
                  <a:tcPr/>
                </a:tc>
                <a:tc>
                  <a:txBody>
                    <a:bodyPr/>
                    <a:lstStyle/>
                    <a:p>
                      <a:r>
                        <a:rPr lang="en-US" sz="1100" dirty="0">
                          <a:solidFill>
                            <a:schemeClr val="bg1">
                              <a:lumMod val="65000"/>
                            </a:schemeClr>
                          </a:solidFill>
                        </a:rPr>
                        <a:t>30</a:t>
                      </a:r>
                    </a:p>
                  </a:txBody>
                  <a:tcPr/>
                </a:tc>
                <a:tc>
                  <a:txBody>
                    <a:bodyPr/>
                    <a:lstStyle/>
                    <a:p>
                      <a:r>
                        <a:rPr lang="en-US" sz="1000" i="1" dirty="0">
                          <a:solidFill>
                            <a:schemeClr val="bg1">
                              <a:lumMod val="65000"/>
                            </a:schemeClr>
                          </a:solidFill>
                        </a:rPr>
                        <a:t>30%</a:t>
                      </a:r>
                    </a:p>
                  </a:txBody>
                  <a:tcPr/>
                </a:tc>
                <a:tc>
                  <a:txBody>
                    <a:bodyPr/>
                    <a:lstStyle/>
                    <a:p>
                      <a:r>
                        <a:rPr lang="en-US" sz="1100" dirty="0">
                          <a:solidFill>
                            <a:schemeClr val="bg1">
                              <a:lumMod val="65000"/>
                            </a:schemeClr>
                          </a:solidFill>
                        </a:rPr>
                        <a:t>46</a:t>
                      </a:r>
                    </a:p>
                  </a:txBody>
                  <a:tcPr/>
                </a:tc>
                <a:tc>
                  <a:txBody>
                    <a:bodyPr/>
                    <a:lstStyle/>
                    <a:p>
                      <a:r>
                        <a:rPr lang="en-US" sz="1000" i="1" dirty="0">
                          <a:solidFill>
                            <a:schemeClr val="bg1">
                              <a:lumMod val="65000"/>
                            </a:schemeClr>
                          </a:solidFill>
                        </a:rPr>
                        <a:t>46%</a:t>
                      </a:r>
                    </a:p>
                  </a:txBody>
                  <a:tcPr/>
                </a:tc>
                <a:tc>
                  <a:txBody>
                    <a:bodyPr/>
                    <a:lstStyle/>
                    <a:p>
                      <a:r>
                        <a:rPr lang="en-US" sz="1100" dirty="0">
                          <a:solidFill>
                            <a:schemeClr val="bg1">
                              <a:lumMod val="65000"/>
                            </a:schemeClr>
                          </a:solidFill>
                        </a:rPr>
                        <a:t>24</a:t>
                      </a:r>
                    </a:p>
                  </a:txBody>
                  <a:tcPr/>
                </a:tc>
                <a:tc>
                  <a:txBody>
                    <a:bodyPr/>
                    <a:lstStyle/>
                    <a:p>
                      <a:r>
                        <a:rPr lang="en-US" sz="1000" i="1" dirty="0">
                          <a:solidFill>
                            <a:schemeClr val="bg1">
                              <a:lumMod val="65000"/>
                            </a:schemeClr>
                          </a:solidFill>
                        </a:rPr>
                        <a:t>24%</a:t>
                      </a:r>
                    </a:p>
                  </a:txBody>
                  <a:tcPr/>
                </a:tc>
                <a:tc>
                  <a:txBody>
                    <a:bodyPr/>
                    <a:lstStyle/>
                    <a:p>
                      <a:r>
                        <a:rPr lang="en-US" sz="1100" dirty="0">
                          <a:solidFill>
                            <a:schemeClr val="bg1">
                              <a:lumMod val="65000"/>
                            </a:schemeClr>
                          </a:solidFill>
                        </a:rPr>
                        <a:t>100</a:t>
                      </a:r>
                    </a:p>
                  </a:txBody>
                  <a:tcPr/>
                </a:tc>
                <a:tc>
                  <a:txBody>
                    <a:bodyPr/>
                    <a:lstStyle/>
                    <a:p>
                      <a:r>
                        <a:rPr lang="en-US" sz="1000" i="1" dirty="0">
                          <a:solidFill>
                            <a:schemeClr val="bg1">
                              <a:lumMod val="65000"/>
                            </a:schemeClr>
                          </a:solidFill>
                        </a:rPr>
                        <a:t>100%</a:t>
                      </a:r>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901497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2239821" y="1376336"/>
            <a:ext cx="7970981" cy="4694265"/>
          </a:xfrm>
        </p:spPr>
        <p:txBody>
          <a:bodyPr numCol="2">
            <a:noAutofit/>
          </a:bodyPr>
          <a:lstStyle/>
          <a:p>
            <a:pPr eaLnBrk="1" hangingPunct="1"/>
            <a:r>
              <a:rPr lang="en-US" sz="2000" dirty="0"/>
              <a:t>Physicians / Providers  </a:t>
            </a:r>
          </a:p>
          <a:p>
            <a:pPr lvl="1" eaLnBrk="1" hangingPunct="1"/>
            <a:r>
              <a:rPr lang="en-US" sz="2000" dirty="0"/>
              <a:t>Primary Care</a:t>
            </a:r>
          </a:p>
          <a:p>
            <a:pPr lvl="1" eaLnBrk="1" hangingPunct="1"/>
            <a:r>
              <a:rPr lang="en-US" sz="2000" dirty="0"/>
              <a:t>Specialists</a:t>
            </a:r>
          </a:p>
          <a:p>
            <a:pPr lvl="1" eaLnBrk="1" hangingPunct="1"/>
            <a:r>
              <a:rPr lang="en-US" sz="2000" dirty="0"/>
              <a:t>Hospitalists</a:t>
            </a:r>
          </a:p>
          <a:p>
            <a:pPr lvl="1" eaLnBrk="1" hangingPunct="1"/>
            <a:r>
              <a:rPr lang="en-US" sz="2000" dirty="0"/>
              <a:t>Physician Assistants</a:t>
            </a:r>
          </a:p>
          <a:p>
            <a:pPr lvl="1" eaLnBrk="1" hangingPunct="1"/>
            <a:r>
              <a:rPr lang="en-US" sz="2000" dirty="0"/>
              <a:t>Nurse Practitioners</a:t>
            </a:r>
          </a:p>
          <a:p>
            <a:pPr lvl="1" eaLnBrk="1" hangingPunct="1"/>
            <a:r>
              <a:rPr lang="en-US" sz="2000" dirty="0"/>
              <a:t>Residents and Interns</a:t>
            </a:r>
          </a:p>
          <a:p>
            <a:r>
              <a:rPr lang="en-US" sz="2000" dirty="0"/>
              <a:t>Nursing </a:t>
            </a:r>
          </a:p>
          <a:p>
            <a:r>
              <a:rPr lang="en-US" sz="2000" dirty="0"/>
              <a:t>Pharmacists</a:t>
            </a:r>
          </a:p>
          <a:p>
            <a:r>
              <a:rPr lang="en-US" sz="2000" dirty="0"/>
              <a:t>Therapists</a:t>
            </a:r>
          </a:p>
          <a:p>
            <a:endParaRPr lang="en-US" sz="2000" dirty="0"/>
          </a:p>
          <a:p>
            <a:endParaRPr lang="en-US" sz="2000" dirty="0"/>
          </a:p>
          <a:p>
            <a:r>
              <a:rPr lang="en-US" sz="2000" dirty="0"/>
              <a:t>Dietitians</a:t>
            </a:r>
          </a:p>
          <a:p>
            <a:r>
              <a:rPr lang="en-US" sz="2000" dirty="0"/>
              <a:t>Technicians</a:t>
            </a:r>
          </a:p>
          <a:p>
            <a:r>
              <a:rPr lang="en-US" sz="2000" dirty="0"/>
              <a:t>Clinical Departmental Support  (Infection Control, UR, Social Services, etc.)</a:t>
            </a:r>
          </a:p>
          <a:p>
            <a:r>
              <a:rPr lang="en-US" sz="2000" dirty="0"/>
              <a:t>Clinical Support Staff (Unit Coordinators)</a:t>
            </a:r>
          </a:p>
          <a:p>
            <a:r>
              <a:rPr lang="en-US" sz="2000" dirty="0"/>
              <a:t>Clerical</a:t>
            </a:r>
          </a:p>
          <a:p>
            <a:r>
              <a:rPr lang="en-US" sz="2000" dirty="0"/>
              <a:t>Materials/Inventory </a:t>
            </a:r>
          </a:p>
          <a:p>
            <a:r>
              <a:rPr lang="en-US" sz="2000" dirty="0"/>
              <a:t>Administrative</a:t>
            </a:r>
          </a:p>
          <a:p>
            <a:r>
              <a:rPr lang="en-US" sz="2000" dirty="0"/>
              <a:t>IT / HIT</a:t>
            </a:r>
          </a:p>
          <a:p>
            <a:pPr lvl="1" eaLnBrk="1" hangingPunct="1"/>
            <a:endParaRPr lang="en-US" dirty="0"/>
          </a:p>
          <a:p>
            <a:pPr lvl="1" eaLnBrk="1" hangingPunct="1"/>
            <a:endParaRPr lang="en-US" dirty="0"/>
          </a:p>
        </p:txBody>
      </p:sp>
      <p:sp>
        <p:nvSpPr>
          <p:cNvPr id="45058" name="Title 1"/>
          <p:cNvSpPr>
            <a:spLocks noGrp="1"/>
          </p:cNvSpPr>
          <p:nvPr>
            <p:ph type="title"/>
          </p:nvPr>
        </p:nvSpPr>
        <p:spPr/>
        <p:txBody>
          <a:bodyPr>
            <a:normAutofit/>
          </a:bodyPr>
          <a:lstStyle/>
          <a:p>
            <a:pPr eaLnBrk="1" hangingPunct="1"/>
            <a:r>
              <a:rPr lang="en-US"/>
              <a:t>Healthcare Workforce</a:t>
            </a:r>
            <a:endParaRPr lang="en-US" dirty="0"/>
          </a:p>
        </p:txBody>
      </p:sp>
    </p:spTree>
    <p:extLst>
      <p:ext uri="{BB962C8B-B14F-4D97-AF65-F5344CB8AC3E}">
        <p14:creationId xmlns:p14="http://schemas.microsoft.com/office/powerpoint/2010/main" val="2854896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noAutofit/>
          </a:bodyPr>
          <a:lstStyle/>
          <a:p>
            <a:pPr eaLnBrk="1" hangingPunct="1"/>
            <a:r>
              <a:rPr lang="en-US" sz="2200" dirty="0"/>
              <a:t>Senior IT roles</a:t>
            </a:r>
          </a:p>
          <a:p>
            <a:pPr lvl="1" eaLnBrk="1" hangingPunct="1">
              <a:buFont typeface="Wingdings" pitchFamily="2" charset="2"/>
              <a:buChar char="§"/>
            </a:pPr>
            <a:r>
              <a:rPr lang="en-US" sz="2200" dirty="0"/>
              <a:t>Chief Information Officer:  CIO</a:t>
            </a:r>
          </a:p>
          <a:p>
            <a:pPr lvl="1">
              <a:buFont typeface="Wingdings" pitchFamily="2" charset="2"/>
              <a:buChar char="§"/>
            </a:pPr>
            <a:r>
              <a:rPr lang="en-US" sz="2200" dirty="0"/>
              <a:t>Chief Technology Officer: CTO</a:t>
            </a:r>
          </a:p>
          <a:p>
            <a:pPr lvl="1" eaLnBrk="1" hangingPunct="1">
              <a:buFont typeface="Wingdings" pitchFamily="2" charset="2"/>
              <a:buChar char="§"/>
            </a:pPr>
            <a:r>
              <a:rPr lang="en-US" sz="2200" dirty="0"/>
              <a:t>Chief Security Officer: CSO</a:t>
            </a:r>
          </a:p>
          <a:p>
            <a:pPr lvl="1" eaLnBrk="1" hangingPunct="1">
              <a:buFont typeface="Wingdings" pitchFamily="2" charset="2"/>
              <a:buChar char="§"/>
            </a:pPr>
            <a:r>
              <a:rPr lang="en-US" sz="2200" dirty="0"/>
              <a:t>Privacy Officer</a:t>
            </a:r>
          </a:p>
          <a:p>
            <a:pPr eaLnBrk="1" hangingPunct="1"/>
            <a:r>
              <a:rPr lang="en-US" sz="2200" dirty="0"/>
              <a:t>Senior Clinical Information Management Roles</a:t>
            </a:r>
          </a:p>
          <a:p>
            <a:pPr lvl="1" eaLnBrk="1" hangingPunct="1">
              <a:buFont typeface="Wingdings" pitchFamily="2" charset="2"/>
              <a:buChar char="§"/>
            </a:pPr>
            <a:r>
              <a:rPr lang="en-US" sz="2200" dirty="0"/>
              <a:t>Chief Medical Information/Informatics Officer: CMIO</a:t>
            </a:r>
          </a:p>
          <a:p>
            <a:pPr lvl="1" eaLnBrk="1" hangingPunct="1">
              <a:buFont typeface="Wingdings" pitchFamily="2" charset="2"/>
              <a:buChar char="§"/>
            </a:pPr>
            <a:r>
              <a:rPr lang="en-US" sz="2200" dirty="0"/>
              <a:t>Chief Nursing Information/Informatics Officer: CNIO</a:t>
            </a:r>
          </a:p>
        </p:txBody>
      </p:sp>
      <p:sp>
        <p:nvSpPr>
          <p:cNvPr id="45058" name="Title 1"/>
          <p:cNvSpPr>
            <a:spLocks noGrp="1"/>
          </p:cNvSpPr>
          <p:nvPr>
            <p:ph type="title"/>
          </p:nvPr>
        </p:nvSpPr>
        <p:spPr/>
        <p:txBody>
          <a:bodyPr>
            <a:noAutofit/>
          </a:bodyPr>
          <a:lstStyle/>
          <a:p>
            <a:pPr eaLnBrk="1" hangingPunct="1"/>
            <a:r>
              <a:rPr lang="en-US"/>
              <a:t>Example Senior Level Roles of Health IT/HIT/HIM Professionals</a:t>
            </a:r>
            <a:endParaRPr lang="en-US" dirty="0"/>
          </a:p>
        </p:txBody>
      </p:sp>
    </p:spTree>
    <p:extLst>
      <p:ext uri="{BB962C8B-B14F-4D97-AF65-F5344CB8AC3E}">
        <p14:creationId xmlns:p14="http://schemas.microsoft.com/office/powerpoint/2010/main" val="1477123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a:t>Operations and technical support</a:t>
            </a:r>
          </a:p>
          <a:p>
            <a:r>
              <a:rPr lang="en-US" dirty="0"/>
              <a:t>Application management, development, and support</a:t>
            </a:r>
          </a:p>
          <a:p>
            <a:r>
              <a:rPr lang="en-US" dirty="0"/>
              <a:t>Information security</a:t>
            </a:r>
          </a:p>
          <a:p>
            <a:r>
              <a:rPr lang="en-US" dirty="0"/>
              <a:t>Network/Data Center operations</a:t>
            </a:r>
          </a:p>
          <a:p>
            <a:r>
              <a:rPr lang="en-US" dirty="0"/>
              <a:t>Database administration</a:t>
            </a:r>
          </a:p>
          <a:p>
            <a:r>
              <a:rPr lang="en-US" dirty="0"/>
              <a:t>Website development</a:t>
            </a:r>
          </a:p>
          <a:p>
            <a:r>
              <a:rPr lang="en-US" dirty="0"/>
              <a:t>Telecommunications</a:t>
            </a:r>
          </a:p>
          <a:p>
            <a:r>
              <a:rPr lang="en-US" dirty="0"/>
              <a:t>Desktop support</a:t>
            </a:r>
          </a:p>
        </p:txBody>
      </p:sp>
      <p:sp>
        <p:nvSpPr>
          <p:cNvPr id="2" name="Title 1"/>
          <p:cNvSpPr>
            <a:spLocks noGrp="1"/>
          </p:cNvSpPr>
          <p:nvPr>
            <p:ph type="title"/>
          </p:nvPr>
        </p:nvSpPr>
        <p:spPr/>
        <p:txBody>
          <a:bodyPr>
            <a:normAutofit/>
          </a:bodyPr>
          <a:lstStyle/>
          <a:p>
            <a:pPr eaLnBrk="1" hangingPunct="1">
              <a:defRPr/>
            </a:pPr>
            <a:r>
              <a:rPr lang="en-US"/>
              <a:t>IT Department Responsibilities</a:t>
            </a:r>
            <a:endParaRPr lang="en-US" dirty="0"/>
          </a:p>
        </p:txBody>
      </p:sp>
    </p:spTree>
    <p:extLst>
      <p:ext uri="{BB962C8B-B14F-4D97-AF65-F5344CB8AC3E}">
        <p14:creationId xmlns:p14="http://schemas.microsoft.com/office/powerpoint/2010/main" val="3595499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prstGeom prst="rect">
            <a:avLst/>
          </a:prstGeom>
        </p:spPr>
        <p:txBody>
          <a:bodyPr/>
          <a:lstStyle/>
          <a:p>
            <a:r>
              <a:rPr lang="en-US" sz="2400"/>
              <a:t>Desktop Support Specialist</a:t>
            </a:r>
          </a:p>
          <a:p>
            <a:r>
              <a:rPr lang="en-US" sz="2400"/>
              <a:t>Database Administrator</a:t>
            </a:r>
          </a:p>
          <a:p>
            <a:r>
              <a:rPr lang="en-US" sz="2400"/>
              <a:t>Network Engineer/Analyst</a:t>
            </a:r>
          </a:p>
          <a:p>
            <a:r>
              <a:rPr lang="en-US" sz="2400"/>
              <a:t>Project Manager</a:t>
            </a:r>
          </a:p>
          <a:p>
            <a:r>
              <a:rPr lang="en-US" sz="2400"/>
              <a:t>Programmer/Application Developer</a:t>
            </a:r>
          </a:p>
          <a:p>
            <a:endParaRPr lang="en-US" dirty="0"/>
          </a:p>
        </p:txBody>
      </p:sp>
      <p:sp>
        <p:nvSpPr>
          <p:cNvPr id="4" name="Content Placeholder 3"/>
          <p:cNvSpPr>
            <a:spLocks noGrp="1"/>
          </p:cNvSpPr>
          <p:nvPr>
            <p:ph sz="quarter" idx="4"/>
          </p:nvPr>
        </p:nvSpPr>
        <p:spPr>
          <a:prstGeom prst="rect">
            <a:avLst/>
          </a:prstGeom>
        </p:spPr>
        <p:txBody>
          <a:bodyPr/>
          <a:lstStyle/>
          <a:p>
            <a:pPr marL="285750" indent="-285750">
              <a:buFont typeface="Arial" charset="0"/>
              <a:buChar char="•"/>
            </a:pPr>
            <a:r>
              <a:rPr lang="en-US" sz="2400" dirty="0"/>
              <a:t>Systems Analyst/Administrator</a:t>
            </a:r>
          </a:p>
          <a:p>
            <a:pPr marL="285750" indent="-285750">
              <a:buFont typeface="Arial" charset="0"/>
              <a:buChar char="•"/>
            </a:pPr>
            <a:r>
              <a:rPr lang="en-US" sz="2400" dirty="0"/>
              <a:t>Security Analyst</a:t>
            </a:r>
          </a:p>
          <a:p>
            <a:pPr marL="285750" indent="-285750">
              <a:buFont typeface="Arial" charset="0"/>
              <a:buChar char="•"/>
            </a:pPr>
            <a:r>
              <a:rPr lang="en-US" sz="2400" dirty="0"/>
              <a:t>Web Developer</a:t>
            </a:r>
          </a:p>
          <a:p>
            <a:pPr marL="285750" indent="-285750">
              <a:buFont typeface="Arial" charset="0"/>
              <a:buChar char="•"/>
            </a:pPr>
            <a:r>
              <a:rPr lang="en-US" sz="2400" dirty="0"/>
              <a:t>Telecommunications Specialist</a:t>
            </a:r>
          </a:p>
          <a:p>
            <a:pPr marL="285750" indent="-285750">
              <a:buFont typeface="Arial" charset="0"/>
              <a:buChar char="•"/>
            </a:pPr>
            <a:r>
              <a:rPr lang="en-US" sz="2400" dirty="0"/>
              <a:t>Portal Administrators</a:t>
            </a:r>
          </a:p>
          <a:p>
            <a:endParaRPr lang="en-US" dirty="0"/>
          </a:p>
        </p:txBody>
      </p:sp>
      <p:sp>
        <p:nvSpPr>
          <p:cNvPr id="2" name="Title 1"/>
          <p:cNvSpPr>
            <a:spLocks noGrp="1"/>
          </p:cNvSpPr>
          <p:nvPr>
            <p:ph type="title"/>
          </p:nvPr>
        </p:nvSpPr>
        <p:spPr/>
        <p:txBody>
          <a:bodyPr>
            <a:noAutofit/>
          </a:bodyPr>
          <a:lstStyle/>
          <a:p>
            <a:pPr eaLnBrk="1" hangingPunct="1">
              <a:defRPr/>
            </a:pPr>
            <a:r>
              <a:rPr lang="en-US"/>
              <a:t>Common IT Positions in Larger Healthcare Organizations</a:t>
            </a:r>
            <a:endParaRPr lang="en-US" dirty="0"/>
          </a:p>
        </p:txBody>
      </p:sp>
    </p:spTree>
    <p:extLst>
      <p:ext uri="{BB962C8B-B14F-4D97-AF65-F5344CB8AC3E}">
        <p14:creationId xmlns:p14="http://schemas.microsoft.com/office/powerpoint/2010/main" val="1267491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t>Are subject to </a:t>
            </a:r>
          </a:p>
          <a:p>
            <a:pPr lvl="1"/>
            <a:r>
              <a:rPr lang="en-US"/>
              <a:t>Regulation</a:t>
            </a:r>
          </a:p>
          <a:p>
            <a:pPr lvl="1"/>
            <a:r>
              <a:rPr lang="en-US"/>
              <a:t>Licensure</a:t>
            </a:r>
          </a:p>
          <a:p>
            <a:pPr lvl="1"/>
            <a:r>
              <a:rPr lang="en-US"/>
              <a:t>Accreditation</a:t>
            </a:r>
          </a:p>
          <a:p>
            <a:pPr lvl="1"/>
            <a:r>
              <a:rPr lang="en-US"/>
              <a:t>Certification</a:t>
            </a:r>
            <a:endParaRPr lang="en-US" dirty="0"/>
          </a:p>
        </p:txBody>
      </p:sp>
      <p:sp>
        <p:nvSpPr>
          <p:cNvPr id="5" name="Title 4"/>
          <p:cNvSpPr>
            <a:spLocks noGrp="1"/>
          </p:cNvSpPr>
          <p:nvPr>
            <p:ph type="title"/>
          </p:nvPr>
        </p:nvSpPr>
        <p:spPr/>
        <p:txBody>
          <a:bodyPr/>
          <a:lstStyle/>
          <a:p>
            <a:r>
              <a:rPr lang="en-US"/>
              <a:t>Healthcare Providers </a:t>
            </a:r>
            <a:endParaRPr lang="en-US" dirty="0"/>
          </a:p>
        </p:txBody>
      </p:sp>
      <p:pic>
        <p:nvPicPr>
          <p:cNvPr id="55301" name="Picture 5" descr="http://ts4.mm.bing.net/th?id=H.4745390214744791&amp;pid=15.1"/>
          <p:cNvPicPr>
            <a:picLocks noChangeAspect="1" noChangeArrowheads="1"/>
          </p:cNvPicPr>
          <p:nvPr/>
        </p:nvPicPr>
        <p:blipFill>
          <a:blip r:embed="rId3" cstate="print"/>
          <a:srcRect/>
          <a:stretch>
            <a:fillRect/>
          </a:stretch>
        </p:blipFill>
        <p:spPr bwMode="auto">
          <a:xfrm>
            <a:off x="6225308" y="2500563"/>
            <a:ext cx="2857500" cy="2362200"/>
          </a:xfrm>
          <a:prstGeom prst="rect">
            <a:avLst/>
          </a:prstGeom>
          <a:noFill/>
        </p:spPr>
      </p:pic>
    </p:spTree>
    <p:extLst>
      <p:ext uri="{BB962C8B-B14F-4D97-AF65-F5344CB8AC3E}">
        <p14:creationId xmlns:p14="http://schemas.microsoft.com/office/powerpoint/2010/main" val="1039354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t>An interpretation of a law that is written by the responsible regulatory agency</a:t>
            </a:r>
          </a:p>
          <a:p>
            <a:r>
              <a:rPr lang="en-US"/>
              <a:t>Federal and state laws are passed by legislative bodies and then are implemented as regulations</a:t>
            </a:r>
          </a:p>
          <a:p>
            <a:r>
              <a:rPr lang="en-US"/>
              <a:t>Required, NOT voluntary</a:t>
            </a:r>
            <a:endParaRPr lang="en-US" dirty="0"/>
          </a:p>
        </p:txBody>
      </p:sp>
      <p:sp>
        <p:nvSpPr>
          <p:cNvPr id="3" name="Title 2"/>
          <p:cNvSpPr>
            <a:spLocks noGrp="1"/>
          </p:cNvSpPr>
          <p:nvPr>
            <p:ph type="title"/>
          </p:nvPr>
        </p:nvSpPr>
        <p:spPr/>
        <p:txBody>
          <a:bodyPr/>
          <a:lstStyle/>
          <a:p>
            <a:pPr>
              <a:tabLst>
                <a:tab pos="5943600" algn="l"/>
              </a:tabLst>
            </a:pPr>
            <a:r>
              <a:rPr lang="en-US"/>
              <a:t>Regulation</a:t>
            </a:r>
            <a:endParaRPr lang="en-US" dirty="0"/>
          </a:p>
        </p:txBody>
      </p:sp>
    </p:spTree>
    <p:extLst>
      <p:ext uri="{BB962C8B-B14F-4D97-AF65-F5344CB8AC3E}">
        <p14:creationId xmlns:p14="http://schemas.microsoft.com/office/powerpoint/2010/main" val="2344737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9819" y="1579056"/>
            <a:ext cx="7970981" cy="4147977"/>
          </a:xfrm>
          <a:ln>
            <a:noFill/>
          </a:ln>
        </p:spPr>
        <p:txBody>
          <a:bodyPr>
            <a:normAutofit lnSpcReduction="10000"/>
          </a:bodyPr>
          <a:lstStyle/>
          <a:p>
            <a:pPr>
              <a:defRPr/>
            </a:pPr>
            <a:r>
              <a:rPr lang="en-US" dirty="0"/>
              <a:t>Implement and Administer Healthcare Law</a:t>
            </a:r>
          </a:p>
          <a:p>
            <a:pPr lvl="1">
              <a:defRPr/>
            </a:pPr>
            <a:r>
              <a:rPr lang="en-US" dirty="0"/>
              <a:t>Licensure</a:t>
            </a:r>
          </a:p>
          <a:p>
            <a:pPr lvl="1">
              <a:defRPr/>
            </a:pPr>
            <a:r>
              <a:rPr lang="en-US" dirty="0"/>
              <a:t>Health Insurance Portability and Accountability Act (HIPAA)</a:t>
            </a:r>
          </a:p>
          <a:p>
            <a:pPr lvl="1">
              <a:defRPr/>
            </a:pPr>
            <a:r>
              <a:rPr lang="en-US" dirty="0"/>
              <a:t>Emergency Medical Treatment and Labor Act (EMTALA)</a:t>
            </a:r>
          </a:p>
          <a:p>
            <a:pPr lvl="1">
              <a:defRPr/>
            </a:pPr>
            <a:r>
              <a:rPr lang="en-US" dirty="0"/>
              <a:t>UK Data Protection Act of 1998</a:t>
            </a:r>
          </a:p>
          <a:p>
            <a:pPr lvl="1">
              <a:defRPr/>
            </a:pPr>
            <a:r>
              <a:rPr lang="en-US" dirty="0"/>
              <a:t>European Union General Data Protection Regulation (EUGDPR)</a:t>
            </a:r>
          </a:p>
          <a:p>
            <a:pPr lvl="1">
              <a:defRPr/>
            </a:pPr>
            <a:endParaRPr lang="en-US" dirty="0"/>
          </a:p>
        </p:txBody>
      </p:sp>
      <p:sp>
        <p:nvSpPr>
          <p:cNvPr id="2" name="Title 1"/>
          <p:cNvSpPr>
            <a:spLocks noGrp="1"/>
          </p:cNvSpPr>
          <p:nvPr>
            <p:ph type="title"/>
          </p:nvPr>
        </p:nvSpPr>
        <p:spPr/>
        <p:txBody>
          <a:bodyPr>
            <a:normAutofit/>
          </a:bodyPr>
          <a:lstStyle/>
          <a:p>
            <a:pPr eaLnBrk="1" hangingPunct="1">
              <a:defRPr/>
            </a:pPr>
            <a:r>
              <a:rPr lang="en-US"/>
              <a:t>Regulatory Agencies</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2620581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Legal authority granted to a person or facility to perform specific acts or provide specific services</a:t>
            </a:r>
          </a:p>
          <a:p>
            <a:r>
              <a:rPr lang="en-US" dirty="0"/>
              <a:t>Granted by governmental agencies –  most often at the state level</a:t>
            </a:r>
          </a:p>
          <a:p>
            <a:pPr lvl="1"/>
            <a:r>
              <a:rPr lang="en-US" dirty="0"/>
              <a:t>Example-physicians and nurses must hold licenses</a:t>
            </a:r>
          </a:p>
          <a:p>
            <a:r>
              <a:rPr lang="en-US" dirty="0"/>
              <a:t>Approval requirements and guidelines typically vary</a:t>
            </a:r>
          </a:p>
        </p:txBody>
      </p:sp>
      <p:sp>
        <p:nvSpPr>
          <p:cNvPr id="3" name="Title 2"/>
          <p:cNvSpPr>
            <a:spLocks noGrp="1"/>
          </p:cNvSpPr>
          <p:nvPr>
            <p:ph type="title"/>
          </p:nvPr>
        </p:nvSpPr>
        <p:spPr/>
        <p:txBody>
          <a:bodyPr/>
          <a:lstStyle/>
          <a:p>
            <a:r>
              <a:rPr lang="en-US"/>
              <a:t>Licensure</a:t>
            </a:r>
            <a:endParaRPr lang="en-US" dirty="0"/>
          </a:p>
        </p:txBody>
      </p:sp>
      <p:pic>
        <p:nvPicPr>
          <p:cNvPr id="39939" name="Picture 3"/>
          <p:cNvPicPr>
            <a:picLocks noChangeAspect="1" noChangeArrowheads="1"/>
          </p:cNvPicPr>
          <p:nvPr/>
        </p:nvPicPr>
        <p:blipFill>
          <a:blip r:embed="rId3" cstate="print"/>
          <a:srcRect/>
          <a:stretch>
            <a:fillRect/>
          </a:stretch>
        </p:blipFill>
        <p:spPr bwMode="auto">
          <a:xfrm>
            <a:off x="3076857" y="5239939"/>
            <a:ext cx="1108628" cy="739085"/>
          </a:xfrm>
          <a:prstGeom prst="rect">
            <a:avLst/>
          </a:prstGeom>
          <a:noFill/>
          <a:ln w="9525">
            <a:noFill/>
            <a:miter lim="800000"/>
            <a:headEnd/>
            <a:tailEnd/>
          </a:ln>
        </p:spPr>
      </p:pic>
      <p:pic>
        <p:nvPicPr>
          <p:cNvPr id="39942" name="Picture 6"/>
          <p:cNvPicPr>
            <a:picLocks noChangeAspect="1" noChangeArrowheads="1"/>
          </p:cNvPicPr>
          <p:nvPr/>
        </p:nvPicPr>
        <p:blipFill>
          <a:blip r:embed="rId4" cstate="print"/>
          <a:srcRect/>
          <a:stretch>
            <a:fillRect/>
          </a:stretch>
        </p:blipFill>
        <p:spPr bwMode="auto">
          <a:xfrm>
            <a:off x="4327358" y="5250646"/>
            <a:ext cx="3200400" cy="746760"/>
          </a:xfrm>
          <a:prstGeom prst="rect">
            <a:avLst/>
          </a:prstGeom>
          <a:noFill/>
          <a:ln w="9525">
            <a:noFill/>
            <a:miter lim="800000"/>
            <a:headEnd/>
            <a:tailEnd/>
          </a:ln>
        </p:spPr>
      </p:pic>
    </p:spTree>
    <p:extLst>
      <p:ext uri="{BB962C8B-B14F-4D97-AF65-F5344CB8AC3E}">
        <p14:creationId xmlns:p14="http://schemas.microsoft.com/office/powerpoint/2010/main" val="1441138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39819" y="1909256"/>
            <a:ext cx="7970981" cy="3479031"/>
          </a:xfrm>
        </p:spPr>
        <p:txBody>
          <a:bodyPr/>
          <a:lstStyle/>
          <a:p>
            <a:r>
              <a:rPr lang="en-US" dirty="0"/>
              <a:t>Credentialing is the process of verifying qualifications to ensure current competence to grant privileges. The term credentialing involves verification of education, training, experience, and licensure to provide services.</a:t>
            </a:r>
          </a:p>
          <a:p>
            <a:endParaRPr lang="en-US" dirty="0"/>
          </a:p>
          <a:p>
            <a:r>
              <a:rPr lang="en-US" dirty="0"/>
              <a:t>Privileging is the process of authorizing a specific scope of practice for patient care based on credentials and performance.</a:t>
            </a:r>
          </a:p>
        </p:txBody>
      </p:sp>
      <p:sp>
        <p:nvSpPr>
          <p:cNvPr id="3" name="Title 2"/>
          <p:cNvSpPr>
            <a:spLocks noGrp="1"/>
          </p:cNvSpPr>
          <p:nvPr>
            <p:ph type="title"/>
          </p:nvPr>
        </p:nvSpPr>
        <p:spPr/>
        <p:txBody>
          <a:bodyPr/>
          <a:lstStyle/>
          <a:p>
            <a:r>
              <a:rPr lang="en-US" dirty="0"/>
              <a:t>Credentialing and Privileges</a:t>
            </a:r>
          </a:p>
        </p:txBody>
      </p:sp>
    </p:spTree>
    <p:extLst>
      <p:ext uri="{BB962C8B-B14F-4D97-AF65-F5344CB8AC3E}">
        <p14:creationId xmlns:p14="http://schemas.microsoft.com/office/powerpoint/2010/main" val="732006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a:t>Process of granting recognition to an institution after it has met predetermined standards and qualifications</a:t>
            </a:r>
          </a:p>
          <a:p>
            <a:r>
              <a:rPr lang="en-US" dirty="0"/>
              <a:t>Accrediting organizations perform a semi-regulatory role</a:t>
            </a:r>
          </a:p>
          <a:p>
            <a:r>
              <a:rPr lang="en-US" dirty="0"/>
              <a:t>Voluntary process, yet highly recommended</a:t>
            </a:r>
          </a:p>
          <a:p>
            <a:pPr lvl="1"/>
            <a:r>
              <a:rPr lang="en-US" dirty="0"/>
              <a:t>Example-The Joint Commission</a:t>
            </a:r>
          </a:p>
        </p:txBody>
      </p:sp>
      <p:sp>
        <p:nvSpPr>
          <p:cNvPr id="3" name="Title 2"/>
          <p:cNvSpPr>
            <a:spLocks noGrp="1"/>
          </p:cNvSpPr>
          <p:nvPr>
            <p:ph type="title"/>
          </p:nvPr>
        </p:nvSpPr>
        <p:spPr/>
        <p:txBody>
          <a:bodyPr/>
          <a:lstStyle/>
          <a:p>
            <a:r>
              <a:rPr lang="en-US"/>
              <a:t>Accreditation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1" y="4042086"/>
            <a:ext cx="1752600" cy="1752600"/>
          </a:xfrm>
          <a:prstGeom prst="rect">
            <a:avLst/>
          </a:prstGeom>
        </p:spPr>
      </p:pic>
    </p:spTree>
    <p:extLst>
      <p:ext uri="{BB962C8B-B14F-4D97-AF65-F5344CB8AC3E}">
        <p14:creationId xmlns:p14="http://schemas.microsoft.com/office/powerpoint/2010/main" val="306768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defRPr/>
            </a:pPr>
            <a:r>
              <a:rPr lang="en-US" dirty="0"/>
              <a:t>The World Health Organization (WHO) defines </a:t>
            </a:r>
            <a:r>
              <a:rPr lang="en-US" i="1" dirty="0"/>
              <a:t>health</a:t>
            </a:r>
            <a:r>
              <a:rPr lang="en-US" dirty="0"/>
              <a:t> as:</a:t>
            </a:r>
          </a:p>
          <a:p>
            <a:pPr marL="550926" lvl="1" indent="0">
              <a:buNone/>
              <a:defRPr/>
            </a:pPr>
            <a:r>
              <a:rPr lang="en-US" dirty="0"/>
              <a:t>“a state of complete physical, mental and social well-being and not merely the absence of disease or infirmity.”</a:t>
            </a:r>
          </a:p>
          <a:p>
            <a:pPr marL="550926" lvl="1" indent="0">
              <a:buNone/>
              <a:defRPr/>
            </a:pPr>
            <a:endParaRPr lang="en-US" dirty="0"/>
          </a:p>
        </p:txBody>
      </p:sp>
      <p:sp>
        <p:nvSpPr>
          <p:cNvPr id="15362" name="Title 1"/>
          <p:cNvSpPr>
            <a:spLocks noGrp="1"/>
          </p:cNvSpPr>
          <p:nvPr>
            <p:ph type="title"/>
          </p:nvPr>
        </p:nvSpPr>
        <p:spPr/>
        <p:txBody>
          <a:bodyPr>
            <a:normAutofit/>
          </a:bodyPr>
          <a:lstStyle/>
          <a:p>
            <a:pPr eaLnBrk="1" hangingPunct="1"/>
            <a:r>
              <a:rPr lang="en-US" dirty="0"/>
              <a:t>What is Health?</a:t>
            </a:r>
          </a:p>
        </p:txBody>
      </p:sp>
    </p:spTree>
    <p:extLst>
      <p:ext uri="{BB962C8B-B14F-4D97-AF65-F5344CB8AC3E}">
        <p14:creationId xmlns:p14="http://schemas.microsoft.com/office/powerpoint/2010/main" val="2769594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20000"/>
              </a:lnSpc>
            </a:pPr>
            <a:r>
              <a:rPr lang="en-US" dirty="0"/>
              <a:t>Recognizes that health care facilities or individuals have met predetermined standards</a:t>
            </a:r>
          </a:p>
          <a:p>
            <a:pPr>
              <a:lnSpc>
                <a:spcPct val="120000"/>
              </a:lnSpc>
            </a:pPr>
            <a:r>
              <a:rPr lang="en-US" dirty="0"/>
              <a:t>Extends to educational programs as well as to individuals</a:t>
            </a:r>
          </a:p>
          <a:p>
            <a:pPr>
              <a:lnSpc>
                <a:spcPct val="120000"/>
              </a:lnSpc>
            </a:pPr>
            <a:r>
              <a:rPr lang="en-US" dirty="0"/>
              <a:t>Process is voluntary</a:t>
            </a:r>
          </a:p>
          <a:p>
            <a:pPr>
              <a:lnSpc>
                <a:spcPct val="120000"/>
              </a:lnSpc>
            </a:pPr>
            <a:r>
              <a:rPr lang="en-US" dirty="0"/>
              <a:t>Participate to receive certain benefits and/or privileges</a:t>
            </a:r>
          </a:p>
        </p:txBody>
      </p:sp>
      <p:sp>
        <p:nvSpPr>
          <p:cNvPr id="3" name="Title 2"/>
          <p:cNvSpPr>
            <a:spLocks noGrp="1"/>
          </p:cNvSpPr>
          <p:nvPr>
            <p:ph type="title"/>
          </p:nvPr>
        </p:nvSpPr>
        <p:spPr/>
        <p:txBody>
          <a:bodyPr/>
          <a:lstStyle/>
          <a:p>
            <a:r>
              <a:rPr lang="en-US"/>
              <a:t>Certification</a:t>
            </a:r>
            <a:endParaRPr lang="en-US" dirty="0"/>
          </a:p>
        </p:txBody>
      </p:sp>
      <p:pic>
        <p:nvPicPr>
          <p:cNvPr id="5" name="Picture 2" descr="http://ts3.mm.bing.net/th?id=H.4725869641663042&amp;pid=15.1"/>
          <p:cNvPicPr>
            <a:picLocks noChangeAspect="1" noChangeArrowheads="1"/>
          </p:cNvPicPr>
          <p:nvPr/>
        </p:nvPicPr>
        <p:blipFill>
          <a:blip r:embed="rId3" cstate="print"/>
          <a:srcRect/>
          <a:stretch>
            <a:fillRect/>
          </a:stretch>
        </p:blipFill>
        <p:spPr bwMode="auto">
          <a:xfrm>
            <a:off x="7099301" y="5260807"/>
            <a:ext cx="3111498" cy="933451"/>
          </a:xfrm>
          <a:prstGeom prst="rect">
            <a:avLst/>
          </a:prstGeom>
          <a:no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9302" y="542159"/>
            <a:ext cx="1892297" cy="864018"/>
          </a:xfrm>
          <a:prstGeom prst="rect">
            <a:avLst/>
          </a:prstGeom>
        </p:spPr>
      </p:pic>
    </p:spTree>
    <p:extLst>
      <p:ext uri="{BB962C8B-B14F-4D97-AF65-F5344CB8AC3E}">
        <p14:creationId xmlns:p14="http://schemas.microsoft.com/office/powerpoint/2010/main" val="2779573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normAutofit/>
          </a:bodyPr>
          <a:lstStyle/>
          <a:p>
            <a:r>
              <a:rPr lang="en-US" altLang="en-US"/>
              <a:t>Complexity</a:t>
            </a:r>
          </a:p>
          <a:p>
            <a:r>
              <a:rPr lang="en-US" altLang="en-US"/>
              <a:t>Reimbursement and Regulatory Compliance</a:t>
            </a:r>
          </a:p>
          <a:p>
            <a:r>
              <a:rPr lang="en-US" altLang="en-US"/>
              <a:t>Need for collaboration/cooperation/interoperability</a:t>
            </a:r>
          </a:p>
          <a:p>
            <a:r>
              <a:rPr lang="en-US" altLang="en-US"/>
              <a:t>Need for stakeholder involvement</a:t>
            </a:r>
          </a:p>
          <a:p>
            <a:r>
              <a:rPr lang="en-US" altLang="en-US"/>
              <a:t>Technology will adapt and emerge to support reform and market transformation</a:t>
            </a:r>
          </a:p>
          <a:p>
            <a:pPr lvl="1">
              <a:buFontTx/>
              <a:buNone/>
            </a:pPr>
            <a:endParaRPr lang="en-US" altLang="en-US"/>
          </a:p>
          <a:p>
            <a:pPr lvl="1"/>
            <a:endParaRPr lang="en-US" altLang="en-US"/>
          </a:p>
          <a:p>
            <a:pPr>
              <a:buFontTx/>
              <a:buNone/>
            </a:pPr>
            <a:endParaRPr lang="en-US" altLang="en-US" dirty="0"/>
          </a:p>
        </p:txBody>
      </p:sp>
      <p:sp>
        <p:nvSpPr>
          <p:cNvPr id="24578" name="Rectangle 2"/>
          <p:cNvSpPr>
            <a:spLocks noGrp="1" noChangeArrowheads="1"/>
          </p:cNvSpPr>
          <p:nvPr>
            <p:ph type="title"/>
          </p:nvPr>
        </p:nvSpPr>
        <p:spPr/>
        <p:txBody>
          <a:bodyPr>
            <a:normAutofit/>
          </a:bodyPr>
          <a:lstStyle/>
          <a:p>
            <a:r>
              <a:rPr lang="en-US" altLang="en-US"/>
              <a:t>Themes</a:t>
            </a:r>
            <a:endParaRPr lang="en-US" altLang="en-US" dirty="0"/>
          </a:p>
        </p:txBody>
      </p:sp>
    </p:spTree>
    <p:extLst>
      <p:ext uri="{BB962C8B-B14F-4D97-AF65-F5344CB8AC3E}">
        <p14:creationId xmlns:p14="http://schemas.microsoft.com/office/powerpoint/2010/main" val="2793812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300"/>
              <a:t>Practice Questions</a:t>
            </a:r>
            <a:br>
              <a:rPr lang="en-US" sz="3300"/>
            </a:br>
            <a:br>
              <a:rPr lang="en-US" sz="3300"/>
            </a:br>
            <a:r>
              <a:rPr lang="en-US" sz="3300"/>
              <a:t>Module 1</a:t>
            </a:r>
            <a:br>
              <a:rPr lang="en-US"/>
            </a:br>
            <a:br>
              <a:rPr lang="en-US"/>
            </a:br>
            <a:endParaRPr lang="en-US" dirty="0"/>
          </a:p>
        </p:txBody>
      </p:sp>
    </p:spTree>
    <p:extLst>
      <p:ext uri="{BB962C8B-B14F-4D97-AF65-F5344CB8AC3E}">
        <p14:creationId xmlns:p14="http://schemas.microsoft.com/office/powerpoint/2010/main" val="4101526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p:txBody>
          <a:bodyPr>
            <a:normAutofit/>
          </a:bodyPr>
          <a:lstStyle/>
          <a:p>
            <a:pPr marL="0" indent="0">
              <a:buNone/>
            </a:pPr>
            <a:r>
              <a:rPr lang="en-US" altLang="en-US"/>
              <a:t>Among the multiple types of hospital ownership, which is not a common model?</a:t>
            </a:r>
          </a:p>
          <a:p>
            <a:pPr marL="457200" lvl="1" indent="0">
              <a:buNone/>
            </a:pPr>
            <a:r>
              <a:rPr lang="en-US" altLang="en-US"/>
              <a:t>A. Public (government) owned and managed</a:t>
            </a:r>
          </a:p>
          <a:p>
            <a:pPr marL="457200" lvl="1" indent="0">
              <a:buNone/>
            </a:pPr>
            <a:r>
              <a:rPr lang="en-US" altLang="en-US"/>
              <a:t>B. Private, not-for-profit </a:t>
            </a:r>
          </a:p>
          <a:p>
            <a:pPr marL="457200" lvl="1" indent="0">
              <a:buNone/>
            </a:pPr>
            <a:r>
              <a:rPr lang="en-US" altLang="en-US"/>
              <a:t>C. Physician owned</a:t>
            </a:r>
          </a:p>
          <a:p>
            <a:pPr marL="457200" lvl="1" indent="0">
              <a:buNone/>
            </a:pPr>
            <a:r>
              <a:rPr lang="en-US" altLang="en-US"/>
              <a:t>D. Private, for-profit</a:t>
            </a:r>
            <a:endParaRPr lang="en-US" altLang="en-US" dirty="0"/>
          </a:p>
        </p:txBody>
      </p:sp>
      <p:sp>
        <p:nvSpPr>
          <p:cNvPr id="30722" name="Title 1"/>
          <p:cNvSpPr>
            <a:spLocks noGrp="1"/>
          </p:cNvSpPr>
          <p:nvPr>
            <p:ph type="title"/>
          </p:nvPr>
        </p:nvSpPr>
        <p:spPr/>
        <p:txBody>
          <a:bodyPr/>
          <a:lstStyle/>
          <a:p>
            <a:pPr eaLnBrk="1" hangingPunct="1"/>
            <a:r>
              <a:rPr lang="en-US" altLang="en-US" dirty="0"/>
              <a:t>Practice Question 1 </a:t>
            </a:r>
          </a:p>
        </p:txBody>
      </p:sp>
    </p:spTree>
    <p:extLst>
      <p:ext uri="{BB962C8B-B14F-4D97-AF65-F5344CB8AC3E}">
        <p14:creationId xmlns:p14="http://schemas.microsoft.com/office/powerpoint/2010/main" val="3361583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p:txBody>
          <a:bodyPr>
            <a:normAutofit/>
          </a:bodyPr>
          <a:lstStyle/>
          <a:p>
            <a:pPr marL="0" indent="0">
              <a:buNone/>
            </a:pPr>
            <a:r>
              <a:rPr lang="en-US" altLang="en-US" dirty="0"/>
              <a:t>Among the multiple types of hospital ownership, which is not a common model?</a:t>
            </a:r>
          </a:p>
          <a:p>
            <a:pPr marL="457200" lvl="1" indent="0">
              <a:buNone/>
            </a:pPr>
            <a:r>
              <a:rPr lang="en-US" altLang="en-US" dirty="0"/>
              <a:t>A. Public (government) owned and managed</a:t>
            </a:r>
          </a:p>
          <a:p>
            <a:pPr marL="457200" lvl="1" indent="0">
              <a:buNone/>
            </a:pPr>
            <a:r>
              <a:rPr lang="en-US" altLang="en-US" dirty="0"/>
              <a:t>B. Private, not-for-profit </a:t>
            </a:r>
          </a:p>
          <a:p>
            <a:pPr marL="457200" lvl="1" indent="0">
              <a:buNone/>
            </a:pPr>
            <a:r>
              <a:rPr lang="en-US" altLang="en-US" dirty="0"/>
              <a:t>C. Physician owned</a:t>
            </a:r>
          </a:p>
          <a:p>
            <a:pPr marL="457200" lvl="1" indent="0">
              <a:buNone/>
            </a:pPr>
            <a:r>
              <a:rPr lang="en-US" altLang="en-US" dirty="0"/>
              <a:t>D. Private, for-profit</a:t>
            </a:r>
          </a:p>
        </p:txBody>
      </p:sp>
      <p:sp>
        <p:nvSpPr>
          <p:cNvPr id="30722" name="Title 1"/>
          <p:cNvSpPr>
            <a:spLocks noGrp="1"/>
          </p:cNvSpPr>
          <p:nvPr>
            <p:ph type="title"/>
          </p:nvPr>
        </p:nvSpPr>
        <p:spPr/>
        <p:txBody>
          <a:bodyPr/>
          <a:lstStyle/>
          <a:p>
            <a:r>
              <a:rPr lang="en-US" altLang="en-US" dirty="0"/>
              <a:t>Practice Question 1 </a:t>
            </a:r>
          </a:p>
        </p:txBody>
      </p:sp>
      <p:sp>
        <p:nvSpPr>
          <p:cNvPr id="4" name="Freeform 24"/>
          <p:cNvSpPr>
            <a:spLocks/>
          </p:cNvSpPr>
          <p:nvPr/>
        </p:nvSpPr>
        <p:spPr bwMode="auto">
          <a:xfrm>
            <a:off x="1082414" y="3429000"/>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defTabSz="457200">
              <a:defRPr/>
            </a:pPr>
            <a:endParaRPr lang="en-US" dirty="0">
              <a:solidFill>
                <a:srgbClr val="FF0000"/>
              </a:solidFill>
              <a:latin typeface="Helvetica Neue Light"/>
            </a:endParaRPr>
          </a:p>
        </p:txBody>
      </p:sp>
    </p:spTree>
    <p:extLst>
      <p:ext uri="{BB962C8B-B14F-4D97-AF65-F5344CB8AC3E}">
        <p14:creationId xmlns:p14="http://schemas.microsoft.com/office/powerpoint/2010/main" val="3494418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p:txBody>
          <a:bodyPr>
            <a:noAutofit/>
          </a:bodyPr>
          <a:lstStyle/>
          <a:p>
            <a:pPr marL="0" indent="0">
              <a:buNone/>
            </a:pPr>
            <a:r>
              <a:rPr lang="en-US" altLang="en-US" sz="2200"/>
              <a:t>Hospitals may be classified many different ways.  Which of the following statements is true regarding hospital classifications?	</a:t>
            </a:r>
          </a:p>
          <a:p>
            <a:pPr marL="971550" lvl="1" indent="-514350">
              <a:buFont typeface="+mj-lt"/>
              <a:buAutoNum type="alphaUcPeriod"/>
            </a:pPr>
            <a:r>
              <a:rPr lang="en-US" altLang="en-US" sz="2200"/>
              <a:t>Private hospitals are always for-profit organizations</a:t>
            </a:r>
          </a:p>
          <a:p>
            <a:pPr marL="971550" lvl="1" indent="-514350">
              <a:buFont typeface="+mj-lt"/>
              <a:buAutoNum type="alphaUcPeriod"/>
            </a:pPr>
            <a:r>
              <a:rPr lang="en-US" altLang="en-US" sz="2200"/>
              <a:t>Urban, rural and children’s hospitals are classified by their geographic location</a:t>
            </a:r>
          </a:p>
          <a:p>
            <a:pPr marL="971550" lvl="1" indent="-514350">
              <a:buFont typeface="+mj-lt"/>
              <a:buAutoNum type="alphaUcPeriod"/>
            </a:pPr>
            <a:r>
              <a:rPr lang="en-US" altLang="en-US" sz="2200"/>
              <a:t>Rural hospitals are most frequently classified as teaching hospitals</a:t>
            </a:r>
          </a:p>
          <a:p>
            <a:pPr marL="971550" lvl="1" indent="-514350">
              <a:buFont typeface="+mj-lt"/>
              <a:buAutoNum type="alphaUcPeriod"/>
            </a:pPr>
            <a:r>
              <a:rPr lang="en-US" altLang="en-US" sz="2200"/>
              <a:t>Hospitals may be classified in more than one way, such as an urban hospital might also be classified as a government-owned hospital or as a general hospital</a:t>
            </a:r>
            <a:endParaRPr lang="en-US" altLang="en-US" sz="2200" dirty="0"/>
          </a:p>
        </p:txBody>
      </p:sp>
      <p:sp>
        <p:nvSpPr>
          <p:cNvPr id="31746" name="Title 1"/>
          <p:cNvSpPr>
            <a:spLocks noGrp="1"/>
          </p:cNvSpPr>
          <p:nvPr>
            <p:ph type="title"/>
          </p:nvPr>
        </p:nvSpPr>
        <p:spPr/>
        <p:txBody>
          <a:bodyPr/>
          <a:lstStyle/>
          <a:p>
            <a:r>
              <a:rPr lang="en-US" altLang="en-US" dirty="0"/>
              <a:t>Practice Question 2 </a:t>
            </a:r>
          </a:p>
        </p:txBody>
      </p:sp>
    </p:spTree>
    <p:extLst>
      <p:ext uri="{BB962C8B-B14F-4D97-AF65-F5344CB8AC3E}">
        <p14:creationId xmlns:p14="http://schemas.microsoft.com/office/powerpoint/2010/main" val="2866595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p:txBody>
          <a:bodyPr>
            <a:noAutofit/>
          </a:bodyPr>
          <a:lstStyle/>
          <a:p>
            <a:pPr marL="0" indent="0">
              <a:buNone/>
            </a:pPr>
            <a:r>
              <a:rPr lang="en-US" altLang="en-US" sz="2200" dirty="0"/>
              <a:t>Hospitals may be classified many different ways.  Which of the following statements is true regarding hospital classifications?	</a:t>
            </a:r>
          </a:p>
          <a:p>
            <a:pPr marL="971550" lvl="1" indent="-514350">
              <a:buFont typeface="+mj-lt"/>
              <a:buAutoNum type="alphaUcPeriod"/>
            </a:pPr>
            <a:r>
              <a:rPr lang="en-US" altLang="en-US" sz="2200" dirty="0"/>
              <a:t>Private hospitals are always for-profit organizations</a:t>
            </a:r>
          </a:p>
          <a:p>
            <a:pPr marL="971550" lvl="1" indent="-514350">
              <a:buFont typeface="+mj-lt"/>
              <a:buAutoNum type="alphaUcPeriod"/>
            </a:pPr>
            <a:r>
              <a:rPr lang="en-US" altLang="en-US" sz="2200" dirty="0"/>
              <a:t>Urban, rural and children’s hospitals are classified by their geographic location</a:t>
            </a:r>
          </a:p>
          <a:p>
            <a:pPr marL="971550" lvl="1" indent="-514350">
              <a:buFont typeface="+mj-lt"/>
              <a:buAutoNum type="alphaUcPeriod"/>
            </a:pPr>
            <a:r>
              <a:rPr lang="en-US" altLang="en-US" sz="2200" dirty="0"/>
              <a:t>Rural hospitals are most frequently classified as teaching hospitals</a:t>
            </a:r>
          </a:p>
          <a:p>
            <a:pPr marL="971550" lvl="1" indent="-514350">
              <a:buFont typeface="+mj-lt"/>
              <a:buAutoNum type="alphaUcPeriod"/>
            </a:pPr>
            <a:r>
              <a:rPr lang="en-US" altLang="en-US" sz="2200" dirty="0"/>
              <a:t>Hospitals may be classified in more than one way, such as an urban hospital might also be classified as a government-owned hospital or as a general hospital</a:t>
            </a:r>
          </a:p>
        </p:txBody>
      </p:sp>
      <p:sp>
        <p:nvSpPr>
          <p:cNvPr id="31746" name="Title 1"/>
          <p:cNvSpPr>
            <a:spLocks noGrp="1"/>
          </p:cNvSpPr>
          <p:nvPr>
            <p:ph type="title"/>
          </p:nvPr>
        </p:nvSpPr>
        <p:spPr/>
        <p:txBody>
          <a:bodyPr/>
          <a:lstStyle/>
          <a:p>
            <a:r>
              <a:rPr lang="en-US" altLang="en-US" dirty="0"/>
              <a:t>Practice Question 2 </a:t>
            </a:r>
          </a:p>
        </p:txBody>
      </p:sp>
      <p:sp>
        <p:nvSpPr>
          <p:cNvPr id="4" name="Freeform 24"/>
          <p:cNvSpPr>
            <a:spLocks/>
          </p:cNvSpPr>
          <p:nvPr/>
        </p:nvSpPr>
        <p:spPr bwMode="auto">
          <a:xfrm>
            <a:off x="1040490" y="4160124"/>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defTabSz="457200">
              <a:defRPr/>
            </a:pPr>
            <a:endParaRPr lang="en-US" dirty="0">
              <a:solidFill>
                <a:srgbClr val="FF0000"/>
              </a:solidFill>
              <a:latin typeface="Helvetica Neue Light"/>
            </a:endParaRPr>
          </a:p>
        </p:txBody>
      </p:sp>
    </p:spTree>
    <p:extLst>
      <p:ext uri="{BB962C8B-B14F-4D97-AF65-F5344CB8AC3E}">
        <p14:creationId xmlns:p14="http://schemas.microsoft.com/office/powerpoint/2010/main" val="735715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p:txBody>
          <a:bodyPr>
            <a:normAutofit/>
          </a:bodyPr>
          <a:lstStyle/>
          <a:p>
            <a:pPr marL="0" indent="0">
              <a:lnSpc>
                <a:spcPct val="107000"/>
              </a:lnSpc>
              <a:spcBef>
                <a:spcPts val="0"/>
              </a:spcBef>
              <a:spcAft>
                <a:spcPts val="800"/>
              </a:spcAft>
              <a:buNone/>
            </a:pPr>
            <a:r>
              <a:rPr lang="en-US">
                <a:latin typeface="Arial" panose="020B0604020202020204" pitchFamily="34" charset="0"/>
                <a:ea typeface="Calibri" panose="020F0502020204030204" pitchFamily="34" charset="0"/>
                <a:cs typeface="Times New Roman" panose="02020603050405020304" pitchFamily="18" charset="0"/>
              </a:rPr>
              <a:t>An ambulatory surgery center would be best classified as</a:t>
            </a:r>
            <a:endParaRPr lang="en-US" sz="200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en-US" altLang="en-US"/>
              <a:t>A.	A teaching hospital</a:t>
            </a:r>
          </a:p>
          <a:p>
            <a:pPr marL="457200" lvl="1" indent="0">
              <a:buNone/>
            </a:pPr>
            <a:r>
              <a:rPr lang="en-US" altLang="en-US"/>
              <a:t>B.	An outpatient care setting</a:t>
            </a:r>
          </a:p>
          <a:p>
            <a:pPr marL="457200" lvl="1" indent="0">
              <a:buNone/>
            </a:pPr>
            <a:r>
              <a:rPr lang="en-US" altLang="en-US"/>
              <a:t>C.	A general hospital</a:t>
            </a:r>
          </a:p>
          <a:p>
            <a:pPr marL="457200" lvl="1" indent="0">
              <a:buNone/>
            </a:pPr>
            <a:r>
              <a:rPr lang="en-US" altLang="en-US"/>
              <a:t>D.	A rehabilitation hospital</a:t>
            </a:r>
            <a:endParaRPr lang="en-US" altLang="en-US" dirty="0"/>
          </a:p>
        </p:txBody>
      </p:sp>
      <p:sp>
        <p:nvSpPr>
          <p:cNvPr id="30722" name="Title 1"/>
          <p:cNvSpPr>
            <a:spLocks noGrp="1"/>
          </p:cNvSpPr>
          <p:nvPr>
            <p:ph type="title"/>
          </p:nvPr>
        </p:nvSpPr>
        <p:spPr/>
        <p:txBody>
          <a:bodyPr/>
          <a:lstStyle/>
          <a:p>
            <a:pPr eaLnBrk="1" hangingPunct="1"/>
            <a:r>
              <a:rPr lang="en-US" altLang="en-US" dirty="0"/>
              <a:t>Practice Question 3 </a:t>
            </a:r>
          </a:p>
        </p:txBody>
      </p:sp>
    </p:spTree>
    <p:extLst>
      <p:ext uri="{BB962C8B-B14F-4D97-AF65-F5344CB8AC3E}">
        <p14:creationId xmlns:p14="http://schemas.microsoft.com/office/powerpoint/2010/main" val="20542875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p:txBody>
          <a:bodyPr>
            <a:normAutofit/>
          </a:bodyPr>
          <a:lstStyle/>
          <a:p>
            <a:pPr marL="0" indent="0">
              <a:lnSpc>
                <a:spcPct val="107000"/>
              </a:lnSpc>
              <a:spcBef>
                <a:spcPts val="0"/>
              </a:spcBef>
              <a:spcAft>
                <a:spcPts val="800"/>
              </a:spcAft>
              <a:buNone/>
            </a:pPr>
            <a:r>
              <a:rPr lang="en-US" dirty="0">
                <a:latin typeface="Arial" panose="020B0604020202020204" pitchFamily="34" charset="0"/>
                <a:ea typeface="Calibri" panose="020F0502020204030204" pitchFamily="34" charset="0"/>
                <a:cs typeface="Times New Roman" panose="02020603050405020304" pitchFamily="18" charset="0"/>
              </a:rPr>
              <a:t>An ambulatory surgery center would be best classified as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en-US" altLang="en-US" dirty="0"/>
              <a:t>A.	A teaching hospital</a:t>
            </a:r>
          </a:p>
          <a:p>
            <a:pPr marL="457200" lvl="1" indent="0">
              <a:buNone/>
            </a:pPr>
            <a:r>
              <a:rPr lang="en-US" altLang="en-US" dirty="0"/>
              <a:t>B.	An outpatient care setting</a:t>
            </a:r>
          </a:p>
          <a:p>
            <a:pPr marL="457200" lvl="1" indent="0">
              <a:buNone/>
            </a:pPr>
            <a:r>
              <a:rPr lang="en-US" altLang="en-US" dirty="0"/>
              <a:t>C.	A general hospital</a:t>
            </a:r>
          </a:p>
          <a:p>
            <a:pPr marL="457200" lvl="1" indent="0">
              <a:buNone/>
            </a:pPr>
            <a:r>
              <a:rPr lang="en-US" altLang="en-US" dirty="0"/>
              <a:t>D.	A rehabilitation hospital</a:t>
            </a:r>
          </a:p>
        </p:txBody>
      </p:sp>
      <p:sp>
        <p:nvSpPr>
          <p:cNvPr id="30722" name="Title 1"/>
          <p:cNvSpPr>
            <a:spLocks noGrp="1"/>
          </p:cNvSpPr>
          <p:nvPr>
            <p:ph type="title"/>
          </p:nvPr>
        </p:nvSpPr>
        <p:spPr/>
        <p:txBody>
          <a:bodyPr/>
          <a:lstStyle/>
          <a:p>
            <a:pPr eaLnBrk="1" hangingPunct="1"/>
            <a:r>
              <a:rPr lang="en-US" altLang="en-US" dirty="0"/>
              <a:t>Practice Question 3</a:t>
            </a:r>
          </a:p>
        </p:txBody>
      </p:sp>
      <p:sp>
        <p:nvSpPr>
          <p:cNvPr id="4" name="Freeform 24"/>
          <p:cNvSpPr>
            <a:spLocks/>
          </p:cNvSpPr>
          <p:nvPr/>
        </p:nvSpPr>
        <p:spPr bwMode="auto">
          <a:xfrm>
            <a:off x="1055091" y="2651503"/>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defTabSz="457200">
              <a:defRPr/>
            </a:pPr>
            <a:endParaRPr lang="en-US" dirty="0">
              <a:solidFill>
                <a:srgbClr val="FF0000"/>
              </a:solidFill>
              <a:latin typeface="Helvetica Neue Light"/>
            </a:endParaRPr>
          </a:p>
        </p:txBody>
      </p:sp>
    </p:spTree>
    <p:extLst>
      <p:ext uri="{BB962C8B-B14F-4D97-AF65-F5344CB8AC3E}">
        <p14:creationId xmlns:p14="http://schemas.microsoft.com/office/powerpoint/2010/main" val="2615864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p:txBody>
          <a:bodyPr>
            <a:normAutofit lnSpcReduction="10000"/>
          </a:bodyPr>
          <a:lstStyle/>
          <a:p>
            <a:pPr marL="0" indent="0">
              <a:buNone/>
            </a:pPr>
            <a:r>
              <a:rPr lang="en-US" altLang="en-US"/>
              <a:t>From the perspective of the healthcare delivery organization, payments generally come from three types of entities:</a:t>
            </a:r>
          </a:p>
          <a:p>
            <a:pPr marL="914400" lvl="1" indent="-457200">
              <a:buFont typeface="+mj-lt"/>
              <a:buAutoNum type="alphaUcPeriod"/>
            </a:pPr>
            <a:r>
              <a:rPr lang="en-US" altLang="en-US"/>
              <a:t>Employers, employees, and government entities</a:t>
            </a:r>
          </a:p>
          <a:p>
            <a:pPr marL="914400" lvl="1" indent="-457200">
              <a:buFont typeface="+mj-lt"/>
              <a:buAutoNum type="alphaUcPeriod"/>
            </a:pPr>
            <a:r>
              <a:rPr lang="en-US" altLang="en-US"/>
              <a:t>Government-financed and managed programs, insurance programs managed by private entities, and patients’ personal funds</a:t>
            </a:r>
          </a:p>
          <a:p>
            <a:pPr marL="914400" lvl="1" indent="-457200">
              <a:buFont typeface="+mj-lt"/>
              <a:buAutoNum type="alphaUcPeriod"/>
            </a:pPr>
            <a:r>
              <a:rPr lang="en-US" altLang="en-US"/>
              <a:t>National health systems, national insurance systems, and multi-payer systems</a:t>
            </a:r>
          </a:p>
          <a:p>
            <a:pPr marL="914400" lvl="1" indent="-457200">
              <a:buFont typeface="+mj-lt"/>
              <a:buAutoNum type="alphaUcPeriod"/>
            </a:pPr>
            <a:r>
              <a:rPr lang="en-US" altLang="en-US"/>
              <a:t>Uninsured, underinsured, and insured</a:t>
            </a:r>
          </a:p>
          <a:p>
            <a:pPr lvl="1" eaLnBrk="1" hangingPunct="1"/>
            <a:endParaRPr lang="en-US" altLang="en-US" dirty="0"/>
          </a:p>
        </p:txBody>
      </p:sp>
      <p:sp>
        <p:nvSpPr>
          <p:cNvPr id="33794" name="Title 1"/>
          <p:cNvSpPr>
            <a:spLocks noGrp="1"/>
          </p:cNvSpPr>
          <p:nvPr>
            <p:ph type="title"/>
          </p:nvPr>
        </p:nvSpPr>
        <p:spPr/>
        <p:txBody>
          <a:bodyPr/>
          <a:lstStyle/>
          <a:p>
            <a:r>
              <a:rPr lang="en-US" altLang="en-US" dirty="0"/>
              <a:t>Practice Question 4 </a:t>
            </a:r>
          </a:p>
        </p:txBody>
      </p:sp>
    </p:spTree>
    <p:extLst>
      <p:ext uri="{BB962C8B-B14F-4D97-AF65-F5344CB8AC3E}">
        <p14:creationId xmlns:p14="http://schemas.microsoft.com/office/powerpoint/2010/main" val="234900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Health Information Technology, or Health IT, is defined by the </a:t>
            </a:r>
            <a:r>
              <a:rPr lang="en-US" dirty="0">
                <a:hlinkClick r:id="rId3"/>
              </a:rPr>
              <a:t>HHS Office of the National Coordinator for Health IT (ONC)</a:t>
            </a:r>
            <a:r>
              <a:rPr lang="en-US" dirty="0"/>
              <a:t> as, “the application of information processing involving both computer hardware and software that deals with the storage, retrieval, sharing, and use of health care information, data, and knowledge for communication and decision making” in healthcare.</a:t>
            </a:r>
          </a:p>
          <a:p>
            <a:pPr marL="550926" lvl="1" indent="0">
              <a:buNone/>
              <a:defRPr/>
            </a:pPr>
            <a:endParaRPr lang="en-US" dirty="0"/>
          </a:p>
        </p:txBody>
      </p:sp>
      <p:sp>
        <p:nvSpPr>
          <p:cNvPr id="15362" name="Title 1"/>
          <p:cNvSpPr>
            <a:spLocks noGrp="1"/>
          </p:cNvSpPr>
          <p:nvPr>
            <p:ph type="title"/>
          </p:nvPr>
        </p:nvSpPr>
        <p:spPr/>
        <p:txBody>
          <a:bodyPr>
            <a:noAutofit/>
          </a:bodyPr>
          <a:lstStyle/>
          <a:p>
            <a:pPr eaLnBrk="1" hangingPunct="1"/>
            <a:r>
              <a:rPr lang="en-US" dirty="0"/>
              <a:t>What is Health Information Technology?</a:t>
            </a:r>
          </a:p>
        </p:txBody>
      </p:sp>
    </p:spTree>
    <p:extLst>
      <p:ext uri="{BB962C8B-B14F-4D97-AF65-F5344CB8AC3E}">
        <p14:creationId xmlns:p14="http://schemas.microsoft.com/office/powerpoint/2010/main" val="1029525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p:txBody>
          <a:bodyPr>
            <a:normAutofit lnSpcReduction="10000"/>
          </a:bodyPr>
          <a:lstStyle/>
          <a:p>
            <a:pPr marL="0" indent="0">
              <a:buNone/>
            </a:pPr>
            <a:r>
              <a:rPr lang="en-US" altLang="en-US" dirty="0"/>
              <a:t>From the perspective of the healthcare delivery organization, payments generally come from three types of entities:</a:t>
            </a:r>
          </a:p>
          <a:p>
            <a:pPr marL="914400" lvl="1" indent="-457200">
              <a:buFont typeface="+mj-lt"/>
              <a:buAutoNum type="alphaUcPeriod"/>
            </a:pPr>
            <a:r>
              <a:rPr lang="en-US" altLang="en-US" dirty="0"/>
              <a:t>Employers, employees, and government entities</a:t>
            </a:r>
          </a:p>
          <a:p>
            <a:pPr marL="914400" lvl="1" indent="-457200">
              <a:buFont typeface="+mj-lt"/>
              <a:buAutoNum type="alphaUcPeriod"/>
            </a:pPr>
            <a:r>
              <a:rPr lang="en-US" altLang="en-US" dirty="0"/>
              <a:t>Government-financed and managed programs, insurance programs managed by private entities, and patients’ personal funds</a:t>
            </a:r>
          </a:p>
          <a:p>
            <a:pPr marL="914400" lvl="1" indent="-457200">
              <a:buFont typeface="+mj-lt"/>
              <a:buAutoNum type="alphaUcPeriod"/>
            </a:pPr>
            <a:r>
              <a:rPr lang="en-US" altLang="en-US" dirty="0"/>
              <a:t>National health systems, national insurance systems, and multi-payer systems</a:t>
            </a:r>
          </a:p>
          <a:p>
            <a:pPr marL="914400" lvl="1" indent="-457200">
              <a:buFont typeface="+mj-lt"/>
              <a:buAutoNum type="alphaUcPeriod"/>
            </a:pPr>
            <a:r>
              <a:rPr lang="en-US" altLang="en-US" dirty="0"/>
              <a:t>Uninsured, underinsured, and insured</a:t>
            </a:r>
          </a:p>
          <a:p>
            <a:pPr lvl="1" eaLnBrk="1" hangingPunct="1"/>
            <a:endParaRPr lang="en-US" altLang="en-US" dirty="0"/>
          </a:p>
        </p:txBody>
      </p:sp>
      <p:sp>
        <p:nvSpPr>
          <p:cNvPr id="33794" name="Title 1"/>
          <p:cNvSpPr>
            <a:spLocks noGrp="1"/>
          </p:cNvSpPr>
          <p:nvPr>
            <p:ph type="title"/>
          </p:nvPr>
        </p:nvSpPr>
        <p:spPr/>
        <p:txBody>
          <a:bodyPr/>
          <a:lstStyle/>
          <a:p>
            <a:r>
              <a:rPr lang="en-US" altLang="en-US" dirty="0"/>
              <a:t>Practice Question 4 </a:t>
            </a:r>
          </a:p>
        </p:txBody>
      </p:sp>
      <p:sp>
        <p:nvSpPr>
          <p:cNvPr id="4" name="Freeform 24"/>
          <p:cNvSpPr>
            <a:spLocks/>
          </p:cNvSpPr>
          <p:nvPr/>
        </p:nvSpPr>
        <p:spPr bwMode="auto">
          <a:xfrm>
            <a:off x="1053211" y="2831208"/>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defTabSz="457200">
              <a:defRPr/>
            </a:pPr>
            <a:endParaRPr lang="en-US" dirty="0">
              <a:solidFill>
                <a:srgbClr val="FF0000"/>
              </a:solidFill>
              <a:latin typeface="Helvetica Neue Light"/>
            </a:endParaRPr>
          </a:p>
        </p:txBody>
      </p:sp>
    </p:spTree>
    <p:extLst>
      <p:ext uri="{BB962C8B-B14F-4D97-AF65-F5344CB8AC3E}">
        <p14:creationId xmlns:p14="http://schemas.microsoft.com/office/powerpoint/2010/main" val="282020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2239819" y="1579056"/>
            <a:ext cx="7970981" cy="4256261"/>
          </a:xfrm>
        </p:spPr>
        <p:txBody>
          <a:bodyPr>
            <a:normAutofit fontScale="92500" lnSpcReduction="20000"/>
          </a:bodyPr>
          <a:lstStyle/>
          <a:p>
            <a:pPr marL="0" indent="0">
              <a:buNone/>
            </a:pPr>
            <a:r>
              <a:rPr lang="en-US" altLang="en-US" sz="2600" dirty="0"/>
              <a:t>In considering the purpose for interrelationships among healthcare organizations, identify the purpose below that is correct:</a:t>
            </a:r>
          </a:p>
          <a:p>
            <a:pPr marL="971550" lvl="1" indent="-514350">
              <a:buFont typeface="+mj-lt"/>
              <a:buAutoNum type="alphaUcPeriod"/>
            </a:pPr>
            <a:r>
              <a:rPr lang="en-US" altLang="en-US" sz="2600" dirty="0"/>
              <a:t>Enable access to comprehensive care services from only one healthcare organization</a:t>
            </a:r>
          </a:p>
          <a:p>
            <a:pPr marL="971550" lvl="1" indent="-514350">
              <a:buFont typeface="+mj-lt"/>
              <a:buAutoNum type="alphaUcPeriod"/>
            </a:pPr>
            <a:r>
              <a:rPr lang="en-US" altLang="en-US" sz="2600" dirty="0"/>
              <a:t>Ensure effective transfers of care facilitated by the provision of essential health information</a:t>
            </a:r>
          </a:p>
          <a:p>
            <a:pPr marL="971550" lvl="1" indent="-514350">
              <a:buFont typeface="+mj-lt"/>
              <a:buAutoNum type="alphaUcPeriod"/>
            </a:pPr>
            <a:r>
              <a:rPr lang="en-US" altLang="en-US" sz="2600" dirty="0"/>
              <a:t>Facilitate obtaining appropriate rewards for care referrals</a:t>
            </a:r>
          </a:p>
          <a:p>
            <a:pPr marL="971550" lvl="1" indent="-514350">
              <a:buFont typeface="+mj-lt"/>
              <a:buAutoNum type="alphaUcPeriod"/>
            </a:pPr>
            <a:r>
              <a:rPr lang="en-US" altLang="en-US" sz="2600" dirty="0"/>
              <a:t>Facilitate marketing of healthcare services regardless of patients’ consent</a:t>
            </a:r>
          </a:p>
        </p:txBody>
      </p:sp>
      <p:sp>
        <p:nvSpPr>
          <p:cNvPr id="34818" name="Title 1"/>
          <p:cNvSpPr>
            <a:spLocks noGrp="1"/>
          </p:cNvSpPr>
          <p:nvPr>
            <p:ph type="title"/>
          </p:nvPr>
        </p:nvSpPr>
        <p:spPr/>
        <p:txBody>
          <a:bodyPr/>
          <a:lstStyle/>
          <a:p>
            <a:r>
              <a:rPr lang="en-US" altLang="en-US" dirty="0"/>
              <a:t>Practice Question 5 </a:t>
            </a:r>
          </a:p>
        </p:txBody>
      </p:sp>
    </p:spTree>
    <p:extLst>
      <p:ext uri="{BB962C8B-B14F-4D97-AF65-F5344CB8AC3E}">
        <p14:creationId xmlns:p14="http://schemas.microsoft.com/office/powerpoint/2010/main" val="1465799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2239819" y="1579056"/>
            <a:ext cx="7970981" cy="4256261"/>
          </a:xfrm>
        </p:spPr>
        <p:txBody>
          <a:bodyPr>
            <a:normAutofit fontScale="92500" lnSpcReduction="20000"/>
          </a:bodyPr>
          <a:lstStyle/>
          <a:p>
            <a:pPr marL="0" indent="0">
              <a:buNone/>
            </a:pPr>
            <a:r>
              <a:rPr lang="en-US" altLang="en-US" sz="2600" dirty="0"/>
              <a:t>In considering the purpose for interrelationships among healthcare organizations, identify the purpose below that is correct:</a:t>
            </a:r>
          </a:p>
          <a:p>
            <a:pPr marL="971550" lvl="1" indent="-514350">
              <a:buFont typeface="+mj-lt"/>
              <a:buAutoNum type="alphaUcPeriod"/>
            </a:pPr>
            <a:r>
              <a:rPr lang="en-US" altLang="en-US" sz="2600" dirty="0"/>
              <a:t>Enable access to comprehensive care services from only one healthcare organization</a:t>
            </a:r>
          </a:p>
          <a:p>
            <a:pPr marL="971550" lvl="1" indent="-514350">
              <a:buFont typeface="+mj-lt"/>
              <a:buAutoNum type="alphaUcPeriod"/>
            </a:pPr>
            <a:r>
              <a:rPr lang="en-US" altLang="en-US" sz="2600" dirty="0"/>
              <a:t>Ensure effective transfers of care facilitated by the provision of essential health information</a:t>
            </a:r>
          </a:p>
          <a:p>
            <a:pPr marL="971550" lvl="1" indent="-514350">
              <a:buFont typeface="+mj-lt"/>
              <a:buAutoNum type="alphaUcPeriod"/>
            </a:pPr>
            <a:r>
              <a:rPr lang="en-US" altLang="en-US" sz="2600" dirty="0"/>
              <a:t>Facilitate obtaining appropriate rewards for care referrals</a:t>
            </a:r>
          </a:p>
          <a:p>
            <a:pPr marL="971550" lvl="1" indent="-514350">
              <a:buFont typeface="+mj-lt"/>
              <a:buAutoNum type="alphaUcPeriod"/>
            </a:pPr>
            <a:r>
              <a:rPr lang="en-US" altLang="en-US" sz="2600" dirty="0"/>
              <a:t>Facilitate marketing of healthcare services regardless of patients’ consent</a:t>
            </a:r>
          </a:p>
        </p:txBody>
      </p:sp>
      <p:sp>
        <p:nvSpPr>
          <p:cNvPr id="34818" name="Title 1"/>
          <p:cNvSpPr>
            <a:spLocks noGrp="1"/>
          </p:cNvSpPr>
          <p:nvPr>
            <p:ph type="title"/>
          </p:nvPr>
        </p:nvSpPr>
        <p:spPr/>
        <p:txBody>
          <a:bodyPr/>
          <a:lstStyle/>
          <a:p>
            <a:r>
              <a:rPr lang="en-US" altLang="en-US" dirty="0"/>
              <a:t>Practice Question 5 </a:t>
            </a:r>
          </a:p>
        </p:txBody>
      </p:sp>
      <p:sp>
        <p:nvSpPr>
          <p:cNvPr id="4" name="Freeform 24"/>
          <p:cNvSpPr>
            <a:spLocks/>
          </p:cNvSpPr>
          <p:nvPr/>
        </p:nvSpPr>
        <p:spPr bwMode="auto">
          <a:xfrm>
            <a:off x="2362200" y="3219823"/>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defTabSz="457200">
              <a:defRPr/>
            </a:pPr>
            <a:endParaRPr lang="en-US" dirty="0">
              <a:solidFill>
                <a:srgbClr val="FF0000"/>
              </a:solidFill>
              <a:latin typeface="Helvetica Neue Light"/>
            </a:endParaRPr>
          </a:p>
        </p:txBody>
      </p:sp>
    </p:spTree>
    <p:extLst>
      <p:ext uri="{BB962C8B-B14F-4D97-AF65-F5344CB8AC3E}">
        <p14:creationId xmlns:p14="http://schemas.microsoft.com/office/powerpoint/2010/main" val="2963808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noAutofit/>
          </a:bodyPr>
          <a:lstStyle/>
          <a:p>
            <a:pPr marL="0" indent="0">
              <a:buNone/>
            </a:pPr>
            <a:r>
              <a:rPr lang="en-US" altLang="en-US" sz="2200"/>
              <a:t>Ensuring the general portability of healthcare is facilitated by</a:t>
            </a:r>
          </a:p>
          <a:p>
            <a:pPr marL="971550" lvl="1" indent="-514350">
              <a:buFont typeface="+mj-lt"/>
              <a:buAutoNum type="alphaUcPeriod"/>
            </a:pPr>
            <a:r>
              <a:rPr lang="en-US" altLang="en-US" sz="2200"/>
              <a:t>Health information exchanges (HIEs) such as Canada’s Health Infoway and the U.S. HIE programs, including the Nationwide Health Information Network (NHIN)</a:t>
            </a:r>
          </a:p>
          <a:p>
            <a:pPr marL="971550" lvl="1" indent="-514350">
              <a:buFont typeface="+mj-lt"/>
              <a:buAutoNum type="alphaUcPeriod"/>
            </a:pPr>
            <a:r>
              <a:rPr lang="en-US" altLang="en-US" sz="2200"/>
              <a:t>The Organisation for Economic Cooperation and Development (OECD)</a:t>
            </a:r>
          </a:p>
          <a:p>
            <a:pPr marL="971550" lvl="1" indent="-514350">
              <a:buFont typeface="+mj-lt"/>
              <a:buAutoNum type="alphaUcPeriod"/>
            </a:pPr>
            <a:r>
              <a:rPr lang="en-US" altLang="en-US" sz="2200"/>
              <a:t>Insurance programs administered by private entities</a:t>
            </a:r>
          </a:p>
          <a:p>
            <a:pPr marL="971550" lvl="1" indent="-514350">
              <a:buFont typeface="+mj-lt"/>
              <a:buAutoNum type="alphaUcPeriod"/>
            </a:pPr>
            <a:r>
              <a:rPr lang="en-US" altLang="en-US" sz="2200"/>
              <a:t>The secondary use of healthcare information</a:t>
            </a:r>
            <a:endParaRPr lang="en-US" altLang="en-US" sz="2200" dirty="0"/>
          </a:p>
        </p:txBody>
      </p:sp>
      <p:sp>
        <p:nvSpPr>
          <p:cNvPr id="34818" name="Title 1"/>
          <p:cNvSpPr>
            <a:spLocks noGrp="1"/>
          </p:cNvSpPr>
          <p:nvPr>
            <p:ph type="title"/>
          </p:nvPr>
        </p:nvSpPr>
        <p:spPr/>
        <p:txBody>
          <a:bodyPr/>
          <a:lstStyle/>
          <a:p>
            <a:r>
              <a:rPr lang="en-US" altLang="en-US" dirty="0"/>
              <a:t>Practice Question 6 </a:t>
            </a:r>
          </a:p>
        </p:txBody>
      </p:sp>
    </p:spTree>
    <p:extLst>
      <p:ext uri="{BB962C8B-B14F-4D97-AF65-F5344CB8AC3E}">
        <p14:creationId xmlns:p14="http://schemas.microsoft.com/office/powerpoint/2010/main" val="2670957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noAutofit/>
          </a:bodyPr>
          <a:lstStyle/>
          <a:p>
            <a:pPr marL="0" indent="0">
              <a:buNone/>
            </a:pPr>
            <a:r>
              <a:rPr lang="en-US" altLang="en-US" sz="2200" dirty="0"/>
              <a:t>Ensuring the general portability of healthcare is facilitated by</a:t>
            </a:r>
          </a:p>
          <a:p>
            <a:pPr marL="971550" lvl="1" indent="-514350">
              <a:buFont typeface="+mj-lt"/>
              <a:buAutoNum type="alphaUcPeriod"/>
            </a:pPr>
            <a:r>
              <a:rPr lang="en-US" altLang="en-US" sz="2200" dirty="0"/>
              <a:t>Health information exchanges (HIEs) such as Canada’s Health </a:t>
            </a:r>
            <a:r>
              <a:rPr lang="en-US" altLang="en-US" sz="2200" dirty="0" err="1"/>
              <a:t>Infoway</a:t>
            </a:r>
            <a:r>
              <a:rPr lang="en-US" altLang="en-US" sz="2200" dirty="0"/>
              <a:t> and the U.S. HIE programs, including the Nationwide Health Information Network (NHIN)</a:t>
            </a:r>
          </a:p>
          <a:p>
            <a:pPr marL="971550" lvl="1" indent="-514350">
              <a:buFont typeface="+mj-lt"/>
              <a:buAutoNum type="alphaUcPeriod"/>
            </a:pPr>
            <a:r>
              <a:rPr lang="en-US" altLang="en-US" sz="2200" dirty="0"/>
              <a:t>The </a:t>
            </a:r>
            <a:r>
              <a:rPr lang="en-US" altLang="en-US" sz="2200" dirty="0" err="1"/>
              <a:t>Organisation</a:t>
            </a:r>
            <a:r>
              <a:rPr lang="en-US" altLang="en-US" sz="2200" dirty="0"/>
              <a:t> for Economic Cooperation and Development (OECD)</a:t>
            </a:r>
          </a:p>
          <a:p>
            <a:pPr marL="971550" lvl="1" indent="-514350">
              <a:buFont typeface="+mj-lt"/>
              <a:buAutoNum type="alphaUcPeriod"/>
            </a:pPr>
            <a:r>
              <a:rPr lang="en-US" altLang="en-US" sz="2200" dirty="0"/>
              <a:t>Insurance programs administered by private entities</a:t>
            </a:r>
          </a:p>
          <a:p>
            <a:pPr marL="971550" lvl="1" indent="-514350">
              <a:buFont typeface="+mj-lt"/>
              <a:buAutoNum type="alphaUcPeriod"/>
            </a:pPr>
            <a:r>
              <a:rPr lang="en-US" altLang="en-US" sz="2200" dirty="0"/>
              <a:t>The secondary use of healthcare information</a:t>
            </a:r>
          </a:p>
        </p:txBody>
      </p:sp>
      <p:sp>
        <p:nvSpPr>
          <p:cNvPr id="34818" name="Title 1"/>
          <p:cNvSpPr>
            <a:spLocks noGrp="1"/>
          </p:cNvSpPr>
          <p:nvPr>
            <p:ph type="title"/>
          </p:nvPr>
        </p:nvSpPr>
        <p:spPr/>
        <p:txBody>
          <a:bodyPr/>
          <a:lstStyle/>
          <a:p>
            <a:r>
              <a:rPr lang="en-US" altLang="en-US" dirty="0"/>
              <a:t>Practice Question 6 </a:t>
            </a:r>
          </a:p>
        </p:txBody>
      </p:sp>
      <p:sp>
        <p:nvSpPr>
          <p:cNvPr id="4" name="Freeform 24"/>
          <p:cNvSpPr>
            <a:spLocks/>
          </p:cNvSpPr>
          <p:nvPr/>
        </p:nvSpPr>
        <p:spPr bwMode="auto">
          <a:xfrm>
            <a:off x="1018917" y="2031897"/>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defTabSz="457200">
              <a:defRPr/>
            </a:pPr>
            <a:endParaRPr lang="en-US" dirty="0">
              <a:solidFill>
                <a:srgbClr val="FF0000"/>
              </a:solidFill>
              <a:latin typeface="Helvetica Neue Light"/>
            </a:endParaRPr>
          </a:p>
        </p:txBody>
      </p:sp>
    </p:spTree>
    <p:extLst>
      <p:ext uri="{BB962C8B-B14F-4D97-AF65-F5344CB8AC3E}">
        <p14:creationId xmlns:p14="http://schemas.microsoft.com/office/powerpoint/2010/main" val="31024661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2239819" y="1579056"/>
            <a:ext cx="7970981" cy="3955471"/>
          </a:xfrm>
        </p:spPr>
        <p:txBody>
          <a:bodyPr>
            <a:normAutofit lnSpcReduction="10000"/>
          </a:bodyPr>
          <a:lstStyle/>
          <a:p>
            <a:pPr marL="0" indent="0">
              <a:buNone/>
            </a:pPr>
            <a:r>
              <a:rPr lang="en-US" altLang="en-US" sz="2200" dirty="0"/>
              <a:t>An example of the secondary use of a patient’s health information would be when the information is shared:</a:t>
            </a:r>
          </a:p>
          <a:p>
            <a:pPr marL="914400" lvl="1" indent="-457200">
              <a:buFont typeface="+mj-lt"/>
              <a:buAutoNum type="alphaUcPeriod"/>
            </a:pPr>
            <a:r>
              <a:rPr lang="en-US" altLang="en-US" sz="2200" dirty="0"/>
              <a:t>To support transfer of the patient’s care between two providers</a:t>
            </a:r>
          </a:p>
          <a:p>
            <a:pPr marL="914400" lvl="1" indent="-457200">
              <a:buFont typeface="+mj-lt"/>
              <a:buAutoNum type="alphaUcPeriod"/>
            </a:pPr>
            <a:r>
              <a:rPr lang="en-US" altLang="en-US" sz="2200" dirty="0"/>
              <a:t>Through an authorized health information exchange to support the portability of care</a:t>
            </a:r>
          </a:p>
          <a:p>
            <a:pPr marL="914400" lvl="1" indent="-457200">
              <a:buFont typeface="+mj-lt"/>
              <a:buAutoNum type="alphaUcPeriod"/>
            </a:pPr>
            <a:r>
              <a:rPr lang="en-US" altLang="en-US" sz="2200" dirty="0"/>
              <a:t>In support of a diagnostic test required to further the treatment of a patient</a:t>
            </a:r>
          </a:p>
          <a:p>
            <a:pPr marL="914400" lvl="1" indent="-457200">
              <a:buFont typeface="+mj-lt"/>
              <a:buAutoNum type="alphaUcPeriod"/>
            </a:pPr>
            <a:r>
              <a:rPr lang="en-US" altLang="en-US" sz="2200" dirty="0"/>
              <a:t>With public health officials for statistical reporting or in support of clinical research</a:t>
            </a:r>
          </a:p>
        </p:txBody>
      </p:sp>
      <p:sp>
        <p:nvSpPr>
          <p:cNvPr id="36866" name="Title 1"/>
          <p:cNvSpPr>
            <a:spLocks noGrp="1"/>
          </p:cNvSpPr>
          <p:nvPr>
            <p:ph type="title"/>
          </p:nvPr>
        </p:nvSpPr>
        <p:spPr/>
        <p:txBody>
          <a:bodyPr/>
          <a:lstStyle/>
          <a:p>
            <a:r>
              <a:rPr lang="en-US" altLang="en-US" dirty="0"/>
              <a:t>Practice Question 7 </a:t>
            </a:r>
          </a:p>
        </p:txBody>
      </p:sp>
    </p:spTree>
    <p:extLst>
      <p:ext uri="{BB962C8B-B14F-4D97-AF65-F5344CB8AC3E}">
        <p14:creationId xmlns:p14="http://schemas.microsoft.com/office/powerpoint/2010/main" val="35771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2239819" y="1579056"/>
            <a:ext cx="7970981" cy="3876389"/>
          </a:xfrm>
        </p:spPr>
        <p:txBody>
          <a:bodyPr>
            <a:normAutofit lnSpcReduction="10000"/>
          </a:bodyPr>
          <a:lstStyle/>
          <a:p>
            <a:pPr marL="0" indent="0">
              <a:buNone/>
            </a:pPr>
            <a:r>
              <a:rPr lang="en-US" altLang="en-US" sz="2200" dirty="0"/>
              <a:t>An example of the secondary use of a patient’s health information would be when the information is shared:</a:t>
            </a:r>
          </a:p>
          <a:p>
            <a:pPr marL="914400" lvl="1" indent="-457200">
              <a:buFont typeface="+mj-lt"/>
              <a:buAutoNum type="alphaUcPeriod"/>
            </a:pPr>
            <a:r>
              <a:rPr lang="en-US" altLang="en-US" sz="2200" dirty="0"/>
              <a:t>To support transfer of the patient’s care between two providers</a:t>
            </a:r>
          </a:p>
          <a:p>
            <a:pPr marL="914400" lvl="1" indent="-457200">
              <a:buFont typeface="+mj-lt"/>
              <a:buAutoNum type="alphaUcPeriod"/>
            </a:pPr>
            <a:r>
              <a:rPr lang="en-US" altLang="en-US" sz="2200" dirty="0"/>
              <a:t>Through an authorized health information exchange to support the portability of care</a:t>
            </a:r>
          </a:p>
          <a:p>
            <a:pPr marL="914400" lvl="1" indent="-457200">
              <a:buFont typeface="+mj-lt"/>
              <a:buAutoNum type="alphaUcPeriod"/>
            </a:pPr>
            <a:r>
              <a:rPr lang="en-US" altLang="en-US" sz="2200" dirty="0"/>
              <a:t>In support of a diagnostic test required to further the treatment of a patient</a:t>
            </a:r>
          </a:p>
          <a:p>
            <a:pPr marL="914400" lvl="1" indent="-457200">
              <a:buFont typeface="+mj-lt"/>
              <a:buAutoNum type="alphaUcPeriod"/>
            </a:pPr>
            <a:r>
              <a:rPr lang="en-US" altLang="en-US" sz="2200" dirty="0"/>
              <a:t>With public health officials for statistical reporting or in support of clinical research</a:t>
            </a:r>
          </a:p>
        </p:txBody>
      </p:sp>
      <p:sp>
        <p:nvSpPr>
          <p:cNvPr id="36866" name="Title 1"/>
          <p:cNvSpPr>
            <a:spLocks noGrp="1"/>
          </p:cNvSpPr>
          <p:nvPr>
            <p:ph type="title"/>
          </p:nvPr>
        </p:nvSpPr>
        <p:spPr/>
        <p:txBody>
          <a:bodyPr/>
          <a:lstStyle/>
          <a:p>
            <a:r>
              <a:rPr lang="en-US" altLang="en-US" dirty="0"/>
              <a:t>Practice Question 7 </a:t>
            </a:r>
          </a:p>
        </p:txBody>
      </p:sp>
      <p:sp>
        <p:nvSpPr>
          <p:cNvPr id="4" name="Freeform 24"/>
          <p:cNvSpPr>
            <a:spLocks/>
          </p:cNvSpPr>
          <p:nvPr/>
        </p:nvSpPr>
        <p:spPr bwMode="auto">
          <a:xfrm>
            <a:off x="2438400" y="4480719"/>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defTabSz="457200">
              <a:defRPr/>
            </a:pPr>
            <a:endParaRPr lang="en-US" dirty="0">
              <a:solidFill>
                <a:srgbClr val="FF0000"/>
              </a:solidFill>
              <a:latin typeface="Helvetica Neue Light"/>
            </a:endParaRPr>
          </a:p>
        </p:txBody>
      </p:sp>
    </p:spTree>
    <p:extLst>
      <p:ext uri="{BB962C8B-B14F-4D97-AF65-F5344CB8AC3E}">
        <p14:creationId xmlns:p14="http://schemas.microsoft.com/office/powerpoint/2010/main" val="42324884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p:txBody>
          <a:bodyPr>
            <a:noAutofit/>
          </a:bodyPr>
          <a:lstStyle/>
          <a:p>
            <a:pPr marL="0" indent="0">
              <a:buNone/>
            </a:pPr>
            <a:r>
              <a:rPr lang="en-US" altLang="en-US" sz="2200"/>
              <a:t>In the financial reimbursement area, the interrelationships between healthcare organizations:</a:t>
            </a:r>
          </a:p>
          <a:p>
            <a:pPr marL="971550" lvl="1" indent="-514350">
              <a:buFont typeface="+mj-lt"/>
              <a:buAutoNum type="alphaUcPeriod"/>
            </a:pPr>
            <a:r>
              <a:rPr lang="en-US" altLang="en-US" sz="2200"/>
              <a:t>Are unrelated to the efficiency of healthcare claims processing</a:t>
            </a:r>
          </a:p>
          <a:p>
            <a:pPr marL="971550" lvl="1" indent="-514350">
              <a:buFont typeface="+mj-lt"/>
              <a:buAutoNum type="alphaUcPeriod"/>
            </a:pPr>
            <a:r>
              <a:rPr lang="en-US" altLang="en-US" sz="2200"/>
              <a:t>May assure government payers that quality healthcare services have been delivered</a:t>
            </a:r>
          </a:p>
          <a:p>
            <a:pPr marL="971550" lvl="1" indent="-514350">
              <a:buFont typeface="+mj-lt"/>
              <a:buAutoNum type="alphaUcPeriod"/>
            </a:pPr>
            <a:r>
              <a:rPr lang="en-US" altLang="en-US" sz="2200"/>
              <a:t>Does not support private insurance organizations in their assessment of the quality of delivered healthcare services</a:t>
            </a:r>
          </a:p>
          <a:p>
            <a:pPr marL="971550" lvl="1" indent="-514350">
              <a:buFont typeface="+mj-lt"/>
              <a:buAutoNum type="alphaUcPeriod"/>
            </a:pPr>
            <a:r>
              <a:rPr lang="en-US" altLang="en-US" sz="2200"/>
              <a:t>Are designed to maximize reimbursement for covered healthcare services</a:t>
            </a:r>
            <a:endParaRPr lang="en-US" altLang="en-US" sz="2200" dirty="0"/>
          </a:p>
        </p:txBody>
      </p:sp>
      <p:sp>
        <p:nvSpPr>
          <p:cNvPr id="37890" name="Title 1"/>
          <p:cNvSpPr>
            <a:spLocks noGrp="1"/>
          </p:cNvSpPr>
          <p:nvPr>
            <p:ph type="title"/>
          </p:nvPr>
        </p:nvSpPr>
        <p:spPr/>
        <p:txBody>
          <a:bodyPr/>
          <a:lstStyle/>
          <a:p>
            <a:r>
              <a:rPr lang="en-US" altLang="en-US" dirty="0"/>
              <a:t>Practice Question 8 </a:t>
            </a:r>
          </a:p>
        </p:txBody>
      </p:sp>
    </p:spTree>
    <p:extLst>
      <p:ext uri="{BB962C8B-B14F-4D97-AF65-F5344CB8AC3E}">
        <p14:creationId xmlns:p14="http://schemas.microsoft.com/office/powerpoint/2010/main" val="1306164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p:txBody>
          <a:bodyPr>
            <a:noAutofit/>
          </a:bodyPr>
          <a:lstStyle/>
          <a:p>
            <a:pPr marL="0" indent="0">
              <a:buNone/>
            </a:pPr>
            <a:r>
              <a:rPr lang="en-US" altLang="en-US" sz="2200" dirty="0"/>
              <a:t>In the financial reimbursement area, the interrelationships between healthcare organizations:</a:t>
            </a:r>
          </a:p>
          <a:p>
            <a:pPr marL="971550" lvl="1" indent="-514350">
              <a:buFont typeface="+mj-lt"/>
              <a:buAutoNum type="alphaUcPeriod"/>
            </a:pPr>
            <a:r>
              <a:rPr lang="en-US" altLang="en-US" sz="2200" dirty="0"/>
              <a:t>Are unrelated to the efficiency of healthcare claims processing</a:t>
            </a:r>
          </a:p>
          <a:p>
            <a:pPr marL="971550" lvl="1" indent="-514350">
              <a:buFont typeface="+mj-lt"/>
              <a:buAutoNum type="alphaUcPeriod"/>
            </a:pPr>
            <a:r>
              <a:rPr lang="en-US" altLang="en-US" sz="2200" dirty="0"/>
              <a:t>May assure government payers that quality healthcare services have been delivered</a:t>
            </a:r>
          </a:p>
          <a:p>
            <a:pPr marL="971550" lvl="1" indent="-514350">
              <a:buFont typeface="+mj-lt"/>
              <a:buAutoNum type="alphaUcPeriod"/>
            </a:pPr>
            <a:r>
              <a:rPr lang="en-US" altLang="en-US" sz="2200" dirty="0"/>
              <a:t>Does not support private insurance organizations in their assessment of the quality of delivered healthcare services</a:t>
            </a:r>
          </a:p>
          <a:p>
            <a:pPr marL="971550" lvl="1" indent="-514350">
              <a:buFont typeface="+mj-lt"/>
              <a:buAutoNum type="alphaUcPeriod"/>
            </a:pPr>
            <a:r>
              <a:rPr lang="en-US" altLang="en-US" sz="2200" dirty="0"/>
              <a:t>Are designed to maximize reimbursement for covered healthcare services</a:t>
            </a:r>
          </a:p>
        </p:txBody>
      </p:sp>
      <p:sp>
        <p:nvSpPr>
          <p:cNvPr id="37890" name="Title 1"/>
          <p:cNvSpPr>
            <a:spLocks noGrp="1"/>
          </p:cNvSpPr>
          <p:nvPr>
            <p:ph type="title"/>
          </p:nvPr>
        </p:nvSpPr>
        <p:spPr/>
        <p:txBody>
          <a:bodyPr/>
          <a:lstStyle/>
          <a:p>
            <a:r>
              <a:rPr lang="en-US" altLang="en-US" dirty="0"/>
              <a:t>Practice Question 8</a:t>
            </a:r>
          </a:p>
        </p:txBody>
      </p:sp>
      <p:sp>
        <p:nvSpPr>
          <p:cNvPr id="4" name="Freeform 24"/>
          <p:cNvSpPr>
            <a:spLocks/>
          </p:cNvSpPr>
          <p:nvPr/>
        </p:nvSpPr>
        <p:spPr bwMode="auto">
          <a:xfrm>
            <a:off x="1066060" y="2831208"/>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defTabSz="457200">
              <a:defRPr/>
            </a:pPr>
            <a:endParaRPr lang="en-US" dirty="0">
              <a:solidFill>
                <a:srgbClr val="FF0000"/>
              </a:solidFill>
              <a:latin typeface="Helvetica Neue Light"/>
            </a:endParaRPr>
          </a:p>
        </p:txBody>
      </p:sp>
    </p:spTree>
    <p:extLst>
      <p:ext uri="{BB962C8B-B14F-4D97-AF65-F5344CB8AC3E}">
        <p14:creationId xmlns:p14="http://schemas.microsoft.com/office/powerpoint/2010/main" val="11695597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p:txBody>
          <a:bodyPr>
            <a:normAutofit fontScale="85000" lnSpcReduction="20000"/>
          </a:bodyPr>
          <a:lstStyle/>
          <a:p>
            <a:pPr marL="0" indent="0">
              <a:buNone/>
            </a:pPr>
            <a:r>
              <a:rPr lang="en-US" altLang="en-US" sz="2600"/>
              <a:t>Key information technology and information management professionals in healthcare organizations include </a:t>
            </a:r>
          </a:p>
          <a:p>
            <a:pPr marL="1065276" lvl="1" indent="-514350">
              <a:buFont typeface="+mj-lt"/>
              <a:buAutoNum type="alphaUcPeriod"/>
            </a:pPr>
            <a:r>
              <a:rPr lang="en-US" altLang="en-US" sz="2600"/>
              <a:t>Chief information officer (CIO), chief executive officer (CEO), and chief medical information officer (CMIO)</a:t>
            </a:r>
          </a:p>
          <a:p>
            <a:pPr marL="1065276" lvl="1" indent="-514350">
              <a:buFont typeface="+mj-lt"/>
              <a:buAutoNum type="alphaUcPeriod"/>
            </a:pPr>
            <a:r>
              <a:rPr lang="en-US" altLang="en-US" sz="2600"/>
              <a:t>Chief information officer (CIO), chief security officer (CSO), and chief medical information officer (CMIO)</a:t>
            </a:r>
          </a:p>
          <a:p>
            <a:pPr marL="1065276" lvl="1" indent="-514350">
              <a:buFont typeface="+mj-lt"/>
              <a:buAutoNum type="alphaUcPeriod"/>
            </a:pPr>
            <a:r>
              <a:rPr lang="en-US" altLang="en-US" sz="2600"/>
              <a:t>Chief information officer (CIO), chief financial officer (CFO), and chief technology officer (CTO)</a:t>
            </a:r>
          </a:p>
          <a:p>
            <a:pPr marL="1065276" lvl="1" indent="-514350">
              <a:buFont typeface="+mj-lt"/>
              <a:buAutoNum type="alphaUcPeriod"/>
            </a:pPr>
            <a:r>
              <a:rPr lang="en-US" altLang="en-US" sz="2600"/>
              <a:t>Chief information officer (CIO), chief executive officer (CEO), and chief nursing informatics officer (CNIO)</a:t>
            </a:r>
            <a:endParaRPr lang="en-US" altLang="en-US" sz="2600" dirty="0"/>
          </a:p>
        </p:txBody>
      </p:sp>
      <p:sp>
        <p:nvSpPr>
          <p:cNvPr id="37890" name="Title 1"/>
          <p:cNvSpPr>
            <a:spLocks noGrp="1"/>
          </p:cNvSpPr>
          <p:nvPr>
            <p:ph type="title"/>
          </p:nvPr>
        </p:nvSpPr>
        <p:spPr/>
        <p:txBody>
          <a:bodyPr/>
          <a:lstStyle/>
          <a:p>
            <a:r>
              <a:rPr lang="en-US" altLang="en-US" dirty="0"/>
              <a:t>Practice Question 9 </a:t>
            </a:r>
          </a:p>
        </p:txBody>
      </p:sp>
    </p:spTree>
    <p:extLst>
      <p:ext uri="{BB962C8B-B14F-4D97-AF65-F5344CB8AC3E}">
        <p14:creationId xmlns:p14="http://schemas.microsoft.com/office/powerpoint/2010/main" val="205829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As defined by the U.S. National Library of Medicine, health informatics is, “the interdisciplinary study of the design, development, adoption, and application of IT-based innovations in healthcare services delivery, management, and planning.”</a:t>
            </a:r>
          </a:p>
        </p:txBody>
      </p:sp>
      <p:sp>
        <p:nvSpPr>
          <p:cNvPr id="2" name="Title 1"/>
          <p:cNvSpPr>
            <a:spLocks noGrp="1"/>
          </p:cNvSpPr>
          <p:nvPr>
            <p:ph type="title"/>
          </p:nvPr>
        </p:nvSpPr>
        <p:spPr/>
        <p:txBody>
          <a:bodyPr/>
          <a:lstStyle/>
          <a:p>
            <a:r>
              <a:rPr lang="en-US" dirty="0"/>
              <a:t>What is Health Informatics</a:t>
            </a:r>
          </a:p>
        </p:txBody>
      </p:sp>
    </p:spTree>
    <p:extLst>
      <p:ext uri="{BB962C8B-B14F-4D97-AF65-F5344CB8AC3E}">
        <p14:creationId xmlns:p14="http://schemas.microsoft.com/office/powerpoint/2010/main" val="3962567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p:txBody>
          <a:bodyPr>
            <a:normAutofit fontScale="85000" lnSpcReduction="20000"/>
          </a:bodyPr>
          <a:lstStyle/>
          <a:p>
            <a:pPr marL="0" indent="0">
              <a:buNone/>
            </a:pPr>
            <a:r>
              <a:rPr lang="en-US" altLang="en-US" sz="2600" dirty="0"/>
              <a:t>Key information technology and information management professionals in healthcare organizations include </a:t>
            </a:r>
          </a:p>
          <a:p>
            <a:pPr marL="1065276" lvl="1" indent="-514350">
              <a:buFont typeface="+mj-lt"/>
              <a:buAutoNum type="alphaUcPeriod"/>
            </a:pPr>
            <a:r>
              <a:rPr lang="en-US" altLang="en-US" sz="2600" dirty="0"/>
              <a:t>Chief information officer (CIO), chief executive officer (CEO), and chief medical information officer (CMIO)</a:t>
            </a:r>
          </a:p>
          <a:p>
            <a:pPr marL="1065276" lvl="1" indent="-514350">
              <a:buFont typeface="+mj-lt"/>
              <a:buAutoNum type="alphaUcPeriod"/>
            </a:pPr>
            <a:r>
              <a:rPr lang="en-US" altLang="en-US" sz="2600" dirty="0"/>
              <a:t>Chief information officer (CIO), chief security officer (CSO), and chief medical information officer (CMIO)</a:t>
            </a:r>
          </a:p>
          <a:p>
            <a:pPr marL="1065276" lvl="1" indent="-514350">
              <a:buFont typeface="+mj-lt"/>
              <a:buAutoNum type="alphaUcPeriod"/>
            </a:pPr>
            <a:r>
              <a:rPr lang="en-US" altLang="en-US" sz="2600" dirty="0"/>
              <a:t>Chief information officer (CIO), chief financial officer (CFO), and chief technology officer (CTO)</a:t>
            </a:r>
          </a:p>
          <a:p>
            <a:pPr marL="1065276" lvl="1" indent="-514350">
              <a:buFont typeface="+mj-lt"/>
              <a:buAutoNum type="alphaUcPeriod"/>
            </a:pPr>
            <a:r>
              <a:rPr lang="en-US" altLang="en-US" sz="2600" dirty="0"/>
              <a:t>Chief information officer (CIO), chief executive officer (CEO), and chief nursing informatics officer (CNIO)</a:t>
            </a:r>
          </a:p>
        </p:txBody>
      </p:sp>
      <p:sp>
        <p:nvSpPr>
          <p:cNvPr id="37890" name="Title 1"/>
          <p:cNvSpPr>
            <a:spLocks noGrp="1"/>
          </p:cNvSpPr>
          <p:nvPr>
            <p:ph type="title"/>
          </p:nvPr>
        </p:nvSpPr>
        <p:spPr/>
        <p:txBody>
          <a:bodyPr/>
          <a:lstStyle/>
          <a:p>
            <a:r>
              <a:rPr lang="en-US" altLang="en-US" dirty="0"/>
              <a:t>Practice Question 9</a:t>
            </a:r>
          </a:p>
        </p:txBody>
      </p:sp>
      <p:sp>
        <p:nvSpPr>
          <p:cNvPr id="4" name="Freeform 24"/>
          <p:cNvSpPr>
            <a:spLocks/>
          </p:cNvSpPr>
          <p:nvPr/>
        </p:nvSpPr>
        <p:spPr bwMode="auto">
          <a:xfrm>
            <a:off x="1151138" y="2831208"/>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defTabSz="457200">
              <a:defRPr/>
            </a:pPr>
            <a:endParaRPr lang="en-US" dirty="0">
              <a:solidFill>
                <a:srgbClr val="FF0000"/>
              </a:solidFill>
              <a:latin typeface="Helvetica Neue Light"/>
            </a:endParaRPr>
          </a:p>
        </p:txBody>
      </p:sp>
    </p:spTree>
    <p:extLst>
      <p:ext uri="{BB962C8B-B14F-4D97-AF65-F5344CB8AC3E}">
        <p14:creationId xmlns:p14="http://schemas.microsoft.com/office/powerpoint/2010/main" val="38292079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2239819" y="1579056"/>
            <a:ext cx="7970981" cy="4003597"/>
          </a:xfrm>
        </p:spPr>
        <p:txBody>
          <a:bodyPr>
            <a:normAutofit fontScale="92500" lnSpcReduction="10000"/>
          </a:bodyPr>
          <a:lstStyle/>
          <a:p>
            <a:pPr marL="0" indent="0">
              <a:buNone/>
            </a:pPr>
            <a:r>
              <a:rPr lang="en-US" altLang="en-US" dirty="0"/>
              <a:t>Non-government professional associations may perform regulatory roles for their profession.  Which of the following is NOT a typical role for a professional association?</a:t>
            </a:r>
          </a:p>
          <a:p>
            <a:pPr marL="914400" lvl="1" indent="-457200">
              <a:buFont typeface="+mj-lt"/>
              <a:buAutoNum type="alphaUcPeriod"/>
            </a:pPr>
            <a:r>
              <a:rPr lang="en-US" altLang="en-US" dirty="0"/>
              <a:t>Determining qualifications for a profession by defining professional examination criteria</a:t>
            </a:r>
          </a:p>
          <a:p>
            <a:pPr marL="914400" lvl="1" indent="-457200">
              <a:buFont typeface="+mj-lt"/>
              <a:buAutoNum type="alphaUcPeriod"/>
            </a:pPr>
            <a:r>
              <a:rPr lang="en-US" altLang="en-US" dirty="0"/>
              <a:t>Making laws and regulations regarding reimbursements for their profession</a:t>
            </a:r>
          </a:p>
          <a:p>
            <a:pPr marL="914400" lvl="1" indent="-457200">
              <a:buFont typeface="+mj-lt"/>
              <a:buAutoNum type="alphaUcPeriod"/>
            </a:pPr>
            <a:r>
              <a:rPr lang="en-US" altLang="en-US" dirty="0"/>
              <a:t>Issuing a code of conduct to guide professional behavior</a:t>
            </a:r>
          </a:p>
          <a:p>
            <a:pPr marL="914400" lvl="1" indent="-457200">
              <a:buFont typeface="+mj-lt"/>
              <a:buAutoNum type="alphaUcPeriod"/>
            </a:pPr>
            <a:r>
              <a:rPr lang="en-US" altLang="en-US" dirty="0"/>
              <a:t>Implementing disciplinary procedures for those in their profession</a:t>
            </a:r>
          </a:p>
        </p:txBody>
      </p:sp>
      <p:sp>
        <p:nvSpPr>
          <p:cNvPr id="39938" name="Title 1"/>
          <p:cNvSpPr>
            <a:spLocks noGrp="1"/>
          </p:cNvSpPr>
          <p:nvPr>
            <p:ph type="title"/>
          </p:nvPr>
        </p:nvSpPr>
        <p:spPr/>
        <p:txBody>
          <a:bodyPr/>
          <a:lstStyle/>
          <a:p>
            <a:r>
              <a:rPr lang="en-US" altLang="en-US" dirty="0"/>
              <a:t>Practice Question 10 </a:t>
            </a:r>
          </a:p>
        </p:txBody>
      </p:sp>
    </p:spTree>
    <p:extLst>
      <p:ext uri="{BB962C8B-B14F-4D97-AF65-F5344CB8AC3E}">
        <p14:creationId xmlns:p14="http://schemas.microsoft.com/office/powerpoint/2010/main" val="351897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2239819" y="1579056"/>
            <a:ext cx="7970981" cy="4003597"/>
          </a:xfrm>
        </p:spPr>
        <p:txBody>
          <a:bodyPr>
            <a:normAutofit fontScale="92500" lnSpcReduction="10000"/>
          </a:bodyPr>
          <a:lstStyle/>
          <a:p>
            <a:pPr marL="0" indent="0">
              <a:buNone/>
            </a:pPr>
            <a:r>
              <a:rPr lang="en-US" altLang="en-US" dirty="0"/>
              <a:t>Non-government professional associations may perform regulatory roles for their profession.  Which of the following is NOT a typical role for a professional association?</a:t>
            </a:r>
          </a:p>
          <a:p>
            <a:pPr marL="914400" lvl="1" indent="-457200">
              <a:buFont typeface="+mj-lt"/>
              <a:buAutoNum type="alphaUcPeriod"/>
            </a:pPr>
            <a:r>
              <a:rPr lang="en-US" altLang="en-US" dirty="0"/>
              <a:t>Determining qualifications for a profession by defining professional examination criteria</a:t>
            </a:r>
          </a:p>
          <a:p>
            <a:pPr marL="914400" lvl="1" indent="-457200">
              <a:buFont typeface="+mj-lt"/>
              <a:buAutoNum type="alphaUcPeriod"/>
            </a:pPr>
            <a:r>
              <a:rPr lang="en-US" altLang="en-US" dirty="0"/>
              <a:t>Making laws and regulations regarding reimbursements for their profession</a:t>
            </a:r>
          </a:p>
          <a:p>
            <a:pPr marL="914400" lvl="1" indent="-457200">
              <a:buFont typeface="+mj-lt"/>
              <a:buAutoNum type="alphaUcPeriod"/>
            </a:pPr>
            <a:r>
              <a:rPr lang="en-US" altLang="en-US" dirty="0"/>
              <a:t>Issuing a code of conduct to guide professional behavior</a:t>
            </a:r>
          </a:p>
          <a:p>
            <a:pPr marL="914400" lvl="1" indent="-457200">
              <a:buFont typeface="+mj-lt"/>
              <a:buAutoNum type="alphaUcPeriod"/>
            </a:pPr>
            <a:r>
              <a:rPr lang="en-US" altLang="en-US" dirty="0"/>
              <a:t>Implementing disciplinary procedures for those in their profession</a:t>
            </a:r>
          </a:p>
        </p:txBody>
      </p:sp>
      <p:sp>
        <p:nvSpPr>
          <p:cNvPr id="39938" name="Title 1"/>
          <p:cNvSpPr>
            <a:spLocks noGrp="1"/>
          </p:cNvSpPr>
          <p:nvPr>
            <p:ph type="title"/>
          </p:nvPr>
        </p:nvSpPr>
        <p:spPr/>
        <p:txBody>
          <a:bodyPr/>
          <a:lstStyle/>
          <a:p>
            <a:r>
              <a:rPr lang="en-US" altLang="en-US" dirty="0"/>
              <a:t>Practice Question 10 </a:t>
            </a:r>
          </a:p>
        </p:txBody>
      </p:sp>
      <p:sp>
        <p:nvSpPr>
          <p:cNvPr id="4" name="Freeform 24"/>
          <p:cNvSpPr>
            <a:spLocks/>
          </p:cNvSpPr>
          <p:nvPr/>
        </p:nvSpPr>
        <p:spPr bwMode="auto">
          <a:xfrm>
            <a:off x="2438400" y="3224633"/>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defTabSz="457200">
              <a:defRPr/>
            </a:pPr>
            <a:endParaRPr lang="en-US" dirty="0">
              <a:solidFill>
                <a:srgbClr val="FF0000"/>
              </a:solidFill>
              <a:latin typeface="Helvetica Neue Light"/>
            </a:endParaRPr>
          </a:p>
        </p:txBody>
      </p:sp>
    </p:spTree>
    <p:extLst>
      <p:ext uri="{BB962C8B-B14F-4D97-AF65-F5344CB8AC3E}">
        <p14:creationId xmlns:p14="http://schemas.microsoft.com/office/powerpoint/2010/main" val="15081968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a:t>A clinical informatics professional within an acute care setting typically does NOT need to possess skills and/or experience in the following areas?</a:t>
            </a:r>
          </a:p>
          <a:p>
            <a:pPr marL="457200" lvl="1" indent="0">
              <a:buNone/>
            </a:pPr>
            <a:r>
              <a:rPr lang="en-US" altLang="en-US"/>
              <a:t>A. Clinical medicine</a:t>
            </a:r>
          </a:p>
          <a:p>
            <a:pPr marL="457200" lvl="1" indent="0">
              <a:buNone/>
            </a:pPr>
            <a:r>
              <a:rPr lang="en-US" altLang="en-US"/>
              <a:t>B. Computer science</a:t>
            </a:r>
          </a:p>
          <a:p>
            <a:pPr marL="457200" lvl="1" indent="0">
              <a:buNone/>
            </a:pPr>
            <a:r>
              <a:rPr lang="en-US" altLang="en-US"/>
              <a:t>C. Quantitative statistics</a:t>
            </a:r>
          </a:p>
          <a:p>
            <a:pPr marL="457200" lvl="1" indent="0">
              <a:buNone/>
            </a:pPr>
            <a:r>
              <a:rPr lang="en-US" altLang="en-US"/>
              <a:t>D. Population health</a:t>
            </a:r>
          </a:p>
          <a:p>
            <a:endParaRPr lang="en-US" dirty="0"/>
          </a:p>
        </p:txBody>
      </p:sp>
      <p:sp>
        <p:nvSpPr>
          <p:cNvPr id="2" name="Title 1"/>
          <p:cNvSpPr>
            <a:spLocks noGrp="1"/>
          </p:cNvSpPr>
          <p:nvPr>
            <p:ph type="title"/>
          </p:nvPr>
        </p:nvSpPr>
        <p:spPr/>
        <p:txBody>
          <a:bodyPr/>
          <a:lstStyle/>
          <a:p>
            <a:r>
              <a:rPr lang="en-US" altLang="en-US" dirty="0"/>
              <a:t>Practice Question 11</a:t>
            </a:r>
            <a:endParaRPr lang="en-US" dirty="0"/>
          </a:p>
        </p:txBody>
      </p:sp>
    </p:spTree>
    <p:extLst>
      <p:ext uri="{BB962C8B-B14F-4D97-AF65-F5344CB8AC3E}">
        <p14:creationId xmlns:p14="http://schemas.microsoft.com/office/powerpoint/2010/main" val="11402829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A clinical informatics professional within an acute care setting typically does NOT need to possess skills and/or experience in the following areas?</a:t>
            </a:r>
          </a:p>
          <a:p>
            <a:pPr marL="457200" lvl="1" indent="0">
              <a:buNone/>
            </a:pPr>
            <a:r>
              <a:rPr lang="en-US" altLang="en-US" dirty="0"/>
              <a:t>A. Clinical medicine</a:t>
            </a:r>
          </a:p>
          <a:p>
            <a:pPr marL="457200" lvl="1" indent="0">
              <a:buNone/>
            </a:pPr>
            <a:r>
              <a:rPr lang="en-US" altLang="en-US" dirty="0"/>
              <a:t>B. Computer science</a:t>
            </a:r>
          </a:p>
          <a:p>
            <a:pPr marL="457200" lvl="1" indent="0">
              <a:buNone/>
            </a:pPr>
            <a:r>
              <a:rPr lang="en-US" altLang="en-US" dirty="0"/>
              <a:t>C. Quantitative statistics</a:t>
            </a:r>
          </a:p>
          <a:p>
            <a:pPr marL="457200" lvl="1" indent="0">
              <a:buNone/>
            </a:pPr>
            <a:r>
              <a:rPr lang="en-US" altLang="en-US" dirty="0"/>
              <a:t>D. Population health</a:t>
            </a:r>
          </a:p>
          <a:p>
            <a:endParaRPr lang="en-US" dirty="0"/>
          </a:p>
        </p:txBody>
      </p:sp>
      <p:sp>
        <p:nvSpPr>
          <p:cNvPr id="2" name="Title 1"/>
          <p:cNvSpPr>
            <a:spLocks noGrp="1"/>
          </p:cNvSpPr>
          <p:nvPr>
            <p:ph type="title"/>
          </p:nvPr>
        </p:nvSpPr>
        <p:spPr/>
        <p:txBody>
          <a:bodyPr/>
          <a:lstStyle/>
          <a:p>
            <a:r>
              <a:rPr lang="en-US" altLang="en-US" dirty="0"/>
              <a:t>Practice Question 11 </a:t>
            </a:r>
            <a:endParaRPr lang="en-US" dirty="0"/>
          </a:p>
        </p:txBody>
      </p:sp>
      <p:sp>
        <p:nvSpPr>
          <p:cNvPr id="4" name="Freeform 24"/>
          <p:cNvSpPr>
            <a:spLocks/>
          </p:cNvSpPr>
          <p:nvPr/>
        </p:nvSpPr>
        <p:spPr bwMode="auto">
          <a:xfrm>
            <a:off x="1035455" y="3429000"/>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defTabSz="457200">
              <a:defRPr/>
            </a:pPr>
            <a:endParaRPr lang="en-US" dirty="0">
              <a:solidFill>
                <a:srgbClr val="FF0000"/>
              </a:solidFill>
              <a:latin typeface="Helvetica Neue Light"/>
            </a:endParaRPr>
          </a:p>
        </p:txBody>
      </p:sp>
    </p:spTree>
    <p:extLst>
      <p:ext uri="{BB962C8B-B14F-4D97-AF65-F5344CB8AC3E}">
        <p14:creationId xmlns:p14="http://schemas.microsoft.com/office/powerpoint/2010/main" val="2860882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eaLnBrk="1" hangingPunct="1">
              <a:defRPr/>
            </a:pPr>
            <a:r>
              <a:rPr lang="en-US" dirty="0"/>
              <a:t>Fast-paced</a:t>
            </a:r>
          </a:p>
          <a:p>
            <a:pPr eaLnBrk="1" hangingPunct="1">
              <a:defRPr/>
            </a:pPr>
            <a:r>
              <a:rPr lang="en-US" dirty="0"/>
              <a:t>Dynamic</a:t>
            </a:r>
          </a:p>
          <a:p>
            <a:pPr eaLnBrk="1" hangingPunct="1">
              <a:defRPr/>
            </a:pPr>
            <a:r>
              <a:rPr lang="en-US" dirty="0"/>
              <a:t>Ever-changing</a:t>
            </a:r>
          </a:p>
          <a:p>
            <a:pPr eaLnBrk="1" hangingPunct="1">
              <a:defRPr/>
            </a:pPr>
            <a:r>
              <a:rPr lang="en-US" dirty="0"/>
              <a:t>Focused on achieving the meaningful use of health IT and on regulatory initiatives to improve patient care</a:t>
            </a:r>
          </a:p>
        </p:txBody>
      </p:sp>
      <p:sp>
        <p:nvSpPr>
          <p:cNvPr id="20482" name="Title 1"/>
          <p:cNvSpPr>
            <a:spLocks noGrp="1"/>
          </p:cNvSpPr>
          <p:nvPr>
            <p:ph type="title"/>
          </p:nvPr>
        </p:nvSpPr>
        <p:spPr/>
        <p:txBody>
          <a:bodyPr/>
          <a:lstStyle/>
          <a:p>
            <a:pPr eaLnBrk="1" hangingPunct="1"/>
            <a:r>
              <a:rPr lang="en-US" dirty="0"/>
              <a:t>Health Information and Technology Characteristics</a:t>
            </a:r>
          </a:p>
        </p:txBody>
      </p:sp>
      <p:pic>
        <p:nvPicPr>
          <p:cNvPr id="2050" name="Picture 2" descr="http://www.medicaiddental.org/content_images/TripleAim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223462"/>
            <a:ext cx="4051300" cy="207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434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eaLnBrk="1" hangingPunct="1">
              <a:defRPr/>
            </a:pPr>
            <a:r>
              <a:rPr lang="en-US" dirty="0"/>
              <a:t>High, rapidly rising costs</a:t>
            </a:r>
          </a:p>
          <a:p>
            <a:pPr eaLnBrk="1" hangingPunct="1">
              <a:defRPr/>
            </a:pPr>
            <a:r>
              <a:rPr lang="en-US" dirty="0"/>
              <a:t>Highly variable clinical quality</a:t>
            </a:r>
          </a:p>
          <a:p>
            <a:pPr eaLnBrk="1" hangingPunct="1">
              <a:defRPr/>
            </a:pPr>
            <a:r>
              <a:rPr lang="en-US" dirty="0"/>
              <a:t>Patient safety issues</a:t>
            </a:r>
          </a:p>
          <a:p>
            <a:pPr eaLnBrk="1" hangingPunct="1">
              <a:defRPr/>
            </a:pPr>
            <a:r>
              <a:rPr lang="en-US" dirty="0"/>
              <a:t>Need for evidence-based decision making</a:t>
            </a:r>
          </a:p>
          <a:p>
            <a:pPr eaLnBrk="1" hangingPunct="1">
              <a:defRPr/>
            </a:pPr>
            <a:r>
              <a:rPr lang="en-US" dirty="0"/>
              <a:t>Complex administrative processes</a:t>
            </a:r>
          </a:p>
          <a:p>
            <a:pPr eaLnBrk="1" hangingPunct="1">
              <a:defRPr/>
            </a:pPr>
            <a:r>
              <a:rPr lang="en-US" dirty="0"/>
              <a:t>Increasing consumerism and heightened expectations</a:t>
            </a:r>
          </a:p>
          <a:p>
            <a:pPr eaLnBrk="1" hangingPunct="1">
              <a:defRPr/>
            </a:pPr>
            <a:r>
              <a:rPr lang="en-US" dirty="0"/>
              <a:t>Advances in research and technology</a:t>
            </a:r>
          </a:p>
        </p:txBody>
      </p:sp>
      <p:sp>
        <p:nvSpPr>
          <p:cNvPr id="15362" name="Title 1"/>
          <p:cNvSpPr>
            <a:spLocks noGrp="1"/>
          </p:cNvSpPr>
          <p:nvPr>
            <p:ph type="title"/>
          </p:nvPr>
        </p:nvSpPr>
        <p:spPr/>
        <p:txBody>
          <a:bodyPr/>
          <a:lstStyle/>
          <a:p>
            <a:pPr eaLnBrk="1" hangingPunct="1"/>
            <a:r>
              <a:rPr lang="en-US" dirty="0"/>
              <a:t>Key Issues in Healthcare</a:t>
            </a:r>
          </a:p>
        </p:txBody>
      </p:sp>
    </p:spTree>
    <p:extLst>
      <p:ext uri="{BB962C8B-B14F-4D97-AF65-F5344CB8AC3E}">
        <p14:creationId xmlns:p14="http://schemas.microsoft.com/office/powerpoint/2010/main" val="2817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39818" y="1579056"/>
            <a:ext cx="8136082" cy="4770945"/>
          </a:xfrm>
        </p:spPr>
        <p:txBody>
          <a:bodyPr>
            <a:normAutofit fontScale="62500" lnSpcReduction="20000"/>
          </a:bodyPr>
          <a:lstStyle/>
          <a:p>
            <a:r>
              <a:rPr lang="en-US" dirty="0"/>
              <a:t>Rise of artificial intelligence (AI)</a:t>
            </a:r>
          </a:p>
          <a:p>
            <a:r>
              <a:rPr lang="en-US" dirty="0"/>
              <a:t>Healthcare reform</a:t>
            </a:r>
          </a:p>
          <a:p>
            <a:r>
              <a:rPr lang="en-US" dirty="0"/>
              <a:t>Medicare advantage</a:t>
            </a:r>
          </a:p>
          <a:p>
            <a:r>
              <a:rPr lang="en-US" dirty="0"/>
              <a:t>Greater transparency and models based on outcomes</a:t>
            </a:r>
          </a:p>
          <a:p>
            <a:r>
              <a:rPr lang="en-US" dirty="0"/>
              <a:t>Opioid crisis</a:t>
            </a:r>
          </a:p>
          <a:p>
            <a:r>
              <a:rPr lang="en-US" dirty="0"/>
              <a:t>Internet of Things (</a:t>
            </a:r>
            <a:r>
              <a:rPr lang="en-US" dirty="0" err="1"/>
              <a:t>IoT</a:t>
            </a:r>
            <a:r>
              <a:rPr lang="en-US" dirty="0"/>
              <a:t>)</a:t>
            </a:r>
          </a:p>
          <a:p>
            <a:r>
              <a:rPr lang="en-US" dirty="0"/>
              <a:t>Cyber breaches</a:t>
            </a:r>
          </a:p>
          <a:p>
            <a:r>
              <a:rPr lang="en-US" dirty="0"/>
              <a:t>Balancing patient satisfaction and employee job satisfaction</a:t>
            </a:r>
          </a:p>
          <a:p>
            <a:r>
              <a:rPr lang="en-US" dirty="0"/>
              <a:t>Price transparency and control at the state level</a:t>
            </a:r>
          </a:p>
          <a:p>
            <a:r>
              <a:rPr lang="en-US" dirty="0"/>
              <a:t>Social determinants</a:t>
            </a:r>
          </a:p>
          <a:p>
            <a:r>
              <a:rPr lang="en-US" dirty="0"/>
              <a:t>Data sharing and infrastructure to support it</a:t>
            </a:r>
          </a:p>
          <a:p>
            <a:r>
              <a:rPr lang="en-US" dirty="0"/>
              <a:t>Disaster preparedness</a:t>
            </a:r>
          </a:p>
          <a:p>
            <a:r>
              <a:rPr lang="en-US" dirty="0"/>
              <a:t>Keeping financial reporting systems updated as new tax provisions go into effect</a:t>
            </a:r>
          </a:p>
          <a:p>
            <a:pPr marL="0" indent="0">
              <a:buNone/>
            </a:pPr>
            <a:endParaRPr lang="en-US" dirty="0"/>
          </a:p>
          <a:p>
            <a:pPr marL="0" indent="0" algn="r">
              <a:buNone/>
            </a:pPr>
            <a:r>
              <a:rPr lang="en-US" sz="1900" dirty="0">
                <a:hlinkClick r:id="rId2"/>
              </a:rPr>
              <a:t>www.healthcareitnews.com/news/here-are-12-healthcare-issues-will-define-2018-according-pwc</a:t>
            </a:r>
            <a:r>
              <a:rPr lang="en-US" sz="1900" dirty="0"/>
              <a:t> </a:t>
            </a:r>
          </a:p>
        </p:txBody>
      </p:sp>
      <p:sp>
        <p:nvSpPr>
          <p:cNvPr id="3" name="Title 2"/>
          <p:cNvSpPr>
            <a:spLocks noGrp="1"/>
          </p:cNvSpPr>
          <p:nvPr>
            <p:ph type="title"/>
          </p:nvPr>
        </p:nvSpPr>
        <p:spPr/>
        <p:txBody>
          <a:bodyPr/>
          <a:lstStyle/>
          <a:p>
            <a:r>
              <a:rPr lang="en-US" dirty="0"/>
              <a:t>The 12 Healthcare Issues of 2018</a:t>
            </a:r>
          </a:p>
        </p:txBody>
      </p:sp>
    </p:spTree>
    <p:extLst>
      <p:ext uri="{BB962C8B-B14F-4D97-AF65-F5344CB8AC3E}">
        <p14:creationId xmlns:p14="http://schemas.microsoft.com/office/powerpoint/2010/main" val="2052277676"/>
      </p:ext>
    </p:extLst>
  </p:cSld>
  <p:clrMapOvr>
    <a:masterClrMapping/>
  </p:clrMapOvr>
</p:sld>
</file>

<file path=ppt/theme/theme1.xml><?xml version="1.0" encoding="utf-8"?>
<a:theme xmlns:a="http://schemas.openxmlformats.org/drawingml/2006/main" name="1_Office Theme">
  <a:themeElements>
    <a:clrScheme name="HIMSS">
      <a:dk1>
        <a:srgbClr val="000000"/>
      </a:dk1>
      <a:lt1>
        <a:sysClr val="window" lastClr="FFFFFF"/>
      </a:lt1>
      <a:dk2>
        <a:srgbClr val="8F8F93"/>
      </a:dk2>
      <a:lt2>
        <a:srgbClr val="FFFFFF"/>
      </a:lt2>
      <a:accent1>
        <a:srgbClr val="13547D"/>
      </a:accent1>
      <a:accent2>
        <a:srgbClr val="0C3351"/>
      </a:accent2>
      <a:accent3>
        <a:srgbClr val="1B799F"/>
      </a:accent3>
      <a:accent4>
        <a:srgbClr val="91BAD3"/>
      </a:accent4>
      <a:accent5>
        <a:srgbClr val="414139"/>
      </a:accent5>
      <a:accent6>
        <a:srgbClr val="8F8F93"/>
      </a:accent6>
      <a:hlink>
        <a:srgbClr val="13547D"/>
      </a:hlink>
      <a:folHlink>
        <a:srgbClr val="1B799F"/>
      </a:folHlink>
    </a:clrScheme>
    <a:fontScheme name="Office 2">
      <a:majorFont>
        <a:latin typeface="Proxima Nova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Neue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2892</Words>
  <Application>Microsoft Office PowerPoint</Application>
  <PresentationFormat>Widescreen</PresentationFormat>
  <Paragraphs>549</Paragraphs>
  <Slides>64</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Helvetica Neue Light</vt:lpstr>
      <vt:lpstr>Times New Roman</vt:lpstr>
      <vt:lpstr>Verdana</vt:lpstr>
      <vt:lpstr>Wingdings</vt:lpstr>
      <vt:lpstr>1_Office Theme</vt:lpstr>
      <vt:lpstr>Module 1 The Healthcare Environment</vt:lpstr>
      <vt:lpstr>Learning Objectives</vt:lpstr>
      <vt:lpstr>CPHIMS Competency Areas</vt:lpstr>
      <vt:lpstr>What is Health?</vt:lpstr>
      <vt:lpstr>What is Health Information Technology?</vt:lpstr>
      <vt:lpstr>What is Health Informatics</vt:lpstr>
      <vt:lpstr>Health Information and Technology Characteristics</vt:lpstr>
      <vt:lpstr>Key Issues in Healthcare</vt:lpstr>
      <vt:lpstr>The 12 Healthcare Issues of 2018</vt:lpstr>
      <vt:lpstr>Healthcare Spending</vt:lpstr>
      <vt:lpstr>Healthcare Spending</vt:lpstr>
      <vt:lpstr>Challenges - Safety</vt:lpstr>
      <vt:lpstr>Triple Aim</vt:lpstr>
      <vt:lpstr>Health IT as a Critical Enabler for Health Care Transformation</vt:lpstr>
      <vt:lpstr>Complex Healthcare Environment </vt:lpstr>
      <vt:lpstr>Healthcare Organizations – Hospitals (2017)</vt:lpstr>
      <vt:lpstr>Healthcare Organizations - Hospitals</vt:lpstr>
      <vt:lpstr>Healthcare Organizations – Hospitals Continued</vt:lpstr>
      <vt:lpstr>Healthcare Organizations - Outpatient or Ambulatory Care</vt:lpstr>
      <vt:lpstr>Long-Term Care Providers</vt:lpstr>
      <vt:lpstr>Integrated Delivery Network (IDN)</vt:lpstr>
      <vt:lpstr>Continuum Of Care</vt:lpstr>
      <vt:lpstr>Goals</vt:lpstr>
      <vt:lpstr>The Roles of Government</vt:lpstr>
      <vt:lpstr>Payers: Financing and Reimbursement</vt:lpstr>
      <vt:lpstr>Payers: Publically Financed</vt:lpstr>
      <vt:lpstr>Payers: Privately Financed</vt:lpstr>
      <vt:lpstr>Healthcare Spending By Payer</vt:lpstr>
      <vt:lpstr>Interrelationships of Healthcare Organizations</vt:lpstr>
      <vt:lpstr>Healthcare Workforce</vt:lpstr>
      <vt:lpstr>Example Senior Level Roles of Health IT/HIT/HIM Professionals</vt:lpstr>
      <vt:lpstr>IT Department Responsibilities</vt:lpstr>
      <vt:lpstr>Common IT Positions in Larger Healthcare Organizations</vt:lpstr>
      <vt:lpstr>Healthcare Providers </vt:lpstr>
      <vt:lpstr>Regulation</vt:lpstr>
      <vt:lpstr>Regulatory Agencies</vt:lpstr>
      <vt:lpstr>Licensure</vt:lpstr>
      <vt:lpstr>Credentialing and Privileges</vt:lpstr>
      <vt:lpstr>Accreditation </vt:lpstr>
      <vt:lpstr>Certification</vt:lpstr>
      <vt:lpstr>Themes</vt:lpstr>
      <vt:lpstr>Practice Questions  Module 1  </vt:lpstr>
      <vt:lpstr>Practice Question 1 </vt:lpstr>
      <vt:lpstr>Practice Question 1 </vt:lpstr>
      <vt:lpstr>Practice Question 2 </vt:lpstr>
      <vt:lpstr>Practice Question 2 </vt:lpstr>
      <vt:lpstr>Practice Question 3 </vt:lpstr>
      <vt:lpstr>Practice Question 3</vt:lpstr>
      <vt:lpstr>Practice Question 4 </vt:lpstr>
      <vt:lpstr>Practice Question 4 </vt:lpstr>
      <vt:lpstr>Practice Question 5 </vt:lpstr>
      <vt:lpstr>Practice Question 5 </vt:lpstr>
      <vt:lpstr>Practice Question 6 </vt:lpstr>
      <vt:lpstr>Practice Question 6 </vt:lpstr>
      <vt:lpstr>Practice Question 7 </vt:lpstr>
      <vt:lpstr>Practice Question 7 </vt:lpstr>
      <vt:lpstr>Practice Question 8 </vt:lpstr>
      <vt:lpstr>Practice Question 8</vt:lpstr>
      <vt:lpstr>Practice Question 9 </vt:lpstr>
      <vt:lpstr>Practice Question 9</vt:lpstr>
      <vt:lpstr>Practice Question 10 </vt:lpstr>
      <vt:lpstr>Practice Question 10 </vt:lpstr>
      <vt:lpstr>Practice Question 11</vt:lpstr>
      <vt:lpstr>Practice Question 11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The Healthcare Environment</dc:title>
  <dc:creator>khristenholmes@gmail.com</dc:creator>
  <cp:lastModifiedBy>khristenholmes@gmail.com</cp:lastModifiedBy>
  <cp:revision>4</cp:revision>
  <dcterms:created xsi:type="dcterms:W3CDTF">2018-12-02T08:05:21Z</dcterms:created>
  <dcterms:modified xsi:type="dcterms:W3CDTF">2018-12-02T08:21:49Z</dcterms:modified>
</cp:coreProperties>
</file>