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342" r:id="rId2"/>
    <p:sldId id="343" r:id="rId3"/>
    <p:sldId id="344" r:id="rId4"/>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787"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80" r:id="rId40"/>
    <p:sldId id="381" r:id="rId41"/>
    <p:sldId id="382" r:id="rId42"/>
    <p:sldId id="383" r:id="rId43"/>
    <p:sldId id="384" r:id="rId44"/>
    <p:sldId id="770" r:id="rId45"/>
    <p:sldId id="386" r:id="rId46"/>
    <p:sldId id="387" r:id="rId47"/>
    <p:sldId id="388" r:id="rId48"/>
    <p:sldId id="389" r:id="rId49"/>
    <p:sldId id="390" r:id="rId50"/>
    <p:sldId id="391" r:id="rId51"/>
    <p:sldId id="392" r:id="rId52"/>
    <p:sldId id="393" r:id="rId53"/>
    <p:sldId id="394" r:id="rId54"/>
    <p:sldId id="395" r:id="rId55"/>
    <p:sldId id="764" r:id="rId5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7">
          <p15:clr>
            <a:srgbClr val="A4A3A4"/>
          </p15:clr>
        </p15:guide>
        <p15:guide id="2" pos="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3"/>
    <a:srgbClr val="333333"/>
    <a:srgbClr val="B5B5B5"/>
    <a:srgbClr val="217A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380" autoAdjust="0"/>
    <p:restoredTop sz="94607" autoAdjust="0"/>
  </p:normalViewPr>
  <p:slideViewPr>
    <p:cSldViewPr snapToGrid="0" snapToObjects="1">
      <p:cViewPr varScale="1">
        <p:scale>
          <a:sx n="81" d="100"/>
          <a:sy n="81" d="100"/>
        </p:scale>
        <p:origin x="1603" y="67"/>
      </p:cViewPr>
      <p:guideLst>
        <p:guide orient="horz" pos="707"/>
        <p:guide pos="4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E9E542F7-1D66-424E-BD83-9CC2DE54E2D0}" type="datetimeFigureOut">
              <a:rPr lang="en-US" smtClean="0"/>
              <a:t>12/2/2018</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4D3F62D-A354-7E4E-96EE-74A5A4E3D835}" type="slidenum">
              <a:rPr lang="en-US" smtClean="0"/>
              <a:t>‹#›</a:t>
            </a:fld>
            <a:endParaRPr lang="en-US"/>
          </a:p>
        </p:txBody>
      </p:sp>
    </p:spTree>
    <p:extLst>
      <p:ext uri="{BB962C8B-B14F-4D97-AF65-F5344CB8AC3E}">
        <p14:creationId xmlns:p14="http://schemas.microsoft.com/office/powerpoint/2010/main" val="32248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8B7FA6D-CF96-46FB-AA6E-B1E2B8011722}" type="datetimeFigureOut">
              <a:rPr lang="en-US" smtClean="0"/>
              <a:t>12/2/2018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5A92D6A-38FB-4C61-BCE6-69BBCCB9CB96}" type="slidenum">
              <a:rPr lang="en-US" smtClean="0"/>
              <a:t>‹#›</a:t>
            </a:fld>
            <a:endParaRPr lang="en-US"/>
          </a:p>
        </p:txBody>
      </p:sp>
    </p:spTree>
    <p:extLst>
      <p:ext uri="{BB962C8B-B14F-4D97-AF65-F5344CB8AC3E}">
        <p14:creationId xmlns:p14="http://schemas.microsoft.com/office/powerpoint/2010/main" val="2389839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1586210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1273783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1277779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269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969308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8232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961223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6285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3558488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362218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750074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4200578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1872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3833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3719667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1626242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066404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825544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1656848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4336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7473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47905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4266470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741304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9346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6005891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466869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283235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1760072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859395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8155752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3581628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529195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Tree>
    <p:extLst>
      <p:ext uri="{BB962C8B-B14F-4D97-AF65-F5344CB8AC3E}">
        <p14:creationId xmlns:p14="http://schemas.microsoft.com/office/powerpoint/2010/main" val="1759574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8544074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1041682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477062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7103164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14674652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6966663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736308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0686115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42435672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CAI Computer Aided Instruction</a:t>
            </a:r>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93388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solidFill>
                <a:srgbClr val="FF0000"/>
              </a:solidFill>
            </a:endParaRPr>
          </a:p>
        </p:txBody>
      </p:sp>
    </p:spTree>
    <p:extLst>
      <p:ext uri="{BB962C8B-B14F-4D97-AF65-F5344CB8AC3E}">
        <p14:creationId xmlns:p14="http://schemas.microsoft.com/office/powerpoint/2010/main" val="34846142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7969432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0007073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24003684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a:xfrm>
            <a:off x="4419826" y="1"/>
            <a:ext cx="3381248" cy="505813"/>
          </a:xfrm>
          <a:prstGeom prst="rect">
            <a:avLst/>
          </a:prstGeom>
        </p:spPr>
        <p:txBody>
          <a:bodyPr/>
          <a:lstStyle/>
          <a:p>
            <a:endParaRPr lang="en-US" dirty="0"/>
          </a:p>
        </p:txBody>
      </p:sp>
    </p:spTree>
    <p:extLst>
      <p:ext uri="{BB962C8B-B14F-4D97-AF65-F5344CB8AC3E}">
        <p14:creationId xmlns:p14="http://schemas.microsoft.com/office/powerpoint/2010/main" val="6935250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244715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FF0000"/>
              </a:solidFill>
            </a:endParaRPr>
          </a:p>
        </p:txBody>
      </p:sp>
    </p:spTree>
    <p:extLst>
      <p:ext uri="{BB962C8B-B14F-4D97-AF65-F5344CB8AC3E}">
        <p14:creationId xmlns:p14="http://schemas.microsoft.com/office/powerpoint/2010/main" val="4040924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89350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60534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97549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380181" y="1919112"/>
            <a:ext cx="3502122" cy="882587"/>
          </a:xfrm>
          <a:prstGeom prst="rect">
            <a:avLst/>
          </a:prstGeom>
        </p:spPr>
        <p:txBody>
          <a:bodyPr lIns="0" rIns="0" anchor="t">
            <a:normAutofit/>
          </a:bodyPr>
          <a:lstStyle>
            <a:lvl1pPr>
              <a:lnSpc>
                <a:spcPct val="100000"/>
              </a:lnSpc>
              <a:spcBef>
                <a:spcPts val="0"/>
              </a:spcBef>
              <a:spcAft>
                <a:spcPts val="0"/>
              </a:spcAft>
              <a:defRPr sz="3000" baseline="0">
                <a:solidFill>
                  <a:srgbClr val="217AA0"/>
                </a:solidFill>
              </a:defRPr>
            </a:lvl1pPr>
          </a:lstStyle>
          <a:p>
            <a:r>
              <a:rPr lang="en-US" dirty="0"/>
              <a:t>Place Title Here</a:t>
            </a:r>
          </a:p>
        </p:txBody>
      </p:sp>
      <p:sp>
        <p:nvSpPr>
          <p:cNvPr id="3" name="Subtitle 2"/>
          <p:cNvSpPr>
            <a:spLocks noGrp="1"/>
          </p:cNvSpPr>
          <p:nvPr>
            <p:ph type="subTitle" idx="1"/>
          </p:nvPr>
        </p:nvSpPr>
        <p:spPr>
          <a:xfrm>
            <a:off x="5380182" y="2955637"/>
            <a:ext cx="3502121" cy="1508605"/>
          </a:xfrm>
          <a:prstGeom prst="rect">
            <a:avLst/>
          </a:prstGeom>
        </p:spPr>
        <p:txBody>
          <a:bodyPr lIns="0" rIns="0" anchor="t">
            <a:normAutofit/>
          </a:bodyPr>
          <a:lstStyle>
            <a:lvl1pPr marL="0" indent="0" algn="l">
              <a:lnSpc>
                <a:spcPct val="100000"/>
              </a:lnSpc>
              <a:buNone/>
              <a:defRPr sz="2000" b="1"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5269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 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731214" y="1919112"/>
            <a:ext cx="8151090" cy="882587"/>
          </a:xfrm>
          <a:prstGeom prst="rect">
            <a:avLst/>
          </a:prstGeom>
        </p:spPr>
        <p:txBody>
          <a:bodyPr lIns="0" rIns="0" anchor="t">
            <a:normAutofit/>
          </a:bodyPr>
          <a:lstStyle>
            <a:lvl1pPr>
              <a:lnSpc>
                <a:spcPct val="80000"/>
              </a:lnSpc>
              <a:spcBef>
                <a:spcPts val="0"/>
              </a:spcBef>
              <a:spcAft>
                <a:spcPts val="0"/>
              </a:spcAft>
              <a:defRPr sz="3600" baseline="0">
                <a:solidFill>
                  <a:srgbClr val="217AA0"/>
                </a:solidFill>
              </a:defRPr>
            </a:lvl1pPr>
          </a:lstStyle>
          <a:p>
            <a:r>
              <a:rPr lang="en-US" dirty="0"/>
              <a:t>Place Subtitle Here</a:t>
            </a:r>
          </a:p>
        </p:txBody>
      </p:sp>
      <p:sp>
        <p:nvSpPr>
          <p:cNvPr id="3" name="Subtitle 2"/>
          <p:cNvSpPr>
            <a:spLocks noGrp="1"/>
          </p:cNvSpPr>
          <p:nvPr>
            <p:ph type="subTitle" idx="1"/>
          </p:nvPr>
        </p:nvSpPr>
        <p:spPr>
          <a:xfrm>
            <a:off x="731213" y="2955637"/>
            <a:ext cx="8151090" cy="1508605"/>
          </a:xfrm>
          <a:prstGeom prst="rect">
            <a:avLst/>
          </a:prstGeom>
        </p:spPr>
        <p:txBody>
          <a:bodyPr lIns="0" rIns="0" anchor="t">
            <a:normAutofit/>
          </a:bodyPr>
          <a:lstStyle>
            <a:lvl1pPr marL="0" indent="0" algn="l">
              <a:buNone/>
              <a:defRPr sz="2800" b="1"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2865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18" y="1579055"/>
            <a:ext cx="7970981" cy="3479031"/>
          </a:xfrm>
          <a:prstGeom prst="rect">
            <a:avLst/>
          </a:prstGeom>
        </p:spPr>
        <p:txBody>
          <a:bodyPr>
            <a:normAutofit/>
          </a:bodyPr>
          <a:lstStyle>
            <a:lvl1pPr marL="192024" indent="-192024">
              <a:lnSpc>
                <a:spcPct val="100000"/>
              </a:lnSpc>
              <a:defRPr sz="2400">
                <a:solidFill>
                  <a:schemeClr val="tx1"/>
                </a:solidFill>
              </a:defRPr>
            </a:lvl1pPr>
            <a:lvl2pPr>
              <a:lnSpc>
                <a:spcPct val="100000"/>
              </a:lnSpc>
              <a:defRPr sz="2400">
                <a:solidFill>
                  <a:schemeClr val="tx1"/>
                </a:solidFill>
              </a:defRPr>
            </a:lvl2pPr>
            <a:lvl3pPr>
              <a:lnSpc>
                <a:spcPct val="100000"/>
              </a:lnSpc>
              <a:defRPr sz="2400">
                <a:solidFill>
                  <a:schemeClr val="tx1"/>
                </a:solidFill>
              </a:defRPr>
            </a:lvl3pPr>
            <a:lvl4pPr>
              <a:lnSpc>
                <a:spcPct val="100000"/>
              </a:lnSpc>
              <a:defRPr sz="2400">
                <a:solidFill>
                  <a:schemeClr val="tx1"/>
                </a:solidFill>
              </a:defRPr>
            </a:lvl4pPr>
            <a:lvl5pPr>
              <a:lnSpc>
                <a:spcPct val="100000"/>
              </a:lnSpc>
              <a:defRPr sz="2400">
                <a:solidFill>
                  <a:schemeClr val="tx1"/>
                </a:solidFill>
              </a:defRPr>
            </a:lvl5pPr>
          </a:lstStyle>
          <a:p>
            <a:pPr lvl="0"/>
            <a:r>
              <a:rPr lang="en-US" dirty="0"/>
              <a:t>Click to edit Master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715818" y="572002"/>
            <a:ext cx="7970983" cy="80433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910755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31212" y="1775435"/>
            <a:ext cx="3766176" cy="3971636"/>
          </a:xfrm>
          <a:prstGeom prst="rect">
            <a:avLst/>
          </a:prstGeom>
        </p:spPr>
        <p:txBody>
          <a:bodyPr>
            <a:normAutofit/>
          </a:bodyPr>
          <a:lstStyle>
            <a:lvl1pPr marL="192024" indent="-192024">
              <a:lnSpc>
                <a:spcPct val="90000"/>
              </a:lnSpc>
              <a:defRPr sz="2000">
                <a:solidFill>
                  <a:schemeClr val="tx1"/>
                </a:solidFill>
              </a:defRPr>
            </a:lvl1pPr>
            <a:lvl2pPr>
              <a:lnSpc>
                <a:spcPct val="80000"/>
              </a:lnSpc>
              <a:defRPr sz="2000">
                <a:solidFill>
                  <a:schemeClr val="tx1"/>
                </a:solidFill>
              </a:defRPr>
            </a:lvl2pPr>
            <a:lvl3pPr>
              <a:lnSpc>
                <a:spcPct val="80000"/>
              </a:lnSpc>
              <a:defRPr sz="2000">
                <a:solidFill>
                  <a:schemeClr val="tx1"/>
                </a:solidFill>
              </a:defRPr>
            </a:lvl3pPr>
            <a:lvl4pPr>
              <a:lnSpc>
                <a:spcPct val="80000"/>
              </a:lnSpc>
              <a:defRPr sz="2000">
                <a:solidFill>
                  <a:schemeClr val="tx1"/>
                </a:solidFill>
              </a:defRPr>
            </a:lvl4pPr>
            <a:lvl5pPr>
              <a:lnSpc>
                <a:spcPct val="80000"/>
              </a:lnSpc>
              <a:defRPr sz="20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7" y="1775435"/>
            <a:ext cx="4041775" cy="3971636"/>
          </a:xfrm>
          <a:prstGeom prst="rect">
            <a:avLst/>
          </a:prstGeom>
        </p:spPr>
        <p:txBody>
          <a:bodyPr>
            <a:normAutofit/>
          </a:bodyPr>
          <a:lstStyle>
            <a:lvl1pPr marL="192024" indent="-192024">
              <a:lnSpc>
                <a:spcPct val="100000"/>
              </a:lnSpc>
              <a:defRPr sz="2000">
                <a:solidFill>
                  <a:schemeClr val="tx1"/>
                </a:solidFill>
              </a:defRPr>
            </a:lvl1pPr>
            <a:lvl2pPr>
              <a:lnSpc>
                <a:spcPct val="100000"/>
              </a:lnSpc>
              <a:defRPr sz="2000">
                <a:solidFill>
                  <a:schemeClr val="tx1"/>
                </a:solidFill>
              </a:defRPr>
            </a:lvl2pPr>
            <a:lvl3pPr>
              <a:lnSpc>
                <a:spcPct val="100000"/>
              </a:lnSpc>
              <a:defRPr sz="2000">
                <a:solidFill>
                  <a:schemeClr val="tx1"/>
                </a:solidFill>
              </a:defRPr>
            </a:lvl3pPr>
            <a:lvl4pPr>
              <a:lnSpc>
                <a:spcPct val="100000"/>
              </a:lnSpc>
              <a:defRPr sz="2000">
                <a:solidFill>
                  <a:schemeClr val="tx1"/>
                </a:solidFill>
              </a:defRPr>
            </a:lvl4pPr>
            <a:lvl5pPr>
              <a:lnSpc>
                <a:spcPct val="100000"/>
              </a:lnSpc>
              <a:defRPr sz="20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715818" y="572002"/>
            <a:ext cx="7970983" cy="80433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1407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212" y="627581"/>
            <a:ext cx="2734302" cy="1056410"/>
          </a:xfrm>
          <a:prstGeom prst="rect">
            <a:avLst/>
          </a:prstGeom>
        </p:spPr>
        <p:txBody>
          <a:bodyPr anchor="t"/>
          <a:lstStyle>
            <a:lvl1pPr algn="l">
              <a:lnSpc>
                <a:spcPct val="80000"/>
              </a:lnSpc>
              <a:defRPr sz="2000" b="1"/>
            </a:lvl1pPr>
          </a:lstStyle>
          <a:p>
            <a:r>
              <a:rPr lang="en-US" dirty="0"/>
              <a:t>Click to edit Master title style</a:t>
            </a:r>
          </a:p>
        </p:txBody>
      </p:sp>
      <p:sp>
        <p:nvSpPr>
          <p:cNvPr id="3" name="Content Placeholder 2"/>
          <p:cNvSpPr>
            <a:spLocks noGrp="1"/>
          </p:cNvSpPr>
          <p:nvPr>
            <p:ph idx="1"/>
          </p:nvPr>
        </p:nvSpPr>
        <p:spPr>
          <a:xfrm>
            <a:off x="3575050" y="627581"/>
            <a:ext cx="5111750" cy="4883450"/>
          </a:xfrm>
          <a:prstGeom prst="rect">
            <a:avLst/>
          </a:prstGeom>
        </p:spPr>
        <p:txBody>
          <a:bodyPr>
            <a:normAutofit/>
          </a:bodyPr>
          <a:lstStyle>
            <a:lvl1pPr marL="192024" indent="-192024">
              <a:lnSpc>
                <a:spcPct val="100000"/>
              </a:lnSpc>
              <a:defRPr sz="2000">
                <a:solidFill>
                  <a:schemeClr val="tx1"/>
                </a:solidFill>
              </a:defRPr>
            </a:lvl1pPr>
            <a:lvl2pPr>
              <a:lnSpc>
                <a:spcPct val="100000"/>
              </a:lnSpc>
              <a:defRPr sz="2000">
                <a:solidFill>
                  <a:schemeClr val="tx1"/>
                </a:solidFill>
              </a:defRPr>
            </a:lvl2pPr>
            <a:lvl3pPr>
              <a:lnSpc>
                <a:spcPct val="100000"/>
              </a:lnSpc>
              <a:defRPr sz="2000">
                <a:solidFill>
                  <a:schemeClr val="tx1"/>
                </a:solidFill>
              </a:defRPr>
            </a:lvl3pPr>
            <a:lvl4pPr>
              <a:lnSpc>
                <a:spcPct val="100000"/>
              </a:lnSpc>
              <a:defRPr sz="2000">
                <a:solidFill>
                  <a:schemeClr val="tx1"/>
                </a:solidFill>
              </a:defRPr>
            </a:lvl4pPr>
            <a:lvl5pPr>
              <a:lnSpc>
                <a:spcPct val="100000"/>
              </a:lnSpc>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31212" y="1435102"/>
            <a:ext cx="2734302" cy="4075929"/>
          </a:xfrm>
          <a:prstGeom prst="rect">
            <a:avLst/>
          </a:prstGeom>
        </p:spPr>
        <p:txBody>
          <a:bodyPr>
            <a:normAutofit/>
          </a:bodyPr>
          <a:lstStyle>
            <a:lvl1pPr marL="192024" indent="-192024">
              <a:lnSpc>
                <a:spcPct val="100000"/>
              </a:lnSpc>
              <a:buFont typeface="Arial"/>
              <a:buChar char="•"/>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821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212" y="4527493"/>
            <a:ext cx="7993688" cy="490931"/>
          </a:xfrm>
          <a:prstGeom prst="rect">
            <a:avLst/>
          </a:prstGeo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0" y="1"/>
            <a:ext cx="9144000" cy="45172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731212" y="5018424"/>
            <a:ext cx="7993688" cy="769699"/>
          </a:xfrm>
          <a:prstGeom prst="rect">
            <a:avLst/>
          </a:prstGeom>
        </p:spPr>
        <p:txBody>
          <a:bodyPr/>
          <a:lstStyle>
            <a:lvl1pPr marL="0" indent="0">
              <a:lnSpc>
                <a:spcPct val="10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35928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36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939902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3" r:id="rId4"/>
    <p:sldLayoutId id="2147483656" r:id="rId5"/>
    <p:sldLayoutId id="2147483657" r:id="rId6"/>
    <p:sldLayoutId id="2147483655" r:id="rId7"/>
  </p:sldLayoutIdLst>
  <p:txStyles>
    <p:titleStyle>
      <a:lvl1pPr algn="l" defTabSz="457200" rtl="0" eaLnBrk="1" latinLnBrk="0" hangingPunct="1">
        <a:spcBef>
          <a:spcPct val="0"/>
        </a:spcBef>
        <a:buNone/>
        <a:defRPr sz="2800" b="1" i="0" kern="1200">
          <a:solidFill>
            <a:srgbClr val="217AA0"/>
          </a:solidFill>
          <a:latin typeface="Verdana"/>
          <a:ea typeface="+mj-ea"/>
          <a:cs typeface="Verdana"/>
        </a:defRPr>
      </a:lvl1pPr>
    </p:titleStyle>
    <p:bodyStyle>
      <a:lvl1pPr marL="192024" indent="-192024"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1pPr>
      <a:lvl2pPr marL="742950" indent="-28575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2pPr>
      <a:lvl3pPr marL="1143000" indent="-22860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3pPr>
      <a:lvl4pPr marL="1600200" indent="-22860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4pPr>
      <a:lvl5pPr marL="2057400" indent="-22860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a:t>Module 2</a:t>
            </a:r>
            <a:br>
              <a:rPr lang="en-US"/>
            </a:br>
            <a:r>
              <a:rPr lang="en-US"/>
              <a:t>The Technology Environment</a:t>
            </a:r>
            <a:endParaRPr lang="en-US" dirty="0"/>
          </a:p>
        </p:txBody>
      </p:sp>
    </p:spTree>
    <p:extLst>
      <p:ext uri="{BB962C8B-B14F-4D97-AF65-F5344CB8AC3E}">
        <p14:creationId xmlns:p14="http://schemas.microsoft.com/office/powerpoint/2010/main" val="939689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a:t>What the end user works with, using a human-computer interface</a:t>
            </a:r>
          </a:p>
          <a:p>
            <a:pPr lvl="1">
              <a:buFont typeface="Arial" panose="020B0604020202020204" pitchFamily="34" charset="0"/>
              <a:buChar char="•"/>
            </a:pPr>
            <a:r>
              <a:rPr lang="en-US" sz="2400"/>
              <a:t>Clinical Applications</a:t>
            </a:r>
          </a:p>
          <a:p>
            <a:pPr lvl="1">
              <a:buFont typeface="Arial" panose="020B0604020202020204" pitchFamily="34" charset="0"/>
              <a:buChar char="•"/>
            </a:pPr>
            <a:r>
              <a:rPr lang="en-US" sz="2400"/>
              <a:t>Administrative Applications</a:t>
            </a:r>
          </a:p>
          <a:p>
            <a:pPr lvl="1">
              <a:buFont typeface="Arial" panose="020B0604020202020204" pitchFamily="34" charset="0"/>
              <a:buChar char="•"/>
            </a:pPr>
            <a:r>
              <a:rPr lang="en-US" sz="2400"/>
              <a:t>Financial Applications</a:t>
            </a:r>
          </a:p>
          <a:p>
            <a:pPr lvl="1">
              <a:buFont typeface="Arial" panose="020B0604020202020204" pitchFamily="34" charset="0"/>
              <a:buChar char="•"/>
            </a:pPr>
            <a:r>
              <a:rPr lang="en-US" sz="2400"/>
              <a:t>Consumer Applications</a:t>
            </a:r>
          </a:p>
          <a:p>
            <a:pPr marL="411480" lvl="1" indent="0">
              <a:buNone/>
            </a:pPr>
            <a:endParaRPr lang="en-US"/>
          </a:p>
          <a:p>
            <a:pPr marL="411480" lvl="1" indent="0">
              <a:buNone/>
            </a:pPr>
            <a:endParaRPr lang="en-US" dirty="0"/>
          </a:p>
        </p:txBody>
      </p:sp>
      <p:sp>
        <p:nvSpPr>
          <p:cNvPr id="2" name="Title 1"/>
          <p:cNvSpPr>
            <a:spLocks noGrp="1"/>
          </p:cNvSpPr>
          <p:nvPr>
            <p:ph type="title"/>
          </p:nvPr>
        </p:nvSpPr>
        <p:spPr/>
        <p:txBody>
          <a:bodyPr/>
          <a:lstStyle/>
          <a:p>
            <a:r>
              <a:rPr lang="en-US"/>
              <a:t>Applications/Software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812143"/>
            <a:ext cx="3048000" cy="3120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811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Support patient care wherever it is being delivered</a:t>
            </a:r>
          </a:p>
          <a:p>
            <a:pPr lvl="1"/>
            <a:r>
              <a:rPr lang="en-US" dirty="0"/>
              <a:t>EHR</a:t>
            </a:r>
          </a:p>
          <a:p>
            <a:pPr lvl="1"/>
            <a:r>
              <a:rPr lang="en-US" dirty="0"/>
              <a:t>Picture archiving and communication systems (PACS)</a:t>
            </a:r>
          </a:p>
          <a:p>
            <a:pPr lvl="1"/>
            <a:r>
              <a:rPr lang="en-US" dirty="0"/>
              <a:t>Specialized documentation systems (surgical, perinatal, etc.)</a:t>
            </a:r>
          </a:p>
          <a:p>
            <a:r>
              <a:rPr lang="en-US" dirty="0"/>
              <a:t>Overall goals </a:t>
            </a:r>
          </a:p>
          <a:p>
            <a:pPr lvl="2"/>
            <a:r>
              <a:rPr lang="en-US" dirty="0"/>
              <a:t>Promote interoperability between these systems </a:t>
            </a:r>
          </a:p>
          <a:p>
            <a:pPr lvl="2"/>
            <a:r>
              <a:rPr lang="en-US" dirty="0"/>
              <a:t>Patient safety</a:t>
            </a:r>
          </a:p>
          <a:p>
            <a:pPr lvl="2"/>
            <a:r>
              <a:rPr lang="en-US" dirty="0"/>
              <a:t>High quality care</a:t>
            </a:r>
          </a:p>
          <a:p>
            <a:pPr lvl="2"/>
            <a:r>
              <a:rPr lang="en-US" dirty="0"/>
              <a:t>Efficiency and lower costs</a:t>
            </a:r>
          </a:p>
          <a:p>
            <a:pPr lvl="2"/>
            <a:endParaRPr lang="en-US" dirty="0"/>
          </a:p>
          <a:p>
            <a:endParaRPr lang="en-US" dirty="0"/>
          </a:p>
        </p:txBody>
      </p:sp>
      <p:sp>
        <p:nvSpPr>
          <p:cNvPr id="2" name="Title 1"/>
          <p:cNvSpPr>
            <a:spLocks noGrp="1"/>
          </p:cNvSpPr>
          <p:nvPr>
            <p:ph type="title"/>
          </p:nvPr>
        </p:nvSpPr>
        <p:spPr/>
        <p:txBody>
          <a:bodyPr/>
          <a:lstStyle/>
          <a:p>
            <a:r>
              <a:rPr lang="en-US"/>
              <a:t>Clinical Applications</a:t>
            </a:r>
            <a:endParaRPr lang="en-US" dirty="0"/>
          </a:p>
        </p:txBody>
      </p:sp>
    </p:spTree>
    <p:extLst>
      <p:ext uri="{BB962C8B-B14F-4D97-AF65-F5344CB8AC3E}">
        <p14:creationId xmlns:p14="http://schemas.microsoft.com/office/powerpoint/2010/main" val="3542963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625" y="4443663"/>
            <a:ext cx="2614585" cy="195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p:cNvSpPr>
            <a:spLocks noGrp="1" noChangeArrowheads="1"/>
          </p:cNvSpPr>
          <p:nvPr>
            <p:ph idx="1"/>
          </p:nvPr>
        </p:nvSpPr>
        <p:spPr>
          <a:xfrm>
            <a:off x="715818" y="1458981"/>
            <a:ext cx="7970981" cy="4627782"/>
          </a:xfrm>
        </p:spPr>
        <p:txBody>
          <a:bodyPr>
            <a:normAutofit fontScale="77500" lnSpcReduction="20000"/>
          </a:bodyPr>
          <a:lstStyle/>
          <a:p>
            <a:r>
              <a:rPr lang="en-US" altLang="en-US" dirty="0"/>
              <a:t>Electronic Health Record (EHR)</a:t>
            </a:r>
            <a:br>
              <a:rPr lang="en-US" altLang="en-US" dirty="0"/>
            </a:br>
            <a:r>
              <a:rPr lang="en-US" altLang="en-US" dirty="0"/>
              <a:t>-Longitudinal record covering </a:t>
            </a:r>
            <a:r>
              <a:rPr lang="en-US" altLang="en-US" b="1" dirty="0"/>
              <a:t>multiple settings </a:t>
            </a:r>
            <a:r>
              <a:rPr lang="en-US" altLang="en-US" dirty="0"/>
              <a:t>over time.</a:t>
            </a:r>
          </a:p>
          <a:p>
            <a:r>
              <a:rPr lang="en-US" altLang="en-US" dirty="0"/>
              <a:t>EHR Functions</a:t>
            </a:r>
          </a:p>
          <a:p>
            <a:pPr lvl="1"/>
            <a:r>
              <a:rPr lang="en-US" altLang="en-US" dirty="0"/>
              <a:t>Clinical documentation</a:t>
            </a:r>
          </a:p>
          <a:p>
            <a:pPr lvl="1"/>
            <a:r>
              <a:rPr lang="en-US" altLang="en-US" dirty="0"/>
              <a:t>Medication administration</a:t>
            </a:r>
          </a:p>
          <a:p>
            <a:pPr lvl="1"/>
            <a:r>
              <a:rPr lang="en-US" altLang="en-US" dirty="0"/>
              <a:t>Electronic order entry (Computerized Provider Order Entry (CPOE))</a:t>
            </a:r>
          </a:p>
          <a:p>
            <a:pPr lvl="1"/>
            <a:r>
              <a:rPr lang="en-US" altLang="en-US" dirty="0"/>
              <a:t>Results management</a:t>
            </a:r>
          </a:p>
          <a:p>
            <a:pPr lvl="1"/>
            <a:r>
              <a:rPr lang="en-US" altLang="en-US" dirty="0"/>
              <a:t>Electronic prescriptions</a:t>
            </a:r>
          </a:p>
          <a:p>
            <a:pPr lvl="1"/>
            <a:r>
              <a:rPr lang="en-US" altLang="en-US" dirty="0"/>
              <a:t>Data from inpatient stay or outpatient testing</a:t>
            </a:r>
          </a:p>
          <a:p>
            <a:pPr lvl="1"/>
            <a:r>
              <a:rPr lang="en-US" altLang="en-US" dirty="0"/>
              <a:t>Standards and interoperability</a:t>
            </a:r>
          </a:p>
          <a:p>
            <a:pPr lvl="1"/>
            <a:r>
              <a:rPr lang="en-US" altLang="en-US" dirty="0"/>
              <a:t>Outcomes reporting</a:t>
            </a:r>
          </a:p>
          <a:p>
            <a:pPr lvl="1"/>
            <a:r>
              <a:rPr lang="en-US" altLang="en-US" dirty="0"/>
              <a:t>Decision support</a:t>
            </a:r>
          </a:p>
        </p:txBody>
      </p:sp>
      <p:sp>
        <p:nvSpPr>
          <p:cNvPr id="15363" name="Rectangle 2"/>
          <p:cNvSpPr>
            <a:spLocks noGrp="1" noChangeArrowheads="1"/>
          </p:cNvSpPr>
          <p:nvPr>
            <p:ph type="title"/>
          </p:nvPr>
        </p:nvSpPr>
        <p:spPr/>
        <p:txBody>
          <a:bodyPr/>
          <a:lstStyle/>
          <a:p>
            <a:r>
              <a:rPr lang="en-US" altLang="en-US"/>
              <a:t>Clinical Applications: EHR</a:t>
            </a:r>
            <a:endParaRPr lang="en-US" altLang="en-US" dirty="0"/>
          </a:p>
        </p:txBody>
      </p:sp>
    </p:spTree>
    <p:extLst>
      <p:ext uri="{BB962C8B-B14F-4D97-AF65-F5344CB8AC3E}">
        <p14:creationId xmlns:p14="http://schemas.microsoft.com/office/powerpoint/2010/main" val="2546607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idx="1"/>
          </p:nvPr>
        </p:nvSpPr>
        <p:spPr/>
        <p:txBody>
          <a:bodyPr/>
          <a:lstStyle/>
          <a:p>
            <a:pPr>
              <a:buFontTx/>
              <a:buNone/>
            </a:pPr>
            <a:r>
              <a:rPr lang="en-US" altLang="en-US" sz="2400"/>
              <a:t>Electronic Medical Record (EMR)</a:t>
            </a:r>
            <a:br>
              <a:rPr lang="en-US" altLang="en-US" sz="2400"/>
            </a:br>
            <a:r>
              <a:rPr lang="en-US" altLang="en-US" sz="2400"/>
              <a:t>-Continuous longitudinal record in </a:t>
            </a:r>
            <a:r>
              <a:rPr lang="en-US" altLang="en-US" sz="2400" b="1"/>
              <a:t>one specific setting </a:t>
            </a:r>
            <a:r>
              <a:rPr lang="en-US" altLang="en-US" sz="2400"/>
              <a:t>(e.g., providers office, a hospital or home health service)</a:t>
            </a:r>
            <a:br>
              <a:rPr lang="en-US" altLang="en-US" sz="2800"/>
            </a:br>
            <a:endParaRPr lang="en-US" altLang="en-US" sz="2800"/>
          </a:p>
          <a:p>
            <a:pPr lvl="1"/>
            <a:endParaRPr lang="en-US" altLang="en-US" sz="2400" i="1" dirty="0"/>
          </a:p>
        </p:txBody>
      </p:sp>
      <p:sp>
        <p:nvSpPr>
          <p:cNvPr id="16387" name="Rectangle 3"/>
          <p:cNvSpPr>
            <a:spLocks noGrp="1" noChangeArrowheads="1"/>
          </p:cNvSpPr>
          <p:nvPr>
            <p:ph type="title"/>
          </p:nvPr>
        </p:nvSpPr>
        <p:spPr/>
        <p:txBody>
          <a:bodyPr/>
          <a:lstStyle/>
          <a:p>
            <a:r>
              <a:rPr lang="en-US" altLang="en-US"/>
              <a:t>Clinical Applications: EMR</a:t>
            </a:r>
            <a:endParaRPr lang="en-US" altLang="en-US" dirty="0"/>
          </a:p>
        </p:txBody>
      </p:sp>
      <p:pic>
        <p:nvPicPr>
          <p:cNvPr id="16386" name="Picture 2" descr="EMR 2"/>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2871788" y="2997200"/>
            <a:ext cx="6272212" cy="3092450"/>
          </a:xfrm>
        </p:spPr>
      </p:pic>
    </p:spTree>
    <p:extLst>
      <p:ext uri="{BB962C8B-B14F-4D97-AF65-F5344CB8AC3E}">
        <p14:creationId xmlns:p14="http://schemas.microsoft.com/office/powerpoint/2010/main" val="3367830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715820" y="1933804"/>
            <a:ext cx="7970981" cy="3479031"/>
          </a:xfrm>
        </p:spPr>
        <p:txBody>
          <a:bodyPr>
            <a:normAutofit fontScale="92500" lnSpcReduction="20000"/>
          </a:bodyPr>
          <a:lstStyle/>
          <a:p>
            <a:r>
              <a:rPr lang="en-US" altLang="en-US" sz="2400"/>
              <a:t>PACS (Picture Archiving and Communications System)</a:t>
            </a:r>
            <a:r>
              <a:rPr lang="en-US" altLang="en-US" sz="2800"/>
              <a:t> </a:t>
            </a:r>
          </a:p>
          <a:p>
            <a:r>
              <a:rPr lang="en-US" altLang="en-US" sz="2400"/>
              <a:t>CPACS (Cardiology PACS)</a:t>
            </a:r>
            <a:r>
              <a:rPr lang="en-US" altLang="en-US" sz="2800"/>
              <a:t>  </a:t>
            </a:r>
          </a:p>
          <a:p>
            <a:r>
              <a:rPr lang="en-US" altLang="en-US" sz="2400"/>
              <a:t>Fetal monitoring</a:t>
            </a:r>
          </a:p>
          <a:p>
            <a:r>
              <a:rPr lang="en-US" altLang="en-US" sz="2400"/>
              <a:t>Perioperative</a:t>
            </a:r>
          </a:p>
          <a:p>
            <a:r>
              <a:rPr lang="en-US" altLang="en-US" sz="2400"/>
              <a:t>Intensive care</a:t>
            </a:r>
          </a:p>
          <a:p>
            <a:r>
              <a:rPr lang="en-US" altLang="en-US" sz="2400"/>
              <a:t>Department Specific</a:t>
            </a:r>
          </a:p>
          <a:p>
            <a:pPr lvl="1"/>
            <a:r>
              <a:rPr lang="en-US" altLang="en-US" sz="2400"/>
              <a:t>Emergency</a:t>
            </a:r>
          </a:p>
          <a:p>
            <a:pPr lvl="1"/>
            <a:r>
              <a:rPr lang="en-US" altLang="en-US" sz="2400"/>
              <a:t>Surgical</a:t>
            </a:r>
          </a:p>
          <a:p>
            <a:pPr>
              <a:buFontTx/>
              <a:buNone/>
            </a:pPr>
            <a:endParaRPr lang="en-US" altLang="en-US" sz="2800" dirty="0"/>
          </a:p>
        </p:txBody>
      </p:sp>
      <p:sp>
        <p:nvSpPr>
          <p:cNvPr id="18434" name="Rectangle 2"/>
          <p:cNvSpPr>
            <a:spLocks noGrp="1" noChangeArrowheads="1"/>
          </p:cNvSpPr>
          <p:nvPr>
            <p:ph type="title"/>
          </p:nvPr>
        </p:nvSpPr>
        <p:spPr/>
        <p:txBody>
          <a:bodyPr>
            <a:noAutofit/>
          </a:bodyPr>
          <a:lstStyle/>
          <a:p>
            <a:r>
              <a:rPr lang="en-US" altLang="en-US"/>
              <a:t>Clinical Applications: Specialized Systems</a:t>
            </a:r>
            <a:endParaRPr lang="en-US" altLang="en-US" dirty="0"/>
          </a:p>
        </p:txBody>
      </p:sp>
      <p:pic>
        <p:nvPicPr>
          <p:cNvPr id="31753" name="Picture 9"/>
          <p:cNvPicPr>
            <a:picLocks noChangeAspect="1" noChangeArrowheads="1"/>
          </p:cNvPicPr>
          <p:nvPr/>
        </p:nvPicPr>
        <p:blipFill rotWithShape="1">
          <a:blip r:embed="rId3">
            <a:extLst/>
          </a:blip>
          <a:srcRect r="58295"/>
          <a:stretch/>
        </p:blipFill>
        <p:spPr bwMode="auto">
          <a:xfrm>
            <a:off x="3990403" y="3787472"/>
            <a:ext cx="1588925" cy="144720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pic>
        <p:nvPicPr>
          <p:cNvPr id="31754" name="Picture 10"/>
          <p:cNvPicPr>
            <a:picLocks noChangeAspect="1" noChangeArrowheads="1"/>
          </p:cNvPicPr>
          <p:nvPr/>
        </p:nvPicPr>
        <p:blipFill>
          <a:blip r:embed="rId4">
            <a:extLst/>
          </a:blip>
          <a:srcRect/>
          <a:stretch>
            <a:fillRect/>
          </a:stretch>
        </p:blipFill>
        <p:spPr bwMode="auto">
          <a:xfrm>
            <a:off x="5494033" y="3345997"/>
            <a:ext cx="2454828" cy="166768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pic>
        <p:nvPicPr>
          <p:cNvPr id="31756" name="Picture 12"/>
          <p:cNvPicPr>
            <a:picLocks noChangeAspect="1" noChangeArrowheads="1"/>
          </p:cNvPicPr>
          <p:nvPr/>
        </p:nvPicPr>
        <p:blipFill>
          <a:blip r:embed="rId5">
            <a:extLst/>
          </a:blip>
          <a:srcRect/>
          <a:stretch>
            <a:fillRect/>
          </a:stretch>
        </p:blipFill>
        <p:spPr bwMode="auto">
          <a:xfrm>
            <a:off x="5293232" y="4713795"/>
            <a:ext cx="2856431" cy="126019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1354931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18" y="1579055"/>
            <a:ext cx="7970981" cy="4352513"/>
          </a:xfrm>
        </p:spPr>
        <p:txBody>
          <a:bodyPr>
            <a:normAutofit fontScale="92500" lnSpcReduction="20000"/>
          </a:bodyPr>
          <a:lstStyle/>
          <a:p>
            <a:r>
              <a:rPr lang="en-US" dirty="0"/>
              <a:t>Provide support for clinicians as well as the administrative staff in an institution</a:t>
            </a:r>
          </a:p>
          <a:p>
            <a:pPr lvl="1"/>
            <a:r>
              <a:rPr lang="en-US" dirty="0"/>
              <a:t>Types</a:t>
            </a:r>
          </a:p>
          <a:p>
            <a:pPr lvl="2"/>
            <a:r>
              <a:rPr lang="en-US" dirty="0"/>
              <a:t>Electronic time cards</a:t>
            </a:r>
          </a:p>
          <a:p>
            <a:pPr lvl="2"/>
            <a:r>
              <a:rPr lang="en-US" dirty="0"/>
              <a:t>Staff competency record keeping</a:t>
            </a:r>
          </a:p>
          <a:p>
            <a:pPr lvl="2"/>
            <a:r>
              <a:rPr lang="en-US" dirty="0"/>
              <a:t>Scheduling - staff and patient</a:t>
            </a:r>
          </a:p>
          <a:p>
            <a:pPr lvl="2"/>
            <a:r>
              <a:rPr lang="en-US" dirty="0"/>
              <a:t>Education applications</a:t>
            </a:r>
          </a:p>
          <a:p>
            <a:pPr lvl="2"/>
            <a:r>
              <a:rPr lang="en-US" dirty="0"/>
              <a:t>Bed management systems</a:t>
            </a:r>
          </a:p>
          <a:p>
            <a:pPr lvl="2"/>
            <a:r>
              <a:rPr lang="en-US" dirty="0"/>
              <a:t>Radio Frequency Identification Devices (RFID) </a:t>
            </a:r>
          </a:p>
          <a:p>
            <a:pPr lvl="3"/>
            <a:r>
              <a:rPr lang="en-US" dirty="0"/>
              <a:t>Equipment tracking, out-of-bed detection or fall detection, monitoring patients</a:t>
            </a:r>
          </a:p>
        </p:txBody>
      </p:sp>
      <p:sp>
        <p:nvSpPr>
          <p:cNvPr id="2" name="Title 1"/>
          <p:cNvSpPr>
            <a:spLocks noGrp="1"/>
          </p:cNvSpPr>
          <p:nvPr>
            <p:ph type="title"/>
          </p:nvPr>
        </p:nvSpPr>
        <p:spPr/>
        <p:txBody>
          <a:bodyPr/>
          <a:lstStyle/>
          <a:p>
            <a:r>
              <a:rPr lang="en-US"/>
              <a:t>Administrative Applications</a:t>
            </a:r>
            <a:endParaRPr lang="en-US" dirty="0"/>
          </a:p>
        </p:txBody>
      </p:sp>
    </p:spTree>
    <p:extLst>
      <p:ext uri="{BB962C8B-B14F-4D97-AF65-F5344CB8AC3E}">
        <p14:creationId xmlns:p14="http://schemas.microsoft.com/office/powerpoint/2010/main" val="553844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3"/>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597315" y="1234094"/>
            <a:ext cx="1912938" cy="196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Content Placeholder 2"/>
          <p:cNvSpPr>
            <a:spLocks noGrp="1"/>
          </p:cNvSpPr>
          <p:nvPr>
            <p:ph idx="1"/>
          </p:nvPr>
        </p:nvSpPr>
        <p:spPr>
          <a:xfrm>
            <a:off x="715818" y="1579055"/>
            <a:ext cx="7970981" cy="4316419"/>
          </a:xfrm>
        </p:spPr>
        <p:txBody>
          <a:bodyPr>
            <a:normAutofit fontScale="85000" lnSpcReduction="20000"/>
          </a:bodyPr>
          <a:lstStyle/>
          <a:p>
            <a:r>
              <a:rPr lang="en-US" altLang="en-US" dirty="0"/>
              <a:t>Financial applications cover all features of any organizations’ financial needs</a:t>
            </a:r>
          </a:p>
          <a:p>
            <a:r>
              <a:rPr lang="en-US" altLang="en-US" dirty="0"/>
              <a:t>Must communicate in real-time</a:t>
            </a:r>
          </a:p>
          <a:p>
            <a:r>
              <a:rPr lang="en-US" altLang="en-US" dirty="0"/>
              <a:t>Multiple regulations govern billing and thus how these systems must perform</a:t>
            </a:r>
          </a:p>
          <a:p>
            <a:r>
              <a:rPr lang="en-US" altLang="en-US" dirty="0"/>
              <a:t>Have to be able to handle;</a:t>
            </a:r>
          </a:p>
          <a:p>
            <a:pPr lvl="1"/>
            <a:r>
              <a:rPr lang="en-US" altLang="en-US" dirty="0"/>
              <a:t>Different ways charges are posted</a:t>
            </a:r>
          </a:p>
          <a:p>
            <a:pPr lvl="1"/>
            <a:r>
              <a:rPr lang="en-US" altLang="en-US" dirty="0"/>
              <a:t>Payment posting</a:t>
            </a:r>
          </a:p>
          <a:p>
            <a:pPr lvl="1"/>
            <a:r>
              <a:rPr lang="en-US" altLang="en-US" dirty="0"/>
              <a:t>Billing and various calculations based on insurance, coinsurance, deductibles, etc.</a:t>
            </a:r>
          </a:p>
          <a:p>
            <a:pPr lvl="1"/>
            <a:r>
              <a:rPr lang="en-US" altLang="en-US" dirty="0"/>
              <a:t>Different requirements (e.g. does the charge require an order)</a:t>
            </a:r>
          </a:p>
          <a:p>
            <a:pPr lvl="1"/>
            <a:r>
              <a:rPr lang="en-US" altLang="en-US" dirty="0"/>
              <a:t>Ability to produce statements</a:t>
            </a:r>
          </a:p>
          <a:p>
            <a:endParaRPr lang="en-US" altLang="en-US" dirty="0"/>
          </a:p>
        </p:txBody>
      </p:sp>
      <p:sp>
        <p:nvSpPr>
          <p:cNvPr id="23555" name="Title 1"/>
          <p:cNvSpPr>
            <a:spLocks noGrp="1"/>
          </p:cNvSpPr>
          <p:nvPr>
            <p:ph type="title"/>
          </p:nvPr>
        </p:nvSpPr>
        <p:spPr/>
        <p:txBody>
          <a:bodyPr/>
          <a:lstStyle/>
          <a:p>
            <a:r>
              <a:rPr lang="en-US" altLang="en-US"/>
              <a:t>Financial Applications</a:t>
            </a:r>
            <a:endParaRPr lang="en-US" altLang="en-US" dirty="0"/>
          </a:p>
        </p:txBody>
      </p:sp>
    </p:spTree>
    <p:extLst>
      <p:ext uri="{BB962C8B-B14F-4D97-AF65-F5344CB8AC3E}">
        <p14:creationId xmlns:p14="http://schemas.microsoft.com/office/powerpoint/2010/main" val="1496219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4"/>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967270" y="1308602"/>
            <a:ext cx="1519505" cy="154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ontent Placeholder 2"/>
          <p:cNvSpPr>
            <a:spLocks noGrp="1"/>
          </p:cNvSpPr>
          <p:nvPr>
            <p:ph idx="1"/>
          </p:nvPr>
        </p:nvSpPr>
        <p:spPr>
          <a:xfrm>
            <a:off x="715818" y="1579055"/>
            <a:ext cx="7970981" cy="4232198"/>
          </a:xfrm>
        </p:spPr>
        <p:txBody>
          <a:bodyPr>
            <a:normAutofit fontScale="85000" lnSpcReduction="20000"/>
          </a:bodyPr>
          <a:lstStyle/>
          <a:p>
            <a:r>
              <a:rPr lang="en-US" altLang="en-US" dirty="0"/>
              <a:t>Generally grouped as;</a:t>
            </a:r>
          </a:p>
          <a:p>
            <a:pPr lvl="1"/>
            <a:r>
              <a:rPr lang="en-US" altLang="en-US" dirty="0"/>
              <a:t>Revenue Cycle Management</a:t>
            </a:r>
          </a:p>
          <a:p>
            <a:pPr lvl="1"/>
            <a:r>
              <a:rPr lang="en-US" altLang="en-US" dirty="0"/>
              <a:t>Enterprise Resource Planning (ERP)</a:t>
            </a:r>
          </a:p>
          <a:p>
            <a:pPr lvl="2"/>
            <a:r>
              <a:rPr lang="en-US" dirty="0"/>
              <a:t>Revenue Cycle </a:t>
            </a:r>
          </a:p>
          <a:p>
            <a:pPr lvl="3"/>
            <a:r>
              <a:rPr lang="en-US" dirty="0"/>
              <a:t>Registration and Scheduling, Billing, AR, Contract Management</a:t>
            </a:r>
          </a:p>
          <a:p>
            <a:pPr lvl="2"/>
            <a:r>
              <a:rPr lang="en-US" dirty="0"/>
              <a:t>Enterprise Resource Planning</a:t>
            </a:r>
          </a:p>
          <a:p>
            <a:pPr lvl="3"/>
            <a:r>
              <a:rPr lang="en-US" dirty="0"/>
              <a:t>General Ledger (GL produces departmental revenue and expense reports as well as the organization’s balance sheet), HR and Payroll, AP, Budgeting, Materials Management </a:t>
            </a:r>
          </a:p>
          <a:p>
            <a:pPr lvl="3"/>
            <a:r>
              <a:rPr lang="en-US" dirty="0"/>
              <a:t>All managers need access to ERP modules including HR, budgeting, and revenue and expense reporting</a:t>
            </a:r>
            <a:endParaRPr lang="en-US" altLang="en-US" dirty="0"/>
          </a:p>
        </p:txBody>
      </p:sp>
      <p:sp>
        <p:nvSpPr>
          <p:cNvPr id="25603" name="Title 1"/>
          <p:cNvSpPr>
            <a:spLocks noGrp="1"/>
          </p:cNvSpPr>
          <p:nvPr>
            <p:ph type="title"/>
          </p:nvPr>
        </p:nvSpPr>
        <p:spPr/>
        <p:txBody>
          <a:bodyPr/>
          <a:lstStyle/>
          <a:p>
            <a:r>
              <a:rPr lang="en-US" altLang="en-US"/>
              <a:t>Financial Applications</a:t>
            </a:r>
            <a:endParaRPr lang="en-US" altLang="en-US" dirty="0"/>
          </a:p>
        </p:txBody>
      </p:sp>
    </p:spTree>
    <p:extLst>
      <p:ext uri="{BB962C8B-B14F-4D97-AF65-F5344CB8AC3E}">
        <p14:creationId xmlns:p14="http://schemas.microsoft.com/office/powerpoint/2010/main" val="437205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Contains all the accounts for recording transactions relating to a company's assets, liabilities, owners' equity, revenue, and expenses. </a:t>
            </a:r>
          </a:p>
          <a:p>
            <a:r>
              <a:rPr lang="en-US" dirty="0"/>
              <a:t>In modern accounting software or ERP, the general ledger works as a central repository for accounting data transferred from all </a:t>
            </a:r>
            <a:r>
              <a:rPr lang="en-US" dirty="0" err="1"/>
              <a:t>subledgers</a:t>
            </a:r>
            <a:r>
              <a:rPr lang="en-US" dirty="0"/>
              <a:t> or modules like accounts payable, accounts receivable, cash management, fixed assets, purchasing and projects. </a:t>
            </a:r>
          </a:p>
          <a:p>
            <a:r>
              <a:rPr lang="en-US" dirty="0"/>
              <a:t>The general ledger is the backbone of any accounting system which holds financial and non-financial data for an organization.</a:t>
            </a:r>
          </a:p>
          <a:p>
            <a:endParaRPr lang="en-US" dirty="0"/>
          </a:p>
        </p:txBody>
      </p:sp>
      <p:sp>
        <p:nvSpPr>
          <p:cNvPr id="3" name="Title 2"/>
          <p:cNvSpPr>
            <a:spLocks noGrp="1"/>
          </p:cNvSpPr>
          <p:nvPr>
            <p:ph type="title"/>
          </p:nvPr>
        </p:nvSpPr>
        <p:spPr/>
        <p:txBody>
          <a:bodyPr/>
          <a:lstStyle/>
          <a:p>
            <a:r>
              <a:rPr lang="en-US" dirty="0"/>
              <a:t>General Ledger</a:t>
            </a:r>
          </a:p>
        </p:txBody>
      </p:sp>
    </p:spTree>
    <p:extLst>
      <p:ext uri="{BB962C8B-B14F-4D97-AF65-F5344CB8AC3E}">
        <p14:creationId xmlns:p14="http://schemas.microsoft.com/office/powerpoint/2010/main" val="510578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defRPr/>
            </a:pPr>
            <a:r>
              <a:rPr lang="en-US" sz="2400" dirty="0"/>
              <a:t>Driven by consumers’ desires to be;</a:t>
            </a:r>
          </a:p>
          <a:p>
            <a:pPr lvl="1">
              <a:defRPr/>
            </a:pPr>
            <a:r>
              <a:rPr lang="en-US" dirty="0"/>
              <a:t>More engaged in their healthcare</a:t>
            </a:r>
          </a:p>
          <a:p>
            <a:pPr lvl="1">
              <a:defRPr/>
            </a:pPr>
            <a:r>
              <a:rPr lang="en-US" dirty="0"/>
              <a:t>Able to make informed/responsible decisions</a:t>
            </a:r>
          </a:p>
          <a:p>
            <a:pPr lvl="2">
              <a:defRPr/>
            </a:pPr>
            <a:r>
              <a:rPr lang="en-US" dirty="0"/>
              <a:t>Examples; patient portals, personal heath records, etc.</a:t>
            </a:r>
          </a:p>
          <a:p>
            <a:pPr>
              <a:defRPr/>
            </a:pPr>
            <a:r>
              <a:rPr lang="en-US" dirty="0"/>
              <a:t>Allow consumers to interact in their healthcare and with their healthcare providers </a:t>
            </a:r>
          </a:p>
        </p:txBody>
      </p:sp>
      <p:sp>
        <p:nvSpPr>
          <p:cNvPr id="6" name="Title 1"/>
          <p:cNvSpPr>
            <a:spLocks noGrp="1"/>
          </p:cNvSpPr>
          <p:nvPr>
            <p:ph type="title"/>
          </p:nvPr>
        </p:nvSpPr>
        <p:spPr/>
        <p:txBody>
          <a:bodyPr>
            <a:normAutofit fontScale="90000"/>
          </a:bodyPr>
          <a:lstStyle/>
          <a:p>
            <a:r>
              <a:rPr lang="en-US" sz="3100"/>
              <a:t>Consumer Applications</a:t>
            </a:r>
            <a:br>
              <a:rPr lang="en-US" sz="4000"/>
            </a:br>
            <a:endParaRPr lang="en-US" altLang="en-US" sz="4000" dirty="0"/>
          </a:p>
        </p:txBody>
      </p:sp>
    </p:spTree>
    <p:extLst>
      <p:ext uri="{BB962C8B-B14F-4D97-AF65-F5344CB8AC3E}">
        <p14:creationId xmlns:p14="http://schemas.microsoft.com/office/powerpoint/2010/main" val="55650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p:txBody>
          <a:bodyPr>
            <a:normAutofit fontScale="92500" lnSpcReduction="10000"/>
          </a:bodyPr>
          <a:lstStyle/>
          <a:p>
            <a:r>
              <a:rPr lang="en-US" sz="2400"/>
              <a:t>Describe various technologies that support the healthcare environment (e.g. network, communications, hardware, mobile, and medical devices). </a:t>
            </a:r>
          </a:p>
          <a:p>
            <a:r>
              <a:rPr lang="en-US" sz="2400"/>
              <a:t>Articulate characteristics of applications commonly used in healthcare (e.g., clinical, administrative, financial, consumer, business intelligence).</a:t>
            </a:r>
          </a:p>
          <a:p>
            <a:r>
              <a:rPr lang="en-US" sz="2400"/>
              <a:t>Identify future trends and key issues in healthcare technologies (e.g. health information exchange [HIE], interoperability and standards, telehealth, privacy, and security).</a:t>
            </a:r>
            <a:endParaRPr lang="en-US" sz="2400" dirty="0"/>
          </a:p>
        </p:txBody>
      </p:sp>
      <p:sp>
        <p:nvSpPr>
          <p:cNvPr id="9218" name="Title 1"/>
          <p:cNvSpPr>
            <a:spLocks noGrp="1"/>
          </p:cNvSpPr>
          <p:nvPr>
            <p:ph type="title"/>
          </p:nvPr>
        </p:nvSpPr>
        <p:spPr/>
        <p:txBody>
          <a:bodyPr/>
          <a:lstStyle/>
          <a:p>
            <a:pPr eaLnBrk="1" hangingPunct="1"/>
            <a:r>
              <a:rPr lang="en-US"/>
              <a:t>Learning Objectives</a:t>
            </a:r>
            <a:endParaRPr lang="en-US" dirty="0"/>
          </a:p>
        </p:txBody>
      </p:sp>
    </p:spTree>
    <p:extLst>
      <p:ext uri="{BB962C8B-B14F-4D97-AF65-F5344CB8AC3E}">
        <p14:creationId xmlns:p14="http://schemas.microsoft.com/office/powerpoint/2010/main" val="2426420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idx="1"/>
          </p:nvPr>
        </p:nvSpPr>
        <p:spPr>
          <a:xfrm>
            <a:off x="715818" y="1579055"/>
            <a:ext cx="7970981" cy="4507709"/>
          </a:xfrm>
        </p:spPr>
        <p:txBody>
          <a:bodyPr>
            <a:normAutofit fontScale="77500" lnSpcReduction="20000"/>
          </a:bodyPr>
          <a:lstStyle/>
          <a:p>
            <a:r>
              <a:rPr lang="en-US" altLang="en-US" dirty="0"/>
              <a:t>Personal Health Record (PHR)</a:t>
            </a:r>
          </a:p>
          <a:p>
            <a:pPr lvl="1"/>
            <a:r>
              <a:rPr lang="en-US" altLang="en-US" dirty="0"/>
              <a:t>Medical record often created, edited, maintained and controlled by the patient. May include clinical data from other sources. Often created on a website, it is accessible by providers when the patient invites provider to review information in the PHR using secure access.</a:t>
            </a:r>
          </a:p>
          <a:p>
            <a:r>
              <a:rPr lang="en-US" altLang="en-US" dirty="0"/>
              <a:t>PHR Functions</a:t>
            </a:r>
          </a:p>
          <a:p>
            <a:pPr lvl="1"/>
            <a:r>
              <a:rPr lang="en-US" altLang="en-US" dirty="0"/>
              <a:t>EHR remains essential</a:t>
            </a:r>
          </a:p>
          <a:p>
            <a:pPr lvl="1"/>
            <a:r>
              <a:rPr lang="en-US" altLang="en-US" dirty="0"/>
              <a:t>Primary differences from a HIE</a:t>
            </a:r>
          </a:p>
          <a:p>
            <a:pPr lvl="2"/>
            <a:r>
              <a:rPr lang="en-US" altLang="en-US" dirty="0"/>
              <a:t>Patient’s responsibility to collect and deliver data</a:t>
            </a:r>
          </a:p>
          <a:p>
            <a:pPr lvl="2"/>
            <a:r>
              <a:rPr lang="en-US" altLang="en-US" dirty="0"/>
              <a:t>Patient may not be able to deliver all their data to any given physician</a:t>
            </a:r>
          </a:p>
          <a:p>
            <a:pPr lvl="2"/>
            <a:r>
              <a:rPr lang="en-US" altLang="en-US" dirty="0"/>
              <a:t>Similar to collecting your financial information into Quicken or some other tracking or reporting system</a:t>
            </a:r>
          </a:p>
          <a:p>
            <a:endParaRPr lang="en-US" altLang="en-US" dirty="0"/>
          </a:p>
          <a:p>
            <a:endParaRPr lang="en-US" altLang="en-US" dirty="0"/>
          </a:p>
          <a:p>
            <a:endParaRPr lang="en-US" altLang="en-US" dirty="0"/>
          </a:p>
          <a:p>
            <a:endParaRPr lang="en-US" altLang="en-US" dirty="0"/>
          </a:p>
        </p:txBody>
      </p:sp>
      <p:sp>
        <p:nvSpPr>
          <p:cNvPr id="17410" name="Rectangle 3"/>
          <p:cNvSpPr>
            <a:spLocks noGrp="1" noChangeArrowheads="1"/>
          </p:cNvSpPr>
          <p:nvPr>
            <p:ph type="title"/>
          </p:nvPr>
        </p:nvSpPr>
        <p:spPr/>
        <p:txBody>
          <a:bodyPr/>
          <a:lstStyle/>
          <a:p>
            <a:r>
              <a:rPr lang="en-US" altLang="en-US"/>
              <a:t>Consumer Applications: PHR</a:t>
            </a:r>
            <a:endParaRPr lang="en-US" altLang="en-US" dirty="0"/>
          </a:p>
        </p:txBody>
      </p:sp>
      <p:sp>
        <p:nvSpPr>
          <p:cNvPr id="17413" name="Rectangle 15"/>
          <p:cNvSpPr>
            <a:spLocks noChangeArrowheads="1"/>
          </p:cNvSpPr>
          <p:nvPr/>
        </p:nvSpPr>
        <p:spPr bwMode="auto">
          <a:xfrm>
            <a:off x="475213" y="3774415"/>
            <a:ext cx="655320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lnSpc>
                <a:spcPct val="80000"/>
              </a:lnSpc>
              <a:spcBef>
                <a:spcPct val="20000"/>
              </a:spcBef>
            </a:pPr>
            <a:br>
              <a:rPr lang="en-US" altLang="en-US" dirty="0"/>
            </a:br>
            <a:endParaRPr lang="en-US" altLang="en-US" dirty="0"/>
          </a:p>
          <a:p>
            <a:pPr eaLnBrk="1" hangingPunct="1">
              <a:lnSpc>
                <a:spcPct val="80000"/>
              </a:lnSpc>
              <a:spcBef>
                <a:spcPct val="20000"/>
              </a:spcBef>
            </a:pPr>
            <a:endParaRPr lang="en-US" altLang="en-US" sz="900" dirty="0"/>
          </a:p>
        </p:txBody>
      </p:sp>
    </p:spTree>
    <p:extLst>
      <p:ext uri="{BB962C8B-B14F-4D97-AF65-F5344CB8AC3E}">
        <p14:creationId xmlns:p14="http://schemas.microsoft.com/office/powerpoint/2010/main" val="3910349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defRPr/>
            </a:pPr>
            <a:r>
              <a:rPr lang="en-US" sz="2400"/>
              <a:t>Health Information Exchange (HIE)</a:t>
            </a:r>
          </a:p>
          <a:p>
            <a:pPr>
              <a:defRPr/>
            </a:pPr>
            <a:r>
              <a:rPr lang="en-US" sz="2400"/>
              <a:t>Interoperability and Standards</a:t>
            </a:r>
          </a:p>
          <a:p>
            <a:pPr>
              <a:defRPr/>
            </a:pPr>
            <a:r>
              <a:rPr lang="en-US" sz="2400"/>
              <a:t>Data Integration</a:t>
            </a:r>
          </a:p>
          <a:p>
            <a:pPr>
              <a:defRPr/>
            </a:pPr>
            <a:r>
              <a:rPr lang="en-US" sz="2400"/>
              <a:t>Data Warehouses</a:t>
            </a:r>
          </a:p>
          <a:p>
            <a:pPr>
              <a:defRPr/>
            </a:pPr>
            <a:r>
              <a:rPr lang="en-US" sz="2400"/>
              <a:t>Clinical and Business Intelligence (CBI)</a:t>
            </a:r>
            <a:endParaRPr lang="en-US"/>
          </a:p>
          <a:p>
            <a:pPr>
              <a:defRPr/>
            </a:pPr>
            <a:r>
              <a:rPr lang="en-US" sz="2400"/>
              <a:t>Telehealth and Telemedicine</a:t>
            </a:r>
          </a:p>
          <a:p>
            <a:pPr>
              <a:defRPr/>
            </a:pPr>
            <a:r>
              <a:rPr lang="en-US" sz="2400"/>
              <a:t>Privacy and Security</a:t>
            </a:r>
          </a:p>
          <a:p>
            <a:pPr marL="0" indent="0">
              <a:buNone/>
              <a:defRPr/>
            </a:pPr>
            <a:endParaRPr lang="en-US" sz="2400" dirty="0"/>
          </a:p>
        </p:txBody>
      </p:sp>
      <p:sp>
        <p:nvSpPr>
          <p:cNvPr id="4" name="Rectangle 2"/>
          <p:cNvSpPr>
            <a:spLocks noGrp="1" noChangeArrowheads="1"/>
          </p:cNvSpPr>
          <p:nvPr>
            <p:ph type="title"/>
          </p:nvPr>
        </p:nvSpPr>
        <p:spPr/>
        <p:txBody>
          <a:bodyPr>
            <a:noAutofit/>
          </a:bodyPr>
          <a:lstStyle/>
          <a:p>
            <a:r>
              <a:rPr lang="en-US"/>
              <a:t>Key Issues and Trends</a:t>
            </a:r>
            <a:endParaRPr lang="en-US" dirty="0"/>
          </a:p>
        </p:txBody>
      </p:sp>
    </p:spTree>
    <p:extLst>
      <p:ext uri="{BB962C8B-B14F-4D97-AF65-F5344CB8AC3E}">
        <p14:creationId xmlns:p14="http://schemas.microsoft.com/office/powerpoint/2010/main" val="1420204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defRPr/>
            </a:pPr>
            <a:r>
              <a:rPr lang="en-US" sz="2400"/>
              <a:t>Support longitudinal health records</a:t>
            </a:r>
          </a:p>
          <a:p>
            <a:pPr>
              <a:defRPr/>
            </a:pPr>
            <a:r>
              <a:rPr lang="en-US" sz="2400"/>
              <a:t>Link data across different venues</a:t>
            </a:r>
          </a:p>
          <a:p>
            <a:pPr lvl="1">
              <a:defRPr/>
            </a:pPr>
            <a:r>
              <a:rPr lang="en-US" sz="2400"/>
              <a:t>From an inpatient visit to office visits to an ED visit in a different state</a:t>
            </a:r>
          </a:p>
          <a:p>
            <a:pPr>
              <a:buFont typeface="Arial" pitchFamily="34" charset="0"/>
              <a:buChar char="•"/>
              <a:defRPr/>
            </a:pPr>
            <a:r>
              <a:rPr lang="en-US" sz="2400"/>
              <a:t>Essential to the creation of any countrywide or worldwide health information network</a:t>
            </a:r>
          </a:p>
          <a:p>
            <a:pPr marL="0" indent="0">
              <a:buFont typeface="Arial" charset="0"/>
              <a:buNone/>
              <a:defRPr/>
            </a:pPr>
            <a:endParaRPr lang="en-US" dirty="0"/>
          </a:p>
        </p:txBody>
      </p:sp>
      <p:sp>
        <p:nvSpPr>
          <p:cNvPr id="4" name="Rectangle 2"/>
          <p:cNvSpPr>
            <a:spLocks noGrp="1" noChangeArrowheads="1"/>
          </p:cNvSpPr>
          <p:nvPr>
            <p:ph type="title"/>
          </p:nvPr>
        </p:nvSpPr>
        <p:spPr/>
        <p:txBody>
          <a:bodyPr>
            <a:noAutofit/>
          </a:bodyPr>
          <a:lstStyle/>
          <a:p>
            <a:r>
              <a:rPr lang="en-US"/>
              <a:t>Health Information Exchanges (HIE)</a:t>
            </a:r>
            <a:endParaRPr lang="en-US" dirty="0"/>
          </a:p>
        </p:txBody>
      </p:sp>
    </p:spTree>
    <p:extLst>
      <p:ext uri="{BB962C8B-B14F-4D97-AF65-F5344CB8AC3E}">
        <p14:creationId xmlns:p14="http://schemas.microsoft.com/office/powerpoint/2010/main" val="3699397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18" y="1579055"/>
            <a:ext cx="7970981" cy="4280324"/>
          </a:xfrm>
        </p:spPr>
        <p:txBody>
          <a:bodyPr>
            <a:normAutofit fontScale="85000" lnSpcReduction="20000"/>
          </a:bodyPr>
          <a:lstStyle/>
          <a:p>
            <a:r>
              <a:rPr lang="en-US" dirty="0"/>
              <a:t>Interoperability: the extent to which systems and devices can exchange data and interpret that shared data</a:t>
            </a:r>
          </a:p>
          <a:p>
            <a:pPr lvl="1"/>
            <a:r>
              <a:rPr lang="en-US" dirty="0"/>
              <a:t>Examples;</a:t>
            </a:r>
          </a:p>
          <a:p>
            <a:pPr lvl="2"/>
            <a:r>
              <a:rPr lang="en-US" dirty="0"/>
              <a:t>Health Level 7 (HL7)</a:t>
            </a:r>
          </a:p>
          <a:p>
            <a:pPr lvl="2"/>
            <a:r>
              <a:rPr lang="en-US" dirty="0"/>
              <a:t>Digital Imaging and Communications (DICOM)</a:t>
            </a:r>
          </a:p>
          <a:p>
            <a:pPr lvl="2"/>
            <a:r>
              <a:rPr lang="en-US" dirty="0"/>
              <a:t>LOINC (Laboratory Data)</a:t>
            </a:r>
          </a:p>
          <a:p>
            <a:pPr lvl="2"/>
            <a:r>
              <a:rPr lang="en-US" dirty="0" err="1"/>
              <a:t>RxNorm</a:t>
            </a:r>
            <a:r>
              <a:rPr lang="en-US" dirty="0"/>
              <a:t> (Pharmacy)</a:t>
            </a:r>
          </a:p>
          <a:p>
            <a:pPr lvl="2"/>
            <a:r>
              <a:rPr lang="en-US" dirty="0"/>
              <a:t>SNOMED Clinical Terms (SNOMED CT)</a:t>
            </a:r>
          </a:p>
          <a:p>
            <a:pPr lvl="2"/>
            <a:r>
              <a:rPr lang="en-US" dirty="0"/>
              <a:t>International Statistical Classification of Diseases and Related Health Problems (ICD)</a:t>
            </a:r>
          </a:p>
          <a:p>
            <a:pPr lvl="2"/>
            <a:r>
              <a:rPr lang="en-US" dirty="0"/>
              <a:t>Current Procedural Terminology (CPT)</a:t>
            </a:r>
          </a:p>
          <a:p>
            <a:endParaRPr lang="en-US" dirty="0"/>
          </a:p>
        </p:txBody>
      </p:sp>
      <p:sp>
        <p:nvSpPr>
          <p:cNvPr id="2" name="Title 1"/>
          <p:cNvSpPr>
            <a:spLocks noGrp="1"/>
          </p:cNvSpPr>
          <p:nvPr>
            <p:ph type="title"/>
          </p:nvPr>
        </p:nvSpPr>
        <p:spPr/>
        <p:txBody>
          <a:bodyPr/>
          <a:lstStyle/>
          <a:p>
            <a:r>
              <a:rPr lang="en-US"/>
              <a:t>Interoperability and Standards</a:t>
            </a:r>
            <a:endParaRPr lang="en-US" dirty="0"/>
          </a:p>
        </p:txBody>
      </p:sp>
    </p:spTree>
    <p:extLst>
      <p:ext uri="{BB962C8B-B14F-4D97-AF65-F5344CB8AC3E}">
        <p14:creationId xmlns:p14="http://schemas.microsoft.com/office/powerpoint/2010/main" val="793507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defRPr/>
            </a:pPr>
            <a:r>
              <a:rPr lang="en-US" sz="2400" dirty="0"/>
              <a:t>Essential for a health information network to exist</a:t>
            </a:r>
          </a:p>
          <a:p>
            <a:pPr>
              <a:defRPr/>
            </a:pPr>
            <a:r>
              <a:rPr lang="en-US" sz="2400" dirty="0"/>
              <a:t>Interface engines permit disparate information systems to be connected correctly – drive the systems, matching data and patients correctly.</a:t>
            </a:r>
          </a:p>
          <a:p>
            <a:pPr>
              <a:defRPr/>
            </a:pPr>
            <a:r>
              <a:rPr lang="en-US" sz="2400" dirty="0"/>
              <a:t>Without, errors would occur in patient charts, care and billing.</a:t>
            </a:r>
          </a:p>
          <a:p>
            <a:pPr marL="0" indent="0">
              <a:buFont typeface="Arial" charset="0"/>
              <a:buNone/>
              <a:defRPr/>
            </a:pPr>
            <a:endParaRPr lang="en-US" b="1" dirty="0"/>
          </a:p>
          <a:p>
            <a:pPr>
              <a:defRPr/>
            </a:pPr>
            <a:endParaRPr lang="en-US" dirty="0"/>
          </a:p>
        </p:txBody>
      </p:sp>
      <p:sp>
        <p:nvSpPr>
          <p:cNvPr id="4" name="Rectangle 2"/>
          <p:cNvSpPr>
            <a:spLocks noGrp="1" noChangeArrowheads="1"/>
          </p:cNvSpPr>
          <p:nvPr>
            <p:ph type="title"/>
          </p:nvPr>
        </p:nvSpPr>
        <p:spPr/>
        <p:txBody>
          <a:bodyPr>
            <a:noAutofit/>
          </a:bodyPr>
          <a:lstStyle/>
          <a:p>
            <a:r>
              <a:rPr lang="en-US"/>
              <a:t>Data Integration/Interface Engines</a:t>
            </a:r>
            <a:endParaRPr lang="en-US" dirty="0"/>
          </a:p>
        </p:txBody>
      </p:sp>
    </p:spTree>
    <p:extLst>
      <p:ext uri="{BB962C8B-B14F-4D97-AF65-F5344CB8AC3E}">
        <p14:creationId xmlns:p14="http://schemas.microsoft.com/office/powerpoint/2010/main" val="2379602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2400" dirty="0"/>
              <a:t>Storing data in a warehouse allows multiple systems to query the warehouse and retrieve the data at the same time</a:t>
            </a:r>
          </a:p>
          <a:p>
            <a:pPr>
              <a:defRPr/>
            </a:pPr>
            <a:r>
              <a:rPr lang="en-US" sz="2400" dirty="0"/>
              <a:t>Data warehouses support quality reporting &amp; research</a:t>
            </a:r>
          </a:p>
          <a:p>
            <a:pPr lvl="1">
              <a:defRPr/>
            </a:pPr>
            <a:r>
              <a:rPr lang="en-US" sz="2400" dirty="0"/>
              <a:t>Define “at risk” populations</a:t>
            </a:r>
          </a:p>
          <a:p>
            <a:pPr lvl="1">
              <a:defRPr/>
            </a:pPr>
            <a:r>
              <a:rPr lang="en-US" sz="2400" dirty="0"/>
              <a:t>Search for patterns of illness</a:t>
            </a:r>
          </a:p>
          <a:p>
            <a:endParaRPr lang="en-US" dirty="0"/>
          </a:p>
        </p:txBody>
      </p:sp>
      <p:sp>
        <p:nvSpPr>
          <p:cNvPr id="2" name="Title 1"/>
          <p:cNvSpPr>
            <a:spLocks noGrp="1"/>
          </p:cNvSpPr>
          <p:nvPr>
            <p:ph type="title"/>
          </p:nvPr>
        </p:nvSpPr>
        <p:spPr/>
        <p:txBody>
          <a:bodyPr/>
          <a:lstStyle/>
          <a:p>
            <a:r>
              <a:rPr lang="en-US"/>
              <a:t>Data Warehouses</a:t>
            </a:r>
            <a:endParaRPr lang="en-US" dirty="0"/>
          </a:p>
        </p:txBody>
      </p:sp>
    </p:spTree>
    <p:extLst>
      <p:ext uri="{BB962C8B-B14F-4D97-AF65-F5344CB8AC3E}">
        <p14:creationId xmlns:p14="http://schemas.microsoft.com/office/powerpoint/2010/main" val="510275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715818" y="1747497"/>
            <a:ext cx="7970981" cy="3967503"/>
          </a:xfrm>
        </p:spPr>
        <p:txBody>
          <a:bodyPr>
            <a:normAutofit/>
          </a:bodyPr>
          <a:lstStyle/>
          <a:p>
            <a:r>
              <a:rPr lang="en-US" altLang="en-US" dirty="0"/>
              <a:t>Consists of technologies, applications and practices for the collection, integration, analysis and presentation of clinical information, for the purpose of promoting better clinical decision-making</a:t>
            </a:r>
          </a:p>
          <a:p>
            <a:pPr lvl="1"/>
            <a:r>
              <a:rPr lang="en-US" altLang="en-US" dirty="0"/>
              <a:t>Continuous quality improvement</a:t>
            </a:r>
          </a:p>
          <a:p>
            <a:pPr lvl="1"/>
            <a:r>
              <a:rPr lang="en-US" altLang="en-US" dirty="0"/>
              <a:t>Provider performance</a:t>
            </a:r>
          </a:p>
          <a:p>
            <a:pPr lvl="1"/>
            <a:r>
              <a:rPr lang="en-US" altLang="en-US" dirty="0"/>
              <a:t>Population health</a:t>
            </a:r>
          </a:p>
          <a:p>
            <a:pPr lvl="1"/>
            <a:r>
              <a:rPr lang="en-US" altLang="en-US" dirty="0"/>
              <a:t>Comparative effectiveness</a:t>
            </a:r>
          </a:p>
          <a:p>
            <a:endParaRPr lang="en-US" altLang="en-US" dirty="0"/>
          </a:p>
          <a:p>
            <a:pPr lvl="1"/>
            <a:endParaRPr lang="en-US" altLang="en-US" dirty="0"/>
          </a:p>
          <a:p>
            <a:pPr lvl="1"/>
            <a:endParaRPr lang="en-US" altLang="en-US" dirty="0"/>
          </a:p>
          <a:p>
            <a:endParaRPr lang="en-US" altLang="en-US" dirty="0"/>
          </a:p>
        </p:txBody>
      </p:sp>
      <p:sp>
        <p:nvSpPr>
          <p:cNvPr id="29698" name="Rectangle 2"/>
          <p:cNvSpPr>
            <a:spLocks noGrp="1" noChangeArrowheads="1"/>
          </p:cNvSpPr>
          <p:nvPr>
            <p:ph type="title"/>
          </p:nvPr>
        </p:nvSpPr>
        <p:spPr/>
        <p:txBody>
          <a:bodyPr/>
          <a:lstStyle/>
          <a:p>
            <a:r>
              <a:rPr lang="en-US" altLang="en-US"/>
              <a:t>Clinical and Business Intelligence (CBI)</a:t>
            </a:r>
            <a:endParaRPr lang="en-US" altLang="en-US" dirty="0"/>
          </a:p>
        </p:txBody>
      </p:sp>
    </p:spTree>
    <p:extLst>
      <p:ext uri="{BB962C8B-B14F-4D97-AF65-F5344CB8AC3E}">
        <p14:creationId xmlns:p14="http://schemas.microsoft.com/office/powerpoint/2010/main" val="889701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715818" y="1723434"/>
            <a:ext cx="7970981" cy="3479031"/>
          </a:xfrm>
        </p:spPr>
        <p:txBody>
          <a:bodyPr>
            <a:normAutofit fontScale="85000" lnSpcReduction="20000"/>
          </a:bodyPr>
          <a:lstStyle/>
          <a:p>
            <a:r>
              <a:rPr lang="en-US" altLang="en-US" dirty="0"/>
              <a:t>Business Intelligence Tools</a:t>
            </a:r>
          </a:p>
          <a:p>
            <a:pPr lvl="1"/>
            <a:r>
              <a:rPr lang="en-US" altLang="en-US" dirty="0"/>
              <a:t>For example; </a:t>
            </a:r>
          </a:p>
          <a:p>
            <a:pPr lvl="2"/>
            <a:r>
              <a:rPr lang="en-US" altLang="en-US" dirty="0"/>
              <a:t>Improve patient safety and patient care</a:t>
            </a:r>
          </a:p>
          <a:p>
            <a:pPr lvl="2"/>
            <a:r>
              <a:rPr lang="en-US" altLang="en-US" dirty="0"/>
              <a:t>Analyze operating room use </a:t>
            </a:r>
          </a:p>
          <a:p>
            <a:pPr lvl="2"/>
            <a:r>
              <a:rPr lang="en-US" altLang="en-US" dirty="0"/>
              <a:t>Analyze staff overtime patterns</a:t>
            </a:r>
          </a:p>
          <a:p>
            <a:pPr lvl="1"/>
            <a:endParaRPr lang="en-US" altLang="en-US" dirty="0"/>
          </a:p>
          <a:p>
            <a:r>
              <a:rPr lang="en-US" altLang="en-US" dirty="0"/>
              <a:t>Collecting Business Intelligence</a:t>
            </a:r>
          </a:p>
          <a:p>
            <a:pPr lvl="1"/>
            <a:r>
              <a:rPr lang="en-US" altLang="en-US" dirty="0"/>
              <a:t>Specific applications</a:t>
            </a:r>
          </a:p>
          <a:p>
            <a:pPr lvl="1"/>
            <a:r>
              <a:rPr lang="en-US" altLang="en-US" dirty="0"/>
              <a:t>Data warehouses</a:t>
            </a:r>
          </a:p>
          <a:p>
            <a:pPr lvl="1"/>
            <a:endParaRPr lang="en-US" altLang="en-US" dirty="0"/>
          </a:p>
          <a:p>
            <a:pPr lvl="1"/>
            <a:endParaRPr lang="en-US" altLang="en-US" dirty="0"/>
          </a:p>
          <a:p>
            <a:endParaRPr lang="en-US" altLang="en-US" dirty="0"/>
          </a:p>
        </p:txBody>
      </p:sp>
      <p:sp>
        <p:nvSpPr>
          <p:cNvPr id="29698" name="Rectangle 2"/>
          <p:cNvSpPr>
            <a:spLocks noGrp="1" noChangeArrowheads="1"/>
          </p:cNvSpPr>
          <p:nvPr>
            <p:ph type="title"/>
          </p:nvPr>
        </p:nvSpPr>
        <p:spPr/>
        <p:txBody>
          <a:bodyPr/>
          <a:lstStyle/>
          <a:p>
            <a:r>
              <a:rPr lang="en-US" altLang="en-US"/>
              <a:t>Clinical and Business Intelligence (CBI) Continued</a:t>
            </a:r>
            <a:endParaRPr lang="en-US" altLang="en-US" dirty="0"/>
          </a:p>
        </p:txBody>
      </p:sp>
    </p:spTree>
    <p:extLst>
      <p:ext uri="{BB962C8B-B14F-4D97-AF65-F5344CB8AC3E}">
        <p14:creationId xmlns:p14="http://schemas.microsoft.com/office/powerpoint/2010/main" val="3696908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noAutofit/>
          </a:bodyPr>
          <a:lstStyle/>
          <a:p>
            <a:pPr marL="192024" lvl="1" indent="-192024">
              <a:lnSpc>
                <a:spcPct val="110000"/>
              </a:lnSpc>
              <a:buFont typeface="Arial"/>
              <a:buChar char="•"/>
              <a:defRPr/>
            </a:pPr>
            <a:r>
              <a:rPr lang="en-US" altLang="en-US" sz="2400" dirty="0"/>
              <a:t>Two professionals communicating at a distance or a consultation from an academic medical center to a rural hospital with a severely injured patient</a:t>
            </a:r>
          </a:p>
          <a:p>
            <a:pPr>
              <a:lnSpc>
                <a:spcPct val="110000"/>
              </a:lnSpc>
              <a:defRPr/>
            </a:pPr>
            <a:r>
              <a:rPr lang="en-US" altLang="en-US" sz="2400" dirty="0"/>
              <a:t>Requires broadband accessibility on both sides; video cameras with detailed resolution capabilities, microphone, equipment that will directly transmit data through the computer (e.g. blood pressure cuff and pulse oximeter) and the ability to send radiology and lab results/reports</a:t>
            </a:r>
          </a:p>
        </p:txBody>
      </p:sp>
      <p:sp>
        <p:nvSpPr>
          <p:cNvPr id="30722" name="Rectangle 2"/>
          <p:cNvSpPr>
            <a:spLocks noGrp="1" noChangeArrowheads="1"/>
          </p:cNvSpPr>
          <p:nvPr>
            <p:ph type="title"/>
          </p:nvPr>
        </p:nvSpPr>
        <p:spPr/>
        <p:txBody>
          <a:bodyPr/>
          <a:lstStyle/>
          <a:p>
            <a:r>
              <a:rPr lang="en-US" altLang="en-US"/>
              <a:t>Telehealth and Telemedicine</a:t>
            </a:r>
            <a:endParaRPr lang="en-US" altLang="en-US" dirty="0"/>
          </a:p>
        </p:txBody>
      </p:sp>
    </p:spTree>
    <p:extLst>
      <p:ext uri="{BB962C8B-B14F-4D97-AF65-F5344CB8AC3E}">
        <p14:creationId xmlns:p14="http://schemas.microsoft.com/office/powerpoint/2010/main" val="2308702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715818" y="1915939"/>
            <a:ext cx="7970981" cy="3479031"/>
          </a:xfrm>
        </p:spPr>
        <p:txBody>
          <a:bodyPr/>
          <a:lstStyle/>
          <a:p>
            <a:r>
              <a:rPr lang="en-US" altLang="en-US" dirty="0"/>
              <a:t>Benefits</a:t>
            </a:r>
          </a:p>
          <a:p>
            <a:pPr lvl="1"/>
            <a:r>
              <a:rPr lang="en-US" altLang="en-US" dirty="0"/>
              <a:t>Increased access to specialized care to underserved areas</a:t>
            </a:r>
          </a:p>
          <a:p>
            <a:pPr lvl="1"/>
            <a:r>
              <a:rPr lang="en-US" altLang="en-US" dirty="0"/>
              <a:t>Sometimes faster than face-to-face appointment</a:t>
            </a:r>
          </a:p>
          <a:p>
            <a:pPr lvl="1"/>
            <a:r>
              <a:rPr lang="en-US" altLang="en-US" dirty="0"/>
              <a:t>Physician/clinician is included</a:t>
            </a:r>
          </a:p>
          <a:p>
            <a:pPr lvl="1"/>
            <a:r>
              <a:rPr lang="en-US" altLang="en-US" dirty="0"/>
              <a:t>No driving</a:t>
            </a:r>
          </a:p>
        </p:txBody>
      </p:sp>
      <p:sp>
        <p:nvSpPr>
          <p:cNvPr id="30722" name="Rectangle 2"/>
          <p:cNvSpPr>
            <a:spLocks noGrp="1" noChangeArrowheads="1"/>
          </p:cNvSpPr>
          <p:nvPr>
            <p:ph type="title"/>
          </p:nvPr>
        </p:nvSpPr>
        <p:spPr/>
        <p:txBody>
          <a:bodyPr/>
          <a:lstStyle/>
          <a:p>
            <a:r>
              <a:rPr lang="en-US" altLang="en-US"/>
              <a:t>Telehealth and Telemedicine Continued</a:t>
            </a:r>
            <a:endParaRPr lang="en-US" altLang="en-US" dirty="0"/>
          </a:p>
        </p:txBody>
      </p:sp>
      <p:pic>
        <p:nvPicPr>
          <p:cNvPr id="2867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6259" y="4427097"/>
            <a:ext cx="1247625" cy="1367589"/>
          </a:xfrm>
          <a:prstGeom prst="rect">
            <a:avLst/>
          </a:prstGeom>
          <a:noFill/>
          <a:ln>
            <a:noFill/>
          </a:ln>
          <a:effectLst>
            <a:outerShdw blurRad="149987" dist="250190" dir="8460000" algn="ctr">
              <a:srgbClr val="000000">
                <a:alpha val="28000"/>
              </a:srgbClr>
            </a:outerShdw>
            <a:softEdge rad="31750"/>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90025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CPHIMS Competency Areas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65619709"/>
              </p:ext>
            </p:extLst>
          </p:nvPr>
        </p:nvGraphicFramePr>
        <p:xfrm>
          <a:off x="715820" y="1348258"/>
          <a:ext cx="7894245" cy="4299117"/>
        </p:xfrm>
        <a:graphic>
          <a:graphicData uri="http://schemas.openxmlformats.org/drawingml/2006/table">
            <a:tbl>
              <a:tblPr firstRow="1" bandRow="1">
                <a:tableStyleId>{073A0DAA-6AF3-43AB-8588-CEC1D06C72B9}</a:tableStyleId>
              </a:tblPr>
              <a:tblGrid>
                <a:gridCol w="4177728">
                  <a:extLst>
                    <a:ext uri="{9D8B030D-6E8A-4147-A177-3AD203B41FA5}">
                      <a16:colId xmlns:a16="http://schemas.microsoft.com/office/drawing/2014/main" val="20000"/>
                    </a:ext>
                  </a:extLst>
                </a:gridCol>
                <a:gridCol w="414655">
                  <a:extLst>
                    <a:ext uri="{9D8B030D-6E8A-4147-A177-3AD203B41FA5}">
                      <a16:colId xmlns:a16="http://schemas.microsoft.com/office/drawing/2014/main" val="20001"/>
                    </a:ext>
                  </a:extLst>
                </a:gridCol>
                <a:gridCol w="459712">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60959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72765">
                  <a:extLst>
                    <a:ext uri="{9D8B030D-6E8A-4147-A177-3AD203B41FA5}">
                      <a16:colId xmlns:a16="http://schemas.microsoft.com/office/drawing/2014/main" val="20007"/>
                    </a:ext>
                  </a:extLst>
                </a:gridCol>
                <a:gridCol w="540586">
                  <a:extLst>
                    <a:ext uri="{9D8B030D-6E8A-4147-A177-3AD203B41FA5}">
                      <a16:colId xmlns:a16="http://schemas.microsoft.com/office/drawing/2014/main" val="20008"/>
                    </a:ext>
                  </a:extLst>
                </a:gridCol>
              </a:tblGrid>
              <a:tr h="276654">
                <a:tc rowSpan="2">
                  <a:txBody>
                    <a:bodyPr/>
                    <a:lstStyle/>
                    <a:p>
                      <a:pPr algn="ctr"/>
                      <a:r>
                        <a:rPr lang="en-US" sz="1200" b="1" kern="1200" dirty="0">
                          <a:solidFill>
                            <a:schemeClr val="lt1"/>
                          </a:solidFill>
                          <a:effectLst/>
                          <a:latin typeface="+mn-lt"/>
                          <a:ea typeface="+mn-ea"/>
                          <a:cs typeface="+mn-cs"/>
                        </a:rPr>
                        <a:t>CPHIMS Examination Content Outline</a:t>
                      </a:r>
                    </a:p>
                    <a:p>
                      <a:pPr algn="ctr"/>
                      <a:r>
                        <a:rPr lang="en-US" sz="1200" b="0" kern="1200" dirty="0">
                          <a:solidFill>
                            <a:schemeClr val="lt1"/>
                          </a:solidFill>
                          <a:effectLst/>
                          <a:latin typeface="+mn-lt"/>
                          <a:ea typeface="+mn-ea"/>
                          <a:cs typeface="+mn-cs"/>
                        </a:rPr>
                        <a:t>(effective March 01, 2013)</a:t>
                      </a:r>
                      <a:endParaRPr lang="en-US" sz="1200" b="0" dirty="0"/>
                    </a:p>
                  </a:txBody>
                  <a:tcPr>
                    <a:solidFill>
                      <a:srgbClr val="0070C0"/>
                    </a:solidFill>
                  </a:tcPr>
                </a:tc>
                <a:tc gridSpan="6">
                  <a:txBody>
                    <a:bodyPr/>
                    <a:lstStyle/>
                    <a:p>
                      <a:pPr algn="ctr"/>
                      <a:r>
                        <a:rPr lang="en-US" sz="1200" b="1" dirty="0"/>
                        <a:t>Cognitive Level</a:t>
                      </a:r>
                    </a:p>
                  </a:txBody>
                  <a:tcPr>
                    <a:solidFill>
                      <a:srgbClr val="0070C0"/>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rowSpan="2" gridSpan="2">
                  <a:txBody>
                    <a:bodyPr/>
                    <a:lstStyle/>
                    <a:p>
                      <a:pPr algn="ctr"/>
                      <a:endParaRPr lang="en-US" sz="1200" dirty="0"/>
                    </a:p>
                    <a:p>
                      <a:pPr algn="ctr"/>
                      <a:r>
                        <a:rPr lang="en-US" sz="1200" dirty="0"/>
                        <a:t>Total</a:t>
                      </a:r>
                    </a:p>
                  </a:txBody>
                  <a:tcPr>
                    <a:solidFill>
                      <a:srgbClr val="0070C0"/>
                    </a:solidFill>
                  </a:tcPr>
                </a:tc>
                <a:tc rowSpan="2" hMerge="1">
                  <a:txBody>
                    <a:bodyPr/>
                    <a:lstStyle/>
                    <a:p>
                      <a:endParaRPr lang="en-US"/>
                    </a:p>
                  </a:txBody>
                  <a:tcPr/>
                </a:tc>
                <a:extLst>
                  <a:ext uri="{0D108BD9-81ED-4DB2-BD59-A6C34878D82A}">
                    <a16:rowId xmlns:a16="http://schemas.microsoft.com/office/drawing/2014/main" val="10000"/>
                  </a:ext>
                </a:extLst>
              </a:tr>
              <a:tr h="395225">
                <a:tc vMerge="1">
                  <a:txBody>
                    <a:bodyPr/>
                    <a:lstStyle/>
                    <a:p>
                      <a:endParaRPr lang="en-US"/>
                    </a:p>
                  </a:txBody>
                  <a:tcPr/>
                </a:tc>
                <a:tc gridSpan="2">
                  <a:txBody>
                    <a:bodyPr/>
                    <a:lstStyle/>
                    <a:p>
                      <a:pPr algn="ctr"/>
                      <a:r>
                        <a:rPr lang="en-US" sz="1200" dirty="0">
                          <a:solidFill>
                            <a:schemeClr val="bg1"/>
                          </a:solidFill>
                        </a:rPr>
                        <a:t>Recall</a:t>
                      </a:r>
                    </a:p>
                  </a:txBody>
                  <a:tcPr>
                    <a:solidFill>
                      <a:srgbClr val="0070C0"/>
                    </a:solidFill>
                  </a:tcPr>
                </a:tc>
                <a:tc hMerge="1">
                  <a:txBody>
                    <a:bodyPr/>
                    <a:lstStyle/>
                    <a:p>
                      <a:endParaRPr lang="en-US"/>
                    </a:p>
                  </a:txBody>
                  <a:tcPr/>
                </a:tc>
                <a:tc gridSpan="2">
                  <a:txBody>
                    <a:bodyPr/>
                    <a:lstStyle/>
                    <a:p>
                      <a:pPr algn="ctr"/>
                      <a:r>
                        <a:rPr lang="en-US" sz="1200" dirty="0">
                          <a:solidFill>
                            <a:schemeClr val="bg1"/>
                          </a:solidFill>
                        </a:rPr>
                        <a:t>Application</a:t>
                      </a:r>
                    </a:p>
                  </a:txBody>
                  <a:tcPr>
                    <a:solidFill>
                      <a:srgbClr val="0070C0"/>
                    </a:solidFill>
                  </a:tcPr>
                </a:tc>
                <a:tc hMerge="1">
                  <a:txBody>
                    <a:bodyPr/>
                    <a:lstStyle/>
                    <a:p>
                      <a:endParaRPr lang="en-US"/>
                    </a:p>
                  </a:txBody>
                  <a:tcPr/>
                </a:tc>
                <a:tc gridSpan="2">
                  <a:txBody>
                    <a:bodyPr/>
                    <a:lstStyle/>
                    <a:p>
                      <a:pPr algn="ctr"/>
                      <a:r>
                        <a:rPr lang="en-US" sz="1200" dirty="0">
                          <a:solidFill>
                            <a:schemeClr val="bg1"/>
                          </a:solidFill>
                        </a:rPr>
                        <a:t>Analysis</a:t>
                      </a:r>
                    </a:p>
                  </a:txBody>
                  <a:tcPr>
                    <a:solidFill>
                      <a:srgbClr val="0070C0"/>
                    </a:solidFill>
                  </a:tcP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001"/>
                  </a:ext>
                </a:extLst>
              </a:tr>
              <a:tr h="276654">
                <a:tc>
                  <a:txBody>
                    <a:bodyPr/>
                    <a:lstStyle/>
                    <a:p>
                      <a:r>
                        <a:rPr lang="en-US" sz="1200" b="1" kern="1200" dirty="0">
                          <a:solidFill>
                            <a:schemeClr val="dk1"/>
                          </a:solidFill>
                          <a:effectLst/>
                          <a:latin typeface="+mn-lt"/>
                          <a:ea typeface="+mn-ea"/>
                          <a:cs typeface="+mn-cs"/>
                        </a:rPr>
                        <a:t>1. General</a:t>
                      </a:r>
                      <a:endParaRPr lang="en-US" sz="1200" dirty="0"/>
                    </a:p>
                  </a:txBody>
                  <a:tcPr/>
                </a:tc>
                <a:tc>
                  <a:txBody>
                    <a:bodyPr/>
                    <a:lstStyle/>
                    <a:p>
                      <a:r>
                        <a:rPr lang="en-US" sz="1100" dirty="0"/>
                        <a:t>22 </a:t>
                      </a:r>
                    </a:p>
                  </a:txBody>
                  <a:tcPr/>
                </a:tc>
                <a:tc>
                  <a:txBody>
                    <a:bodyPr/>
                    <a:lstStyle/>
                    <a:p>
                      <a:r>
                        <a:rPr lang="en-US" sz="1000" i="1" dirty="0"/>
                        <a:t>22%</a:t>
                      </a:r>
                    </a:p>
                  </a:txBody>
                  <a:tcPr/>
                </a:tc>
                <a:tc>
                  <a:txBody>
                    <a:bodyPr/>
                    <a:lstStyle/>
                    <a:p>
                      <a:r>
                        <a:rPr lang="en-US" sz="1100" dirty="0"/>
                        <a:t>6</a:t>
                      </a:r>
                    </a:p>
                  </a:txBody>
                  <a:tcPr/>
                </a:tc>
                <a:tc>
                  <a:txBody>
                    <a:bodyPr/>
                    <a:lstStyle/>
                    <a:p>
                      <a:r>
                        <a:rPr lang="en-US" sz="1000" i="1" dirty="0"/>
                        <a:t>6%</a:t>
                      </a:r>
                    </a:p>
                  </a:txBody>
                  <a:tcPr/>
                </a:tc>
                <a:tc>
                  <a:txBody>
                    <a:bodyPr/>
                    <a:lstStyle/>
                    <a:p>
                      <a:r>
                        <a:rPr lang="en-US" sz="1100" dirty="0"/>
                        <a:t>0</a:t>
                      </a:r>
                    </a:p>
                  </a:txBody>
                  <a:tcPr/>
                </a:tc>
                <a:tc>
                  <a:txBody>
                    <a:bodyPr/>
                    <a:lstStyle/>
                    <a:p>
                      <a:r>
                        <a:rPr lang="en-US" sz="1000" i="1" dirty="0"/>
                        <a:t>0%</a:t>
                      </a:r>
                    </a:p>
                  </a:txBody>
                  <a:tcPr/>
                </a:tc>
                <a:tc>
                  <a:txBody>
                    <a:bodyPr/>
                    <a:lstStyle/>
                    <a:p>
                      <a:r>
                        <a:rPr lang="en-US" sz="1100" dirty="0"/>
                        <a:t>28</a:t>
                      </a:r>
                    </a:p>
                  </a:txBody>
                  <a:tcPr/>
                </a:tc>
                <a:tc>
                  <a:txBody>
                    <a:bodyPr/>
                    <a:lstStyle/>
                    <a:p>
                      <a:r>
                        <a:rPr lang="en-US" sz="1000" i="1" dirty="0"/>
                        <a:t>28%</a:t>
                      </a:r>
                    </a:p>
                  </a:txBody>
                  <a:tcPr/>
                </a:tc>
                <a:extLst>
                  <a:ext uri="{0D108BD9-81ED-4DB2-BD59-A6C34878D82A}">
                    <a16:rowId xmlns:a16="http://schemas.microsoft.com/office/drawing/2014/main" val="10002"/>
                  </a:ext>
                </a:extLst>
              </a:tr>
              <a:tr h="261284">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1">
                              <a:lumMod val="65000"/>
                            </a:schemeClr>
                          </a:solidFill>
                          <a:effectLst/>
                          <a:latin typeface="+mn-lt"/>
                          <a:ea typeface="+mn-ea"/>
                          <a:cs typeface="+mn-cs"/>
                        </a:rPr>
                        <a:t>A. Healthcare  Environment</a:t>
                      </a:r>
                    </a:p>
                  </a:txBody>
                  <a:tcPr/>
                </a:tc>
                <a:tc>
                  <a:txBody>
                    <a:bodyPr/>
                    <a:lstStyle/>
                    <a:p>
                      <a:r>
                        <a:rPr lang="en-US" sz="1100" dirty="0">
                          <a:solidFill>
                            <a:schemeClr val="bg1">
                              <a:lumMod val="65000"/>
                            </a:schemeClr>
                          </a:solidFill>
                        </a:rPr>
                        <a:t>10 </a:t>
                      </a:r>
                    </a:p>
                  </a:txBody>
                  <a:tcPr/>
                </a:tc>
                <a:tc>
                  <a:txBody>
                    <a:bodyPr/>
                    <a:lstStyle/>
                    <a:p>
                      <a:r>
                        <a:rPr lang="en-US" sz="1000" i="1" dirty="0">
                          <a:solidFill>
                            <a:schemeClr val="bg1">
                              <a:lumMod val="65000"/>
                            </a:schemeClr>
                          </a:solidFill>
                        </a:rPr>
                        <a:t>10%</a:t>
                      </a:r>
                    </a:p>
                  </a:txBody>
                  <a:tcPr/>
                </a:tc>
                <a:tc>
                  <a:txBody>
                    <a:bodyPr/>
                    <a:lstStyle/>
                    <a:p>
                      <a:r>
                        <a:rPr lang="en-US" sz="1100" dirty="0">
                          <a:solidFill>
                            <a:schemeClr val="bg1">
                              <a:lumMod val="65000"/>
                            </a:schemeClr>
                          </a:solidFill>
                        </a:rPr>
                        <a:t>4</a:t>
                      </a:r>
                    </a:p>
                  </a:txBody>
                  <a:tcPr/>
                </a:tc>
                <a:tc>
                  <a:txBody>
                    <a:bodyPr/>
                    <a:lstStyle/>
                    <a:p>
                      <a:r>
                        <a:rPr lang="en-US" sz="1000" i="1" dirty="0">
                          <a:solidFill>
                            <a:schemeClr val="bg1">
                              <a:lumMod val="65000"/>
                            </a:schemeClr>
                          </a:solidFill>
                        </a:rPr>
                        <a:t>4%</a:t>
                      </a:r>
                    </a:p>
                  </a:txBody>
                  <a:tcPr/>
                </a:tc>
                <a:tc>
                  <a:txBody>
                    <a:bodyPr/>
                    <a:lstStyle/>
                    <a:p>
                      <a:r>
                        <a:rPr lang="en-US" sz="1100" dirty="0">
                          <a:solidFill>
                            <a:schemeClr val="bg1">
                              <a:lumMod val="65000"/>
                            </a:schemeClr>
                          </a:solidFill>
                        </a:rPr>
                        <a:t>0</a:t>
                      </a:r>
                    </a:p>
                  </a:txBody>
                  <a:tcPr/>
                </a:tc>
                <a:tc>
                  <a:txBody>
                    <a:bodyPr/>
                    <a:lstStyle/>
                    <a:p>
                      <a:r>
                        <a:rPr lang="en-US" sz="1000" i="1" dirty="0">
                          <a:solidFill>
                            <a:schemeClr val="bg1">
                              <a:lumMod val="65000"/>
                            </a:schemeClr>
                          </a:solidFill>
                        </a:rPr>
                        <a:t>0%</a:t>
                      </a:r>
                    </a:p>
                  </a:txBody>
                  <a:tcPr/>
                </a:tc>
                <a:tc>
                  <a:txBody>
                    <a:bodyPr/>
                    <a:lstStyle/>
                    <a:p>
                      <a:r>
                        <a:rPr lang="en-US" sz="1100" dirty="0">
                          <a:solidFill>
                            <a:schemeClr val="bg1">
                              <a:lumMod val="65000"/>
                            </a:schemeClr>
                          </a:solidFill>
                        </a:rPr>
                        <a:t>14</a:t>
                      </a:r>
                    </a:p>
                  </a:txBody>
                  <a:tcPr/>
                </a:tc>
                <a:tc>
                  <a:txBody>
                    <a:bodyPr/>
                    <a:lstStyle/>
                    <a:p>
                      <a:r>
                        <a:rPr lang="en-US" sz="1000" i="1" dirty="0">
                          <a:solidFill>
                            <a:schemeClr val="bg1">
                              <a:lumMod val="65000"/>
                            </a:schemeClr>
                          </a:solidFill>
                        </a:rPr>
                        <a:t>14%</a:t>
                      </a:r>
                    </a:p>
                  </a:txBody>
                  <a:tcPr/>
                </a:tc>
                <a:extLst>
                  <a:ext uri="{0D108BD9-81ED-4DB2-BD59-A6C34878D82A}">
                    <a16:rowId xmlns:a16="http://schemas.microsoft.com/office/drawing/2014/main" val="10003"/>
                  </a:ext>
                </a:extLst>
              </a:tr>
              <a:tr h="261284">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dk1"/>
                          </a:solidFill>
                          <a:effectLst/>
                          <a:latin typeface="+mn-lt"/>
                          <a:ea typeface="+mn-ea"/>
                          <a:cs typeface="+mn-cs"/>
                        </a:rPr>
                        <a:t>B. Technology Environment</a:t>
                      </a:r>
                    </a:p>
                  </a:txBody>
                  <a:tcPr/>
                </a:tc>
                <a:tc>
                  <a:txBody>
                    <a:bodyPr/>
                    <a:lstStyle/>
                    <a:p>
                      <a:r>
                        <a:rPr lang="en-US" sz="1100" dirty="0"/>
                        <a:t>12 </a:t>
                      </a:r>
                    </a:p>
                  </a:txBody>
                  <a:tcPr/>
                </a:tc>
                <a:tc>
                  <a:txBody>
                    <a:bodyPr/>
                    <a:lstStyle/>
                    <a:p>
                      <a:r>
                        <a:rPr lang="en-US" sz="1000" i="1" dirty="0"/>
                        <a:t>12%</a:t>
                      </a:r>
                    </a:p>
                  </a:txBody>
                  <a:tcPr/>
                </a:tc>
                <a:tc>
                  <a:txBody>
                    <a:bodyPr/>
                    <a:lstStyle/>
                    <a:p>
                      <a:r>
                        <a:rPr lang="en-US" sz="1100" dirty="0"/>
                        <a:t>2</a:t>
                      </a:r>
                    </a:p>
                  </a:txBody>
                  <a:tcPr/>
                </a:tc>
                <a:tc>
                  <a:txBody>
                    <a:bodyPr/>
                    <a:lstStyle/>
                    <a:p>
                      <a:r>
                        <a:rPr lang="en-US" sz="1000" i="1" dirty="0"/>
                        <a:t>2%</a:t>
                      </a:r>
                    </a:p>
                  </a:txBody>
                  <a:tcPr/>
                </a:tc>
                <a:tc>
                  <a:txBody>
                    <a:bodyPr/>
                    <a:lstStyle/>
                    <a:p>
                      <a:r>
                        <a:rPr lang="en-US" sz="1100" dirty="0"/>
                        <a:t>0</a:t>
                      </a:r>
                    </a:p>
                  </a:txBody>
                  <a:tcPr/>
                </a:tc>
                <a:tc>
                  <a:txBody>
                    <a:bodyPr/>
                    <a:lstStyle/>
                    <a:p>
                      <a:r>
                        <a:rPr lang="en-US" sz="1000" i="1" dirty="0"/>
                        <a:t>0%</a:t>
                      </a:r>
                    </a:p>
                  </a:txBody>
                  <a:tcPr/>
                </a:tc>
                <a:tc>
                  <a:txBody>
                    <a:bodyPr/>
                    <a:lstStyle/>
                    <a:p>
                      <a:r>
                        <a:rPr lang="en-US" sz="1100" dirty="0"/>
                        <a:t>14</a:t>
                      </a:r>
                    </a:p>
                  </a:txBody>
                  <a:tcPr/>
                </a:tc>
                <a:tc>
                  <a:txBody>
                    <a:bodyPr/>
                    <a:lstStyle/>
                    <a:p>
                      <a:r>
                        <a:rPr lang="en-US" sz="1000" i="1" dirty="0"/>
                        <a:t>14%</a:t>
                      </a:r>
                    </a:p>
                  </a:txBody>
                  <a:tcPr/>
                </a:tc>
                <a:extLst>
                  <a:ext uri="{0D108BD9-81ED-4DB2-BD59-A6C34878D82A}">
                    <a16:rowId xmlns:a16="http://schemas.microsoft.com/office/drawing/2014/main" val="10004"/>
                  </a:ext>
                </a:extLst>
              </a:tr>
              <a:tr h="276654">
                <a:tc>
                  <a:txBody>
                    <a:bodyPr/>
                    <a:lstStyle/>
                    <a:p>
                      <a:r>
                        <a:rPr lang="en-US" sz="1200" b="1" kern="1200" dirty="0">
                          <a:solidFill>
                            <a:schemeClr val="bg1">
                              <a:lumMod val="65000"/>
                            </a:schemeClr>
                          </a:solidFill>
                          <a:effectLst/>
                          <a:latin typeface="+mn-lt"/>
                          <a:ea typeface="+mn-ea"/>
                          <a:cs typeface="+mn-cs"/>
                        </a:rPr>
                        <a:t>2. Systems</a:t>
                      </a:r>
                      <a:endParaRPr lang="en-US" sz="1200" dirty="0">
                        <a:solidFill>
                          <a:schemeClr val="bg1">
                            <a:lumMod val="65000"/>
                          </a:schemeClr>
                        </a:solidFill>
                      </a:endParaRPr>
                    </a:p>
                  </a:txBody>
                  <a:tcPr/>
                </a:tc>
                <a:tc>
                  <a:txBody>
                    <a:bodyPr/>
                    <a:lstStyle/>
                    <a:p>
                      <a:r>
                        <a:rPr lang="en-US" sz="1100" dirty="0">
                          <a:solidFill>
                            <a:schemeClr val="bg1">
                              <a:lumMod val="65000"/>
                            </a:schemeClr>
                          </a:solidFill>
                        </a:rPr>
                        <a:t>3</a:t>
                      </a:r>
                    </a:p>
                  </a:txBody>
                  <a:tcPr/>
                </a:tc>
                <a:tc>
                  <a:txBody>
                    <a:bodyPr/>
                    <a:lstStyle/>
                    <a:p>
                      <a:r>
                        <a:rPr lang="en-US" sz="1000" i="1" dirty="0">
                          <a:solidFill>
                            <a:schemeClr val="bg1">
                              <a:lumMod val="65000"/>
                            </a:schemeClr>
                          </a:solidFill>
                        </a:rPr>
                        <a:t>3%</a:t>
                      </a:r>
                    </a:p>
                  </a:txBody>
                  <a:tcPr/>
                </a:tc>
                <a:tc>
                  <a:txBody>
                    <a:bodyPr/>
                    <a:lstStyle/>
                    <a:p>
                      <a:r>
                        <a:rPr lang="en-US" sz="1100" dirty="0">
                          <a:solidFill>
                            <a:schemeClr val="bg1">
                              <a:lumMod val="65000"/>
                            </a:schemeClr>
                          </a:solidFill>
                        </a:rPr>
                        <a:t>22</a:t>
                      </a:r>
                    </a:p>
                  </a:txBody>
                  <a:tcPr/>
                </a:tc>
                <a:tc>
                  <a:txBody>
                    <a:bodyPr/>
                    <a:lstStyle/>
                    <a:p>
                      <a:r>
                        <a:rPr lang="en-US" sz="1000" i="1" dirty="0">
                          <a:solidFill>
                            <a:schemeClr val="bg1">
                              <a:lumMod val="65000"/>
                            </a:schemeClr>
                          </a:solidFill>
                        </a:rPr>
                        <a:t>22%</a:t>
                      </a:r>
                    </a:p>
                  </a:txBody>
                  <a:tcPr/>
                </a:tc>
                <a:tc>
                  <a:txBody>
                    <a:bodyPr/>
                    <a:lstStyle/>
                    <a:p>
                      <a:r>
                        <a:rPr lang="en-US" sz="1100" dirty="0">
                          <a:solidFill>
                            <a:schemeClr val="bg1">
                              <a:lumMod val="65000"/>
                            </a:schemeClr>
                          </a:solidFill>
                        </a:rPr>
                        <a:t>15</a:t>
                      </a:r>
                    </a:p>
                  </a:txBody>
                  <a:tcPr/>
                </a:tc>
                <a:tc>
                  <a:txBody>
                    <a:bodyPr/>
                    <a:lstStyle/>
                    <a:p>
                      <a:r>
                        <a:rPr lang="en-US" sz="1000" i="1" dirty="0">
                          <a:solidFill>
                            <a:schemeClr val="bg1">
                              <a:lumMod val="65000"/>
                            </a:schemeClr>
                          </a:solidFill>
                        </a:rPr>
                        <a:t>15%</a:t>
                      </a:r>
                    </a:p>
                  </a:txBody>
                  <a:tcPr/>
                </a:tc>
                <a:tc>
                  <a:txBody>
                    <a:bodyPr/>
                    <a:lstStyle/>
                    <a:p>
                      <a:r>
                        <a:rPr lang="en-US" sz="1100" dirty="0">
                          <a:solidFill>
                            <a:schemeClr val="bg1">
                              <a:lumMod val="65000"/>
                            </a:schemeClr>
                          </a:solidFill>
                        </a:rPr>
                        <a:t>40</a:t>
                      </a:r>
                    </a:p>
                  </a:txBody>
                  <a:tcPr/>
                </a:tc>
                <a:tc>
                  <a:txBody>
                    <a:bodyPr/>
                    <a:lstStyle/>
                    <a:p>
                      <a:r>
                        <a:rPr lang="en-US" sz="1000" i="1" dirty="0">
                          <a:solidFill>
                            <a:schemeClr val="bg1">
                              <a:lumMod val="65000"/>
                            </a:schemeClr>
                          </a:solidFill>
                        </a:rPr>
                        <a:t>40%</a:t>
                      </a:r>
                    </a:p>
                  </a:txBody>
                  <a:tcPr/>
                </a:tc>
                <a:extLst>
                  <a:ext uri="{0D108BD9-81ED-4DB2-BD59-A6C34878D82A}">
                    <a16:rowId xmlns:a16="http://schemas.microsoft.com/office/drawing/2014/main" val="10005"/>
                  </a:ext>
                </a:extLst>
              </a:tr>
              <a:tr h="261284">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1">
                              <a:lumMod val="65000"/>
                            </a:schemeClr>
                          </a:solidFill>
                          <a:effectLst/>
                          <a:latin typeface="+mn-lt"/>
                          <a:ea typeface="+mn-ea"/>
                          <a:cs typeface="+mn-cs"/>
                        </a:rPr>
                        <a:t>A. Analysis</a:t>
                      </a:r>
                    </a:p>
                  </a:txBody>
                  <a:tcPr/>
                </a:tc>
                <a:tc>
                  <a:txBody>
                    <a:bodyPr/>
                    <a:lstStyle/>
                    <a:p>
                      <a:r>
                        <a:rPr lang="en-US" sz="1100" dirty="0">
                          <a:solidFill>
                            <a:schemeClr val="bg1">
                              <a:lumMod val="65000"/>
                            </a:schemeClr>
                          </a:solidFill>
                        </a:rPr>
                        <a:t>2</a:t>
                      </a:r>
                    </a:p>
                  </a:txBody>
                  <a:tcPr/>
                </a:tc>
                <a:tc>
                  <a:txBody>
                    <a:bodyPr/>
                    <a:lstStyle/>
                    <a:p>
                      <a:r>
                        <a:rPr lang="en-US" sz="1000" i="1" dirty="0">
                          <a:solidFill>
                            <a:schemeClr val="bg1">
                              <a:lumMod val="65000"/>
                            </a:schemeClr>
                          </a:solidFill>
                        </a:rPr>
                        <a:t>2%</a:t>
                      </a:r>
                    </a:p>
                  </a:txBody>
                  <a:tcPr/>
                </a:tc>
                <a:tc>
                  <a:txBody>
                    <a:bodyPr/>
                    <a:lstStyle/>
                    <a:p>
                      <a:r>
                        <a:rPr lang="en-US" sz="1100" dirty="0">
                          <a:solidFill>
                            <a:schemeClr val="bg1">
                              <a:lumMod val="65000"/>
                            </a:schemeClr>
                          </a:solidFill>
                        </a:rPr>
                        <a:t>10</a:t>
                      </a:r>
                    </a:p>
                  </a:txBody>
                  <a:tcPr/>
                </a:tc>
                <a:tc>
                  <a:txBody>
                    <a:bodyPr/>
                    <a:lstStyle/>
                    <a:p>
                      <a:r>
                        <a:rPr lang="en-US" sz="1000" i="1" dirty="0">
                          <a:solidFill>
                            <a:schemeClr val="bg1">
                              <a:lumMod val="65000"/>
                            </a:schemeClr>
                          </a:solidFill>
                        </a:rPr>
                        <a:t>10%</a:t>
                      </a:r>
                    </a:p>
                  </a:txBody>
                  <a:tcPr/>
                </a:tc>
                <a:tc>
                  <a:txBody>
                    <a:bodyPr/>
                    <a:lstStyle/>
                    <a:p>
                      <a:r>
                        <a:rPr lang="en-US" sz="1100" dirty="0">
                          <a:solidFill>
                            <a:schemeClr val="bg1">
                              <a:lumMod val="65000"/>
                            </a:schemeClr>
                          </a:solidFill>
                        </a:rPr>
                        <a:t>4</a:t>
                      </a:r>
                    </a:p>
                  </a:txBody>
                  <a:tcPr/>
                </a:tc>
                <a:tc>
                  <a:txBody>
                    <a:bodyPr/>
                    <a:lstStyle/>
                    <a:p>
                      <a:r>
                        <a:rPr lang="en-US" sz="1000" i="1" dirty="0">
                          <a:solidFill>
                            <a:schemeClr val="bg1">
                              <a:lumMod val="65000"/>
                            </a:schemeClr>
                          </a:solidFill>
                        </a:rPr>
                        <a:t>4%</a:t>
                      </a:r>
                    </a:p>
                  </a:txBody>
                  <a:tcPr/>
                </a:tc>
                <a:tc>
                  <a:txBody>
                    <a:bodyPr/>
                    <a:lstStyle/>
                    <a:p>
                      <a:r>
                        <a:rPr lang="en-US" sz="1100" dirty="0">
                          <a:solidFill>
                            <a:schemeClr val="bg1">
                              <a:lumMod val="65000"/>
                            </a:schemeClr>
                          </a:solidFill>
                        </a:rPr>
                        <a:t>16  </a:t>
                      </a:r>
                    </a:p>
                  </a:txBody>
                  <a:tcPr/>
                </a:tc>
                <a:tc>
                  <a:txBody>
                    <a:bodyPr/>
                    <a:lstStyle/>
                    <a:p>
                      <a:r>
                        <a:rPr lang="en-US" sz="1000" i="1" dirty="0">
                          <a:solidFill>
                            <a:schemeClr val="bg1">
                              <a:lumMod val="65000"/>
                            </a:schemeClr>
                          </a:solidFill>
                        </a:rPr>
                        <a:t>16%</a:t>
                      </a:r>
                    </a:p>
                  </a:txBody>
                  <a:tcPr/>
                </a:tc>
                <a:extLst>
                  <a:ext uri="{0D108BD9-81ED-4DB2-BD59-A6C34878D82A}">
                    <a16:rowId xmlns:a16="http://schemas.microsoft.com/office/drawing/2014/main" val="10006"/>
                  </a:ext>
                </a:extLst>
              </a:tr>
              <a:tr h="261284">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1">
                              <a:lumMod val="65000"/>
                            </a:schemeClr>
                          </a:solidFill>
                          <a:effectLst/>
                          <a:latin typeface="+mn-lt"/>
                          <a:ea typeface="+mn-ea"/>
                          <a:cs typeface="+mn-cs"/>
                        </a:rPr>
                        <a:t>B. Design</a:t>
                      </a:r>
                    </a:p>
                  </a:txBody>
                  <a:tcPr/>
                </a:tc>
                <a:tc>
                  <a:txBody>
                    <a:bodyPr/>
                    <a:lstStyle/>
                    <a:p>
                      <a:r>
                        <a:rPr lang="en-US" sz="1100" dirty="0">
                          <a:solidFill>
                            <a:schemeClr val="bg1">
                              <a:lumMod val="65000"/>
                            </a:schemeClr>
                          </a:solidFill>
                        </a:rPr>
                        <a:t>0</a:t>
                      </a:r>
                    </a:p>
                  </a:txBody>
                  <a:tcPr/>
                </a:tc>
                <a:tc>
                  <a:txBody>
                    <a:bodyPr/>
                    <a:lstStyle/>
                    <a:p>
                      <a:r>
                        <a:rPr lang="en-US" sz="1000" i="1" dirty="0">
                          <a:solidFill>
                            <a:schemeClr val="bg1">
                              <a:lumMod val="65000"/>
                            </a:schemeClr>
                          </a:solidFill>
                        </a:rPr>
                        <a:t>0%</a:t>
                      </a:r>
                    </a:p>
                  </a:txBody>
                  <a:tcPr/>
                </a:tc>
                <a:tc>
                  <a:txBody>
                    <a:bodyPr/>
                    <a:lstStyle/>
                    <a:p>
                      <a:r>
                        <a:rPr lang="en-US" sz="1100" dirty="0">
                          <a:solidFill>
                            <a:schemeClr val="bg1">
                              <a:lumMod val="65000"/>
                            </a:schemeClr>
                          </a:solidFill>
                        </a:rPr>
                        <a:t>3</a:t>
                      </a:r>
                    </a:p>
                  </a:txBody>
                  <a:tcPr/>
                </a:tc>
                <a:tc>
                  <a:txBody>
                    <a:bodyPr/>
                    <a:lstStyle/>
                    <a:p>
                      <a:r>
                        <a:rPr lang="en-US" sz="1000" i="1" dirty="0">
                          <a:solidFill>
                            <a:schemeClr val="bg1">
                              <a:lumMod val="65000"/>
                            </a:schemeClr>
                          </a:solidFill>
                        </a:rPr>
                        <a:t>3%</a:t>
                      </a:r>
                    </a:p>
                  </a:txBody>
                  <a:tcPr/>
                </a:tc>
                <a:tc>
                  <a:txBody>
                    <a:bodyPr/>
                    <a:lstStyle/>
                    <a:p>
                      <a:r>
                        <a:rPr lang="en-US" sz="1100" dirty="0">
                          <a:solidFill>
                            <a:schemeClr val="bg1">
                              <a:lumMod val="65000"/>
                            </a:schemeClr>
                          </a:solidFill>
                        </a:rPr>
                        <a:t>3</a:t>
                      </a:r>
                    </a:p>
                  </a:txBody>
                  <a:tcPr/>
                </a:tc>
                <a:tc>
                  <a:txBody>
                    <a:bodyPr/>
                    <a:lstStyle/>
                    <a:p>
                      <a:r>
                        <a:rPr lang="en-US" sz="1000" i="1" dirty="0">
                          <a:solidFill>
                            <a:schemeClr val="bg1">
                              <a:lumMod val="65000"/>
                            </a:schemeClr>
                          </a:solidFill>
                        </a:rPr>
                        <a:t>3%</a:t>
                      </a:r>
                    </a:p>
                  </a:txBody>
                  <a:tcPr/>
                </a:tc>
                <a:tc>
                  <a:txBody>
                    <a:bodyPr/>
                    <a:lstStyle/>
                    <a:p>
                      <a:r>
                        <a:rPr lang="en-US" sz="1100" dirty="0">
                          <a:solidFill>
                            <a:schemeClr val="bg1">
                              <a:lumMod val="65000"/>
                            </a:schemeClr>
                          </a:solidFill>
                        </a:rPr>
                        <a:t>6</a:t>
                      </a:r>
                    </a:p>
                  </a:txBody>
                  <a:tcPr/>
                </a:tc>
                <a:tc>
                  <a:txBody>
                    <a:bodyPr/>
                    <a:lstStyle/>
                    <a:p>
                      <a:r>
                        <a:rPr lang="en-US" sz="1000" i="1" dirty="0">
                          <a:solidFill>
                            <a:schemeClr val="bg1">
                              <a:lumMod val="65000"/>
                            </a:schemeClr>
                          </a:solidFill>
                        </a:rPr>
                        <a:t>6%</a:t>
                      </a:r>
                    </a:p>
                  </a:txBody>
                  <a:tcPr/>
                </a:tc>
                <a:extLst>
                  <a:ext uri="{0D108BD9-81ED-4DB2-BD59-A6C34878D82A}">
                    <a16:rowId xmlns:a16="http://schemas.microsoft.com/office/drawing/2014/main" val="10007"/>
                  </a:ext>
                </a:extLst>
              </a:tr>
              <a:tr h="430350">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1">
                              <a:lumMod val="65000"/>
                            </a:schemeClr>
                          </a:solidFill>
                          <a:effectLst/>
                          <a:latin typeface="+mn-lt"/>
                          <a:ea typeface="+mn-ea"/>
                          <a:cs typeface="+mn-cs"/>
                        </a:rPr>
                        <a:t>C. Selection, Implementation, Support, and Maintenance</a:t>
                      </a:r>
                    </a:p>
                  </a:txBody>
                  <a:tcPr/>
                </a:tc>
                <a:tc>
                  <a:txBody>
                    <a:bodyPr/>
                    <a:lstStyle/>
                    <a:p>
                      <a:r>
                        <a:rPr lang="en-US" sz="1100" dirty="0">
                          <a:solidFill>
                            <a:schemeClr val="bg1">
                              <a:lumMod val="65000"/>
                            </a:schemeClr>
                          </a:solidFill>
                        </a:rPr>
                        <a:t>0</a:t>
                      </a:r>
                    </a:p>
                  </a:txBody>
                  <a:tcPr/>
                </a:tc>
                <a:tc>
                  <a:txBody>
                    <a:bodyPr/>
                    <a:lstStyle/>
                    <a:p>
                      <a:r>
                        <a:rPr lang="en-US" sz="1000" i="1" dirty="0">
                          <a:solidFill>
                            <a:schemeClr val="bg1">
                              <a:lumMod val="65000"/>
                            </a:schemeClr>
                          </a:solidFill>
                        </a:rPr>
                        <a:t>0%</a:t>
                      </a:r>
                    </a:p>
                  </a:txBody>
                  <a:tcPr/>
                </a:tc>
                <a:tc>
                  <a:txBody>
                    <a:bodyPr/>
                    <a:lstStyle/>
                    <a:p>
                      <a:r>
                        <a:rPr lang="en-US" sz="1100" dirty="0">
                          <a:solidFill>
                            <a:schemeClr val="bg1">
                              <a:lumMod val="65000"/>
                            </a:schemeClr>
                          </a:solidFill>
                        </a:rPr>
                        <a:t>4</a:t>
                      </a:r>
                    </a:p>
                  </a:txBody>
                  <a:tcPr/>
                </a:tc>
                <a:tc>
                  <a:txBody>
                    <a:bodyPr/>
                    <a:lstStyle/>
                    <a:p>
                      <a:r>
                        <a:rPr lang="en-US" sz="1000" i="1" dirty="0">
                          <a:solidFill>
                            <a:schemeClr val="bg1">
                              <a:lumMod val="65000"/>
                            </a:schemeClr>
                          </a:solidFill>
                        </a:rPr>
                        <a:t>4%</a:t>
                      </a:r>
                    </a:p>
                  </a:txBody>
                  <a:tcPr/>
                </a:tc>
                <a:tc>
                  <a:txBody>
                    <a:bodyPr/>
                    <a:lstStyle/>
                    <a:p>
                      <a:r>
                        <a:rPr lang="en-US" sz="1100" dirty="0">
                          <a:solidFill>
                            <a:schemeClr val="bg1">
                              <a:lumMod val="65000"/>
                            </a:schemeClr>
                          </a:solidFill>
                        </a:rPr>
                        <a:t>3</a:t>
                      </a:r>
                    </a:p>
                  </a:txBody>
                  <a:tcPr/>
                </a:tc>
                <a:tc>
                  <a:txBody>
                    <a:bodyPr/>
                    <a:lstStyle/>
                    <a:p>
                      <a:r>
                        <a:rPr lang="en-US" sz="1000" i="1" dirty="0">
                          <a:solidFill>
                            <a:schemeClr val="bg1">
                              <a:lumMod val="65000"/>
                            </a:schemeClr>
                          </a:solidFill>
                        </a:rPr>
                        <a:t>3%</a:t>
                      </a:r>
                    </a:p>
                  </a:txBody>
                  <a:tcPr/>
                </a:tc>
                <a:tc>
                  <a:txBody>
                    <a:bodyPr/>
                    <a:lstStyle/>
                    <a:p>
                      <a:r>
                        <a:rPr lang="en-US" sz="1100" dirty="0">
                          <a:solidFill>
                            <a:schemeClr val="bg1">
                              <a:lumMod val="65000"/>
                            </a:schemeClr>
                          </a:solidFill>
                        </a:rPr>
                        <a:t>7</a:t>
                      </a:r>
                    </a:p>
                  </a:txBody>
                  <a:tcPr/>
                </a:tc>
                <a:tc>
                  <a:txBody>
                    <a:bodyPr/>
                    <a:lstStyle/>
                    <a:p>
                      <a:r>
                        <a:rPr lang="en-US" sz="1000" i="1" dirty="0">
                          <a:solidFill>
                            <a:schemeClr val="bg1">
                              <a:lumMod val="65000"/>
                            </a:schemeClr>
                          </a:solidFill>
                        </a:rPr>
                        <a:t>7%</a:t>
                      </a:r>
                    </a:p>
                  </a:txBody>
                  <a:tcPr/>
                </a:tc>
                <a:extLst>
                  <a:ext uri="{0D108BD9-81ED-4DB2-BD59-A6C34878D82A}">
                    <a16:rowId xmlns:a16="http://schemas.microsoft.com/office/drawing/2014/main" val="10008"/>
                  </a:ext>
                </a:extLst>
              </a:tr>
              <a:tr h="261284">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1">
                              <a:lumMod val="65000"/>
                            </a:schemeClr>
                          </a:solidFill>
                          <a:effectLst/>
                          <a:latin typeface="+mn-lt"/>
                          <a:ea typeface="+mn-ea"/>
                          <a:cs typeface="+mn-cs"/>
                        </a:rPr>
                        <a:t>D. Testing and Evaluation</a:t>
                      </a:r>
                    </a:p>
                  </a:txBody>
                  <a:tcPr/>
                </a:tc>
                <a:tc>
                  <a:txBody>
                    <a:bodyPr/>
                    <a:lstStyle/>
                    <a:p>
                      <a:r>
                        <a:rPr lang="en-US" sz="1100" dirty="0">
                          <a:solidFill>
                            <a:schemeClr val="bg1">
                              <a:lumMod val="65000"/>
                            </a:schemeClr>
                          </a:solidFill>
                        </a:rPr>
                        <a:t>0</a:t>
                      </a:r>
                    </a:p>
                  </a:txBody>
                  <a:tcPr/>
                </a:tc>
                <a:tc>
                  <a:txBody>
                    <a:bodyPr/>
                    <a:lstStyle/>
                    <a:p>
                      <a:r>
                        <a:rPr lang="en-US" sz="1000" i="1" dirty="0">
                          <a:solidFill>
                            <a:schemeClr val="bg1">
                              <a:lumMod val="65000"/>
                            </a:schemeClr>
                          </a:solidFill>
                        </a:rPr>
                        <a:t>0%</a:t>
                      </a:r>
                    </a:p>
                  </a:txBody>
                  <a:tcPr/>
                </a:tc>
                <a:tc>
                  <a:txBody>
                    <a:bodyPr/>
                    <a:lstStyle/>
                    <a:p>
                      <a:r>
                        <a:rPr lang="en-US" sz="1100" dirty="0">
                          <a:solidFill>
                            <a:schemeClr val="bg1">
                              <a:lumMod val="65000"/>
                            </a:schemeClr>
                          </a:solidFill>
                        </a:rPr>
                        <a:t>2</a:t>
                      </a:r>
                    </a:p>
                  </a:txBody>
                  <a:tcPr/>
                </a:tc>
                <a:tc>
                  <a:txBody>
                    <a:bodyPr/>
                    <a:lstStyle/>
                    <a:p>
                      <a:r>
                        <a:rPr lang="en-US" sz="1000" i="1" dirty="0">
                          <a:solidFill>
                            <a:schemeClr val="bg1">
                              <a:lumMod val="65000"/>
                            </a:schemeClr>
                          </a:solidFill>
                        </a:rPr>
                        <a:t>2%</a:t>
                      </a:r>
                    </a:p>
                  </a:txBody>
                  <a:tcPr/>
                </a:tc>
                <a:tc>
                  <a:txBody>
                    <a:bodyPr/>
                    <a:lstStyle/>
                    <a:p>
                      <a:r>
                        <a:rPr lang="en-US" sz="1100" dirty="0">
                          <a:solidFill>
                            <a:schemeClr val="bg1">
                              <a:lumMod val="65000"/>
                            </a:schemeClr>
                          </a:solidFill>
                        </a:rPr>
                        <a:t>3</a:t>
                      </a:r>
                    </a:p>
                  </a:txBody>
                  <a:tcPr/>
                </a:tc>
                <a:tc>
                  <a:txBody>
                    <a:bodyPr/>
                    <a:lstStyle/>
                    <a:p>
                      <a:r>
                        <a:rPr lang="en-US" sz="1000" i="1" dirty="0">
                          <a:solidFill>
                            <a:schemeClr val="bg1">
                              <a:lumMod val="65000"/>
                            </a:schemeClr>
                          </a:solidFill>
                        </a:rPr>
                        <a:t>3%</a:t>
                      </a:r>
                    </a:p>
                  </a:txBody>
                  <a:tcPr/>
                </a:tc>
                <a:tc>
                  <a:txBody>
                    <a:bodyPr/>
                    <a:lstStyle/>
                    <a:p>
                      <a:r>
                        <a:rPr lang="en-US" sz="1100" dirty="0">
                          <a:solidFill>
                            <a:schemeClr val="bg1">
                              <a:lumMod val="65000"/>
                            </a:schemeClr>
                          </a:solidFill>
                        </a:rPr>
                        <a:t>5</a:t>
                      </a:r>
                    </a:p>
                  </a:txBody>
                  <a:tcPr/>
                </a:tc>
                <a:tc>
                  <a:txBody>
                    <a:bodyPr/>
                    <a:lstStyle/>
                    <a:p>
                      <a:r>
                        <a:rPr lang="en-US" sz="1000" i="1" dirty="0">
                          <a:solidFill>
                            <a:schemeClr val="bg1">
                              <a:lumMod val="65000"/>
                            </a:schemeClr>
                          </a:solidFill>
                        </a:rPr>
                        <a:t>5%</a:t>
                      </a:r>
                    </a:p>
                  </a:txBody>
                  <a:tcPr/>
                </a:tc>
                <a:extLst>
                  <a:ext uri="{0D108BD9-81ED-4DB2-BD59-A6C34878D82A}">
                    <a16:rowId xmlns:a16="http://schemas.microsoft.com/office/drawing/2014/main" val="10009"/>
                  </a:ext>
                </a:extLst>
              </a:tr>
              <a:tr h="261284">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1">
                              <a:lumMod val="65000"/>
                            </a:schemeClr>
                          </a:solidFill>
                          <a:effectLst/>
                          <a:latin typeface="+mn-lt"/>
                          <a:ea typeface="+mn-ea"/>
                          <a:cs typeface="+mn-cs"/>
                        </a:rPr>
                        <a:t>E. Privacy and Security</a:t>
                      </a:r>
                    </a:p>
                  </a:txBody>
                  <a:tcPr/>
                </a:tc>
                <a:tc>
                  <a:txBody>
                    <a:bodyPr/>
                    <a:lstStyle/>
                    <a:p>
                      <a:r>
                        <a:rPr lang="en-US" sz="1100" dirty="0">
                          <a:solidFill>
                            <a:schemeClr val="bg1">
                              <a:lumMod val="65000"/>
                            </a:schemeClr>
                          </a:solidFill>
                        </a:rPr>
                        <a:t>1</a:t>
                      </a:r>
                    </a:p>
                  </a:txBody>
                  <a:tcPr/>
                </a:tc>
                <a:tc>
                  <a:txBody>
                    <a:bodyPr/>
                    <a:lstStyle/>
                    <a:p>
                      <a:r>
                        <a:rPr lang="en-US" sz="1000" i="1" dirty="0">
                          <a:solidFill>
                            <a:schemeClr val="bg1">
                              <a:lumMod val="65000"/>
                            </a:schemeClr>
                          </a:solidFill>
                        </a:rPr>
                        <a:t>1%</a:t>
                      </a:r>
                    </a:p>
                  </a:txBody>
                  <a:tcPr/>
                </a:tc>
                <a:tc>
                  <a:txBody>
                    <a:bodyPr/>
                    <a:lstStyle/>
                    <a:p>
                      <a:r>
                        <a:rPr lang="en-US" sz="1100" dirty="0">
                          <a:solidFill>
                            <a:schemeClr val="bg1">
                              <a:lumMod val="65000"/>
                            </a:schemeClr>
                          </a:solidFill>
                        </a:rPr>
                        <a:t>3</a:t>
                      </a:r>
                    </a:p>
                  </a:txBody>
                  <a:tcPr/>
                </a:tc>
                <a:tc>
                  <a:txBody>
                    <a:bodyPr/>
                    <a:lstStyle/>
                    <a:p>
                      <a:r>
                        <a:rPr lang="en-US" sz="1000" i="1" dirty="0">
                          <a:solidFill>
                            <a:schemeClr val="bg1">
                              <a:lumMod val="65000"/>
                            </a:schemeClr>
                          </a:solidFill>
                        </a:rPr>
                        <a:t>3%</a:t>
                      </a:r>
                    </a:p>
                  </a:txBody>
                  <a:tcPr/>
                </a:tc>
                <a:tc>
                  <a:txBody>
                    <a:bodyPr/>
                    <a:lstStyle/>
                    <a:p>
                      <a:r>
                        <a:rPr lang="en-US" sz="1100" dirty="0">
                          <a:solidFill>
                            <a:schemeClr val="bg1">
                              <a:lumMod val="65000"/>
                            </a:schemeClr>
                          </a:solidFill>
                        </a:rPr>
                        <a:t>2</a:t>
                      </a:r>
                    </a:p>
                  </a:txBody>
                  <a:tcPr/>
                </a:tc>
                <a:tc>
                  <a:txBody>
                    <a:bodyPr/>
                    <a:lstStyle/>
                    <a:p>
                      <a:r>
                        <a:rPr lang="en-US" sz="1000" i="1" dirty="0">
                          <a:solidFill>
                            <a:schemeClr val="bg1">
                              <a:lumMod val="65000"/>
                            </a:schemeClr>
                          </a:solidFill>
                        </a:rPr>
                        <a:t>2%</a:t>
                      </a:r>
                    </a:p>
                  </a:txBody>
                  <a:tcPr/>
                </a:tc>
                <a:tc>
                  <a:txBody>
                    <a:bodyPr/>
                    <a:lstStyle/>
                    <a:p>
                      <a:r>
                        <a:rPr lang="en-US" sz="1100" dirty="0">
                          <a:solidFill>
                            <a:schemeClr val="bg1">
                              <a:lumMod val="65000"/>
                            </a:schemeClr>
                          </a:solidFill>
                        </a:rPr>
                        <a:t>6</a:t>
                      </a:r>
                    </a:p>
                  </a:txBody>
                  <a:tcPr/>
                </a:tc>
                <a:tc>
                  <a:txBody>
                    <a:bodyPr/>
                    <a:lstStyle/>
                    <a:p>
                      <a:r>
                        <a:rPr lang="en-US" sz="1000" i="1" dirty="0">
                          <a:solidFill>
                            <a:schemeClr val="bg1">
                              <a:lumMod val="65000"/>
                            </a:schemeClr>
                          </a:solidFill>
                        </a:rPr>
                        <a:t>6%</a:t>
                      </a:r>
                    </a:p>
                  </a:txBody>
                  <a:tcPr/>
                </a:tc>
                <a:extLst>
                  <a:ext uri="{0D108BD9-81ED-4DB2-BD59-A6C34878D82A}">
                    <a16:rowId xmlns:a16="http://schemas.microsoft.com/office/drawing/2014/main" val="10010"/>
                  </a:ext>
                </a:extLst>
              </a:tr>
              <a:tr h="2766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lumMod val="65000"/>
                            </a:schemeClr>
                          </a:solidFill>
                          <a:effectLst/>
                          <a:latin typeface="+mn-lt"/>
                          <a:ea typeface="+mn-ea"/>
                          <a:cs typeface="+mn-cs"/>
                        </a:rPr>
                        <a:t>3. Administration</a:t>
                      </a:r>
                      <a:endParaRPr lang="en-US" sz="1200" kern="1200" dirty="0">
                        <a:solidFill>
                          <a:schemeClr val="bg1">
                            <a:lumMod val="65000"/>
                          </a:schemeClr>
                        </a:solidFill>
                        <a:effectLst/>
                        <a:latin typeface="+mn-lt"/>
                        <a:ea typeface="+mn-ea"/>
                        <a:cs typeface="+mn-cs"/>
                      </a:endParaRPr>
                    </a:p>
                  </a:txBody>
                  <a:tcPr/>
                </a:tc>
                <a:tc>
                  <a:txBody>
                    <a:bodyPr/>
                    <a:lstStyle/>
                    <a:p>
                      <a:r>
                        <a:rPr lang="en-US" sz="1100" dirty="0">
                          <a:solidFill>
                            <a:schemeClr val="bg1">
                              <a:lumMod val="65000"/>
                            </a:schemeClr>
                          </a:solidFill>
                        </a:rPr>
                        <a:t>5</a:t>
                      </a:r>
                    </a:p>
                  </a:txBody>
                  <a:tcPr/>
                </a:tc>
                <a:tc>
                  <a:txBody>
                    <a:bodyPr/>
                    <a:lstStyle/>
                    <a:p>
                      <a:r>
                        <a:rPr lang="en-US" sz="1000" i="1" dirty="0">
                          <a:solidFill>
                            <a:schemeClr val="bg1">
                              <a:lumMod val="65000"/>
                            </a:schemeClr>
                          </a:solidFill>
                        </a:rPr>
                        <a:t>5%</a:t>
                      </a:r>
                    </a:p>
                  </a:txBody>
                  <a:tcPr/>
                </a:tc>
                <a:tc>
                  <a:txBody>
                    <a:bodyPr/>
                    <a:lstStyle/>
                    <a:p>
                      <a:r>
                        <a:rPr lang="en-US" sz="1100" dirty="0">
                          <a:solidFill>
                            <a:schemeClr val="bg1">
                              <a:lumMod val="65000"/>
                            </a:schemeClr>
                          </a:solidFill>
                        </a:rPr>
                        <a:t>18</a:t>
                      </a:r>
                    </a:p>
                  </a:txBody>
                  <a:tcPr/>
                </a:tc>
                <a:tc>
                  <a:txBody>
                    <a:bodyPr/>
                    <a:lstStyle/>
                    <a:p>
                      <a:r>
                        <a:rPr lang="en-US" sz="1000" i="1" dirty="0">
                          <a:solidFill>
                            <a:schemeClr val="bg1">
                              <a:lumMod val="65000"/>
                            </a:schemeClr>
                          </a:solidFill>
                        </a:rPr>
                        <a:t>18%</a:t>
                      </a:r>
                    </a:p>
                  </a:txBody>
                  <a:tcPr/>
                </a:tc>
                <a:tc>
                  <a:txBody>
                    <a:bodyPr/>
                    <a:lstStyle/>
                    <a:p>
                      <a:r>
                        <a:rPr lang="en-US" sz="1100" dirty="0">
                          <a:solidFill>
                            <a:schemeClr val="bg1">
                              <a:lumMod val="65000"/>
                            </a:schemeClr>
                          </a:solidFill>
                        </a:rPr>
                        <a:t>9</a:t>
                      </a:r>
                    </a:p>
                  </a:txBody>
                  <a:tcPr/>
                </a:tc>
                <a:tc>
                  <a:txBody>
                    <a:bodyPr/>
                    <a:lstStyle/>
                    <a:p>
                      <a:r>
                        <a:rPr lang="en-US" sz="1000" i="1" dirty="0">
                          <a:solidFill>
                            <a:schemeClr val="bg1">
                              <a:lumMod val="65000"/>
                            </a:schemeClr>
                          </a:solidFill>
                        </a:rPr>
                        <a:t>9%</a:t>
                      </a:r>
                    </a:p>
                  </a:txBody>
                  <a:tcPr/>
                </a:tc>
                <a:tc>
                  <a:txBody>
                    <a:bodyPr/>
                    <a:lstStyle/>
                    <a:p>
                      <a:r>
                        <a:rPr lang="en-US" sz="1100" dirty="0">
                          <a:solidFill>
                            <a:schemeClr val="bg1">
                              <a:lumMod val="65000"/>
                            </a:schemeClr>
                          </a:solidFill>
                        </a:rPr>
                        <a:t>32</a:t>
                      </a:r>
                    </a:p>
                  </a:txBody>
                  <a:tcPr/>
                </a:tc>
                <a:tc>
                  <a:txBody>
                    <a:bodyPr/>
                    <a:lstStyle/>
                    <a:p>
                      <a:r>
                        <a:rPr lang="en-US" sz="1000" i="1" dirty="0">
                          <a:solidFill>
                            <a:schemeClr val="bg1">
                              <a:lumMod val="65000"/>
                            </a:schemeClr>
                          </a:solidFill>
                        </a:rPr>
                        <a:t>32%</a:t>
                      </a:r>
                    </a:p>
                  </a:txBody>
                  <a:tcPr/>
                </a:tc>
                <a:extLst>
                  <a:ext uri="{0D108BD9-81ED-4DB2-BD59-A6C34878D82A}">
                    <a16:rowId xmlns:a16="http://schemas.microsoft.com/office/drawing/2014/main" val="10011"/>
                  </a:ext>
                </a:extLst>
              </a:tr>
              <a:tr h="261284">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1">
                              <a:lumMod val="65000"/>
                            </a:schemeClr>
                          </a:solidFill>
                          <a:effectLst/>
                          <a:latin typeface="+mn-lt"/>
                          <a:ea typeface="+mn-ea"/>
                          <a:cs typeface="+mn-cs"/>
                        </a:rPr>
                        <a:t>A. Leadership</a:t>
                      </a:r>
                    </a:p>
                  </a:txBody>
                  <a:tcPr/>
                </a:tc>
                <a:tc>
                  <a:txBody>
                    <a:bodyPr/>
                    <a:lstStyle/>
                    <a:p>
                      <a:r>
                        <a:rPr lang="en-US" sz="1100" dirty="0">
                          <a:solidFill>
                            <a:schemeClr val="bg1">
                              <a:lumMod val="65000"/>
                            </a:schemeClr>
                          </a:solidFill>
                        </a:rPr>
                        <a:t>3</a:t>
                      </a:r>
                    </a:p>
                  </a:txBody>
                  <a:tcPr/>
                </a:tc>
                <a:tc>
                  <a:txBody>
                    <a:bodyPr/>
                    <a:lstStyle/>
                    <a:p>
                      <a:r>
                        <a:rPr lang="en-US" sz="1000" i="1" dirty="0">
                          <a:solidFill>
                            <a:schemeClr val="bg1">
                              <a:lumMod val="65000"/>
                            </a:schemeClr>
                          </a:solidFill>
                        </a:rPr>
                        <a:t>3%</a:t>
                      </a:r>
                    </a:p>
                  </a:txBody>
                  <a:tcPr/>
                </a:tc>
                <a:tc>
                  <a:txBody>
                    <a:bodyPr/>
                    <a:lstStyle/>
                    <a:p>
                      <a:r>
                        <a:rPr lang="en-US" sz="1100" dirty="0">
                          <a:solidFill>
                            <a:schemeClr val="bg1">
                              <a:lumMod val="65000"/>
                            </a:schemeClr>
                          </a:solidFill>
                        </a:rPr>
                        <a:t>10</a:t>
                      </a:r>
                    </a:p>
                  </a:txBody>
                  <a:tcPr/>
                </a:tc>
                <a:tc>
                  <a:txBody>
                    <a:bodyPr/>
                    <a:lstStyle/>
                    <a:p>
                      <a:r>
                        <a:rPr lang="en-US" sz="1000" i="1" dirty="0">
                          <a:solidFill>
                            <a:schemeClr val="bg1">
                              <a:lumMod val="65000"/>
                            </a:schemeClr>
                          </a:solidFill>
                        </a:rPr>
                        <a:t>10%</a:t>
                      </a:r>
                    </a:p>
                  </a:txBody>
                  <a:tcPr/>
                </a:tc>
                <a:tc>
                  <a:txBody>
                    <a:bodyPr/>
                    <a:lstStyle/>
                    <a:p>
                      <a:r>
                        <a:rPr lang="en-US" sz="1100" dirty="0">
                          <a:solidFill>
                            <a:schemeClr val="bg1">
                              <a:lumMod val="65000"/>
                            </a:schemeClr>
                          </a:solidFill>
                        </a:rPr>
                        <a:t>9</a:t>
                      </a:r>
                    </a:p>
                  </a:txBody>
                  <a:tcPr/>
                </a:tc>
                <a:tc>
                  <a:txBody>
                    <a:bodyPr/>
                    <a:lstStyle/>
                    <a:p>
                      <a:r>
                        <a:rPr lang="en-US" sz="1000" i="1" dirty="0">
                          <a:solidFill>
                            <a:schemeClr val="bg1">
                              <a:lumMod val="65000"/>
                            </a:schemeClr>
                          </a:solidFill>
                        </a:rPr>
                        <a:t>9%</a:t>
                      </a:r>
                    </a:p>
                  </a:txBody>
                  <a:tcPr/>
                </a:tc>
                <a:tc>
                  <a:txBody>
                    <a:bodyPr/>
                    <a:lstStyle/>
                    <a:p>
                      <a:r>
                        <a:rPr lang="en-US" sz="1100" dirty="0">
                          <a:solidFill>
                            <a:schemeClr val="bg1">
                              <a:lumMod val="65000"/>
                            </a:schemeClr>
                          </a:solidFill>
                        </a:rPr>
                        <a:t>22</a:t>
                      </a:r>
                    </a:p>
                  </a:txBody>
                  <a:tcPr/>
                </a:tc>
                <a:tc>
                  <a:txBody>
                    <a:bodyPr/>
                    <a:lstStyle/>
                    <a:p>
                      <a:r>
                        <a:rPr lang="en-US" sz="1000" i="1" dirty="0">
                          <a:solidFill>
                            <a:schemeClr val="bg1">
                              <a:lumMod val="65000"/>
                            </a:schemeClr>
                          </a:solidFill>
                        </a:rPr>
                        <a:t>22%</a:t>
                      </a:r>
                    </a:p>
                  </a:txBody>
                  <a:tcPr/>
                </a:tc>
                <a:extLst>
                  <a:ext uri="{0D108BD9-81ED-4DB2-BD59-A6C34878D82A}">
                    <a16:rowId xmlns:a16="http://schemas.microsoft.com/office/drawing/2014/main" val="10012"/>
                  </a:ext>
                </a:extLst>
              </a:tr>
              <a:tr h="261284">
                <a:tc>
                  <a:txBody>
                    <a:bodyPr/>
                    <a:lstStyle/>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sz="1100" kern="1200" dirty="0">
                          <a:solidFill>
                            <a:schemeClr val="bg1">
                              <a:lumMod val="65000"/>
                            </a:schemeClr>
                          </a:solidFill>
                          <a:effectLst/>
                          <a:latin typeface="+mn-lt"/>
                          <a:ea typeface="+mn-ea"/>
                          <a:cs typeface="+mn-cs"/>
                        </a:rPr>
                        <a:t>B.</a:t>
                      </a:r>
                      <a:r>
                        <a:rPr lang="en-US" sz="1100" kern="1200" baseline="0" dirty="0">
                          <a:solidFill>
                            <a:schemeClr val="bg1">
                              <a:lumMod val="65000"/>
                            </a:schemeClr>
                          </a:solidFill>
                          <a:effectLst/>
                          <a:latin typeface="+mn-lt"/>
                          <a:ea typeface="+mn-ea"/>
                          <a:cs typeface="+mn-cs"/>
                        </a:rPr>
                        <a:t> </a:t>
                      </a:r>
                      <a:r>
                        <a:rPr lang="en-US" sz="1100" kern="1200" dirty="0">
                          <a:solidFill>
                            <a:schemeClr val="bg1">
                              <a:lumMod val="65000"/>
                            </a:schemeClr>
                          </a:solidFill>
                          <a:effectLst/>
                          <a:latin typeface="+mn-lt"/>
                          <a:ea typeface="+mn-ea"/>
                          <a:cs typeface="+mn-cs"/>
                        </a:rPr>
                        <a:t>Management</a:t>
                      </a:r>
                    </a:p>
                  </a:txBody>
                  <a:tcPr/>
                </a:tc>
                <a:tc>
                  <a:txBody>
                    <a:bodyPr/>
                    <a:lstStyle/>
                    <a:p>
                      <a:r>
                        <a:rPr lang="en-US" sz="1100" dirty="0">
                          <a:solidFill>
                            <a:schemeClr val="bg1">
                              <a:lumMod val="65000"/>
                            </a:schemeClr>
                          </a:solidFill>
                        </a:rPr>
                        <a:t>2</a:t>
                      </a:r>
                    </a:p>
                  </a:txBody>
                  <a:tcPr/>
                </a:tc>
                <a:tc>
                  <a:txBody>
                    <a:bodyPr/>
                    <a:lstStyle/>
                    <a:p>
                      <a:r>
                        <a:rPr lang="en-US" sz="1000" i="1" dirty="0">
                          <a:solidFill>
                            <a:schemeClr val="bg1">
                              <a:lumMod val="65000"/>
                            </a:schemeClr>
                          </a:solidFill>
                        </a:rPr>
                        <a:t>2%</a:t>
                      </a:r>
                    </a:p>
                  </a:txBody>
                  <a:tcPr/>
                </a:tc>
                <a:tc>
                  <a:txBody>
                    <a:bodyPr/>
                    <a:lstStyle/>
                    <a:p>
                      <a:r>
                        <a:rPr lang="en-US" sz="1100" dirty="0">
                          <a:solidFill>
                            <a:schemeClr val="bg1">
                              <a:lumMod val="65000"/>
                            </a:schemeClr>
                          </a:solidFill>
                        </a:rPr>
                        <a:t>8</a:t>
                      </a:r>
                    </a:p>
                  </a:txBody>
                  <a:tcPr/>
                </a:tc>
                <a:tc>
                  <a:txBody>
                    <a:bodyPr/>
                    <a:lstStyle/>
                    <a:p>
                      <a:r>
                        <a:rPr lang="en-US" sz="1000" i="1" dirty="0">
                          <a:solidFill>
                            <a:schemeClr val="bg1">
                              <a:lumMod val="65000"/>
                            </a:schemeClr>
                          </a:solidFill>
                        </a:rPr>
                        <a:t>8%</a:t>
                      </a:r>
                    </a:p>
                  </a:txBody>
                  <a:tcPr/>
                </a:tc>
                <a:tc>
                  <a:txBody>
                    <a:bodyPr/>
                    <a:lstStyle/>
                    <a:p>
                      <a:r>
                        <a:rPr lang="en-US" sz="1100" dirty="0">
                          <a:solidFill>
                            <a:schemeClr val="bg1">
                              <a:lumMod val="65000"/>
                            </a:schemeClr>
                          </a:solidFill>
                        </a:rPr>
                        <a:t>0</a:t>
                      </a:r>
                    </a:p>
                  </a:txBody>
                  <a:tcPr/>
                </a:tc>
                <a:tc>
                  <a:txBody>
                    <a:bodyPr/>
                    <a:lstStyle/>
                    <a:p>
                      <a:r>
                        <a:rPr lang="en-US" sz="1000" i="1" dirty="0">
                          <a:solidFill>
                            <a:schemeClr val="bg1">
                              <a:lumMod val="65000"/>
                            </a:schemeClr>
                          </a:solidFill>
                        </a:rPr>
                        <a:t>0%</a:t>
                      </a:r>
                    </a:p>
                  </a:txBody>
                  <a:tcPr/>
                </a:tc>
                <a:tc>
                  <a:txBody>
                    <a:bodyPr/>
                    <a:lstStyle/>
                    <a:p>
                      <a:r>
                        <a:rPr lang="en-US" sz="1100" dirty="0">
                          <a:solidFill>
                            <a:schemeClr val="bg1">
                              <a:lumMod val="65000"/>
                            </a:schemeClr>
                          </a:solidFill>
                        </a:rPr>
                        <a:t>10</a:t>
                      </a:r>
                    </a:p>
                  </a:txBody>
                  <a:tcPr/>
                </a:tc>
                <a:tc>
                  <a:txBody>
                    <a:bodyPr/>
                    <a:lstStyle/>
                    <a:p>
                      <a:r>
                        <a:rPr lang="en-US" sz="1000" i="1" dirty="0">
                          <a:solidFill>
                            <a:schemeClr val="bg1">
                              <a:lumMod val="65000"/>
                            </a:schemeClr>
                          </a:solidFill>
                        </a:rPr>
                        <a:t>10%</a:t>
                      </a:r>
                    </a:p>
                  </a:txBody>
                  <a:tcPr/>
                </a:tc>
                <a:extLst>
                  <a:ext uri="{0D108BD9-81ED-4DB2-BD59-A6C34878D82A}">
                    <a16:rowId xmlns:a16="http://schemas.microsoft.com/office/drawing/2014/main" val="10013"/>
                  </a:ext>
                </a:extLst>
              </a:tr>
              <a:tr h="276654">
                <a:tc>
                  <a:txBody>
                    <a:bodyPr/>
                    <a:lstStyle/>
                    <a:p>
                      <a:pPr marL="3657600" marR="0" lvl="8" indent="-171450" algn="l" defTabSz="914400" rtl="0" eaLnBrk="1" fontAlgn="auto" latinLnBrk="0" hangingPunct="1">
                        <a:lnSpc>
                          <a:spcPct val="100000"/>
                        </a:lnSpc>
                        <a:spcBef>
                          <a:spcPts val="0"/>
                        </a:spcBef>
                        <a:spcAft>
                          <a:spcPts val="0"/>
                        </a:spcAft>
                        <a:buClrTx/>
                        <a:buSzTx/>
                        <a:buFont typeface="+mj-lt"/>
                        <a:buNone/>
                        <a:tabLst/>
                        <a:defRPr/>
                      </a:pPr>
                      <a:r>
                        <a:rPr lang="en-US" sz="1200" b="1" kern="1200" dirty="0">
                          <a:solidFill>
                            <a:schemeClr val="bg1">
                              <a:lumMod val="65000"/>
                            </a:schemeClr>
                          </a:solidFill>
                          <a:effectLst/>
                          <a:latin typeface="+mn-lt"/>
                          <a:ea typeface="+mn-ea"/>
                          <a:cs typeface="+mn-cs"/>
                        </a:rPr>
                        <a:t>Total</a:t>
                      </a:r>
                    </a:p>
                  </a:txBody>
                  <a:tcPr/>
                </a:tc>
                <a:tc>
                  <a:txBody>
                    <a:bodyPr/>
                    <a:lstStyle/>
                    <a:p>
                      <a:r>
                        <a:rPr lang="en-US" sz="1100" dirty="0">
                          <a:solidFill>
                            <a:schemeClr val="bg1">
                              <a:lumMod val="65000"/>
                            </a:schemeClr>
                          </a:solidFill>
                        </a:rPr>
                        <a:t>30</a:t>
                      </a:r>
                    </a:p>
                  </a:txBody>
                  <a:tcPr/>
                </a:tc>
                <a:tc>
                  <a:txBody>
                    <a:bodyPr/>
                    <a:lstStyle/>
                    <a:p>
                      <a:r>
                        <a:rPr lang="en-US" sz="1000" i="1" dirty="0">
                          <a:solidFill>
                            <a:schemeClr val="bg1">
                              <a:lumMod val="65000"/>
                            </a:schemeClr>
                          </a:solidFill>
                        </a:rPr>
                        <a:t>30%</a:t>
                      </a:r>
                    </a:p>
                  </a:txBody>
                  <a:tcPr/>
                </a:tc>
                <a:tc>
                  <a:txBody>
                    <a:bodyPr/>
                    <a:lstStyle/>
                    <a:p>
                      <a:r>
                        <a:rPr lang="en-US" sz="1100" dirty="0">
                          <a:solidFill>
                            <a:schemeClr val="bg1">
                              <a:lumMod val="65000"/>
                            </a:schemeClr>
                          </a:solidFill>
                        </a:rPr>
                        <a:t>46</a:t>
                      </a:r>
                    </a:p>
                  </a:txBody>
                  <a:tcPr/>
                </a:tc>
                <a:tc>
                  <a:txBody>
                    <a:bodyPr/>
                    <a:lstStyle/>
                    <a:p>
                      <a:r>
                        <a:rPr lang="en-US" sz="1000" i="1" dirty="0">
                          <a:solidFill>
                            <a:schemeClr val="bg1">
                              <a:lumMod val="65000"/>
                            </a:schemeClr>
                          </a:solidFill>
                        </a:rPr>
                        <a:t>46%</a:t>
                      </a:r>
                    </a:p>
                  </a:txBody>
                  <a:tcPr/>
                </a:tc>
                <a:tc>
                  <a:txBody>
                    <a:bodyPr/>
                    <a:lstStyle/>
                    <a:p>
                      <a:r>
                        <a:rPr lang="en-US" sz="1100" dirty="0">
                          <a:solidFill>
                            <a:schemeClr val="bg1">
                              <a:lumMod val="65000"/>
                            </a:schemeClr>
                          </a:solidFill>
                        </a:rPr>
                        <a:t>24</a:t>
                      </a:r>
                    </a:p>
                  </a:txBody>
                  <a:tcPr/>
                </a:tc>
                <a:tc>
                  <a:txBody>
                    <a:bodyPr/>
                    <a:lstStyle/>
                    <a:p>
                      <a:r>
                        <a:rPr lang="en-US" sz="1000" i="1" dirty="0">
                          <a:solidFill>
                            <a:schemeClr val="bg1">
                              <a:lumMod val="65000"/>
                            </a:schemeClr>
                          </a:solidFill>
                        </a:rPr>
                        <a:t>24%</a:t>
                      </a:r>
                    </a:p>
                  </a:txBody>
                  <a:tcPr/>
                </a:tc>
                <a:tc>
                  <a:txBody>
                    <a:bodyPr/>
                    <a:lstStyle/>
                    <a:p>
                      <a:r>
                        <a:rPr lang="en-US" sz="1100" dirty="0">
                          <a:solidFill>
                            <a:schemeClr val="bg1">
                              <a:lumMod val="65000"/>
                            </a:schemeClr>
                          </a:solidFill>
                        </a:rPr>
                        <a:t>100</a:t>
                      </a:r>
                    </a:p>
                  </a:txBody>
                  <a:tcPr/>
                </a:tc>
                <a:tc>
                  <a:txBody>
                    <a:bodyPr/>
                    <a:lstStyle/>
                    <a:p>
                      <a:r>
                        <a:rPr lang="en-US" sz="1000" i="1" dirty="0">
                          <a:solidFill>
                            <a:schemeClr val="bg1">
                              <a:lumMod val="65000"/>
                            </a:schemeClr>
                          </a:solidFill>
                        </a:rPr>
                        <a:t>100%</a:t>
                      </a:r>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82596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18" y="1579055"/>
            <a:ext cx="7970981" cy="4184071"/>
          </a:xfrm>
        </p:spPr>
        <p:txBody>
          <a:bodyPr>
            <a:normAutofit fontScale="92500" lnSpcReduction="20000"/>
          </a:bodyPr>
          <a:lstStyle/>
          <a:p>
            <a:r>
              <a:rPr lang="en-US" dirty="0"/>
              <a:t>Involves the use and capitalization on a mobile phone’s core utility of: voice and short messaging service (SMS), general packet radio service (GPRS), 3G/4G/5G systems, GPS and Bluetooth technology</a:t>
            </a:r>
          </a:p>
          <a:p>
            <a:pPr lvl="1"/>
            <a:r>
              <a:rPr lang="en-US" dirty="0"/>
              <a:t>Over 90% of the population in rural areas (US based) have cell phones.  Therefore, mHealth is going to become increasingly important in worldwide healthcare, education and provision.</a:t>
            </a:r>
          </a:p>
          <a:p>
            <a:pPr lvl="1"/>
            <a:r>
              <a:rPr lang="en-US" dirty="0"/>
              <a:t>mHealth programs in place or being developed to support</a:t>
            </a:r>
          </a:p>
          <a:p>
            <a:pPr lvl="2"/>
            <a:r>
              <a:rPr lang="en-US" dirty="0"/>
              <a:t>Tobacco control, maternal health, diabetes/obesity, the global health survey of communicable and infectious diseases</a:t>
            </a:r>
          </a:p>
          <a:p>
            <a:endParaRPr lang="en-US" dirty="0"/>
          </a:p>
        </p:txBody>
      </p:sp>
      <p:sp>
        <p:nvSpPr>
          <p:cNvPr id="32770" name="Rectangle 2"/>
          <p:cNvSpPr>
            <a:spLocks noGrp="1" noChangeArrowheads="1"/>
          </p:cNvSpPr>
          <p:nvPr>
            <p:ph type="title"/>
          </p:nvPr>
        </p:nvSpPr>
        <p:spPr/>
        <p:txBody>
          <a:bodyPr/>
          <a:lstStyle/>
          <a:p>
            <a:r>
              <a:rPr lang="en-US" altLang="en-US"/>
              <a:t>Mobile Health (mHealth)</a:t>
            </a:r>
            <a:endParaRPr lang="en-US" altLang="en-US" dirty="0"/>
          </a:p>
        </p:txBody>
      </p:sp>
      <p:pic>
        <p:nvPicPr>
          <p:cNvPr id="9" name="Picture 5"/>
          <p:cNvPicPr>
            <a:picLocks noChangeAspect="1" noChangeArrowheads="1"/>
          </p:cNvPicPr>
          <p:nvPr/>
        </p:nvPicPr>
        <p:blipFill>
          <a:blip r:embed="rId3"/>
          <a:srcRect/>
          <a:stretch>
            <a:fillRect/>
          </a:stretch>
        </p:blipFill>
        <p:spPr bwMode="auto">
          <a:xfrm>
            <a:off x="7089407" y="460069"/>
            <a:ext cx="1237680" cy="916266"/>
          </a:xfrm>
          <a:prstGeom prst="rect">
            <a:avLst/>
          </a:prstGeom>
          <a:no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135865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85750" indent="-285750">
              <a:buFont typeface="Arial" panose="020B0604020202020204" pitchFamily="34" charset="0"/>
              <a:buChar char="•"/>
              <a:defRPr/>
            </a:pPr>
            <a:r>
              <a:rPr lang="en-US" sz="2400" dirty="0"/>
              <a:t>First charge for EHR administration</a:t>
            </a:r>
          </a:p>
          <a:p>
            <a:pPr marL="285750" indent="-285750">
              <a:buFont typeface="Arial" panose="020B0604020202020204" pitchFamily="34" charset="0"/>
              <a:buChar char="•"/>
              <a:defRPr/>
            </a:pPr>
            <a:r>
              <a:rPr lang="en-US" sz="2400" dirty="0"/>
              <a:t>Patient’s data must remain confidential</a:t>
            </a:r>
          </a:p>
          <a:p>
            <a:pPr marL="836676" lvl="1">
              <a:buFont typeface="Arial" panose="020B0604020202020204" pitchFamily="34" charset="0"/>
              <a:buChar char="•"/>
              <a:defRPr/>
            </a:pPr>
            <a:r>
              <a:rPr lang="en-US" dirty="0"/>
              <a:t>The Privacy of the Patient</a:t>
            </a:r>
          </a:p>
          <a:p>
            <a:pPr marL="836676" lvl="1">
              <a:buFont typeface="Arial" panose="020B0604020202020204" pitchFamily="34" charset="0"/>
              <a:buChar char="•"/>
              <a:defRPr/>
            </a:pPr>
            <a:r>
              <a:rPr lang="en-US" dirty="0"/>
              <a:t>The Confidentiality of the Information</a:t>
            </a:r>
          </a:p>
          <a:p>
            <a:pPr marL="285750" indent="-285750">
              <a:buFont typeface="Arial" panose="020B0604020202020204" pitchFamily="34" charset="0"/>
              <a:buChar char="•"/>
              <a:defRPr/>
            </a:pPr>
            <a:r>
              <a:rPr lang="en-US" sz="2400" dirty="0"/>
              <a:t>Accounting of disclosures</a:t>
            </a:r>
          </a:p>
          <a:p>
            <a:pPr marL="285750" indent="-285750">
              <a:buFont typeface="Arial" panose="020B0604020202020204" pitchFamily="34" charset="0"/>
              <a:buChar char="•"/>
              <a:defRPr/>
            </a:pPr>
            <a:r>
              <a:rPr lang="en-US" sz="2400" dirty="0"/>
              <a:t>Levels of confidentiality (nurse or physician versus nurse’s aide versus insurance provider)</a:t>
            </a:r>
          </a:p>
          <a:p>
            <a:endParaRPr lang="en-US" dirty="0"/>
          </a:p>
        </p:txBody>
      </p:sp>
      <p:sp>
        <p:nvSpPr>
          <p:cNvPr id="2" name="Title 1"/>
          <p:cNvSpPr>
            <a:spLocks noGrp="1"/>
          </p:cNvSpPr>
          <p:nvPr>
            <p:ph type="title"/>
          </p:nvPr>
        </p:nvSpPr>
        <p:spPr/>
        <p:txBody>
          <a:bodyPr/>
          <a:lstStyle/>
          <a:p>
            <a:r>
              <a:rPr lang="en-US"/>
              <a:t>Privacy and Security</a:t>
            </a:r>
            <a:endParaRPr lang="en-US" dirty="0"/>
          </a:p>
        </p:txBody>
      </p:sp>
    </p:spTree>
    <p:extLst>
      <p:ext uri="{BB962C8B-B14F-4D97-AF65-F5344CB8AC3E}">
        <p14:creationId xmlns:p14="http://schemas.microsoft.com/office/powerpoint/2010/main" val="1179842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300"/>
              <a:t>Practice Questions</a:t>
            </a:r>
            <a:br>
              <a:rPr lang="en-US" sz="3300"/>
            </a:br>
            <a:br>
              <a:rPr lang="en-US" sz="3300"/>
            </a:br>
            <a:r>
              <a:rPr lang="en-US" sz="3300"/>
              <a:t>Module 2</a:t>
            </a:r>
            <a:br>
              <a:rPr lang="en-US"/>
            </a:br>
            <a:br>
              <a:rPr lang="en-US"/>
            </a:br>
            <a:endParaRPr lang="en-US" dirty="0"/>
          </a:p>
        </p:txBody>
      </p:sp>
    </p:spTree>
    <p:extLst>
      <p:ext uri="{BB962C8B-B14F-4D97-AF65-F5344CB8AC3E}">
        <p14:creationId xmlns:p14="http://schemas.microsoft.com/office/powerpoint/2010/main" val="428392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a:t>Patients have an expectation that healthcare providers will keep health information entrusted to them </a:t>
            </a:r>
          </a:p>
          <a:p>
            <a:endParaRPr lang="en-US" sz="2400"/>
          </a:p>
          <a:p>
            <a:pPr marL="1065276" lvl="1" indent="-514350">
              <a:buFont typeface="+mj-lt"/>
              <a:buAutoNum type="alphaUcPeriod"/>
            </a:pPr>
            <a:r>
              <a:rPr lang="en-US" sz="2400"/>
              <a:t>Private and secure</a:t>
            </a:r>
          </a:p>
          <a:p>
            <a:pPr marL="1065276" lvl="1" indent="-514350">
              <a:buFont typeface="+mj-lt"/>
              <a:buAutoNum type="alphaUcPeriod"/>
            </a:pPr>
            <a:r>
              <a:rPr lang="en-US" sz="2400"/>
              <a:t>Available Monday through Friday</a:t>
            </a:r>
          </a:p>
          <a:p>
            <a:pPr marL="1065276" lvl="1" indent="-514350">
              <a:buFont typeface="+mj-lt"/>
              <a:buAutoNum type="alphaUcPeriod"/>
            </a:pPr>
            <a:r>
              <a:rPr lang="en-US" sz="2400"/>
              <a:t>On paper</a:t>
            </a:r>
          </a:p>
          <a:p>
            <a:pPr marL="1065276" lvl="1" indent="-514350">
              <a:buFont typeface="+mj-lt"/>
              <a:buAutoNum type="alphaUcPeriod"/>
            </a:pPr>
            <a:r>
              <a:rPr lang="en-US" sz="2400"/>
              <a:t>Available for research</a:t>
            </a:r>
            <a:endParaRPr lang="en-US" sz="2400" dirty="0"/>
          </a:p>
        </p:txBody>
      </p:sp>
      <p:sp>
        <p:nvSpPr>
          <p:cNvPr id="2" name="Title 1"/>
          <p:cNvSpPr>
            <a:spLocks noGrp="1"/>
          </p:cNvSpPr>
          <p:nvPr>
            <p:ph type="title"/>
          </p:nvPr>
        </p:nvSpPr>
        <p:spPr/>
        <p:txBody>
          <a:bodyPr>
            <a:normAutofit/>
          </a:bodyPr>
          <a:lstStyle/>
          <a:p>
            <a:r>
              <a:rPr lang="en-US" dirty="0"/>
              <a:t>Practice Question 1</a:t>
            </a:r>
          </a:p>
        </p:txBody>
      </p:sp>
    </p:spTree>
    <p:extLst>
      <p:ext uri="{BB962C8B-B14F-4D97-AF65-F5344CB8AC3E}">
        <p14:creationId xmlns:p14="http://schemas.microsoft.com/office/powerpoint/2010/main" val="2818814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a:t>Patients have an expectation that healthcare providers will keep health information entrusted to them </a:t>
            </a:r>
          </a:p>
          <a:p>
            <a:endParaRPr lang="en-US" sz="2400"/>
          </a:p>
          <a:p>
            <a:pPr marL="1065276" lvl="1" indent="-514350">
              <a:buFont typeface="+mj-lt"/>
              <a:buAutoNum type="alphaUcPeriod"/>
            </a:pPr>
            <a:r>
              <a:rPr lang="en-US" sz="2400"/>
              <a:t>Private and secure</a:t>
            </a:r>
          </a:p>
          <a:p>
            <a:pPr marL="1065276" lvl="1" indent="-514350">
              <a:buFont typeface="+mj-lt"/>
              <a:buAutoNum type="alphaUcPeriod"/>
            </a:pPr>
            <a:r>
              <a:rPr lang="en-US" sz="2400"/>
              <a:t>Available Monday through Friday</a:t>
            </a:r>
          </a:p>
          <a:p>
            <a:pPr marL="1065276" lvl="1" indent="-514350">
              <a:buFont typeface="+mj-lt"/>
              <a:buAutoNum type="alphaUcPeriod"/>
            </a:pPr>
            <a:r>
              <a:rPr lang="en-US" sz="2400"/>
              <a:t>On paper</a:t>
            </a:r>
          </a:p>
          <a:p>
            <a:pPr marL="1065276" lvl="1" indent="-514350">
              <a:buFont typeface="+mj-lt"/>
              <a:buAutoNum type="alphaUcPeriod"/>
            </a:pPr>
            <a:r>
              <a:rPr lang="en-US" sz="2400"/>
              <a:t>Available for research</a:t>
            </a:r>
            <a:endParaRPr lang="en-US" sz="2400" dirty="0"/>
          </a:p>
        </p:txBody>
      </p:sp>
      <p:sp>
        <p:nvSpPr>
          <p:cNvPr id="2" name="Title 1"/>
          <p:cNvSpPr>
            <a:spLocks noGrp="1"/>
          </p:cNvSpPr>
          <p:nvPr>
            <p:ph type="title"/>
          </p:nvPr>
        </p:nvSpPr>
        <p:spPr/>
        <p:txBody>
          <a:bodyPr>
            <a:normAutofit/>
          </a:bodyPr>
          <a:lstStyle/>
          <a:p>
            <a:r>
              <a:rPr lang="en-US" dirty="0"/>
              <a:t>Practice Question 1</a:t>
            </a:r>
          </a:p>
        </p:txBody>
      </p:sp>
      <p:sp>
        <p:nvSpPr>
          <p:cNvPr id="4" name="Freeform 24"/>
          <p:cNvSpPr>
            <a:spLocks/>
          </p:cNvSpPr>
          <p:nvPr/>
        </p:nvSpPr>
        <p:spPr bwMode="auto">
          <a:xfrm>
            <a:off x="970882" y="2942165"/>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779668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a:t>Data warehouses include:</a:t>
            </a:r>
          </a:p>
          <a:p>
            <a:endParaRPr lang="en-US" sz="2400"/>
          </a:p>
          <a:p>
            <a:pPr marL="1065276" lvl="1" indent="-514350">
              <a:buFont typeface="+mj-lt"/>
              <a:buAutoNum type="alphaUcPeriod"/>
            </a:pPr>
            <a:r>
              <a:rPr lang="en-US" sz="2400"/>
              <a:t>Data from one hospital only</a:t>
            </a:r>
          </a:p>
          <a:p>
            <a:pPr marL="1065276" lvl="1" indent="-514350">
              <a:buFont typeface="+mj-lt"/>
              <a:buAutoNum type="alphaUcPeriod"/>
            </a:pPr>
            <a:r>
              <a:rPr lang="en-US" sz="2400"/>
              <a:t>Information from the patients</a:t>
            </a:r>
          </a:p>
          <a:p>
            <a:pPr marL="1065276" lvl="1" indent="-514350">
              <a:buFont typeface="+mj-lt"/>
              <a:buAutoNum type="alphaUcPeriod"/>
            </a:pPr>
            <a:r>
              <a:rPr lang="en-US" sz="2400"/>
              <a:t>Data from many different applications</a:t>
            </a:r>
          </a:p>
          <a:p>
            <a:pPr marL="1065276" lvl="1" indent="-514350">
              <a:buFont typeface="+mj-lt"/>
              <a:buAutoNum type="alphaUcPeriod"/>
            </a:pPr>
            <a:r>
              <a:rPr lang="en-US" sz="2400"/>
              <a:t>Financial data only</a:t>
            </a:r>
            <a:endParaRPr lang="en-US" sz="2400" dirty="0"/>
          </a:p>
        </p:txBody>
      </p:sp>
      <p:sp>
        <p:nvSpPr>
          <p:cNvPr id="2" name="Title 1"/>
          <p:cNvSpPr>
            <a:spLocks noGrp="1"/>
          </p:cNvSpPr>
          <p:nvPr>
            <p:ph type="title"/>
          </p:nvPr>
        </p:nvSpPr>
        <p:spPr/>
        <p:txBody>
          <a:bodyPr>
            <a:normAutofit/>
          </a:bodyPr>
          <a:lstStyle/>
          <a:p>
            <a:r>
              <a:rPr lang="en-US" dirty="0"/>
              <a:t>Practice Question 2</a:t>
            </a:r>
          </a:p>
        </p:txBody>
      </p:sp>
    </p:spTree>
    <p:extLst>
      <p:ext uri="{BB962C8B-B14F-4D97-AF65-F5344CB8AC3E}">
        <p14:creationId xmlns:p14="http://schemas.microsoft.com/office/powerpoint/2010/main" val="1570431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a:t>Data warehouses include:</a:t>
            </a:r>
          </a:p>
          <a:p>
            <a:endParaRPr lang="en-US" sz="2400"/>
          </a:p>
          <a:p>
            <a:pPr marL="1065276" lvl="1" indent="-514350">
              <a:buFont typeface="+mj-lt"/>
              <a:buAutoNum type="alphaUcPeriod"/>
            </a:pPr>
            <a:r>
              <a:rPr lang="en-US" sz="2400"/>
              <a:t>Data from one hospital only</a:t>
            </a:r>
          </a:p>
          <a:p>
            <a:pPr marL="1065276" lvl="1" indent="-514350">
              <a:buFont typeface="+mj-lt"/>
              <a:buAutoNum type="alphaUcPeriod"/>
            </a:pPr>
            <a:r>
              <a:rPr lang="en-US" sz="2400"/>
              <a:t>Information from the patients</a:t>
            </a:r>
          </a:p>
          <a:p>
            <a:pPr marL="1065276" lvl="1" indent="-514350">
              <a:buFont typeface="+mj-lt"/>
              <a:buAutoNum type="alphaUcPeriod"/>
            </a:pPr>
            <a:r>
              <a:rPr lang="en-US" sz="2400"/>
              <a:t>Data from many different applications</a:t>
            </a:r>
          </a:p>
          <a:p>
            <a:pPr marL="1065276" lvl="1" indent="-514350">
              <a:buFont typeface="+mj-lt"/>
              <a:buAutoNum type="alphaUcPeriod"/>
            </a:pPr>
            <a:r>
              <a:rPr lang="en-US" sz="2400"/>
              <a:t>Financial data only</a:t>
            </a:r>
            <a:endParaRPr lang="en-US" sz="2400" dirty="0"/>
          </a:p>
        </p:txBody>
      </p:sp>
      <p:sp>
        <p:nvSpPr>
          <p:cNvPr id="2" name="Title 1"/>
          <p:cNvSpPr>
            <a:spLocks noGrp="1"/>
          </p:cNvSpPr>
          <p:nvPr>
            <p:ph type="title"/>
          </p:nvPr>
        </p:nvSpPr>
        <p:spPr/>
        <p:txBody>
          <a:bodyPr>
            <a:normAutofit/>
          </a:bodyPr>
          <a:lstStyle/>
          <a:p>
            <a:r>
              <a:rPr lang="en-US" dirty="0"/>
              <a:t>Practice Question 2</a:t>
            </a:r>
          </a:p>
        </p:txBody>
      </p:sp>
      <p:sp>
        <p:nvSpPr>
          <p:cNvPr id="4" name="Freeform 24"/>
          <p:cNvSpPr>
            <a:spLocks/>
          </p:cNvSpPr>
          <p:nvPr/>
        </p:nvSpPr>
        <p:spPr bwMode="auto">
          <a:xfrm>
            <a:off x="914400" y="3569368"/>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307579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a:t>Interface engines support:</a:t>
            </a:r>
          </a:p>
          <a:p>
            <a:pPr marL="0" indent="0">
              <a:buNone/>
            </a:pPr>
            <a:endParaRPr lang="en-US" sz="2400"/>
          </a:p>
          <a:p>
            <a:pPr marL="1065276" lvl="1" indent="-514350">
              <a:buFont typeface="+mj-lt"/>
              <a:buAutoNum type="alphaUcPeriod"/>
            </a:pPr>
            <a:r>
              <a:rPr lang="en-US" sz="2400"/>
              <a:t>Interoperability and data integration</a:t>
            </a:r>
          </a:p>
          <a:p>
            <a:pPr marL="1065276" lvl="1" indent="-514350">
              <a:buFont typeface="+mj-lt"/>
              <a:buAutoNum type="alphaUcPeriod"/>
            </a:pPr>
            <a:r>
              <a:rPr lang="en-US" sz="2400"/>
              <a:t>Manual connection to financial systems</a:t>
            </a:r>
          </a:p>
          <a:p>
            <a:pPr marL="1065276" lvl="1" indent="-514350">
              <a:buFont typeface="+mj-lt"/>
              <a:buAutoNum type="alphaUcPeriod"/>
            </a:pPr>
            <a:r>
              <a:rPr lang="en-US" sz="2400"/>
              <a:t>Cloud storage of patient information </a:t>
            </a:r>
          </a:p>
          <a:p>
            <a:pPr marL="1065276" lvl="1" indent="-514350">
              <a:buFont typeface="+mj-lt"/>
              <a:buAutoNum type="alphaUcPeriod"/>
            </a:pPr>
            <a:r>
              <a:rPr lang="en-US" sz="2400"/>
              <a:t>Encryption of patient identifiable data</a:t>
            </a:r>
            <a:endParaRPr lang="en-US" sz="2400" dirty="0"/>
          </a:p>
        </p:txBody>
      </p:sp>
      <p:sp>
        <p:nvSpPr>
          <p:cNvPr id="2" name="Title 1"/>
          <p:cNvSpPr>
            <a:spLocks noGrp="1"/>
          </p:cNvSpPr>
          <p:nvPr>
            <p:ph type="title"/>
          </p:nvPr>
        </p:nvSpPr>
        <p:spPr/>
        <p:txBody>
          <a:bodyPr/>
          <a:lstStyle/>
          <a:p>
            <a:r>
              <a:rPr lang="en-US" dirty="0"/>
              <a:t>Practice Question 3</a:t>
            </a:r>
          </a:p>
        </p:txBody>
      </p:sp>
    </p:spTree>
    <p:extLst>
      <p:ext uri="{BB962C8B-B14F-4D97-AF65-F5344CB8AC3E}">
        <p14:creationId xmlns:p14="http://schemas.microsoft.com/office/powerpoint/2010/main" val="1675175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a:t>Interface engines support:</a:t>
            </a:r>
          </a:p>
          <a:p>
            <a:pPr marL="0" indent="0">
              <a:buNone/>
            </a:pPr>
            <a:endParaRPr lang="en-US" sz="2400"/>
          </a:p>
          <a:p>
            <a:pPr marL="1065276" lvl="1" indent="-514350">
              <a:buFont typeface="+mj-lt"/>
              <a:buAutoNum type="alphaUcPeriod"/>
            </a:pPr>
            <a:r>
              <a:rPr lang="en-US" sz="2400"/>
              <a:t>Interoperability and data integration</a:t>
            </a:r>
          </a:p>
          <a:p>
            <a:pPr marL="1065276" lvl="1" indent="-514350">
              <a:buFont typeface="+mj-lt"/>
              <a:buAutoNum type="alphaUcPeriod"/>
            </a:pPr>
            <a:r>
              <a:rPr lang="en-US" sz="2400"/>
              <a:t>Manual connection to financial systems</a:t>
            </a:r>
          </a:p>
          <a:p>
            <a:pPr marL="1065276" lvl="1" indent="-514350">
              <a:buFont typeface="+mj-lt"/>
              <a:buAutoNum type="alphaUcPeriod"/>
            </a:pPr>
            <a:r>
              <a:rPr lang="en-US" sz="2400"/>
              <a:t>Cloud storage of patient information </a:t>
            </a:r>
          </a:p>
          <a:p>
            <a:pPr marL="1065276" lvl="1" indent="-514350">
              <a:buFont typeface="+mj-lt"/>
              <a:buAutoNum type="alphaUcPeriod"/>
            </a:pPr>
            <a:r>
              <a:rPr lang="en-US" sz="2400"/>
              <a:t>Encryption of patient identifiable data</a:t>
            </a:r>
            <a:endParaRPr lang="en-US" sz="2400" dirty="0"/>
          </a:p>
        </p:txBody>
      </p:sp>
      <p:sp>
        <p:nvSpPr>
          <p:cNvPr id="2" name="Title 1"/>
          <p:cNvSpPr>
            <a:spLocks noGrp="1"/>
          </p:cNvSpPr>
          <p:nvPr>
            <p:ph type="title"/>
          </p:nvPr>
        </p:nvSpPr>
        <p:spPr/>
        <p:txBody>
          <a:bodyPr/>
          <a:lstStyle/>
          <a:p>
            <a:r>
              <a:rPr lang="en-US" dirty="0"/>
              <a:t>Practice Question 3</a:t>
            </a:r>
          </a:p>
        </p:txBody>
      </p:sp>
      <p:sp>
        <p:nvSpPr>
          <p:cNvPr id="4" name="Freeform 24"/>
          <p:cNvSpPr>
            <a:spLocks/>
          </p:cNvSpPr>
          <p:nvPr/>
        </p:nvSpPr>
        <p:spPr bwMode="auto">
          <a:xfrm>
            <a:off x="914400" y="2518611"/>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328904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a:t>Telehealth can be used to:</a:t>
            </a:r>
          </a:p>
          <a:p>
            <a:pPr marL="0" indent="0">
              <a:buNone/>
            </a:pPr>
            <a:endParaRPr lang="en-US" sz="2400"/>
          </a:p>
          <a:p>
            <a:pPr marL="1065276" lvl="1" indent="-514350">
              <a:buFont typeface="+mj-lt"/>
              <a:buAutoNum type="alphaUcPeriod"/>
            </a:pPr>
            <a:r>
              <a:rPr lang="en-US" sz="2400"/>
              <a:t>Constrain patient to specific providers</a:t>
            </a:r>
          </a:p>
          <a:p>
            <a:pPr marL="1065276" lvl="1" indent="-514350">
              <a:buFont typeface="+mj-lt"/>
              <a:buAutoNum type="alphaUcPeriod"/>
            </a:pPr>
            <a:r>
              <a:rPr lang="en-US" sz="2400"/>
              <a:t>Provide specialist care to patients in rural areas</a:t>
            </a:r>
          </a:p>
          <a:p>
            <a:pPr marL="1065276" lvl="1" indent="-514350">
              <a:buFont typeface="+mj-lt"/>
              <a:buAutoNum type="alphaUcPeriod"/>
            </a:pPr>
            <a:r>
              <a:rPr lang="en-US" sz="2400"/>
              <a:t>Prohibit transfers of patients</a:t>
            </a:r>
          </a:p>
          <a:p>
            <a:pPr marL="1065276" lvl="1" indent="-514350">
              <a:buFont typeface="+mj-lt"/>
              <a:buAutoNum type="alphaUcPeriod"/>
            </a:pPr>
            <a:r>
              <a:rPr lang="en-US" sz="2400"/>
              <a:t>Mandate admission to academic medical centers</a:t>
            </a:r>
            <a:endParaRPr lang="en-US" sz="2400" dirty="0"/>
          </a:p>
        </p:txBody>
      </p:sp>
      <p:sp>
        <p:nvSpPr>
          <p:cNvPr id="2" name="Title 1"/>
          <p:cNvSpPr>
            <a:spLocks noGrp="1"/>
          </p:cNvSpPr>
          <p:nvPr>
            <p:ph type="title"/>
          </p:nvPr>
        </p:nvSpPr>
        <p:spPr/>
        <p:txBody>
          <a:bodyPr/>
          <a:lstStyle/>
          <a:p>
            <a:r>
              <a:rPr lang="en-US" dirty="0"/>
              <a:t>Practice Question 4</a:t>
            </a:r>
          </a:p>
        </p:txBody>
      </p:sp>
    </p:spTree>
    <p:extLst>
      <p:ext uri="{BB962C8B-B14F-4D97-AF65-F5344CB8AC3E}">
        <p14:creationId xmlns:p14="http://schemas.microsoft.com/office/powerpoint/2010/main" val="4134767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1">
              <a:buFont typeface="Arial" panose="020B0604020202020204" pitchFamily="34" charset="0"/>
              <a:buChar char="•"/>
              <a:defRPr/>
            </a:pPr>
            <a:r>
              <a:rPr lang="en-US" sz="2400" dirty="0"/>
              <a:t>Hardware – the actual servers (virtual and physical), network connections and devices used to access information</a:t>
            </a:r>
          </a:p>
          <a:p>
            <a:pPr lvl="1">
              <a:buFont typeface="Arial" panose="020B0604020202020204" pitchFamily="34" charset="0"/>
              <a:buChar char="•"/>
              <a:defRPr/>
            </a:pPr>
            <a:r>
              <a:rPr lang="en-US" sz="2400" dirty="0"/>
              <a:t>Networks – the wired or wireless connections that link the infrastructure together and enable accessibility of the applications and patient data</a:t>
            </a:r>
          </a:p>
          <a:p>
            <a:pPr lvl="1">
              <a:buFont typeface="Arial" panose="020B0604020202020204" pitchFamily="34" charset="0"/>
              <a:buChar char="•"/>
              <a:defRPr/>
            </a:pPr>
            <a:r>
              <a:rPr lang="en-US" sz="2400" dirty="0"/>
              <a:t>Applications/Software – the software used by administrative, clinical and support staff to process and store data, manage patients’ records and provide information</a:t>
            </a:r>
          </a:p>
          <a:p>
            <a:pPr marL="457200" lvl="1" indent="0">
              <a:buNone/>
              <a:defRPr/>
            </a:pPr>
            <a:endParaRPr lang="en-US" sz="2400" dirty="0"/>
          </a:p>
        </p:txBody>
      </p:sp>
      <p:sp>
        <p:nvSpPr>
          <p:cNvPr id="2" name="Title 1"/>
          <p:cNvSpPr>
            <a:spLocks noGrp="1"/>
          </p:cNvSpPr>
          <p:nvPr>
            <p:ph type="title"/>
          </p:nvPr>
        </p:nvSpPr>
        <p:spPr/>
        <p:txBody>
          <a:bodyPr>
            <a:noAutofit/>
          </a:bodyPr>
          <a:lstStyle/>
          <a:p>
            <a:pPr eaLnBrk="1" hangingPunct="1">
              <a:defRPr/>
            </a:pPr>
            <a:r>
              <a:rPr lang="en-US"/>
              <a:t>Components of the Technology Environment</a:t>
            </a:r>
            <a:endParaRPr lang="en-US" dirty="0"/>
          </a:p>
        </p:txBody>
      </p:sp>
    </p:spTree>
    <p:extLst>
      <p:ext uri="{BB962C8B-B14F-4D97-AF65-F5344CB8AC3E}">
        <p14:creationId xmlns:p14="http://schemas.microsoft.com/office/powerpoint/2010/main" val="97301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a:t>Telehealth can be used to:</a:t>
            </a:r>
          </a:p>
          <a:p>
            <a:pPr marL="0" indent="0">
              <a:buNone/>
            </a:pPr>
            <a:endParaRPr lang="en-US" sz="2400"/>
          </a:p>
          <a:p>
            <a:pPr marL="1065276" lvl="1" indent="-514350">
              <a:buFont typeface="+mj-lt"/>
              <a:buAutoNum type="alphaUcPeriod"/>
            </a:pPr>
            <a:r>
              <a:rPr lang="en-US" sz="2400"/>
              <a:t>Constrain patient to specific providers</a:t>
            </a:r>
          </a:p>
          <a:p>
            <a:pPr marL="1065276" lvl="1" indent="-514350">
              <a:buFont typeface="+mj-lt"/>
              <a:buAutoNum type="alphaUcPeriod"/>
            </a:pPr>
            <a:r>
              <a:rPr lang="en-US" sz="2400"/>
              <a:t>Provide specialist care to patients in rural areas</a:t>
            </a:r>
          </a:p>
          <a:p>
            <a:pPr marL="1065276" lvl="1" indent="-514350">
              <a:buFont typeface="+mj-lt"/>
              <a:buAutoNum type="alphaUcPeriod"/>
            </a:pPr>
            <a:r>
              <a:rPr lang="en-US" sz="2400"/>
              <a:t>Prohibit transfers of patients</a:t>
            </a:r>
          </a:p>
          <a:p>
            <a:pPr marL="1065276" lvl="1" indent="-514350">
              <a:buFont typeface="+mj-lt"/>
              <a:buAutoNum type="alphaUcPeriod"/>
            </a:pPr>
            <a:r>
              <a:rPr lang="en-US" sz="2400"/>
              <a:t>Mandate admission to academic medical centers</a:t>
            </a:r>
            <a:endParaRPr lang="en-US" sz="2400" dirty="0"/>
          </a:p>
        </p:txBody>
      </p:sp>
      <p:sp>
        <p:nvSpPr>
          <p:cNvPr id="2" name="Title 1"/>
          <p:cNvSpPr>
            <a:spLocks noGrp="1"/>
          </p:cNvSpPr>
          <p:nvPr>
            <p:ph type="title"/>
          </p:nvPr>
        </p:nvSpPr>
        <p:spPr/>
        <p:txBody>
          <a:bodyPr/>
          <a:lstStyle/>
          <a:p>
            <a:r>
              <a:rPr lang="en-US" dirty="0"/>
              <a:t>Practice Question 4</a:t>
            </a:r>
          </a:p>
        </p:txBody>
      </p:sp>
      <p:sp>
        <p:nvSpPr>
          <p:cNvPr id="4" name="Freeform 24"/>
          <p:cNvSpPr>
            <a:spLocks/>
          </p:cNvSpPr>
          <p:nvPr/>
        </p:nvSpPr>
        <p:spPr bwMode="auto">
          <a:xfrm>
            <a:off x="914400" y="3074888"/>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705235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a:t>mHealth application can address:</a:t>
            </a:r>
          </a:p>
          <a:p>
            <a:pPr marL="0" indent="0">
              <a:buNone/>
            </a:pPr>
            <a:endParaRPr lang="en-US" sz="2400"/>
          </a:p>
          <a:p>
            <a:pPr marL="1065276" lvl="1" indent="-514350">
              <a:buFont typeface="+mj-lt"/>
              <a:buAutoNum type="alphaUcPeriod"/>
            </a:pPr>
            <a:r>
              <a:rPr lang="en-US" sz="2400"/>
              <a:t>Medical records</a:t>
            </a:r>
          </a:p>
          <a:p>
            <a:pPr marL="1065276" lvl="1" indent="-514350">
              <a:buFont typeface="+mj-lt"/>
              <a:buAutoNum type="alphaUcPeriod"/>
            </a:pPr>
            <a:r>
              <a:rPr lang="en-US" sz="2400"/>
              <a:t>Global health initiatives</a:t>
            </a:r>
          </a:p>
          <a:p>
            <a:pPr marL="1065276" lvl="1" indent="-514350">
              <a:buFont typeface="+mj-lt"/>
              <a:buAutoNum type="alphaUcPeriod"/>
            </a:pPr>
            <a:r>
              <a:rPr lang="en-US" sz="2400"/>
              <a:t>Issues concerning supply-chain inventory</a:t>
            </a:r>
          </a:p>
          <a:p>
            <a:pPr marL="1065276" lvl="1" indent="-514350">
              <a:buFont typeface="+mj-lt"/>
              <a:buAutoNum type="alphaUcPeriod"/>
            </a:pPr>
            <a:r>
              <a:rPr lang="en-US" sz="2400"/>
              <a:t>Only cell phones</a:t>
            </a:r>
          </a:p>
          <a:p>
            <a:pPr marL="514350" indent="-514350">
              <a:buFont typeface="+mj-lt"/>
              <a:buAutoNum type="alphaUcPeriod"/>
            </a:pPr>
            <a:endParaRPr lang="en-US" dirty="0"/>
          </a:p>
        </p:txBody>
      </p:sp>
      <p:sp>
        <p:nvSpPr>
          <p:cNvPr id="2" name="Title 1"/>
          <p:cNvSpPr>
            <a:spLocks noGrp="1"/>
          </p:cNvSpPr>
          <p:nvPr>
            <p:ph type="title"/>
          </p:nvPr>
        </p:nvSpPr>
        <p:spPr/>
        <p:txBody>
          <a:bodyPr/>
          <a:lstStyle/>
          <a:p>
            <a:r>
              <a:rPr lang="en-US" dirty="0"/>
              <a:t>Practice Question 5</a:t>
            </a:r>
          </a:p>
        </p:txBody>
      </p:sp>
    </p:spTree>
    <p:extLst>
      <p:ext uri="{BB962C8B-B14F-4D97-AF65-F5344CB8AC3E}">
        <p14:creationId xmlns:p14="http://schemas.microsoft.com/office/powerpoint/2010/main" val="3927795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a:t>mHealth application can address:</a:t>
            </a:r>
          </a:p>
          <a:p>
            <a:pPr marL="0" indent="0">
              <a:buNone/>
            </a:pPr>
            <a:endParaRPr lang="en-US" sz="2400"/>
          </a:p>
          <a:p>
            <a:pPr marL="1065276" lvl="1" indent="-514350">
              <a:buFont typeface="+mj-lt"/>
              <a:buAutoNum type="alphaUcPeriod"/>
            </a:pPr>
            <a:r>
              <a:rPr lang="en-US" sz="2400"/>
              <a:t>Medical records</a:t>
            </a:r>
          </a:p>
          <a:p>
            <a:pPr marL="1065276" lvl="1" indent="-514350">
              <a:buFont typeface="+mj-lt"/>
              <a:buAutoNum type="alphaUcPeriod"/>
            </a:pPr>
            <a:r>
              <a:rPr lang="en-US" sz="2400"/>
              <a:t>Global health initiatives</a:t>
            </a:r>
          </a:p>
          <a:p>
            <a:pPr marL="1065276" lvl="1" indent="-514350">
              <a:buFont typeface="+mj-lt"/>
              <a:buAutoNum type="alphaUcPeriod"/>
            </a:pPr>
            <a:r>
              <a:rPr lang="en-US" sz="2400"/>
              <a:t>Issues concerning supply-chain inventory</a:t>
            </a:r>
          </a:p>
          <a:p>
            <a:pPr marL="1065276" lvl="1" indent="-514350">
              <a:buFont typeface="+mj-lt"/>
              <a:buAutoNum type="alphaUcPeriod"/>
            </a:pPr>
            <a:r>
              <a:rPr lang="en-US" sz="2400"/>
              <a:t>Only cell phones</a:t>
            </a:r>
          </a:p>
          <a:p>
            <a:pPr marL="514350" indent="-514350">
              <a:buFont typeface="+mj-lt"/>
              <a:buAutoNum type="alphaUcPeriod"/>
            </a:pPr>
            <a:endParaRPr lang="en-US" dirty="0"/>
          </a:p>
        </p:txBody>
      </p:sp>
      <p:sp>
        <p:nvSpPr>
          <p:cNvPr id="2" name="Title 1"/>
          <p:cNvSpPr>
            <a:spLocks noGrp="1"/>
          </p:cNvSpPr>
          <p:nvPr>
            <p:ph type="title"/>
          </p:nvPr>
        </p:nvSpPr>
        <p:spPr/>
        <p:txBody>
          <a:bodyPr/>
          <a:lstStyle/>
          <a:p>
            <a:r>
              <a:rPr lang="en-US" dirty="0"/>
              <a:t>Practice Question 5</a:t>
            </a:r>
          </a:p>
        </p:txBody>
      </p:sp>
      <p:sp>
        <p:nvSpPr>
          <p:cNvPr id="4" name="Freeform 24"/>
          <p:cNvSpPr>
            <a:spLocks/>
          </p:cNvSpPr>
          <p:nvPr/>
        </p:nvSpPr>
        <p:spPr bwMode="auto">
          <a:xfrm>
            <a:off x="838200" y="3074888"/>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1355945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18" y="1579055"/>
            <a:ext cx="7970981" cy="4557050"/>
          </a:xfrm>
        </p:spPr>
        <p:txBody>
          <a:bodyPr>
            <a:normAutofit fontScale="70000" lnSpcReduction="20000"/>
          </a:bodyPr>
          <a:lstStyle/>
          <a:p>
            <a:pPr marL="0" indent="0">
              <a:buNone/>
            </a:pPr>
            <a:r>
              <a:rPr lang="en-US" dirty="0"/>
              <a:t>A healthcare system has a significant problem with registrars creating duplicate medical record identification numbers.  The system has over 100 decentralized department registration points spread over a campus to make the check in process more convenient for patients.  Which of the following would have the MOST impact?</a:t>
            </a:r>
          </a:p>
          <a:p>
            <a:pPr marL="0" indent="0">
              <a:buNone/>
            </a:pPr>
            <a:r>
              <a:rPr lang="en-US" dirty="0"/>
              <a:t>	1. creating a centralized registration areas</a:t>
            </a:r>
          </a:p>
          <a:p>
            <a:pPr marL="0" indent="0">
              <a:buNone/>
            </a:pPr>
            <a:r>
              <a:rPr lang="en-US" dirty="0"/>
              <a:t>	2. implementing an automated master patient index system</a:t>
            </a:r>
          </a:p>
          <a:p>
            <a:pPr marL="0" indent="0">
              <a:buNone/>
            </a:pPr>
            <a:r>
              <a:rPr lang="en-US" dirty="0"/>
              <a:t>	3. monitoring duplicate medical record number periodically</a:t>
            </a:r>
          </a:p>
          <a:p>
            <a:pPr marL="0" indent="0">
              <a:buNone/>
            </a:pPr>
            <a:r>
              <a:rPr lang="en-US" dirty="0"/>
              <a:t>	4. establishing policies for correction of medical record numbers</a:t>
            </a:r>
          </a:p>
          <a:p>
            <a:pPr lvl="1"/>
            <a:endParaRPr lang="en-US" altLang="en-US" dirty="0"/>
          </a:p>
          <a:p>
            <a:pPr marL="457200" lvl="1" indent="0">
              <a:buNone/>
            </a:pPr>
            <a:r>
              <a:rPr lang="en-US" altLang="en-US" dirty="0"/>
              <a:t>	A. 1, 2, and 3 only</a:t>
            </a:r>
          </a:p>
          <a:p>
            <a:pPr marL="457200" lvl="1" indent="0">
              <a:buNone/>
            </a:pPr>
            <a:r>
              <a:rPr lang="en-US" altLang="en-US" dirty="0"/>
              <a:t>	B. 1, 2, and 4 only</a:t>
            </a:r>
          </a:p>
          <a:p>
            <a:pPr marL="457200" lvl="1" indent="0">
              <a:buNone/>
            </a:pPr>
            <a:r>
              <a:rPr lang="en-US" altLang="en-US" dirty="0"/>
              <a:t>	C. 1, 3, and 4 only</a:t>
            </a:r>
          </a:p>
          <a:p>
            <a:pPr marL="457200" lvl="1" indent="0">
              <a:buNone/>
            </a:pPr>
            <a:r>
              <a:rPr lang="en-US" altLang="en-US" dirty="0"/>
              <a:t>	D. 2, 3, and 4 only</a:t>
            </a:r>
          </a:p>
          <a:p>
            <a:endParaRPr lang="en-US" dirty="0"/>
          </a:p>
        </p:txBody>
      </p:sp>
      <p:sp>
        <p:nvSpPr>
          <p:cNvPr id="2" name="Title 1"/>
          <p:cNvSpPr>
            <a:spLocks noGrp="1"/>
          </p:cNvSpPr>
          <p:nvPr>
            <p:ph type="title"/>
          </p:nvPr>
        </p:nvSpPr>
        <p:spPr/>
        <p:txBody>
          <a:bodyPr/>
          <a:lstStyle/>
          <a:p>
            <a:r>
              <a:rPr lang="en-US" dirty="0"/>
              <a:t>Practice Question 6</a:t>
            </a:r>
          </a:p>
        </p:txBody>
      </p:sp>
    </p:spTree>
    <p:extLst>
      <p:ext uri="{BB962C8B-B14F-4D97-AF65-F5344CB8AC3E}">
        <p14:creationId xmlns:p14="http://schemas.microsoft.com/office/powerpoint/2010/main" val="11133148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18" y="1579055"/>
            <a:ext cx="7970981" cy="4557050"/>
          </a:xfrm>
        </p:spPr>
        <p:txBody>
          <a:bodyPr>
            <a:normAutofit fontScale="70000" lnSpcReduction="20000"/>
          </a:bodyPr>
          <a:lstStyle/>
          <a:p>
            <a:pPr marL="0" indent="0">
              <a:buNone/>
            </a:pPr>
            <a:r>
              <a:rPr lang="en-US" dirty="0"/>
              <a:t>A healthcare system has a significant problem with registrars creating duplicate medical record identification numbers.  The system has over 100 decentralized department registration points spread over a campus to make the check in process more convenient for patients.  Which of the following would have the MOST impact?</a:t>
            </a:r>
          </a:p>
          <a:p>
            <a:pPr marL="0" indent="0">
              <a:buNone/>
            </a:pPr>
            <a:r>
              <a:rPr lang="en-US" dirty="0"/>
              <a:t>	1. creating a centralized registration areas</a:t>
            </a:r>
          </a:p>
          <a:p>
            <a:pPr marL="0" indent="0">
              <a:buNone/>
            </a:pPr>
            <a:r>
              <a:rPr lang="en-US" dirty="0"/>
              <a:t>	2. implementing an automated master patient index system</a:t>
            </a:r>
          </a:p>
          <a:p>
            <a:pPr marL="0" indent="0">
              <a:buNone/>
            </a:pPr>
            <a:r>
              <a:rPr lang="en-US" dirty="0"/>
              <a:t>	3. monitoring duplicate medical record number periodically</a:t>
            </a:r>
          </a:p>
          <a:p>
            <a:pPr marL="0" indent="0">
              <a:buNone/>
            </a:pPr>
            <a:r>
              <a:rPr lang="en-US" dirty="0"/>
              <a:t>	4. establishing policies for correction of medical record numbers</a:t>
            </a:r>
          </a:p>
          <a:p>
            <a:pPr lvl="1"/>
            <a:endParaRPr lang="en-US" altLang="en-US" dirty="0"/>
          </a:p>
          <a:p>
            <a:pPr marL="457200" lvl="1" indent="0">
              <a:buNone/>
            </a:pPr>
            <a:r>
              <a:rPr lang="en-US" altLang="en-US" dirty="0"/>
              <a:t>	A. 1, 2, and 3 only</a:t>
            </a:r>
          </a:p>
          <a:p>
            <a:pPr marL="457200" lvl="1" indent="0">
              <a:buNone/>
            </a:pPr>
            <a:r>
              <a:rPr lang="en-US" altLang="en-US" dirty="0"/>
              <a:t>	B. 1, 2, and 4 only</a:t>
            </a:r>
          </a:p>
          <a:p>
            <a:pPr marL="457200" lvl="1" indent="0">
              <a:buNone/>
            </a:pPr>
            <a:r>
              <a:rPr lang="en-US" altLang="en-US" dirty="0"/>
              <a:t>	C. 1, 3, and 4 only</a:t>
            </a:r>
          </a:p>
          <a:p>
            <a:pPr marL="457200" lvl="1" indent="0">
              <a:buNone/>
            </a:pPr>
            <a:r>
              <a:rPr lang="en-US" altLang="en-US" dirty="0"/>
              <a:t>	D. 2, 3, and 4 only</a:t>
            </a:r>
          </a:p>
          <a:p>
            <a:endParaRPr lang="en-US" dirty="0"/>
          </a:p>
        </p:txBody>
      </p:sp>
      <p:sp>
        <p:nvSpPr>
          <p:cNvPr id="2" name="Title 1"/>
          <p:cNvSpPr>
            <a:spLocks noGrp="1"/>
          </p:cNvSpPr>
          <p:nvPr>
            <p:ph type="title"/>
          </p:nvPr>
        </p:nvSpPr>
        <p:spPr/>
        <p:txBody>
          <a:bodyPr/>
          <a:lstStyle/>
          <a:p>
            <a:r>
              <a:rPr lang="en-US" dirty="0"/>
              <a:t>Practice Question 6</a:t>
            </a:r>
          </a:p>
        </p:txBody>
      </p:sp>
      <p:sp>
        <p:nvSpPr>
          <p:cNvPr id="4" name="Freeform 24"/>
          <p:cNvSpPr>
            <a:spLocks/>
          </p:cNvSpPr>
          <p:nvPr/>
        </p:nvSpPr>
        <p:spPr bwMode="auto">
          <a:xfrm>
            <a:off x="1409700" y="4656221"/>
            <a:ext cx="381000" cy="4111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3363056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buNone/>
            </a:pPr>
            <a:r>
              <a:rPr lang="en-US" sz="2600"/>
              <a:t>Which of the following are essential components of a clinical decision-support system?</a:t>
            </a:r>
          </a:p>
          <a:p>
            <a:pPr marL="914400" lvl="1" indent="-457200">
              <a:buFont typeface="+mj-lt"/>
              <a:buAutoNum type="alphaUcPeriod"/>
            </a:pPr>
            <a:endParaRPr lang="en-US" altLang="en-US" sz="2600"/>
          </a:p>
          <a:p>
            <a:pPr marL="914400" lvl="1" indent="-457200">
              <a:buFont typeface="+mj-lt"/>
              <a:buAutoNum type="alphaUcPeriod"/>
            </a:pPr>
            <a:r>
              <a:rPr lang="en-US" altLang="en-US" sz="2600"/>
              <a:t>Alerts, reminders, and frequently asked questions</a:t>
            </a:r>
          </a:p>
          <a:p>
            <a:pPr marL="914400" lvl="1" indent="-457200">
              <a:buFont typeface="+mj-lt"/>
              <a:buAutoNum type="alphaUcPeriod"/>
            </a:pPr>
            <a:r>
              <a:rPr lang="en-US" altLang="en-US" sz="2600"/>
              <a:t>Data, information, and knowledge tools</a:t>
            </a:r>
          </a:p>
          <a:p>
            <a:pPr marL="914400" lvl="1" indent="-457200">
              <a:buFont typeface="+mj-lt"/>
              <a:buAutoNum type="alphaUcPeriod"/>
            </a:pPr>
            <a:r>
              <a:rPr lang="en-US" altLang="en-US" sz="2600"/>
              <a:t>Knowledge base, inference engine, and patient-specific information</a:t>
            </a:r>
          </a:p>
          <a:p>
            <a:pPr marL="914400" lvl="1" indent="-457200">
              <a:buFont typeface="+mj-lt"/>
              <a:buAutoNum type="alphaUcPeriod"/>
            </a:pPr>
            <a:r>
              <a:rPr lang="en-US" altLang="en-US" sz="2600"/>
              <a:t>Data repository, user interface, and artificial intelligence</a:t>
            </a:r>
          </a:p>
          <a:p>
            <a:endParaRPr lang="en-US" dirty="0"/>
          </a:p>
        </p:txBody>
      </p:sp>
      <p:sp>
        <p:nvSpPr>
          <p:cNvPr id="2" name="Title 1"/>
          <p:cNvSpPr>
            <a:spLocks noGrp="1"/>
          </p:cNvSpPr>
          <p:nvPr>
            <p:ph type="title"/>
          </p:nvPr>
        </p:nvSpPr>
        <p:spPr/>
        <p:txBody>
          <a:bodyPr/>
          <a:lstStyle/>
          <a:p>
            <a:r>
              <a:rPr lang="en-US" dirty="0"/>
              <a:t>Practice Question 7</a:t>
            </a:r>
          </a:p>
        </p:txBody>
      </p:sp>
    </p:spTree>
    <p:extLst>
      <p:ext uri="{BB962C8B-B14F-4D97-AF65-F5344CB8AC3E}">
        <p14:creationId xmlns:p14="http://schemas.microsoft.com/office/powerpoint/2010/main" val="2542096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buNone/>
            </a:pPr>
            <a:r>
              <a:rPr lang="en-US" sz="2600"/>
              <a:t>Which of the following are essential components of a clinical decision-support system?</a:t>
            </a:r>
          </a:p>
          <a:p>
            <a:pPr marL="914400" lvl="1" indent="-457200">
              <a:buFont typeface="+mj-lt"/>
              <a:buAutoNum type="alphaUcPeriod"/>
            </a:pPr>
            <a:endParaRPr lang="en-US" altLang="en-US" sz="2600"/>
          </a:p>
          <a:p>
            <a:pPr marL="914400" lvl="1" indent="-457200">
              <a:buFont typeface="+mj-lt"/>
              <a:buAutoNum type="alphaUcPeriod"/>
            </a:pPr>
            <a:r>
              <a:rPr lang="en-US" altLang="en-US" sz="2600"/>
              <a:t>Alerts, reminders, and frequently asked questions</a:t>
            </a:r>
          </a:p>
          <a:p>
            <a:pPr marL="914400" lvl="1" indent="-457200">
              <a:buFont typeface="+mj-lt"/>
              <a:buAutoNum type="alphaUcPeriod"/>
            </a:pPr>
            <a:r>
              <a:rPr lang="en-US" altLang="en-US" sz="2600"/>
              <a:t>Data, information, and knowledge tools</a:t>
            </a:r>
          </a:p>
          <a:p>
            <a:pPr marL="914400" lvl="1" indent="-457200">
              <a:buFont typeface="+mj-lt"/>
              <a:buAutoNum type="alphaUcPeriod"/>
            </a:pPr>
            <a:r>
              <a:rPr lang="en-US" altLang="en-US" sz="2600"/>
              <a:t>Knowledge base, inference engine, and patient-specific information</a:t>
            </a:r>
          </a:p>
          <a:p>
            <a:pPr marL="914400" lvl="1" indent="-457200">
              <a:buFont typeface="+mj-lt"/>
              <a:buAutoNum type="alphaUcPeriod"/>
            </a:pPr>
            <a:r>
              <a:rPr lang="en-US" altLang="en-US" sz="2600"/>
              <a:t>Data repository, user interface, and artificial intelligence</a:t>
            </a:r>
          </a:p>
          <a:p>
            <a:endParaRPr lang="en-US" dirty="0"/>
          </a:p>
        </p:txBody>
      </p:sp>
      <p:sp>
        <p:nvSpPr>
          <p:cNvPr id="2" name="Title 1"/>
          <p:cNvSpPr>
            <a:spLocks noGrp="1"/>
          </p:cNvSpPr>
          <p:nvPr>
            <p:ph type="title"/>
          </p:nvPr>
        </p:nvSpPr>
        <p:spPr/>
        <p:txBody>
          <a:bodyPr/>
          <a:lstStyle/>
          <a:p>
            <a:r>
              <a:rPr lang="en-US" dirty="0"/>
              <a:t>Practice Question 7</a:t>
            </a:r>
          </a:p>
        </p:txBody>
      </p:sp>
      <p:sp>
        <p:nvSpPr>
          <p:cNvPr id="4" name="Freeform 24"/>
          <p:cNvSpPr>
            <a:spLocks/>
          </p:cNvSpPr>
          <p:nvPr/>
        </p:nvSpPr>
        <p:spPr bwMode="auto">
          <a:xfrm>
            <a:off x="914401" y="3552365"/>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1264662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sz="2400"/>
              <a:t>At an ambulatory clinic, a staff member at the front desk is entering a patient’s insurance data into an information system.  This system is MOST likely</a:t>
            </a:r>
          </a:p>
          <a:p>
            <a:pPr marL="457200" lvl="1" indent="0">
              <a:buNone/>
            </a:pPr>
            <a:endParaRPr lang="en-US" altLang="en-US" sz="2400"/>
          </a:p>
          <a:p>
            <a:pPr marL="914400" lvl="1" indent="-457200">
              <a:buFont typeface="+mj-lt"/>
              <a:buAutoNum type="alphaUcPeriod"/>
            </a:pPr>
            <a:r>
              <a:rPr lang="en-US" altLang="en-US" sz="2400"/>
              <a:t>A patient accounting system.</a:t>
            </a:r>
          </a:p>
          <a:p>
            <a:pPr marL="914400" lvl="1" indent="-457200">
              <a:buFont typeface="+mj-lt"/>
              <a:buAutoNum type="alphaUcPeriod"/>
            </a:pPr>
            <a:r>
              <a:rPr lang="en-US" altLang="en-US" sz="2400"/>
              <a:t>An enterprise resource planning system.</a:t>
            </a:r>
          </a:p>
          <a:p>
            <a:pPr marL="914400" lvl="1" indent="-457200">
              <a:buFont typeface="+mj-lt"/>
              <a:buAutoNum type="alphaUcPeriod"/>
            </a:pPr>
            <a:r>
              <a:rPr lang="en-US" altLang="en-US" sz="2400"/>
              <a:t>An electronic health record. </a:t>
            </a:r>
          </a:p>
          <a:p>
            <a:pPr marL="914400" lvl="1" indent="-457200">
              <a:buFont typeface="+mj-lt"/>
              <a:buAutoNum type="alphaUcPeriod"/>
            </a:pPr>
            <a:r>
              <a:rPr lang="en-US" altLang="en-US" sz="2400"/>
              <a:t>A practice management system.</a:t>
            </a:r>
          </a:p>
          <a:p>
            <a:endParaRPr lang="en-US" dirty="0"/>
          </a:p>
        </p:txBody>
      </p:sp>
      <p:sp>
        <p:nvSpPr>
          <p:cNvPr id="2" name="Title 1"/>
          <p:cNvSpPr>
            <a:spLocks noGrp="1"/>
          </p:cNvSpPr>
          <p:nvPr>
            <p:ph type="title"/>
          </p:nvPr>
        </p:nvSpPr>
        <p:spPr/>
        <p:txBody>
          <a:bodyPr/>
          <a:lstStyle/>
          <a:p>
            <a:r>
              <a:rPr lang="en-US" dirty="0"/>
              <a:t>Practice Question 8</a:t>
            </a:r>
          </a:p>
        </p:txBody>
      </p:sp>
    </p:spTree>
    <p:extLst>
      <p:ext uri="{BB962C8B-B14F-4D97-AF65-F5344CB8AC3E}">
        <p14:creationId xmlns:p14="http://schemas.microsoft.com/office/powerpoint/2010/main" val="1351185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sz="2400"/>
              <a:t>At an ambulatory clinic, a staff member at the front desk is entering a patient’s insurance data into an information system.  This system is MOST likely</a:t>
            </a:r>
          </a:p>
          <a:p>
            <a:pPr marL="457200" lvl="1" indent="0">
              <a:buNone/>
            </a:pPr>
            <a:endParaRPr lang="en-US" altLang="en-US" sz="2400"/>
          </a:p>
          <a:p>
            <a:pPr marL="914400" lvl="1" indent="-457200">
              <a:buFont typeface="+mj-lt"/>
              <a:buAutoNum type="alphaUcPeriod"/>
            </a:pPr>
            <a:r>
              <a:rPr lang="en-US" altLang="en-US" sz="2400"/>
              <a:t>A patient accounting system.</a:t>
            </a:r>
          </a:p>
          <a:p>
            <a:pPr marL="914400" lvl="1" indent="-457200">
              <a:buFont typeface="+mj-lt"/>
              <a:buAutoNum type="alphaUcPeriod"/>
            </a:pPr>
            <a:r>
              <a:rPr lang="en-US" altLang="en-US" sz="2400"/>
              <a:t>An enterprise resource planning system.</a:t>
            </a:r>
          </a:p>
          <a:p>
            <a:pPr marL="914400" lvl="1" indent="-457200">
              <a:buFont typeface="+mj-lt"/>
              <a:buAutoNum type="alphaUcPeriod"/>
            </a:pPr>
            <a:r>
              <a:rPr lang="en-US" altLang="en-US" sz="2400"/>
              <a:t>An electronic health record. </a:t>
            </a:r>
          </a:p>
          <a:p>
            <a:pPr marL="914400" lvl="1" indent="-457200">
              <a:buFont typeface="+mj-lt"/>
              <a:buAutoNum type="alphaUcPeriod"/>
            </a:pPr>
            <a:r>
              <a:rPr lang="en-US" altLang="en-US" sz="2400"/>
              <a:t>A practice management system.</a:t>
            </a:r>
          </a:p>
          <a:p>
            <a:endParaRPr lang="en-US" dirty="0"/>
          </a:p>
        </p:txBody>
      </p:sp>
      <p:sp>
        <p:nvSpPr>
          <p:cNvPr id="2" name="Title 1"/>
          <p:cNvSpPr>
            <a:spLocks noGrp="1"/>
          </p:cNvSpPr>
          <p:nvPr>
            <p:ph type="title"/>
          </p:nvPr>
        </p:nvSpPr>
        <p:spPr/>
        <p:txBody>
          <a:bodyPr/>
          <a:lstStyle/>
          <a:p>
            <a:r>
              <a:rPr lang="en-US" dirty="0"/>
              <a:t>Practice Question 8</a:t>
            </a:r>
          </a:p>
        </p:txBody>
      </p:sp>
      <p:sp>
        <p:nvSpPr>
          <p:cNvPr id="4" name="Freeform 24"/>
          <p:cNvSpPr>
            <a:spLocks/>
          </p:cNvSpPr>
          <p:nvPr/>
        </p:nvSpPr>
        <p:spPr bwMode="auto">
          <a:xfrm>
            <a:off x="948863" y="4287252"/>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2334645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sz="2400"/>
              <a:t>A physician who uses a system for diagnosing and treatment planning by interpreting and analyzing clinical data would be using which one of the following?</a:t>
            </a:r>
          </a:p>
          <a:p>
            <a:pPr marL="457200" lvl="1" indent="0">
              <a:buNone/>
            </a:pPr>
            <a:endParaRPr lang="en-US" altLang="en-US" sz="2400"/>
          </a:p>
          <a:p>
            <a:pPr marL="914400" lvl="1" indent="-457200">
              <a:buFont typeface="+mj-lt"/>
              <a:buAutoNum type="alphaUcPeriod"/>
            </a:pPr>
            <a:r>
              <a:rPr lang="en-US" altLang="en-US" sz="2400"/>
              <a:t>CAI</a:t>
            </a:r>
          </a:p>
          <a:p>
            <a:pPr marL="914400" lvl="1" indent="-457200">
              <a:buFont typeface="+mj-lt"/>
              <a:buAutoNum type="alphaUcPeriod"/>
            </a:pPr>
            <a:r>
              <a:rPr lang="en-US" altLang="en-US" sz="2400"/>
              <a:t>CPOE</a:t>
            </a:r>
          </a:p>
          <a:p>
            <a:pPr marL="914400" lvl="1" indent="-457200">
              <a:buFont typeface="+mj-lt"/>
              <a:buAutoNum type="alphaUcPeriod"/>
            </a:pPr>
            <a:r>
              <a:rPr lang="en-US" altLang="en-US" sz="2400"/>
              <a:t>CDSS</a:t>
            </a:r>
          </a:p>
          <a:p>
            <a:pPr marL="914400" lvl="1" indent="-457200">
              <a:buFont typeface="+mj-lt"/>
              <a:buAutoNum type="alphaUcPeriod"/>
            </a:pPr>
            <a:r>
              <a:rPr lang="en-US" altLang="en-US" sz="2400"/>
              <a:t>EMR</a:t>
            </a:r>
          </a:p>
          <a:p>
            <a:endParaRPr lang="en-US" dirty="0"/>
          </a:p>
        </p:txBody>
      </p:sp>
      <p:sp>
        <p:nvSpPr>
          <p:cNvPr id="2" name="Title 1"/>
          <p:cNvSpPr>
            <a:spLocks noGrp="1"/>
          </p:cNvSpPr>
          <p:nvPr>
            <p:ph type="title"/>
          </p:nvPr>
        </p:nvSpPr>
        <p:spPr/>
        <p:txBody>
          <a:bodyPr/>
          <a:lstStyle/>
          <a:p>
            <a:r>
              <a:rPr lang="en-US" dirty="0"/>
              <a:t>Practice Question 9</a:t>
            </a:r>
          </a:p>
        </p:txBody>
      </p:sp>
    </p:spTree>
    <p:extLst>
      <p:ext uri="{BB962C8B-B14F-4D97-AF65-F5344CB8AC3E}">
        <p14:creationId xmlns:p14="http://schemas.microsoft.com/office/powerpoint/2010/main" val="114435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715818" y="1579055"/>
            <a:ext cx="7970981" cy="4292356"/>
          </a:xfrm>
        </p:spPr>
        <p:txBody>
          <a:bodyPr>
            <a:normAutofit fontScale="77500" lnSpcReduction="20000"/>
          </a:bodyPr>
          <a:lstStyle/>
          <a:p>
            <a:r>
              <a:rPr lang="en-US" altLang="en-US" dirty="0"/>
              <a:t>Technology Infrastructure</a:t>
            </a:r>
          </a:p>
          <a:p>
            <a:pPr lvl="1"/>
            <a:r>
              <a:rPr lang="en-US" altLang="en-US" dirty="0"/>
              <a:t>Store data, run applications and connect those applications and tools</a:t>
            </a:r>
          </a:p>
          <a:p>
            <a:r>
              <a:rPr lang="en-US" altLang="en-US" dirty="0"/>
              <a:t>Servers</a:t>
            </a:r>
          </a:p>
          <a:p>
            <a:pPr lvl="1"/>
            <a:r>
              <a:rPr lang="en-US" altLang="en-US" dirty="0"/>
              <a:t>Virtual or physical</a:t>
            </a:r>
          </a:p>
          <a:p>
            <a:pPr lvl="1"/>
            <a:r>
              <a:rPr lang="en-US" altLang="en-US" dirty="0"/>
              <a:t>Alternatives: </a:t>
            </a:r>
          </a:p>
          <a:p>
            <a:pPr lvl="2"/>
            <a:r>
              <a:rPr lang="en-US" altLang="en-US" dirty="0"/>
              <a:t>Application Service Providers (ASPs) </a:t>
            </a:r>
          </a:p>
          <a:p>
            <a:pPr lvl="2"/>
            <a:r>
              <a:rPr lang="en-US" altLang="en-US" dirty="0"/>
              <a:t>Cloud computing</a:t>
            </a:r>
          </a:p>
          <a:p>
            <a:r>
              <a:rPr lang="en-US" altLang="en-US" dirty="0"/>
              <a:t>Data Storage</a:t>
            </a:r>
          </a:p>
          <a:p>
            <a:pPr lvl="1"/>
            <a:r>
              <a:rPr lang="en-US" altLang="en-US" dirty="0"/>
              <a:t>Magnetic tape storage, optical disc, hard drive</a:t>
            </a:r>
          </a:p>
          <a:p>
            <a:pPr lvl="1"/>
            <a:r>
              <a:rPr lang="en-US" altLang="en-US" dirty="0"/>
              <a:t>Cloud storage</a:t>
            </a:r>
          </a:p>
          <a:p>
            <a:pPr lvl="1"/>
            <a:r>
              <a:rPr lang="en-US" altLang="en-US" dirty="0"/>
              <a:t>External device – Storage Area Network (SANs)</a:t>
            </a:r>
          </a:p>
          <a:p>
            <a:endParaRPr lang="en-US" altLang="en-US" dirty="0"/>
          </a:p>
        </p:txBody>
      </p:sp>
      <p:sp>
        <p:nvSpPr>
          <p:cNvPr id="32770" name="Rectangle 2"/>
          <p:cNvSpPr>
            <a:spLocks noGrp="1" noChangeArrowheads="1"/>
          </p:cNvSpPr>
          <p:nvPr>
            <p:ph type="title"/>
          </p:nvPr>
        </p:nvSpPr>
        <p:spPr/>
        <p:txBody>
          <a:bodyPr/>
          <a:lstStyle/>
          <a:p>
            <a:r>
              <a:rPr lang="en-US" altLang="en-US"/>
              <a:t>Hardware</a:t>
            </a:r>
            <a:endParaRPr lang="en-US" altLang="en-US" dirty="0"/>
          </a:p>
        </p:txBody>
      </p:sp>
    </p:spTree>
    <p:extLst>
      <p:ext uri="{BB962C8B-B14F-4D97-AF65-F5344CB8AC3E}">
        <p14:creationId xmlns:p14="http://schemas.microsoft.com/office/powerpoint/2010/main" val="355245666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sz="2400"/>
              <a:t>A physician who uses a system for diagnosing and treatment planning by interpreting and analyzing clinical data would be using which one of the following?</a:t>
            </a:r>
          </a:p>
          <a:p>
            <a:pPr marL="457200" lvl="1" indent="0">
              <a:buNone/>
            </a:pPr>
            <a:endParaRPr lang="en-US" altLang="en-US" sz="2400"/>
          </a:p>
          <a:p>
            <a:pPr marL="914400" lvl="1" indent="-457200">
              <a:buFont typeface="+mj-lt"/>
              <a:buAutoNum type="alphaUcPeriod"/>
            </a:pPr>
            <a:r>
              <a:rPr lang="en-US" altLang="en-US" sz="2400"/>
              <a:t>CAI </a:t>
            </a:r>
          </a:p>
          <a:p>
            <a:pPr marL="914400" lvl="1" indent="-457200">
              <a:buFont typeface="+mj-lt"/>
              <a:buAutoNum type="alphaUcPeriod"/>
            </a:pPr>
            <a:r>
              <a:rPr lang="en-US" altLang="en-US" sz="2400"/>
              <a:t>CPOE</a:t>
            </a:r>
          </a:p>
          <a:p>
            <a:pPr marL="914400" lvl="1" indent="-457200">
              <a:buFont typeface="+mj-lt"/>
              <a:buAutoNum type="alphaUcPeriod"/>
            </a:pPr>
            <a:r>
              <a:rPr lang="en-US" altLang="en-US" sz="2400"/>
              <a:t>CDSS</a:t>
            </a:r>
          </a:p>
          <a:p>
            <a:pPr marL="914400" lvl="1" indent="-457200">
              <a:buFont typeface="+mj-lt"/>
              <a:buAutoNum type="alphaUcPeriod"/>
            </a:pPr>
            <a:r>
              <a:rPr lang="en-US" altLang="en-US" sz="2400"/>
              <a:t>EMR</a:t>
            </a:r>
          </a:p>
          <a:p>
            <a:endParaRPr lang="en-US" dirty="0"/>
          </a:p>
        </p:txBody>
      </p:sp>
      <p:sp>
        <p:nvSpPr>
          <p:cNvPr id="2" name="Title 1"/>
          <p:cNvSpPr>
            <a:spLocks noGrp="1"/>
          </p:cNvSpPr>
          <p:nvPr>
            <p:ph type="title"/>
          </p:nvPr>
        </p:nvSpPr>
        <p:spPr/>
        <p:txBody>
          <a:bodyPr/>
          <a:lstStyle/>
          <a:p>
            <a:r>
              <a:rPr lang="en-US" dirty="0"/>
              <a:t>Practice Question 9</a:t>
            </a:r>
          </a:p>
        </p:txBody>
      </p:sp>
      <p:sp>
        <p:nvSpPr>
          <p:cNvPr id="4" name="Freeform 24"/>
          <p:cNvSpPr>
            <a:spLocks/>
          </p:cNvSpPr>
          <p:nvPr/>
        </p:nvSpPr>
        <p:spPr bwMode="auto">
          <a:xfrm>
            <a:off x="954672" y="3817060"/>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18216859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a:t>There are two types of software: application and ____ software?</a:t>
            </a:r>
          </a:p>
          <a:p>
            <a:pPr marL="457200" lvl="1" indent="0">
              <a:buNone/>
            </a:pPr>
            <a:endParaRPr lang="en-US" altLang="en-US" sz="2400"/>
          </a:p>
          <a:p>
            <a:pPr marL="971550" lvl="1" indent="-514350">
              <a:buAutoNum type="alphaUcPeriod"/>
            </a:pPr>
            <a:r>
              <a:rPr lang="en-US" altLang="en-US" sz="2400"/>
              <a:t>System</a:t>
            </a:r>
          </a:p>
          <a:p>
            <a:pPr marL="971550" lvl="1" indent="-514350">
              <a:buAutoNum type="alphaUcPeriod"/>
            </a:pPr>
            <a:r>
              <a:rPr lang="en-US" altLang="en-US" sz="2400"/>
              <a:t>Multimedia</a:t>
            </a:r>
          </a:p>
          <a:p>
            <a:pPr marL="971550" lvl="1" indent="-514350">
              <a:buAutoNum type="alphaUcPeriod"/>
            </a:pPr>
            <a:r>
              <a:rPr lang="en-US" altLang="en-US" sz="2400"/>
              <a:t>Process</a:t>
            </a:r>
          </a:p>
          <a:p>
            <a:pPr marL="971550" lvl="1" indent="-514350">
              <a:buAutoNum type="alphaUcPeriod"/>
            </a:pPr>
            <a:r>
              <a:rPr lang="en-US" altLang="en-US" sz="2400"/>
              <a:t>Utility</a:t>
            </a:r>
          </a:p>
          <a:p>
            <a:endParaRPr lang="en-US" dirty="0"/>
          </a:p>
        </p:txBody>
      </p:sp>
      <p:sp>
        <p:nvSpPr>
          <p:cNvPr id="2" name="Title 1"/>
          <p:cNvSpPr>
            <a:spLocks noGrp="1"/>
          </p:cNvSpPr>
          <p:nvPr>
            <p:ph type="title"/>
          </p:nvPr>
        </p:nvSpPr>
        <p:spPr/>
        <p:txBody>
          <a:bodyPr/>
          <a:lstStyle/>
          <a:p>
            <a:r>
              <a:rPr lang="en-US" dirty="0"/>
              <a:t>Practice Question 10</a:t>
            </a:r>
          </a:p>
        </p:txBody>
      </p:sp>
    </p:spTree>
    <p:extLst>
      <p:ext uri="{BB962C8B-B14F-4D97-AF65-F5344CB8AC3E}">
        <p14:creationId xmlns:p14="http://schemas.microsoft.com/office/powerpoint/2010/main" val="22346337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a:t>There are two types of software: application and ____ software?</a:t>
            </a:r>
          </a:p>
          <a:p>
            <a:pPr marL="457200" lvl="1" indent="0">
              <a:buNone/>
            </a:pPr>
            <a:endParaRPr lang="en-US" altLang="en-US" sz="2400"/>
          </a:p>
          <a:p>
            <a:pPr marL="971550" lvl="1" indent="-514350">
              <a:buAutoNum type="alphaUcPeriod"/>
            </a:pPr>
            <a:r>
              <a:rPr lang="en-US" altLang="en-US" sz="2400"/>
              <a:t>System</a:t>
            </a:r>
          </a:p>
          <a:p>
            <a:pPr marL="971550" lvl="1" indent="-514350">
              <a:buAutoNum type="alphaUcPeriod"/>
            </a:pPr>
            <a:r>
              <a:rPr lang="en-US" altLang="en-US" sz="2400"/>
              <a:t>Multimedia</a:t>
            </a:r>
          </a:p>
          <a:p>
            <a:pPr marL="971550" lvl="1" indent="-514350">
              <a:buAutoNum type="alphaUcPeriod"/>
            </a:pPr>
            <a:r>
              <a:rPr lang="en-US" altLang="en-US" sz="2400"/>
              <a:t>Process</a:t>
            </a:r>
          </a:p>
          <a:p>
            <a:pPr marL="971550" lvl="1" indent="-514350">
              <a:buAutoNum type="alphaUcPeriod"/>
            </a:pPr>
            <a:r>
              <a:rPr lang="en-US" altLang="en-US" sz="2400"/>
              <a:t>Utility</a:t>
            </a:r>
          </a:p>
          <a:p>
            <a:pPr marL="0" indent="0">
              <a:buNone/>
            </a:pPr>
            <a:endParaRPr lang="en-US" dirty="0"/>
          </a:p>
        </p:txBody>
      </p:sp>
      <p:sp>
        <p:nvSpPr>
          <p:cNvPr id="2" name="Title 1"/>
          <p:cNvSpPr>
            <a:spLocks noGrp="1"/>
          </p:cNvSpPr>
          <p:nvPr>
            <p:ph type="title"/>
          </p:nvPr>
        </p:nvSpPr>
        <p:spPr/>
        <p:txBody>
          <a:bodyPr/>
          <a:lstStyle/>
          <a:p>
            <a:r>
              <a:rPr lang="en-US" dirty="0"/>
              <a:t>Practice Question 10</a:t>
            </a:r>
          </a:p>
        </p:txBody>
      </p:sp>
      <p:sp>
        <p:nvSpPr>
          <p:cNvPr id="4" name="Freeform 24"/>
          <p:cNvSpPr>
            <a:spLocks/>
          </p:cNvSpPr>
          <p:nvPr/>
        </p:nvSpPr>
        <p:spPr bwMode="auto">
          <a:xfrm>
            <a:off x="928544" y="2831207"/>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37898525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a:t>Programming languages have ______, just like natural languages.</a:t>
            </a:r>
          </a:p>
          <a:p>
            <a:pPr marL="457200" lvl="1" indent="0">
              <a:buNone/>
            </a:pPr>
            <a:endParaRPr lang="en-US" altLang="en-US" sz="2400"/>
          </a:p>
          <a:p>
            <a:pPr marL="971550" lvl="1" indent="-514350">
              <a:buAutoNum type="alphaUcPeriod"/>
            </a:pPr>
            <a:r>
              <a:rPr lang="en-US" altLang="en-US" sz="2400"/>
              <a:t>Code</a:t>
            </a:r>
          </a:p>
          <a:p>
            <a:pPr marL="971550" lvl="1" indent="-514350">
              <a:buAutoNum type="alphaUcPeriod"/>
            </a:pPr>
            <a:r>
              <a:rPr lang="en-US" altLang="en-US" sz="2400"/>
              <a:t>Syntax</a:t>
            </a:r>
          </a:p>
          <a:p>
            <a:pPr marL="971550" lvl="1" indent="-514350">
              <a:buAutoNum type="alphaUcPeriod"/>
            </a:pPr>
            <a:r>
              <a:rPr lang="en-US" altLang="en-US" sz="2400"/>
              <a:t>Meaning</a:t>
            </a:r>
          </a:p>
          <a:p>
            <a:pPr marL="971550" lvl="1" indent="-514350">
              <a:buAutoNum type="alphaUcPeriod"/>
            </a:pPr>
            <a:r>
              <a:rPr lang="en-US" altLang="en-US" sz="2400"/>
              <a:t>Greetings</a:t>
            </a:r>
            <a:endParaRPr lang="en-US" altLang="en-US" sz="2400" dirty="0"/>
          </a:p>
        </p:txBody>
      </p:sp>
      <p:sp>
        <p:nvSpPr>
          <p:cNvPr id="2" name="Title 1"/>
          <p:cNvSpPr>
            <a:spLocks noGrp="1"/>
          </p:cNvSpPr>
          <p:nvPr>
            <p:ph type="title"/>
          </p:nvPr>
        </p:nvSpPr>
        <p:spPr/>
        <p:txBody>
          <a:bodyPr/>
          <a:lstStyle/>
          <a:p>
            <a:r>
              <a:rPr lang="en-US" dirty="0"/>
              <a:t>Practice Question 11</a:t>
            </a:r>
          </a:p>
        </p:txBody>
      </p:sp>
    </p:spTree>
    <p:extLst>
      <p:ext uri="{BB962C8B-B14F-4D97-AF65-F5344CB8AC3E}">
        <p14:creationId xmlns:p14="http://schemas.microsoft.com/office/powerpoint/2010/main" val="762794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a:t>Programming languages have ______, just like natural languages.</a:t>
            </a:r>
          </a:p>
          <a:p>
            <a:pPr marL="457200" lvl="1" indent="0">
              <a:buNone/>
            </a:pPr>
            <a:endParaRPr lang="en-US" altLang="en-US" sz="2400"/>
          </a:p>
          <a:p>
            <a:pPr marL="971550" lvl="1" indent="-514350">
              <a:buAutoNum type="alphaUcPeriod"/>
            </a:pPr>
            <a:r>
              <a:rPr lang="en-US" altLang="en-US" sz="2400"/>
              <a:t>Code</a:t>
            </a:r>
          </a:p>
          <a:p>
            <a:pPr marL="971550" lvl="1" indent="-514350">
              <a:buAutoNum type="alphaUcPeriod"/>
            </a:pPr>
            <a:r>
              <a:rPr lang="en-US" altLang="en-US" sz="2400"/>
              <a:t>Syntax </a:t>
            </a:r>
          </a:p>
          <a:p>
            <a:pPr marL="971550" lvl="1" indent="-514350">
              <a:buAutoNum type="alphaUcPeriod"/>
            </a:pPr>
            <a:r>
              <a:rPr lang="en-US" altLang="en-US" sz="2400"/>
              <a:t>Meaning</a:t>
            </a:r>
          </a:p>
          <a:p>
            <a:pPr marL="971550" lvl="1" indent="-514350">
              <a:buAutoNum type="alphaUcPeriod"/>
            </a:pPr>
            <a:r>
              <a:rPr lang="en-US" altLang="en-US" sz="2400"/>
              <a:t>Greetings</a:t>
            </a:r>
          </a:p>
          <a:p>
            <a:pPr marL="0" indent="0">
              <a:buNone/>
            </a:pPr>
            <a:endParaRPr lang="en-US" dirty="0"/>
          </a:p>
        </p:txBody>
      </p:sp>
      <p:sp>
        <p:nvSpPr>
          <p:cNvPr id="2" name="Title 1"/>
          <p:cNvSpPr>
            <a:spLocks noGrp="1"/>
          </p:cNvSpPr>
          <p:nvPr>
            <p:ph type="title"/>
          </p:nvPr>
        </p:nvSpPr>
        <p:spPr/>
        <p:txBody>
          <a:bodyPr/>
          <a:lstStyle/>
          <a:p>
            <a:r>
              <a:rPr lang="en-US" dirty="0"/>
              <a:t>Practice Question 11</a:t>
            </a:r>
          </a:p>
        </p:txBody>
      </p:sp>
      <p:sp>
        <p:nvSpPr>
          <p:cNvPr id="4" name="Freeform 24"/>
          <p:cNvSpPr>
            <a:spLocks/>
          </p:cNvSpPr>
          <p:nvPr/>
        </p:nvSpPr>
        <p:spPr bwMode="auto">
          <a:xfrm>
            <a:off x="878305" y="3465623"/>
            <a:ext cx="425450" cy="487363"/>
          </a:xfrm>
          <a:custGeom>
            <a:avLst/>
            <a:gdLst/>
            <a:ahLst/>
            <a:cxnLst>
              <a:cxn ang="0">
                <a:pos x="0" y="444"/>
              </a:cxn>
              <a:cxn ang="0">
                <a:pos x="67" y="531"/>
              </a:cxn>
              <a:cxn ang="0">
                <a:pos x="141" y="643"/>
              </a:cxn>
              <a:cxn ang="0">
                <a:pos x="232" y="463"/>
              </a:cxn>
              <a:cxn ang="0">
                <a:pos x="420" y="151"/>
              </a:cxn>
              <a:cxn ang="0">
                <a:pos x="536" y="0"/>
              </a:cxn>
              <a:cxn ang="0">
                <a:pos x="395" y="71"/>
              </a:cxn>
              <a:cxn ang="0">
                <a:pos x="253" y="354"/>
              </a:cxn>
              <a:cxn ang="0">
                <a:pos x="141" y="582"/>
              </a:cxn>
              <a:cxn ang="0">
                <a:pos x="54" y="368"/>
              </a:cxn>
              <a:cxn ang="0">
                <a:pos x="0" y="444"/>
              </a:cxn>
            </a:cxnLst>
            <a:rect l="0" t="0" r="r" b="b"/>
            <a:pathLst>
              <a:path w="536" h="643">
                <a:moveTo>
                  <a:pt x="0" y="444"/>
                </a:moveTo>
                <a:lnTo>
                  <a:pt x="67" y="531"/>
                </a:lnTo>
                <a:lnTo>
                  <a:pt x="141" y="643"/>
                </a:lnTo>
                <a:lnTo>
                  <a:pt x="232" y="463"/>
                </a:lnTo>
                <a:lnTo>
                  <a:pt x="420" y="151"/>
                </a:lnTo>
                <a:lnTo>
                  <a:pt x="536" y="0"/>
                </a:lnTo>
                <a:lnTo>
                  <a:pt x="395" y="71"/>
                </a:lnTo>
                <a:lnTo>
                  <a:pt x="253" y="354"/>
                </a:lnTo>
                <a:lnTo>
                  <a:pt x="141" y="582"/>
                </a:lnTo>
                <a:lnTo>
                  <a:pt x="54" y="368"/>
                </a:lnTo>
                <a:lnTo>
                  <a:pt x="0" y="444"/>
                </a:lnTo>
                <a:close/>
              </a:path>
            </a:pathLst>
          </a:custGeom>
          <a:solidFill>
            <a:srgbClr val="FF0000"/>
          </a:solidFill>
          <a:ln w="28575" cap="flat" cmpd="sng">
            <a:solidFill>
              <a:srgbClr val="FF0000"/>
            </a:solidFill>
            <a:prstDash val="solid"/>
            <a:round/>
            <a:headEnd/>
            <a:tailEnd/>
          </a:ln>
          <a:effectLst>
            <a:outerShdw dist="35921" dir="2700000" algn="ctr" rotWithShape="0">
              <a:schemeClr val="tx1">
                <a:alpha val="50000"/>
              </a:schemeClr>
            </a:outerShdw>
          </a:effectLst>
        </p:spPr>
        <p:txBody>
          <a:bodyPr wrap="none" anchor="ctr"/>
          <a:lstStyle/>
          <a:p>
            <a:pPr>
              <a:defRPr/>
            </a:pPr>
            <a:endParaRPr lang="en-US">
              <a:solidFill>
                <a:srgbClr val="FF0000"/>
              </a:solidFill>
            </a:endParaRPr>
          </a:p>
        </p:txBody>
      </p:sp>
    </p:spTree>
    <p:extLst>
      <p:ext uri="{BB962C8B-B14F-4D97-AF65-F5344CB8AC3E}">
        <p14:creationId xmlns:p14="http://schemas.microsoft.com/office/powerpoint/2010/main" val="41139320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a:t>Questions?</a:t>
            </a:r>
            <a:endParaRPr lang="en-US" sz="3000" dirty="0"/>
          </a:p>
        </p:txBody>
      </p:sp>
      <p:pic>
        <p:nvPicPr>
          <p:cNvPr id="20483" name="Picture 3" descr="C:\Users\kwheeler\Pictures\Question and Answer iStock_000015122897_Sm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9506" y="2213810"/>
            <a:ext cx="4059816" cy="341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16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normAutofit fontScale="92500" lnSpcReduction="20000"/>
          </a:bodyPr>
          <a:lstStyle/>
          <a:p>
            <a:pPr eaLnBrk="1" hangingPunct="1">
              <a:lnSpc>
                <a:spcPct val="90000"/>
              </a:lnSpc>
            </a:pPr>
            <a:r>
              <a:rPr lang="en-US" altLang="en-US" sz="2600"/>
              <a:t>Mobile Devices</a:t>
            </a:r>
          </a:p>
          <a:p>
            <a:pPr lvl="1" eaLnBrk="1" hangingPunct="1">
              <a:lnSpc>
                <a:spcPct val="90000"/>
              </a:lnSpc>
            </a:pPr>
            <a:r>
              <a:rPr lang="en-US" altLang="en-US" sz="2600"/>
              <a:t>Portable devices and wireless connectivity</a:t>
            </a:r>
          </a:p>
          <a:p>
            <a:pPr lvl="1" eaLnBrk="1" hangingPunct="1">
              <a:lnSpc>
                <a:spcPct val="90000"/>
              </a:lnSpc>
            </a:pPr>
            <a:r>
              <a:rPr lang="en-US" altLang="en-US" sz="2600"/>
              <a:t>Handheld devices</a:t>
            </a:r>
          </a:p>
          <a:p>
            <a:pPr lvl="1" eaLnBrk="1" hangingPunct="1">
              <a:lnSpc>
                <a:spcPct val="90000"/>
              </a:lnSpc>
            </a:pPr>
            <a:r>
              <a:rPr lang="en-US" altLang="en-US" sz="2600"/>
              <a:t>Carts</a:t>
            </a:r>
          </a:p>
          <a:p>
            <a:pPr lvl="1" eaLnBrk="1" hangingPunct="1">
              <a:lnSpc>
                <a:spcPct val="90000"/>
              </a:lnSpc>
            </a:pPr>
            <a:r>
              <a:rPr lang="en-US" altLang="en-US" sz="2600"/>
              <a:t>Smartphones</a:t>
            </a:r>
          </a:p>
          <a:p>
            <a:pPr eaLnBrk="1" hangingPunct="1">
              <a:lnSpc>
                <a:spcPct val="90000"/>
              </a:lnSpc>
            </a:pPr>
            <a:r>
              <a:rPr lang="en-US" altLang="en-US" sz="2600"/>
              <a:t>Medical Devices</a:t>
            </a:r>
          </a:p>
          <a:p>
            <a:pPr lvl="1" eaLnBrk="1" hangingPunct="1">
              <a:lnSpc>
                <a:spcPct val="90000"/>
              </a:lnSpc>
            </a:pPr>
            <a:r>
              <a:rPr lang="en-US" altLang="en-US" sz="2600"/>
              <a:t>Physiologic devices</a:t>
            </a:r>
          </a:p>
          <a:p>
            <a:pPr lvl="1" eaLnBrk="1" hangingPunct="1">
              <a:lnSpc>
                <a:spcPct val="90000"/>
              </a:lnSpc>
            </a:pPr>
            <a:r>
              <a:rPr lang="en-US" altLang="en-US" sz="2600"/>
              <a:t>Laboratory devices</a:t>
            </a:r>
          </a:p>
          <a:p>
            <a:pPr eaLnBrk="1" hangingPunct="1">
              <a:lnSpc>
                <a:spcPct val="90000"/>
              </a:lnSpc>
              <a:buFontTx/>
              <a:buNone/>
            </a:pPr>
            <a:endParaRPr lang="en-US" altLang="en-US" sz="2800" dirty="0"/>
          </a:p>
        </p:txBody>
      </p:sp>
      <p:sp>
        <p:nvSpPr>
          <p:cNvPr id="32770" name="Rectangle 2"/>
          <p:cNvSpPr>
            <a:spLocks noGrp="1" noChangeArrowheads="1"/>
          </p:cNvSpPr>
          <p:nvPr>
            <p:ph type="title"/>
          </p:nvPr>
        </p:nvSpPr>
        <p:spPr/>
        <p:txBody>
          <a:bodyPr>
            <a:normAutofit/>
          </a:bodyPr>
          <a:lstStyle/>
          <a:p>
            <a:pPr eaLnBrk="1" hangingPunct="1"/>
            <a:r>
              <a:rPr lang="en-US" altLang="en-US"/>
              <a:t>Hardware</a:t>
            </a:r>
            <a:endParaRPr lang="en-US" altLang="en-US" dirty="0"/>
          </a:p>
        </p:txBody>
      </p:sp>
    </p:spTree>
    <p:extLst>
      <p:ext uri="{BB962C8B-B14F-4D97-AF65-F5344CB8AC3E}">
        <p14:creationId xmlns:p14="http://schemas.microsoft.com/office/powerpoint/2010/main" val="50747580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normAutofit fontScale="92500" lnSpcReduction="20000"/>
          </a:bodyPr>
          <a:lstStyle/>
          <a:p>
            <a:pPr eaLnBrk="1" hangingPunct="1">
              <a:lnSpc>
                <a:spcPct val="80000"/>
              </a:lnSpc>
            </a:pPr>
            <a:r>
              <a:rPr lang="en-US" altLang="en-US" sz="2400"/>
              <a:t>Personal Computers</a:t>
            </a:r>
          </a:p>
          <a:p>
            <a:pPr lvl="1" eaLnBrk="1" hangingPunct="1">
              <a:lnSpc>
                <a:spcPct val="80000"/>
              </a:lnSpc>
            </a:pPr>
            <a:r>
              <a:rPr lang="en-US" altLang="en-US" sz="2400"/>
              <a:t>Continue to be the device of choice</a:t>
            </a:r>
          </a:p>
          <a:p>
            <a:pPr lvl="1" eaLnBrk="1" hangingPunct="1">
              <a:lnSpc>
                <a:spcPct val="80000"/>
              </a:lnSpc>
            </a:pPr>
            <a:r>
              <a:rPr lang="en-US" altLang="en-US" sz="2400"/>
              <a:t>Connected via cable to network or wireless</a:t>
            </a:r>
          </a:p>
          <a:p>
            <a:pPr eaLnBrk="1" hangingPunct="1">
              <a:lnSpc>
                <a:spcPct val="80000"/>
              </a:lnSpc>
            </a:pPr>
            <a:r>
              <a:rPr lang="en-US" altLang="en-US" sz="2400"/>
              <a:t>Point-of-Care Devices</a:t>
            </a:r>
          </a:p>
          <a:p>
            <a:pPr lvl="1" eaLnBrk="1" hangingPunct="1">
              <a:lnSpc>
                <a:spcPct val="80000"/>
              </a:lnSpc>
            </a:pPr>
            <a:r>
              <a:rPr lang="en-US" altLang="en-US" sz="2400"/>
              <a:t>Handheld, tablet, mobile-cart PCs, smart phones</a:t>
            </a:r>
          </a:p>
          <a:p>
            <a:pPr lvl="1" eaLnBrk="1" hangingPunct="1">
              <a:lnSpc>
                <a:spcPct val="80000"/>
              </a:lnSpc>
            </a:pPr>
            <a:r>
              <a:rPr lang="en-US" altLang="en-US" sz="2400"/>
              <a:t>Support clinician workflow</a:t>
            </a:r>
          </a:p>
          <a:p>
            <a:pPr lvl="1" eaLnBrk="1" hangingPunct="1">
              <a:lnSpc>
                <a:spcPct val="80000"/>
              </a:lnSpc>
            </a:pPr>
            <a:r>
              <a:rPr lang="en-US" altLang="en-US" sz="2400"/>
              <a:t>Wireless connection</a:t>
            </a:r>
          </a:p>
          <a:p>
            <a:pPr eaLnBrk="1" hangingPunct="1">
              <a:lnSpc>
                <a:spcPct val="80000"/>
              </a:lnSpc>
            </a:pPr>
            <a:r>
              <a:rPr lang="en-US" altLang="en-US" sz="2400"/>
              <a:t>Device Integration</a:t>
            </a:r>
          </a:p>
          <a:p>
            <a:pPr lvl="1" eaLnBrk="1" hangingPunct="1">
              <a:lnSpc>
                <a:spcPct val="80000"/>
              </a:lnSpc>
            </a:pPr>
            <a:r>
              <a:rPr lang="en-US" altLang="en-US" sz="2400"/>
              <a:t>Integrated into software applications</a:t>
            </a:r>
          </a:p>
          <a:p>
            <a:pPr lvl="1" eaLnBrk="1" hangingPunct="1">
              <a:lnSpc>
                <a:spcPct val="80000"/>
              </a:lnSpc>
            </a:pPr>
            <a:r>
              <a:rPr lang="en-US" altLang="en-US" sz="2400"/>
              <a:t>Cable or wireless connection to common network</a:t>
            </a:r>
          </a:p>
          <a:p>
            <a:pPr lvl="1" eaLnBrk="1" hangingPunct="1">
              <a:lnSpc>
                <a:spcPct val="80000"/>
              </a:lnSpc>
            </a:pPr>
            <a:endParaRPr lang="en-US" altLang="en-US" sz="2000" dirty="0"/>
          </a:p>
        </p:txBody>
      </p:sp>
      <p:sp>
        <p:nvSpPr>
          <p:cNvPr id="30722" name="Rectangle 2"/>
          <p:cNvSpPr>
            <a:spLocks noGrp="1" noChangeArrowheads="1"/>
          </p:cNvSpPr>
          <p:nvPr>
            <p:ph type="title"/>
          </p:nvPr>
        </p:nvSpPr>
        <p:spPr/>
        <p:txBody>
          <a:bodyPr>
            <a:normAutofit/>
          </a:bodyPr>
          <a:lstStyle/>
          <a:p>
            <a:pPr eaLnBrk="1" hangingPunct="1"/>
            <a:r>
              <a:rPr lang="en-US" altLang="en-US"/>
              <a:t>Devices</a:t>
            </a:r>
            <a:endParaRPr lang="en-US" altLang="en-US" dirty="0"/>
          </a:p>
        </p:txBody>
      </p:sp>
    </p:spTree>
    <p:extLst>
      <p:ext uri="{BB962C8B-B14F-4D97-AF65-F5344CB8AC3E}">
        <p14:creationId xmlns:p14="http://schemas.microsoft.com/office/powerpoint/2010/main" val="231884355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normAutofit/>
          </a:bodyPr>
          <a:lstStyle/>
          <a:p>
            <a:pPr eaLnBrk="1" hangingPunct="1"/>
            <a:r>
              <a:rPr lang="en-US" altLang="en-US" sz="2400"/>
              <a:t>Tracking technology</a:t>
            </a:r>
          </a:p>
          <a:p>
            <a:pPr lvl="1" eaLnBrk="1" hangingPunct="1"/>
            <a:r>
              <a:rPr lang="en-US" altLang="en-US" sz="2400"/>
              <a:t>Bar codes and RFID</a:t>
            </a:r>
          </a:p>
          <a:p>
            <a:pPr eaLnBrk="1" hangingPunct="1"/>
            <a:r>
              <a:rPr lang="en-US" altLang="en-US" sz="2400"/>
              <a:t>Audio and video</a:t>
            </a:r>
          </a:p>
          <a:p>
            <a:pPr lvl="1" eaLnBrk="1" hangingPunct="1"/>
            <a:r>
              <a:rPr lang="en-US" altLang="en-US" sz="2400"/>
              <a:t>Voice over IP</a:t>
            </a:r>
          </a:p>
          <a:p>
            <a:pPr lvl="1" eaLnBrk="1" hangingPunct="1"/>
            <a:r>
              <a:rPr lang="en-US" altLang="en-US" sz="2400"/>
              <a:t>Telemedicine</a:t>
            </a:r>
          </a:p>
          <a:p>
            <a:pPr lvl="1" eaLnBrk="1" hangingPunct="1"/>
            <a:r>
              <a:rPr lang="en-US" altLang="en-US" sz="2400"/>
              <a:t>Remote monitoring</a:t>
            </a:r>
            <a:endParaRPr lang="en-US" altLang="en-US" sz="2400" dirty="0"/>
          </a:p>
        </p:txBody>
      </p:sp>
      <p:sp>
        <p:nvSpPr>
          <p:cNvPr id="31746" name="Rectangle 2"/>
          <p:cNvSpPr>
            <a:spLocks noGrp="1" noChangeArrowheads="1"/>
          </p:cNvSpPr>
          <p:nvPr>
            <p:ph type="title"/>
          </p:nvPr>
        </p:nvSpPr>
        <p:spPr/>
        <p:txBody>
          <a:bodyPr/>
          <a:lstStyle/>
          <a:p>
            <a:pPr eaLnBrk="1" hangingPunct="1"/>
            <a:r>
              <a:rPr lang="en-US" altLang="en-US"/>
              <a:t>Devices Continued</a:t>
            </a:r>
            <a:endParaRPr lang="en-US" altLang="en-US" dirty="0"/>
          </a:p>
        </p:txBody>
      </p:sp>
    </p:spTree>
    <p:extLst>
      <p:ext uri="{BB962C8B-B14F-4D97-AF65-F5344CB8AC3E}">
        <p14:creationId xmlns:p14="http://schemas.microsoft.com/office/powerpoint/2010/main" val="361166564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normAutofit fontScale="77500" lnSpcReduction="20000"/>
          </a:bodyPr>
          <a:lstStyle/>
          <a:p>
            <a:r>
              <a:rPr lang="en-US" altLang="en-US" sz="2600"/>
              <a:t>LAN (Local Area Network)</a:t>
            </a:r>
          </a:p>
          <a:p>
            <a:r>
              <a:rPr lang="en-US" altLang="en-US" sz="2600"/>
              <a:t>WLAN (Wireless Local Area Network)</a:t>
            </a:r>
          </a:p>
          <a:p>
            <a:r>
              <a:rPr lang="en-US" altLang="en-US" sz="2600"/>
              <a:t>WAN (Wide Area Network)</a:t>
            </a:r>
          </a:p>
          <a:p>
            <a:r>
              <a:rPr lang="en-US" altLang="en-US" sz="2600"/>
              <a:t>ISP (Internet Service Provider)</a:t>
            </a:r>
          </a:p>
          <a:p>
            <a:r>
              <a:rPr lang="en-US" altLang="en-US" sz="2600"/>
              <a:t>VPN (Virtual Private Network)</a:t>
            </a:r>
          </a:p>
          <a:p>
            <a:r>
              <a:rPr lang="en-US" altLang="en-US" sz="2600"/>
              <a:t>VoIP (Voice Over Internet Protocol)</a:t>
            </a:r>
          </a:p>
          <a:p>
            <a:r>
              <a:rPr lang="en-US" altLang="en-US" sz="2600"/>
              <a:t>Leased Line for high volume exchanges</a:t>
            </a:r>
          </a:p>
          <a:p>
            <a:r>
              <a:rPr lang="en-US" altLang="en-US" sz="2600"/>
              <a:t>MPLS (Multiprotocol Label Switching)</a:t>
            </a:r>
          </a:p>
          <a:p>
            <a:r>
              <a:rPr lang="en-US" altLang="en-US" sz="2600"/>
              <a:t>ATM (Asynchronous Transfer Mode)</a:t>
            </a:r>
          </a:p>
          <a:p>
            <a:endParaRPr lang="en-US" altLang="en-US" sz="2400"/>
          </a:p>
          <a:p>
            <a:endParaRPr lang="en-US" altLang="en-US" sz="2400" dirty="0"/>
          </a:p>
        </p:txBody>
      </p:sp>
      <p:sp>
        <p:nvSpPr>
          <p:cNvPr id="34818" name="Rectangle 2"/>
          <p:cNvSpPr>
            <a:spLocks noGrp="1" noChangeArrowheads="1"/>
          </p:cNvSpPr>
          <p:nvPr>
            <p:ph type="title"/>
          </p:nvPr>
        </p:nvSpPr>
        <p:spPr/>
        <p:txBody>
          <a:bodyPr>
            <a:normAutofit/>
          </a:bodyPr>
          <a:lstStyle/>
          <a:p>
            <a:r>
              <a:rPr lang="en-US" altLang="en-US"/>
              <a:t>Network Infrastructure</a:t>
            </a:r>
            <a:endParaRPr lang="en-US" altLang="en-US" dirty="0"/>
          </a:p>
        </p:txBody>
      </p:sp>
    </p:spTree>
    <p:extLst>
      <p:ext uri="{BB962C8B-B14F-4D97-AF65-F5344CB8AC3E}">
        <p14:creationId xmlns:p14="http://schemas.microsoft.com/office/powerpoint/2010/main" val="3418879461"/>
      </p:ext>
    </p:extLst>
  </p:cSld>
  <p:clrMapOvr>
    <a:masterClrMapping/>
  </p:clrMapOvr>
</p:sld>
</file>

<file path=ppt/theme/theme1.xml><?xml version="1.0" encoding="utf-8"?>
<a:theme xmlns:a="http://schemas.openxmlformats.org/drawingml/2006/main" name="Office Theme">
  <a:themeElements>
    <a:clrScheme name="HIMSS">
      <a:dk1>
        <a:srgbClr val="000000"/>
      </a:dk1>
      <a:lt1>
        <a:sysClr val="window" lastClr="FFFFFF"/>
      </a:lt1>
      <a:dk2>
        <a:srgbClr val="8F8F93"/>
      </a:dk2>
      <a:lt2>
        <a:srgbClr val="FFFFFF"/>
      </a:lt2>
      <a:accent1>
        <a:srgbClr val="13547D"/>
      </a:accent1>
      <a:accent2>
        <a:srgbClr val="0C3351"/>
      </a:accent2>
      <a:accent3>
        <a:srgbClr val="1B799F"/>
      </a:accent3>
      <a:accent4>
        <a:srgbClr val="91BAD3"/>
      </a:accent4>
      <a:accent5>
        <a:srgbClr val="414139"/>
      </a:accent5>
      <a:accent6>
        <a:srgbClr val="8F8F93"/>
      </a:accent6>
      <a:hlink>
        <a:srgbClr val="13547D"/>
      </a:hlink>
      <a:folHlink>
        <a:srgbClr val="1B799F"/>
      </a:folHlink>
    </a:clrScheme>
    <a:fontScheme name="Office 2">
      <a:majorFont>
        <a:latin typeface="Proxima Nova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Neue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5572</TotalTime>
  <Words>2327</Words>
  <Application>Microsoft Office PowerPoint</Application>
  <PresentationFormat>On-screen Show (4:3)</PresentationFormat>
  <Paragraphs>511</Paragraphs>
  <Slides>55</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Helvetica Neue Light</vt:lpstr>
      <vt:lpstr>Verdana</vt:lpstr>
      <vt:lpstr>Office Theme</vt:lpstr>
      <vt:lpstr>Module 2 The Technology Environment</vt:lpstr>
      <vt:lpstr>Learning Objectives</vt:lpstr>
      <vt:lpstr>CPHIMS Competency Areas</vt:lpstr>
      <vt:lpstr>Components of the Technology Environment</vt:lpstr>
      <vt:lpstr>Hardware</vt:lpstr>
      <vt:lpstr>Hardware</vt:lpstr>
      <vt:lpstr>Devices</vt:lpstr>
      <vt:lpstr>Devices Continued</vt:lpstr>
      <vt:lpstr>Network Infrastructure</vt:lpstr>
      <vt:lpstr>Applications/Software</vt:lpstr>
      <vt:lpstr>Clinical Applications</vt:lpstr>
      <vt:lpstr>Clinical Applications: EHR</vt:lpstr>
      <vt:lpstr>Clinical Applications: EMR</vt:lpstr>
      <vt:lpstr>Clinical Applications: Specialized Systems</vt:lpstr>
      <vt:lpstr>Administrative Applications</vt:lpstr>
      <vt:lpstr>Financial Applications</vt:lpstr>
      <vt:lpstr>Financial Applications</vt:lpstr>
      <vt:lpstr>General Ledger</vt:lpstr>
      <vt:lpstr>Consumer Applications </vt:lpstr>
      <vt:lpstr>Consumer Applications: PHR</vt:lpstr>
      <vt:lpstr>Key Issues and Trends</vt:lpstr>
      <vt:lpstr>Health Information Exchanges (HIE)</vt:lpstr>
      <vt:lpstr>Interoperability and Standards</vt:lpstr>
      <vt:lpstr>Data Integration/Interface Engines</vt:lpstr>
      <vt:lpstr>Data Warehouses</vt:lpstr>
      <vt:lpstr>Clinical and Business Intelligence (CBI)</vt:lpstr>
      <vt:lpstr>Clinical and Business Intelligence (CBI) Continued</vt:lpstr>
      <vt:lpstr>Telehealth and Telemedicine</vt:lpstr>
      <vt:lpstr>Telehealth and Telemedicine Continued</vt:lpstr>
      <vt:lpstr>Mobile Health (mHealth)</vt:lpstr>
      <vt:lpstr>Privacy and Security</vt:lpstr>
      <vt:lpstr>Practice Questions  Module 2  </vt:lpstr>
      <vt:lpstr>Practice Question 1</vt:lpstr>
      <vt:lpstr>Practice Question 1</vt:lpstr>
      <vt:lpstr>Practice Question 2</vt:lpstr>
      <vt:lpstr>Practice Question 2</vt:lpstr>
      <vt:lpstr>Practice Question 3</vt:lpstr>
      <vt:lpstr>Practice Question 3</vt:lpstr>
      <vt:lpstr>Practice Question 4</vt:lpstr>
      <vt:lpstr>Practice Question 4</vt:lpstr>
      <vt:lpstr>Practice Question 5</vt:lpstr>
      <vt:lpstr>Practice Question 5</vt:lpstr>
      <vt:lpstr>Practice Question 6</vt:lpstr>
      <vt:lpstr>Practice Question 6</vt:lpstr>
      <vt:lpstr>Practice Question 7</vt:lpstr>
      <vt:lpstr>Practice Question 7</vt:lpstr>
      <vt:lpstr>Practice Question 8</vt:lpstr>
      <vt:lpstr>Practice Question 8</vt:lpstr>
      <vt:lpstr>Practice Question 9</vt:lpstr>
      <vt:lpstr>Practice Question 9</vt:lpstr>
      <vt:lpstr>Practice Question 10</vt:lpstr>
      <vt:lpstr>Practice Question 10</vt:lpstr>
      <vt:lpstr>Practice Question 11</vt:lpstr>
      <vt:lpstr>Practice Question 11</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khristenholmes@gmail.com</cp:lastModifiedBy>
  <cp:revision>123</cp:revision>
  <cp:lastPrinted>2018-05-11T02:05:08Z</cp:lastPrinted>
  <dcterms:created xsi:type="dcterms:W3CDTF">2013-05-22T16:51:34Z</dcterms:created>
  <dcterms:modified xsi:type="dcterms:W3CDTF">2018-12-02T08:10:15Z</dcterms:modified>
</cp:coreProperties>
</file>