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869" r:id="rId2"/>
    <p:sldId id="870" r:id="rId3"/>
    <p:sldId id="871" r:id="rId4"/>
    <p:sldId id="872" r:id="rId5"/>
    <p:sldId id="873" r:id="rId6"/>
    <p:sldId id="874" r:id="rId7"/>
    <p:sldId id="875" r:id="rId8"/>
    <p:sldId id="876" r:id="rId9"/>
    <p:sldId id="877" r:id="rId10"/>
    <p:sldId id="878" r:id="rId11"/>
    <p:sldId id="879" r:id="rId12"/>
    <p:sldId id="880" r:id="rId13"/>
    <p:sldId id="881" r:id="rId14"/>
    <p:sldId id="882" r:id="rId15"/>
    <p:sldId id="883" r:id="rId16"/>
    <p:sldId id="884" r:id="rId17"/>
    <p:sldId id="885" r:id="rId18"/>
    <p:sldId id="886" r:id="rId19"/>
    <p:sldId id="887" r:id="rId20"/>
    <p:sldId id="888" r:id="rId21"/>
    <p:sldId id="889" r:id="rId22"/>
    <p:sldId id="890" r:id="rId23"/>
    <p:sldId id="891" r:id="rId24"/>
    <p:sldId id="892" r:id="rId25"/>
    <p:sldId id="893" r:id="rId26"/>
    <p:sldId id="894" r:id="rId27"/>
    <p:sldId id="895" r:id="rId28"/>
    <p:sldId id="896" r:id="rId29"/>
    <p:sldId id="897" r:id="rId30"/>
    <p:sldId id="898" r:id="rId31"/>
    <p:sldId id="899" r:id="rId32"/>
    <p:sldId id="900" r:id="rId33"/>
    <p:sldId id="901" r:id="rId34"/>
    <p:sldId id="902" r:id="rId35"/>
    <p:sldId id="903" r:id="rId36"/>
    <p:sldId id="904" r:id="rId37"/>
    <p:sldId id="905" r:id="rId38"/>
    <p:sldId id="906" r:id="rId39"/>
    <p:sldId id="907" r:id="rId40"/>
    <p:sldId id="908" r:id="rId41"/>
    <p:sldId id="909" r:id="rId42"/>
    <p:sldId id="910" r:id="rId43"/>
    <p:sldId id="911" r:id="rId44"/>
    <p:sldId id="912" r:id="rId45"/>
    <p:sldId id="913" r:id="rId46"/>
    <p:sldId id="914" r:id="rId47"/>
    <p:sldId id="915" r:id="rId48"/>
    <p:sldId id="916" r:id="rId49"/>
    <p:sldId id="917" r:id="rId50"/>
    <p:sldId id="918" r:id="rId51"/>
    <p:sldId id="919" r:id="rId52"/>
    <p:sldId id="920" r:id="rId53"/>
    <p:sldId id="921" r:id="rId54"/>
    <p:sldId id="922" r:id="rId55"/>
    <p:sldId id="923" r:id="rId56"/>
    <p:sldId id="924" r:id="rId57"/>
    <p:sldId id="925" r:id="rId58"/>
    <p:sldId id="926" r:id="rId59"/>
    <p:sldId id="927" r:id="rId60"/>
    <p:sldId id="928" r:id="rId61"/>
    <p:sldId id="929" r:id="rId62"/>
    <p:sldId id="930" r:id="rId63"/>
    <p:sldId id="931" r:id="rId64"/>
    <p:sldId id="932" r:id="rId65"/>
    <p:sldId id="933" r:id="rId66"/>
    <p:sldId id="934" r:id="rId67"/>
    <p:sldId id="935" r:id="rId68"/>
    <p:sldId id="936"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D8B13-5E93-432B-AE12-514BA1381A5E}" type="datetimeFigureOut">
              <a:rPr lang="en-US" smtClean="0"/>
              <a:t>12/2/2018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D3AE0D-F5CA-42CF-A04B-588EC219FEE4}" type="slidenum">
              <a:rPr lang="en-US" smtClean="0"/>
              <a:t>‹#›</a:t>
            </a:fld>
            <a:endParaRPr lang="en-US"/>
          </a:p>
        </p:txBody>
      </p:sp>
    </p:spTree>
    <p:extLst>
      <p:ext uri="{BB962C8B-B14F-4D97-AF65-F5344CB8AC3E}">
        <p14:creationId xmlns:p14="http://schemas.microsoft.com/office/powerpoint/2010/main" val="2092198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Slide Image Placeholder 1"/>
          <p:cNvSpPr>
            <a:spLocks noGrp="1" noRot="1" noChangeAspect="1"/>
          </p:cNvSpPr>
          <p:nvPr>
            <p:ph type="sldImg"/>
          </p:nvPr>
        </p:nvSpPr>
        <p:spPr bwMode="auto">
          <a:noFill/>
          <a:ln>
            <a:solidFill>
              <a:srgbClr val="000000"/>
            </a:solidFill>
            <a:miter lim="800000"/>
            <a:headEnd/>
            <a:tailEnd/>
          </a:ln>
        </p:spPr>
      </p:sp>
      <p:sp>
        <p:nvSpPr>
          <p:cNvPr id="281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1603" name="Date Placeholder 3"/>
          <p:cNvSpPr>
            <a:spLocks noGrp="1"/>
          </p:cNvSpPr>
          <p:nvPr>
            <p:ph type="dt" sz="quarter" idx="1"/>
          </p:nvPr>
        </p:nvSpPr>
        <p:spPr bwMode="auto">
          <a:xfrm>
            <a:off x="4419826" y="1"/>
            <a:ext cx="3381248" cy="505813"/>
          </a:xfrm>
          <a:prstGeom prst="rect">
            <a:avLst/>
          </a:prstGeom>
          <a:noFill/>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4172815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9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023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878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254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711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423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3116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0521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145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989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Slide Image Placeholder 1"/>
          <p:cNvSpPr>
            <a:spLocks noGrp="1" noRot="1" noChangeAspect="1"/>
          </p:cNvSpPr>
          <p:nvPr>
            <p:ph type="sldImg"/>
          </p:nvPr>
        </p:nvSpPr>
        <p:spPr bwMode="auto">
          <a:noFill/>
          <a:ln>
            <a:solidFill>
              <a:srgbClr val="000000"/>
            </a:solidFill>
            <a:miter lim="800000"/>
            <a:headEnd/>
            <a:tailEnd/>
          </a:ln>
        </p:spPr>
      </p:sp>
      <p:sp>
        <p:nvSpPr>
          <p:cNvPr id="283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3651" name="Date Placeholder 3"/>
          <p:cNvSpPr>
            <a:spLocks noGrp="1"/>
          </p:cNvSpPr>
          <p:nvPr>
            <p:ph type="dt" sz="quarter" idx="1"/>
          </p:nvPr>
        </p:nvSpPr>
        <p:spPr bwMode="auto">
          <a:xfrm>
            <a:off x="4419826" y="1"/>
            <a:ext cx="3381248" cy="505813"/>
          </a:xfrm>
          <a:prstGeom prst="rect">
            <a:avLst/>
          </a:prstGeom>
          <a:noFill/>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2686732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947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3464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9370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96606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2000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023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4008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474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9954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342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4304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5851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1932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4793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1753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129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52915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20572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01273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3301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245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Slide Image Placeholder 1"/>
          <p:cNvSpPr>
            <a:spLocks noGrp="1" noRot="1" noChangeAspect="1"/>
          </p:cNvSpPr>
          <p:nvPr>
            <p:ph type="sldImg"/>
          </p:nvPr>
        </p:nvSpPr>
        <p:spPr bwMode="auto">
          <a:noFill/>
          <a:ln>
            <a:solidFill>
              <a:srgbClr val="000000"/>
            </a:solidFill>
            <a:miter lim="800000"/>
            <a:headEnd/>
            <a:tailEnd/>
          </a:ln>
        </p:spPr>
      </p:sp>
      <p:sp>
        <p:nvSpPr>
          <p:cNvPr id="285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5699" name="Date Placeholder 3"/>
          <p:cNvSpPr>
            <a:spLocks noGrp="1"/>
          </p:cNvSpPr>
          <p:nvPr>
            <p:ph type="dt" sz="quarter" idx="1"/>
          </p:nvPr>
        </p:nvSpPr>
        <p:spPr bwMode="auto">
          <a:xfrm>
            <a:off x="4419826" y="1"/>
            <a:ext cx="3381248" cy="505813"/>
          </a:xfrm>
          <a:prstGeom prst="rect">
            <a:avLst/>
          </a:prstGeom>
          <a:noFill/>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34582931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06829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9990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1031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5692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12807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50888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9058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9827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38619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191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40648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1369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776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6295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3107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9875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434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230906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8293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91092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98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927495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04686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76890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9998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05143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77701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64981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78497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117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021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8369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8471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7173575" y="1919113"/>
            <a:ext cx="4669496" cy="882587"/>
          </a:xfrm>
          <a:prstGeom prst="rect">
            <a:avLst/>
          </a:prstGeom>
        </p:spPr>
        <p:txBody>
          <a:bodyPr lIns="0" rIns="0" anchor="t">
            <a:normAutofit/>
          </a:bodyPr>
          <a:lstStyle>
            <a:lvl1pPr>
              <a:lnSpc>
                <a:spcPct val="100000"/>
              </a:lnSpc>
              <a:spcBef>
                <a:spcPts val="0"/>
              </a:spcBef>
              <a:spcAft>
                <a:spcPts val="0"/>
              </a:spcAft>
              <a:defRPr sz="3000" baseline="0">
                <a:solidFill>
                  <a:srgbClr val="217AA0"/>
                </a:solidFill>
              </a:defRPr>
            </a:lvl1pPr>
          </a:lstStyle>
          <a:p>
            <a:r>
              <a:rPr lang="en-US" dirty="0"/>
              <a:t>Place Title Here</a:t>
            </a:r>
          </a:p>
        </p:txBody>
      </p:sp>
      <p:sp>
        <p:nvSpPr>
          <p:cNvPr id="3" name="Subtitle 2"/>
          <p:cNvSpPr>
            <a:spLocks noGrp="1"/>
          </p:cNvSpPr>
          <p:nvPr>
            <p:ph type="subTitle" idx="1"/>
          </p:nvPr>
        </p:nvSpPr>
        <p:spPr>
          <a:xfrm>
            <a:off x="7173577" y="2955637"/>
            <a:ext cx="4669495" cy="1508605"/>
          </a:xfrm>
          <a:prstGeom prst="rect">
            <a:avLst/>
          </a:prstGeom>
        </p:spPr>
        <p:txBody>
          <a:bodyPr lIns="0" rIns="0" anchor="t">
            <a:normAutofit/>
          </a:bodyPr>
          <a:lstStyle>
            <a:lvl1pPr marL="0" indent="0" algn="l">
              <a:lnSpc>
                <a:spcPct val="100000"/>
              </a:lnSpc>
              <a:buNone/>
              <a:defRPr sz="20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3005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Titl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974952" y="1919113"/>
            <a:ext cx="10868120" cy="882587"/>
          </a:xfrm>
          <a:prstGeom prst="rect">
            <a:avLst/>
          </a:prstGeom>
        </p:spPr>
        <p:txBody>
          <a:bodyPr lIns="0" rIns="0" anchor="t">
            <a:normAutofit/>
          </a:bodyPr>
          <a:lstStyle>
            <a:lvl1pPr>
              <a:lnSpc>
                <a:spcPct val="80000"/>
              </a:lnSpc>
              <a:spcBef>
                <a:spcPts val="0"/>
              </a:spcBef>
              <a:spcAft>
                <a:spcPts val="0"/>
              </a:spcAft>
              <a:defRPr sz="3600" baseline="0">
                <a:solidFill>
                  <a:srgbClr val="217AA0"/>
                </a:solidFill>
              </a:defRPr>
            </a:lvl1pPr>
          </a:lstStyle>
          <a:p>
            <a:r>
              <a:rPr lang="en-US" dirty="0"/>
              <a:t>Place Subtitle Here</a:t>
            </a:r>
          </a:p>
        </p:txBody>
      </p:sp>
      <p:sp>
        <p:nvSpPr>
          <p:cNvPr id="3" name="Subtitle 2"/>
          <p:cNvSpPr>
            <a:spLocks noGrp="1"/>
          </p:cNvSpPr>
          <p:nvPr>
            <p:ph type="subTitle" idx="1"/>
          </p:nvPr>
        </p:nvSpPr>
        <p:spPr>
          <a:xfrm>
            <a:off x="974951" y="2955637"/>
            <a:ext cx="10868120" cy="1508605"/>
          </a:xfrm>
          <a:prstGeom prst="rect">
            <a:avLst/>
          </a:prstGeom>
        </p:spPr>
        <p:txBody>
          <a:bodyPr lIns="0" rIns="0" anchor="t">
            <a:normAutofit/>
          </a:bodyPr>
          <a:lstStyle>
            <a:lvl1pPr marL="0" indent="0" algn="l">
              <a:buNone/>
              <a:defRPr sz="28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9126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425" y="1579056"/>
            <a:ext cx="10627975" cy="3479031"/>
          </a:xfrm>
          <a:prstGeom prst="rect">
            <a:avLst/>
          </a:prstGeom>
        </p:spPr>
        <p:txBody>
          <a:bodyPr>
            <a:normAutofit/>
          </a:bodyPr>
          <a:lstStyle>
            <a:lvl1pPr marL="192024" indent="-192024">
              <a:lnSpc>
                <a:spcPct val="100000"/>
              </a:lnSpc>
              <a:defRPr sz="2400">
                <a:solidFill>
                  <a:schemeClr val="tx1"/>
                </a:solidFill>
              </a:defRPr>
            </a:lvl1pPr>
            <a:lvl2pPr>
              <a:lnSpc>
                <a:spcPct val="100000"/>
              </a:lnSpc>
              <a:defRPr sz="2400">
                <a:solidFill>
                  <a:schemeClr val="tx1"/>
                </a:solidFill>
              </a:defRPr>
            </a:lvl2pPr>
            <a:lvl3pPr>
              <a:lnSpc>
                <a:spcPct val="100000"/>
              </a:lnSpc>
              <a:defRPr sz="2400">
                <a:solidFill>
                  <a:schemeClr val="tx1"/>
                </a:solidFill>
              </a:defRPr>
            </a:lvl3pPr>
            <a:lvl4pPr>
              <a:lnSpc>
                <a:spcPct val="100000"/>
              </a:lnSpc>
              <a:defRPr sz="2400">
                <a:solidFill>
                  <a:schemeClr val="tx1"/>
                </a:solidFill>
              </a:defRPr>
            </a:lvl4pPr>
            <a:lvl5pPr>
              <a:lnSpc>
                <a:spcPct val="100000"/>
              </a:lnSpc>
              <a:defRPr sz="2400">
                <a:solidFill>
                  <a:schemeClr val="tx1"/>
                </a:solidFill>
              </a:defRPr>
            </a:lvl5pPr>
          </a:lstStyle>
          <a:p>
            <a:pPr lvl="0"/>
            <a:r>
              <a:rPr lang="en-US" dirty="0"/>
              <a:t>Click to edit Master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954425" y="572003"/>
            <a:ext cx="10627977"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82915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974949" y="1775435"/>
            <a:ext cx="5021568" cy="3971636"/>
          </a:xfrm>
          <a:prstGeom prst="rect">
            <a:avLst/>
          </a:prstGeom>
        </p:spPr>
        <p:txBody>
          <a:bodyPr>
            <a:normAutofit/>
          </a:bodyPr>
          <a:lstStyle>
            <a:lvl1pPr marL="192024" indent="-192024">
              <a:lnSpc>
                <a:spcPct val="90000"/>
              </a:lnSpc>
              <a:defRPr sz="2000">
                <a:solidFill>
                  <a:schemeClr val="tx1"/>
                </a:solidFill>
              </a:defRPr>
            </a:lvl1pPr>
            <a:lvl2pPr>
              <a:lnSpc>
                <a:spcPct val="80000"/>
              </a:lnSpc>
              <a:defRPr sz="2000">
                <a:solidFill>
                  <a:schemeClr val="tx1"/>
                </a:solidFill>
              </a:defRPr>
            </a:lvl2pPr>
            <a:lvl3pPr>
              <a:lnSpc>
                <a:spcPct val="80000"/>
              </a:lnSpc>
              <a:defRPr sz="2000">
                <a:solidFill>
                  <a:schemeClr val="tx1"/>
                </a:solidFill>
              </a:defRPr>
            </a:lvl3pPr>
            <a:lvl4pPr>
              <a:lnSpc>
                <a:spcPct val="80000"/>
              </a:lnSpc>
              <a:defRPr sz="2000">
                <a:solidFill>
                  <a:schemeClr val="tx1"/>
                </a:solidFill>
              </a:defRPr>
            </a:lvl4pPr>
            <a:lvl5pPr>
              <a:lnSpc>
                <a:spcPct val="8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70" y="1775435"/>
            <a:ext cx="5389033" cy="3971636"/>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954425" y="572003"/>
            <a:ext cx="10627977"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4884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4949" y="627581"/>
            <a:ext cx="3645736" cy="1056410"/>
          </a:xfrm>
          <a:prstGeom prst="rect">
            <a:avLst/>
          </a:prstGeom>
        </p:spPr>
        <p:txBody>
          <a:bodyPr anchor="t"/>
          <a:lstStyle>
            <a:lvl1pPr algn="l">
              <a:lnSpc>
                <a:spcPct val="80000"/>
              </a:lnSpc>
              <a:defRPr sz="2000" b="1"/>
            </a:lvl1pPr>
          </a:lstStyle>
          <a:p>
            <a:r>
              <a:rPr lang="en-US" dirty="0"/>
              <a:t>Click to edit Master title style</a:t>
            </a:r>
          </a:p>
        </p:txBody>
      </p:sp>
      <p:sp>
        <p:nvSpPr>
          <p:cNvPr id="3" name="Content Placeholder 2"/>
          <p:cNvSpPr>
            <a:spLocks noGrp="1"/>
          </p:cNvSpPr>
          <p:nvPr>
            <p:ph idx="1"/>
          </p:nvPr>
        </p:nvSpPr>
        <p:spPr>
          <a:xfrm>
            <a:off x="4766733" y="627581"/>
            <a:ext cx="6815667" cy="4883450"/>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74949" y="1435103"/>
            <a:ext cx="3645736" cy="4075929"/>
          </a:xfrm>
          <a:prstGeom prst="rect">
            <a:avLst/>
          </a:prstGeom>
        </p:spPr>
        <p:txBody>
          <a:bodyPr>
            <a:normAutofit/>
          </a:bodyPr>
          <a:lstStyle>
            <a:lvl1pPr marL="192024" indent="-192024">
              <a:lnSpc>
                <a:spcPct val="100000"/>
              </a:lnSpc>
              <a:buFont typeface="Arial"/>
              <a:buChar char="•"/>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60538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4949" y="4527494"/>
            <a:ext cx="10658251" cy="490931"/>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0" y="2"/>
            <a:ext cx="12192000" cy="45172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74949" y="5018425"/>
            <a:ext cx="10658251" cy="769699"/>
          </a:xfrm>
          <a:prstGeom prst="rect">
            <a:avLst/>
          </a:prstGeom>
        </p:spPr>
        <p:txBody>
          <a:bodyPr/>
          <a:lstStyle>
            <a:lvl1pPr marL="0" indent="0">
              <a:lnSpc>
                <a:spcPct val="10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6639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83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48085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457200" rtl="0" eaLnBrk="1" latinLnBrk="0" hangingPunct="1">
        <a:spcBef>
          <a:spcPct val="0"/>
        </a:spcBef>
        <a:buNone/>
        <a:defRPr sz="2800" b="1" i="0" kern="1200">
          <a:solidFill>
            <a:srgbClr val="217AA0"/>
          </a:solidFill>
          <a:latin typeface="Verdana"/>
          <a:ea typeface="+mj-ea"/>
          <a:cs typeface="Verdana"/>
        </a:defRPr>
      </a:lvl1pPr>
    </p:titleStyle>
    <p:bodyStyle>
      <a:lvl1pPr marL="192024" indent="-192024"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1pPr>
      <a:lvl2pPr marL="742950" indent="-28575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2pPr>
      <a:lvl3pPr marL="11430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3pPr>
      <a:lvl4pPr marL="16002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4pPr>
      <a:lvl5pPr marL="20574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defRPr/>
            </a:pPr>
            <a:r>
              <a:rPr lang="en-US" sz="3300"/>
              <a:t>Module 9</a:t>
            </a:r>
            <a:br>
              <a:rPr lang="en-US" sz="3300"/>
            </a:br>
            <a:r>
              <a:rPr lang="en-US" sz="3300"/>
              <a:t>Administration Management</a:t>
            </a:r>
            <a:br>
              <a:rPr lang="en-US">
                <a:ea typeface="+mj-ea"/>
              </a:rPr>
            </a:br>
            <a:endParaRPr lang="en-US" dirty="0">
              <a:ea typeface="+mj-ea"/>
            </a:endParaRPr>
          </a:p>
        </p:txBody>
      </p:sp>
    </p:spTree>
    <p:custDataLst>
      <p:tags r:id="rId1"/>
    </p:custDataLst>
    <p:extLst>
      <p:ext uri="{BB962C8B-B14F-4D97-AF65-F5344CB8AC3E}">
        <p14:creationId xmlns:p14="http://schemas.microsoft.com/office/powerpoint/2010/main" val="174964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220166"/>
          </a:xfrm>
        </p:spPr>
        <p:txBody>
          <a:bodyPr>
            <a:normAutofit fontScale="92500" lnSpcReduction="20000"/>
          </a:bodyPr>
          <a:lstStyle/>
          <a:p>
            <a:r>
              <a:rPr lang="en-US" dirty="0"/>
              <a:t>As part of the HITECH Act the Office of the National Coordinator for Health Information Technology (ONC) funded the Health IT Workforce Development Program with a goal to train a new workforce of health IT professionals, ready to help providers implement electronic health records to improve health care quality, safety, and cost-effectiveness </a:t>
            </a:r>
          </a:p>
          <a:p>
            <a:r>
              <a:rPr lang="en-US" dirty="0"/>
              <a:t>Goal of the program-graduate high-caliber health information technology professionals interested in supporting the growing and evolving health IT industry </a:t>
            </a:r>
          </a:p>
          <a:p>
            <a:r>
              <a:rPr lang="en-US" dirty="0"/>
              <a:t>Two programs:</a:t>
            </a:r>
          </a:p>
          <a:p>
            <a:pPr lvl="1"/>
            <a:r>
              <a:rPr lang="en-US" dirty="0"/>
              <a:t>Community College Consortia </a:t>
            </a:r>
          </a:p>
          <a:p>
            <a:pPr lvl="1"/>
            <a:r>
              <a:rPr lang="en-US" dirty="0"/>
              <a:t>Assistance program for university-based training</a:t>
            </a:r>
          </a:p>
          <a:p>
            <a:pPr lvl="1"/>
            <a:endParaRPr lang="en-US" dirty="0"/>
          </a:p>
        </p:txBody>
      </p:sp>
      <p:sp>
        <p:nvSpPr>
          <p:cNvPr id="2" name="Title 1"/>
          <p:cNvSpPr>
            <a:spLocks noGrp="1"/>
          </p:cNvSpPr>
          <p:nvPr>
            <p:ph type="title"/>
          </p:nvPr>
        </p:nvSpPr>
        <p:spPr/>
        <p:txBody>
          <a:bodyPr/>
          <a:lstStyle/>
          <a:p>
            <a:r>
              <a:rPr lang="en-US"/>
              <a:t>Health IT Workforce Development Program</a:t>
            </a:r>
            <a:endParaRPr lang="en-US" dirty="0"/>
          </a:p>
        </p:txBody>
      </p:sp>
    </p:spTree>
    <p:extLst>
      <p:ext uri="{BB962C8B-B14F-4D97-AF65-F5344CB8AC3E}">
        <p14:creationId xmlns:p14="http://schemas.microsoft.com/office/powerpoint/2010/main" val="283333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3871250"/>
          </a:xfrm>
        </p:spPr>
        <p:txBody>
          <a:bodyPr>
            <a:normAutofit lnSpcReduction="10000"/>
          </a:bodyPr>
          <a:lstStyle/>
          <a:p>
            <a:r>
              <a:rPr lang="en-US" dirty="0"/>
              <a:t>Roles needed as providers transition to EHRs;</a:t>
            </a:r>
          </a:p>
          <a:p>
            <a:pPr lvl="1"/>
            <a:r>
              <a:rPr lang="en-US" dirty="0"/>
              <a:t>Practice workflow and information management redesign specialists </a:t>
            </a:r>
          </a:p>
          <a:p>
            <a:pPr lvl="1"/>
            <a:r>
              <a:rPr lang="en-US" dirty="0"/>
              <a:t>Clinician/practitioner consultants </a:t>
            </a:r>
          </a:p>
          <a:p>
            <a:pPr lvl="1"/>
            <a:r>
              <a:rPr lang="en-US" dirty="0"/>
              <a:t>Implementation support specialists </a:t>
            </a:r>
          </a:p>
          <a:p>
            <a:pPr lvl="1"/>
            <a:r>
              <a:rPr lang="en-US" dirty="0"/>
              <a:t>Implementation managers </a:t>
            </a:r>
          </a:p>
          <a:p>
            <a:pPr lvl="1"/>
            <a:r>
              <a:rPr lang="en-US" dirty="0"/>
              <a:t>Technical/software support </a:t>
            </a:r>
          </a:p>
          <a:p>
            <a:pPr lvl="1"/>
            <a:r>
              <a:rPr lang="en-US" dirty="0"/>
              <a:t>Trainers</a:t>
            </a:r>
          </a:p>
        </p:txBody>
      </p:sp>
      <p:sp>
        <p:nvSpPr>
          <p:cNvPr id="2" name="Title 1"/>
          <p:cNvSpPr>
            <a:spLocks noGrp="1"/>
          </p:cNvSpPr>
          <p:nvPr>
            <p:ph type="title"/>
          </p:nvPr>
        </p:nvSpPr>
        <p:spPr/>
        <p:txBody>
          <a:bodyPr/>
          <a:lstStyle/>
          <a:p>
            <a:r>
              <a:rPr lang="en-US" dirty="0"/>
              <a:t>Community College Consortia Program Roles</a:t>
            </a:r>
          </a:p>
        </p:txBody>
      </p:sp>
    </p:spTree>
    <p:extLst>
      <p:ext uri="{BB962C8B-B14F-4D97-AF65-F5344CB8AC3E}">
        <p14:creationId xmlns:p14="http://schemas.microsoft.com/office/powerpoint/2010/main" val="194031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Clinician or public health leader </a:t>
            </a:r>
          </a:p>
          <a:p>
            <a:r>
              <a:rPr lang="en-US"/>
              <a:t>Health information management and exchange specialist </a:t>
            </a:r>
          </a:p>
          <a:p>
            <a:r>
              <a:rPr lang="en-US"/>
              <a:t>Health information privacy and security specialist </a:t>
            </a:r>
          </a:p>
          <a:p>
            <a:r>
              <a:rPr lang="en-US"/>
              <a:t>Research and development scientist </a:t>
            </a:r>
          </a:p>
          <a:p>
            <a:r>
              <a:rPr lang="en-US"/>
              <a:t>Programmers and software engineer </a:t>
            </a:r>
          </a:p>
          <a:p>
            <a:r>
              <a:rPr lang="en-US"/>
              <a:t>Health IT sub-specialist</a:t>
            </a:r>
            <a:endParaRPr lang="en-US" dirty="0"/>
          </a:p>
        </p:txBody>
      </p:sp>
      <p:sp>
        <p:nvSpPr>
          <p:cNvPr id="3" name="Title 2"/>
          <p:cNvSpPr>
            <a:spLocks noGrp="1"/>
          </p:cNvSpPr>
          <p:nvPr>
            <p:ph type="title"/>
          </p:nvPr>
        </p:nvSpPr>
        <p:spPr/>
        <p:txBody>
          <a:bodyPr/>
          <a:lstStyle/>
          <a:p>
            <a:r>
              <a:rPr lang="en-US"/>
              <a:t>University-Based Program Roles</a:t>
            </a:r>
            <a:endParaRPr lang="en-US" dirty="0"/>
          </a:p>
        </p:txBody>
      </p:sp>
    </p:spTree>
    <p:extLst>
      <p:ext uri="{BB962C8B-B14F-4D97-AF65-F5344CB8AC3E}">
        <p14:creationId xmlns:p14="http://schemas.microsoft.com/office/powerpoint/2010/main" val="3902492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208134"/>
          </a:xfrm>
        </p:spPr>
        <p:txBody>
          <a:bodyPr/>
          <a:lstStyle/>
          <a:p>
            <a:r>
              <a:rPr lang="en-US" dirty="0"/>
              <a:t>Mastering IT and management systems in addition to soft skills needed for collaboration and teamwork</a:t>
            </a:r>
          </a:p>
          <a:p>
            <a:pPr lvl="1"/>
            <a:r>
              <a:rPr lang="en-US" dirty="0"/>
              <a:t>Provide proficiencies and qualifications needed</a:t>
            </a:r>
          </a:p>
          <a:p>
            <a:pPr lvl="1"/>
            <a:r>
              <a:rPr lang="en-US" dirty="0"/>
              <a:t>Help form attitudes and interpersonal skills</a:t>
            </a:r>
          </a:p>
          <a:p>
            <a:r>
              <a:rPr lang="en-US" dirty="0"/>
              <a:t>Development provided through training and in-services, certification, academic courses, conferences, workshops, association membership and self study through printed material, videos and online resources</a:t>
            </a:r>
          </a:p>
        </p:txBody>
      </p:sp>
      <p:sp>
        <p:nvSpPr>
          <p:cNvPr id="2" name="Title 1"/>
          <p:cNvSpPr>
            <a:spLocks noGrp="1"/>
          </p:cNvSpPr>
          <p:nvPr>
            <p:ph type="title"/>
          </p:nvPr>
        </p:nvSpPr>
        <p:spPr/>
        <p:txBody>
          <a:bodyPr/>
          <a:lstStyle/>
          <a:p>
            <a:r>
              <a:rPr lang="en-US"/>
              <a:t>Staff Competency – Employee Development	</a:t>
            </a:r>
            <a:endParaRPr lang="en-US" dirty="0"/>
          </a:p>
        </p:txBody>
      </p:sp>
    </p:spTree>
    <p:extLst>
      <p:ext uri="{BB962C8B-B14F-4D97-AF65-F5344CB8AC3E}">
        <p14:creationId xmlns:p14="http://schemas.microsoft.com/office/powerpoint/2010/main" val="406825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Can originate from several sources</a:t>
            </a:r>
          </a:p>
          <a:p>
            <a:pPr lvl="1"/>
            <a:r>
              <a:rPr lang="en-US"/>
              <a:t>Human resources</a:t>
            </a:r>
          </a:p>
          <a:p>
            <a:pPr lvl="1"/>
            <a:r>
              <a:rPr lang="en-US"/>
              <a:t>Leadership departments</a:t>
            </a:r>
          </a:p>
          <a:p>
            <a:pPr lvl="1"/>
            <a:r>
              <a:rPr lang="en-US"/>
              <a:t>Departments</a:t>
            </a:r>
          </a:p>
          <a:p>
            <a:pPr lvl="1"/>
            <a:r>
              <a:rPr lang="en-US"/>
              <a:t>Project related</a:t>
            </a:r>
            <a:endParaRPr lang="en-US" dirty="0"/>
          </a:p>
        </p:txBody>
      </p:sp>
      <p:sp>
        <p:nvSpPr>
          <p:cNvPr id="2" name="Title 1"/>
          <p:cNvSpPr>
            <a:spLocks noGrp="1"/>
          </p:cNvSpPr>
          <p:nvPr>
            <p:ph type="title"/>
          </p:nvPr>
        </p:nvSpPr>
        <p:spPr/>
        <p:txBody>
          <a:bodyPr/>
          <a:lstStyle/>
          <a:p>
            <a:r>
              <a:rPr lang="en-US"/>
              <a:t>Organizational Training and In-Service Programs</a:t>
            </a:r>
            <a:endParaRPr lang="en-US" dirty="0"/>
          </a:p>
        </p:txBody>
      </p:sp>
    </p:spTree>
    <p:extLst>
      <p:ext uri="{BB962C8B-B14F-4D97-AF65-F5344CB8AC3E}">
        <p14:creationId xmlns:p14="http://schemas.microsoft.com/office/powerpoint/2010/main" val="119271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379253"/>
            <a:ext cx="7970981" cy="4785650"/>
          </a:xfrm>
        </p:spPr>
        <p:txBody>
          <a:bodyPr>
            <a:normAutofit fontScale="85000" lnSpcReduction="10000"/>
          </a:bodyPr>
          <a:lstStyle/>
          <a:p>
            <a:r>
              <a:rPr lang="en-US" dirty="0"/>
              <a:t>Advantages</a:t>
            </a:r>
          </a:p>
          <a:p>
            <a:pPr lvl="1"/>
            <a:r>
              <a:rPr lang="en-US" dirty="0"/>
              <a:t>Provides a framework in which staff can learn and gain a level of proficiency in a specific topic</a:t>
            </a:r>
          </a:p>
          <a:p>
            <a:pPr lvl="1"/>
            <a:r>
              <a:rPr lang="en-US" dirty="0"/>
              <a:t>Provides recipients with a credential showing they have a defined body of knowledge in a specific area</a:t>
            </a:r>
          </a:p>
          <a:p>
            <a:r>
              <a:rPr lang="en-US" dirty="0"/>
              <a:t>Many certifications come from specific product vendors</a:t>
            </a:r>
          </a:p>
          <a:p>
            <a:r>
              <a:rPr lang="en-US" dirty="0"/>
              <a:t>General Certifications examples </a:t>
            </a:r>
          </a:p>
          <a:p>
            <a:pPr lvl="1"/>
            <a:r>
              <a:rPr lang="en-US" dirty="0"/>
              <a:t>Project Management Professional (PMP), Information Technology Infrastructure Library (ITIL), Lean Six Sigma</a:t>
            </a:r>
          </a:p>
          <a:p>
            <a:r>
              <a:rPr lang="en-US" dirty="0"/>
              <a:t>Healthcare IT Certifications examples </a:t>
            </a:r>
          </a:p>
          <a:p>
            <a:pPr lvl="1"/>
            <a:r>
              <a:rPr lang="en-US" dirty="0"/>
              <a:t>Certified Associate or Professional in Healthcare Information and Management Systems (CAHIMS/CPHIMS), Registered Health Information Technician (RHIT) as well as others </a:t>
            </a:r>
          </a:p>
        </p:txBody>
      </p:sp>
      <p:sp>
        <p:nvSpPr>
          <p:cNvPr id="2" name="Title 1"/>
          <p:cNvSpPr>
            <a:spLocks noGrp="1"/>
          </p:cNvSpPr>
          <p:nvPr>
            <p:ph type="title"/>
          </p:nvPr>
        </p:nvSpPr>
        <p:spPr/>
        <p:txBody>
          <a:bodyPr/>
          <a:lstStyle/>
          <a:p>
            <a:r>
              <a:rPr lang="en-US"/>
              <a:t>Job Related IT Certifications</a:t>
            </a:r>
            <a:endParaRPr lang="en-US" dirty="0"/>
          </a:p>
        </p:txBody>
      </p:sp>
    </p:spTree>
    <p:extLst>
      <p:ext uri="{BB962C8B-B14F-4D97-AF65-F5344CB8AC3E}">
        <p14:creationId xmlns:p14="http://schemas.microsoft.com/office/powerpoint/2010/main" val="1653732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292356"/>
          </a:xfrm>
        </p:spPr>
        <p:txBody>
          <a:bodyPr>
            <a:normAutofit lnSpcReduction="10000"/>
          </a:bodyPr>
          <a:lstStyle/>
          <a:p>
            <a:r>
              <a:rPr lang="en-US" dirty="0"/>
              <a:t>Help individuals become well rounded and remain current in the rapidly evolving healthcare environment</a:t>
            </a:r>
          </a:p>
          <a:p>
            <a:r>
              <a:rPr lang="en-US" dirty="0"/>
              <a:t>Sources</a:t>
            </a:r>
          </a:p>
          <a:p>
            <a:pPr lvl="1"/>
            <a:r>
              <a:rPr lang="en-US" dirty="0"/>
              <a:t>Healthcare IT conferences and workshops</a:t>
            </a:r>
          </a:p>
          <a:p>
            <a:pPr lvl="1"/>
            <a:r>
              <a:rPr lang="en-US" dirty="0"/>
              <a:t>Programs sponsored by national and local professional associations</a:t>
            </a:r>
          </a:p>
          <a:p>
            <a:pPr lvl="1"/>
            <a:r>
              <a:rPr lang="en-US" dirty="0"/>
              <a:t>University certificate and degree programs in healthcare IT, informatics, information management, information systems</a:t>
            </a:r>
          </a:p>
          <a:p>
            <a:pPr lvl="1"/>
            <a:r>
              <a:rPr lang="en-US" dirty="0"/>
              <a:t>Self or group study</a:t>
            </a:r>
          </a:p>
        </p:txBody>
      </p:sp>
      <p:sp>
        <p:nvSpPr>
          <p:cNvPr id="2" name="Title 1"/>
          <p:cNvSpPr>
            <a:spLocks noGrp="1"/>
          </p:cNvSpPr>
          <p:nvPr>
            <p:ph type="title"/>
          </p:nvPr>
        </p:nvSpPr>
        <p:spPr/>
        <p:txBody>
          <a:bodyPr/>
          <a:lstStyle/>
          <a:p>
            <a:r>
              <a:rPr lang="en-US"/>
              <a:t>Professional Development</a:t>
            </a:r>
            <a:endParaRPr lang="en-US" dirty="0"/>
          </a:p>
        </p:txBody>
      </p:sp>
    </p:spTree>
    <p:extLst>
      <p:ext uri="{BB962C8B-B14F-4D97-AF65-F5344CB8AC3E}">
        <p14:creationId xmlns:p14="http://schemas.microsoft.com/office/powerpoint/2010/main" val="504745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460798"/>
          </a:xfrm>
        </p:spPr>
        <p:txBody>
          <a:bodyPr>
            <a:normAutofit fontScale="92500" lnSpcReduction="20000"/>
          </a:bodyPr>
          <a:lstStyle/>
          <a:p>
            <a:r>
              <a:rPr lang="en-US" dirty="0"/>
              <a:t>Ongoing process in which employees work, outcomes, attitudes, interpersonal skills, professional growth and adherence to organizational values are assessed and feedback is provided</a:t>
            </a:r>
          </a:p>
          <a:p>
            <a:r>
              <a:rPr lang="en-US" dirty="0"/>
              <a:t>Used to monitor and improve employee performance and competency</a:t>
            </a:r>
          </a:p>
          <a:p>
            <a:r>
              <a:rPr lang="en-US" dirty="0"/>
              <a:t>Rating scales are the most commonly used</a:t>
            </a:r>
          </a:p>
          <a:p>
            <a:r>
              <a:rPr lang="en-US" dirty="0"/>
              <a:t>360 degree method</a:t>
            </a:r>
          </a:p>
          <a:p>
            <a:r>
              <a:rPr lang="en-US" dirty="0"/>
              <a:t>Important for managers to provide feedback at regular intervals during the year</a:t>
            </a:r>
          </a:p>
          <a:p>
            <a:r>
              <a:rPr lang="en-US" dirty="0"/>
              <a:t>Disciplinary action should be taken based on clear facts and documented justification and done progressively</a:t>
            </a:r>
          </a:p>
          <a:p>
            <a:endParaRPr lang="en-US" dirty="0"/>
          </a:p>
          <a:p>
            <a:endParaRPr lang="en-US" dirty="0"/>
          </a:p>
        </p:txBody>
      </p:sp>
      <p:sp>
        <p:nvSpPr>
          <p:cNvPr id="2" name="Title 1"/>
          <p:cNvSpPr>
            <a:spLocks noGrp="1"/>
          </p:cNvSpPr>
          <p:nvPr>
            <p:ph type="title"/>
          </p:nvPr>
        </p:nvSpPr>
        <p:spPr/>
        <p:txBody>
          <a:bodyPr/>
          <a:lstStyle/>
          <a:p>
            <a:r>
              <a:rPr lang="en-US"/>
              <a:t>Performance Evaluation</a:t>
            </a:r>
            <a:endParaRPr lang="en-US" dirty="0"/>
          </a:p>
        </p:txBody>
      </p:sp>
    </p:spTree>
    <p:extLst>
      <p:ext uri="{BB962C8B-B14F-4D97-AF65-F5344CB8AC3E}">
        <p14:creationId xmlns:p14="http://schemas.microsoft.com/office/powerpoint/2010/main" val="392748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087819"/>
          </a:xfrm>
        </p:spPr>
        <p:txBody>
          <a:bodyPr>
            <a:normAutofit lnSpcReduction="10000"/>
          </a:bodyPr>
          <a:lstStyle/>
          <a:p>
            <a:r>
              <a:rPr lang="en-US" dirty="0"/>
              <a:t>Project Management is methodology used to successfully implement new and complex systems</a:t>
            </a:r>
          </a:p>
          <a:p>
            <a:pPr lvl="1"/>
            <a:r>
              <a:rPr lang="en-US" dirty="0"/>
              <a:t>The discipline of planning, organizing, securing, leading and controlling resources to achieve specific goals</a:t>
            </a:r>
          </a:p>
          <a:p>
            <a:pPr lvl="1"/>
            <a:r>
              <a:rPr lang="en-US" dirty="0"/>
              <a:t>A temporary endeavor that has a defined beginning and end</a:t>
            </a:r>
          </a:p>
          <a:p>
            <a:pPr lvl="2"/>
            <a:r>
              <a:rPr lang="en-US" dirty="0"/>
              <a:t>In contrast with operational initiatives that are repetitive, semi-permanent, or permanent activities</a:t>
            </a:r>
          </a:p>
          <a:p>
            <a:endParaRPr lang="en-US" dirty="0"/>
          </a:p>
        </p:txBody>
      </p:sp>
      <p:sp>
        <p:nvSpPr>
          <p:cNvPr id="2" name="Title 1"/>
          <p:cNvSpPr>
            <a:spLocks noGrp="1"/>
          </p:cNvSpPr>
          <p:nvPr>
            <p:ph type="title"/>
          </p:nvPr>
        </p:nvSpPr>
        <p:spPr/>
        <p:txBody>
          <a:bodyPr/>
          <a:lstStyle/>
          <a:p>
            <a:r>
              <a:rPr lang="en-US" dirty="0"/>
              <a:t>Project Management</a:t>
            </a:r>
          </a:p>
        </p:txBody>
      </p:sp>
    </p:spTree>
    <p:extLst>
      <p:ext uri="{BB962C8B-B14F-4D97-AF65-F5344CB8AC3E}">
        <p14:creationId xmlns:p14="http://schemas.microsoft.com/office/powerpoint/2010/main" val="169556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The centralized management of processes, methods, and technologies used in project management to analyze and manage a group of current or proposed projects based on numerous characteristics</a:t>
            </a:r>
          </a:p>
          <a:p>
            <a:r>
              <a:rPr lang="en-US"/>
              <a:t>Enterprise Project Portfolio Management (EPPM) is a more integrated and top-down approach to managing project work and resources across the enterprise</a:t>
            </a:r>
            <a:endParaRPr lang="en-US" dirty="0"/>
          </a:p>
        </p:txBody>
      </p:sp>
      <p:sp>
        <p:nvSpPr>
          <p:cNvPr id="2" name="Title 1"/>
          <p:cNvSpPr>
            <a:spLocks noGrp="1"/>
          </p:cNvSpPr>
          <p:nvPr>
            <p:ph type="title"/>
          </p:nvPr>
        </p:nvSpPr>
        <p:spPr/>
        <p:txBody>
          <a:bodyPr/>
          <a:lstStyle/>
          <a:p>
            <a:r>
              <a:rPr lang="en-US"/>
              <a:t>Project Portfolio Management (PPM)</a:t>
            </a:r>
            <a:endParaRPr lang="en-US" dirty="0"/>
          </a:p>
        </p:txBody>
      </p:sp>
    </p:spTree>
    <p:extLst>
      <p:ext uri="{BB962C8B-B14F-4D97-AF65-F5344CB8AC3E}">
        <p14:creationId xmlns:p14="http://schemas.microsoft.com/office/powerpoint/2010/main" val="192866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220166"/>
          </a:xfrm>
        </p:spPr>
        <p:txBody>
          <a:bodyPr>
            <a:normAutofit/>
          </a:bodyPr>
          <a:lstStyle/>
          <a:p>
            <a:r>
              <a:rPr lang="en-US" dirty="0"/>
              <a:t>Define roles, responsibilities, and job descriptions for information technology (IT)-related functions</a:t>
            </a:r>
          </a:p>
          <a:p>
            <a:r>
              <a:rPr lang="en-US" dirty="0"/>
              <a:t>Assure staff competency in information and management systems skills</a:t>
            </a:r>
          </a:p>
          <a:p>
            <a:r>
              <a:rPr lang="en-US" dirty="0"/>
              <a:t>Manage projects and portfolios of projects (e.g., initiate, plan, execute, control, close)</a:t>
            </a:r>
          </a:p>
          <a:p>
            <a:r>
              <a:rPr lang="en-US" dirty="0"/>
              <a:t>Manage relationships with vendors (e.g., contract cost, schedule, support, maintenance, performance)</a:t>
            </a:r>
          </a:p>
          <a:p>
            <a:r>
              <a:rPr lang="en-US" dirty="0"/>
              <a:t>Facilitate steering committee meetings and topics</a:t>
            </a:r>
          </a:p>
        </p:txBody>
      </p:sp>
      <p:sp>
        <p:nvSpPr>
          <p:cNvPr id="282625" name="Title 1"/>
          <p:cNvSpPr>
            <a:spLocks noGrp="1"/>
          </p:cNvSpPr>
          <p:nvPr>
            <p:ph type="title"/>
          </p:nvPr>
        </p:nvSpPr>
        <p:spPr/>
        <p:txBody>
          <a:bodyPr/>
          <a:lstStyle/>
          <a:p>
            <a:r>
              <a:rPr lang="en-US"/>
              <a:t>Learning Objectives</a:t>
            </a:r>
            <a:endParaRPr lang="en-US" dirty="0"/>
          </a:p>
        </p:txBody>
      </p:sp>
    </p:spTree>
    <p:custDataLst>
      <p:tags r:id="rId1"/>
    </p:custDataLst>
    <p:extLst>
      <p:ext uri="{BB962C8B-B14F-4D97-AF65-F5344CB8AC3E}">
        <p14:creationId xmlns:p14="http://schemas.microsoft.com/office/powerpoint/2010/main" val="1720156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Initiating</a:t>
            </a:r>
          </a:p>
          <a:p>
            <a:r>
              <a:rPr lang="en-US"/>
              <a:t>Planning</a:t>
            </a:r>
          </a:p>
          <a:p>
            <a:r>
              <a:rPr lang="en-US"/>
              <a:t>Executing</a:t>
            </a:r>
          </a:p>
          <a:p>
            <a:r>
              <a:rPr lang="en-US"/>
              <a:t>Monitoring and controlling</a:t>
            </a:r>
          </a:p>
          <a:p>
            <a:r>
              <a:rPr lang="en-US"/>
              <a:t>Closing</a:t>
            </a:r>
          </a:p>
          <a:p>
            <a:endParaRPr lang="en-US"/>
          </a:p>
          <a:p>
            <a:endParaRPr lang="en-US" dirty="0"/>
          </a:p>
        </p:txBody>
      </p:sp>
      <p:sp>
        <p:nvSpPr>
          <p:cNvPr id="2" name="Title 1"/>
          <p:cNvSpPr>
            <a:spLocks noGrp="1"/>
          </p:cNvSpPr>
          <p:nvPr>
            <p:ph type="title"/>
          </p:nvPr>
        </p:nvSpPr>
        <p:spPr/>
        <p:txBody>
          <a:bodyPr/>
          <a:lstStyle/>
          <a:p>
            <a:r>
              <a:rPr lang="en-US"/>
              <a:t>Project Management Phases</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4820653" y="3985059"/>
            <a:ext cx="5159541" cy="1671400"/>
          </a:xfrm>
          <a:prstGeom prst="rect">
            <a:avLst/>
          </a:prstGeom>
          <a:noFill/>
          <a:ln w="9525">
            <a:noFill/>
            <a:miter lim="800000"/>
            <a:headEnd/>
            <a:tailEnd/>
          </a:ln>
        </p:spPr>
      </p:pic>
    </p:spTree>
    <p:extLst>
      <p:ext uri="{BB962C8B-B14F-4D97-AF65-F5344CB8AC3E}">
        <p14:creationId xmlns:p14="http://schemas.microsoft.com/office/powerpoint/2010/main" val="696345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Stakeholders identified</a:t>
            </a:r>
          </a:p>
          <a:p>
            <a:r>
              <a:rPr lang="en-US"/>
              <a:t>Project charter created and approved</a:t>
            </a:r>
          </a:p>
          <a:p>
            <a:r>
              <a:rPr lang="en-US"/>
              <a:t>Preliminary scope statement developed</a:t>
            </a:r>
          </a:p>
          <a:p>
            <a:endParaRPr lang="en-US" dirty="0"/>
          </a:p>
        </p:txBody>
      </p:sp>
      <p:sp>
        <p:nvSpPr>
          <p:cNvPr id="2" name="Title 1"/>
          <p:cNvSpPr>
            <a:spLocks noGrp="1"/>
          </p:cNvSpPr>
          <p:nvPr>
            <p:ph type="title"/>
          </p:nvPr>
        </p:nvSpPr>
        <p:spPr/>
        <p:txBody>
          <a:bodyPr>
            <a:normAutofit/>
          </a:bodyPr>
          <a:lstStyle/>
          <a:p>
            <a:r>
              <a:rPr lang="en-US"/>
              <a:t>Initiating</a:t>
            </a:r>
            <a:endParaRPr lang="en-US" dirty="0"/>
          </a:p>
        </p:txBody>
      </p:sp>
    </p:spTree>
    <p:extLst>
      <p:ext uri="{BB962C8B-B14F-4D97-AF65-F5344CB8AC3E}">
        <p14:creationId xmlns:p14="http://schemas.microsoft.com/office/powerpoint/2010/main" val="1836437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424703"/>
          </a:xfrm>
        </p:spPr>
        <p:txBody>
          <a:bodyPr>
            <a:normAutofit fontScale="85000" lnSpcReduction="20000"/>
          </a:bodyPr>
          <a:lstStyle/>
          <a:p>
            <a:r>
              <a:rPr lang="en-US" dirty="0"/>
              <a:t>Planning the scope</a:t>
            </a:r>
          </a:p>
          <a:p>
            <a:pPr lvl="1"/>
            <a:r>
              <a:rPr lang="en-US" dirty="0"/>
              <a:t>Defined through creating the project plan, developing the scope management plan, and creating the work breakdown structure (WBS).</a:t>
            </a:r>
          </a:p>
          <a:p>
            <a:r>
              <a:rPr lang="en-US" dirty="0"/>
              <a:t>Quality and risk management</a:t>
            </a:r>
          </a:p>
          <a:p>
            <a:pPr lvl="1"/>
            <a:r>
              <a:rPr lang="en-US" dirty="0"/>
              <a:t>Involves identifying and analyzing risks </a:t>
            </a:r>
          </a:p>
          <a:p>
            <a:pPr lvl="1"/>
            <a:r>
              <a:rPr lang="en-US" dirty="0"/>
              <a:t>Planning risk responses</a:t>
            </a:r>
          </a:p>
          <a:p>
            <a:r>
              <a:rPr lang="en-US" dirty="0"/>
              <a:t>Schedule </a:t>
            </a:r>
          </a:p>
          <a:p>
            <a:pPr lvl="1"/>
            <a:r>
              <a:rPr lang="en-US" dirty="0"/>
              <a:t>Developed by defining and sequencing activities</a:t>
            </a:r>
          </a:p>
          <a:p>
            <a:pPr lvl="1"/>
            <a:r>
              <a:rPr lang="en-US" dirty="0"/>
              <a:t>Estimating activity resources and duration</a:t>
            </a:r>
          </a:p>
          <a:p>
            <a:pPr lvl="1"/>
            <a:r>
              <a:rPr lang="en-US" dirty="0"/>
              <a:t>Determining the project schedule </a:t>
            </a:r>
          </a:p>
          <a:p>
            <a:pPr lvl="1"/>
            <a:r>
              <a:rPr lang="en-US" dirty="0"/>
              <a:t>Planning human resources</a:t>
            </a:r>
          </a:p>
        </p:txBody>
      </p:sp>
      <p:sp>
        <p:nvSpPr>
          <p:cNvPr id="2" name="Title 1"/>
          <p:cNvSpPr>
            <a:spLocks noGrp="1"/>
          </p:cNvSpPr>
          <p:nvPr>
            <p:ph type="title"/>
          </p:nvPr>
        </p:nvSpPr>
        <p:spPr/>
        <p:txBody>
          <a:bodyPr/>
          <a:lstStyle/>
          <a:p>
            <a:r>
              <a:rPr lang="en-US"/>
              <a:t>Planning</a:t>
            </a:r>
            <a:endParaRPr lang="en-US" dirty="0"/>
          </a:p>
        </p:txBody>
      </p:sp>
    </p:spTree>
    <p:extLst>
      <p:ext uri="{BB962C8B-B14F-4D97-AF65-F5344CB8AC3E}">
        <p14:creationId xmlns:p14="http://schemas.microsoft.com/office/powerpoint/2010/main" val="756430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Directing and managing project execution</a:t>
            </a:r>
          </a:p>
          <a:p>
            <a:r>
              <a:rPr lang="en-US"/>
              <a:t>Acquiring, developing and managing the project team</a:t>
            </a:r>
          </a:p>
          <a:p>
            <a:r>
              <a:rPr lang="en-US"/>
              <a:t>Performing quality assurance</a:t>
            </a:r>
          </a:p>
          <a:p>
            <a:r>
              <a:rPr lang="en-US"/>
              <a:t>Procuring project resources</a:t>
            </a:r>
            <a:endParaRPr lang="en-US" dirty="0"/>
          </a:p>
        </p:txBody>
      </p:sp>
      <p:sp>
        <p:nvSpPr>
          <p:cNvPr id="2" name="Title 1"/>
          <p:cNvSpPr>
            <a:spLocks noGrp="1"/>
          </p:cNvSpPr>
          <p:nvPr>
            <p:ph type="title"/>
          </p:nvPr>
        </p:nvSpPr>
        <p:spPr/>
        <p:txBody>
          <a:bodyPr>
            <a:normAutofit/>
          </a:bodyPr>
          <a:lstStyle/>
          <a:p>
            <a:r>
              <a:rPr lang="en-US"/>
              <a:t>Executing</a:t>
            </a:r>
            <a:endParaRPr lang="en-US" dirty="0"/>
          </a:p>
        </p:txBody>
      </p:sp>
    </p:spTree>
    <p:extLst>
      <p:ext uri="{BB962C8B-B14F-4D97-AF65-F5344CB8AC3E}">
        <p14:creationId xmlns:p14="http://schemas.microsoft.com/office/powerpoint/2010/main" val="630542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593145"/>
          </a:xfrm>
        </p:spPr>
        <p:txBody>
          <a:bodyPr>
            <a:normAutofit fontScale="92500" lnSpcReduction="20000"/>
          </a:bodyPr>
          <a:lstStyle/>
          <a:p>
            <a:r>
              <a:rPr lang="en-US" dirty="0"/>
              <a:t>Manage the integrated change control process</a:t>
            </a:r>
          </a:p>
          <a:p>
            <a:r>
              <a:rPr lang="en-US" dirty="0"/>
              <a:t>Controlling quality</a:t>
            </a:r>
          </a:p>
          <a:p>
            <a:r>
              <a:rPr lang="en-US" dirty="0"/>
              <a:t>Controlling cost changes</a:t>
            </a:r>
          </a:p>
          <a:p>
            <a:r>
              <a:rPr lang="en-US" dirty="0"/>
              <a:t>Monitoring schedule and scope</a:t>
            </a:r>
          </a:p>
          <a:p>
            <a:r>
              <a:rPr lang="en-US" dirty="0"/>
              <a:t>Measuring performance</a:t>
            </a:r>
          </a:p>
          <a:p>
            <a:r>
              <a:rPr lang="en-US" dirty="0"/>
              <a:t>Monitoring and controlling risks</a:t>
            </a:r>
          </a:p>
          <a:p>
            <a:r>
              <a:rPr lang="en-US" dirty="0"/>
              <a:t>Change Control methodology</a:t>
            </a:r>
          </a:p>
          <a:p>
            <a:pPr lvl="1"/>
            <a:r>
              <a:rPr lang="en-US" dirty="0"/>
              <a:t>Addresses reactive and requested changes</a:t>
            </a:r>
          </a:p>
          <a:p>
            <a:pPr lvl="1"/>
            <a:r>
              <a:rPr lang="en-US" dirty="0"/>
              <a:t>Includes processes for categorizing change</a:t>
            </a:r>
          </a:p>
          <a:p>
            <a:pPr lvl="1"/>
            <a:r>
              <a:rPr lang="en-US" dirty="0"/>
              <a:t>Determines how changes will be requested, reviewed and implemented</a:t>
            </a:r>
          </a:p>
          <a:p>
            <a:pPr lvl="1"/>
            <a:endParaRPr lang="en-US" dirty="0"/>
          </a:p>
        </p:txBody>
      </p:sp>
      <p:sp>
        <p:nvSpPr>
          <p:cNvPr id="2" name="Title 1"/>
          <p:cNvSpPr>
            <a:spLocks noGrp="1"/>
          </p:cNvSpPr>
          <p:nvPr>
            <p:ph type="title"/>
          </p:nvPr>
        </p:nvSpPr>
        <p:spPr/>
        <p:txBody>
          <a:bodyPr/>
          <a:lstStyle/>
          <a:p>
            <a:r>
              <a:rPr lang="en-US"/>
              <a:t>Monitoring and Controlling</a:t>
            </a:r>
            <a:endParaRPr lang="en-US" dirty="0"/>
          </a:p>
        </p:txBody>
      </p:sp>
    </p:spTree>
    <p:extLst>
      <p:ext uri="{BB962C8B-B14F-4D97-AF65-F5344CB8AC3E}">
        <p14:creationId xmlns:p14="http://schemas.microsoft.com/office/powerpoint/2010/main" val="2587785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a:t>Release of the final deliverables</a:t>
            </a:r>
          </a:p>
          <a:p>
            <a:r>
              <a:rPr lang="en-US"/>
              <a:t>Handing over project documentation</a:t>
            </a:r>
          </a:p>
          <a:p>
            <a:r>
              <a:rPr lang="en-US"/>
              <a:t>Terminating supplier contracts</a:t>
            </a:r>
          </a:p>
          <a:p>
            <a:r>
              <a:rPr lang="en-US"/>
              <a:t>Releasing project resources </a:t>
            </a:r>
          </a:p>
          <a:p>
            <a:r>
              <a:rPr lang="en-US"/>
              <a:t>Communicating project closure to stakeholders</a:t>
            </a:r>
          </a:p>
          <a:p>
            <a:r>
              <a:rPr lang="en-US"/>
              <a:t>Post-implementation review</a:t>
            </a:r>
          </a:p>
          <a:p>
            <a:pPr lvl="1"/>
            <a:r>
              <a:rPr lang="en-US"/>
              <a:t>Lessons learned</a:t>
            </a:r>
          </a:p>
          <a:p>
            <a:pPr lvl="1"/>
            <a:r>
              <a:rPr lang="en-US"/>
              <a:t>Successes </a:t>
            </a:r>
            <a:endParaRPr lang="en-US" dirty="0"/>
          </a:p>
        </p:txBody>
      </p:sp>
      <p:sp>
        <p:nvSpPr>
          <p:cNvPr id="2" name="Title 1"/>
          <p:cNvSpPr>
            <a:spLocks noGrp="1"/>
          </p:cNvSpPr>
          <p:nvPr>
            <p:ph type="title"/>
          </p:nvPr>
        </p:nvSpPr>
        <p:spPr/>
        <p:txBody>
          <a:bodyPr>
            <a:normAutofit/>
          </a:bodyPr>
          <a:lstStyle/>
          <a:p>
            <a:r>
              <a:rPr lang="en-US"/>
              <a:t>Closing</a:t>
            </a:r>
            <a:endParaRPr lang="en-US" dirty="0"/>
          </a:p>
        </p:txBody>
      </p:sp>
    </p:spTree>
    <p:extLst>
      <p:ext uri="{BB962C8B-B14F-4D97-AF65-F5344CB8AC3E}">
        <p14:creationId xmlns:p14="http://schemas.microsoft.com/office/powerpoint/2010/main" val="1611440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39821" y="1726108"/>
            <a:ext cx="7970981" cy="4169367"/>
          </a:xfrm>
        </p:spPr>
        <p:txBody>
          <a:bodyPr>
            <a:normAutofit fontScale="92500" lnSpcReduction="20000"/>
          </a:bodyPr>
          <a:lstStyle/>
          <a:p>
            <a:pPr eaLnBrk="1" hangingPunct="1"/>
            <a:r>
              <a:rPr lang="en-US" altLang="en-US" sz="2600" dirty="0"/>
              <a:t>Scope</a:t>
            </a:r>
          </a:p>
          <a:p>
            <a:pPr eaLnBrk="1" hangingPunct="1"/>
            <a:r>
              <a:rPr lang="en-US" altLang="en-US" sz="2600" dirty="0"/>
              <a:t>Time</a:t>
            </a:r>
          </a:p>
          <a:p>
            <a:pPr eaLnBrk="1" hangingPunct="1"/>
            <a:r>
              <a:rPr lang="en-US" altLang="en-US" sz="2600" dirty="0"/>
              <a:t>Cost</a:t>
            </a:r>
          </a:p>
          <a:p>
            <a:pPr eaLnBrk="1" hangingPunct="1"/>
            <a:r>
              <a:rPr lang="en-US" altLang="en-US" sz="2600" dirty="0"/>
              <a:t>Human Resource</a:t>
            </a:r>
          </a:p>
          <a:p>
            <a:pPr eaLnBrk="1" hangingPunct="1"/>
            <a:r>
              <a:rPr lang="en-US" altLang="en-US" sz="2600" dirty="0"/>
              <a:t>Procurement</a:t>
            </a:r>
          </a:p>
          <a:p>
            <a:pPr eaLnBrk="1" hangingPunct="1"/>
            <a:r>
              <a:rPr lang="en-US" altLang="en-US" sz="2600" dirty="0"/>
              <a:t>Risk</a:t>
            </a:r>
          </a:p>
          <a:p>
            <a:pPr eaLnBrk="1" hangingPunct="1"/>
            <a:r>
              <a:rPr lang="en-US" altLang="en-US" sz="2600" dirty="0"/>
              <a:t>Quality</a:t>
            </a:r>
          </a:p>
          <a:p>
            <a:pPr eaLnBrk="1" hangingPunct="1"/>
            <a:r>
              <a:rPr lang="en-US" altLang="en-US" sz="2600" dirty="0"/>
              <a:t>Integration</a:t>
            </a:r>
          </a:p>
          <a:p>
            <a:pPr eaLnBrk="1" hangingPunct="1"/>
            <a:r>
              <a:rPr lang="en-US" altLang="en-US" sz="2600" dirty="0"/>
              <a:t>Communications</a:t>
            </a:r>
          </a:p>
          <a:p>
            <a:pPr eaLnBrk="1" hangingPunct="1"/>
            <a:endParaRPr lang="en-US" altLang="en-US" dirty="0"/>
          </a:p>
        </p:txBody>
      </p:sp>
      <p:sp>
        <p:nvSpPr>
          <p:cNvPr id="2" name="Title 1"/>
          <p:cNvSpPr>
            <a:spLocks noGrp="1"/>
          </p:cNvSpPr>
          <p:nvPr>
            <p:ph type="title"/>
          </p:nvPr>
        </p:nvSpPr>
        <p:spPr/>
        <p:txBody>
          <a:bodyPr>
            <a:noAutofit/>
          </a:bodyPr>
          <a:lstStyle/>
          <a:p>
            <a:pPr eaLnBrk="1" hangingPunct="1">
              <a:defRPr/>
            </a:pPr>
            <a:r>
              <a:rPr lang="en-US"/>
              <a:t>Project Management-Nine Knowledge Management Areas</a:t>
            </a:r>
            <a:endParaRPr lang="en-US" dirty="0"/>
          </a:p>
        </p:txBody>
      </p:sp>
    </p:spTree>
    <p:extLst>
      <p:ext uri="{BB962C8B-B14F-4D97-AF65-F5344CB8AC3E}">
        <p14:creationId xmlns:p14="http://schemas.microsoft.com/office/powerpoint/2010/main" val="2714296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436734"/>
          </a:xfrm>
        </p:spPr>
        <p:txBody>
          <a:bodyPr>
            <a:normAutofit fontScale="92500" lnSpcReduction="10000"/>
          </a:bodyPr>
          <a:lstStyle/>
          <a:p>
            <a:r>
              <a:rPr lang="en-US" dirty="0"/>
              <a:t>Ensures all the required work is performed to complete the project</a:t>
            </a:r>
          </a:p>
          <a:p>
            <a:r>
              <a:rPr lang="en-US" dirty="0"/>
              <a:t>Scope creep is the key reason many projects fail</a:t>
            </a:r>
          </a:p>
          <a:p>
            <a:r>
              <a:rPr lang="en-US" dirty="0"/>
              <a:t>Accomplished by defining and controlling what is included in the project and what is not, including</a:t>
            </a:r>
          </a:p>
          <a:p>
            <a:pPr lvl="1"/>
            <a:r>
              <a:rPr lang="en-US" dirty="0"/>
              <a:t>Scope plan</a:t>
            </a:r>
          </a:p>
          <a:p>
            <a:pPr lvl="1"/>
            <a:r>
              <a:rPr lang="en-US" dirty="0"/>
              <a:t>Scope definition</a:t>
            </a:r>
          </a:p>
          <a:p>
            <a:pPr lvl="1"/>
            <a:r>
              <a:rPr lang="en-US" dirty="0"/>
              <a:t>WBS</a:t>
            </a:r>
          </a:p>
          <a:p>
            <a:pPr lvl="1"/>
            <a:r>
              <a:rPr lang="en-US" dirty="0"/>
              <a:t>Scope control</a:t>
            </a:r>
          </a:p>
          <a:p>
            <a:pPr lvl="1"/>
            <a:r>
              <a:rPr lang="en-US" dirty="0"/>
              <a:t>Scope verification</a:t>
            </a:r>
          </a:p>
        </p:txBody>
      </p:sp>
      <p:sp>
        <p:nvSpPr>
          <p:cNvPr id="2" name="Title 1"/>
          <p:cNvSpPr>
            <a:spLocks noGrp="1"/>
          </p:cNvSpPr>
          <p:nvPr>
            <p:ph type="title"/>
          </p:nvPr>
        </p:nvSpPr>
        <p:spPr/>
        <p:txBody>
          <a:bodyPr/>
          <a:lstStyle/>
          <a:p>
            <a:r>
              <a:rPr lang="en-US"/>
              <a:t>Scope Management</a:t>
            </a:r>
            <a:endParaRPr lang="en-US" dirty="0"/>
          </a:p>
        </p:txBody>
      </p:sp>
    </p:spTree>
    <p:extLst>
      <p:ext uri="{BB962C8B-B14F-4D97-AF65-F5344CB8AC3E}">
        <p14:creationId xmlns:p14="http://schemas.microsoft.com/office/powerpoint/2010/main" val="492273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a:t>Developing and controlling the projects schedule includes</a:t>
            </a:r>
          </a:p>
          <a:p>
            <a:pPr lvl="1"/>
            <a:r>
              <a:rPr lang="en-US"/>
              <a:t>Activity definition</a:t>
            </a:r>
          </a:p>
          <a:p>
            <a:pPr lvl="1"/>
            <a:r>
              <a:rPr lang="en-US"/>
              <a:t>Sequencing</a:t>
            </a:r>
          </a:p>
          <a:p>
            <a:pPr lvl="1"/>
            <a:r>
              <a:rPr lang="en-US"/>
              <a:t>Activity resource scheduling</a:t>
            </a:r>
          </a:p>
          <a:p>
            <a:pPr lvl="1"/>
            <a:r>
              <a:rPr lang="en-US"/>
              <a:t>Activity duration</a:t>
            </a:r>
          </a:p>
          <a:p>
            <a:pPr lvl="1"/>
            <a:r>
              <a:rPr lang="en-US"/>
              <a:t>Schedule development</a:t>
            </a:r>
          </a:p>
          <a:p>
            <a:pPr lvl="1"/>
            <a:r>
              <a:rPr lang="en-US"/>
              <a:t>Schedule control</a:t>
            </a:r>
            <a:endParaRPr lang="en-US" dirty="0"/>
          </a:p>
        </p:txBody>
      </p:sp>
      <p:sp>
        <p:nvSpPr>
          <p:cNvPr id="2" name="Title 1"/>
          <p:cNvSpPr>
            <a:spLocks noGrp="1"/>
          </p:cNvSpPr>
          <p:nvPr>
            <p:ph type="title"/>
          </p:nvPr>
        </p:nvSpPr>
        <p:spPr/>
        <p:txBody>
          <a:bodyPr>
            <a:normAutofit/>
          </a:bodyPr>
          <a:lstStyle/>
          <a:p>
            <a:r>
              <a:rPr lang="en-US"/>
              <a:t>Project Time Management</a:t>
            </a:r>
            <a:endParaRPr lang="en-US" dirty="0"/>
          </a:p>
        </p:txBody>
      </p:sp>
    </p:spTree>
    <p:extLst>
      <p:ext uri="{BB962C8B-B14F-4D97-AF65-F5344CB8AC3E}">
        <p14:creationId xmlns:p14="http://schemas.microsoft.com/office/powerpoint/2010/main" val="1976305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Estimating project cost</a:t>
            </a:r>
          </a:p>
          <a:p>
            <a:r>
              <a:rPr lang="en-US"/>
              <a:t>Ensure completion within approved budget includes</a:t>
            </a:r>
          </a:p>
          <a:p>
            <a:pPr lvl="1"/>
            <a:r>
              <a:rPr lang="en-US"/>
              <a:t>Cost estimate</a:t>
            </a:r>
          </a:p>
          <a:p>
            <a:pPr lvl="1"/>
            <a:r>
              <a:rPr lang="en-US"/>
              <a:t>Cost budgeting</a:t>
            </a:r>
          </a:p>
          <a:p>
            <a:pPr lvl="1"/>
            <a:r>
              <a:rPr lang="en-US"/>
              <a:t>Cost control</a:t>
            </a:r>
            <a:endParaRPr lang="en-US" dirty="0"/>
          </a:p>
        </p:txBody>
      </p:sp>
      <p:sp>
        <p:nvSpPr>
          <p:cNvPr id="2" name="Title 1"/>
          <p:cNvSpPr>
            <a:spLocks noGrp="1"/>
          </p:cNvSpPr>
          <p:nvPr>
            <p:ph type="title"/>
          </p:nvPr>
        </p:nvSpPr>
        <p:spPr/>
        <p:txBody>
          <a:bodyPr>
            <a:normAutofit/>
          </a:bodyPr>
          <a:lstStyle/>
          <a:p>
            <a:r>
              <a:rPr lang="en-US"/>
              <a:t>Project Cost Management</a:t>
            </a:r>
            <a:endParaRPr lang="en-US" dirty="0"/>
          </a:p>
        </p:txBody>
      </p:sp>
    </p:spTree>
    <p:extLst>
      <p:ext uri="{BB962C8B-B14F-4D97-AF65-F5344CB8AC3E}">
        <p14:creationId xmlns:p14="http://schemas.microsoft.com/office/powerpoint/2010/main" val="48581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244229"/>
          </a:xfrm>
        </p:spPr>
        <p:txBody>
          <a:bodyPr>
            <a:normAutofit/>
          </a:bodyPr>
          <a:lstStyle/>
          <a:p>
            <a:r>
              <a:rPr lang="en-US" dirty="0"/>
              <a:t>Assure adherence to industry best practices ( e.g., change control and project management)</a:t>
            </a:r>
          </a:p>
          <a:p>
            <a:r>
              <a:rPr lang="en-US" dirty="0"/>
              <a:t>Maintain system, operational, and department documentation</a:t>
            </a:r>
          </a:p>
          <a:p>
            <a:r>
              <a:rPr lang="en-US" dirty="0"/>
              <a:t>Provide customer service (e.g., service level management, request tracking, problem resolution)</a:t>
            </a:r>
          </a:p>
          <a:p>
            <a:r>
              <a:rPr lang="en-US" dirty="0"/>
              <a:t>Manage budget and financial risks</a:t>
            </a:r>
          </a:p>
          <a:p>
            <a:r>
              <a:rPr lang="en-US" dirty="0"/>
              <a:t>Manage customer relationships with business unit leaders</a:t>
            </a:r>
          </a:p>
          <a:p>
            <a:endParaRPr lang="en-US" dirty="0"/>
          </a:p>
          <a:p>
            <a:endParaRPr lang="en-US" dirty="0"/>
          </a:p>
        </p:txBody>
      </p:sp>
      <p:sp>
        <p:nvSpPr>
          <p:cNvPr id="2" name="Title 1"/>
          <p:cNvSpPr>
            <a:spLocks noGrp="1"/>
          </p:cNvSpPr>
          <p:nvPr>
            <p:ph type="title"/>
          </p:nvPr>
        </p:nvSpPr>
        <p:spPr/>
        <p:txBody>
          <a:bodyPr/>
          <a:lstStyle/>
          <a:p>
            <a:r>
              <a:rPr lang="en-US"/>
              <a:t>Learning Objectives</a:t>
            </a:r>
            <a:endParaRPr lang="en-US" dirty="0"/>
          </a:p>
        </p:txBody>
      </p:sp>
    </p:spTree>
    <p:extLst>
      <p:ext uri="{BB962C8B-B14F-4D97-AF65-F5344CB8AC3E}">
        <p14:creationId xmlns:p14="http://schemas.microsoft.com/office/powerpoint/2010/main" val="1261759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Obtaining, developing, and managing the team that performs the work</a:t>
            </a:r>
          </a:p>
          <a:p>
            <a:pPr lvl="1"/>
            <a:r>
              <a:rPr lang="en-US"/>
              <a:t>Planning human resources</a:t>
            </a:r>
          </a:p>
          <a:p>
            <a:pPr lvl="1"/>
            <a:r>
              <a:rPr lang="en-US"/>
              <a:t>Acquiring, developing and managing the project team</a:t>
            </a:r>
          </a:p>
          <a:p>
            <a:pPr lvl="1"/>
            <a:endParaRPr lang="en-US" dirty="0"/>
          </a:p>
        </p:txBody>
      </p:sp>
      <p:sp>
        <p:nvSpPr>
          <p:cNvPr id="2" name="Title 1"/>
          <p:cNvSpPr>
            <a:spLocks noGrp="1"/>
          </p:cNvSpPr>
          <p:nvPr>
            <p:ph type="title"/>
          </p:nvPr>
        </p:nvSpPr>
        <p:spPr/>
        <p:txBody>
          <a:bodyPr>
            <a:noAutofit/>
          </a:bodyPr>
          <a:lstStyle/>
          <a:p>
            <a:r>
              <a:rPr lang="en-US"/>
              <a:t>Project Human Resource Management</a:t>
            </a:r>
            <a:endParaRPr lang="en-US" dirty="0"/>
          </a:p>
        </p:txBody>
      </p:sp>
    </p:spTree>
    <p:extLst>
      <p:ext uri="{BB962C8B-B14F-4D97-AF65-F5344CB8AC3E}">
        <p14:creationId xmlns:p14="http://schemas.microsoft.com/office/powerpoint/2010/main" val="874057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Managing the acquisition of products and services from external sources includes</a:t>
            </a:r>
          </a:p>
          <a:p>
            <a:pPr lvl="1"/>
            <a:r>
              <a:rPr lang="en-US"/>
              <a:t>Planning acquisitions</a:t>
            </a:r>
          </a:p>
          <a:p>
            <a:pPr lvl="1"/>
            <a:r>
              <a:rPr lang="en-US"/>
              <a:t>Negotiating contracts</a:t>
            </a:r>
          </a:p>
          <a:p>
            <a:pPr lvl="1"/>
            <a:r>
              <a:rPr lang="en-US"/>
              <a:t>Selecting sellers</a:t>
            </a:r>
          </a:p>
          <a:p>
            <a:pPr lvl="1"/>
            <a:r>
              <a:rPr lang="en-US"/>
              <a:t>Administering contracts</a:t>
            </a:r>
          </a:p>
          <a:p>
            <a:pPr lvl="1"/>
            <a:r>
              <a:rPr lang="en-US"/>
              <a:t>Closing contracts</a:t>
            </a:r>
            <a:endParaRPr lang="en-US" dirty="0"/>
          </a:p>
        </p:txBody>
      </p:sp>
      <p:sp>
        <p:nvSpPr>
          <p:cNvPr id="2" name="Title 1"/>
          <p:cNvSpPr>
            <a:spLocks noGrp="1"/>
          </p:cNvSpPr>
          <p:nvPr>
            <p:ph type="title"/>
          </p:nvPr>
        </p:nvSpPr>
        <p:spPr/>
        <p:txBody>
          <a:bodyPr>
            <a:normAutofit/>
          </a:bodyPr>
          <a:lstStyle/>
          <a:p>
            <a:r>
              <a:rPr lang="en-US"/>
              <a:t>Project Procurement Management</a:t>
            </a:r>
            <a:endParaRPr lang="en-US" dirty="0"/>
          </a:p>
        </p:txBody>
      </p:sp>
    </p:spTree>
    <p:extLst>
      <p:ext uri="{BB962C8B-B14F-4D97-AF65-F5344CB8AC3E}">
        <p14:creationId xmlns:p14="http://schemas.microsoft.com/office/powerpoint/2010/main" val="2810119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The identification of project risks and appropriate responses includes</a:t>
            </a:r>
          </a:p>
          <a:p>
            <a:pPr lvl="1"/>
            <a:r>
              <a:rPr lang="en-US"/>
              <a:t>Identifying risks</a:t>
            </a:r>
          </a:p>
          <a:p>
            <a:pPr lvl="1"/>
            <a:r>
              <a:rPr lang="en-US"/>
              <a:t>Performing risk analysis</a:t>
            </a:r>
          </a:p>
          <a:p>
            <a:pPr lvl="1"/>
            <a:r>
              <a:rPr lang="en-US"/>
              <a:t>Developing a risk response plan</a:t>
            </a:r>
          </a:p>
          <a:p>
            <a:pPr lvl="1"/>
            <a:r>
              <a:rPr lang="en-US"/>
              <a:t>Monitoring and controlling risks</a:t>
            </a:r>
          </a:p>
          <a:p>
            <a:pPr marL="457200" lvl="1" indent="0">
              <a:buNone/>
            </a:pPr>
            <a:endParaRPr lang="en-US" dirty="0"/>
          </a:p>
        </p:txBody>
      </p:sp>
      <p:sp>
        <p:nvSpPr>
          <p:cNvPr id="2" name="Title 1"/>
          <p:cNvSpPr>
            <a:spLocks noGrp="1"/>
          </p:cNvSpPr>
          <p:nvPr>
            <p:ph type="title"/>
          </p:nvPr>
        </p:nvSpPr>
        <p:spPr/>
        <p:txBody>
          <a:bodyPr>
            <a:normAutofit/>
          </a:bodyPr>
          <a:lstStyle/>
          <a:p>
            <a:r>
              <a:rPr lang="en-US"/>
              <a:t>Project Risk Management</a:t>
            </a:r>
            <a:endParaRPr lang="en-US" dirty="0"/>
          </a:p>
        </p:txBody>
      </p:sp>
    </p:spTree>
    <p:extLst>
      <p:ext uri="{BB962C8B-B14F-4D97-AF65-F5344CB8AC3E}">
        <p14:creationId xmlns:p14="http://schemas.microsoft.com/office/powerpoint/2010/main" val="2363202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Ensuring the project satisfies the objectives and requirements includes </a:t>
            </a:r>
          </a:p>
          <a:p>
            <a:pPr lvl="1"/>
            <a:r>
              <a:rPr lang="en-US"/>
              <a:t>Performing quality planning</a:t>
            </a:r>
          </a:p>
          <a:p>
            <a:pPr lvl="1"/>
            <a:r>
              <a:rPr lang="en-US"/>
              <a:t>Performing quality assurance</a:t>
            </a:r>
          </a:p>
          <a:p>
            <a:pPr lvl="1"/>
            <a:r>
              <a:rPr lang="en-US"/>
              <a:t>Performing quality control</a:t>
            </a:r>
          </a:p>
          <a:p>
            <a:pPr lvl="1"/>
            <a:endParaRPr lang="en-US" dirty="0"/>
          </a:p>
        </p:txBody>
      </p:sp>
      <p:sp>
        <p:nvSpPr>
          <p:cNvPr id="2" name="Title 1"/>
          <p:cNvSpPr>
            <a:spLocks noGrp="1"/>
          </p:cNvSpPr>
          <p:nvPr>
            <p:ph type="title"/>
          </p:nvPr>
        </p:nvSpPr>
        <p:spPr/>
        <p:txBody>
          <a:bodyPr>
            <a:normAutofit/>
          </a:bodyPr>
          <a:lstStyle/>
          <a:p>
            <a:r>
              <a:rPr lang="en-US"/>
              <a:t>Project Quality Management</a:t>
            </a:r>
            <a:endParaRPr lang="en-US" dirty="0"/>
          </a:p>
        </p:txBody>
      </p:sp>
    </p:spTree>
    <p:extLst>
      <p:ext uri="{BB962C8B-B14F-4D97-AF65-F5344CB8AC3E}">
        <p14:creationId xmlns:p14="http://schemas.microsoft.com/office/powerpoint/2010/main" val="1306112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Manages the integration of various project activities and includes </a:t>
            </a:r>
          </a:p>
          <a:p>
            <a:pPr lvl="1"/>
            <a:r>
              <a:rPr lang="en-US"/>
              <a:t>Developing the project management plan</a:t>
            </a:r>
          </a:p>
          <a:p>
            <a:pPr lvl="1"/>
            <a:r>
              <a:rPr lang="en-US"/>
              <a:t>Directing and managing project execution</a:t>
            </a:r>
          </a:p>
          <a:p>
            <a:pPr lvl="1"/>
            <a:r>
              <a:rPr lang="en-US"/>
              <a:t>Monitoring and controlling project work</a:t>
            </a:r>
          </a:p>
          <a:p>
            <a:pPr lvl="1"/>
            <a:r>
              <a:rPr lang="en-US"/>
              <a:t>Closing the project</a:t>
            </a:r>
          </a:p>
          <a:p>
            <a:pPr marL="457200" lvl="1" indent="0">
              <a:buNone/>
            </a:pPr>
            <a:endParaRPr lang="en-US" dirty="0"/>
          </a:p>
        </p:txBody>
      </p:sp>
      <p:sp>
        <p:nvSpPr>
          <p:cNvPr id="2" name="Title 1"/>
          <p:cNvSpPr>
            <a:spLocks noGrp="1"/>
          </p:cNvSpPr>
          <p:nvPr>
            <p:ph type="title"/>
          </p:nvPr>
        </p:nvSpPr>
        <p:spPr/>
        <p:txBody>
          <a:bodyPr>
            <a:normAutofit/>
          </a:bodyPr>
          <a:lstStyle/>
          <a:p>
            <a:r>
              <a:rPr lang="en-US"/>
              <a:t>Project Integration Management</a:t>
            </a:r>
            <a:endParaRPr lang="en-US" dirty="0"/>
          </a:p>
        </p:txBody>
      </p:sp>
    </p:spTree>
    <p:extLst>
      <p:ext uri="{BB962C8B-B14F-4D97-AF65-F5344CB8AC3E}">
        <p14:creationId xmlns:p14="http://schemas.microsoft.com/office/powerpoint/2010/main" val="3019740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Ensures that project information is generated and distributed and includes</a:t>
            </a:r>
          </a:p>
          <a:p>
            <a:pPr lvl="1"/>
            <a:r>
              <a:rPr lang="en-US" dirty="0"/>
              <a:t>Planning communication</a:t>
            </a:r>
          </a:p>
          <a:p>
            <a:pPr lvl="1"/>
            <a:r>
              <a:rPr lang="en-US" dirty="0"/>
              <a:t>Distributing information to stakeholders in a timely fashion</a:t>
            </a:r>
          </a:p>
          <a:p>
            <a:pPr lvl="1"/>
            <a:r>
              <a:rPr lang="en-US" dirty="0"/>
              <a:t>Reporting project performance and status</a:t>
            </a:r>
          </a:p>
          <a:p>
            <a:pPr lvl="1"/>
            <a:r>
              <a:rPr lang="en-US" dirty="0"/>
              <a:t>Communicating to resolve issues among stakeholders</a:t>
            </a:r>
          </a:p>
        </p:txBody>
      </p:sp>
      <p:sp>
        <p:nvSpPr>
          <p:cNvPr id="2" name="Title 1"/>
          <p:cNvSpPr>
            <a:spLocks noGrp="1"/>
          </p:cNvSpPr>
          <p:nvPr>
            <p:ph type="title"/>
          </p:nvPr>
        </p:nvSpPr>
        <p:spPr/>
        <p:txBody>
          <a:bodyPr>
            <a:noAutofit/>
          </a:bodyPr>
          <a:lstStyle/>
          <a:p>
            <a:r>
              <a:rPr lang="en-US"/>
              <a:t>Project Communications Management</a:t>
            </a:r>
            <a:endParaRPr lang="en-US" dirty="0"/>
          </a:p>
        </p:txBody>
      </p:sp>
    </p:spTree>
    <p:extLst>
      <p:ext uri="{BB962C8B-B14F-4D97-AF65-F5344CB8AC3E}">
        <p14:creationId xmlns:p14="http://schemas.microsoft.com/office/powerpoint/2010/main" val="3988070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304387"/>
          </a:xfrm>
        </p:spPr>
        <p:txBody>
          <a:bodyPr>
            <a:normAutofit/>
          </a:bodyPr>
          <a:lstStyle/>
          <a:p>
            <a:r>
              <a:rPr lang="en-US" dirty="0"/>
              <a:t>Brings the project to successful completion</a:t>
            </a:r>
          </a:p>
          <a:p>
            <a:r>
              <a:rPr lang="en-US" dirty="0"/>
              <a:t>Responsible for working with sponsors, the project team and others involved to meet goals and objectives</a:t>
            </a:r>
          </a:p>
          <a:p>
            <a:r>
              <a:rPr lang="en-US" dirty="0"/>
              <a:t>Delivers the project on budget and on schedule</a:t>
            </a:r>
          </a:p>
          <a:p>
            <a:r>
              <a:rPr lang="en-US" dirty="0"/>
              <a:t>Controls the assigned resources to meet objectives, scope, schedule, cost</a:t>
            </a:r>
          </a:p>
          <a:p>
            <a:r>
              <a:rPr lang="en-US" dirty="0"/>
              <a:t>Reports progress</a:t>
            </a:r>
          </a:p>
          <a:p>
            <a:r>
              <a:rPr lang="en-US" dirty="0"/>
              <a:t>Facilitates and resolves issues, conflicts, risks and other obstacles </a:t>
            </a:r>
          </a:p>
        </p:txBody>
      </p:sp>
      <p:sp>
        <p:nvSpPr>
          <p:cNvPr id="2" name="Title 1"/>
          <p:cNvSpPr>
            <a:spLocks noGrp="1"/>
          </p:cNvSpPr>
          <p:nvPr>
            <p:ph type="title"/>
          </p:nvPr>
        </p:nvSpPr>
        <p:spPr/>
        <p:txBody>
          <a:bodyPr/>
          <a:lstStyle/>
          <a:p>
            <a:r>
              <a:rPr lang="en-US"/>
              <a:t>Project Manager</a:t>
            </a:r>
            <a:endParaRPr lang="en-US" dirty="0"/>
          </a:p>
        </p:txBody>
      </p:sp>
    </p:spTree>
    <p:extLst>
      <p:ext uri="{BB962C8B-B14F-4D97-AF65-F5344CB8AC3E}">
        <p14:creationId xmlns:p14="http://schemas.microsoft.com/office/powerpoint/2010/main" val="2652710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545019"/>
          </a:xfrm>
        </p:spPr>
        <p:txBody>
          <a:bodyPr>
            <a:normAutofit fontScale="85000" lnSpcReduction="10000"/>
          </a:bodyPr>
          <a:lstStyle/>
          <a:p>
            <a:r>
              <a:rPr lang="en-US" dirty="0"/>
              <a:t>A well managed relationship will result in increased customer satisfaction, reduced cost, better quality and service</a:t>
            </a:r>
          </a:p>
          <a:p>
            <a:r>
              <a:rPr lang="en-US" dirty="0"/>
              <a:t>Involves working on contract performance, schedules, costs, functionality, support and maintenance to benefit both organizations</a:t>
            </a:r>
          </a:p>
          <a:p>
            <a:r>
              <a:rPr lang="en-US" dirty="0"/>
              <a:t>Vendor performance must be monitored at all times with attention given to requirements that are most beneficial to the healthcare organization</a:t>
            </a:r>
          </a:p>
          <a:p>
            <a:r>
              <a:rPr lang="en-US" dirty="0"/>
              <a:t>Regular communication is key</a:t>
            </a:r>
          </a:p>
          <a:p>
            <a:r>
              <a:rPr lang="en-US" dirty="0"/>
              <a:t>Three pitfalls</a:t>
            </a:r>
          </a:p>
          <a:p>
            <a:pPr lvl="1"/>
            <a:r>
              <a:rPr lang="en-US" dirty="0"/>
              <a:t>Don’t confuse vendor management with vendor selection</a:t>
            </a:r>
          </a:p>
          <a:p>
            <a:pPr lvl="1"/>
            <a:r>
              <a:rPr lang="en-US" dirty="0"/>
              <a:t>Don’t select on price alone</a:t>
            </a:r>
          </a:p>
          <a:p>
            <a:pPr lvl="1"/>
            <a:r>
              <a:rPr lang="en-US" dirty="0"/>
              <a:t>Don’t forget to evaluate</a:t>
            </a:r>
          </a:p>
        </p:txBody>
      </p:sp>
      <p:sp>
        <p:nvSpPr>
          <p:cNvPr id="2" name="Title 1"/>
          <p:cNvSpPr>
            <a:spLocks noGrp="1"/>
          </p:cNvSpPr>
          <p:nvPr>
            <p:ph type="title"/>
          </p:nvPr>
        </p:nvSpPr>
        <p:spPr/>
        <p:txBody>
          <a:bodyPr/>
          <a:lstStyle/>
          <a:p>
            <a:r>
              <a:rPr lang="en-US"/>
              <a:t>Vendor Relationships</a:t>
            </a:r>
            <a:endParaRPr lang="en-US" dirty="0"/>
          </a:p>
        </p:txBody>
      </p:sp>
    </p:spTree>
    <p:extLst>
      <p:ext uri="{BB962C8B-B14F-4D97-AF65-F5344CB8AC3E}">
        <p14:creationId xmlns:p14="http://schemas.microsoft.com/office/powerpoint/2010/main" val="2882108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415349"/>
            <a:ext cx="7970981" cy="4412671"/>
          </a:xfrm>
        </p:spPr>
        <p:txBody>
          <a:bodyPr>
            <a:normAutofit fontScale="92500" lnSpcReduction="10000"/>
          </a:bodyPr>
          <a:lstStyle/>
          <a:p>
            <a:r>
              <a:rPr lang="en-US" dirty="0"/>
              <a:t>Use project management methodology</a:t>
            </a:r>
          </a:p>
          <a:p>
            <a:r>
              <a:rPr lang="en-US" dirty="0"/>
              <a:t>Understand that vendor management is multifaceted</a:t>
            </a:r>
          </a:p>
          <a:p>
            <a:r>
              <a:rPr lang="en-US" dirty="0"/>
              <a:t>Be aware of contract details</a:t>
            </a:r>
          </a:p>
          <a:p>
            <a:r>
              <a:rPr lang="en-US" dirty="0"/>
              <a:t>Formal documentation is key</a:t>
            </a:r>
          </a:p>
          <a:p>
            <a:r>
              <a:rPr lang="en-US" dirty="0"/>
              <a:t>Contract complexity should be consistent with risk</a:t>
            </a:r>
          </a:p>
          <a:p>
            <a:r>
              <a:rPr lang="en-US" dirty="0"/>
              <a:t>Include all important deliverables in the contract</a:t>
            </a:r>
          </a:p>
          <a:p>
            <a:r>
              <a:rPr lang="en-US" dirty="0"/>
              <a:t>Management commitment is key</a:t>
            </a:r>
          </a:p>
          <a:p>
            <a:r>
              <a:rPr lang="en-US" dirty="0"/>
              <a:t>Focus on benefiting the customer and vendor</a:t>
            </a:r>
          </a:p>
          <a:p>
            <a:r>
              <a:rPr lang="en-US" dirty="0"/>
              <a:t>Clarify contractual terms and expectations</a:t>
            </a:r>
          </a:p>
          <a:p>
            <a:r>
              <a:rPr lang="en-US" dirty="0"/>
              <a:t>Ensure roles and responsibilities are clear</a:t>
            </a:r>
          </a:p>
        </p:txBody>
      </p:sp>
      <p:sp>
        <p:nvSpPr>
          <p:cNvPr id="2" name="Title 1"/>
          <p:cNvSpPr>
            <a:spLocks noGrp="1"/>
          </p:cNvSpPr>
          <p:nvPr>
            <p:ph type="title"/>
          </p:nvPr>
        </p:nvSpPr>
        <p:spPr/>
        <p:txBody>
          <a:bodyPr/>
          <a:lstStyle/>
          <a:p>
            <a:r>
              <a:rPr lang="en-US"/>
              <a:t>Vendor Relationships – Ten Principles</a:t>
            </a:r>
            <a:endParaRPr lang="en-US" dirty="0"/>
          </a:p>
        </p:txBody>
      </p:sp>
    </p:spTree>
    <p:extLst>
      <p:ext uri="{BB962C8B-B14F-4D97-AF65-F5344CB8AC3E}">
        <p14:creationId xmlns:p14="http://schemas.microsoft.com/office/powerpoint/2010/main" val="2497807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557050"/>
          </a:xfrm>
        </p:spPr>
        <p:txBody>
          <a:bodyPr>
            <a:normAutofit fontScale="92500" lnSpcReduction="20000"/>
          </a:bodyPr>
          <a:lstStyle/>
          <a:p>
            <a:r>
              <a:rPr lang="en-US" dirty="0"/>
              <a:t>Provides guidance and practical direction for projects and initiatives</a:t>
            </a:r>
          </a:p>
          <a:p>
            <a:r>
              <a:rPr lang="en-US" dirty="0"/>
              <a:t>Defined as an advisory committee usually made up of high-level stakeholders and/or experts that provide guidance</a:t>
            </a:r>
          </a:p>
          <a:p>
            <a:pPr lvl="1"/>
            <a:r>
              <a:rPr lang="en-US" dirty="0"/>
              <a:t>Key issues include policies, objectives, budget, marketing, resource allocation and decisions on large expenditures</a:t>
            </a:r>
          </a:p>
          <a:p>
            <a:pPr lvl="1"/>
            <a:r>
              <a:rPr lang="en-US" dirty="0"/>
              <a:t>Aligns strategic business and IT priorities</a:t>
            </a:r>
          </a:p>
          <a:p>
            <a:pPr lvl="1"/>
            <a:r>
              <a:rPr lang="en-US" dirty="0"/>
              <a:t>Three tasks</a:t>
            </a:r>
          </a:p>
          <a:p>
            <a:pPr lvl="2"/>
            <a:r>
              <a:rPr lang="en-US" dirty="0"/>
              <a:t>IT strategic planning</a:t>
            </a:r>
          </a:p>
          <a:p>
            <a:pPr lvl="2"/>
            <a:r>
              <a:rPr lang="en-US" dirty="0"/>
              <a:t>Project prioritization</a:t>
            </a:r>
          </a:p>
          <a:p>
            <a:pPr lvl="2"/>
            <a:r>
              <a:rPr lang="en-US" dirty="0"/>
              <a:t>Project approval</a:t>
            </a:r>
          </a:p>
        </p:txBody>
      </p:sp>
      <p:sp>
        <p:nvSpPr>
          <p:cNvPr id="2" name="Title 1"/>
          <p:cNvSpPr>
            <a:spLocks noGrp="1"/>
          </p:cNvSpPr>
          <p:nvPr>
            <p:ph type="title"/>
          </p:nvPr>
        </p:nvSpPr>
        <p:spPr/>
        <p:txBody>
          <a:bodyPr/>
          <a:lstStyle/>
          <a:p>
            <a:r>
              <a:rPr lang="en-US"/>
              <a:t>Steering Committee</a:t>
            </a:r>
            <a:endParaRPr lang="en-US" dirty="0"/>
          </a:p>
        </p:txBody>
      </p:sp>
    </p:spTree>
    <p:extLst>
      <p:ext uri="{BB962C8B-B14F-4D97-AF65-F5344CB8AC3E}">
        <p14:creationId xmlns:p14="http://schemas.microsoft.com/office/powerpoint/2010/main" val="218997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Title 1"/>
          <p:cNvSpPr>
            <a:spLocks noGrp="1"/>
          </p:cNvSpPr>
          <p:nvPr>
            <p:ph type="title"/>
          </p:nvPr>
        </p:nvSpPr>
        <p:spPr/>
        <p:txBody>
          <a:bodyPr/>
          <a:lstStyle/>
          <a:p>
            <a:r>
              <a:rPr lang="en-US">
                <a:latin typeface="Verdana" pitchFamily="34" charset="0"/>
                <a:cs typeface="Verdana" pitchFamily="34" charset="0"/>
              </a:rPr>
              <a:t>CPHIMS Competency Areas</a:t>
            </a:r>
          </a:p>
        </p:txBody>
      </p:sp>
      <p:graphicFrame>
        <p:nvGraphicFramePr>
          <p:cNvPr id="5" name="Table 4"/>
          <p:cNvGraphicFramePr>
            <a:graphicFrameLocks noGrp="1"/>
          </p:cNvGraphicFramePr>
          <p:nvPr>
            <p:extLst/>
          </p:nvPr>
        </p:nvGraphicFramePr>
        <p:xfrm>
          <a:off x="2304642" y="1577107"/>
          <a:ext cx="7841334" cy="4114893"/>
        </p:xfrm>
        <a:graphic>
          <a:graphicData uri="http://schemas.openxmlformats.org/drawingml/2006/table">
            <a:tbl>
              <a:tblPr firstRow="1" bandRow="1">
                <a:tableStyleId>{073A0DAA-6AF3-43AB-8588-CEC1D06C72B9}</a:tableStyleId>
              </a:tblPr>
              <a:tblGrid>
                <a:gridCol w="4177728">
                  <a:extLst>
                    <a:ext uri="{9D8B030D-6E8A-4147-A177-3AD203B41FA5}">
                      <a16:colId xmlns:a16="http://schemas.microsoft.com/office/drawing/2014/main" val="20000"/>
                    </a:ext>
                  </a:extLst>
                </a:gridCol>
                <a:gridCol w="361741">
                  <a:extLst>
                    <a:ext uri="{9D8B030D-6E8A-4147-A177-3AD203B41FA5}">
                      <a16:colId xmlns:a16="http://schemas.microsoft.com/office/drawing/2014/main" val="20001"/>
                    </a:ext>
                  </a:extLst>
                </a:gridCol>
                <a:gridCol w="459712">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72766">
                  <a:extLst>
                    <a:ext uri="{9D8B030D-6E8A-4147-A177-3AD203B41FA5}">
                      <a16:colId xmlns:a16="http://schemas.microsoft.com/office/drawing/2014/main" val="20007"/>
                    </a:ext>
                  </a:extLst>
                </a:gridCol>
                <a:gridCol w="540587">
                  <a:extLst>
                    <a:ext uri="{9D8B030D-6E8A-4147-A177-3AD203B41FA5}">
                      <a16:colId xmlns:a16="http://schemas.microsoft.com/office/drawing/2014/main" val="20008"/>
                    </a:ext>
                  </a:extLst>
                </a:gridCol>
              </a:tblGrid>
              <a:tr h="249883">
                <a:tc rowSpan="2">
                  <a:txBody>
                    <a:bodyPr/>
                    <a:lstStyle/>
                    <a:p>
                      <a:pPr algn="ctr"/>
                      <a:r>
                        <a:rPr lang="en-US" sz="1200" b="1" kern="1200" dirty="0">
                          <a:solidFill>
                            <a:schemeClr val="lt1"/>
                          </a:solidFill>
                          <a:effectLst/>
                          <a:latin typeface="+mn-lt"/>
                          <a:ea typeface="+mn-ea"/>
                          <a:cs typeface="+mn-cs"/>
                        </a:rPr>
                        <a:t>CPHIMS Examination Content Outline</a:t>
                      </a:r>
                    </a:p>
                    <a:p>
                      <a:pPr algn="ctr"/>
                      <a:r>
                        <a:rPr lang="en-US" sz="1200" b="0" kern="1200" dirty="0">
                          <a:solidFill>
                            <a:schemeClr val="lt1"/>
                          </a:solidFill>
                          <a:effectLst/>
                          <a:latin typeface="+mn-lt"/>
                          <a:ea typeface="+mn-ea"/>
                          <a:cs typeface="+mn-cs"/>
                        </a:rPr>
                        <a:t>(effective May, 2015)</a:t>
                      </a:r>
                      <a:endParaRPr lang="en-US" sz="1200" b="0" dirty="0"/>
                    </a:p>
                  </a:txBody>
                  <a:tcPr>
                    <a:solidFill>
                      <a:srgbClr val="0070C0"/>
                    </a:solidFill>
                  </a:tcPr>
                </a:tc>
                <a:tc gridSpan="6">
                  <a:txBody>
                    <a:bodyPr/>
                    <a:lstStyle/>
                    <a:p>
                      <a:pPr algn="ctr"/>
                      <a:r>
                        <a:rPr lang="en-US" sz="1200" b="1" dirty="0"/>
                        <a:t>Cognitive Level</a:t>
                      </a:r>
                    </a:p>
                  </a:txBody>
                  <a:tcPr>
                    <a:solidFill>
                      <a:srgbClr val="0070C0"/>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rowSpan="2" gridSpan="2">
                  <a:txBody>
                    <a:bodyPr/>
                    <a:lstStyle/>
                    <a:p>
                      <a:pPr algn="ctr"/>
                      <a:endParaRPr lang="en-US" sz="1200" dirty="0"/>
                    </a:p>
                    <a:p>
                      <a:pPr algn="ctr"/>
                      <a:r>
                        <a:rPr lang="en-US" sz="1200" dirty="0"/>
                        <a:t>Total</a:t>
                      </a:r>
                    </a:p>
                  </a:txBody>
                  <a:tcPr>
                    <a:solidFill>
                      <a:srgbClr val="0070C0"/>
                    </a:solidFill>
                  </a:tcPr>
                </a:tc>
                <a:tc rowSpan="2" hMerge="1">
                  <a:txBody>
                    <a:bodyPr/>
                    <a:lstStyle/>
                    <a:p>
                      <a:endParaRPr lang="en-US"/>
                    </a:p>
                  </a:txBody>
                  <a:tcPr/>
                </a:tc>
                <a:extLst>
                  <a:ext uri="{0D108BD9-81ED-4DB2-BD59-A6C34878D82A}">
                    <a16:rowId xmlns:a16="http://schemas.microsoft.com/office/drawing/2014/main" val="10000"/>
                  </a:ext>
                </a:extLst>
              </a:tr>
              <a:tr h="411573">
                <a:tc vMerge="1">
                  <a:txBody>
                    <a:bodyPr/>
                    <a:lstStyle/>
                    <a:p>
                      <a:endParaRPr lang="en-US"/>
                    </a:p>
                  </a:txBody>
                  <a:tcPr/>
                </a:tc>
                <a:tc gridSpan="2">
                  <a:txBody>
                    <a:bodyPr/>
                    <a:lstStyle/>
                    <a:p>
                      <a:pPr algn="ctr"/>
                      <a:r>
                        <a:rPr lang="en-US" sz="1200" dirty="0">
                          <a:solidFill>
                            <a:schemeClr val="bg1"/>
                          </a:solidFill>
                        </a:rPr>
                        <a:t>Recall</a:t>
                      </a:r>
                    </a:p>
                  </a:txBody>
                  <a:tcPr>
                    <a:solidFill>
                      <a:srgbClr val="0070C0"/>
                    </a:solidFill>
                  </a:tcPr>
                </a:tc>
                <a:tc hMerge="1">
                  <a:txBody>
                    <a:bodyPr/>
                    <a:lstStyle/>
                    <a:p>
                      <a:endParaRPr lang="en-US"/>
                    </a:p>
                  </a:txBody>
                  <a:tcPr/>
                </a:tc>
                <a:tc gridSpan="2">
                  <a:txBody>
                    <a:bodyPr/>
                    <a:lstStyle/>
                    <a:p>
                      <a:pPr algn="ctr"/>
                      <a:r>
                        <a:rPr lang="en-US" sz="1200" dirty="0">
                          <a:solidFill>
                            <a:schemeClr val="bg1"/>
                          </a:solidFill>
                        </a:rPr>
                        <a:t>Application</a:t>
                      </a:r>
                    </a:p>
                  </a:txBody>
                  <a:tcPr>
                    <a:solidFill>
                      <a:srgbClr val="0070C0"/>
                    </a:solidFill>
                  </a:tcPr>
                </a:tc>
                <a:tc hMerge="1">
                  <a:txBody>
                    <a:bodyPr/>
                    <a:lstStyle/>
                    <a:p>
                      <a:endParaRPr lang="en-US"/>
                    </a:p>
                  </a:txBody>
                  <a:tcPr/>
                </a:tc>
                <a:tc gridSpan="2">
                  <a:txBody>
                    <a:bodyPr/>
                    <a:lstStyle/>
                    <a:p>
                      <a:pPr algn="ctr"/>
                      <a:r>
                        <a:rPr lang="en-US" sz="1200" dirty="0">
                          <a:solidFill>
                            <a:schemeClr val="bg1"/>
                          </a:solidFill>
                        </a:rPr>
                        <a:t>Analysis</a:t>
                      </a:r>
                    </a:p>
                  </a:txBody>
                  <a:tcPr>
                    <a:solidFill>
                      <a:srgbClr val="0070C0"/>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264582">
                <a:tc>
                  <a:txBody>
                    <a:bodyPr/>
                    <a:lstStyle/>
                    <a:p>
                      <a:r>
                        <a:rPr lang="en-US" sz="1200" b="1" kern="1200" dirty="0">
                          <a:solidFill>
                            <a:schemeClr val="bg2">
                              <a:lumMod val="65000"/>
                            </a:schemeClr>
                          </a:solidFill>
                          <a:effectLst/>
                          <a:latin typeface="+mn-lt"/>
                          <a:ea typeface="+mn-ea"/>
                          <a:cs typeface="+mn-cs"/>
                        </a:rPr>
                        <a:t>1. General</a:t>
                      </a:r>
                      <a:endParaRPr lang="en-US" sz="1200" dirty="0">
                        <a:solidFill>
                          <a:schemeClr val="bg2">
                            <a:lumMod val="65000"/>
                          </a:schemeClr>
                        </a:solidFill>
                      </a:endParaRPr>
                    </a:p>
                  </a:txBody>
                  <a:tcPr/>
                </a:tc>
                <a:tc>
                  <a:txBody>
                    <a:bodyPr/>
                    <a:lstStyle/>
                    <a:p>
                      <a:r>
                        <a:rPr lang="en-US" sz="1100" dirty="0">
                          <a:solidFill>
                            <a:schemeClr val="bg2">
                              <a:lumMod val="65000"/>
                            </a:schemeClr>
                          </a:solidFill>
                        </a:rPr>
                        <a:t>22 </a:t>
                      </a:r>
                    </a:p>
                  </a:txBody>
                  <a:tcPr/>
                </a:tc>
                <a:tc>
                  <a:txBody>
                    <a:bodyPr/>
                    <a:lstStyle/>
                    <a:p>
                      <a:r>
                        <a:rPr lang="en-US" sz="1000" i="1" dirty="0">
                          <a:solidFill>
                            <a:schemeClr val="bg2">
                              <a:lumMod val="65000"/>
                            </a:schemeClr>
                          </a:solidFill>
                        </a:rPr>
                        <a:t>22%</a:t>
                      </a:r>
                    </a:p>
                  </a:txBody>
                  <a:tcPr/>
                </a:tc>
                <a:tc>
                  <a:txBody>
                    <a:bodyPr/>
                    <a:lstStyle/>
                    <a:p>
                      <a:r>
                        <a:rPr lang="en-US" sz="1100" dirty="0">
                          <a:solidFill>
                            <a:schemeClr val="bg2">
                              <a:lumMod val="65000"/>
                            </a:schemeClr>
                          </a:solidFill>
                        </a:rPr>
                        <a:t>6</a:t>
                      </a:r>
                    </a:p>
                  </a:txBody>
                  <a:tcPr/>
                </a:tc>
                <a:tc>
                  <a:txBody>
                    <a:bodyPr/>
                    <a:lstStyle/>
                    <a:p>
                      <a:r>
                        <a:rPr lang="en-US" sz="1000" i="1" dirty="0">
                          <a:solidFill>
                            <a:schemeClr val="bg2">
                              <a:lumMod val="65000"/>
                            </a:schemeClr>
                          </a:solidFill>
                        </a:rPr>
                        <a:t>6%</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28</a:t>
                      </a:r>
                    </a:p>
                  </a:txBody>
                  <a:tcPr/>
                </a:tc>
                <a:tc>
                  <a:txBody>
                    <a:bodyPr/>
                    <a:lstStyle/>
                    <a:p>
                      <a:r>
                        <a:rPr lang="en-US" sz="1000" i="1" dirty="0">
                          <a:solidFill>
                            <a:schemeClr val="bg2">
                              <a:lumMod val="65000"/>
                            </a:schemeClr>
                          </a:solidFill>
                        </a:rPr>
                        <a:t>28%</a:t>
                      </a:r>
                    </a:p>
                  </a:txBody>
                  <a:tcPr/>
                </a:tc>
                <a:extLst>
                  <a:ext uri="{0D108BD9-81ED-4DB2-BD59-A6C34878D82A}">
                    <a16:rowId xmlns:a16="http://schemas.microsoft.com/office/drawing/2014/main" val="10002"/>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A. Healthcare  Environment</a:t>
                      </a:r>
                    </a:p>
                  </a:txBody>
                  <a:tcPr/>
                </a:tc>
                <a:tc>
                  <a:txBody>
                    <a:bodyPr/>
                    <a:lstStyle/>
                    <a:p>
                      <a:r>
                        <a:rPr lang="en-US" sz="1100" dirty="0">
                          <a:solidFill>
                            <a:schemeClr val="bg2">
                              <a:lumMod val="65000"/>
                            </a:schemeClr>
                          </a:solidFill>
                        </a:rPr>
                        <a:t>10 </a:t>
                      </a:r>
                    </a:p>
                  </a:txBody>
                  <a:tcPr/>
                </a:tc>
                <a:tc>
                  <a:txBody>
                    <a:bodyPr/>
                    <a:lstStyle/>
                    <a:p>
                      <a:r>
                        <a:rPr lang="en-US" sz="1000" i="1" dirty="0">
                          <a:solidFill>
                            <a:schemeClr val="bg2">
                              <a:lumMod val="65000"/>
                            </a:schemeClr>
                          </a:solidFill>
                        </a:rPr>
                        <a:t>10%</a:t>
                      </a:r>
                    </a:p>
                  </a:txBody>
                  <a:tcPr/>
                </a:tc>
                <a:tc>
                  <a:txBody>
                    <a:bodyPr/>
                    <a:lstStyle/>
                    <a:p>
                      <a:r>
                        <a:rPr lang="en-US" sz="1100" dirty="0">
                          <a:solidFill>
                            <a:schemeClr val="bg2">
                              <a:lumMod val="65000"/>
                            </a:schemeClr>
                          </a:solidFill>
                        </a:rPr>
                        <a:t>4</a:t>
                      </a:r>
                    </a:p>
                  </a:txBody>
                  <a:tcPr/>
                </a:tc>
                <a:tc>
                  <a:txBody>
                    <a:bodyPr/>
                    <a:lstStyle/>
                    <a:p>
                      <a:r>
                        <a:rPr lang="en-US" sz="1000" i="1" dirty="0">
                          <a:solidFill>
                            <a:schemeClr val="bg2">
                              <a:lumMod val="65000"/>
                            </a:schemeClr>
                          </a:solidFill>
                        </a:rPr>
                        <a:t>4%</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14</a:t>
                      </a:r>
                    </a:p>
                  </a:txBody>
                  <a:tcPr/>
                </a:tc>
                <a:tc>
                  <a:txBody>
                    <a:bodyPr/>
                    <a:lstStyle/>
                    <a:p>
                      <a:r>
                        <a:rPr lang="en-US" sz="1000" i="1" dirty="0">
                          <a:solidFill>
                            <a:schemeClr val="bg2">
                              <a:lumMod val="65000"/>
                            </a:schemeClr>
                          </a:solidFill>
                        </a:rPr>
                        <a:t>14%</a:t>
                      </a:r>
                    </a:p>
                  </a:txBody>
                  <a:tcPr/>
                </a:tc>
                <a:extLst>
                  <a:ext uri="{0D108BD9-81ED-4DB2-BD59-A6C34878D82A}">
                    <a16:rowId xmlns:a16="http://schemas.microsoft.com/office/drawing/2014/main" val="10003"/>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B. Technology Environment</a:t>
                      </a:r>
                    </a:p>
                  </a:txBody>
                  <a:tcPr/>
                </a:tc>
                <a:tc>
                  <a:txBody>
                    <a:bodyPr/>
                    <a:lstStyle/>
                    <a:p>
                      <a:r>
                        <a:rPr lang="en-US" sz="1100" dirty="0">
                          <a:solidFill>
                            <a:schemeClr val="bg2">
                              <a:lumMod val="65000"/>
                            </a:schemeClr>
                          </a:solidFill>
                        </a:rPr>
                        <a:t>12 </a:t>
                      </a:r>
                    </a:p>
                  </a:txBody>
                  <a:tcPr/>
                </a:tc>
                <a:tc>
                  <a:txBody>
                    <a:bodyPr/>
                    <a:lstStyle/>
                    <a:p>
                      <a:r>
                        <a:rPr lang="en-US" sz="1000" i="1" dirty="0">
                          <a:solidFill>
                            <a:schemeClr val="bg2">
                              <a:lumMod val="65000"/>
                            </a:schemeClr>
                          </a:solidFill>
                        </a:rPr>
                        <a:t>12%</a:t>
                      </a:r>
                    </a:p>
                  </a:txBody>
                  <a:tcPr/>
                </a:tc>
                <a:tc>
                  <a:txBody>
                    <a:bodyPr/>
                    <a:lstStyle/>
                    <a:p>
                      <a:r>
                        <a:rPr lang="en-US" sz="1100" dirty="0">
                          <a:solidFill>
                            <a:schemeClr val="bg2">
                              <a:lumMod val="65000"/>
                            </a:schemeClr>
                          </a:solidFill>
                        </a:rPr>
                        <a:t>2</a:t>
                      </a:r>
                    </a:p>
                  </a:txBody>
                  <a:tcPr/>
                </a:tc>
                <a:tc>
                  <a:txBody>
                    <a:bodyPr/>
                    <a:lstStyle/>
                    <a:p>
                      <a:r>
                        <a:rPr lang="en-US" sz="1000" i="1" dirty="0">
                          <a:solidFill>
                            <a:schemeClr val="bg2">
                              <a:lumMod val="65000"/>
                            </a:schemeClr>
                          </a:solidFill>
                        </a:rPr>
                        <a:t>2%</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14</a:t>
                      </a:r>
                    </a:p>
                  </a:txBody>
                  <a:tcPr/>
                </a:tc>
                <a:tc>
                  <a:txBody>
                    <a:bodyPr/>
                    <a:lstStyle/>
                    <a:p>
                      <a:r>
                        <a:rPr lang="en-US" sz="1000" i="1" dirty="0">
                          <a:solidFill>
                            <a:schemeClr val="bg2">
                              <a:lumMod val="65000"/>
                            </a:schemeClr>
                          </a:solidFill>
                        </a:rPr>
                        <a:t>14%</a:t>
                      </a:r>
                    </a:p>
                  </a:txBody>
                  <a:tcPr/>
                </a:tc>
                <a:extLst>
                  <a:ext uri="{0D108BD9-81ED-4DB2-BD59-A6C34878D82A}">
                    <a16:rowId xmlns:a16="http://schemas.microsoft.com/office/drawing/2014/main" val="10004"/>
                  </a:ext>
                </a:extLst>
              </a:tr>
              <a:tr h="264582">
                <a:tc>
                  <a:txBody>
                    <a:bodyPr/>
                    <a:lstStyle/>
                    <a:p>
                      <a:r>
                        <a:rPr lang="en-US" sz="1200" b="1" kern="1200" dirty="0">
                          <a:solidFill>
                            <a:schemeClr val="bg2">
                              <a:lumMod val="65000"/>
                            </a:schemeClr>
                          </a:solidFill>
                          <a:effectLst/>
                          <a:latin typeface="+mn-lt"/>
                          <a:ea typeface="+mn-ea"/>
                          <a:cs typeface="+mn-cs"/>
                        </a:rPr>
                        <a:t>2. Systems</a:t>
                      </a:r>
                      <a:endParaRPr lang="en-US" sz="1200" dirty="0">
                        <a:solidFill>
                          <a:schemeClr val="bg2">
                            <a:lumMod val="65000"/>
                          </a:schemeClr>
                        </a:solidFill>
                      </a:endParaRP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22</a:t>
                      </a:r>
                    </a:p>
                  </a:txBody>
                  <a:tcPr/>
                </a:tc>
                <a:tc>
                  <a:txBody>
                    <a:bodyPr/>
                    <a:lstStyle/>
                    <a:p>
                      <a:r>
                        <a:rPr lang="en-US" sz="1000" i="1" dirty="0">
                          <a:solidFill>
                            <a:schemeClr val="bg2">
                              <a:lumMod val="65000"/>
                            </a:schemeClr>
                          </a:solidFill>
                        </a:rPr>
                        <a:t>22%</a:t>
                      </a:r>
                    </a:p>
                  </a:txBody>
                  <a:tcPr/>
                </a:tc>
                <a:tc>
                  <a:txBody>
                    <a:bodyPr/>
                    <a:lstStyle/>
                    <a:p>
                      <a:r>
                        <a:rPr lang="en-US" sz="1100" dirty="0">
                          <a:solidFill>
                            <a:schemeClr val="bg2">
                              <a:lumMod val="65000"/>
                            </a:schemeClr>
                          </a:solidFill>
                        </a:rPr>
                        <a:t>15</a:t>
                      </a:r>
                    </a:p>
                  </a:txBody>
                  <a:tcPr/>
                </a:tc>
                <a:tc>
                  <a:txBody>
                    <a:bodyPr/>
                    <a:lstStyle/>
                    <a:p>
                      <a:r>
                        <a:rPr lang="en-US" sz="1000" i="1" dirty="0">
                          <a:solidFill>
                            <a:schemeClr val="bg2">
                              <a:lumMod val="65000"/>
                            </a:schemeClr>
                          </a:solidFill>
                        </a:rPr>
                        <a:t>15%</a:t>
                      </a:r>
                    </a:p>
                  </a:txBody>
                  <a:tcPr/>
                </a:tc>
                <a:tc>
                  <a:txBody>
                    <a:bodyPr/>
                    <a:lstStyle/>
                    <a:p>
                      <a:r>
                        <a:rPr lang="en-US" sz="1100" dirty="0">
                          <a:solidFill>
                            <a:schemeClr val="bg2">
                              <a:lumMod val="65000"/>
                            </a:schemeClr>
                          </a:solidFill>
                        </a:rPr>
                        <a:t>40</a:t>
                      </a:r>
                    </a:p>
                  </a:txBody>
                  <a:tcPr/>
                </a:tc>
                <a:tc>
                  <a:txBody>
                    <a:bodyPr/>
                    <a:lstStyle/>
                    <a:p>
                      <a:r>
                        <a:rPr lang="en-US" sz="1000" i="1" dirty="0">
                          <a:solidFill>
                            <a:schemeClr val="bg2">
                              <a:lumMod val="65000"/>
                            </a:schemeClr>
                          </a:solidFill>
                        </a:rPr>
                        <a:t>40%</a:t>
                      </a:r>
                    </a:p>
                  </a:txBody>
                  <a:tcPr/>
                </a:tc>
                <a:extLst>
                  <a:ext uri="{0D108BD9-81ED-4DB2-BD59-A6C34878D82A}">
                    <a16:rowId xmlns:a16="http://schemas.microsoft.com/office/drawing/2014/main" val="10005"/>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A. Analysis</a:t>
                      </a:r>
                    </a:p>
                  </a:txBody>
                  <a:tcPr/>
                </a:tc>
                <a:tc>
                  <a:txBody>
                    <a:bodyPr/>
                    <a:lstStyle/>
                    <a:p>
                      <a:r>
                        <a:rPr lang="en-US" sz="1100" dirty="0">
                          <a:solidFill>
                            <a:schemeClr val="bg2">
                              <a:lumMod val="65000"/>
                            </a:schemeClr>
                          </a:solidFill>
                        </a:rPr>
                        <a:t>2</a:t>
                      </a:r>
                    </a:p>
                  </a:txBody>
                  <a:tcPr/>
                </a:tc>
                <a:tc>
                  <a:txBody>
                    <a:bodyPr/>
                    <a:lstStyle/>
                    <a:p>
                      <a:r>
                        <a:rPr lang="en-US" sz="1000" i="1" dirty="0">
                          <a:solidFill>
                            <a:schemeClr val="bg2">
                              <a:lumMod val="65000"/>
                            </a:schemeClr>
                          </a:solidFill>
                        </a:rPr>
                        <a:t>2%</a:t>
                      </a:r>
                    </a:p>
                  </a:txBody>
                  <a:tcPr/>
                </a:tc>
                <a:tc>
                  <a:txBody>
                    <a:bodyPr/>
                    <a:lstStyle/>
                    <a:p>
                      <a:r>
                        <a:rPr lang="en-US" sz="1100" dirty="0">
                          <a:solidFill>
                            <a:schemeClr val="bg2">
                              <a:lumMod val="65000"/>
                            </a:schemeClr>
                          </a:solidFill>
                        </a:rPr>
                        <a:t>10</a:t>
                      </a:r>
                    </a:p>
                  </a:txBody>
                  <a:tcPr/>
                </a:tc>
                <a:tc>
                  <a:txBody>
                    <a:bodyPr/>
                    <a:lstStyle/>
                    <a:p>
                      <a:r>
                        <a:rPr lang="en-US" sz="1000" i="1" dirty="0">
                          <a:solidFill>
                            <a:schemeClr val="bg2">
                              <a:lumMod val="65000"/>
                            </a:schemeClr>
                          </a:solidFill>
                        </a:rPr>
                        <a:t>10%</a:t>
                      </a:r>
                    </a:p>
                  </a:txBody>
                  <a:tcPr/>
                </a:tc>
                <a:tc>
                  <a:txBody>
                    <a:bodyPr/>
                    <a:lstStyle/>
                    <a:p>
                      <a:r>
                        <a:rPr lang="en-US" sz="1100" dirty="0">
                          <a:solidFill>
                            <a:schemeClr val="bg2">
                              <a:lumMod val="65000"/>
                            </a:schemeClr>
                          </a:solidFill>
                        </a:rPr>
                        <a:t>4</a:t>
                      </a:r>
                    </a:p>
                  </a:txBody>
                  <a:tcPr/>
                </a:tc>
                <a:tc>
                  <a:txBody>
                    <a:bodyPr/>
                    <a:lstStyle/>
                    <a:p>
                      <a:r>
                        <a:rPr lang="en-US" sz="1000" i="1" dirty="0">
                          <a:solidFill>
                            <a:schemeClr val="bg2">
                              <a:lumMod val="65000"/>
                            </a:schemeClr>
                          </a:solidFill>
                        </a:rPr>
                        <a:t>4%</a:t>
                      </a:r>
                    </a:p>
                  </a:txBody>
                  <a:tcPr/>
                </a:tc>
                <a:tc>
                  <a:txBody>
                    <a:bodyPr/>
                    <a:lstStyle/>
                    <a:p>
                      <a:r>
                        <a:rPr lang="en-US" sz="1100" dirty="0">
                          <a:solidFill>
                            <a:schemeClr val="bg2">
                              <a:lumMod val="65000"/>
                            </a:schemeClr>
                          </a:solidFill>
                        </a:rPr>
                        <a:t>16  </a:t>
                      </a:r>
                    </a:p>
                  </a:txBody>
                  <a:tcPr/>
                </a:tc>
                <a:tc>
                  <a:txBody>
                    <a:bodyPr/>
                    <a:lstStyle/>
                    <a:p>
                      <a:r>
                        <a:rPr lang="en-US" sz="1000" i="1" dirty="0">
                          <a:solidFill>
                            <a:schemeClr val="bg2">
                              <a:lumMod val="65000"/>
                            </a:schemeClr>
                          </a:solidFill>
                        </a:rPr>
                        <a:t>16%</a:t>
                      </a:r>
                    </a:p>
                  </a:txBody>
                  <a:tcPr/>
                </a:tc>
                <a:extLst>
                  <a:ext uri="{0D108BD9-81ED-4DB2-BD59-A6C34878D82A}">
                    <a16:rowId xmlns:a16="http://schemas.microsoft.com/office/drawing/2014/main" val="10006"/>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B. Design</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6</a:t>
                      </a:r>
                    </a:p>
                  </a:txBody>
                  <a:tcPr/>
                </a:tc>
                <a:tc>
                  <a:txBody>
                    <a:bodyPr/>
                    <a:lstStyle/>
                    <a:p>
                      <a:r>
                        <a:rPr lang="en-US" sz="1000" i="1" dirty="0">
                          <a:solidFill>
                            <a:schemeClr val="bg2">
                              <a:lumMod val="65000"/>
                            </a:schemeClr>
                          </a:solidFill>
                        </a:rPr>
                        <a:t>6%</a:t>
                      </a:r>
                    </a:p>
                  </a:txBody>
                  <a:tcPr/>
                </a:tc>
                <a:extLst>
                  <a:ext uri="{0D108BD9-81ED-4DB2-BD59-A6C34878D82A}">
                    <a16:rowId xmlns:a16="http://schemas.microsoft.com/office/drawing/2014/main" val="10007"/>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C. Selection, Implementation, Support, and Maintenance</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4</a:t>
                      </a:r>
                    </a:p>
                  </a:txBody>
                  <a:tcPr/>
                </a:tc>
                <a:tc>
                  <a:txBody>
                    <a:bodyPr/>
                    <a:lstStyle/>
                    <a:p>
                      <a:r>
                        <a:rPr lang="en-US" sz="1000" i="1" dirty="0">
                          <a:solidFill>
                            <a:schemeClr val="bg2">
                              <a:lumMod val="65000"/>
                            </a:schemeClr>
                          </a:solidFill>
                        </a:rPr>
                        <a:t>4%</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7</a:t>
                      </a:r>
                    </a:p>
                  </a:txBody>
                  <a:tcPr/>
                </a:tc>
                <a:tc>
                  <a:txBody>
                    <a:bodyPr/>
                    <a:lstStyle/>
                    <a:p>
                      <a:r>
                        <a:rPr lang="en-US" sz="1000" i="1" dirty="0">
                          <a:solidFill>
                            <a:schemeClr val="bg2">
                              <a:lumMod val="65000"/>
                            </a:schemeClr>
                          </a:solidFill>
                        </a:rPr>
                        <a:t>7%</a:t>
                      </a:r>
                    </a:p>
                  </a:txBody>
                  <a:tcPr/>
                </a:tc>
                <a:extLst>
                  <a:ext uri="{0D108BD9-81ED-4DB2-BD59-A6C34878D82A}">
                    <a16:rowId xmlns:a16="http://schemas.microsoft.com/office/drawing/2014/main" val="10008"/>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D. Testing and Evaluation</a:t>
                      </a:r>
                    </a:p>
                  </a:txBody>
                  <a:tcPr/>
                </a:tc>
                <a:tc>
                  <a:txBody>
                    <a:bodyPr/>
                    <a:lstStyle/>
                    <a:p>
                      <a:r>
                        <a:rPr lang="en-US" sz="1100" dirty="0">
                          <a:solidFill>
                            <a:schemeClr val="bg2">
                              <a:lumMod val="65000"/>
                            </a:schemeClr>
                          </a:solidFill>
                        </a:rPr>
                        <a:t>0</a:t>
                      </a:r>
                    </a:p>
                  </a:txBody>
                  <a:tcPr/>
                </a:tc>
                <a:tc>
                  <a:txBody>
                    <a:bodyPr/>
                    <a:lstStyle/>
                    <a:p>
                      <a:r>
                        <a:rPr lang="en-US" sz="1000" i="1" dirty="0">
                          <a:solidFill>
                            <a:schemeClr val="bg2">
                              <a:lumMod val="65000"/>
                            </a:schemeClr>
                          </a:solidFill>
                        </a:rPr>
                        <a:t>0%</a:t>
                      </a:r>
                    </a:p>
                  </a:txBody>
                  <a:tcPr/>
                </a:tc>
                <a:tc>
                  <a:txBody>
                    <a:bodyPr/>
                    <a:lstStyle/>
                    <a:p>
                      <a:r>
                        <a:rPr lang="en-US" sz="1100" dirty="0">
                          <a:solidFill>
                            <a:schemeClr val="bg2">
                              <a:lumMod val="65000"/>
                            </a:schemeClr>
                          </a:solidFill>
                        </a:rPr>
                        <a:t>2</a:t>
                      </a:r>
                    </a:p>
                  </a:txBody>
                  <a:tcPr/>
                </a:tc>
                <a:tc>
                  <a:txBody>
                    <a:bodyPr/>
                    <a:lstStyle/>
                    <a:p>
                      <a:r>
                        <a:rPr lang="en-US" sz="1000" i="1" dirty="0">
                          <a:solidFill>
                            <a:schemeClr val="bg2">
                              <a:lumMod val="65000"/>
                            </a:schemeClr>
                          </a:solidFill>
                        </a:rPr>
                        <a:t>2%</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5</a:t>
                      </a:r>
                    </a:p>
                  </a:txBody>
                  <a:tcPr/>
                </a:tc>
                <a:tc>
                  <a:txBody>
                    <a:bodyPr/>
                    <a:lstStyle/>
                    <a:p>
                      <a:r>
                        <a:rPr lang="en-US" sz="1000" i="1" dirty="0">
                          <a:solidFill>
                            <a:schemeClr val="bg2">
                              <a:lumMod val="65000"/>
                            </a:schemeClr>
                          </a:solidFill>
                        </a:rPr>
                        <a:t>5%</a:t>
                      </a:r>
                    </a:p>
                  </a:txBody>
                  <a:tcPr/>
                </a:tc>
                <a:extLst>
                  <a:ext uri="{0D108BD9-81ED-4DB2-BD59-A6C34878D82A}">
                    <a16:rowId xmlns:a16="http://schemas.microsoft.com/office/drawing/2014/main" val="10009"/>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E. Privacy and Security</a:t>
                      </a:r>
                    </a:p>
                  </a:txBody>
                  <a:tcPr/>
                </a:tc>
                <a:tc>
                  <a:txBody>
                    <a:bodyPr/>
                    <a:lstStyle/>
                    <a:p>
                      <a:r>
                        <a:rPr lang="en-US" sz="1100" dirty="0">
                          <a:solidFill>
                            <a:schemeClr val="bg2">
                              <a:lumMod val="65000"/>
                            </a:schemeClr>
                          </a:solidFill>
                        </a:rPr>
                        <a:t>1</a:t>
                      </a:r>
                    </a:p>
                  </a:txBody>
                  <a:tcPr/>
                </a:tc>
                <a:tc>
                  <a:txBody>
                    <a:bodyPr/>
                    <a:lstStyle/>
                    <a:p>
                      <a:r>
                        <a:rPr lang="en-US" sz="1000" i="1" dirty="0">
                          <a:solidFill>
                            <a:schemeClr val="bg2">
                              <a:lumMod val="65000"/>
                            </a:schemeClr>
                          </a:solidFill>
                        </a:rPr>
                        <a:t>1%</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2</a:t>
                      </a:r>
                    </a:p>
                  </a:txBody>
                  <a:tcPr/>
                </a:tc>
                <a:tc>
                  <a:txBody>
                    <a:bodyPr/>
                    <a:lstStyle/>
                    <a:p>
                      <a:r>
                        <a:rPr lang="en-US" sz="1000" i="1" dirty="0">
                          <a:solidFill>
                            <a:schemeClr val="bg2">
                              <a:lumMod val="65000"/>
                            </a:schemeClr>
                          </a:solidFill>
                        </a:rPr>
                        <a:t>2%</a:t>
                      </a:r>
                    </a:p>
                  </a:txBody>
                  <a:tcPr/>
                </a:tc>
                <a:tc>
                  <a:txBody>
                    <a:bodyPr/>
                    <a:lstStyle/>
                    <a:p>
                      <a:r>
                        <a:rPr lang="en-US" sz="1100" dirty="0">
                          <a:solidFill>
                            <a:schemeClr val="bg2">
                              <a:lumMod val="65000"/>
                            </a:schemeClr>
                          </a:solidFill>
                        </a:rPr>
                        <a:t>6</a:t>
                      </a:r>
                    </a:p>
                  </a:txBody>
                  <a:tcPr/>
                </a:tc>
                <a:tc>
                  <a:txBody>
                    <a:bodyPr/>
                    <a:lstStyle/>
                    <a:p>
                      <a:r>
                        <a:rPr lang="en-US" sz="1000" i="1" dirty="0">
                          <a:solidFill>
                            <a:schemeClr val="bg2">
                              <a:lumMod val="65000"/>
                            </a:schemeClr>
                          </a:solidFill>
                        </a:rPr>
                        <a:t>6%</a:t>
                      </a:r>
                    </a:p>
                  </a:txBody>
                  <a:tcPr/>
                </a:tc>
                <a:extLst>
                  <a:ext uri="{0D108BD9-81ED-4DB2-BD59-A6C34878D82A}">
                    <a16:rowId xmlns:a16="http://schemas.microsoft.com/office/drawing/2014/main" val="10010"/>
                  </a:ext>
                </a:extLst>
              </a:tr>
              <a:tr h="264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3. Administration</a:t>
                      </a:r>
                      <a:endParaRPr lang="en-US" sz="1200" kern="1200" dirty="0">
                        <a:solidFill>
                          <a:schemeClr val="dk1"/>
                        </a:solidFill>
                        <a:effectLst/>
                        <a:latin typeface="+mn-lt"/>
                        <a:ea typeface="+mn-ea"/>
                        <a:cs typeface="+mn-cs"/>
                      </a:endParaRPr>
                    </a:p>
                  </a:txBody>
                  <a:tcPr/>
                </a:tc>
                <a:tc>
                  <a:txBody>
                    <a:bodyPr/>
                    <a:lstStyle/>
                    <a:p>
                      <a:r>
                        <a:rPr lang="en-US" sz="1100" dirty="0"/>
                        <a:t>5</a:t>
                      </a:r>
                    </a:p>
                  </a:txBody>
                  <a:tcPr/>
                </a:tc>
                <a:tc>
                  <a:txBody>
                    <a:bodyPr/>
                    <a:lstStyle/>
                    <a:p>
                      <a:r>
                        <a:rPr lang="en-US" sz="1000" i="1" dirty="0"/>
                        <a:t>5%</a:t>
                      </a:r>
                    </a:p>
                  </a:txBody>
                  <a:tcPr/>
                </a:tc>
                <a:tc>
                  <a:txBody>
                    <a:bodyPr/>
                    <a:lstStyle/>
                    <a:p>
                      <a:r>
                        <a:rPr lang="en-US" sz="1100" dirty="0"/>
                        <a:t>18</a:t>
                      </a:r>
                    </a:p>
                  </a:txBody>
                  <a:tcPr/>
                </a:tc>
                <a:tc>
                  <a:txBody>
                    <a:bodyPr/>
                    <a:lstStyle/>
                    <a:p>
                      <a:r>
                        <a:rPr lang="en-US" sz="1000" i="1" dirty="0"/>
                        <a:t>18%</a:t>
                      </a:r>
                    </a:p>
                  </a:txBody>
                  <a:tcPr/>
                </a:tc>
                <a:tc>
                  <a:txBody>
                    <a:bodyPr/>
                    <a:lstStyle/>
                    <a:p>
                      <a:r>
                        <a:rPr lang="en-US" sz="1100" dirty="0"/>
                        <a:t>9</a:t>
                      </a:r>
                    </a:p>
                  </a:txBody>
                  <a:tcPr/>
                </a:tc>
                <a:tc>
                  <a:txBody>
                    <a:bodyPr/>
                    <a:lstStyle/>
                    <a:p>
                      <a:r>
                        <a:rPr lang="en-US" sz="1000" i="1" dirty="0"/>
                        <a:t>9%</a:t>
                      </a:r>
                    </a:p>
                  </a:txBody>
                  <a:tcPr/>
                </a:tc>
                <a:tc>
                  <a:txBody>
                    <a:bodyPr/>
                    <a:lstStyle/>
                    <a:p>
                      <a:r>
                        <a:rPr lang="en-US" sz="1100" dirty="0"/>
                        <a:t>32</a:t>
                      </a:r>
                    </a:p>
                  </a:txBody>
                  <a:tcPr/>
                </a:tc>
                <a:tc>
                  <a:txBody>
                    <a:bodyPr/>
                    <a:lstStyle/>
                    <a:p>
                      <a:r>
                        <a:rPr lang="en-US" sz="1000" i="1" dirty="0"/>
                        <a:t>32%</a:t>
                      </a:r>
                    </a:p>
                  </a:txBody>
                  <a:tcPr/>
                </a:tc>
                <a:extLst>
                  <a:ext uri="{0D108BD9-81ED-4DB2-BD59-A6C34878D82A}">
                    <a16:rowId xmlns:a16="http://schemas.microsoft.com/office/drawing/2014/main" val="10011"/>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2">
                              <a:lumMod val="65000"/>
                            </a:schemeClr>
                          </a:solidFill>
                          <a:effectLst/>
                          <a:latin typeface="+mn-lt"/>
                          <a:ea typeface="+mn-ea"/>
                          <a:cs typeface="+mn-cs"/>
                        </a:rPr>
                        <a:t>A. Leadership</a:t>
                      </a:r>
                    </a:p>
                  </a:txBody>
                  <a:tcPr/>
                </a:tc>
                <a:tc>
                  <a:txBody>
                    <a:bodyPr/>
                    <a:lstStyle/>
                    <a:p>
                      <a:r>
                        <a:rPr lang="en-US" sz="1100" dirty="0">
                          <a:solidFill>
                            <a:schemeClr val="bg2">
                              <a:lumMod val="65000"/>
                            </a:schemeClr>
                          </a:solidFill>
                        </a:rPr>
                        <a:t>3</a:t>
                      </a:r>
                    </a:p>
                  </a:txBody>
                  <a:tcPr/>
                </a:tc>
                <a:tc>
                  <a:txBody>
                    <a:bodyPr/>
                    <a:lstStyle/>
                    <a:p>
                      <a:r>
                        <a:rPr lang="en-US" sz="1000" i="1" dirty="0">
                          <a:solidFill>
                            <a:schemeClr val="bg2">
                              <a:lumMod val="65000"/>
                            </a:schemeClr>
                          </a:solidFill>
                        </a:rPr>
                        <a:t>3%</a:t>
                      </a:r>
                    </a:p>
                  </a:txBody>
                  <a:tcPr/>
                </a:tc>
                <a:tc>
                  <a:txBody>
                    <a:bodyPr/>
                    <a:lstStyle/>
                    <a:p>
                      <a:r>
                        <a:rPr lang="en-US" sz="1100" dirty="0">
                          <a:solidFill>
                            <a:schemeClr val="bg2">
                              <a:lumMod val="65000"/>
                            </a:schemeClr>
                          </a:solidFill>
                        </a:rPr>
                        <a:t>10</a:t>
                      </a:r>
                    </a:p>
                  </a:txBody>
                  <a:tcPr/>
                </a:tc>
                <a:tc>
                  <a:txBody>
                    <a:bodyPr/>
                    <a:lstStyle/>
                    <a:p>
                      <a:r>
                        <a:rPr lang="en-US" sz="1000" i="1" dirty="0">
                          <a:solidFill>
                            <a:schemeClr val="bg2">
                              <a:lumMod val="65000"/>
                            </a:schemeClr>
                          </a:solidFill>
                        </a:rPr>
                        <a:t>10%</a:t>
                      </a:r>
                    </a:p>
                  </a:txBody>
                  <a:tcPr/>
                </a:tc>
                <a:tc>
                  <a:txBody>
                    <a:bodyPr/>
                    <a:lstStyle/>
                    <a:p>
                      <a:r>
                        <a:rPr lang="en-US" sz="1100" dirty="0">
                          <a:solidFill>
                            <a:schemeClr val="bg2">
                              <a:lumMod val="65000"/>
                            </a:schemeClr>
                          </a:solidFill>
                        </a:rPr>
                        <a:t>9</a:t>
                      </a:r>
                    </a:p>
                  </a:txBody>
                  <a:tcPr/>
                </a:tc>
                <a:tc>
                  <a:txBody>
                    <a:bodyPr/>
                    <a:lstStyle/>
                    <a:p>
                      <a:r>
                        <a:rPr lang="en-US" sz="1000" i="1" dirty="0">
                          <a:solidFill>
                            <a:schemeClr val="bg2">
                              <a:lumMod val="65000"/>
                            </a:schemeClr>
                          </a:solidFill>
                        </a:rPr>
                        <a:t>9%</a:t>
                      </a:r>
                    </a:p>
                  </a:txBody>
                  <a:tcPr/>
                </a:tc>
                <a:tc>
                  <a:txBody>
                    <a:bodyPr/>
                    <a:lstStyle/>
                    <a:p>
                      <a:r>
                        <a:rPr lang="en-US" sz="1100" dirty="0">
                          <a:solidFill>
                            <a:schemeClr val="bg2">
                              <a:lumMod val="65000"/>
                            </a:schemeClr>
                          </a:solidFill>
                        </a:rPr>
                        <a:t>22</a:t>
                      </a:r>
                    </a:p>
                  </a:txBody>
                  <a:tcPr/>
                </a:tc>
                <a:tc>
                  <a:txBody>
                    <a:bodyPr/>
                    <a:lstStyle/>
                    <a:p>
                      <a:r>
                        <a:rPr lang="en-US" sz="1000" i="1" dirty="0">
                          <a:solidFill>
                            <a:schemeClr val="bg2">
                              <a:lumMod val="65000"/>
                            </a:schemeClr>
                          </a:solidFill>
                        </a:rPr>
                        <a:t>22%</a:t>
                      </a:r>
                    </a:p>
                  </a:txBody>
                  <a:tcPr/>
                </a:tc>
                <a:extLst>
                  <a:ext uri="{0D108BD9-81ED-4DB2-BD59-A6C34878D82A}">
                    <a16:rowId xmlns:a16="http://schemas.microsoft.com/office/drawing/2014/main" val="10012"/>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dk1"/>
                          </a:solidFill>
                          <a:effectLst/>
                          <a:latin typeface="+mn-lt"/>
                          <a:ea typeface="+mn-ea"/>
                          <a:cs typeface="+mn-cs"/>
                        </a:rPr>
                        <a:t>B.</a:t>
                      </a:r>
                      <a:r>
                        <a:rPr lang="en-US" sz="1100" kern="1200" baseline="0" dirty="0">
                          <a:solidFill>
                            <a:schemeClr val="dk1"/>
                          </a:solidFill>
                          <a:effectLst/>
                          <a:latin typeface="+mn-lt"/>
                          <a:ea typeface="+mn-ea"/>
                          <a:cs typeface="+mn-cs"/>
                        </a:rPr>
                        <a:t> </a:t>
                      </a:r>
                      <a:r>
                        <a:rPr lang="en-US" sz="1100" kern="1200" dirty="0">
                          <a:solidFill>
                            <a:schemeClr val="dk1"/>
                          </a:solidFill>
                          <a:effectLst/>
                          <a:latin typeface="+mn-lt"/>
                          <a:ea typeface="+mn-ea"/>
                          <a:cs typeface="+mn-cs"/>
                        </a:rPr>
                        <a:t>Management</a:t>
                      </a:r>
                    </a:p>
                  </a:txBody>
                  <a:tcPr/>
                </a:tc>
                <a:tc>
                  <a:txBody>
                    <a:bodyPr/>
                    <a:lstStyle/>
                    <a:p>
                      <a:r>
                        <a:rPr lang="en-US" sz="1100" dirty="0"/>
                        <a:t>2</a:t>
                      </a:r>
                    </a:p>
                  </a:txBody>
                  <a:tcPr/>
                </a:tc>
                <a:tc>
                  <a:txBody>
                    <a:bodyPr/>
                    <a:lstStyle/>
                    <a:p>
                      <a:r>
                        <a:rPr lang="en-US" sz="1000" i="1" dirty="0"/>
                        <a:t>2%</a:t>
                      </a:r>
                    </a:p>
                  </a:txBody>
                  <a:tcPr/>
                </a:tc>
                <a:tc>
                  <a:txBody>
                    <a:bodyPr/>
                    <a:lstStyle/>
                    <a:p>
                      <a:r>
                        <a:rPr lang="en-US" sz="1100" dirty="0"/>
                        <a:t>8</a:t>
                      </a:r>
                    </a:p>
                  </a:txBody>
                  <a:tcPr/>
                </a:tc>
                <a:tc>
                  <a:txBody>
                    <a:bodyPr/>
                    <a:lstStyle/>
                    <a:p>
                      <a:r>
                        <a:rPr lang="en-US" sz="1000" i="1" dirty="0"/>
                        <a:t>8%</a:t>
                      </a:r>
                    </a:p>
                  </a:txBody>
                  <a:tcPr/>
                </a:tc>
                <a:tc>
                  <a:txBody>
                    <a:bodyPr/>
                    <a:lstStyle/>
                    <a:p>
                      <a:r>
                        <a:rPr lang="en-US" sz="1100" dirty="0"/>
                        <a:t>0</a:t>
                      </a:r>
                    </a:p>
                  </a:txBody>
                  <a:tcPr/>
                </a:tc>
                <a:tc>
                  <a:txBody>
                    <a:bodyPr/>
                    <a:lstStyle/>
                    <a:p>
                      <a:r>
                        <a:rPr lang="en-US" sz="1000" i="1" dirty="0"/>
                        <a:t>0%</a:t>
                      </a:r>
                    </a:p>
                  </a:txBody>
                  <a:tcPr/>
                </a:tc>
                <a:tc>
                  <a:txBody>
                    <a:bodyPr/>
                    <a:lstStyle/>
                    <a:p>
                      <a:r>
                        <a:rPr lang="en-US" sz="1100" dirty="0"/>
                        <a:t>10</a:t>
                      </a:r>
                    </a:p>
                  </a:txBody>
                  <a:tcPr/>
                </a:tc>
                <a:tc>
                  <a:txBody>
                    <a:bodyPr/>
                    <a:lstStyle/>
                    <a:p>
                      <a:r>
                        <a:rPr lang="en-US" sz="1000" i="1" dirty="0"/>
                        <a:t>10%</a:t>
                      </a:r>
                    </a:p>
                  </a:txBody>
                  <a:tcPr/>
                </a:tc>
                <a:extLst>
                  <a:ext uri="{0D108BD9-81ED-4DB2-BD59-A6C34878D82A}">
                    <a16:rowId xmlns:a16="http://schemas.microsoft.com/office/drawing/2014/main" val="10013"/>
                  </a:ext>
                </a:extLst>
              </a:tr>
              <a:tr h="163086">
                <a:tc>
                  <a:txBody>
                    <a:bodyPr/>
                    <a:lstStyle/>
                    <a:p>
                      <a:pPr marL="3657600" marR="0" lvl="8" indent="-171450" algn="l" defTabSz="914400" rtl="0" eaLnBrk="1" fontAlgn="auto" latinLnBrk="0" hangingPunct="1">
                        <a:lnSpc>
                          <a:spcPct val="100000"/>
                        </a:lnSpc>
                        <a:spcBef>
                          <a:spcPts val="0"/>
                        </a:spcBef>
                        <a:spcAft>
                          <a:spcPts val="0"/>
                        </a:spcAft>
                        <a:buClrTx/>
                        <a:buSzTx/>
                        <a:buFont typeface="+mj-lt"/>
                        <a:buNone/>
                        <a:tabLst/>
                        <a:defRPr/>
                      </a:pPr>
                      <a:r>
                        <a:rPr lang="en-US" sz="1200" b="1" kern="1200" dirty="0">
                          <a:solidFill>
                            <a:schemeClr val="bg2">
                              <a:lumMod val="65000"/>
                            </a:schemeClr>
                          </a:solidFill>
                          <a:effectLst/>
                          <a:latin typeface="+mn-lt"/>
                          <a:ea typeface="+mn-ea"/>
                          <a:cs typeface="+mn-cs"/>
                        </a:rPr>
                        <a:t>Total</a:t>
                      </a:r>
                    </a:p>
                  </a:txBody>
                  <a:tcPr/>
                </a:tc>
                <a:tc>
                  <a:txBody>
                    <a:bodyPr/>
                    <a:lstStyle/>
                    <a:p>
                      <a:r>
                        <a:rPr lang="en-US" sz="1100" dirty="0">
                          <a:solidFill>
                            <a:schemeClr val="bg2">
                              <a:lumMod val="65000"/>
                            </a:schemeClr>
                          </a:solidFill>
                        </a:rPr>
                        <a:t>30</a:t>
                      </a:r>
                    </a:p>
                  </a:txBody>
                  <a:tcPr/>
                </a:tc>
                <a:tc>
                  <a:txBody>
                    <a:bodyPr/>
                    <a:lstStyle/>
                    <a:p>
                      <a:r>
                        <a:rPr lang="en-US" sz="1000" i="1" dirty="0">
                          <a:solidFill>
                            <a:schemeClr val="bg2">
                              <a:lumMod val="65000"/>
                            </a:schemeClr>
                          </a:solidFill>
                        </a:rPr>
                        <a:t>30%</a:t>
                      </a:r>
                    </a:p>
                  </a:txBody>
                  <a:tcPr/>
                </a:tc>
                <a:tc>
                  <a:txBody>
                    <a:bodyPr/>
                    <a:lstStyle/>
                    <a:p>
                      <a:r>
                        <a:rPr lang="en-US" sz="1100" dirty="0">
                          <a:solidFill>
                            <a:schemeClr val="bg2">
                              <a:lumMod val="65000"/>
                            </a:schemeClr>
                          </a:solidFill>
                        </a:rPr>
                        <a:t>46</a:t>
                      </a:r>
                    </a:p>
                  </a:txBody>
                  <a:tcPr/>
                </a:tc>
                <a:tc>
                  <a:txBody>
                    <a:bodyPr/>
                    <a:lstStyle/>
                    <a:p>
                      <a:r>
                        <a:rPr lang="en-US" sz="1000" i="1" dirty="0">
                          <a:solidFill>
                            <a:schemeClr val="bg2">
                              <a:lumMod val="65000"/>
                            </a:schemeClr>
                          </a:solidFill>
                        </a:rPr>
                        <a:t>46%</a:t>
                      </a:r>
                    </a:p>
                  </a:txBody>
                  <a:tcPr/>
                </a:tc>
                <a:tc>
                  <a:txBody>
                    <a:bodyPr/>
                    <a:lstStyle/>
                    <a:p>
                      <a:r>
                        <a:rPr lang="en-US" sz="1100" dirty="0">
                          <a:solidFill>
                            <a:schemeClr val="bg2">
                              <a:lumMod val="65000"/>
                            </a:schemeClr>
                          </a:solidFill>
                        </a:rPr>
                        <a:t>24</a:t>
                      </a:r>
                    </a:p>
                  </a:txBody>
                  <a:tcPr/>
                </a:tc>
                <a:tc>
                  <a:txBody>
                    <a:bodyPr/>
                    <a:lstStyle/>
                    <a:p>
                      <a:r>
                        <a:rPr lang="en-US" sz="1000" i="1" dirty="0">
                          <a:solidFill>
                            <a:schemeClr val="bg2">
                              <a:lumMod val="65000"/>
                            </a:schemeClr>
                          </a:solidFill>
                        </a:rPr>
                        <a:t>24%</a:t>
                      </a:r>
                    </a:p>
                  </a:txBody>
                  <a:tcPr/>
                </a:tc>
                <a:tc>
                  <a:txBody>
                    <a:bodyPr/>
                    <a:lstStyle/>
                    <a:p>
                      <a:r>
                        <a:rPr lang="en-US" sz="1100" dirty="0">
                          <a:solidFill>
                            <a:schemeClr val="bg2">
                              <a:lumMod val="65000"/>
                            </a:schemeClr>
                          </a:solidFill>
                        </a:rPr>
                        <a:t>100</a:t>
                      </a:r>
                    </a:p>
                  </a:txBody>
                  <a:tcPr/>
                </a:tc>
                <a:tc>
                  <a:txBody>
                    <a:bodyPr/>
                    <a:lstStyle/>
                    <a:p>
                      <a:r>
                        <a:rPr lang="en-US" sz="1000" i="1" dirty="0">
                          <a:solidFill>
                            <a:schemeClr val="bg2">
                              <a:lumMod val="65000"/>
                            </a:schemeClr>
                          </a:solidFill>
                        </a:rPr>
                        <a:t>100%</a:t>
                      </a:r>
                    </a:p>
                  </a:txBody>
                  <a:tcPr/>
                </a:tc>
                <a:extLst>
                  <a:ext uri="{0D108BD9-81ED-4DB2-BD59-A6C34878D82A}">
                    <a16:rowId xmlns:a16="http://schemas.microsoft.com/office/drawing/2014/main" val="10014"/>
                  </a:ext>
                </a:extLst>
              </a:tr>
            </a:tbl>
          </a:graphicData>
        </a:graphic>
      </p:graphicFrame>
    </p:spTree>
    <p:custDataLst>
      <p:tags r:id="rId1"/>
    </p:custDataLst>
    <p:extLst>
      <p:ext uri="{BB962C8B-B14F-4D97-AF65-F5344CB8AC3E}">
        <p14:creationId xmlns:p14="http://schemas.microsoft.com/office/powerpoint/2010/main" val="2911653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160008"/>
          </a:xfrm>
        </p:spPr>
        <p:txBody>
          <a:bodyPr>
            <a:normAutofit fontScale="92500" lnSpcReduction="10000"/>
          </a:bodyPr>
          <a:lstStyle/>
          <a:p>
            <a:r>
              <a:rPr lang="en-US" dirty="0"/>
              <a:t>Create a charter that includes desired outcomes</a:t>
            </a:r>
          </a:p>
          <a:p>
            <a:r>
              <a:rPr lang="en-US" dirty="0"/>
              <a:t>Establish a scope that reflects corporate perspective</a:t>
            </a:r>
          </a:p>
          <a:p>
            <a:r>
              <a:rPr lang="en-US" dirty="0"/>
              <a:t>Consider specifically indicating the authority level and its role in decision making</a:t>
            </a:r>
          </a:p>
          <a:p>
            <a:r>
              <a:rPr lang="en-US" dirty="0"/>
              <a:t>Designate someone other than the CIO to chair the committee</a:t>
            </a:r>
          </a:p>
          <a:p>
            <a:r>
              <a:rPr lang="en-US" dirty="0"/>
              <a:t>Three steps to keep on track</a:t>
            </a:r>
          </a:p>
          <a:p>
            <a:pPr lvl="1"/>
            <a:r>
              <a:rPr lang="en-US" dirty="0"/>
              <a:t>Align IT priorities with strategic business priorities</a:t>
            </a:r>
          </a:p>
          <a:p>
            <a:pPr lvl="1"/>
            <a:r>
              <a:rPr lang="en-US" dirty="0"/>
              <a:t>Develop a charter</a:t>
            </a:r>
          </a:p>
          <a:p>
            <a:pPr lvl="1"/>
            <a:r>
              <a:rPr lang="en-US" dirty="0"/>
              <a:t>Keep it small and schedule regular meetings</a:t>
            </a:r>
          </a:p>
        </p:txBody>
      </p:sp>
      <p:sp>
        <p:nvSpPr>
          <p:cNvPr id="2" name="Title 1"/>
          <p:cNvSpPr>
            <a:spLocks noGrp="1"/>
          </p:cNvSpPr>
          <p:nvPr>
            <p:ph type="title"/>
          </p:nvPr>
        </p:nvSpPr>
        <p:spPr/>
        <p:txBody>
          <a:bodyPr/>
          <a:lstStyle/>
          <a:p>
            <a:r>
              <a:rPr lang="en-US"/>
              <a:t>Steering Committee - Strategies</a:t>
            </a:r>
            <a:endParaRPr lang="en-US" dirty="0"/>
          </a:p>
        </p:txBody>
      </p:sp>
    </p:spTree>
    <p:extLst>
      <p:ext uri="{BB962C8B-B14F-4D97-AF65-F5344CB8AC3E}">
        <p14:creationId xmlns:p14="http://schemas.microsoft.com/office/powerpoint/2010/main" val="2203028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340482"/>
          </a:xfrm>
        </p:spPr>
        <p:txBody>
          <a:bodyPr>
            <a:normAutofit fontScale="92500" lnSpcReduction="10000"/>
          </a:bodyPr>
          <a:lstStyle/>
          <a:p>
            <a:r>
              <a:rPr lang="en-US" dirty="0"/>
              <a:t>Adhering to methods or techniques that have consistently shown results superior to those achieved by other means</a:t>
            </a:r>
          </a:p>
          <a:p>
            <a:r>
              <a:rPr lang="en-US" dirty="0"/>
              <a:t>These standards evolve as improvements are discovered</a:t>
            </a:r>
          </a:p>
          <a:p>
            <a:r>
              <a:rPr lang="en-US" dirty="0"/>
              <a:t>Some examples of IT management best practices</a:t>
            </a:r>
          </a:p>
          <a:p>
            <a:pPr lvl="1"/>
            <a:r>
              <a:rPr lang="en-US" dirty="0"/>
              <a:t>Regular meetings of the executive IT steering committee</a:t>
            </a:r>
          </a:p>
          <a:p>
            <a:pPr lvl="1"/>
            <a:r>
              <a:rPr lang="en-US" dirty="0"/>
              <a:t>Regular meeting of the IT change control</a:t>
            </a:r>
          </a:p>
          <a:p>
            <a:pPr lvl="1"/>
            <a:r>
              <a:rPr lang="en-US" dirty="0"/>
              <a:t>Multiyear IT strategic planning</a:t>
            </a:r>
          </a:p>
          <a:p>
            <a:pPr lvl="1"/>
            <a:r>
              <a:rPr lang="en-US" dirty="0"/>
              <a:t>Use of PMO</a:t>
            </a:r>
          </a:p>
          <a:p>
            <a:pPr lvl="1"/>
            <a:r>
              <a:rPr lang="en-US" dirty="0"/>
              <a:t>Publishing IT performance metrics</a:t>
            </a:r>
          </a:p>
          <a:p>
            <a:pPr lvl="1"/>
            <a:r>
              <a:rPr lang="en-US" dirty="0"/>
              <a:t>Conducting post-implementation audits</a:t>
            </a:r>
          </a:p>
          <a:p>
            <a:pPr lvl="1"/>
            <a:endParaRPr lang="en-US" dirty="0"/>
          </a:p>
        </p:txBody>
      </p:sp>
      <p:sp>
        <p:nvSpPr>
          <p:cNvPr id="2" name="Title 1"/>
          <p:cNvSpPr>
            <a:spLocks noGrp="1"/>
          </p:cNvSpPr>
          <p:nvPr>
            <p:ph type="title"/>
          </p:nvPr>
        </p:nvSpPr>
        <p:spPr/>
        <p:txBody>
          <a:bodyPr/>
          <a:lstStyle/>
          <a:p>
            <a:r>
              <a:rPr lang="en-US"/>
              <a:t>Adhering to Industry Best Practices</a:t>
            </a:r>
            <a:endParaRPr lang="en-US" dirty="0"/>
          </a:p>
        </p:txBody>
      </p:sp>
    </p:spTree>
    <p:extLst>
      <p:ext uri="{BB962C8B-B14F-4D97-AF65-F5344CB8AC3E}">
        <p14:creationId xmlns:p14="http://schemas.microsoft.com/office/powerpoint/2010/main" val="1099492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316419"/>
          </a:xfrm>
        </p:spPr>
        <p:txBody>
          <a:bodyPr>
            <a:normAutofit fontScale="92500" lnSpcReduction="10000"/>
          </a:bodyPr>
          <a:lstStyle/>
          <a:p>
            <a:r>
              <a:rPr lang="en-US" dirty="0"/>
              <a:t>Documents that support analysis, decision making, acquisition and implementation</a:t>
            </a:r>
          </a:p>
          <a:p>
            <a:r>
              <a:rPr lang="en-US" dirty="0"/>
              <a:t>Addresses system features, functionality and technical requirements</a:t>
            </a:r>
          </a:p>
          <a:p>
            <a:r>
              <a:rPr lang="en-US" dirty="0"/>
              <a:t>Includes information gathered in the collecting, organizing and evaluating data about IT requirements and the system environment</a:t>
            </a:r>
          </a:p>
          <a:p>
            <a:r>
              <a:rPr lang="en-US" dirty="0"/>
              <a:t>Includes functional requirements, design specifications, information requests, proposals and vendor responses</a:t>
            </a:r>
          </a:p>
          <a:p>
            <a:r>
              <a:rPr lang="en-US" dirty="0"/>
              <a:t>Procedure manuals, computer programs, operating manuals, compliance standards, initial system records, testing process and results</a:t>
            </a:r>
          </a:p>
        </p:txBody>
      </p:sp>
      <p:sp>
        <p:nvSpPr>
          <p:cNvPr id="2" name="Title 1"/>
          <p:cNvSpPr>
            <a:spLocks noGrp="1"/>
          </p:cNvSpPr>
          <p:nvPr>
            <p:ph type="title"/>
          </p:nvPr>
        </p:nvSpPr>
        <p:spPr/>
        <p:txBody>
          <a:bodyPr/>
          <a:lstStyle/>
          <a:p>
            <a:r>
              <a:rPr lang="en-US"/>
              <a:t>Documentation – System</a:t>
            </a:r>
            <a:endParaRPr lang="en-US" dirty="0"/>
          </a:p>
        </p:txBody>
      </p:sp>
    </p:spTree>
    <p:extLst>
      <p:ext uri="{BB962C8B-B14F-4D97-AF65-F5344CB8AC3E}">
        <p14:creationId xmlns:p14="http://schemas.microsoft.com/office/powerpoint/2010/main" val="3933809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Relates to system operations and maintenance</a:t>
            </a:r>
          </a:p>
          <a:p>
            <a:r>
              <a:rPr lang="en-US"/>
              <a:t>Ongoing system tests and results, audits, database management, training manuals</a:t>
            </a:r>
          </a:p>
          <a:p>
            <a:r>
              <a:rPr lang="en-US"/>
              <a:t>Implementation timeframes, flowcharts, progress reports, data backup and recovery</a:t>
            </a:r>
          </a:p>
          <a:p>
            <a:r>
              <a:rPr lang="en-US"/>
              <a:t>System retirement</a:t>
            </a:r>
          </a:p>
          <a:p>
            <a:r>
              <a:rPr lang="en-US"/>
              <a:t>Support requirements</a:t>
            </a:r>
          </a:p>
          <a:p>
            <a:endParaRPr lang="en-US" sz="2000" dirty="0"/>
          </a:p>
        </p:txBody>
      </p:sp>
      <p:sp>
        <p:nvSpPr>
          <p:cNvPr id="2" name="Title 1"/>
          <p:cNvSpPr>
            <a:spLocks noGrp="1"/>
          </p:cNvSpPr>
          <p:nvPr>
            <p:ph type="title"/>
          </p:nvPr>
        </p:nvSpPr>
        <p:spPr/>
        <p:txBody>
          <a:bodyPr/>
          <a:lstStyle/>
          <a:p>
            <a:r>
              <a:rPr lang="en-US"/>
              <a:t>Documentation - Operational</a:t>
            </a:r>
            <a:endParaRPr lang="en-US" dirty="0"/>
          </a:p>
        </p:txBody>
      </p:sp>
    </p:spTree>
    <p:extLst>
      <p:ext uri="{BB962C8B-B14F-4D97-AF65-F5344CB8AC3E}">
        <p14:creationId xmlns:p14="http://schemas.microsoft.com/office/powerpoint/2010/main" val="3982072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484861"/>
          </a:xfrm>
        </p:spPr>
        <p:txBody>
          <a:bodyPr>
            <a:normAutofit fontScale="77500" lnSpcReduction="20000"/>
          </a:bodyPr>
          <a:lstStyle/>
          <a:p>
            <a:r>
              <a:rPr lang="en-US" dirty="0"/>
              <a:t>Departmental policy formalizes expectations</a:t>
            </a:r>
          </a:p>
          <a:p>
            <a:r>
              <a:rPr lang="en-US" dirty="0"/>
              <a:t>Departmental procedure describes how the outcome is accomplished</a:t>
            </a:r>
          </a:p>
          <a:p>
            <a:r>
              <a:rPr lang="en-US" dirty="0"/>
              <a:t>Two purposes</a:t>
            </a:r>
          </a:p>
          <a:p>
            <a:pPr lvl="1"/>
            <a:r>
              <a:rPr lang="en-US" dirty="0"/>
              <a:t>Set performance requirements</a:t>
            </a:r>
          </a:p>
          <a:p>
            <a:pPr lvl="1"/>
            <a:r>
              <a:rPr lang="en-US" dirty="0"/>
              <a:t>Serve as references</a:t>
            </a:r>
          </a:p>
          <a:p>
            <a:r>
              <a:rPr lang="en-US" dirty="0"/>
              <a:t>Development</a:t>
            </a:r>
          </a:p>
          <a:p>
            <a:pPr lvl="1"/>
            <a:r>
              <a:rPr lang="en-US" dirty="0"/>
              <a:t>Identify need</a:t>
            </a:r>
          </a:p>
          <a:p>
            <a:pPr lvl="1"/>
            <a:r>
              <a:rPr lang="en-US" dirty="0"/>
              <a:t>Draft</a:t>
            </a:r>
          </a:p>
          <a:p>
            <a:pPr lvl="1"/>
            <a:r>
              <a:rPr lang="en-US" dirty="0"/>
              <a:t>Management approval</a:t>
            </a:r>
          </a:p>
          <a:p>
            <a:pPr lvl="1"/>
            <a:r>
              <a:rPr lang="en-US" dirty="0"/>
              <a:t>Distribute and educate</a:t>
            </a:r>
          </a:p>
          <a:p>
            <a:pPr lvl="1"/>
            <a:r>
              <a:rPr lang="en-US" dirty="0"/>
              <a:t>Revise</a:t>
            </a:r>
          </a:p>
          <a:p>
            <a:pPr lvl="1"/>
            <a:r>
              <a:rPr lang="en-US" dirty="0"/>
              <a:t>Coordinate with HR, compliance and others</a:t>
            </a:r>
          </a:p>
        </p:txBody>
      </p:sp>
      <p:sp>
        <p:nvSpPr>
          <p:cNvPr id="2" name="Title 1"/>
          <p:cNvSpPr>
            <a:spLocks noGrp="1"/>
          </p:cNvSpPr>
          <p:nvPr>
            <p:ph type="title"/>
          </p:nvPr>
        </p:nvSpPr>
        <p:spPr/>
        <p:txBody>
          <a:bodyPr/>
          <a:lstStyle/>
          <a:p>
            <a:r>
              <a:rPr lang="en-US"/>
              <a:t>Documentation - Department</a:t>
            </a:r>
            <a:endParaRPr lang="en-US" dirty="0"/>
          </a:p>
        </p:txBody>
      </p:sp>
    </p:spTree>
    <p:extLst>
      <p:ext uri="{BB962C8B-B14F-4D97-AF65-F5344CB8AC3E}">
        <p14:creationId xmlns:p14="http://schemas.microsoft.com/office/powerpoint/2010/main" val="269129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352513"/>
          </a:xfrm>
        </p:spPr>
        <p:txBody>
          <a:bodyPr>
            <a:normAutofit fontScale="77500" lnSpcReduction="20000"/>
          </a:bodyPr>
          <a:lstStyle/>
          <a:p>
            <a:r>
              <a:rPr lang="en-US" dirty="0"/>
              <a:t>Customer-centric – placing the customer as the center or focus of design or service</a:t>
            </a:r>
          </a:p>
          <a:p>
            <a:r>
              <a:rPr lang="en-US" dirty="0"/>
              <a:t>Service level management</a:t>
            </a:r>
          </a:p>
          <a:p>
            <a:pPr lvl="1"/>
            <a:r>
              <a:rPr lang="en-US" dirty="0"/>
              <a:t>Service level agreements define the service levels to be met and include metrics used to evaluate and detailed reporting mechanisms</a:t>
            </a:r>
          </a:p>
          <a:p>
            <a:r>
              <a:rPr lang="en-US" dirty="0"/>
              <a:t>Request tracking</a:t>
            </a:r>
          </a:p>
          <a:p>
            <a:pPr lvl="1"/>
            <a:r>
              <a:rPr lang="en-US" dirty="0"/>
              <a:t>Help Desk triage</a:t>
            </a:r>
          </a:p>
          <a:p>
            <a:pPr lvl="1"/>
            <a:r>
              <a:rPr lang="en-US" dirty="0"/>
              <a:t>Priority assignment</a:t>
            </a:r>
          </a:p>
          <a:p>
            <a:pPr lvl="1"/>
            <a:r>
              <a:rPr lang="en-US" dirty="0"/>
              <a:t>Issue tracking</a:t>
            </a:r>
          </a:p>
          <a:p>
            <a:pPr lvl="1"/>
            <a:r>
              <a:rPr lang="en-US" dirty="0"/>
              <a:t>User satisfaction</a:t>
            </a:r>
          </a:p>
          <a:p>
            <a:pPr lvl="1"/>
            <a:r>
              <a:rPr lang="en-US" dirty="0"/>
              <a:t>Metrics include call abandonment rate, uptime and response time</a:t>
            </a:r>
          </a:p>
          <a:p>
            <a:r>
              <a:rPr lang="en-US" dirty="0"/>
              <a:t>Problem resolution</a:t>
            </a:r>
          </a:p>
        </p:txBody>
      </p:sp>
      <p:sp>
        <p:nvSpPr>
          <p:cNvPr id="2" name="Title 1"/>
          <p:cNvSpPr>
            <a:spLocks noGrp="1"/>
          </p:cNvSpPr>
          <p:nvPr>
            <p:ph type="title"/>
          </p:nvPr>
        </p:nvSpPr>
        <p:spPr/>
        <p:txBody>
          <a:bodyPr/>
          <a:lstStyle/>
          <a:p>
            <a:r>
              <a:rPr lang="en-US"/>
              <a:t>Customer Service</a:t>
            </a:r>
            <a:endParaRPr lang="en-US" dirty="0"/>
          </a:p>
        </p:txBody>
      </p:sp>
    </p:spTree>
    <p:extLst>
      <p:ext uri="{BB962C8B-B14F-4D97-AF65-F5344CB8AC3E}">
        <p14:creationId xmlns:p14="http://schemas.microsoft.com/office/powerpoint/2010/main" val="2695453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Reduce and protect unpredictability of future costs</a:t>
            </a:r>
          </a:p>
          <a:p>
            <a:r>
              <a:rPr lang="en-US"/>
              <a:t>Enterprise Risk Management (ERM) - methodology used to manage overall risk </a:t>
            </a:r>
          </a:p>
          <a:p>
            <a:pPr lvl="1"/>
            <a:r>
              <a:rPr lang="en-US"/>
              <a:t>Identification</a:t>
            </a:r>
          </a:p>
          <a:p>
            <a:pPr lvl="1"/>
            <a:r>
              <a:rPr lang="en-US"/>
              <a:t>Quantification – likelihood of occurrence and impact</a:t>
            </a:r>
          </a:p>
          <a:p>
            <a:pPr lvl="1"/>
            <a:r>
              <a:rPr lang="en-US"/>
              <a:t>Risk Response</a:t>
            </a:r>
          </a:p>
          <a:p>
            <a:pPr lvl="1"/>
            <a:r>
              <a:rPr lang="en-US"/>
              <a:t>Monitoring</a:t>
            </a:r>
            <a:endParaRPr lang="en-US" dirty="0"/>
          </a:p>
        </p:txBody>
      </p:sp>
      <p:sp>
        <p:nvSpPr>
          <p:cNvPr id="2" name="Title 1"/>
          <p:cNvSpPr>
            <a:spLocks noGrp="1"/>
          </p:cNvSpPr>
          <p:nvPr>
            <p:ph type="title"/>
          </p:nvPr>
        </p:nvSpPr>
        <p:spPr/>
        <p:txBody>
          <a:bodyPr/>
          <a:lstStyle/>
          <a:p>
            <a:r>
              <a:rPr lang="en-US"/>
              <a:t>Budgeting and Financial Risks</a:t>
            </a:r>
            <a:endParaRPr lang="en-US" dirty="0"/>
          </a:p>
        </p:txBody>
      </p:sp>
    </p:spTree>
    <p:extLst>
      <p:ext uri="{BB962C8B-B14F-4D97-AF65-F5344CB8AC3E}">
        <p14:creationId xmlns:p14="http://schemas.microsoft.com/office/powerpoint/2010/main" val="231142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316419"/>
          </a:xfrm>
        </p:spPr>
        <p:txBody>
          <a:bodyPr>
            <a:normAutofit fontScale="92500" lnSpcReduction="10000"/>
          </a:bodyPr>
          <a:lstStyle/>
          <a:p>
            <a:r>
              <a:rPr lang="en-US" dirty="0"/>
              <a:t>Use an organized approach that prepares for the possibility that some risks will not be successfully managed</a:t>
            </a:r>
          </a:p>
          <a:p>
            <a:pPr lvl="1"/>
            <a:r>
              <a:rPr lang="en-US" dirty="0"/>
              <a:t>Create a risk contingency budget</a:t>
            </a:r>
          </a:p>
          <a:p>
            <a:r>
              <a:rPr lang="en-US" dirty="0"/>
              <a:t>Develop budgeting and forecasting skills to reduce risk</a:t>
            </a:r>
          </a:p>
          <a:p>
            <a:r>
              <a:rPr lang="en-US" dirty="0"/>
              <a:t>Develop a detailed budget</a:t>
            </a:r>
          </a:p>
          <a:p>
            <a:pPr lvl="1"/>
            <a:r>
              <a:rPr lang="en-US" dirty="0"/>
              <a:t>Differentiate line items, capital and operating expenditures</a:t>
            </a:r>
          </a:p>
          <a:p>
            <a:pPr lvl="1"/>
            <a:r>
              <a:rPr lang="en-US" dirty="0"/>
              <a:t>Identify long-range capital (5 year plan)</a:t>
            </a:r>
          </a:p>
          <a:p>
            <a:r>
              <a:rPr lang="en-US" dirty="0"/>
              <a:t>Capital – for fixed assets (buildings and equipment)</a:t>
            </a:r>
          </a:p>
          <a:p>
            <a:r>
              <a:rPr lang="en-US" dirty="0"/>
              <a:t>Operating – day to day activities (e.g., rent and utilities)</a:t>
            </a:r>
          </a:p>
        </p:txBody>
      </p:sp>
      <p:sp>
        <p:nvSpPr>
          <p:cNvPr id="2" name="Title 1"/>
          <p:cNvSpPr>
            <a:spLocks noGrp="1"/>
          </p:cNvSpPr>
          <p:nvPr>
            <p:ph type="title"/>
          </p:nvPr>
        </p:nvSpPr>
        <p:spPr/>
        <p:txBody>
          <a:bodyPr/>
          <a:lstStyle/>
          <a:p>
            <a:r>
              <a:rPr lang="en-US"/>
              <a:t>Budget Risk Management</a:t>
            </a:r>
            <a:endParaRPr lang="en-US" dirty="0"/>
          </a:p>
        </p:txBody>
      </p:sp>
    </p:spTree>
    <p:extLst>
      <p:ext uri="{BB962C8B-B14F-4D97-AF65-F5344CB8AC3E}">
        <p14:creationId xmlns:p14="http://schemas.microsoft.com/office/powerpoint/2010/main" val="12520023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Negotiate an effective budget to start with</a:t>
            </a:r>
          </a:p>
          <a:p>
            <a:r>
              <a:rPr lang="en-US"/>
              <a:t>Plan for unexpected expenses</a:t>
            </a:r>
          </a:p>
          <a:p>
            <a:r>
              <a:rPr lang="en-US"/>
              <a:t>Prepare early for year-end activities</a:t>
            </a:r>
          </a:p>
          <a:p>
            <a:r>
              <a:rPr lang="en-US"/>
              <a:t>Stay close to budget</a:t>
            </a:r>
          </a:p>
          <a:p>
            <a:r>
              <a:rPr lang="en-US"/>
              <a:t>Account for cost allocations</a:t>
            </a:r>
          </a:p>
          <a:p>
            <a:r>
              <a:rPr lang="en-US"/>
              <a:t>Understand key budget numbers</a:t>
            </a:r>
            <a:endParaRPr lang="en-US" dirty="0"/>
          </a:p>
        </p:txBody>
      </p:sp>
      <p:sp>
        <p:nvSpPr>
          <p:cNvPr id="2" name="Title 1"/>
          <p:cNvSpPr>
            <a:spLocks noGrp="1"/>
          </p:cNvSpPr>
          <p:nvPr>
            <p:ph type="title"/>
          </p:nvPr>
        </p:nvSpPr>
        <p:spPr/>
        <p:txBody>
          <a:bodyPr/>
          <a:lstStyle/>
          <a:p>
            <a:r>
              <a:rPr lang="en-US"/>
              <a:t>Budget Management Steps</a:t>
            </a:r>
            <a:endParaRPr lang="en-US" dirty="0"/>
          </a:p>
        </p:txBody>
      </p:sp>
    </p:spTree>
    <p:extLst>
      <p:ext uri="{BB962C8B-B14F-4D97-AF65-F5344CB8AC3E}">
        <p14:creationId xmlns:p14="http://schemas.microsoft.com/office/powerpoint/2010/main" val="2004985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833777"/>
          </a:xfrm>
        </p:spPr>
        <p:txBody>
          <a:bodyPr>
            <a:normAutofit fontScale="85000" lnSpcReduction="20000"/>
          </a:bodyPr>
          <a:lstStyle/>
          <a:p>
            <a:r>
              <a:rPr lang="en-US" dirty="0"/>
              <a:t>Customer Relationship Management (CRM)</a:t>
            </a:r>
          </a:p>
          <a:p>
            <a:pPr lvl="1"/>
            <a:r>
              <a:rPr lang="en-US" dirty="0"/>
              <a:t>An organizations approach to interactions with customers, patients, vendors and other associates</a:t>
            </a:r>
          </a:p>
          <a:p>
            <a:pPr lvl="2"/>
            <a:r>
              <a:rPr lang="en-US" dirty="0"/>
              <a:t>Uses proven methods to attract, retain and re-attract customers</a:t>
            </a:r>
          </a:p>
          <a:p>
            <a:pPr lvl="2"/>
            <a:r>
              <a:rPr lang="en-US" dirty="0"/>
              <a:t>Leverages technology to organize, automate and synchronize business processes</a:t>
            </a:r>
          </a:p>
          <a:p>
            <a:pPr lvl="2"/>
            <a:r>
              <a:rPr lang="en-US" dirty="0"/>
              <a:t>Increases quality, efficiency and profitability</a:t>
            </a:r>
          </a:p>
          <a:p>
            <a:pPr lvl="2"/>
            <a:r>
              <a:rPr lang="en-US" dirty="0"/>
              <a:t>Reduces cost</a:t>
            </a:r>
          </a:p>
          <a:p>
            <a:pPr lvl="1"/>
            <a:r>
              <a:rPr lang="en-US" dirty="0"/>
              <a:t>Set clear customer experience strategy that understands the mission and vision, slogan, and values that aligns with organizational strategies</a:t>
            </a:r>
          </a:p>
          <a:p>
            <a:pPr lvl="1"/>
            <a:r>
              <a:rPr lang="en-US" dirty="0"/>
              <a:t>Use communications program that emphasizes customer service</a:t>
            </a:r>
          </a:p>
          <a:p>
            <a:pPr lvl="1"/>
            <a:endParaRPr lang="en-US" dirty="0"/>
          </a:p>
        </p:txBody>
      </p:sp>
      <p:sp>
        <p:nvSpPr>
          <p:cNvPr id="2" name="Title 1"/>
          <p:cNvSpPr>
            <a:spLocks noGrp="1"/>
          </p:cNvSpPr>
          <p:nvPr>
            <p:ph type="title"/>
          </p:nvPr>
        </p:nvSpPr>
        <p:spPr/>
        <p:txBody>
          <a:bodyPr/>
          <a:lstStyle/>
          <a:p>
            <a:r>
              <a:rPr lang="en-US"/>
              <a:t>Managing Customer Relationships with Business Leaders</a:t>
            </a:r>
            <a:endParaRPr lang="en-US" dirty="0"/>
          </a:p>
        </p:txBody>
      </p:sp>
    </p:spTree>
    <p:extLst>
      <p:ext uri="{BB962C8B-B14F-4D97-AF65-F5344CB8AC3E}">
        <p14:creationId xmlns:p14="http://schemas.microsoft.com/office/powerpoint/2010/main" val="86987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IT Professionals must have leadership and management skills to be effective</a:t>
            </a:r>
          </a:p>
          <a:p>
            <a:pPr lvl="1"/>
            <a:r>
              <a:rPr lang="en-US"/>
              <a:t>Including</a:t>
            </a:r>
          </a:p>
          <a:p>
            <a:pPr lvl="2"/>
            <a:r>
              <a:rPr lang="en-US"/>
              <a:t>Resource allocation</a:t>
            </a:r>
          </a:p>
          <a:p>
            <a:pPr lvl="2"/>
            <a:r>
              <a:rPr lang="en-US"/>
              <a:t>Staffing</a:t>
            </a:r>
          </a:p>
          <a:p>
            <a:pPr lvl="2"/>
            <a:r>
              <a:rPr lang="en-US"/>
              <a:t>Initiating and directing ongoing departmental management</a:t>
            </a:r>
          </a:p>
          <a:p>
            <a:pPr lvl="2"/>
            <a:endParaRPr lang="en-US"/>
          </a:p>
          <a:p>
            <a:pPr lvl="2"/>
            <a:endParaRPr lang="en-US" dirty="0"/>
          </a:p>
        </p:txBody>
      </p:sp>
      <p:sp>
        <p:nvSpPr>
          <p:cNvPr id="2" name="Title 1"/>
          <p:cNvSpPr>
            <a:spLocks noGrp="1"/>
          </p:cNvSpPr>
          <p:nvPr>
            <p:ph type="title"/>
          </p:nvPr>
        </p:nvSpPr>
        <p:spPr/>
        <p:txBody>
          <a:bodyPr/>
          <a:lstStyle/>
          <a:p>
            <a:r>
              <a:rPr lang="en-US" dirty="0"/>
              <a:t>Administration Management</a:t>
            </a:r>
          </a:p>
        </p:txBody>
      </p:sp>
    </p:spTree>
    <p:extLst>
      <p:ext uri="{BB962C8B-B14F-4D97-AF65-F5344CB8AC3E}">
        <p14:creationId xmlns:p14="http://schemas.microsoft.com/office/powerpoint/2010/main" val="3461567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defRPr/>
            </a:pPr>
            <a:r>
              <a:rPr lang="en-US"/>
              <a:t>Practice Questions</a:t>
            </a:r>
            <a:br>
              <a:rPr lang="en-US"/>
            </a:br>
            <a:br>
              <a:rPr lang="en-US"/>
            </a:br>
            <a:r>
              <a:rPr lang="en-US"/>
              <a:t>Module 9</a:t>
            </a:r>
            <a:endParaRPr lang="en-US" dirty="0"/>
          </a:p>
        </p:txBody>
      </p:sp>
    </p:spTree>
    <p:extLst>
      <p:ext uri="{BB962C8B-B14F-4D97-AF65-F5344CB8AC3E}">
        <p14:creationId xmlns:p14="http://schemas.microsoft.com/office/powerpoint/2010/main" val="9219913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57666"/>
            <a:ext cx="7970981" cy="4217492"/>
          </a:xfrm>
        </p:spPr>
        <p:txBody>
          <a:bodyPr>
            <a:normAutofit fontScale="92500" lnSpcReduction="20000"/>
          </a:bodyPr>
          <a:lstStyle/>
          <a:p>
            <a:pPr marL="0" indent="0">
              <a:buNone/>
            </a:pPr>
            <a:r>
              <a:rPr lang="en-US" dirty="0"/>
              <a:t>The U.S. Office of the National Coordinator for Health Information Technology identified six healthcare IT workforce roles that healthcare providers will need as they transition to EHRs. These include:</a:t>
            </a:r>
          </a:p>
          <a:p>
            <a:pPr marL="1008126" lvl="1" indent="-457200">
              <a:buFont typeface="+mj-lt"/>
              <a:buAutoNum type="alphaUcPeriod"/>
            </a:pPr>
            <a:r>
              <a:rPr lang="en-US" dirty="0"/>
              <a:t>Revenue cycle manager, software support technician, trainer</a:t>
            </a:r>
          </a:p>
          <a:p>
            <a:pPr marL="1008126" lvl="1" indent="-457200">
              <a:buFont typeface="+mj-lt"/>
              <a:buAutoNum type="alphaUcPeriod"/>
            </a:pPr>
            <a:r>
              <a:rPr lang="en-US" dirty="0"/>
              <a:t>Clinician/practitioner consultant, implementation support specialist, payroll manager</a:t>
            </a:r>
          </a:p>
          <a:p>
            <a:pPr marL="1008126" lvl="1" indent="-457200">
              <a:buFont typeface="+mj-lt"/>
              <a:buAutoNum type="alphaUcPeriod"/>
            </a:pPr>
            <a:r>
              <a:rPr lang="en-US" dirty="0"/>
              <a:t>Materials management consult, clinician/practitioner consult, trainer</a:t>
            </a:r>
          </a:p>
          <a:p>
            <a:pPr marL="1008126" lvl="1" indent="-457200">
              <a:buFont typeface="+mj-lt"/>
              <a:buAutoNum type="alphaUcPeriod"/>
            </a:pPr>
            <a:r>
              <a:rPr lang="en-US" dirty="0"/>
              <a:t>Implementation support specialist, clinician/practitioner consult, trainer</a:t>
            </a:r>
          </a:p>
          <a:p>
            <a:pPr marL="0" indent="0">
              <a:buNone/>
            </a:pPr>
            <a:endParaRPr lang="en-US" sz="2000" dirty="0"/>
          </a:p>
        </p:txBody>
      </p:sp>
      <p:sp>
        <p:nvSpPr>
          <p:cNvPr id="2" name="Title 1"/>
          <p:cNvSpPr>
            <a:spLocks noGrp="1"/>
          </p:cNvSpPr>
          <p:nvPr>
            <p:ph type="title"/>
          </p:nvPr>
        </p:nvSpPr>
        <p:spPr/>
        <p:txBody>
          <a:bodyPr/>
          <a:lstStyle/>
          <a:p>
            <a:r>
              <a:rPr lang="en-US" dirty="0"/>
              <a:t>Practice Question 1</a:t>
            </a:r>
          </a:p>
        </p:txBody>
      </p:sp>
    </p:spTree>
    <p:extLst>
      <p:ext uri="{BB962C8B-B14F-4D97-AF65-F5344CB8AC3E}">
        <p14:creationId xmlns:p14="http://schemas.microsoft.com/office/powerpoint/2010/main" val="2990873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57666"/>
            <a:ext cx="7970981" cy="4217492"/>
          </a:xfrm>
        </p:spPr>
        <p:txBody>
          <a:bodyPr>
            <a:normAutofit fontScale="92500" lnSpcReduction="20000"/>
          </a:bodyPr>
          <a:lstStyle/>
          <a:p>
            <a:pPr marL="0" indent="0">
              <a:buNone/>
            </a:pPr>
            <a:r>
              <a:rPr lang="en-US" dirty="0"/>
              <a:t>The U.S. Office of the National Coordinator for Health Information Technology identified six healthcare IT workforce roles that healthcare providers will need as they transition to EHRs. These include:</a:t>
            </a:r>
          </a:p>
          <a:p>
            <a:pPr marL="1008126" lvl="1" indent="-457200">
              <a:buFont typeface="+mj-lt"/>
              <a:buAutoNum type="alphaUcPeriod"/>
            </a:pPr>
            <a:r>
              <a:rPr lang="en-US" dirty="0"/>
              <a:t>Revenue cycle manager, software support technician, trainer</a:t>
            </a:r>
          </a:p>
          <a:p>
            <a:pPr marL="1008126" lvl="1" indent="-457200">
              <a:buFont typeface="+mj-lt"/>
              <a:buAutoNum type="alphaUcPeriod"/>
            </a:pPr>
            <a:r>
              <a:rPr lang="en-US" dirty="0"/>
              <a:t>Clinician/practitioner consultant, implementation support specialist, payroll manager</a:t>
            </a:r>
          </a:p>
          <a:p>
            <a:pPr marL="1008126" lvl="1" indent="-457200">
              <a:buFont typeface="+mj-lt"/>
              <a:buAutoNum type="alphaUcPeriod"/>
            </a:pPr>
            <a:r>
              <a:rPr lang="en-US" dirty="0"/>
              <a:t>Materials management consult, clinician/practitioner consult, trainer</a:t>
            </a:r>
          </a:p>
          <a:p>
            <a:pPr marL="1008126" lvl="1" indent="-457200">
              <a:buFont typeface="+mj-lt"/>
              <a:buAutoNum type="alphaUcPeriod"/>
            </a:pPr>
            <a:r>
              <a:rPr lang="en-US" dirty="0"/>
              <a:t>Implementation support specialist, clinician/practitioner consult, trainer</a:t>
            </a:r>
          </a:p>
          <a:p>
            <a:pPr marL="0" indent="0">
              <a:buNone/>
            </a:pPr>
            <a:endParaRPr lang="en-US" sz="2000" dirty="0"/>
          </a:p>
        </p:txBody>
      </p:sp>
      <p:sp>
        <p:nvSpPr>
          <p:cNvPr id="2" name="Title 1"/>
          <p:cNvSpPr>
            <a:spLocks noGrp="1"/>
          </p:cNvSpPr>
          <p:nvPr>
            <p:ph type="title"/>
          </p:nvPr>
        </p:nvSpPr>
        <p:spPr/>
        <p:txBody>
          <a:bodyPr/>
          <a:lstStyle/>
          <a:p>
            <a:r>
              <a:rPr lang="en-US" dirty="0"/>
              <a:t>Practice Question 1</a:t>
            </a:r>
          </a:p>
        </p:txBody>
      </p:sp>
      <p:sp>
        <p:nvSpPr>
          <p:cNvPr id="4" name="Freeform 24"/>
          <p:cNvSpPr>
            <a:spLocks/>
          </p:cNvSpPr>
          <p:nvPr/>
        </p:nvSpPr>
        <p:spPr bwMode="auto">
          <a:xfrm>
            <a:off x="2438400" y="4728412"/>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36517501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21" y="1449494"/>
            <a:ext cx="7970981" cy="3479031"/>
          </a:xfrm>
        </p:spPr>
        <p:txBody>
          <a:bodyPr>
            <a:noAutofit/>
          </a:bodyPr>
          <a:lstStyle/>
          <a:p>
            <a:pPr marL="0" indent="0">
              <a:buNone/>
            </a:pPr>
            <a:r>
              <a:rPr lang="en-US" sz="2200" dirty="0"/>
              <a:t>A project manager has been assigned to manage the implementation of a new clinical system. The project manager is responsible for:</a:t>
            </a:r>
          </a:p>
          <a:p>
            <a:pPr marL="1008126" lvl="1" indent="-457200">
              <a:buFont typeface="+mj-lt"/>
              <a:buAutoNum type="alphaUcPeriod"/>
            </a:pPr>
            <a:r>
              <a:rPr lang="en-US" sz="2200" dirty="0"/>
              <a:t>Appointing the project steering committee from hospital management</a:t>
            </a:r>
          </a:p>
          <a:p>
            <a:pPr marL="1008126" lvl="1" indent="-457200">
              <a:buFont typeface="+mj-lt"/>
              <a:buAutoNum type="alphaUcPeriod"/>
            </a:pPr>
            <a:r>
              <a:rPr lang="en-US" sz="2200" dirty="0"/>
              <a:t>Delivering project objectives within budget and on schedule</a:t>
            </a:r>
          </a:p>
          <a:p>
            <a:pPr marL="1008126" lvl="1" indent="-457200">
              <a:buFont typeface="+mj-lt"/>
              <a:buAutoNum type="alphaUcPeriod"/>
            </a:pPr>
            <a:r>
              <a:rPr lang="en-US" sz="2200" dirty="0"/>
              <a:t>Delegating project scope decisions to the appropriate team members</a:t>
            </a:r>
          </a:p>
          <a:p>
            <a:pPr marL="1008126" lvl="1" indent="-457200">
              <a:buFont typeface="+mj-lt"/>
              <a:buAutoNum type="alphaUcPeriod"/>
            </a:pPr>
            <a:r>
              <a:rPr lang="en-US" sz="2200" dirty="0"/>
              <a:t>Reporting change requests to the CIO for approval or rejection</a:t>
            </a:r>
          </a:p>
        </p:txBody>
      </p:sp>
      <p:sp>
        <p:nvSpPr>
          <p:cNvPr id="2" name="Title 1"/>
          <p:cNvSpPr>
            <a:spLocks noGrp="1"/>
          </p:cNvSpPr>
          <p:nvPr>
            <p:ph type="title"/>
          </p:nvPr>
        </p:nvSpPr>
        <p:spPr/>
        <p:txBody>
          <a:bodyPr/>
          <a:lstStyle/>
          <a:p>
            <a:r>
              <a:rPr lang="en-US" dirty="0"/>
              <a:t>Practice Question 2</a:t>
            </a:r>
          </a:p>
        </p:txBody>
      </p:sp>
    </p:spTree>
    <p:extLst>
      <p:ext uri="{BB962C8B-B14F-4D97-AF65-F5344CB8AC3E}">
        <p14:creationId xmlns:p14="http://schemas.microsoft.com/office/powerpoint/2010/main" val="14519156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21" y="1449494"/>
            <a:ext cx="7970981" cy="3479031"/>
          </a:xfrm>
        </p:spPr>
        <p:txBody>
          <a:bodyPr>
            <a:noAutofit/>
          </a:bodyPr>
          <a:lstStyle/>
          <a:p>
            <a:pPr marL="0" indent="0">
              <a:buNone/>
            </a:pPr>
            <a:r>
              <a:rPr lang="en-US" sz="2200" dirty="0"/>
              <a:t>A project manager has been assigned to manage the implementation of a new clinical system. The project manager is responsible for:</a:t>
            </a:r>
          </a:p>
          <a:p>
            <a:pPr marL="1008126" lvl="1" indent="-457200">
              <a:buFont typeface="+mj-lt"/>
              <a:buAutoNum type="alphaUcPeriod"/>
            </a:pPr>
            <a:r>
              <a:rPr lang="en-US" sz="2200" dirty="0"/>
              <a:t>Appointing the project steering committee from hospital management</a:t>
            </a:r>
          </a:p>
          <a:p>
            <a:pPr marL="1008126" lvl="1" indent="-457200">
              <a:buFont typeface="+mj-lt"/>
              <a:buAutoNum type="alphaUcPeriod"/>
            </a:pPr>
            <a:r>
              <a:rPr lang="en-US" sz="2200" dirty="0"/>
              <a:t>Delivering project objectives within budget and on schedule</a:t>
            </a:r>
          </a:p>
          <a:p>
            <a:pPr marL="1008126" lvl="1" indent="-457200">
              <a:buFont typeface="+mj-lt"/>
              <a:buAutoNum type="alphaUcPeriod"/>
            </a:pPr>
            <a:r>
              <a:rPr lang="en-US" sz="2200" dirty="0"/>
              <a:t>Delegating project scope decisions to the appropriate team members</a:t>
            </a:r>
          </a:p>
          <a:p>
            <a:pPr marL="1008126" lvl="1" indent="-457200">
              <a:buFont typeface="+mj-lt"/>
              <a:buAutoNum type="alphaUcPeriod"/>
            </a:pPr>
            <a:r>
              <a:rPr lang="en-US" sz="2200" dirty="0"/>
              <a:t>Reporting change requests to the CIO for approval or rejection</a:t>
            </a:r>
          </a:p>
        </p:txBody>
      </p:sp>
      <p:sp>
        <p:nvSpPr>
          <p:cNvPr id="2" name="Title 1"/>
          <p:cNvSpPr>
            <a:spLocks noGrp="1"/>
          </p:cNvSpPr>
          <p:nvPr>
            <p:ph type="title"/>
          </p:nvPr>
        </p:nvSpPr>
        <p:spPr/>
        <p:txBody>
          <a:bodyPr/>
          <a:lstStyle/>
          <a:p>
            <a:r>
              <a:rPr lang="en-US" dirty="0"/>
              <a:t>Practice Question 2</a:t>
            </a:r>
          </a:p>
        </p:txBody>
      </p:sp>
      <p:sp>
        <p:nvSpPr>
          <p:cNvPr id="4" name="Freeform 24"/>
          <p:cNvSpPr>
            <a:spLocks/>
          </p:cNvSpPr>
          <p:nvPr/>
        </p:nvSpPr>
        <p:spPr bwMode="auto">
          <a:xfrm>
            <a:off x="2438400" y="3309325"/>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7974947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When undertaking a new project assignment, the BEST order of approach is:</a:t>
            </a:r>
          </a:p>
          <a:p>
            <a:pPr marL="893826" lvl="1" indent="-342900">
              <a:buFont typeface="+mj-lt"/>
              <a:buAutoNum type="alphaUcPeriod"/>
            </a:pPr>
            <a:r>
              <a:rPr lang="en-US"/>
              <a:t>Initiate, plan, control, execute and close</a:t>
            </a:r>
          </a:p>
          <a:p>
            <a:pPr marL="893826" lvl="1" indent="-342900">
              <a:buFont typeface="+mj-lt"/>
              <a:buAutoNum type="alphaUcPeriod"/>
            </a:pPr>
            <a:r>
              <a:rPr lang="en-US"/>
              <a:t>Plan, initiate, execute, control and close</a:t>
            </a:r>
          </a:p>
          <a:p>
            <a:pPr marL="893826" lvl="1" indent="-342900">
              <a:buFont typeface="+mj-lt"/>
              <a:buAutoNum type="alphaUcPeriod"/>
            </a:pPr>
            <a:r>
              <a:rPr lang="en-US"/>
              <a:t>Control, plan, initiate, execute and close</a:t>
            </a:r>
          </a:p>
          <a:p>
            <a:pPr marL="893826" lvl="1" indent="-342900">
              <a:buFont typeface="+mj-lt"/>
              <a:buAutoNum type="alphaUcPeriod"/>
            </a:pPr>
            <a:r>
              <a:rPr lang="en-US"/>
              <a:t>Initiate, plan, execute, control and close</a:t>
            </a:r>
          </a:p>
          <a:p>
            <a:pPr marL="0" indent="0">
              <a:buNone/>
            </a:pPr>
            <a:endParaRPr lang="en-US" sz="2000" dirty="0"/>
          </a:p>
        </p:txBody>
      </p:sp>
      <p:sp>
        <p:nvSpPr>
          <p:cNvPr id="2" name="Title 1"/>
          <p:cNvSpPr>
            <a:spLocks noGrp="1"/>
          </p:cNvSpPr>
          <p:nvPr>
            <p:ph type="title"/>
          </p:nvPr>
        </p:nvSpPr>
        <p:spPr/>
        <p:txBody>
          <a:bodyPr/>
          <a:lstStyle/>
          <a:p>
            <a:r>
              <a:rPr lang="en-US" dirty="0"/>
              <a:t>Practice Question 3</a:t>
            </a:r>
          </a:p>
        </p:txBody>
      </p:sp>
    </p:spTree>
    <p:extLst>
      <p:ext uri="{BB962C8B-B14F-4D97-AF65-F5344CB8AC3E}">
        <p14:creationId xmlns:p14="http://schemas.microsoft.com/office/powerpoint/2010/main" val="16666955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When undertaking a new project assignment, the BEST order of approach is:</a:t>
            </a:r>
          </a:p>
          <a:p>
            <a:pPr marL="893826" lvl="1" indent="-342900">
              <a:buFont typeface="+mj-lt"/>
              <a:buAutoNum type="alphaUcPeriod"/>
            </a:pPr>
            <a:r>
              <a:rPr lang="en-US"/>
              <a:t>Initiate, plan, control, execute and close</a:t>
            </a:r>
          </a:p>
          <a:p>
            <a:pPr marL="893826" lvl="1" indent="-342900">
              <a:buFont typeface="+mj-lt"/>
              <a:buAutoNum type="alphaUcPeriod"/>
            </a:pPr>
            <a:r>
              <a:rPr lang="en-US"/>
              <a:t>Plan, initiate, execute, control and close</a:t>
            </a:r>
          </a:p>
          <a:p>
            <a:pPr marL="893826" lvl="1" indent="-342900">
              <a:buFont typeface="+mj-lt"/>
              <a:buAutoNum type="alphaUcPeriod"/>
            </a:pPr>
            <a:r>
              <a:rPr lang="en-US"/>
              <a:t>Control, plan, initiate, execute and close</a:t>
            </a:r>
          </a:p>
          <a:p>
            <a:pPr marL="893826" lvl="1" indent="-342900">
              <a:buFont typeface="+mj-lt"/>
              <a:buAutoNum type="alphaUcPeriod"/>
            </a:pPr>
            <a:r>
              <a:rPr lang="en-US"/>
              <a:t>Initiate, plan, execute, control and close</a:t>
            </a:r>
          </a:p>
          <a:p>
            <a:pPr marL="0" indent="0">
              <a:buNone/>
            </a:pPr>
            <a:endParaRPr lang="en-US" sz="2000" dirty="0"/>
          </a:p>
        </p:txBody>
      </p:sp>
      <p:sp>
        <p:nvSpPr>
          <p:cNvPr id="2" name="Title 1"/>
          <p:cNvSpPr>
            <a:spLocks noGrp="1"/>
          </p:cNvSpPr>
          <p:nvPr>
            <p:ph type="title"/>
          </p:nvPr>
        </p:nvSpPr>
        <p:spPr/>
        <p:txBody>
          <a:bodyPr/>
          <a:lstStyle/>
          <a:p>
            <a:r>
              <a:rPr lang="en-US" dirty="0"/>
              <a:t>Practice Question 3</a:t>
            </a:r>
          </a:p>
        </p:txBody>
      </p:sp>
      <p:sp>
        <p:nvSpPr>
          <p:cNvPr id="4" name="Freeform 24"/>
          <p:cNvSpPr>
            <a:spLocks/>
          </p:cNvSpPr>
          <p:nvPr/>
        </p:nvSpPr>
        <p:spPr bwMode="auto">
          <a:xfrm>
            <a:off x="1145892" y="3577507"/>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36378967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a:t>An advisory committee made up of high-level stakeholders and/or experts who provide guidance on key issues such as company policy and objectives, budgetary control, marketing strategy, resource allocation and decisions involving large expenditures is called:</a:t>
            </a:r>
          </a:p>
          <a:p>
            <a:pPr marL="893826" lvl="1" indent="-342900">
              <a:buFont typeface="+mj-lt"/>
              <a:buAutoNum type="alphaUcPeriod"/>
            </a:pPr>
            <a:r>
              <a:rPr lang="en-US" sz="2200"/>
              <a:t>An IT Steering Committee</a:t>
            </a:r>
          </a:p>
          <a:p>
            <a:pPr marL="893826" lvl="1" indent="-342900">
              <a:buFont typeface="+mj-lt"/>
              <a:buAutoNum type="alphaUcPeriod"/>
            </a:pPr>
            <a:r>
              <a:rPr lang="en-US" sz="2200"/>
              <a:t>A system development life cycle committee</a:t>
            </a:r>
          </a:p>
          <a:p>
            <a:pPr marL="893826" lvl="1" indent="-342900">
              <a:buFont typeface="+mj-lt"/>
              <a:buAutoNum type="alphaUcPeriod"/>
            </a:pPr>
            <a:r>
              <a:rPr lang="en-US" sz="2200"/>
              <a:t>A vendor selection committee</a:t>
            </a:r>
          </a:p>
          <a:p>
            <a:pPr marL="893826" lvl="1" indent="-342900">
              <a:buFont typeface="+mj-lt"/>
              <a:buAutoNum type="alphaUcPeriod"/>
            </a:pPr>
            <a:r>
              <a:rPr lang="en-US" sz="2200"/>
              <a:t>A policies and standards committee</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4</a:t>
            </a:r>
          </a:p>
        </p:txBody>
      </p:sp>
    </p:spTree>
    <p:extLst>
      <p:ext uri="{BB962C8B-B14F-4D97-AF65-F5344CB8AC3E}">
        <p14:creationId xmlns:p14="http://schemas.microsoft.com/office/powerpoint/2010/main" val="42244100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a:t>An advisory committee made up of high-level stakeholders and/or experts who provide guidance on key issues such as company policy and objectives, budgetary control, marketing strategy, resource allocation and decisions involving large expenditures is called:</a:t>
            </a:r>
          </a:p>
          <a:p>
            <a:pPr marL="893826" lvl="1" indent="-342900">
              <a:buFont typeface="+mj-lt"/>
              <a:buAutoNum type="alphaUcPeriod"/>
            </a:pPr>
            <a:r>
              <a:rPr lang="en-US" sz="2200"/>
              <a:t>An IT Steering Committee</a:t>
            </a:r>
          </a:p>
          <a:p>
            <a:pPr marL="893826" lvl="1" indent="-342900">
              <a:buFont typeface="+mj-lt"/>
              <a:buAutoNum type="alphaUcPeriod"/>
            </a:pPr>
            <a:r>
              <a:rPr lang="en-US" sz="2200"/>
              <a:t>A system development life cycle committee</a:t>
            </a:r>
          </a:p>
          <a:p>
            <a:pPr marL="893826" lvl="1" indent="-342900">
              <a:buFont typeface="+mj-lt"/>
              <a:buAutoNum type="alphaUcPeriod"/>
            </a:pPr>
            <a:r>
              <a:rPr lang="en-US" sz="2200"/>
              <a:t>A vendor selection committee</a:t>
            </a:r>
          </a:p>
          <a:p>
            <a:pPr marL="893826" lvl="1" indent="-342900">
              <a:buFont typeface="+mj-lt"/>
              <a:buAutoNum type="alphaUcPeriod"/>
            </a:pPr>
            <a:r>
              <a:rPr lang="en-US" sz="2200"/>
              <a:t>A policies and standards committee</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4</a:t>
            </a:r>
          </a:p>
        </p:txBody>
      </p:sp>
      <p:sp>
        <p:nvSpPr>
          <p:cNvPr id="4" name="Freeform 24"/>
          <p:cNvSpPr>
            <a:spLocks/>
          </p:cNvSpPr>
          <p:nvPr/>
        </p:nvSpPr>
        <p:spPr bwMode="auto">
          <a:xfrm>
            <a:off x="1234670" y="2941637"/>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8942614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An important step to AVOID when managing budgets is to </a:t>
            </a:r>
          </a:p>
          <a:p>
            <a:pPr marL="893826" lvl="1" indent="-342900">
              <a:buFont typeface="+mj-lt"/>
              <a:buAutoNum type="alphaUcPeriod"/>
            </a:pPr>
            <a:r>
              <a:rPr lang="en-US" dirty="0"/>
              <a:t>Negotiate a good budget at the close of the budget cycle</a:t>
            </a:r>
          </a:p>
          <a:p>
            <a:pPr marL="893826" lvl="1" indent="-342900">
              <a:buFont typeface="+mj-lt"/>
              <a:buAutoNum type="alphaUcPeriod"/>
            </a:pPr>
            <a:r>
              <a:rPr lang="en-US" dirty="0"/>
              <a:t>Stay close to budget</a:t>
            </a:r>
          </a:p>
          <a:p>
            <a:pPr marL="893826" lvl="1" indent="-342900">
              <a:buFont typeface="+mj-lt"/>
              <a:buAutoNum type="alphaUcPeriod"/>
            </a:pPr>
            <a:r>
              <a:rPr lang="en-US" dirty="0"/>
              <a:t>Beware of cost allocations</a:t>
            </a:r>
          </a:p>
          <a:p>
            <a:pPr marL="893826" lvl="1" indent="-342900">
              <a:buFont typeface="+mj-lt"/>
              <a:buAutoNum type="alphaUcPeriod"/>
            </a:pPr>
            <a:r>
              <a:rPr lang="en-US" dirty="0"/>
              <a:t>Use proven budget tools and techniques</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5</a:t>
            </a:r>
          </a:p>
        </p:txBody>
      </p:sp>
    </p:spTree>
    <p:extLst>
      <p:ext uri="{BB962C8B-B14F-4D97-AF65-F5344CB8AC3E}">
        <p14:creationId xmlns:p14="http://schemas.microsoft.com/office/powerpoint/2010/main" val="26352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147977"/>
          </a:xfrm>
        </p:spPr>
        <p:txBody>
          <a:bodyPr>
            <a:normAutofit fontScale="92500"/>
          </a:bodyPr>
          <a:lstStyle/>
          <a:p>
            <a:r>
              <a:rPr lang="en-US" dirty="0"/>
              <a:t>To support evolving technology needs  many roles require healthcare information and technology knowledge and a blend of clinical, management, and technical experience</a:t>
            </a:r>
          </a:p>
          <a:p>
            <a:r>
              <a:rPr lang="en-US" dirty="0"/>
              <a:t>Includes- Informatics, clinical engineering, go-live events, implementation consulting, integration, project management, quality assurance and usability</a:t>
            </a:r>
          </a:p>
          <a:p>
            <a:r>
              <a:rPr lang="en-US" dirty="0"/>
              <a:t>Roles include – Analysts, specialty roles including; systems, administrative support, application, clinical systems, reports, finance, supply chain, human resources and payroll, revenue cycle, decision support, interfaces and clinical and business intelligence</a:t>
            </a:r>
          </a:p>
          <a:p>
            <a:pPr lvl="1"/>
            <a:endParaRPr lang="en-US" dirty="0"/>
          </a:p>
        </p:txBody>
      </p:sp>
      <p:sp>
        <p:nvSpPr>
          <p:cNvPr id="2" name="Title 1"/>
          <p:cNvSpPr>
            <a:spLocks noGrp="1"/>
          </p:cNvSpPr>
          <p:nvPr>
            <p:ph type="title"/>
          </p:nvPr>
        </p:nvSpPr>
        <p:spPr/>
        <p:txBody>
          <a:bodyPr/>
          <a:lstStyle/>
          <a:p>
            <a:r>
              <a:rPr lang="en-US" dirty="0"/>
              <a:t>Healthcare IT Roles and Responsibilities</a:t>
            </a:r>
          </a:p>
        </p:txBody>
      </p:sp>
    </p:spTree>
    <p:extLst>
      <p:ext uri="{BB962C8B-B14F-4D97-AF65-F5344CB8AC3E}">
        <p14:creationId xmlns:p14="http://schemas.microsoft.com/office/powerpoint/2010/main" val="2834042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An important step to AVOID when managing budgets is to </a:t>
            </a:r>
          </a:p>
          <a:p>
            <a:pPr marL="893826" lvl="1" indent="-342900">
              <a:buFont typeface="+mj-lt"/>
              <a:buAutoNum type="alphaUcPeriod"/>
            </a:pPr>
            <a:r>
              <a:rPr lang="en-US"/>
              <a:t>Negotiate a good budget at the close of the budget cycle</a:t>
            </a:r>
          </a:p>
          <a:p>
            <a:pPr marL="893826" lvl="1" indent="-342900">
              <a:buFont typeface="+mj-lt"/>
              <a:buAutoNum type="alphaUcPeriod"/>
            </a:pPr>
            <a:r>
              <a:rPr lang="en-US"/>
              <a:t>Stay close to budget</a:t>
            </a:r>
          </a:p>
          <a:p>
            <a:pPr marL="893826" lvl="1" indent="-342900">
              <a:buFont typeface="+mj-lt"/>
              <a:buAutoNum type="alphaUcPeriod"/>
            </a:pPr>
            <a:r>
              <a:rPr lang="en-US"/>
              <a:t>Beware of cost allocations</a:t>
            </a:r>
          </a:p>
          <a:p>
            <a:pPr marL="893826" lvl="1" indent="-342900">
              <a:buFont typeface="+mj-lt"/>
              <a:buAutoNum type="alphaUcPeriod"/>
            </a:pPr>
            <a:r>
              <a:rPr lang="en-US"/>
              <a:t>Use proven budget tools and techniques</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5</a:t>
            </a:r>
          </a:p>
        </p:txBody>
      </p:sp>
      <p:sp>
        <p:nvSpPr>
          <p:cNvPr id="4" name="Freeform 24"/>
          <p:cNvSpPr>
            <a:spLocks/>
          </p:cNvSpPr>
          <p:nvPr/>
        </p:nvSpPr>
        <p:spPr bwMode="auto">
          <a:xfrm>
            <a:off x="1249210" y="1973660"/>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4286311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The widely accepted practice in healthcare for managing an organizations interactions with customers, patients, vendors, and other business associates is:</a:t>
            </a:r>
          </a:p>
          <a:p>
            <a:pPr marL="1065276" lvl="1" indent="-514350">
              <a:buAutoNum type="alphaUcPeriod"/>
            </a:pPr>
            <a:r>
              <a:rPr lang="en-US"/>
              <a:t>Enterprise risk management</a:t>
            </a:r>
          </a:p>
          <a:p>
            <a:pPr marL="1065276" lvl="1" indent="-514350">
              <a:buAutoNum type="alphaUcPeriod"/>
            </a:pPr>
            <a:r>
              <a:rPr lang="en-US"/>
              <a:t>Project portfolio management</a:t>
            </a:r>
          </a:p>
          <a:p>
            <a:pPr marL="1065276" lvl="1" indent="-514350">
              <a:buAutoNum type="alphaUcPeriod"/>
            </a:pPr>
            <a:r>
              <a:rPr lang="en-US"/>
              <a:t>Customer relationship management</a:t>
            </a:r>
          </a:p>
          <a:p>
            <a:pPr marL="1065276" lvl="1" indent="-514350">
              <a:buAutoNum type="alphaUcPeriod"/>
            </a:pPr>
            <a:r>
              <a:rPr lang="en-US"/>
              <a:t>Project quality management</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6</a:t>
            </a:r>
          </a:p>
        </p:txBody>
      </p:sp>
    </p:spTree>
    <p:extLst>
      <p:ext uri="{BB962C8B-B14F-4D97-AF65-F5344CB8AC3E}">
        <p14:creationId xmlns:p14="http://schemas.microsoft.com/office/powerpoint/2010/main" val="17013007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The widely accepted practice in healthcare for managing an organizations interactions with customers, patients, vendors, and other business associates is:</a:t>
            </a:r>
          </a:p>
          <a:p>
            <a:pPr marL="1065276" lvl="1" indent="-514350">
              <a:buAutoNum type="alphaUcPeriod"/>
            </a:pPr>
            <a:r>
              <a:rPr lang="en-US"/>
              <a:t>Enterprise risk management</a:t>
            </a:r>
          </a:p>
          <a:p>
            <a:pPr marL="1065276" lvl="1" indent="-514350">
              <a:buAutoNum type="alphaUcPeriod"/>
            </a:pPr>
            <a:r>
              <a:rPr lang="en-US"/>
              <a:t>Project portfolio management</a:t>
            </a:r>
          </a:p>
          <a:p>
            <a:pPr marL="1065276" lvl="1" indent="-514350">
              <a:buAutoNum type="alphaUcPeriod"/>
            </a:pPr>
            <a:r>
              <a:rPr lang="en-US"/>
              <a:t>Customer relationship management</a:t>
            </a:r>
          </a:p>
          <a:p>
            <a:pPr marL="1065276" lvl="1" indent="-514350">
              <a:buAutoNum type="alphaUcPeriod"/>
            </a:pPr>
            <a:r>
              <a:rPr lang="en-US"/>
              <a:t>Project quality management</a:t>
            </a:r>
          </a:p>
          <a:p>
            <a:pPr>
              <a:buFont typeface="+mj-lt"/>
              <a:buAutoNum type="alphaUcPeriod"/>
            </a:pPr>
            <a:endParaRPr lang="en-US" sz="2000" dirty="0"/>
          </a:p>
        </p:txBody>
      </p:sp>
      <p:sp>
        <p:nvSpPr>
          <p:cNvPr id="2" name="Title 1"/>
          <p:cNvSpPr>
            <a:spLocks noGrp="1"/>
          </p:cNvSpPr>
          <p:nvPr>
            <p:ph type="title"/>
          </p:nvPr>
        </p:nvSpPr>
        <p:spPr/>
        <p:txBody>
          <a:bodyPr/>
          <a:lstStyle/>
          <a:p>
            <a:r>
              <a:rPr lang="en-US" dirty="0"/>
              <a:t>Practice Question 6</a:t>
            </a:r>
          </a:p>
        </p:txBody>
      </p:sp>
      <p:sp>
        <p:nvSpPr>
          <p:cNvPr id="4" name="Freeform 24"/>
          <p:cNvSpPr>
            <a:spLocks/>
          </p:cNvSpPr>
          <p:nvPr/>
        </p:nvSpPr>
        <p:spPr bwMode="auto">
          <a:xfrm>
            <a:off x="1163647" y="3801292"/>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489497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200"/>
              <a:t>Six months into a picture archiving and communication system implementation, it is determined that each image takes an average of 10 KB of storage.  The facility processes 200 images a day and needs to have online storage available for 1,000 days.  What is the minimum amount of storage necessary to accommodate this system?</a:t>
            </a:r>
          </a:p>
          <a:p>
            <a:pPr marL="1065276" lvl="1" indent="-514350">
              <a:buAutoNum type="alphaUcPeriod"/>
            </a:pPr>
            <a:r>
              <a:rPr lang="en-US" sz="2200"/>
              <a:t>0.2 Gigabytes</a:t>
            </a:r>
          </a:p>
          <a:p>
            <a:pPr marL="1065276" lvl="1" indent="-514350">
              <a:buAutoNum type="alphaUcPeriod"/>
            </a:pPr>
            <a:r>
              <a:rPr lang="en-US" sz="2200"/>
              <a:t>2.0 Gigabytes</a:t>
            </a:r>
          </a:p>
          <a:p>
            <a:pPr marL="1065276" lvl="1" indent="-514350">
              <a:buAutoNum type="alphaUcPeriod"/>
            </a:pPr>
            <a:r>
              <a:rPr lang="en-US" sz="2200"/>
              <a:t>20 Gigabytes</a:t>
            </a:r>
          </a:p>
          <a:p>
            <a:pPr marL="1065276" lvl="1" indent="-514350">
              <a:buAutoNum type="alphaUcPeriod"/>
            </a:pPr>
            <a:r>
              <a:rPr lang="en-US" sz="2200"/>
              <a:t>200 Gigabytes</a:t>
            </a:r>
          </a:p>
          <a:p>
            <a:endParaRPr lang="en-US" dirty="0"/>
          </a:p>
        </p:txBody>
      </p:sp>
      <p:sp>
        <p:nvSpPr>
          <p:cNvPr id="2" name="Title 1"/>
          <p:cNvSpPr>
            <a:spLocks noGrp="1"/>
          </p:cNvSpPr>
          <p:nvPr>
            <p:ph type="title"/>
          </p:nvPr>
        </p:nvSpPr>
        <p:spPr/>
        <p:txBody>
          <a:bodyPr/>
          <a:lstStyle/>
          <a:p>
            <a:r>
              <a:rPr lang="en-US" dirty="0"/>
              <a:t>Practice Question 7</a:t>
            </a:r>
          </a:p>
        </p:txBody>
      </p:sp>
    </p:spTree>
    <p:extLst>
      <p:ext uri="{BB962C8B-B14F-4D97-AF65-F5344CB8AC3E}">
        <p14:creationId xmlns:p14="http://schemas.microsoft.com/office/powerpoint/2010/main" val="13234336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200"/>
              <a:t>Six months into a picture archiving and communication system implementation, it is determined that each image takes an average of 10 KB of storage.  The facility processes 200 images a day and needs to have online storage available for 1,000 days.  What is the minimum amount of storage necessary to accommodate this system?</a:t>
            </a:r>
          </a:p>
          <a:p>
            <a:pPr marL="1065276" lvl="1" indent="-514350">
              <a:buAutoNum type="alphaUcPeriod"/>
            </a:pPr>
            <a:r>
              <a:rPr lang="en-US" sz="2200"/>
              <a:t>0.2 Gigabytes</a:t>
            </a:r>
          </a:p>
          <a:p>
            <a:pPr marL="1065276" lvl="1" indent="-514350">
              <a:buAutoNum type="alphaUcPeriod"/>
            </a:pPr>
            <a:r>
              <a:rPr lang="en-US" sz="2200"/>
              <a:t>2.0 Gigabytes</a:t>
            </a:r>
          </a:p>
          <a:p>
            <a:pPr marL="1065276" lvl="1" indent="-514350">
              <a:buAutoNum type="alphaUcPeriod"/>
            </a:pPr>
            <a:r>
              <a:rPr lang="en-US" sz="2200"/>
              <a:t>20 Gigabytes</a:t>
            </a:r>
          </a:p>
          <a:p>
            <a:pPr marL="1065276" lvl="1" indent="-514350">
              <a:buAutoNum type="alphaUcPeriod"/>
            </a:pPr>
            <a:r>
              <a:rPr lang="en-US" sz="2200"/>
              <a:t>200 Gigabytes</a:t>
            </a:r>
          </a:p>
          <a:p>
            <a:endParaRPr lang="en-US" dirty="0"/>
          </a:p>
        </p:txBody>
      </p:sp>
      <p:sp>
        <p:nvSpPr>
          <p:cNvPr id="2" name="Title 1"/>
          <p:cNvSpPr>
            <a:spLocks noGrp="1"/>
          </p:cNvSpPr>
          <p:nvPr>
            <p:ph type="title"/>
          </p:nvPr>
        </p:nvSpPr>
        <p:spPr/>
        <p:txBody>
          <a:bodyPr/>
          <a:lstStyle/>
          <a:p>
            <a:r>
              <a:rPr lang="en-US" dirty="0"/>
              <a:t>Practice Question 7</a:t>
            </a:r>
          </a:p>
        </p:txBody>
      </p:sp>
      <p:sp>
        <p:nvSpPr>
          <p:cNvPr id="4" name="Freeform 24"/>
          <p:cNvSpPr>
            <a:spLocks/>
          </p:cNvSpPr>
          <p:nvPr/>
        </p:nvSpPr>
        <p:spPr bwMode="auto">
          <a:xfrm>
            <a:off x="1255579" y="3511276"/>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347391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200"/>
              <a:t>The late delivery of a server delayed a systems implementation by a week.  The project manager told the staff to meet the original project deadline while avoiding overtime.  The staff agreed to work extra shifts in exchange for time off with pay during the regular schedule later that same month.  This is an example of which of the following incentive agreements?</a:t>
            </a:r>
          </a:p>
          <a:p>
            <a:pPr marL="1065276" lvl="1" indent="-514350">
              <a:buAutoNum type="alphaUcPeriod"/>
            </a:pPr>
            <a:r>
              <a:rPr lang="en-US" sz="2200"/>
              <a:t>Gain-share</a:t>
            </a:r>
          </a:p>
          <a:p>
            <a:pPr marL="1065276" lvl="1" indent="-514350">
              <a:buAutoNum type="alphaUcPeriod"/>
            </a:pPr>
            <a:r>
              <a:rPr lang="en-US" sz="2200"/>
              <a:t>Premium pay</a:t>
            </a:r>
          </a:p>
          <a:p>
            <a:pPr marL="1065276" lvl="1" indent="-514350">
              <a:buAutoNum type="alphaUcPeriod"/>
            </a:pPr>
            <a:r>
              <a:rPr lang="en-US" sz="2200"/>
              <a:t>Compensated absences</a:t>
            </a:r>
          </a:p>
          <a:p>
            <a:pPr marL="1065276" lvl="1" indent="-514350">
              <a:buAutoNum type="alphaUcPeriod"/>
            </a:pPr>
            <a:r>
              <a:rPr lang="en-US" sz="2200"/>
              <a:t>Flex-time</a:t>
            </a:r>
            <a:endParaRPr lang="en-US" sz="2200" dirty="0"/>
          </a:p>
        </p:txBody>
      </p:sp>
      <p:sp>
        <p:nvSpPr>
          <p:cNvPr id="2" name="Title 1"/>
          <p:cNvSpPr>
            <a:spLocks noGrp="1"/>
          </p:cNvSpPr>
          <p:nvPr>
            <p:ph type="title"/>
          </p:nvPr>
        </p:nvSpPr>
        <p:spPr/>
        <p:txBody>
          <a:bodyPr/>
          <a:lstStyle/>
          <a:p>
            <a:r>
              <a:rPr lang="en-US" dirty="0"/>
              <a:t>Practice Question 8</a:t>
            </a:r>
          </a:p>
        </p:txBody>
      </p:sp>
    </p:spTree>
    <p:extLst>
      <p:ext uri="{BB962C8B-B14F-4D97-AF65-F5344CB8AC3E}">
        <p14:creationId xmlns:p14="http://schemas.microsoft.com/office/powerpoint/2010/main" val="16456593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200"/>
              <a:t>The late delivery of a server delayed a systems implementation by a week.  The project manager told the staff to meet the original project deadline while avoiding overtime.  The staff agreed to work extra shifts in exchange for time off with pay during the regular schedule later that same month.  This is an example of which of the following incentive agreements?</a:t>
            </a:r>
          </a:p>
          <a:p>
            <a:pPr marL="1065276" lvl="1" indent="-514350">
              <a:buAutoNum type="alphaUcPeriod"/>
            </a:pPr>
            <a:r>
              <a:rPr lang="en-US" sz="2200"/>
              <a:t>Gain-share</a:t>
            </a:r>
          </a:p>
          <a:p>
            <a:pPr marL="1065276" lvl="1" indent="-514350">
              <a:buAutoNum type="alphaUcPeriod"/>
            </a:pPr>
            <a:r>
              <a:rPr lang="en-US" sz="2200"/>
              <a:t>Premium pay</a:t>
            </a:r>
          </a:p>
          <a:p>
            <a:pPr marL="1065276" lvl="1" indent="-514350">
              <a:buAutoNum type="alphaUcPeriod"/>
            </a:pPr>
            <a:r>
              <a:rPr lang="en-US" sz="2200"/>
              <a:t>Compensated absences</a:t>
            </a:r>
          </a:p>
          <a:p>
            <a:pPr marL="1065276" lvl="1" indent="-514350">
              <a:buAutoNum type="alphaUcPeriod"/>
            </a:pPr>
            <a:r>
              <a:rPr lang="en-US" sz="2200"/>
              <a:t>Flex-time</a:t>
            </a:r>
            <a:endParaRPr lang="en-US" sz="2200" dirty="0"/>
          </a:p>
        </p:txBody>
      </p:sp>
      <p:sp>
        <p:nvSpPr>
          <p:cNvPr id="2" name="Title 1"/>
          <p:cNvSpPr>
            <a:spLocks noGrp="1"/>
          </p:cNvSpPr>
          <p:nvPr>
            <p:ph type="title"/>
          </p:nvPr>
        </p:nvSpPr>
        <p:spPr/>
        <p:txBody>
          <a:bodyPr/>
          <a:lstStyle/>
          <a:p>
            <a:r>
              <a:rPr lang="en-US" dirty="0"/>
              <a:t>Practice Question 8</a:t>
            </a:r>
          </a:p>
        </p:txBody>
      </p:sp>
      <p:sp>
        <p:nvSpPr>
          <p:cNvPr id="4" name="Freeform 24"/>
          <p:cNvSpPr>
            <a:spLocks/>
          </p:cNvSpPr>
          <p:nvPr/>
        </p:nvSpPr>
        <p:spPr bwMode="auto">
          <a:xfrm>
            <a:off x="1207764" y="4007477"/>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31143578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Leadership that involves making all the decisions for a team and expecting the team to carry out orders as described is called:</a:t>
            </a:r>
          </a:p>
          <a:p>
            <a:pPr marL="1065276" lvl="1" indent="-514350">
              <a:buAutoNum type="alphaUcPeriod"/>
            </a:pPr>
            <a:r>
              <a:rPr lang="en-US"/>
              <a:t>Laissez-faire.</a:t>
            </a:r>
          </a:p>
          <a:p>
            <a:pPr marL="1065276" lvl="1" indent="-514350">
              <a:buAutoNum type="alphaUcPeriod"/>
            </a:pPr>
            <a:r>
              <a:rPr lang="en-US"/>
              <a:t>Democratic or participative.</a:t>
            </a:r>
          </a:p>
          <a:p>
            <a:pPr marL="1065276" lvl="1" indent="-514350">
              <a:buAutoNum type="alphaUcPeriod"/>
            </a:pPr>
            <a:r>
              <a:rPr lang="en-US"/>
              <a:t>Authoritarian or autocratic.</a:t>
            </a:r>
          </a:p>
          <a:p>
            <a:pPr marL="1065276" lvl="1" indent="-514350">
              <a:buAutoNum type="alphaUcPeriod"/>
            </a:pPr>
            <a:r>
              <a:rPr lang="en-US"/>
              <a:t>None of the above.</a:t>
            </a:r>
            <a:endParaRPr lang="en-US" dirty="0"/>
          </a:p>
        </p:txBody>
      </p:sp>
      <p:sp>
        <p:nvSpPr>
          <p:cNvPr id="2" name="Title 1"/>
          <p:cNvSpPr>
            <a:spLocks noGrp="1"/>
          </p:cNvSpPr>
          <p:nvPr>
            <p:ph type="title"/>
          </p:nvPr>
        </p:nvSpPr>
        <p:spPr/>
        <p:txBody>
          <a:bodyPr/>
          <a:lstStyle/>
          <a:p>
            <a:r>
              <a:rPr lang="en-US" dirty="0"/>
              <a:t>Practice Question 9</a:t>
            </a:r>
          </a:p>
        </p:txBody>
      </p:sp>
    </p:spTree>
    <p:extLst>
      <p:ext uri="{BB962C8B-B14F-4D97-AF65-F5344CB8AC3E}">
        <p14:creationId xmlns:p14="http://schemas.microsoft.com/office/powerpoint/2010/main" val="2676067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Leadership that involves making all the decisions for a team and expecting the team to carry out orders as described is called:</a:t>
            </a:r>
          </a:p>
          <a:p>
            <a:pPr marL="1065276" lvl="1" indent="-514350">
              <a:buAutoNum type="alphaUcPeriod"/>
            </a:pPr>
            <a:r>
              <a:rPr lang="en-US"/>
              <a:t>Laissez-faire.</a:t>
            </a:r>
          </a:p>
          <a:p>
            <a:pPr marL="1065276" lvl="1" indent="-514350">
              <a:buAutoNum type="alphaUcPeriod"/>
            </a:pPr>
            <a:r>
              <a:rPr lang="en-US"/>
              <a:t>Democratic or participative.</a:t>
            </a:r>
          </a:p>
          <a:p>
            <a:pPr marL="1065276" lvl="1" indent="-514350">
              <a:buAutoNum type="alphaUcPeriod"/>
            </a:pPr>
            <a:r>
              <a:rPr lang="en-US"/>
              <a:t>Authoritarian or autocratic.</a:t>
            </a:r>
          </a:p>
          <a:p>
            <a:pPr marL="1065276" lvl="1" indent="-514350">
              <a:buAutoNum type="alphaUcPeriod"/>
            </a:pPr>
            <a:r>
              <a:rPr lang="en-US"/>
              <a:t>None of the above.</a:t>
            </a:r>
            <a:endParaRPr lang="en-US" dirty="0"/>
          </a:p>
        </p:txBody>
      </p:sp>
      <p:sp>
        <p:nvSpPr>
          <p:cNvPr id="2" name="Title 1"/>
          <p:cNvSpPr>
            <a:spLocks noGrp="1"/>
          </p:cNvSpPr>
          <p:nvPr>
            <p:ph type="title"/>
          </p:nvPr>
        </p:nvSpPr>
        <p:spPr/>
        <p:txBody>
          <a:bodyPr/>
          <a:lstStyle/>
          <a:p>
            <a:r>
              <a:rPr lang="en-US" dirty="0"/>
              <a:t>Practice Question 9</a:t>
            </a:r>
          </a:p>
        </p:txBody>
      </p:sp>
      <p:sp>
        <p:nvSpPr>
          <p:cNvPr id="4" name="Freeform 24"/>
          <p:cNvSpPr>
            <a:spLocks/>
          </p:cNvSpPr>
          <p:nvPr/>
        </p:nvSpPr>
        <p:spPr bwMode="auto">
          <a:xfrm>
            <a:off x="1216642" y="3429000"/>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69177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412671"/>
          </a:xfrm>
        </p:spPr>
        <p:txBody>
          <a:bodyPr>
            <a:normAutofit fontScale="92500" lnSpcReduction="20000"/>
          </a:bodyPr>
          <a:lstStyle/>
          <a:p>
            <a:r>
              <a:rPr lang="en-US" dirty="0"/>
              <a:t>Healthcare information and technology includes electronic coding, accounting and billing systems, Electronic Medical Records (EMR), Electronic Health Records (EHR) and clinical or departmental applications such as lab, radiology, pharmacy and nutrition</a:t>
            </a:r>
          </a:p>
          <a:p>
            <a:r>
              <a:rPr lang="en-US" dirty="0"/>
              <a:t>Health informatics includes medical informatics, nursing informatics, clinical informatics, pharmacy informatics and biomedical informatics	</a:t>
            </a:r>
          </a:p>
          <a:p>
            <a:r>
              <a:rPr lang="en-US" dirty="0"/>
              <a:t>Careers can be found in hospitals, healthcare provider systems, healthcare-payer organizations, health information exchanges, community health centers, long-term care facilities, ambulatory centers, small physician practices, educational and academic medical centers, government agencies, the military, vendors, and consultants</a:t>
            </a:r>
          </a:p>
        </p:txBody>
      </p:sp>
      <p:sp>
        <p:nvSpPr>
          <p:cNvPr id="2" name="Title 1"/>
          <p:cNvSpPr>
            <a:spLocks noGrp="1"/>
          </p:cNvSpPr>
          <p:nvPr>
            <p:ph type="title"/>
          </p:nvPr>
        </p:nvSpPr>
        <p:spPr/>
        <p:txBody>
          <a:bodyPr/>
          <a:lstStyle/>
          <a:p>
            <a:r>
              <a:rPr lang="en-US" dirty="0"/>
              <a:t>Healthcare IT Roles and Responsibilities</a:t>
            </a:r>
          </a:p>
        </p:txBody>
      </p:sp>
    </p:spTree>
    <p:extLst>
      <p:ext uri="{BB962C8B-B14F-4D97-AF65-F5344CB8AC3E}">
        <p14:creationId xmlns:p14="http://schemas.microsoft.com/office/powerpoint/2010/main" val="396089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364545"/>
          </a:xfrm>
        </p:spPr>
        <p:txBody>
          <a:bodyPr>
            <a:normAutofit fontScale="92500" lnSpcReduction="20000"/>
          </a:bodyPr>
          <a:lstStyle/>
          <a:p>
            <a:r>
              <a:rPr lang="en-US" dirty="0"/>
              <a:t>Chief Information Officer (CIO)</a:t>
            </a:r>
          </a:p>
          <a:p>
            <a:pPr lvl="1"/>
            <a:r>
              <a:rPr lang="en-US" dirty="0"/>
              <a:t>Most senior level IT executive, may carry vice president designation</a:t>
            </a:r>
          </a:p>
          <a:p>
            <a:r>
              <a:rPr lang="en-US" dirty="0"/>
              <a:t>Chief Medical Information Officer (CMIO)</a:t>
            </a:r>
          </a:p>
          <a:p>
            <a:r>
              <a:rPr lang="en-US" dirty="0"/>
              <a:t>Chief Nursing Information Officer (CNIO)</a:t>
            </a:r>
          </a:p>
          <a:p>
            <a:r>
              <a:rPr lang="en-US" dirty="0"/>
              <a:t>Chief Technology Officer (CTO)</a:t>
            </a:r>
          </a:p>
          <a:p>
            <a:r>
              <a:rPr lang="en-US" dirty="0"/>
              <a:t>Chief Information Security Officer (CISO)</a:t>
            </a:r>
          </a:p>
          <a:p>
            <a:r>
              <a:rPr lang="en-US" dirty="0"/>
              <a:t>IT Directors and Chairs</a:t>
            </a:r>
          </a:p>
          <a:p>
            <a:r>
              <a:rPr lang="en-US" dirty="0"/>
              <a:t>Physician and Nurse Champions</a:t>
            </a:r>
          </a:p>
          <a:p>
            <a:r>
              <a:rPr lang="en-US" dirty="0"/>
              <a:t>Additional Roles- Chief Innovation Officer, Chief Applications Officer, Chief Privacy Officer, Chief Experience Office</a:t>
            </a:r>
          </a:p>
        </p:txBody>
      </p:sp>
      <p:sp>
        <p:nvSpPr>
          <p:cNvPr id="2" name="Title 1"/>
          <p:cNvSpPr>
            <a:spLocks noGrp="1"/>
          </p:cNvSpPr>
          <p:nvPr>
            <p:ph type="title"/>
          </p:nvPr>
        </p:nvSpPr>
        <p:spPr/>
        <p:txBody>
          <a:bodyPr/>
          <a:lstStyle/>
          <a:p>
            <a:r>
              <a:rPr lang="en-US"/>
              <a:t>Senior Management Roles and Responsibilities</a:t>
            </a:r>
            <a:endParaRPr lang="en-US" dirty="0"/>
          </a:p>
        </p:txBody>
      </p:sp>
    </p:spTree>
    <p:extLst>
      <p:ext uri="{BB962C8B-B14F-4D97-AF65-F5344CB8AC3E}">
        <p14:creationId xmlns:p14="http://schemas.microsoft.com/office/powerpoint/2010/main" val="195640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304387"/>
          </a:xfrm>
        </p:spPr>
        <p:txBody>
          <a:bodyPr>
            <a:normAutofit fontScale="92500" lnSpcReduction="20000"/>
          </a:bodyPr>
          <a:lstStyle/>
          <a:p>
            <a:r>
              <a:rPr lang="en-US" dirty="0"/>
              <a:t>Staffed with internal FTEs or outsourced staff</a:t>
            </a:r>
          </a:p>
          <a:p>
            <a:r>
              <a:rPr lang="en-US" dirty="0"/>
              <a:t>May be categorized as senior level, midlevel, junior or associate level</a:t>
            </a:r>
          </a:p>
          <a:p>
            <a:r>
              <a:rPr lang="en-US" dirty="0"/>
              <a:t>Titles include – director, manager, architect, analyst, engineer, technician, administrator, programmer and developer</a:t>
            </a:r>
          </a:p>
          <a:p>
            <a:r>
              <a:rPr lang="en-US" dirty="0"/>
              <a:t>Responsibilities</a:t>
            </a:r>
          </a:p>
          <a:p>
            <a:pPr lvl="1"/>
            <a:r>
              <a:rPr lang="en-US" dirty="0"/>
              <a:t>Applications, clinical and business intelligence, data warehouse, database, data center, directory services, help desk, IT security, mobile applications, server, network, telecommunications, storage, systems integrations, backup, messaging, collaboration, technical documentation, virtualization and website</a:t>
            </a:r>
          </a:p>
          <a:p>
            <a:pPr lvl="1"/>
            <a:endParaRPr lang="en-US" dirty="0"/>
          </a:p>
        </p:txBody>
      </p:sp>
      <p:sp>
        <p:nvSpPr>
          <p:cNvPr id="2" name="Title 1"/>
          <p:cNvSpPr>
            <a:spLocks noGrp="1"/>
          </p:cNvSpPr>
          <p:nvPr>
            <p:ph type="title"/>
          </p:nvPr>
        </p:nvSpPr>
        <p:spPr/>
        <p:txBody>
          <a:bodyPr/>
          <a:lstStyle/>
          <a:p>
            <a:r>
              <a:rPr lang="en-US"/>
              <a:t>General IT Roles and Responsibilities</a:t>
            </a:r>
            <a:endParaRPr lang="en-US" dirty="0"/>
          </a:p>
        </p:txBody>
      </p:sp>
    </p:spTree>
    <p:extLst>
      <p:ext uri="{BB962C8B-B14F-4D97-AF65-F5344CB8AC3E}">
        <p14:creationId xmlns:p14="http://schemas.microsoft.com/office/powerpoint/2010/main" val="7407849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AVESELECTION" val="True"/>
</p:tagLst>
</file>

<file path=ppt/tags/tag2.xml><?xml version="1.0" encoding="utf-8"?>
<p:tagLst xmlns:a="http://schemas.openxmlformats.org/drawingml/2006/main" xmlns:r="http://schemas.openxmlformats.org/officeDocument/2006/relationships" xmlns:p="http://schemas.openxmlformats.org/presentationml/2006/main">
  <p:tag name="SAVESELECTION" val="True"/>
</p:tagLst>
</file>

<file path=ppt/tags/tag3.xml><?xml version="1.0" encoding="utf-8"?>
<p:tagLst xmlns:a="http://schemas.openxmlformats.org/drawingml/2006/main" xmlns:r="http://schemas.openxmlformats.org/officeDocument/2006/relationships" xmlns:p="http://schemas.openxmlformats.org/presentationml/2006/main">
  <p:tag name="SAVESELECTION" val="True"/>
</p:tagLst>
</file>

<file path=ppt/theme/theme1.xml><?xml version="1.0" encoding="utf-8"?>
<a:theme xmlns:a="http://schemas.openxmlformats.org/drawingml/2006/main" name="1_Office Theme">
  <a:themeElements>
    <a:clrScheme name="HIMSS">
      <a:dk1>
        <a:srgbClr val="000000"/>
      </a:dk1>
      <a:lt1>
        <a:sysClr val="window" lastClr="FFFFFF"/>
      </a:lt1>
      <a:dk2>
        <a:srgbClr val="8F8F93"/>
      </a:dk2>
      <a:lt2>
        <a:srgbClr val="FFFFFF"/>
      </a:lt2>
      <a:accent1>
        <a:srgbClr val="13547D"/>
      </a:accent1>
      <a:accent2>
        <a:srgbClr val="0C3351"/>
      </a:accent2>
      <a:accent3>
        <a:srgbClr val="1B799F"/>
      </a:accent3>
      <a:accent4>
        <a:srgbClr val="91BAD3"/>
      </a:accent4>
      <a:accent5>
        <a:srgbClr val="414139"/>
      </a:accent5>
      <a:accent6>
        <a:srgbClr val="8F8F93"/>
      </a:accent6>
      <a:hlink>
        <a:srgbClr val="13547D"/>
      </a:hlink>
      <a:folHlink>
        <a:srgbClr val="1B799F"/>
      </a:folHlink>
    </a:clrScheme>
    <a:fontScheme name="Office 2">
      <a:majorFont>
        <a:latin typeface="Proxima Nova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Neue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3571</Words>
  <Application>Microsoft Office PowerPoint</Application>
  <PresentationFormat>Widescreen</PresentationFormat>
  <Paragraphs>577</Paragraphs>
  <Slides>68</Slides>
  <Notes>67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Helvetica Neue Light</vt:lpstr>
      <vt:lpstr>Verdana</vt:lpstr>
      <vt:lpstr>1_Office Theme</vt:lpstr>
      <vt:lpstr>Module 9 Administration Management </vt:lpstr>
      <vt:lpstr>Learning Objectives</vt:lpstr>
      <vt:lpstr>Learning Objectives</vt:lpstr>
      <vt:lpstr>CPHIMS Competency Areas</vt:lpstr>
      <vt:lpstr>Administration Management</vt:lpstr>
      <vt:lpstr>Healthcare IT Roles and Responsibilities</vt:lpstr>
      <vt:lpstr>Healthcare IT Roles and Responsibilities</vt:lpstr>
      <vt:lpstr>Senior Management Roles and Responsibilities</vt:lpstr>
      <vt:lpstr>General IT Roles and Responsibilities</vt:lpstr>
      <vt:lpstr>Health IT Workforce Development Program</vt:lpstr>
      <vt:lpstr>Community College Consortia Program Roles</vt:lpstr>
      <vt:lpstr>University-Based Program Roles</vt:lpstr>
      <vt:lpstr>Staff Competency – Employee Development </vt:lpstr>
      <vt:lpstr>Organizational Training and In-Service Programs</vt:lpstr>
      <vt:lpstr>Job Related IT Certifications</vt:lpstr>
      <vt:lpstr>Professional Development</vt:lpstr>
      <vt:lpstr>Performance Evaluation</vt:lpstr>
      <vt:lpstr>Project Management</vt:lpstr>
      <vt:lpstr>Project Portfolio Management (PPM)</vt:lpstr>
      <vt:lpstr>Project Management Phases</vt:lpstr>
      <vt:lpstr>Initiating</vt:lpstr>
      <vt:lpstr>Planning</vt:lpstr>
      <vt:lpstr>Executing</vt:lpstr>
      <vt:lpstr>Monitoring and Controlling</vt:lpstr>
      <vt:lpstr>Closing</vt:lpstr>
      <vt:lpstr>Project Management-Nine Knowledge Management Areas</vt:lpstr>
      <vt:lpstr>Scope Management</vt:lpstr>
      <vt:lpstr>Project Time Management</vt:lpstr>
      <vt:lpstr>Project Cost Management</vt:lpstr>
      <vt:lpstr>Project Human Resource Management</vt:lpstr>
      <vt:lpstr>Project Procurement Management</vt:lpstr>
      <vt:lpstr>Project Risk Management</vt:lpstr>
      <vt:lpstr>Project Quality Management</vt:lpstr>
      <vt:lpstr>Project Integration Management</vt:lpstr>
      <vt:lpstr>Project Communications Management</vt:lpstr>
      <vt:lpstr>Project Manager</vt:lpstr>
      <vt:lpstr>Vendor Relationships</vt:lpstr>
      <vt:lpstr>Vendor Relationships – Ten Principles</vt:lpstr>
      <vt:lpstr>Steering Committee</vt:lpstr>
      <vt:lpstr>Steering Committee - Strategies</vt:lpstr>
      <vt:lpstr>Adhering to Industry Best Practices</vt:lpstr>
      <vt:lpstr>Documentation – System</vt:lpstr>
      <vt:lpstr>Documentation - Operational</vt:lpstr>
      <vt:lpstr>Documentation - Department</vt:lpstr>
      <vt:lpstr>Customer Service</vt:lpstr>
      <vt:lpstr>Budgeting and Financial Risks</vt:lpstr>
      <vt:lpstr>Budget Risk Management</vt:lpstr>
      <vt:lpstr>Budget Management Steps</vt:lpstr>
      <vt:lpstr>Managing Customer Relationships with Business Leaders</vt:lpstr>
      <vt:lpstr>Practice Questions  Module 9</vt:lpstr>
      <vt:lpstr>Practice Question 1</vt:lpstr>
      <vt:lpstr>Practice Question 1</vt:lpstr>
      <vt:lpstr>Practice Question 2</vt:lpstr>
      <vt:lpstr>Practice Question 2</vt:lpstr>
      <vt:lpstr>Practice Question 3</vt:lpstr>
      <vt:lpstr>Practice Question 3</vt:lpstr>
      <vt:lpstr>Practice Question 4</vt:lpstr>
      <vt:lpstr>Practice Question 4</vt:lpstr>
      <vt:lpstr>Practice Question 5</vt:lpstr>
      <vt:lpstr>Practice Question 5</vt:lpstr>
      <vt:lpstr>Practice Question 6</vt:lpstr>
      <vt:lpstr>Practice Question 6</vt:lpstr>
      <vt:lpstr>Practice Question 7</vt:lpstr>
      <vt:lpstr>Practice Question 7</vt:lpstr>
      <vt:lpstr>Practice Question 8</vt:lpstr>
      <vt:lpstr>Practice Question 8</vt:lpstr>
      <vt:lpstr>Practice Question 9</vt:lpstr>
      <vt:lpstr>Practice Question 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9 Administration Management </dc:title>
  <dc:creator>khristenholmes@gmail.com</dc:creator>
  <cp:lastModifiedBy>khristenholmes@gmail.com</cp:lastModifiedBy>
  <cp:revision>1</cp:revision>
  <dcterms:created xsi:type="dcterms:W3CDTF">2018-12-02T07:30:31Z</dcterms:created>
  <dcterms:modified xsi:type="dcterms:W3CDTF">2018-12-02T07:33:03Z</dcterms:modified>
</cp:coreProperties>
</file>