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784" r:id="rId2"/>
    <p:sldId id="785" r:id="rId3"/>
    <p:sldId id="786" r:id="rId4"/>
    <p:sldId id="787" r:id="rId5"/>
    <p:sldId id="788" r:id="rId6"/>
    <p:sldId id="789" r:id="rId7"/>
    <p:sldId id="790" r:id="rId8"/>
    <p:sldId id="791" r:id="rId9"/>
    <p:sldId id="792" r:id="rId10"/>
    <p:sldId id="793" r:id="rId11"/>
    <p:sldId id="794" r:id="rId12"/>
    <p:sldId id="795" r:id="rId13"/>
    <p:sldId id="796" r:id="rId14"/>
    <p:sldId id="797" r:id="rId15"/>
    <p:sldId id="798" r:id="rId16"/>
    <p:sldId id="799" r:id="rId17"/>
    <p:sldId id="800" r:id="rId18"/>
    <p:sldId id="801" r:id="rId19"/>
    <p:sldId id="802" r:id="rId20"/>
    <p:sldId id="803" r:id="rId21"/>
    <p:sldId id="804" r:id="rId22"/>
    <p:sldId id="805" r:id="rId23"/>
    <p:sldId id="806" r:id="rId24"/>
    <p:sldId id="807" r:id="rId25"/>
    <p:sldId id="808" r:id="rId26"/>
    <p:sldId id="809" r:id="rId27"/>
    <p:sldId id="810" r:id="rId28"/>
    <p:sldId id="811" r:id="rId29"/>
    <p:sldId id="812" r:id="rId30"/>
    <p:sldId id="813" r:id="rId31"/>
    <p:sldId id="814" r:id="rId32"/>
    <p:sldId id="815" r:id="rId33"/>
    <p:sldId id="816" r:id="rId34"/>
    <p:sldId id="817" r:id="rId35"/>
    <p:sldId id="818" r:id="rId36"/>
    <p:sldId id="819" r:id="rId37"/>
    <p:sldId id="820" r:id="rId38"/>
    <p:sldId id="821" r:id="rId39"/>
    <p:sldId id="822" r:id="rId40"/>
    <p:sldId id="823"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CF9B13-DE22-40A5-A119-1A039E0AA539}" type="datetimeFigureOut">
              <a:rPr lang="en-US" smtClean="0"/>
              <a:t>12/2/2018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5F22F-735A-461D-974C-8788B673A3B6}" type="slidenum">
              <a:rPr lang="en-US" smtClean="0"/>
              <a:t>‹#›</a:t>
            </a:fld>
            <a:endParaRPr lang="en-US"/>
          </a:p>
        </p:txBody>
      </p:sp>
    </p:spTree>
    <p:extLst>
      <p:ext uri="{BB962C8B-B14F-4D97-AF65-F5344CB8AC3E}">
        <p14:creationId xmlns:p14="http://schemas.microsoft.com/office/powerpoint/2010/main" val="1801483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Date Placeholder 4"/>
          <p:cNvSpPr>
            <a:spLocks noGrp="1"/>
          </p:cNvSpPr>
          <p:nvPr>
            <p:ph type="dt" sz="quarter" idx="1"/>
          </p:nvPr>
        </p:nvSpPr>
        <p:spPr bwMode="auto">
          <a:xfrm>
            <a:off x="4419826" y="1"/>
            <a:ext cx="3381248" cy="505813"/>
          </a:xfrm>
          <a:prstGeom prst="rect">
            <a:avLst/>
          </a:prstGeom>
          <a:ln>
            <a:miter lim="800000"/>
            <a:headEnd/>
            <a:tailEnd/>
          </a:ln>
        </p:spPr>
        <p:txBody>
          <a:bodyPr wrap="square" numCol="1" anchor="t"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Arial" pitchFamily="34" charset="0"/>
            </a:endParaRPr>
          </a:p>
        </p:txBody>
      </p:sp>
    </p:spTree>
    <p:extLst>
      <p:ext uri="{BB962C8B-B14F-4D97-AF65-F5344CB8AC3E}">
        <p14:creationId xmlns:p14="http://schemas.microsoft.com/office/powerpoint/2010/main" val="3489676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6585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1740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6194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164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6842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8956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78805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04987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36086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65043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Date Placeholder 4"/>
          <p:cNvSpPr>
            <a:spLocks noGrp="1"/>
          </p:cNvSpPr>
          <p:nvPr>
            <p:ph type="dt" sz="quarter" idx="1"/>
          </p:nvPr>
        </p:nvSpPr>
        <p:spPr bwMode="auto">
          <a:xfrm>
            <a:off x="4419826" y="1"/>
            <a:ext cx="3381248" cy="505813"/>
          </a:xfrm>
          <a:prstGeom prst="rect">
            <a:avLst/>
          </a:prstGeom>
          <a:ln>
            <a:miter lim="800000"/>
            <a:headEnd/>
            <a:tailEnd/>
          </a:ln>
        </p:spPr>
        <p:txBody>
          <a:bodyPr wrap="square" numCol="1" anchor="t"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Arial" pitchFamily="34" charset="0"/>
            </a:endParaRPr>
          </a:p>
        </p:txBody>
      </p:sp>
    </p:spTree>
    <p:extLst>
      <p:ext uri="{BB962C8B-B14F-4D97-AF65-F5344CB8AC3E}">
        <p14:creationId xmlns:p14="http://schemas.microsoft.com/office/powerpoint/2010/main" val="7101728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9459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76995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79918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36322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00317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18776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15015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12310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7374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6160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Date Placeholder 4"/>
          <p:cNvSpPr>
            <a:spLocks noGrp="1"/>
          </p:cNvSpPr>
          <p:nvPr>
            <p:ph type="dt" sz="quarter" idx="1"/>
          </p:nvPr>
        </p:nvSpPr>
        <p:spPr bwMode="auto">
          <a:xfrm>
            <a:off x="4419826" y="1"/>
            <a:ext cx="3381248" cy="505813"/>
          </a:xfrm>
          <a:prstGeom prst="rect">
            <a:avLst/>
          </a:prstGeom>
          <a:ln>
            <a:miter lim="800000"/>
            <a:headEnd/>
            <a:tailEnd/>
          </a:ln>
        </p:spPr>
        <p:txBody>
          <a:bodyPr wrap="square" numCol="1" anchor="t"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Arial" pitchFamily="34" charset="0"/>
            </a:endParaRPr>
          </a:p>
        </p:txBody>
      </p:sp>
    </p:spTree>
    <p:extLst>
      <p:ext uri="{BB962C8B-B14F-4D97-AF65-F5344CB8AC3E}">
        <p14:creationId xmlns:p14="http://schemas.microsoft.com/office/powerpoint/2010/main" val="36594262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53325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58823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22652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18532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31659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11659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23510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58566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77130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a:p>
        </p:txBody>
      </p:sp>
    </p:spTree>
    <p:extLst>
      <p:ext uri="{BB962C8B-B14F-4D97-AF65-F5344CB8AC3E}">
        <p14:creationId xmlns:p14="http://schemas.microsoft.com/office/powerpoint/2010/main" val="539533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Date Placeholder 4"/>
          <p:cNvSpPr>
            <a:spLocks noGrp="1"/>
          </p:cNvSpPr>
          <p:nvPr>
            <p:ph type="dt" sz="quarter" idx="1"/>
          </p:nvPr>
        </p:nvSpPr>
        <p:spPr bwMode="auto">
          <a:xfrm>
            <a:off x="4419826" y="1"/>
            <a:ext cx="3381248" cy="505813"/>
          </a:xfrm>
          <a:prstGeom prst="rect">
            <a:avLst/>
          </a:prstGeom>
          <a:ln>
            <a:miter lim="800000"/>
            <a:headEnd/>
            <a:tailEnd/>
          </a:ln>
        </p:spPr>
        <p:txBody>
          <a:bodyPr wrap="square" numCol="1" anchor="t"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Arial" pitchFamily="34" charset="0"/>
            </a:endParaRPr>
          </a:p>
        </p:txBody>
      </p:sp>
    </p:spTree>
    <p:extLst>
      <p:ext uri="{BB962C8B-B14F-4D97-AF65-F5344CB8AC3E}">
        <p14:creationId xmlns:p14="http://schemas.microsoft.com/office/powerpoint/2010/main" val="12908950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9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a:p>
        </p:txBody>
      </p:sp>
    </p:spTree>
    <p:extLst>
      <p:ext uri="{BB962C8B-B14F-4D97-AF65-F5344CB8AC3E}">
        <p14:creationId xmlns:p14="http://schemas.microsoft.com/office/powerpoint/2010/main" val="2644304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07415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30374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4626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76530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a:xfrm>
            <a:off x="4419826" y="1"/>
            <a:ext cx="3381248" cy="505813"/>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297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7173575" y="1919113"/>
            <a:ext cx="4669496" cy="882587"/>
          </a:xfrm>
          <a:prstGeom prst="rect">
            <a:avLst/>
          </a:prstGeom>
        </p:spPr>
        <p:txBody>
          <a:bodyPr lIns="0" rIns="0" anchor="t">
            <a:normAutofit/>
          </a:bodyPr>
          <a:lstStyle>
            <a:lvl1pPr>
              <a:lnSpc>
                <a:spcPct val="100000"/>
              </a:lnSpc>
              <a:spcBef>
                <a:spcPts val="0"/>
              </a:spcBef>
              <a:spcAft>
                <a:spcPts val="0"/>
              </a:spcAft>
              <a:defRPr sz="3000" baseline="0">
                <a:solidFill>
                  <a:srgbClr val="217AA0"/>
                </a:solidFill>
              </a:defRPr>
            </a:lvl1pPr>
          </a:lstStyle>
          <a:p>
            <a:r>
              <a:rPr lang="en-US" dirty="0"/>
              <a:t>Place Title Here</a:t>
            </a:r>
          </a:p>
        </p:txBody>
      </p:sp>
      <p:sp>
        <p:nvSpPr>
          <p:cNvPr id="3" name="Subtitle 2"/>
          <p:cNvSpPr>
            <a:spLocks noGrp="1"/>
          </p:cNvSpPr>
          <p:nvPr>
            <p:ph type="subTitle" idx="1"/>
          </p:nvPr>
        </p:nvSpPr>
        <p:spPr>
          <a:xfrm>
            <a:off x="7173577" y="2955637"/>
            <a:ext cx="4669495" cy="1508605"/>
          </a:xfrm>
          <a:prstGeom prst="rect">
            <a:avLst/>
          </a:prstGeom>
        </p:spPr>
        <p:txBody>
          <a:bodyPr lIns="0" rIns="0" anchor="t">
            <a:normAutofit/>
          </a:bodyPr>
          <a:lstStyle>
            <a:lvl1pPr marL="0" indent="0" algn="l">
              <a:lnSpc>
                <a:spcPct val="100000"/>
              </a:lnSpc>
              <a:buNone/>
              <a:defRPr sz="2000" b="1" i="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33798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 Titl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974952" y="1919113"/>
            <a:ext cx="10868120" cy="882587"/>
          </a:xfrm>
          <a:prstGeom prst="rect">
            <a:avLst/>
          </a:prstGeom>
        </p:spPr>
        <p:txBody>
          <a:bodyPr lIns="0" rIns="0" anchor="t">
            <a:normAutofit/>
          </a:bodyPr>
          <a:lstStyle>
            <a:lvl1pPr>
              <a:lnSpc>
                <a:spcPct val="80000"/>
              </a:lnSpc>
              <a:spcBef>
                <a:spcPts val="0"/>
              </a:spcBef>
              <a:spcAft>
                <a:spcPts val="0"/>
              </a:spcAft>
              <a:defRPr sz="3600" baseline="0">
                <a:solidFill>
                  <a:srgbClr val="217AA0"/>
                </a:solidFill>
              </a:defRPr>
            </a:lvl1pPr>
          </a:lstStyle>
          <a:p>
            <a:r>
              <a:rPr lang="en-US" dirty="0"/>
              <a:t>Place Subtitle Here</a:t>
            </a:r>
          </a:p>
        </p:txBody>
      </p:sp>
      <p:sp>
        <p:nvSpPr>
          <p:cNvPr id="3" name="Subtitle 2"/>
          <p:cNvSpPr>
            <a:spLocks noGrp="1"/>
          </p:cNvSpPr>
          <p:nvPr>
            <p:ph type="subTitle" idx="1"/>
          </p:nvPr>
        </p:nvSpPr>
        <p:spPr>
          <a:xfrm>
            <a:off x="974951" y="2955637"/>
            <a:ext cx="10868120" cy="1508605"/>
          </a:xfrm>
          <a:prstGeom prst="rect">
            <a:avLst/>
          </a:prstGeom>
        </p:spPr>
        <p:txBody>
          <a:bodyPr lIns="0" rIns="0" anchor="t">
            <a:normAutofit/>
          </a:bodyPr>
          <a:lstStyle>
            <a:lvl1pPr marL="0" indent="0" algn="l">
              <a:buNone/>
              <a:defRPr sz="2800" b="1" i="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2126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54425" y="1579056"/>
            <a:ext cx="10627975" cy="3479031"/>
          </a:xfrm>
          <a:prstGeom prst="rect">
            <a:avLst/>
          </a:prstGeom>
        </p:spPr>
        <p:txBody>
          <a:bodyPr>
            <a:normAutofit/>
          </a:bodyPr>
          <a:lstStyle>
            <a:lvl1pPr marL="192024" indent="-192024">
              <a:lnSpc>
                <a:spcPct val="100000"/>
              </a:lnSpc>
              <a:defRPr sz="2400">
                <a:solidFill>
                  <a:schemeClr val="tx1"/>
                </a:solidFill>
              </a:defRPr>
            </a:lvl1pPr>
            <a:lvl2pPr>
              <a:lnSpc>
                <a:spcPct val="100000"/>
              </a:lnSpc>
              <a:defRPr sz="2400">
                <a:solidFill>
                  <a:schemeClr val="tx1"/>
                </a:solidFill>
              </a:defRPr>
            </a:lvl2pPr>
            <a:lvl3pPr>
              <a:lnSpc>
                <a:spcPct val="100000"/>
              </a:lnSpc>
              <a:defRPr sz="2400">
                <a:solidFill>
                  <a:schemeClr val="tx1"/>
                </a:solidFill>
              </a:defRPr>
            </a:lvl3pPr>
            <a:lvl4pPr>
              <a:lnSpc>
                <a:spcPct val="100000"/>
              </a:lnSpc>
              <a:defRPr sz="2400">
                <a:solidFill>
                  <a:schemeClr val="tx1"/>
                </a:solidFill>
              </a:defRPr>
            </a:lvl4pPr>
            <a:lvl5pPr>
              <a:lnSpc>
                <a:spcPct val="100000"/>
              </a:lnSpc>
              <a:defRPr sz="2400">
                <a:solidFill>
                  <a:schemeClr val="tx1"/>
                </a:solidFill>
              </a:defRPr>
            </a:lvl5pPr>
          </a:lstStyle>
          <a:p>
            <a:pPr lvl="0"/>
            <a:r>
              <a:rPr lang="en-US" dirty="0"/>
              <a:t>Click to edit Master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p:cNvSpPr>
            <a:spLocks noGrp="1"/>
          </p:cNvSpPr>
          <p:nvPr>
            <p:ph type="title"/>
          </p:nvPr>
        </p:nvSpPr>
        <p:spPr>
          <a:xfrm>
            <a:off x="954425" y="572003"/>
            <a:ext cx="10627977" cy="804333"/>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58422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974949" y="1775435"/>
            <a:ext cx="5021568" cy="3971636"/>
          </a:xfrm>
          <a:prstGeom prst="rect">
            <a:avLst/>
          </a:prstGeom>
        </p:spPr>
        <p:txBody>
          <a:bodyPr>
            <a:normAutofit/>
          </a:bodyPr>
          <a:lstStyle>
            <a:lvl1pPr marL="192024" indent="-192024">
              <a:lnSpc>
                <a:spcPct val="90000"/>
              </a:lnSpc>
              <a:defRPr sz="2000">
                <a:solidFill>
                  <a:schemeClr val="tx1"/>
                </a:solidFill>
              </a:defRPr>
            </a:lvl1pPr>
            <a:lvl2pPr>
              <a:lnSpc>
                <a:spcPct val="80000"/>
              </a:lnSpc>
              <a:defRPr sz="2000">
                <a:solidFill>
                  <a:schemeClr val="tx1"/>
                </a:solidFill>
              </a:defRPr>
            </a:lvl2pPr>
            <a:lvl3pPr>
              <a:lnSpc>
                <a:spcPct val="80000"/>
              </a:lnSpc>
              <a:defRPr sz="2000">
                <a:solidFill>
                  <a:schemeClr val="tx1"/>
                </a:solidFill>
              </a:defRPr>
            </a:lvl3pPr>
            <a:lvl4pPr>
              <a:lnSpc>
                <a:spcPct val="80000"/>
              </a:lnSpc>
              <a:defRPr sz="2000">
                <a:solidFill>
                  <a:schemeClr val="tx1"/>
                </a:solidFill>
              </a:defRPr>
            </a:lvl4pPr>
            <a:lvl5pPr>
              <a:lnSpc>
                <a:spcPct val="80000"/>
              </a:lnSpc>
              <a:defRPr sz="20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6193370" y="1775435"/>
            <a:ext cx="5389033" cy="3971636"/>
          </a:xfrm>
          <a:prstGeom prst="rect">
            <a:avLst/>
          </a:prstGeom>
        </p:spPr>
        <p:txBody>
          <a:bodyPr>
            <a:normAutofit/>
          </a:bodyPr>
          <a:lstStyle>
            <a:lvl1pPr marL="192024" indent="-192024">
              <a:lnSpc>
                <a:spcPct val="100000"/>
              </a:lnSpc>
              <a:defRPr sz="2000">
                <a:solidFill>
                  <a:schemeClr val="tx1"/>
                </a:solidFill>
              </a:defRPr>
            </a:lvl1pPr>
            <a:lvl2pPr>
              <a:lnSpc>
                <a:spcPct val="100000"/>
              </a:lnSpc>
              <a:defRPr sz="2000">
                <a:solidFill>
                  <a:schemeClr val="tx1"/>
                </a:solidFill>
              </a:defRPr>
            </a:lvl2pPr>
            <a:lvl3pPr>
              <a:lnSpc>
                <a:spcPct val="100000"/>
              </a:lnSpc>
              <a:defRPr sz="2000">
                <a:solidFill>
                  <a:schemeClr val="tx1"/>
                </a:solidFill>
              </a:defRPr>
            </a:lvl3pPr>
            <a:lvl4pPr>
              <a:lnSpc>
                <a:spcPct val="100000"/>
              </a:lnSpc>
              <a:defRPr sz="2000">
                <a:solidFill>
                  <a:schemeClr val="tx1"/>
                </a:solidFill>
              </a:defRPr>
            </a:lvl4pPr>
            <a:lvl5pPr>
              <a:lnSpc>
                <a:spcPct val="100000"/>
              </a:lnSpc>
              <a:defRPr sz="20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1"/>
          <p:cNvSpPr>
            <a:spLocks noGrp="1"/>
          </p:cNvSpPr>
          <p:nvPr>
            <p:ph type="title"/>
          </p:nvPr>
        </p:nvSpPr>
        <p:spPr>
          <a:xfrm>
            <a:off x="954425" y="572003"/>
            <a:ext cx="10627977" cy="804333"/>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749837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74949" y="627581"/>
            <a:ext cx="3645736" cy="1056410"/>
          </a:xfrm>
          <a:prstGeom prst="rect">
            <a:avLst/>
          </a:prstGeom>
        </p:spPr>
        <p:txBody>
          <a:bodyPr anchor="t"/>
          <a:lstStyle>
            <a:lvl1pPr algn="l">
              <a:lnSpc>
                <a:spcPct val="80000"/>
              </a:lnSpc>
              <a:defRPr sz="2000" b="1"/>
            </a:lvl1pPr>
          </a:lstStyle>
          <a:p>
            <a:r>
              <a:rPr lang="en-US" dirty="0"/>
              <a:t>Click to edit Master title style</a:t>
            </a:r>
          </a:p>
        </p:txBody>
      </p:sp>
      <p:sp>
        <p:nvSpPr>
          <p:cNvPr id="3" name="Content Placeholder 2"/>
          <p:cNvSpPr>
            <a:spLocks noGrp="1"/>
          </p:cNvSpPr>
          <p:nvPr>
            <p:ph idx="1"/>
          </p:nvPr>
        </p:nvSpPr>
        <p:spPr>
          <a:xfrm>
            <a:off x="4766733" y="627581"/>
            <a:ext cx="6815667" cy="4883450"/>
          </a:xfrm>
          <a:prstGeom prst="rect">
            <a:avLst/>
          </a:prstGeom>
        </p:spPr>
        <p:txBody>
          <a:bodyPr>
            <a:normAutofit/>
          </a:bodyPr>
          <a:lstStyle>
            <a:lvl1pPr marL="192024" indent="-192024">
              <a:lnSpc>
                <a:spcPct val="100000"/>
              </a:lnSpc>
              <a:defRPr sz="2000">
                <a:solidFill>
                  <a:schemeClr val="tx1"/>
                </a:solidFill>
              </a:defRPr>
            </a:lvl1pPr>
            <a:lvl2pPr>
              <a:lnSpc>
                <a:spcPct val="100000"/>
              </a:lnSpc>
              <a:defRPr sz="2000">
                <a:solidFill>
                  <a:schemeClr val="tx1"/>
                </a:solidFill>
              </a:defRPr>
            </a:lvl2pPr>
            <a:lvl3pPr>
              <a:lnSpc>
                <a:spcPct val="100000"/>
              </a:lnSpc>
              <a:defRPr sz="2000">
                <a:solidFill>
                  <a:schemeClr val="tx1"/>
                </a:solidFill>
              </a:defRPr>
            </a:lvl3pPr>
            <a:lvl4pPr>
              <a:lnSpc>
                <a:spcPct val="100000"/>
              </a:lnSpc>
              <a:defRPr sz="2000">
                <a:solidFill>
                  <a:schemeClr val="tx1"/>
                </a:solidFill>
              </a:defRPr>
            </a:lvl4pPr>
            <a:lvl5pPr>
              <a:lnSpc>
                <a:spcPct val="100000"/>
              </a:lnSpc>
              <a:defRPr sz="20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74949" y="1435103"/>
            <a:ext cx="3645736" cy="4075929"/>
          </a:xfrm>
          <a:prstGeom prst="rect">
            <a:avLst/>
          </a:prstGeom>
        </p:spPr>
        <p:txBody>
          <a:bodyPr>
            <a:normAutofit/>
          </a:bodyPr>
          <a:lstStyle>
            <a:lvl1pPr marL="192024" indent="-192024">
              <a:lnSpc>
                <a:spcPct val="100000"/>
              </a:lnSpc>
              <a:buFont typeface="Arial"/>
              <a:buChar char="•"/>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109473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74949" y="4527494"/>
            <a:ext cx="10658251" cy="490931"/>
          </a:xfrm>
          <a:prstGeom prst="rect">
            <a:avLst/>
          </a:prstGeo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0" y="2"/>
            <a:ext cx="12192000" cy="451723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74949" y="5018425"/>
            <a:ext cx="10658251" cy="769699"/>
          </a:xfrm>
          <a:prstGeom prst="rect">
            <a:avLst/>
          </a:prstGeom>
        </p:spPr>
        <p:txBody>
          <a:bodyPr/>
          <a:lstStyle>
            <a:lvl1pPr marL="0" indent="0">
              <a:lnSpc>
                <a:spcPct val="10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3098562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9088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458707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457200" rtl="0" eaLnBrk="1" latinLnBrk="0" hangingPunct="1">
        <a:spcBef>
          <a:spcPct val="0"/>
        </a:spcBef>
        <a:buNone/>
        <a:defRPr sz="2800" b="1" i="0" kern="1200">
          <a:solidFill>
            <a:srgbClr val="217AA0"/>
          </a:solidFill>
          <a:latin typeface="Verdana"/>
          <a:ea typeface="+mj-ea"/>
          <a:cs typeface="Verdana"/>
        </a:defRPr>
      </a:lvl1pPr>
    </p:titleStyle>
    <p:bodyStyle>
      <a:lvl1pPr marL="192024" indent="-192024" algn="l" defTabSz="457200" rtl="0" eaLnBrk="1" latinLnBrk="0" hangingPunct="1">
        <a:lnSpc>
          <a:spcPct val="100000"/>
        </a:lnSpc>
        <a:spcBef>
          <a:spcPct val="20000"/>
        </a:spcBef>
        <a:spcAft>
          <a:spcPts val="600"/>
        </a:spcAft>
        <a:buFont typeface="Arial"/>
        <a:buChar char="•"/>
        <a:defRPr sz="2400" b="0" i="0" kern="1200">
          <a:solidFill>
            <a:srgbClr val="636363"/>
          </a:solidFill>
          <a:latin typeface="Arial"/>
          <a:ea typeface="+mn-ea"/>
          <a:cs typeface="Arial"/>
        </a:defRPr>
      </a:lvl1pPr>
      <a:lvl2pPr marL="742950" indent="-285750" algn="l" defTabSz="457200" rtl="0" eaLnBrk="1" latinLnBrk="0" hangingPunct="1">
        <a:lnSpc>
          <a:spcPct val="100000"/>
        </a:lnSpc>
        <a:spcBef>
          <a:spcPct val="20000"/>
        </a:spcBef>
        <a:spcAft>
          <a:spcPts val="600"/>
        </a:spcAft>
        <a:buFont typeface="Arial"/>
        <a:buChar char="–"/>
        <a:defRPr sz="2400" b="0" i="0" kern="1200">
          <a:solidFill>
            <a:srgbClr val="636363"/>
          </a:solidFill>
          <a:latin typeface="Arial"/>
          <a:ea typeface="+mn-ea"/>
          <a:cs typeface="Arial"/>
        </a:defRPr>
      </a:lvl2pPr>
      <a:lvl3pPr marL="1143000" indent="-228600" algn="l" defTabSz="457200" rtl="0" eaLnBrk="1" latinLnBrk="0" hangingPunct="1">
        <a:lnSpc>
          <a:spcPct val="100000"/>
        </a:lnSpc>
        <a:spcBef>
          <a:spcPct val="20000"/>
        </a:spcBef>
        <a:spcAft>
          <a:spcPts val="600"/>
        </a:spcAft>
        <a:buFont typeface="Arial"/>
        <a:buChar char="•"/>
        <a:defRPr sz="2400" b="0" i="0" kern="1200">
          <a:solidFill>
            <a:srgbClr val="636363"/>
          </a:solidFill>
          <a:latin typeface="Arial"/>
          <a:ea typeface="+mn-ea"/>
          <a:cs typeface="Arial"/>
        </a:defRPr>
      </a:lvl3pPr>
      <a:lvl4pPr marL="1600200" indent="-228600" algn="l" defTabSz="457200" rtl="0" eaLnBrk="1" latinLnBrk="0" hangingPunct="1">
        <a:lnSpc>
          <a:spcPct val="100000"/>
        </a:lnSpc>
        <a:spcBef>
          <a:spcPct val="20000"/>
        </a:spcBef>
        <a:spcAft>
          <a:spcPts val="600"/>
        </a:spcAft>
        <a:buFont typeface="Arial"/>
        <a:buChar char="–"/>
        <a:defRPr sz="2400" b="0" i="0" kern="1200">
          <a:solidFill>
            <a:srgbClr val="636363"/>
          </a:solidFill>
          <a:latin typeface="Arial"/>
          <a:ea typeface="+mn-ea"/>
          <a:cs typeface="Arial"/>
        </a:defRPr>
      </a:lvl4pPr>
      <a:lvl5pPr marL="2057400" indent="-228600" algn="l" defTabSz="457200" rtl="0" eaLnBrk="1" latinLnBrk="0" hangingPunct="1">
        <a:lnSpc>
          <a:spcPct val="100000"/>
        </a:lnSpc>
        <a:spcBef>
          <a:spcPct val="20000"/>
        </a:spcBef>
        <a:spcAft>
          <a:spcPts val="600"/>
        </a:spcAft>
        <a:buFont typeface="Arial"/>
        <a:buChar char="»"/>
        <a:defRPr sz="2400" b="0" i="0" kern="1200">
          <a:solidFill>
            <a:srgbClr val="636363"/>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3865" y="1477819"/>
            <a:ext cx="3619440" cy="882587"/>
          </a:xfrm>
        </p:spPr>
        <p:txBody>
          <a:bodyPr rtlCol="0">
            <a:noAutofit/>
          </a:bodyPr>
          <a:lstStyle/>
          <a:p>
            <a:pPr eaLnBrk="1" fontAlgn="auto" hangingPunct="1">
              <a:defRPr/>
            </a:pPr>
            <a:r>
              <a:rPr lang="en-US" dirty="0">
                <a:ea typeface="+mj-ea"/>
              </a:rPr>
              <a:t>Module 5</a:t>
            </a:r>
            <a:br>
              <a:rPr lang="en-US" dirty="0">
                <a:ea typeface="+mj-ea"/>
              </a:rPr>
            </a:br>
            <a:r>
              <a:rPr lang="en-US" dirty="0">
                <a:ea typeface="+mj-ea"/>
              </a:rPr>
              <a:t>Systems Selection, Implementation, Support and Maintenance</a:t>
            </a:r>
          </a:p>
        </p:txBody>
      </p:sp>
    </p:spTree>
    <p:custDataLst>
      <p:tags r:id="rId1"/>
    </p:custDataLst>
    <p:extLst>
      <p:ext uri="{BB962C8B-B14F-4D97-AF65-F5344CB8AC3E}">
        <p14:creationId xmlns:p14="http://schemas.microsoft.com/office/powerpoint/2010/main" val="2202834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5"/>
            <a:ext cx="7970981" cy="4003598"/>
          </a:xfrm>
        </p:spPr>
        <p:txBody>
          <a:bodyPr>
            <a:normAutofit fontScale="92500" lnSpcReduction="20000"/>
          </a:bodyPr>
          <a:lstStyle/>
          <a:p>
            <a:r>
              <a:rPr lang="en-US" dirty="0"/>
              <a:t>Held at the beginning of the implementation, after sponsors approve the implementation plan</a:t>
            </a:r>
          </a:p>
          <a:p>
            <a:r>
              <a:rPr lang="en-US" dirty="0"/>
              <a:t>Agenda should include</a:t>
            </a:r>
          </a:p>
          <a:p>
            <a:pPr lvl="1"/>
            <a:r>
              <a:rPr lang="en-US" dirty="0"/>
              <a:t>Project scope</a:t>
            </a:r>
          </a:p>
          <a:p>
            <a:pPr lvl="1"/>
            <a:r>
              <a:rPr lang="en-US" dirty="0"/>
              <a:t>Project management methodology</a:t>
            </a:r>
          </a:p>
          <a:p>
            <a:pPr lvl="1"/>
            <a:r>
              <a:rPr lang="en-US" dirty="0"/>
              <a:t>Change management process</a:t>
            </a:r>
          </a:p>
          <a:p>
            <a:pPr lvl="1"/>
            <a:r>
              <a:rPr lang="en-US" dirty="0"/>
              <a:t>Identified risks and their mitigation strategies</a:t>
            </a:r>
          </a:p>
          <a:p>
            <a:pPr lvl="1"/>
            <a:r>
              <a:rPr lang="en-US" dirty="0"/>
              <a:t>Introduction of the project team and their roles</a:t>
            </a:r>
          </a:p>
          <a:p>
            <a:pPr lvl="1"/>
            <a:r>
              <a:rPr lang="en-US" dirty="0"/>
              <a:t>High-level milestones and schedule</a:t>
            </a:r>
          </a:p>
          <a:p>
            <a:pPr lvl="1"/>
            <a:r>
              <a:rPr lang="en-US" dirty="0"/>
              <a:t>Communication plan</a:t>
            </a:r>
          </a:p>
        </p:txBody>
      </p:sp>
      <p:sp>
        <p:nvSpPr>
          <p:cNvPr id="2" name="Title 1"/>
          <p:cNvSpPr>
            <a:spLocks noGrp="1"/>
          </p:cNvSpPr>
          <p:nvPr>
            <p:ph type="title"/>
          </p:nvPr>
        </p:nvSpPr>
        <p:spPr/>
        <p:txBody>
          <a:bodyPr/>
          <a:lstStyle/>
          <a:p>
            <a:r>
              <a:rPr lang="en-US"/>
              <a:t>Kickoff Meeting	</a:t>
            </a:r>
            <a:endParaRPr lang="en-US" dirty="0"/>
          </a:p>
        </p:txBody>
      </p:sp>
    </p:spTree>
    <p:extLst>
      <p:ext uri="{BB962C8B-B14F-4D97-AF65-F5344CB8AC3E}">
        <p14:creationId xmlns:p14="http://schemas.microsoft.com/office/powerpoint/2010/main" val="2291604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Changes </a:t>
            </a:r>
            <a:r>
              <a:rPr lang="en-US" u="sng" dirty="0"/>
              <a:t>will</a:t>
            </a:r>
            <a:r>
              <a:rPr lang="en-US" dirty="0"/>
              <a:t> occur</a:t>
            </a:r>
          </a:p>
          <a:p>
            <a:r>
              <a:rPr lang="en-US" dirty="0"/>
              <a:t>Plan for these changes and how to evaluate different options</a:t>
            </a:r>
          </a:p>
          <a:p>
            <a:r>
              <a:rPr lang="en-US" dirty="0"/>
              <a:t>Have top-level support and senior level leadership on the change management team</a:t>
            </a:r>
          </a:p>
          <a:p>
            <a:r>
              <a:rPr lang="en-US" dirty="0"/>
              <a:t>Include members from all affected areas</a:t>
            </a:r>
          </a:p>
          <a:p>
            <a:r>
              <a:rPr lang="en-US" dirty="0"/>
              <a:t>Have a defined strategic plan for the team that takes into consideration the culture and politics of the organization</a:t>
            </a:r>
          </a:p>
          <a:p>
            <a:r>
              <a:rPr lang="en-US" dirty="0"/>
              <a:t>Have a clear communication plan</a:t>
            </a:r>
          </a:p>
          <a:p>
            <a:endParaRPr lang="en-US" dirty="0"/>
          </a:p>
        </p:txBody>
      </p:sp>
      <p:sp>
        <p:nvSpPr>
          <p:cNvPr id="2" name="Title 1"/>
          <p:cNvSpPr>
            <a:spLocks noGrp="1"/>
          </p:cNvSpPr>
          <p:nvPr>
            <p:ph type="title"/>
          </p:nvPr>
        </p:nvSpPr>
        <p:spPr/>
        <p:txBody>
          <a:bodyPr>
            <a:noAutofit/>
          </a:bodyPr>
          <a:lstStyle/>
          <a:p>
            <a:r>
              <a:rPr lang="en-US"/>
              <a:t>Organizational Change Management</a:t>
            </a:r>
            <a:endParaRPr lang="en-US" dirty="0"/>
          </a:p>
        </p:txBody>
      </p:sp>
    </p:spTree>
    <p:extLst>
      <p:ext uri="{BB962C8B-B14F-4D97-AF65-F5344CB8AC3E}">
        <p14:creationId xmlns:p14="http://schemas.microsoft.com/office/powerpoint/2010/main" val="3230110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Several different strategies to implement a project. </a:t>
            </a:r>
          </a:p>
          <a:p>
            <a:r>
              <a:rPr lang="en-US" dirty="0"/>
              <a:t>The strategy should be defined early based on the best match to the solution</a:t>
            </a:r>
          </a:p>
          <a:p>
            <a:pPr lvl="1"/>
            <a:r>
              <a:rPr lang="en-US" dirty="0"/>
              <a:t>Big Bang</a:t>
            </a:r>
          </a:p>
          <a:p>
            <a:pPr lvl="1"/>
            <a:r>
              <a:rPr lang="en-US" dirty="0"/>
              <a:t>Phased by location</a:t>
            </a:r>
          </a:p>
          <a:p>
            <a:pPr lvl="1"/>
            <a:r>
              <a:rPr lang="en-US" dirty="0"/>
              <a:t>Phased by functionality</a:t>
            </a:r>
          </a:p>
          <a:p>
            <a:pPr lvl="1"/>
            <a:r>
              <a:rPr lang="en-US" dirty="0"/>
              <a:t>Pilot</a:t>
            </a:r>
          </a:p>
          <a:p>
            <a:pPr lvl="1"/>
            <a:r>
              <a:rPr lang="en-US" dirty="0"/>
              <a:t>Like for like </a:t>
            </a:r>
          </a:p>
        </p:txBody>
      </p:sp>
      <p:sp>
        <p:nvSpPr>
          <p:cNvPr id="2" name="Title 1"/>
          <p:cNvSpPr>
            <a:spLocks noGrp="1"/>
          </p:cNvSpPr>
          <p:nvPr>
            <p:ph type="title"/>
          </p:nvPr>
        </p:nvSpPr>
        <p:spPr/>
        <p:txBody>
          <a:bodyPr>
            <a:normAutofit fontScale="90000"/>
          </a:bodyPr>
          <a:lstStyle/>
          <a:p>
            <a:r>
              <a:rPr lang="en-US" sz="3100"/>
              <a:t>Implementation Strategies</a:t>
            </a:r>
            <a:br>
              <a:rPr lang="en-US"/>
            </a:br>
            <a:endParaRPr lang="en-US" dirty="0"/>
          </a:p>
        </p:txBody>
      </p:sp>
    </p:spTree>
    <p:extLst>
      <p:ext uri="{BB962C8B-B14F-4D97-AF65-F5344CB8AC3E}">
        <p14:creationId xmlns:p14="http://schemas.microsoft.com/office/powerpoint/2010/main" val="2890705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Need to ensure that new system is able to share data with existing systems</a:t>
            </a:r>
          </a:p>
          <a:p>
            <a:pPr lvl="1"/>
            <a:r>
              <a:rPr lang="en-US" dirty="0"/>
              <a:t>Real-time data integration-simultaneous sharing</a:t>
            </a:r>
          </a:p>
          <a:p>
            <a:pPr lvl="1"/>
            <a:r>
              <a:rPr lang="en-US" dirty="0"/>
              <a:t>Scheduled data integration-sharing in batch according to pre-determined time frame</a:t>
            </a:r>
          </a:p>
          <a:p>
            <a:pPr lvl="1"/>
            <a:r>
              <a:rPr lang="en-US" dirty="0"/>
              <a:t>Integration of data from devices</a:t>
            </a:r>
          </a:p>
          <a:p>
            <a:r>
              <a:rPr lang="en-US" dirty="0"/>
              <a:t>Use of an interface engine that receives information from the source system and either passes it directly or makes some modification to the data before passing it along</a:t>
            </a:r>
          </a:p>
        </p:txBody>
      </p:sp>
      <p:sp>
        <p:nvSpPr>
          <p:cNvPr id="2" name="Title 1"/>
          <p:cNvSpPr>
            <a:spLocks noGrp="1"/>
          </p:cNvSpPr>
          <p:nvPr>
            <p:ph type="title"/>
          </p:nvPr>
        </p:nvSpPr>
        <p:spPr/>
        <p:txBody>
          <a:bodyPr/>
          <a:lstStyle/>
          <a:p>
            <a:r>
              <a:rPr lang="en-US"/>
              <a:t>System Integration to Support Business Requirements</a:t>
            </a:r>
            <a:endParaRPr lang="en-US" dirty="0"/>
          </a:p>
        </p:txBody>
      </p:sp>
    </p:spTree>
    <p:extLst>
      <p:ext uri="{BB962C8B-B14F-4D97-AF65-F5344CB8AC3E}">
        <p14:creationId xmlns:p14="http://schemas.microsoft.com/office/powerpoint/2010/main" val="3128539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Usually takes place after testing as project nears activation</a:t>
            </a:r>
          </a:p>
          <a:p>
            <a:r>
              <a:rPr lang="en-US" dirty="0"/>
              <a:t>Several different types; hands on, documented job aides, computer based modules, lectures and demonstrations </a:t>
            </a:r>
          </a:p>
          <a:p>
            <a:r>
              <a:rPr lang="en-US" dirty="0"/>
              <a:t>Many factors are considered when deciding which training strategy is best; for example; -culture, extent of change, number of users, and comfort with computers</a:t>
            </a:r>
          </a:p>
          <a:p>
            <a:r>
              <a:rPr lang="en-US" dirty="0"/>
              <a:t>Training should occur as close to activation so retention is at its highest</a:t>
            </a:r>
          </a:p>
          <a:p>
            <a:pPr marL="0" indent="0">
              <a:buNone/>
            </a:pPr>
            <a:endParaRPr lang="en-US" dirty="0"/>
          </a:p>
        </p:txBody>
      </p:sp>
      <p:sp>
        <p:nvSpPr>
          <p:cNvPr id="2" name="Title 1"/>
          <p:cNvSpPr>
            <a:spLocks noGrp="1"/>
          </p:cNvSpPr>
          <p:nvPr>
            <p:ph type="title"/>
          </p:nvPr>
        </p:nvSpPr>
        <p:spPr/>
        <p:txBody>
          <a:bodyPr/>
          <a:lstStyle/>
          <a:p>
            <a:r>
              <a:rPr lang="en-US"/>
              <a:t>Training</a:t>
            </a:r>
            <a:endParaRPr lang="en-US" dirty="0"/>
          </a:p>
        </p:txBody>
      </p:sp>
    </p:spTree>
    <p:extLst>
      <p:ext uri="{BB962C8B-B14F-4D97-AF65-F5344CB8AC3E}">
        <p14:creationId xmlns:p14="http://schemas.microsoft.com/office/powerpoint/2010/main" val="4015307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6"/>
            <a:ext cx="7970981" cy="4156727"/>
          </a:xfrm>
        </p:spPr>
        <p:txBody>
          <a:bodyPr>
            <a:normAutofit fontScale="77500" lnSpcReduction="20000"/>
          </a:bodyPr>
          <a:lstStyle/>
          <a:p>
            <a:r>
              <a:rPr lang="en-US" dirty="0"/>
              <a:t>Can be very complicated or very simple; completely dependent on the solution and organization</a:t>
            </a:r>
          </a:p>
          <a:p>
            <a:r>
              <a:rPr lang="en-US" dirty="0"/>
              <a:t>Tasks can include;</a:t>
            </a:r>
          </a:p>
          <a:p>
            <a:pPr lvl="1"/>
            <a:r>
              <a:rPr lang="en-US" dirty="0"/>
              <a:t>cutover steps and time determination</a:t>
            </a:r>
          </a:p>
          <a:p>
            <a:pPr lvl="1"/>
            <a:r>
              <a:rPr lang="en-US" dirty="0"/>
              <a:t>ensuring those step are documented and dependencies known</a:t>
            </a:r>
          </a:p>
          <a:p>
            <a:pPr lvl="1"/>
            <a:r>
              <a:rPr lang="en-US" dirty="0"/>
              <a:t>planning a command center, food and drink, supplies, laptops, and  printers</a:t>
            </a:r>
          </a:p>
          <a:p>
            <a:pPr lvl="1"/>
            <a:r>
              <a:rPr lang="en-US" dirty="0"/>
              <a:t>issue resolution and escalation</a:t>
            </a:r>
          </a:p>
          <a:p>
            <a:pPr lvl="1"/>
            <a:r>
              <a:rPr lang="en-US" dirty="0"/>
              <a:t>enhancement logs </a:t>
            </a:r>
          </a:p>
          <a:p>
            <a:pPr lvl="1"/>
            <a:r>
              <a:rPr lang="en-US" dirty="0"/>
              <a:t>executing the communication plan</a:t>
            </a:r>
          </a:p>
          <a:p>
            <a:r>
              <a:rPr lang="en-US" dirty="0"/>
              <a:t>Having clear processes for all the above will greatly increase the success of the roll out and user adoption</a:t>
            </a:r>
          </a:p>
          <a:p>
            <a:endParaRPr lang="en-US" dirty="0"/>
          </a:p>
        </p:txBody>
      </p:sp>
      <p:sp>
        <p:nvSpPr>
          <p:cNvPr id="2" name="Title 1"/>
          <p:cNvSpPr>
            <a:spLocks noGrp="1"/>
          </p:cNvSpPr>
          <p:nvPr>
            <p:ph type="title"/>
          </p:nvPr>
        </p:nvSpPr>
        <p:spPr/>
        <p:txBody>
          <a:bodyPr>
            <a:normAutofit/>
          </a:bodyPr>
          <a:lstStyle/>
          <a:p>
            <a:r>
              <a:rPr lang="en-US"/>
              <a:t>Activation</a:t>
            </a:r>
            <a:endParaRPr lang="en-US" dirty="0"/>
          </a:p>
        </p:txBody>
      </p:sp>
    </p:spTree>
    <p:extLst>
      <p:ext uri="{BB962C8B-B14F-4D97-AF65-F5344CB8AC3E}">
        <p14:creationId xmlns:p14="http://schemas.microsoft.com/office/powerpoint/2010/main" val="2892404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System moves into operations and maintenance mode</a:t>
            </a:r>
          </a:p>
          <a:p>
            <a:r>
              <a:rPr lang="en-US" dirty="0"/>
              <a:t>This move should be planned for during the implementation phase </a:t>
            </a:r>
          </a:p>
          <a:p>
            <a:r>
              <a:rPr lang="en-US" dirty="0"/>
              <a:t>The following processes should be put into place:</a:t>
            </a:r>
          </a:p>
          <a:p>
            <a:pPr lvl="1"/>
            <a:r>
              <a:rPr lang="en-US" dirty="0"/>
              <a:t>Configuration management</a:t>
            </a:r>
          </a:p>
          <a:p>
            <a:pPr lvl="1"/>
            <a:r>
              <a:rPr lang="en-US" dirty="0"/>
              <a:t>Release management</a:t>
            </a:r>
          </a:p>
          <a:p>
            <a:pPr lvl="1"/>
            <a:r>
              <a:rPr lang="en-US" dirty="0"/>
              <a:t>Customer support through a help desk</a:t>
            </a:r>
          </a:p>
          <a:p>
            <a:pPr lvl="1"/>
            <a:r>
              <a:rPr lang="en-US" dirty="0"/>
              <a:t>Resolution of any issues entered a problem tickets</a:t>
            </a:r>
          </a:p>
        </p:txBody>
      </p:sp>
      <p:sp>
        <p:nvSpPr>
          <p:cNvPr id="2" name="Title 1"/>
          <p:cNvSpPr>
            <a:spLocks noGrp="1"/>
          </p:cNvSpPr>
          <p:nvPr>
            <p:ph type="title"/>
          </p:nvPr>
        </p:nvSpPr>
        <p:spPr/>
        <p:txBody>
          <a:bodyPr/>
          <a:lstStyle/>
          <a:p>
            <a:r>
              <a:rPr lang="en-US"/>
              <a:t>Managing Healthcare Information Systems Post Go-Live</a:t>
            </a:r>
            <a:endParaRPr lang="en-US" dirty="0"/>
          </a:p>
        </p:txBody>
      </p:sp>
    </p:spTree>
    <p:extLst>
      <p:ext uri="{BB962C8B-B14F-4D97-AF65-F5344CB8AC3E}">
        <p14:creationId xmlns:p14="http://schemas.microsoft.com/office/powerpoint/2010/main" val="2965904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Clear communication plan when support is transitioned from go-live support models to traditional support models</a:t>
            </a:r>
          </a:p>
          <a:p>
            <a:r>
              <a:rPr lang="en-US" dirty="0"/>
              <a:t>Service Desk knowledge base allows help desk analysts to quickly identify and resolve issues the end users are experiencing </a:t>
            </a:r>
          </a:p>
          <a:p>
            <a:r>
              <a:rPr lang="en-US" dirty="0"/>
              <a:t>Workflow documentation</a:t>
            </a:r>
          </a:p>
          <a:p>
            <a:r>
              <a:rPr lang="en-US" dirty="0"/>
              <a:t>Configuration management process - defines how changes are made and what levels of approval and documentation are required for each change</a:t>
            </a:r>
          </a:p>
          <a:p>
            <a:r>
              <a:rPr lang="en-US" dirty="0"/>
              <a:t>Downtime procedures</a:t>
            </a:r>
          </a:p>
          <a:p>
            <a:endParaRPr lang="en-US" dirty="0"/>
          </a:p>
        </p:txBody>
      </p:sp>
      <p:sp>
        <p:nvSpPr>
          <p:cNvPr id="2" name="Title 1"/>
          <p:cNvSpPr>
            <a:spLocks noGrp="1"/>
          </p:cNvSpPr>
          <p:nvPr>
            <p:ph type="title"/>
          </p:nvPr>
        </p:nvSpPr>
        <p:spPr/>
        <p:txBody>
          <a:bodyPr/>
          <a:lstStyle/>
          <a:p>
            <a:r>
              <a:rPr lang="en-US"/>
              <a:t>Post Go-Live Support</a:t>
            </a:r>
            <a:endParaRPr lang="en-US" dirty="0"/>
          </a:p>
        </p:txBody>
      </p:sp>
    </p:spTree>
    <p:extLst>
      <p:ext uri="{BB962C8B-B14F-4D97-AF65-F5344CB8AC3E}">
        <p14:creationId xmlns:p14="http://schemas.microsoft.com/office/powerpoint/2010/main" val="935733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2000" dirty="0"/>
              <a:t>Watch for trends in usage as well as problems throughout the life cycle</a:t>
            </a:r>
          </a:p>
          <a:p>
            <a:r>
              <a:rPr lang="en-US" sz="2000" dirty="0"/>
              <a:t>Perform analysis regarding whether or not the need that was identified prior to build or purchase has actually been met</a:t>
            </a:r>
          </a:p>
          <a:p>
            <a:r>
              <a:rPr lang="en-US" sz="2000" dirty="0"/>
              <a:t>Reasons to look for these items</a:t>
            </a:r>
          </a:p>
          <a:p>
            <a:pPr lvl="1"/>
            <a:r>
              <a:rPr lang="en-US" sz="2000" dirty="0"/>
              <a:t>Levels of new system adoption</a:t>
            </a:r>
          </a:p>
          <a:p>
            <a:pPr lvl="1"/>
            <a:r>
              <a:rPr lang="en-US" sz="2000" dirty="0"/>
              <a:t>Evaluate user satisfaction</a:t>
            </a:r>
          </a:p>
          <a:p>
            <a:pPr lvl="1"/>
            <a:r>
              <a:rPr lang="en-US" sz="2000" dirty="0"/>
              <a:t>Understand trends in system performance</a:t>
            </a:r>
          </a:p>
          <a:p>
            <a:pPr lvl="1"/>
            <a:r>
              <a:rPr lang="en-US" sz="2000" dirty="0"/>
              <a:t>Trends in error reports, help desk logs, monitor logs, unexpected downtimes to help identify ways to improve system performance</a:t>
            </a:r>
          </a:p>
        </p:txBody>
      </p:sp>
      <p:sp>
        <p:nvSpPr>
          <p:cNvPr id="2" name="Title 1"/>
          <p:cNvSpPr>
            <a:spLocks noGrp="1"/>
          </p:cNvSpPr>
          <p:nvPr>
            <p:ph type="title"/>
          </p:nvPr>
        </p:nvSpPr>
        <p:spPr/>
        <p:txBody>
          <a:bodyPr/>
          <a:lstStyle/>
          <a:p>
            <a:r>
              <a:rPr lang="en-US"/>
              <a:t>Problems and Trends</a:t>
            </a:r>
            <a:endParaRPr lang="en-US" dirty="0"/>
          </a:p>
        </p:txBody>
      </p:sp>
    </p:spTree>
    <p:extLst>
      <p:ext uri="{BB962C8B-B14F-4D97-AF65-F5344CB8AC3E}">
        <p14:creationId xmlns:p14="http://schemas.microsoft.com/office/powerpoint/2010/main" val="2679443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5"/>
            <a:ext cx="7970981" cy="4063756"/>
          </a:xfrm>
        </p:spPr>
        <p:txBody>
          <a:bodyPr>
            <a:normAutofit fontScale="92500" lnSpcReduction="20000"/>
          </a:bodyPr>
          <a:lstStyle/>
          <a:p>
            <a:r>
              <a:rPr lang="en-US" dirty="0"/>
              <a:t>Business continuity plan defines how an organization prepares for and maintains the business functions related to the defined system</a:t>
            </a:r>
          </a:p>
          <a:p>
            <a:r>
              <a:rPr lang="en-US" dirty="0"/>
              <a:t>Disaster recovery plan focuses on the technical aspects such as data backup and recovery after the system goes down</a:t>
            </a:r>
          </a:p>
          <a:p>
            <a:pPr lvl="1"/>
            <a:r>
              <a:rPr lang="en-US" dirty="0"/>
              <a:t>Data backup plan</a:t>
            </a:r>
          </a:p>
          <a:p>
            <a:r>
              <a:rPr lang="en-US" dirty="0"/>
              <a:t>Downtime plan focuses on business aspects such as how to continue without the electronic system</a:t>
            </a:r>
          </a:p>
          <a:p>
            <a:r>
              <a:rPr lang="en-US" dirty="0"/>
              <a:t>All should be tested and revised on a regular basis </a:t>
            </a:r>
          </a:p>
          <a:p>
            <a:r>
              <a:rPr lang="en-US" dirty="0"/>
              <a:t>Analysis of applications &amp; data criticality will define these plans</a:t>
            </a:r>
          </a:p>
        </p:txBody>
      </p:sp>
      <p:sp>
        <p:nvSpPr>
          <p:cNvPr id="2" name="Title 1"/>
          <p:cNvSpPr>
            <a:spLocks noGrp="1"/>
          </p:cNvSpPr>
          <p:nvPr>
            <p:ph type="title"/>
          </p:nvPr>
        </p:nvSpPr>
        <p:spPr/>
        <p:txBody>
          <a:bodyPr/>
          <a:lstStyle/>
          <a:p>
            <a:r>
              <a:rPr lang="en-US"/>
              <a:t>Disaster Recovery &amp; Business Continuity Plans</a:t>
            </a:r>
            <a:endParaRPr lang="en-US" dirty="0"/>
          </a:p>
        </p:txBody>
      </p:sp>
    </p:spTree>
    <p:extLst>
      <p:ext uri="{BB962C8B-B14F-4D97-AF65-F5344CB8AC3E}">
        <p14:creationId xmlns:p14="http://schemas.microsoft.com/office/powerpoint/2010/main" val="1849275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92500" lnSpcReduction="10000"/>
          </a:bodyPr>
          <a:lstStyle/>
          <a:p>
            <a:pPr>
              <a:defRPr/>
            </a:pPr>
            <a:r>
              <a:rPr lang="en-US"/>
              <a:t>Facilitate solution selection criteria</a:t>
            </a:r>
          </a:p>
          <a:p>
            <a:pPr>
              <a:defRPr/>
            </a:pPr>
            <a:r>
              <a:rPr lang="en-US"/>
              <a:t>Select and review team members</a:t>
            </a:r>
          </a:p>
          <a:p>
            <a:pPr>
              <a:defRPr/>
            </a:pPr>
            <a:r>
              <a:rPr lang="en-US"/>
              <a:t>Conduct solution selection activities (e.g., demonstrations, site visits, reference checks)</a:t>
            </a:r>
          </a:p>
          <a:p>
            <a:pPr>
              <a:defRPr/>
            </a:pPr>
            <a:r>
              <a:rPr lang="en-US"/>
              <a:t>Employ organizational change management techniques in support of solution implementation</a:t>
            </a:r>
          </a:p>
          <a:p>
            <a:pPr>
              <a:defRPr/>
            </a:pPr>
            <a:r>
              <a:rPr lang="en-US"/>
              <a:t>Provide knowledge transfer through user and operational manuals and training</a:t>
            </a:r>
          </a:p>
          <a:p>
            <a:pPr>
              <a:defRPr/>
            </a:pPr>
            <a:r>
              <a:rPr lang="en-US"/>
              <a:t>Execute the implementation of solutions</a:t>
            </a:r>
          </a:p>
          <a:p>
            <a:pPr marL="0" indent="0">
              <a:buNone/>
              <a:defRPr/>
            </a:pPr>
            <a:endParaRPr lang="en-US" dirty="0"/>
          </a:p>
        </p:txBody>
      </p:sp>
      <p:sp>
        <p:nvSpPr>
          <p:cNvPr id="7170" name="Title 1"/>
          <p:cNvSpPr>
            <a:spLocks noGrp="1"/>
          </p:cNvSpPr>
          <p:nvPr>
            <p:ph type="title"/>
          </p:nvPr>
        </p:nvSpPr>
        <p:spPr/>
        <p:txBody>
          <a:bodyPr/>
          <a:lstStyle/>
          <a:p>
            <a:pPr eaLnBrk="1" hangingPunct="1"/>
            <a:r>
              <a:rPr lang="en-US" altLang="en-US">
                <a:latin typeface="Verdana" panose="020B0604030504040204" pitchFamily="34" charset="0"/>
                <a:cs typeface="Verdana" panose="020B0604030504040204" pitchFamily="34" charset="0"/>
              </a:rPr>
              <a:t>Learning Objectives</a:t>
            </a:r>
            <a:endParaRPr lang="en-US" altLang="en-US" dirty="0">
              <a:latin typeface="Verdana" panose="020B0604030504040204" pitchFamily="34" charset="0"/>
              <a:cs typeface="Verdana" panose="020B0604030504040204" pitchFamily="34" charset="0"/>
            </a:endParaRPr>
          </a:p>
        </p:txBody>
      </p:sp>
    </p:spTree>
    <p:custDataLst>
      <p:tags r:id="rId1"/>
    </p:custDataLst>
    <p:extLst>
      <p:ext uri="{BB962C8B-B14F-4D97-AF65-F5344CB8AC3E}">
        <p14:creationId xmlns:p14="http://schemas.microsoft.com/office/powerpoint/2010/main" val="145224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defRPr/>
            </a:pPr>
            <a:r>
              <a:rPr lang="en-US"/>
              <a:t>Practice Questions</a:t>
            </a:r>
            <a:br>
              <a:rPr lang="en-US"/>
            </a:br>
            <a:br>
              <a:rPr lang="en-US"/>
            </a:br>
            <a:r>
              <a:rPr lang="en-US"/>
              <a:t>Module 5</a:t>
            </a:r>
            <a:endParaRPr lang="en-US" dirty="0"/>
          </a:p>
        </p:txBody>
      </p:sp>
    </p:spTree>
    <p:extLst>
      <p:ext uri="{BB962C8B-B14F-4D97-AF65-F5344CB8AC3E}">
        <p14:creationId xmlns:p14="http://schemas.microsoft.com/office/powerpoint/2010/main" val="415669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Functional requirements could include the following:</a:t>
            </a:r>
          </a:p>
          <a:p>
            <a:pPr marL="550926" lvl="1" indent="0">
              <a:buNone/>
            </a:pPr>
            <a:r>
              <a:rPr lang="en-US"/>
              <a:t>A. Printers</a:t>
            </a:r>
          </a:p>
          <a:p>
            <a:pPr marL="550926" lvl="1" indent="0">
              <a:buNone/>
            </a:pPr>
            <a:r>
              <a:rPr lang="en-US"/>
              <a:t>B. Workflow redesign</a:t>
            </a:r>
          </a:p>
          <a:p>
            <a:pPr marL="550926" lvl="1" indent="0">
              <a:buNone/>
            </a:pPr>
            <a:r>
              <a:rPr lang="en-US"/>
              <a:t>C. Back up and Recovery Plans</a:t>
            </a:r>
          </a:p>
          <a:p>
            <a:pPr marL="550926" lvl="1" indent="0">
              <a:buNone/>
            </a:pPr>
            <a:r>
              <a:rPr lang="en-US"/>
              <a:t>D. System documentation</a:t>
            </a:r>
            <a:endParaRPr lang="en-US" dirty="0"/>
          </a:p>
        </p:txBody>
      </p:sp>
      <p:sp>
        <p:nvSpPr>
          <p:cNvPr id="2" name="Title 1"/>
          <p:cNvSpPr>
            <a:spLocks noGrp="1"/>
          </p:cNvSpPr>
          <p:nvPr>
            <p:ph type="title"/>
          </p:nvPr>
        </p:nvSpPr>
        <p:spPr/>
        <p:txBody>
          <a:bodyPr>
            <a:normAutofit/>
          </a:bodyPr>
          <a:lstStyle/>
          <a:p>
            <a:r>
              <a:rPr lang="en-US" altLang="en-US" dirty="0"/>
              <a:t>Practice Question 1</a:t>
            </a:r>
            <a:endParaRPr lang="en-US" dirty="0"/>
          </a:p>
        </p:txBody>
      </p:sp>
    </p:spTree>
    <p:extLst>
      <p:ext uri="{BB962C8B-B14F-4D97-AF65-F5344CB8AC3E}">
        <p14:creationId xmlns:p14="http://schemas.microsoft.com/office/powerpoint/2010/main" val="4161577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Functional requirements could include the following:</a:t>
            </a:r>
          </a:p>
          <a:p>
            <a:pPr marL="550926" lvl="1" indent="0">
              <a:buNone/>
            </a:pPr>
            <a:r>
              <a:rPr lang="en-US" dirty="0"/>
              <a:t>A. Printers</a:t>
            </a:r>
          </a:p>
          <a:p>
            <a:pPr marL="550926" lvl="1" indent="0">
              <a:buNone/>
            </a:pPr>
            <a:r>
              <a:rPr lang="en-US" dirty="0"/>
              <a:t>B. Workflow redesign</a:t>
            </a:r>
          </a:p>
          <a:p>
            <a:pPr marL="550926" lvl="1" indent="0">
              <a:buNone/>
            </a:pPr>
            <a:r>
              <a:rPr lang="en-US" dirty="0"/>
              <a:t>C. Back up and Recovery Plans</a:t>
            </a:r>
          </a:p>
          <a:p>
            <a:pPr marL="550926" lvl="1" indent="0">
              <a:buNone/>
            </a:pPr>
            <a:r>
              <a:rPr lang="en-US" dirty="0"/>
              <a:t>D. System documentation</a:t>
            </a:r>
          </a:p>
        </p:txBody>
      </p:sp>
      <p:sp>
        <p:nvSpPr>
          <p:cNvPr id="2" name="Title 1"/>
          <p:cNvSpPr>
            <a:spLocks noGrp="1"/>
          </p:cNvSpPr>
          <p:nvPr>
            <p:ph type="title"/>
          </p:nvPr>
        </p:nvSpPr>
        <p:spPr/>
        <p:txBody>
          <a:bodyPr>
            <a:normAutofit/>
          </a:bodyPr>
          <a:lstStyle/>
          <a:p>
            <a:r>
              <a:rPr lang="en-US" altLang="en-US" dirty="0"/>
              <a:t>Practice Question 1 </a:t>
            </a:r>
            <a:endParaRPr lang="en-US" dirty="0"/>
          </a:p>
        </p:txBody>
      </p:sp>
      <p:sp>
        <p:nvSpPr>
          <p:cNvPr id="4" name="Freeform 24"/>
          <p:cNvSpPr>
            <a:spLocks/>
          </p:cNvSpPr>
          <p:nvPr/>
        </p:nvSpPr>
        <p:spPr bwMode="auto">
          <a:xfrm>
            <a:off x="1081074" y="2577328"/>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1540055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Which is a characteristic of a request for proposal?</a:t>
            </a:r>
          </a:p>
          <a:p>
            <a:pPr marL="1065276" lvl="1" indent="-514350">
              <a:buAutoNum type="alphaUcPeriod"/>
            </a:pPr>
            <a:r>
              <a:rPr lang="en-US"/>
              <a:t>A collection of documents with high-level requirements</a:t>
            </a:r>
          </a:p>
          <a:p>
            <a:pPr marL="1065276" lvl="1" indent="-514350">
              <a:buAutoNum type="alphaUcPeriod"/>
            </a:pPr>
            <a:r>
              <a:rPr lang="en-US"/>
              <a:t>A collection of documents with detailed requirements</a:t>
            </a:r>
          </a:p>
          <a:p>
            <a:pPr marL="1065276" lvl="1" indent="-514350">
              <a:buAutoNum type="alphaUcPeriod"/>
            </a:pPr>
            <a:r>
              <a:rPr lang="en-US"/>
              <a:t>May or may not include costing information</a:t>
            </a:r>
          </a:p>
          <a:p>
            <a:pPr marL="550926" lvl="1" indent="0">
              <a:buNone/>
            </a:pPr>
            <a:r>
              <a:rPr lang="en-US"/>
              <a:t>D.   An informal request for information </a:t>
            </a:r>
            <a:endParaRPr lang="en-US" dirty="0"/>
          </a:p>
        </p:txBody>
      </p:sp>
      <p:sp>
        <p:nvSpPr>
          <p:cNvPr id="2" name="Title 1"/>
          <p:cNvSpPr>
            <a:spLocks noGrp="1"/>
          </p:cNvSpPr>
          <p:nvPr>
            <p:ph type="title"/>
          </p:nvPr>
        </p:nvSpPr>
        <p:spPr/>
        <p:txBody>
          <a:bodyPr/>
          <a:lstStyle/>
          <a:p>
            <a:r>
              <a:rPr lang="en-US" altLang="en-US" dirty="0"/>
              <a:t>Practice Question 2 </a:t>
            </a:r>
            <a:endParaRPr lang="en-US" dirty="0"/>
          </a:p>
        </p:txBody>
      </p:sp>
    </p:spTree>
    <p:extLst>
      <p:ext uri="{BB962C8B-B14F-4D97-AF65-F5344CB8AC3E}">
        <p14:creationId xmlns:p14="http://schemas.microsoft.com/office/powerpoint/2010/main" val="265992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Which is a characteristic of a request for proposal?</a:t>
            </a:r>
          </a:p>
          <a:p>
            <a:pPr marL="1065276" lvl="1" indent="-514350">
              <a:buAutoNum type="alphaUcPeriod"/>
            </a:pPr>
            <a:r>
              <a:rPr lang="en-US" dirty="0"/>
              <a:t>A collection of documents with high-level requirements</a:t>
            </a:r>
          </a:p>
          <a:p>
            <a:pPr marL="1065276" lvl="1" indent="-514350">
              <a:buAutoNum type="alphaUcPeriod"/>
            </a:pPr>
            <a:r>
              <a:rPr lang="en-US" dirty="0"/>
              <a:t>A collection of documents with detailed requirements</a:t>
            </a:r>
          </a:p>
          <a:p>
            <a:pPr marL="1065276" lvl="1" indent="-514350">
              <a:buAutoNum type="alphaUcPeriod"/>
            </a:pPr>
            <a:r>
              <a:rPr lang="en-US" dirty="0"/>
              <a:t>May or may not include costing information</a:t>
            </a:r>
          </a:p>
          <a:p>
            <a:pPr marL="550926" lvl="1" indent="0">
              <a:buNone/>
            </a:pPr>
            <a:r>
              <a:rPr lang="en-US" dirty="0"/>
              <a:t>D.   An informal request for information </a:t>
            </a:r>
          </a:p>
        </p:txBody>
      </p:sp>
      <p:sp>
        <p:nvSpPr>
          <p:cNvPr id="2" name="Title 1"/>
          <p:cNvSpPr>
            <a:spLocks noGrp="1"/>
          </p:cNvSpPr>
          <p:nvPr>
            <p:ph type="title"/>
          </p:nvPr>
        </p:nvSpPr>
        <p:spPr/>
        <p:txBody>
          <a:bodyPr/>
          <a:lstStyle/>
          <a:p>
            <a:r>
              <a:rPr lang="en-US" dirty="0"/>
              <a:t>Practice Question 2</a:t>
            </a:r>
          </a:p>
        </p:txBody>
      </p:sp>
      <p:sp>
        <p:nvSpPr>
          <p:cNvPr id="4" name="Freeform 24"/>
          <p:cNvSpPr>
            <a:spLocks/>
          </p:cNvSpPr>
          <p:nvPr/>
        </p:nvSpPr>
        <p:spPr bwMode="auto">
          <a:xfrm>
            <a:off x="1062361" y="2569888"/>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2827089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Implementation execution includes the following:</a:t>
            </a:r>
          </a:p>
          <a:p>
            <a:pPr marL="1065276" lvl="1" indent="-514350">
              <a:buAutoNum type="alphaUcPeriod"/>
            </a:pPr>
            <a:r>
              <a:rPr lang="en-US"/>
              <a:t>Definition of the teams roles and responsibilities</a:t>
            </a:r>
          </a:p>
          <a:p>
            <a:pPr marL="1065276" lvl="1" indent="-514350">
              <a:buAutoNum type="alphaUcPeriod"/>
            </a:pPr>
            <a:r>
              <a:rPr lang="en-US"/>
              <a:t>Decision on implementation strategy</a:t>
            </a:r>
          </a:p>
          <a:p>
            <a:pPr marL="1065276" lvl="1" indent="-514350">
              <a:buAutoNum type="alphaUcPeriod"/>
            </a:pPr>
            <a:r>
              <a:rPr lang="en-US"/>
              <a:t>Planning for how to manage organizational changes</a:t>
            </a:r>
          </a:p>
          <a:p>
            <a:pPr marL="1065276" lvl="1" indent="-514350">
              <a:buAutoNum type="alphaUcPeriod"/>
            </a:pPr>
            <a:r>
              <a:rPr lang="en-US"/>
              <a:t>System configuration or build</a:t>
            </a:r>
            <a:endParaRPr lang="en-US" dirty="0"/>
          </a:p>
        </p:txBody>
      </p:sp>
      <p:sp>
        <p:nvSpPr>
          <p:cNvPr id="2" name="Title 1"/>
          <p:cNvSpPr>
            <a:spLocks noGrp="1"/>
          </p:cNvSpPr>
          <p:nvPr>
            <p:ph type="title"/>
          </p:nvPr>
        </p:nvSpPr>
        <p:spPr/>
        <p:txBody>
          <a:bodyPr>
            <a:normAutofit/>
          </a:bodyPr>
          <a:lstStyle/>
          <a:p>
            <a:r>
              <a:rPr lang="en-US" dirty="0"/>
              <a:t>Practice Question 3</a:t>
            </a:r>
          </a:p>
        </p:txBody>
      </p:sp>
    </p:spTree>
    <p:extLst>
      <p:ext uri="{BB962C8B-B14F-4D97-AF65-F5344CB8AC3E}">
        <p14:creationId xmlns:p14="http://schemas.microsoft.com/office/powerpoint/2010/main" val="3836195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Implementation execution includes the following:</a:t>
            </a:r>
          </a:p>
          <a:p>
            <a:pPr marL="1065276" lvl="1" indent="-514350">
              <a:buAutoNum type="alphaUcPeriod"/>
            </a:pPr>
            <a:r>
              <a:rPr lang="en-US" dirty="0"/>
              <a:t>Definition of the teams roles and responsibilities</a:t>
            </a:r>
          </a:p>
          <a:p>
            <a:pPr marL="1065276" lvl="1" indent="-514350">
              <a:buAutoNum type="alphaUcPeriod"/>
            </a:pPr>
            <a:r>
              <a:rPr lang="en-US" dirty="0"/>
              <a:t>Decision on implementation strategy</a:t>
            </a:r>
          </a:p>
          <a:p>
            <a:pPr marL="1065276" lvl="1" indent="-514350">
              <a:buAutoNum type="alphaUcPeriod"/>
            </a:pPr>
            <a:r>
              <a:rPr lang="en-US" dirty="0"/>
              <a:t>Planning for how to manage organizational changes</a:t>
            </a:r>
          </a:p>
          <a:p>
            <a:pPr marL="1065276" lvl="1" indent="-514350">
              <a:buAutoNum type="alphaUcPeriod"/>
            </a:pPr>
            <a:r>
              <a:rPr lang="en-US" dirty="0"/>
              <a:t>System configuration or build</a:t>
            </a:r>
          </a:p>
        </p:txBody>
      </p:sp>
      <p:sp>
        <p:nvSpPr>
          <p:cNvPr id="2" name="Title 1"/>
          <p:cNvSpPr>
            <a:spLocks noGrp="1"/>
          </p:cNvSpPr>
          <p:nvPr>
            <p:ph type="title"/>
          </p:nvPr>
        </p:nvSpPr>
        <p:spPr/>
        <p:txBody>
          <a:bodyPr>
            <a:normAutofit/>
          </a:bodyPr>
          <a:lstStyle/>
          <a:p>
            <a:r>
              <a:rPr lang="en-US" dirty="0"/>
              <a:t>Practice Question 3</a:t>
            </a:r>
          </a:p>
        </p:txBody>
      </p:sp>
      <p:sp>
        <p:nvSpPr>
          <p:cNvPr id="4" name="Freeform 24"/>
          <p:cNvSpPr>
            <a:spLocks/>
          </p:cNvSpPr>
          <p:nvPr/>
        </p:nvSpPr>
        <p:spPr bwMode="auto">
          <a:xfrm>
            <a:off x="1145620" y="3585424"/>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41397134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The implementation strategy in which all functionality is implemented in one location followed by everywhere else is called?</a:t>
            </a:r>
          </a:p>
          <a:p>
            <a:pPr marL="1065276" lvl="1" indent="-514350">
              <a:buAutoNum type="alphaUcPeriod"/>
            </a:pPr>
            <a:r>
              <a:rPr lang="en-US"/>
              <a:t>Phased by location</a:t>
            </a:r>
          </a:p>
          <a:p>
            <a:pPr marL="1065276" lvl="1" indent="-514350">
              <a:buAutoNum type="alphaUcPeriod"/>
            </a:pPr>
            <a:r>
              <a:rPr lang="en-US"/>
              <a:t>Big bang</a:t>
            </a:r>
          </a:p>
          <a:p>
            <a:pPr marL="1065276" lvl="1" indent="-514350">
              <a:buAutoNum type="alphaUcPeriod"/>
            </a:pPr>
            <a:r>
              <a:rPr lang="en-US"/>
              <a:t>Pilot</a:t>
            </a:r>
          </a:p>
          <a:p>
            <a:pPr marL="1065276" lvl="1" indent="-514350">
              <a:buAutoNum type="alphaUcPeriod"/>
            </a:pPr>
            <a:r>
              <a:rPr lang="en-US"/>
              <a:t>Phased by functionality</a:t>
            </a:r>
            <a:endParaRPr lang="en-US" dirty="0"/>
          </a:p>
        </p:txBody>
      </p:sp>
      <p:sp>
        <p:nvSpPr>
          <p:cNvPr id="2" name="Title 1"/>
          <p:cNvSpPr>
            <a:spLocks noGrp="1"/>
          </p:cNvSpPr>
          <p:nvPr>
            <p:ph type="title"/>
          </p:nvPr>
        </p:nvSpPr>
        <p:spPr/>
        <p:txBody>
          <a:bodyPr/>
          <a:lstStyle/>
          <a:p>
            <a:r>
              <a:rPr lang="en-US" dirty="0"/>
              <a:t>Practice Question 4</a:t>
            </a:r>
          </a:p>
        </p:txBody>
      </p:sp>
    </p:spTree>
    <p:extLst>
      <p:ext uri="{BB962C8B-B14F-4D97-AF65-F5344CB8AC3E}">
        <p14:creationId xmlns:p14="http://schemas.microsoft.com/office/powerpoint/2010/main" val="3331916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The implementation strategy in which all functionality is implemented in one location followed by everywhere else is called?</a:t>
            </a:r>
          </a:p>
          <a:p>
            <a:pPr marL="1065276" lvl="1" indent="-514350">
              <a:buAutoNum type="alphaUcPeriod"/>
            </a:pPr>
            <a:r>
              <a:rPr lang="en-US" dirty="0"/>
              <a:t>Phased by location</a:t>
            </a:r>
          </a:p>
          <a:p>
            <a:pPr marL="1065276" lvl="1" indent="-514350">
              <a:buAutoNum type="alphaUcPeriod"/>
            </a:pPr>
            <a:r>
              <a:rPr lang="en-US" dirty="0"/>
              <a:t>Big bang</a:t>
            </a:r>
          </a:p>
          <a:p>
            <a:pPr marL="1065276" lvl="1" indent="-514350">
              <a:buAutoNum type="alphaUcPeriod"/>
            </a:pPr>
            <a:r>
              <a:rPr lang="en-US" dirty="0"/>
              <a:t>Pilot</a:t>
            </a:r>
          </a:p>
          <a:p>
            <a:pPr marL="1065276" lvl="1" indent="-514350">
              <a:buAutoNum type="alphaUcPeriod"/>
            </a:pPr>
            <a:r>
              <a:rPr lang="en-US" dirty="0"/>
              <a:t>Phased by functionality</a:t>
            </a:r>
          </a:p>
        </p:txBody>
      </p:sp>
      <p:sp>
        <p:nvSpPr>
          <p:cNvPr id="2" name="Title 1"/>
          <p:cNvSpPr>
            <a:spLocks noGrp="1"/>
          </p:cNvSpPr>
          <p:nvPr>
            <p:ph type="title"/>
          </p:nvPr>
        </p:nvSpPr>
        <p:spPr/>
        <p:txBody>
          <a:bodyPr/>
          <a:lstStyle/>
          <a:p>
            <a:r>
              <a:rPr lang="en-US" dirty="0"/>
              <a:t>Practice Question 4</a:t>
            </a:r>
          </a:p>
        </p:txBody>
      </p:sp>
      <p:sp>
        <p:nvSpPr>
          <p:cNvPr id="4" name="Freeform 24"/>
          <p:cNvSpPr>
            <a:spLocks/>
          </p:cNvSpPr>
          <p:nvPr/>
        </p:nvSpPr>
        <p:spPr bwMode="auto">
          <a:xfrm>
            <a:off x="1174072" y="3429000"/>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217365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End-user training should be completed at what point in the implementation?</a:t>
            </a:r>
          </a:p>
          <a:p>
            <a:pPr marL="1065276" lvl="1" indent="-514350">
              <a:buAutoNum type="alphaUcPeriod"/>
            </a:pPr>
            <a:r>
              <a:rPr lang="en-US"/>
              <a:t>During the activation</a:t>
            </a:r>
          </a:p>
          <a:p>
            <a:pPr marL="1065276" lvl="1" indent="-514350">
              <a:buAutoNum type="alphaUcPeriod"/>
            </a:pPr>
            <a:r>
              <a:rPr lang="en-US"/>
              <a:t>Right before the activation</a:t>
            </a:r>
          </a:p>
          <a:p>
            <a:pPr marL="1065276" lvl="1" indent="-514350">
              <a:buAutoNum type="alphaUcPeriod"/>
            </a:pPr>
            <a:r>
              <a:rPr lang="en-US"/>
              <a:t>As early as possible</a:t>
            </a:r>
          </a:p>
          <a:p>
            <a:pPr marL="1065276" lvl="1" indent="-514350">
              <a:buAutoNum type="alphaUcPeriod"/>
            </a:pPr>
            <a:r>
              <a:rPr lang="en-US"/>
              <a:t>Right after planning</a:t>
            </a:r>
            <a:endParaRPr lang="en-US" dirty="0"/>
          </a:p>
        </p:txBody>
      </p:sp>
      <p:sp>
        <p:nvSpPr>
          <p:cNvPr id="2" name="Title 1"/>
          <p:cNvSpPr>
            <a:spLocks noGrp="1"/>
          </p:cNvSpPr>
          <p:nvPr>
            <p:ph type="title"/>
          </p:nvPr>
        </p:nvSpPr>
        <p:spPr/>
        <p:txBody>
          <a:bodyPr/>
          <a:lstStyle/>
          <a:p>
            <a:r>
              <a:rPr lang="en-US" dirty="0"/>
              <a:t>Practice Question 5</a:t>
            </a:r>
          </a:p>
        </p:txBody>
      </p:sp>
    </p:spTree>
    <p:extLst>
      <p:ext uri="{BB962C8B-B14F-4D97-AF65-F5344CB8AC3E}">
        <p14:creationId xmlns:p14="http://schemas.microsoft.com/office/powerpoint/2010/main" val="1408948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92500" lnSpcReduction="10000"/>
          </a:bodyPr>
          <a:lstStyle/>
          <a:p>
            <a:pPr>
              <a:defRPr/>
            </a:pPr>
            <a:r>
              <a:rPr lang="en-US" sz="2600"/>
              <a:t>Manage healthcare information systems (e.g., operate, upgrade)</a:t>
            </a:r>
          </a:p>
          <a:p>
            <a:pPr>
              <a:defRPr/>
            </a:pPr>
            <a:r>
              <a:rPr lang="en-US" sz="2600"/>
              <a:t>Analyze data for problems and trends (e.g., error reports, help desk logs, surveys, performance metrics, network monitoring)</a:t>
            </a:r>
          </a:p>
          <a:p>
            <a:pPr>
              <a:defRPr/>
            </a:pPr>
            <a:r>
              <a:rPr lang="en-US" sz="2600"/>
              <a:t>Prioritize issues to ensure critical functions are repaired, maintained, or enhanced</a:t>
            </a:r>
          </a:p>
          <a:p>
            <a:pPr>
              <a:defRPr/>
            </a:pPr>
            <a:r>
              <a:rPr lang="en-US" sz="2600"/>
              <a:t>Incorporate solution into organizational disaster recovery and business continuity plans</a:t>
            </a:r>
          </a:p>
          <a:p>
            <a:pPr>
              <a:defRPr/>
            </a:pPr>
            <a:r>
              <a:rPr lang="en-US" sz="2600"/>
              <a:t>Develop system and personnel downtime procedures</a:t>
            </a:r>
          </a:p>
          <a:p>
            <a:pPr marL="0" indent="0">
              <a:buNone/>
              <a:defRPr/>
            </a:pPr>
            <a:endParaRPr lang="en-US" dirty="0"/>
          </a:p>
        </p:txBody>
      </p:sp>
      <p:sp>
        <p:nvSpPr>
          <p:cNvPr id="7170" name="Title 1"/>
          <p:cNvSpPr>
            <a:spLocks noGrp="1"/>
          </p:cNvSpPr>
          <p:nvPr>
            <p:ph type="title"/>
          </p:nvPr>
        </p:nvSpPr>
        <p:spPr/>
        <p:txBody>
          <a:bodyPr/>
          <a:lstStyle/>
          <a:p>
            <a:pPr eaLnBrk="1" hangingPunct="1"/>
            <a:r>
              <a:rPr lang="en-US" altLang="en-US">
                <a:latin typeface="Verdana" panose="020B0604030504040204" pitchFamily="34" charset="0"/>
                <a:cs typeface="Verdana" panose="020B0604030504040204" pitchFamily="34" charset="0"/>
              </a:rPr>
              <a:t>Learning Objectives</a:t>
            </a:r>
            <a:endParaRPr lang="en-US" altLang="en-US" dirty="0">
              <a:latin typeface="Verdana" panose="020B0604030504040204" pitchFamily="34" charset="0"/>
              <a:cs typeface="Verdana" panose="020B0604030504040204" pitchFamily="34" charset="0"/>
            </a:endParaRPr>
          </a:p>
        </p:txBody>
      </p:sp>
    </p:spTree>
    <p:custDataLst>
      <p:tags r:id="rId1"/>
    </p:custDataLst>
    <p:extLst>
      <p:ext uri="{BB962C8B-B14F-4D97-AF65-F5344CB8AC3E}">
        <p14:creationId xmlns:p14="http://schemas.microsoft.com/office/powerpoint/2010/main" val="2677901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End-user training should be completed at what point in the implementation?</a:t>
            </a:r>
          </a:p>
          <a:p>
            <a:pPr marL="1065276" lvl="1" indent="-514350">
              <a:buAutoNum type="alphaUcPeriod"/>
            </a:pPr>
            <a:r>
              <a:rPr lang="en-US" dirty="0"/>
              <a:t>During the activation</a:t>
            </a:r>
          </a:p>
          <a:p>
            <a:pPr marL="1065276" lvl="1" indent="-514350">
              <a:buAutoNum type="alphaUcPeriod"/>
            </a:pPr>
            <a:r>
              <a:rPr lang="en-US" dirty="0"/>
              <a:t>Right before the activation</a:t>
            </a:r>
          </a:p>
          <a:p>
            <a:pPr marL="1065276" lvl="1" indent="-514350">
              <a:buAutoNum type="alphaUcPeriod"/>
            </a:pPr>
            <a:r>
              <a:rPr lang="en-US" dirty="0"/>
              <a:t>As early as possible</a:t>
            </a:r>
          </a:p>
          <a:p>
            <a:pPr marL="1065276" lvl="1" indent="-514350">
              <a:buAutoNum type="alphaUcPeriod"/>
            </a:pPr>
            <a:r>
              <a:rPr lang="en-US" dirty="0"/>
              <a:t>Right after planning</a:t>
            </a:r>
          </a:p>
        </p:txBody>
      </p:sp>
      <p:sp>
        <p:nvSpPr>
          <p:cNvPr id="2" name="Title 1"/>
          <p:cNvSpPr>
            <a:spLocks noGrp="1"/>
          </p:cNvSpPr>
          <p:nvPr>
            <p:ph type="title"/>
          </p:nvPr>
        </p:nvSpPr>
        <p:spPr/>
        <p:txBody>
          <a:bodyPr/>
          <a:lstStyle/>
          <a:p>
            <a:r>
              <a:rPr lang="en-US" dirty="0"/>
              <a:t>Practice Question 5</a:t>
            </a:r>
          </a:p>
        </p:txBody>
      </p:sp>
      <p:sp>
        <p:nvSpPr>
          <p:cNvPr id="4" name="Freeform 24"/>
          <p:cNvSpPr>
            <a:spLocks/>
          </p:cNvSpPr>
          <p:nvPr/>
        </p:nvSpPr>
        <p:spPr bwMode="auto">
          <a:xfrm>
            <a:off x="954425" y="2564878"/>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14749737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Planning for activation should include which of the following?</a:t>
            </a:r>
          </a:p>
          <a:p>
            <a:pPr marL="1065276" lvl="1" indent="-514350">
              <a:buAutoNum type="alphaUcPeriod"/>
            </a:pPr>
            <a:r>
              <a:rPr lang="en-US" dirty="0"/>
              <a:t>Completing a root cause analysis</a:t>
            </a:r>
          </a:p>
          <a:p>
            <a:pPr marL="1065276" lvl="1" indent="-514350">
              <a:buAutoNum type="alphaUcPeriod"/>
            </a:pPr>
            <a:r>
              <a:rPr lang="en-US" dirty="0"/>
              <a:t>Scheduling post-live support staff</a:t>
            </a:r>
          </a:p>
          <a:p>
            <a:pPr marL="1065276" lvl="1" indent="-514350">
              <a:buAutoNum type="alphaUcPeriod"/>
            </a:pPr>
            <a:r>
              <a:rPr lang="en-US" dirty="0"/>
              <a:t>Defining the test plan</a:t>
            </a:r>
          </a:p>
          <a:p>
            <a:pPr marL="1065276" lvl="1" indent="-514350">
              <a:buAutoNum type="alphaUcPeriod"/>
            </a:pPr>
            <a:r>
              <a:rPr lang="en-US" dirty="0"/>
              <a:t>Configuration management </a:t>
            </a:r>
          </a:p>
        </p:txBody>
      </p:sp>
      <p:sp>
        <p:nvSpPr>
          <p:cNvPr id="2" name="Title 1"/>
          <p:cNvSpPr>
            <a:spLocks noGrp="1"/>
          </p:cNvSpPr>
          <p:nvPr>
            <p:ph type="title"/>
          </p:nvPr>
        </p:nvSpPr>
        <p:spPr/>
        <p:txBody>
          <a:bodyPr/>
          <a:lstStyle/>
          <a:p>
            <a:r>
              <a:rPr lang="en-US" dirty="0"/>
              <a:t>Practice Question 6</a:t>
            </a:r>
          </a:p>
        </p:txBody>
      </p:sp>
    </p:spTree>
    <p:extLst>
      <p:ext uri="{BB962C8B-B14F-4D97-AF65-F5344CB8AC3E}">
        <p14:creationId xmlns:p14="http://schemas.microsoft.com/office/powerpoint/2010/main" val="230329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Planning for activation should include which of the following?</a:t>
            </a:r>
          </a:p>
          <a:p>
            <a:pPr marL="1065276" lvl="1" indent="-514350">
              <a:buAutoNum type="alphaUcPeriod"/>
            </a:pPr>
            <a:r>
              <a:rPr lang="en-US" dirty="0"/>
              <a:t>Completing a root cause analysis</a:t>
            </a:r>
          </a:p>
          <a:p>
            <a:pPr marL="1065276" lvl="1" indent="-514350">
              <a:buAutoNum type="alphaUcPeriod"/>
            </a:pPr>
            <a:r>
              <a:rPr lang="en-US" dirty="0"/>
              <a:t>Scheduling post-live support staff</a:t>
            </a:r>
          </a:p>
          <a:p>
            <a:pPr marL="1065276" lvl="1" indent="-514350">
              <a:buAutoNum type="alphaUcPeriod"/>
            </a:pPr>
            <a:r>
              <a:rPr lang="en-US" dirty="0"/>
              <a:t>Defining the test plan</a:t>
            </a:r>
          </a:p>
          <a:p>
            <a:pPr marL="1065276" lvl="1" indent="-514350">
              <a:buAutoNum type="alphaUcPeriod"/>
            </a:pPr>
            <a:r>
              <a:rPr lang="en-US" dirty="0"/>
              <a:t>Configuration management </a:t>
            </a:r>
          </a:p>
        </p:txBody>
      </p:sp>
      <p:sp>
        <p:nvSpPr>
          <p:cNvPr id="2" name="Title 1"/>
          <p:cNvSpPr>
            <a:spLocks noGrp="1"/>
          </p:cNvSpPr>
          <p:nvPr>
            <p:ph type="title"/>
          </p:nvPr>
        </p:nvSpPr>
        <p:spPr/>
        <p:txBody>
          <a:bodyPr/>
          <a:lstStyle/>
          <a:p>
            <a:r>
              <a:rPr lang="en-US" dirty="0"/>
              <a:t>Practice Question 6</a:t>
            </a:r>
          </a:p>
        </p:txBody>
      </p:sp>
      <p:sp>
        <p:nvSpPr>
          <p:cNvPr id="4" name="Freeform 24"/>
          <p:cNvSpPr>
            <a:spLocks/>
          </p:cNvSpPr>
          <p:nvPr/>
        </p:nvSpPr>
        <p:spPr bwMode="auto">
          <a:xfrm>
            <a:off x="1133044" y="2547123"/>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41898657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a:t>After the system is live, which of these should be measured and evaluated?</a:t>
            </a:r>
          </a:p>
          <a:p>
            <a:pPr marL="550926" lvl="1" indent="0">
              <a:buNone/>
            </a:pPr>
            <a:r>
              <a:rPr lang="en-US"/>
              <a:t>A. System usability</a:t>
            </a:r>
          </a:p>
          <a:p>
            <a:pPr marL="550926" lvl="1" indent="0">
              <a:buNone/>
            </a:pPr>
            <a:r>
              <a:rPr lang="en-US"/>
              <a:t>B. Duration of implementation</a:t>
            </a:r>
          </a:p>
          <a:p>
            <a:pPr marL="550926" lvl="1" indent="0">
              <a:buNone/>
            </a:pPr>
            <a:r>
              <a:rPr lang="en-US"/>
              <a:t>C. Quantity of printers</a:t>
            </a:r>
          </a:p>
          <a:p>
            <a:pPr marL="550926" lvl="1" indent="0">
              <a:buNone/>
            </a:pPr>
            <a:r>
              <a:rPr lang="en-US"/>
              <a:t>D. Number of vendors responding to RFP</a:t>
            </a:r>
          </a:p>
          <a:p>
            <a:endParaRPr lang="en-US" dirty="0"/>
          </a:p>
        </p:txBody>
      </p:sp>
      <p:sp>
        <p:nvSpPr>
          <p:cNvPr id="2" name="Title 1"/>
          <p:cNvSpPr>
            <a:spLocks noGrp="1"/>
          </p:cNvSpPr>
          <p:nvPr>
            <p:ph type="title"/>
          </p:nvPr>
        </p:nvSpPr>
        <p:spPr/>
        <p:txBody>
          <a:bodyPr/>
          <a:lstStyle/>
          <a:p>
            <a:r>
              <a:rPr lang="en-US" dirty="0"/>
              <a:t>Practice Question 7</a:t>
            </a:r>
          </a:p>
        </p:txBody>
      </p:sp>
    </p:spTree>
    <p:extLst>
      <p:ext uri="{BB962C8B-B14F-4D97-AF65-F5344CB8AC3E}">
        <p14:creationId xmlns:p14="http://schemas.microsoft.com/office/powerpoint/2010/main" val="25553247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After the system is live, which of these should be measured and evaluated?</a:t>
            </a:r>
          </a:p>
          <a:p>
            <a:pPr marL="550926" lvl="1" indent="0">
              <a:buNone/>
            </a:pPr>
            <a:r>
              <a:rPr lang="en-US" dirty="0"/>
              <a:t>A. System usability</a:t>
            </a:r>
          </a:p>
          <a:p>
            <a:pPr marL="550926" lvl="1" indent="0">
              <a:buNone/>
            </a:pPr>
            <a:r>
              <a:rPr lang="en-US" dirty="0"/>
              <a:t>B. Duration of implementation</a:t>
            </a:r>
          </a:p>
          <a:p>
            <a:pPr marL="550926" lvl="1" indent="0">
              <a:buNone/>
            </a:pPr>
            <a:r>
              <a:rPr lang="en-US" dirty="0"/>
              <a:t>C. Quantity of printers</a:t>
            </a:r>
          </a:p>
          <a:p>
            <a:pPr marL="550926" lvl="1" indent="0">
              <a:buNone/>
            </a:pPr>
            <a:r>
              <a:rPr lang="en-US" dirty="0"/>
              <a:t>D. Number of vendors responding to RFP</a:t>
            </a:r>
          </a:p>
          <a:p>
            <a:endParaRPr lang="en-US" dirty="0"/>
          </a:p>
        </p:txBody>
      </p:sp>
      <p:sp>
        <p:nvSpPr>
          <p:cNvPr id="2" name="Title 1"/>
          <p:cNvSpPr>
            <a:spLocks noGrp="1"/>
          </p:cNvSpPr>
          <p:nvPr>
            <p:ph type="title"/>
          </p:nvPr>
        </p:nvSpPr>
        <p:spPr/>
        <p:txBody>
          <a:bodyPr/>
          <a:lstStyle/>
          <a:p>
            <a:r>
              <a:rPr lang="en-US" dirty="0"/>
              <a:t>Practice Question 7</a:t>
            </a:r>
          </a:p>
        </p:txBody>
      </p:sp>
      <p:sp>
        <p:nvSpPr>
          <p:cNvPr id="4" name="Freeform 24"/>
          <p:cNvSpPr>
            <a:spLocks/>
          </p:cNvSpPr>
          <p:nvPr/>
        </p:nvSpPr>
        <p:spPr bwMode="auto">
          <a:xfrm>
            <a:off x="1127865" y="2041477"/>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7457534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The business continuity plan includes:</a:t>
            </a:r>
          </a:p>
          <a:p>
            <a:pPr marL="550926" lvl="1" indent="0">
              <a:buNone/>
            </a:pPr>
            <a:r>
              <a:rPr lang="en-US"/>
              <a:t>A. The release management plan</a:t>
            </a:r>
          </a:p>
          <a:p>
            <a:pPr marL="550926" lvl="1" indent="0">
              <a:buNone/>
            </a:pPr>
            <a:r>
              <a:rPr lang="en-US"/>
              <a:t>B. The disaster recovery plan</a:t>
            </a:r>
          </a:p>
          <a:p>
            <a:pPr marL="550926" lvl="1" indent="0">
              <a:buNone/>
            </a:pPr>
            <a:r>
              <a:rPr lang="en-US"/>
              <a:t>C. The risk management plan</a:t>
            </a:r>
          </a:p>
          <a:p>
            <a:pPr marL="550926" lvl="1" indent="0">
              <a:buNone/>
            </a:pPr>
            <a:r>
              <a:rPr lang="en-US"/>
              <a:t>D. The configuration management plan</a:t>
            </a:r>
            <a:endParaRPr lang="en-US" dirty="0"/>
          </a:p>
        </p:txBody>
      </p:sp>
      <p:sp>
        <p:nvSpPr>
          <p:cNvPr id="2" name="Title 1"/>
          <p:cNvSpPr>
            <a:spLocks noGrp="1"/>
          </p:cNvSpPr>
          <p:nvPr>
            <p:ph type="title"/>
          </p:nvPr>
        </p:nvSpPr>
        <p:spPr/>
        <p:txBody>
          <a:bodyPr/>
          <a:lstStyle/>
          <a:p>
            <a:r>
              <a:rPr lang="en-US" dirty="0"/>
              <a:t>Practice Question 8</a:t>
            </a:r>
          </a:p>
        </p:txBody>
      </p:sp>
    </p:spTree>
    <p:extLst>
      <p:ext uri="{BB962C8B-B14F-4D97-AF65-F5344CB8AC3E}">
        <p14:creationId xmlns:p14="http://schemas.microsoft.com/office/powerpoint/2010/main" val="25556019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The business continuity plan includes:</a:t>
            </a:r>
          </a:p>
          <a:p>
            <a:pPr marL="550926" lvl="1" indent="0">
              <a:buNone/>
            </a:pPr>
            <a:r>
              <a:rPr lang="en-US" dirty="0"/>
              <a:t>A. The release management plan</a:t>
            </a:r>
          </a:p>
          <a:p>
            <a:pPr marL="550926" lvl="1" indent="0">
              <a:buNone/>
            </a:pPr>
            <a:r>
              <a:rPr lang="en-US" dirty="0"/>
              <a:t>B. The disaster recovery plan</a:t>
            </a:r>
          </a:p>
          <a:p>
            <a:pPr marL="550926" lvl="1" indent="0">
              <a:buNone/>
            </a:pPr>
            <a:r>
              <a:rPr lang="en-US" dirty="0"/>
              <a:t>C. The risk management plan</a:t>
            </a:r>
          </a:p>
          <a:p>
            <a:pPr marL="550926" lvl="1" indent="0">
              <a:buNone/>
            </a:pPr>
            <a:r>
              <a:rPr lang="en-US" dirty="0"/>
              <a:t>D. The configuration management plan</a:t>
            </a:r>
          </a:p>
        </p:txBody>
      </p:sp>
      <p:sp>
        <p:nvSpPr>
          <p:cNvPr id="2" name="Title 1"/>
          <p:cNvSpPr>
            <a:spLocks noGrp="1"/>
          </p:cNvSpPr>
          <p:nvPr>
            <p:ph type="title"/>
          </p:nvPr>
        </p:nvSpPr>
        <p:spPr/>
        <p:txBody>
          <a:bodyPr/>
          <a:lstStyle/>
          <a:p>
            <a:r>
              <a:rPr lang="en-US" dirty="0"/>
              <a:t>Practice Question 8</a:t>
            </a:r>
          </a:p>
        </p:txBody>
      </p:sp>
      <p:sp>
        <p:nvSpPr>
          <p:cNvPr id="4" name="Freeform 24"/>
          <p:cNvSpPr>
            <a:spLocks/>
          </p:cNvSpPr>
          <p:nvPr/>
        </p:nvSpPr>
        <p:spPr bwMode="auto">
          <a:xfrm>
            <a:off x="1235799" y="2520326"/>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25091402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a:t>Functional requirements describe:</a:t>
            </a:r>
          </a:p>
          <a:p>
            <a:pPr marL="1065276" lvl="1" indent="-514350">
              <a:buAutoNum type="alphaUcPeriod"/>
            </a:pPr>
            <a:r>
              <a:rPr lang="en-US"/>
              <a:t>The electric power needs for a new EHR.</a:t>
            </a:r>
          </a:p>
          <a:p>
            <a:pPr marL="1065276" lvl="1" indent="-514350">
              <a:buAutoNum type="alphaUcPeriod"/>
            </a:pPr>
            <a:r>
              <a:rPr lang="en-US"/>
              <a:t>The capabilities of the system and what the user should be able to do with it.</a:t>
            </a:r>
          </a:p>
          <a:p>
            <a:pPr marL="1065276" lvl="1" indent="-514350">
              <a:buAutoNum type="alphaUcPeriod"/>
            </a:pPr>
            <a:r>
              <a:rPr lang="en-US"/>
              <a:t>The necessary back-up system.</a:t>
            </a:r>
          </a:p>
          <a:p>
            <a:pPr marL="1065276" lvl="1" indent="-514350">
              <a:buAutoNum type="alphaUcPeriod"/>
            </a:pPr>
            <a:r>
              <a:rPr lang="en-US"/>
              <a:t>A and B.</a:t>
            </a:r>
            <a:endParaRPr lang="en-US" dirty="0"/>
          </a:p>
        </p:txBody>
      </p:sp>
      <p:sp>
        <p:nvSpPr>
          <p:cNvPr id="2" name="Title 1"/>
          <p:cNvSpPr>
            <a:spLocks noGrp="1"/>
          </p:cNvSpPr>
          <p:nvPr>
            <p:ph type="title"/>
          </p:nvPr>
        </p:nvSpPr>
        <p:spPr/>
        <p:txBody>
          <a:bodyPr/>
          <a:lstStyle/>
          <a:p>
            <a:r>
              <a:rPr lang="en-US" dirty="0"/>
              <a:t>Practice Question 9</a:t>
            </a:r>
          </a:p>
        </p:txBody>
      </p:sp>
    </p:spTree>
    <p:extLst>
      <p:ext uri="{BB962C8B-B14F-4D97-AF65-F5344CB8AC3E}">
        <p14:creationId xmlns:p14="http://schemas.microsoft.com/office/powerpoint/2010/main" val="3285186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Functional requirements describe:</a:t>
            </a:r>
          </a:p>
          <a:p>
            <a:pPr marL="1065276" lvl="1" indent="-514350">
              <a:buAutoNum type="alphaUcPeriod"/>
            </a:pPr>
            <a:r>
              <a:rPr lang="en-US" dirty="0"/>
              <a:t>The electric power needs for a new EHR.</a:t>
            </a:r>
          </a:p>
          <a:p>
            <a:pPr marL="1065276" lvl="1" indent="-514350">
              <a:buAutoNum type="alphaUcPeriod"/>
            </a:pPr>
            <a:r>
              <a:rPr lang="en-US" dirty="0"/>
              <a:t>The capabilities of the system and what the user should be able to do with it.</a:t>
            </a:r>
          </a:p>
          <a:p>
            <a:pPr marL="1065276" lvl="1" indent="-514350">
              <a:buAutoNum type="alphaUcPeriod"/>
            </a:pPr>
            <a:r>
              <a:rPr lang="en-US" dirty="0"/>
              <a:t>The necessary back-up system.</a:t>
            </a:r>
          </a:p>
          <a:p>
            <a:pPr marL="1065276" lvl="1" indent="-514350">
              <a:buAutoNum type="alphaUcPeriod"/>
            </a:pPr>
            <a:r>
              <a:rPr lang="en-US" dirty="0"/>
              <a:t>A and B.</a:t>
            </a:r>
          </a:p>
        </p:txBody>
      </p:sp>
      <p:sp>
        <p:nvSpPr>
          <p:cNvPr id="2" name="Title 1"/>
          <p:cNvSpPr>
            <a:spLocks noGrp="1"/>
          </p:cNvSpPr>
          <p:nvPr>
            <p:ph type="title"/>
          </p:nvPr>
        </p:nvSpPr>
        <p:spPr/>
        <p:txBody>
          <a:bodyPr/>
          <a:lstStyle/>
          <a:p>
            <a:r>
              <a:rPr lang="en-US" dirty="0"/>
              <a:t>Practice Question 9</a:t>
            </a:r>
          </a:p>
        </p:txBody>
      </p:sp>
      <p:sp>
        <p:nvSpPr>
          <p:cNvPr id="4" name="Freeform 24"/>
          <p:cNvSpPr>
            <a:spLocks/>
          </p:cNvSpPr>
          <p:nvPr/>
        </p:nvSpPr>
        <p:spPr bwMode="auto">
          <a:xfrm>
            <a:off x="1102778" y="2593371"/>
            <a:ext cx="425450" cy="487363"/>
          </a:xfrm>
          <a:custGeom>
            <a:avLst/>
            <a:gdLst/>
            <a:ahLst/>
            <a:cxnLst>
              <a:cxn ang="0">
                <a:pos x="0" y="444"/>
              </a:cxn>
              <a:cxn ang="0">
                <a:pos x="67" y="531"/>
              </a:cxn>
              <a:cxn ang="0">
                <a:pos x="141" y="643"/>
              </a:cxn>
              <a:cxn ang="0">
                <a:pos x="232" y="463"/>
              </a:cxn>
              <a:cxn ang="0">
                <a:pos x="420" y="151"/>
              </a:cxn>
              <a:cxn ang="0">
                <a:pos x="536" y="0"/>
              </a:cxn>
              <a:cxn ang="0">
                <a:pos x="395" y="71"/>
              </a:cxn>
              <a:cxn ang="0">
                <a:pos x="253" y="354"/>
              </a:cxn>
              <a:cxn ang="0">
                <a:pos x="141" y="582"/>
              </a:cxn>
              <a:cxn ang="0">
                <a:pos x="54" y="368"/>
              </a:cxn>
              <a:cxn ang="0">
                <a:pos x="0" y="444"/>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defRPr/>
            </a:pPr>
            <a:endParaRPr lang="en-US">
              <a:solidFill>
                <a:srgbClr val="FF0000"/>
              </a:solidFill>
              <a:latin typeface="Helvetica Neue Light"/>
            </a:endParaRPr>
          </a:p>
        </p:txBody>
      </p:sp>
    </p:spTree>
    <p:extLst>
      <p:ext uri="{BB962C8B-B14F-4D97-AF65-F5344CB8AC3E}">
        <p14:creationId xmlns:p14="http://schemas.microsoft.com/office/powerpoint/2010/main" val="7794721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39821" y="1345831"/>
            <a:ext cx="7970981" cy="5192051"/>
          </a:xfrm>
        </p:spPr>
        <p:txBody>
          <a:bodyPr>
            <a:noAutofit/>
          </a:bodyPr>
          <a:lstStyle/>
          <a:p>
            <a:pPr marL="0" lvl="1" indent="0">
              <a:buNone/>
              <a:defRPr/>
            </a:pPr>
            <a:r>
              <a:rPr lang="en-US" sz="1800" dirty="0"/>
              <a:t>The chief nursing officer (CNO) of a multi-entity healthcare organization requested the chief information officer (CIO) of the organization to approve the purchase of a centralized fetal monitoring application for the facility.  The organization has a policy that requires the CIO to sign off on all information systems capital purchases.  It is unclear from the paperwork provided what the vendor's platform is or what the network requirements will be.  Which of the following should the CIO do FIRST?</a:t>
            </a:r>
          </a:p>
          <a:p>
            <a:pPr marL="914400" lvl="2" indent="-514350">
              <a:buFont typeface="Arial"/>
              <a:buAutoNum type="alphaUcPeriod"/>
              <a:defRPr/>
            </a:pPr>
            <a:r>
              <a:rPr lang="en-US" sz="1800" dirty="0"/>
              <a:t>Ask the CNO to conduct further research on the technical requirements.</a:t>
            </a:r>
          </a:p>
          <a:p>
            <a:pPr marL="914400" lvl="2" indent="-514350">
              <a:buFont typeface="Arial"/>
              <a:buAutoNum type="alphaUcPeriod"/>
              <a:defRPr/>
            </a:pPr>
            <a:r>
              <a:rPr lang="en-US" sz="1800" dirty="0"/>
              <a:t>Sign the paperwork and hand it back to the CNO.</a:t>
            </a:r>
          </a:p>
          <a:p>
            <a:pPr marL="914400" lvl="2" indent="-514350">
              <a:buFont typeface="Arial"/>
              <a:buAutoNum type="alphaUcPeriod"/>
              <a:defRPr/>
            </a:pPr>
            <a:r>
              <a:rPr lang="en-US" sz="1800" dirty="0"/>
              <a:t>Tell the CNO that, due to incomplete information, the request cannot be processed.</a:t>
            </a:r>
          </a:p>
          <a:p>
            <a:pPr marL="914400" lvl="2" indent="-514350">
              <a:buFont typeface="Arial"/>
              <a:buAutoNum type="alphaUcPeriod"/>
              <a:defRPr/>
            </a:pPr>
            <a:r>
              <a:rPr lang="en-US" sz="1800" dirty="0"/>
              <a:t>Discuss the steps of a system selection process with the CNO to get the project started.</a:t>
            </a:r>
          </a:p>
          <a:p>
            <a:pPr marL="800100" lvl="1" indent="-342900">
              <a:buFont typeface="+mj-lt"/>
              <a:buAutoNum type="alphaUcPeriod"/>
              <a:defRPr/>
            </a:pPr>
            <a:endParaRPr lang="en-US" b="1" dirty="0"/>
          </a:p>
        </p:txBody>
      </p:sp>
      <p:sp>
        <p:nvSpPr>
          <p:cNvPr id="41987" name="Title 2"/>
          <p:cNvSpPr>
            <a:spLocks noGrp="1"/>
          </p:cNvSpPr>
          <p:nvPr>
            <p:ph type="title"/>
          </p:nvPr>
        </p:nvSpPr>
        <p:spPr/>
        <p:txBody>
          <a:bodyPr/>
          <a:lstStyle/>
          <a:p>
            <a:r>
              <a:rPr lang="en-US" altLang="en-US" dirty="0">
                <a:latin typeface="Verdana" panose="020B0604030504040204" pitchFamily="34" charset="0"/>
                <a:cs typeface="Verdana" panose="020B0604030504040204" pitchFamily="34" charset="0"/>
              </a:rPr>
              <a:t>Practice Question 10</a:t>
            </a:r>
          </a:p>
        </p:txBody>
      </p:sp>
    </p:spTree>
    <p:extLst>
      <p:ext uri="{BB962C8B-B14F-4D97-AF65-F5344CB8AC3E}">
        <p14:creationId xmlns:p14="http://schemas.microsoft.com/office/powerpoint/2010/main" val="3062767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a:latin typeface="Verdana" panose="020B0604030504040204" pitchFamily="34" charset="0"/>
                <a:cs typeface="Verdana" panose="020B0604030504040204" pitchFamily="34" charset="0"/>
              </a:rPr>
              <a:t>CPHIMS Competency Areas</a:t>
            </a:r>
          </a:p>
        </p:txBody>
      </p:sp>
      <p:graphicFrame>
        <p:nvGraphicFramePr>
          <p:cNvPr id="5" name="Table 4"/>
          <p:cNvGraphicFramePr>
            <a:graphicFrameLocks noGrp="1"/>
          </p:cNvGraphicFramePr>
          <p:nvPr>
            <p:extLst/>
          </p:nvPr>
        </p:nvGraphicFramePr>
        <p:xfrm>
          <a:off x="2348659" y="1530797"/>
          <a:ext cx="7841334" cy="4114893"/>
        </p:xfrm>
        <a:graphic>
          <a:graphicData uri="http://schemas.openxmlformats.org/drawingml/2006/table">
            <a:tbl>
              <a:tblPr firstRow="1" bandRow="1">
                <a:tableStyleId>{073A0DAA-6AF3-43AB-8588-CEC1D06C72B9}</a:tableStyleId>
              </a:tblPr>
              <a:tblGrid>
                <a:gridCol w="4177728">
                  <a:extLst>
                    <a:ext uri="{9D8B030D-6E8A-4147-A177-3AD203B41FA5}">
                      <a16:colId xmlns:a16="http://schemas.microsoft.com/office/drawing/2014/main" val="20000"/>
                    </a:ext>
                  </a:extLst>
                </a:gridCol>
                <a:gridCol w="361741">
                  <a:extLst>
                    <a:ext uri="{9D8B030D-6E8A-4147-A177-3AD203B41FA5}">
                      <a16:colId xmlns:a16="http://schemas.microsoft.com/office/drawing/2014/main" val="20001"/>
                    </a:ext>
                  </a:extLst>
                </a:gridCol>
                <a:gridCol w="459712">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381000">
                  <a:extLst>
                    <a:ext uri="{9D8B030D-6E8A-4147-A177-3AD203B41FA5}">
                      <a16:colId xmlns:a16="http://schemas.microsoft.com/office/drawing/2014/main" val="20005"/>
                    </a:ext>
                  </a:extLst>
                </a:gridCol>
                <a:gridCol w="457200">
                  <a:extLst>
                    <a:ext uri="{9D8B030D-6E8A-4147-A177-3AD203B41FA5}">
                      <a16:colId xmlns:a16="http://schemas.microsoft.com/office/drawing/2014/main" val="20006"/>
                    </a:ext>
                  </a:extLst>
                </a:gridCol>
                <a:gridCol w="472766">
                  <a:extLst>
                    <a:ext uri="{9D8B030D-6E8A-4147-A177-3AD203B41FA5}">
                      <a16:colId xmlns:a16="http://schemas.microsoft.com/office/drawing/2014/main" val="20007"/>
                    </a:ext>
                  </a:extLst>
                </a:gridCol>
                <a:gridCol w="540587">
                  <a:extLst>
                    <a:ext uri="{9D8B030D-6E8A-4147-A177-3AD203B41FA5}">
                      <a16:colId xmlns:a16="http://schemas.microsoft.com/office/drawing/2014/main" val="20008"/>
                    </a:ext>
                  </a:extLst>
                </a:gridCol>
              </a:tblGrid>
              <a:tr h="249883">
                <a:tc rowSpan="2">
                  <a:txBody>
                    <a:bodyPr/>
                    <a:lstStyle/>
                    <a:p>
                      <a:pPr algn="ctr"/>
                      <a:r>
                        <a:rPr lang="en-US" sz="1200" b="1" kern="1200" dirty="0">
                          <a:solidFill>
                            <a:schemeClr val="lt1"/>
                          </a:solidFill>
                          <a:effectLst/>
                          <a:latin typeface="+mn-lt"/>
                          <a:ea typeface="+mn-ea"/>
                          <a:cs typeface="+mn-cs"/>
                        </a:rPr>
                        <a:t>CPHIMS Examination Content Outline</a:t>
                      </a:r>
                    </a:p>
                    <a:p>
                      <a:pPr algn="ctr"/>
                      <a:r>
                        <a:rPr lang="en-US" sz="1200" b="0" kern="1200" dirty="0">
                          <a:solidFill>
                            <a:schemeClr val="lt1"/>
                          </a:solidFill>
                          <a:effectLst/>
                          <a:latin typeface="+mn-lt"/>
                          <a:ea typeface="+mn-ea"/>
                          <a:cs typeface="+mn-cs"/>
                        </a:rPr>
                        <a:t>(effective May, 2015)</a:t>
                      </a:r>
                      <a:endParaRPr lang="en-US" sz="1200" b="0" dirty="0"/>
                    </a:p>
                  </a:txBody>
                  <a:tcPr>
                    <a:solidFill>
                      <a:srgbClr val="0070C0"/>
                    </a:solidFill>
                  </a:tcPr>
                </a:tc>
                <a:tc gridSpan="6">
                  <a:txBody>
                    <a:bodyPr/>
                    <a:lstStyle/>
                    <a:p>
                      <a:pPr algn="ctr"/>
                      <a:r>
                        <a:rPr lang="en-US" sz="1200" b="1" dirty="0"/>
                        <a:t>Cognitive Level</a:t>
                      </a:r>
                    </a:p>
                  </a:txBody>
                  <a:tcPr>
                    <a:solidFill>
                      <a:srgbClr val="0070C0"/>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rowSpan="2" gridSpan="2">
                  <a:txBody>
                    <a:bodyPr/>
                    <a:lstStyle/>
                    <a:p>
                      <a:pPr algn="ctr"/>
                      <a:endParaRPr lang="en-US" sz="1200" dirty="0"/>
                    </a:p>
                    <a:p>
                      <a:pPr algn="ctr"/>
                      <a:r>
                        <a:rPr lang="en-US" sz="1200" dirty="0"/>
                        <a:t>Total</a:t>
                      </a:r>
                    </a:p>
                  </a:txBody>
                  <a:tcPr>
                    <a:solidFill>
                      <a:srgbClr val="0070C0"/>
                    </a:solidFill>
                  </a:tcPr>
                </a:tc>
                <a:tc rowSpan="2" hMerge="1">
                  <a:txBody>
                    <a:bodyPr/>
                    <a:lstStyle/>
                    <a:p>
                      <a:endParaRPr lang="en-US"/>
                    </a:p>
                  </a:txBody>
                  <a:tcPr/>
                </a:tc>
                <a:extLst>
                  <a:ext uri="{0D108BD9-81ED-4DB2-BD59-A6C34878D82A}">
                    <a16:rowId xmlns:a16="http://schemas.microsoft.com/office/drawing/2014/main" val="10000"/>
                  </a:ext>
                </a:extLst>
              </a:tr>
              <a:tr h="411573">
                <a:tc vMerge="1">
                  <a:txBody>
                    <a:bodyPr/>
                    <a:lstStyle/>
                    <a:p>
                      <a:endParaRPr lang="en-US"/>
                    </a:p>
                  </a:txBody>
                  <a:tcPr/>
                </a:tc>
                <a:tc gridSpan="2">
                  <a:txBody>
                    <a:bodyPr/>
                    <a:lstStyle/>
                    <a:p>
                      <a:pPr algn="ctr"/>
                      <a:r>
                        <a:rPr lang="en-US" sz="1200" dirty="0">
                          <a:solidFill>
                            <a:schemeClr val="bg1"/>
                          </a:solidFill>
                        </a:rPr>
                        <a:t>Recall</a:t>
                      </a:r>
                    </a:p>
                  </a:txBody>
                  <a:tcPr>
                    <a:solidFill>
                      <a:srgbClr val="0070C0"/>
                    </a:solidFill>
                  </a:tcPr>
                </a:tc>
                <a:tc hMerge="1">
                  <a:txBody>
                    <a:bodyPr/>
                    <a:lstStyle/>
                    <a:p>
                      <a:endParaRPr lang="en-US"/>
                    </a:p>
                  </a:txBody>
                  <a:tcPr/>
                </a:tc>
                <a:tc gridSpan="2">
                  <a:txBody>
                    <a:bodyPr/>
                    <a:lstStyle/>
                    <a:p>
                      <a:pPr algn="ctr"/>
                      <a:r>
                        <a:rPr lang="en-US" sz="1200" dirty="0">
                          <a:solidFill>
                            <a:schemeClr val="bg1"/>
                          </a:solidFill>
                        </a:rPr>
                        <a:t>Application</a:t>
                      </a:r>
                    </a:p>
                  </a:txBody>
                  <a:tcPr>
                    <a:solidFill>
                      <a:srgbClr val="0070C0"/>
                    </a:solidFill>
                  </a:tcPr>
                </a:tc>
                <a:tc hMerge="1">
                  <a:txBody>
                    <a:bodyPr/>
                    <a:lstStyle/>
                    <a:p>
                      <a:endParaRPr lang="en-US"/>
                    </a:p>
                  </a:txBody>
                  <a:tcPr/>
                </a:tc>
                <a:tc gridSpan="2">
                  <a:txBody>
                    <a:bodyPr/>
                    <a:lstStyle/>
                    <a:p>
                      <a:pPr algn="ctr"/>
                      <a:r>
                        <a:rPr lang="en-US" sz="1200" dirty="0">
                          <a:solidFill>
                            <a:schemeClr val="bg1"/>
                          </a:solidFill>
                        </a:rPr>
                        <a:t>Analysis</a:t>
                      </a:r>
                    </a:p>
                  </a:txBody>
                  <a:tcPr>
                    <a:solidFill>
                      <a:srgbClr val="0070C0"/>
                    </a:solidFill>
                  </a:tcPr>
                </a:tc>
                <a:tc h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0001"/>
                  </a:ext>
                </a:extLst>
              </a:tr>
              <a:tr h="264582">
                <a:tc>
                  <a:txBody>
                    <a:bodyPr/>
                    <a:lstStyle/>
                    <a:p>
                      <a:r>
                        <a:rPr lang="en-US" sz="1200" b="1" kern="1200" dirty="0">
                          <a:solidFill>
                            <a:schemeClr val="bg1">
                              <a:lumMod val="65000"/>
                            </a:schemeClr>
                          </a:solidFill>
                          <a:effectLst/>
                          <a:latin typeface="+mn-lt"/>
                          <a:ea typeface="+mn-ea"/>
                          <a:cs typeface="+mn-cs"/>
                        </a:rPr>
                        <a:t>1. General</a:t>
                      </a:r>
                      <a:endParaRPr lang="en-US" sz="1200" dirty="0">
                        <a:solidFill>
                          <a:schemeClr val="bg1">
                            <a:lumMod val="65000"/>
                          </a:schemeClr>
                        </a:solidFill>
                      </a:endParaRPr>
                    </a:p>
                  </a:txBody>
                  <a:tcPr/>
                </a:tc>
                <a:tc>
                  <a:txBody>
                    <a:bodyPr/>
                    <a:lstStyle/>
                    <a:p>
                      <a:r>
                        <a:rPr lang="en-US" sz="1100" dirty="0">
                          <a:solidFill>
                            <a:schemeClr val="bg1">
                              <a:lumMod val="65000"/>
                            </a:schemeClr>
                          </a:solidFill>
                        </a:rPr>
                        <a:t>22 </a:t>
                      </a:r>
                    </a:p>
                  </a:txBody>
                  <a:tcPr/>
                </a:tc>
                <a:tc>
                  <a:txBody>
                    <a:bodyPr/>
                    <a:lstStyle/>
                    <a:p>
                      <a:r>
                        <a:rPr lang="en-US" sz="1000" i="1" dirty="0">
                          <a:solidFill>
                            <a:schemeClr val="bg1">
                              <a:lumMod val="65000"/>
                            </a:schemeClr>
                          </a:solidFill>
                        </a:rPr>
                        <a:t>22%</a:t>
                      </a:r>
                    </a:p>
                  </a:txBody>
                  <a:tcPr/>
                </a:tc>
                <a:tc>
                  <a:txBody>
                    <a:bodyPr/>
                    <a:lstStyle/>
                    <a:p>
                      <a:r>
                        <a:rPr lang="en-US" sz="1100" dirty="0">
                          <a:solidFill>
                            <a:schemeClr val="bg1">
                              <a:lumMod val="65000"/>
                            </a:schemeClr>
                          </a:solidFill>
                        </a:rPr>
                        <a:t>6</a:t>
                      </a:r>
                    </a:p>
                  </a:txBody>
                  <a:tcPr/>
                </a:tc>
                <a:tc>
                  <a:txBody>
                    <a:bodyPr/>
                    <a:lstStyle/>
                    <a:p>
                      <a:r>
                        <a:rPr lang="en-US" sz="1000" i="1" dirty="0">
                          <a:solidFill>
                            <a:schemeClr val="bg1">
                              <a:lumMod val="65000"/>
                            </a:schemeClr>
                          </a:solidFill>
                        </a:rPr>
                        <a:t>6%</a:t>
                      </a:r>
                    </a:p>
                  </a:txBody>
                  <a:tcPr/>
                </a:tc>
                <a:tc>
                  <a:txBody>
                    <a:bodyPr/>
                    <a:lstStyle/>
                    <a:p>
                      <a:r>
                        <a:rPr lang="en-US" sz="1100" dirty="0">
                          <a:solidFill>
                            <a:schemeClr val="bg1">
                              <a:lumMod val="65000"/>
                            </a:schemeClr>
                          </a:solidFill>
                        </a:rPr>
                        <a:t>0</a:t>
                      </a:r>
                    </a:p>
                  </a:txBody>
                  <a:tcPr/>
                </a:tc>
                <a:tc>
                  <a:txBody>
                    <a:bodyPr/>
                    <a:lstStyle/>
                    <a:p>
                      <a:r>
                        <a:rPr lang="en-US" sz="1000" i="1" dirty="0">
                          <a:solidFill>
                            <a:schemeClr val="bg1">
                              <a:lumMod val="65000"/>
                            </a:schemeClr>
                          </a:solidFill>
                        </a:rPr>
                        <a:t>0%</a:t>
                      </a:r>
                    </a:p>
                  </a:txBody>
                  <a:tcPr/>
                </a:tc>
                <a:tc>
                  <a:txBody>
                    <a:bodyPr/>
                    <a:lstStyle/>
                    <a:p>
                      <a:r>
                        <a:rPr lang="en-US" sz="1100" dirty="0">
                          <a:solidFill>
                            <a:schemeClr val="bg1">
                              <a:lumMod val="65000"/>
                            </a:schemeClr>
                          </a:solidFill>
                        </a:rPr>
                        <a:t>28</a:t>
                      </a:r>
                    </a:p>
                  </a:txBody>
                  <a:tcPr/>
                </a:tc>
                <a:tc>
                  <a:txBody>
                    <a:bodyPr/>
                    <a:lstStyle/>
                    <a:p>
                      <a:r>
                        <a:rPr lang="en-US" sz="1000" i="1" dirty="0">
                          <a:solidFill>
                            <a:schemeClr val="bg1">
                              <a:lumMod val="65000"/>
                            </a:schemeClr>
                          </a:solidFill>
                        </a:rPr>
                        <a:t>28%</a:t>
                      </a:r>
                    </a:p>
                  </a:txBody>
                  <a:tcPr/>
                </a:tc>
                <a:extLst>
                  <a:ext uri="{0D108BD9-81ED-4DB2-BD59-A6C34878D82A}">
                    <a16:rowId xmlns:a16="http://schemas.microsoft.com/office/drawing/2014/main" val="10002"/>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bg1">
                              <a:lumMod val="65000"/>
                            </a:schemeClr>
                          </a:solidFill>
                          <a:effectLst/>
                          <a:latin typeface="+mn-lt"/>
                          <a:ea typeface="+mn-ea"/>
                          <a:cs typeface="+mn-cs"/>
                        </a:rPr>
                        <a:t>A. Healthcare  Environment</a:t>
                      </a:r>
                    </a:p>
                  </a:txBody>
                  <a:tcPr/>
                </a:tc>
                <a:tc>
                  <a:txBody>
                    <a:bodyPr/>
                    <a:lstStyle/>
                    <a:p>
                      <a:r>
                        <a:rPr lang="en-US" sz="1100" dirty="0">
                          <a:solidFill>
                            <a:schemeClr val="bg1">
                              <a:lumMod val="65000"/>
                            </a:schemeClr>
                          </a:solidFill>
                        </a:rPr>
                        <a:t>10 </a:t>
                      </a:r>
                    </a:p>
                  </a:txBody>
                  <a:tcPr/>
                </a:tc>
                <a:tc>
                  <a:txBody>
                    <a:bodyPr/>
                    <a:lstStyle/>
                    <a:p>
                      <a:r>
                        <a:rPr lang="en-US" sz="1000" i="1" dirty="0">
                          <a:solidFill>
                            <a:schemeClr val="bg1">
                              <a:lumMod val="65000"/>
                            </a:schemeClr>
                          </a:solidFill>
                        </a:rPr>
                        <a:t>10%</a:t>
                      </a:r>
                    </a:p>
                  </a:txBody>
                  <a:tcPr/>
                </a:tc>
                <a:tc>
                  <a:txBody>
                    <a:bodyPr/>
                    <a:lstStyle/>
                    <a:p>
                      <a:r>
                        <a:rPr lang="en-US" sz="1100" dirty="0">
                          <a:solidFill>
                            <a:schemeClr val="bg1">
                              <a:lumMod val="65000"/>
                            </a:schemeClr>
                          </a:solidFill>
                        </a:rPr>
                        <a:t>4</a:t>
                      </a:r>
                    </a:p>
                  </a:txBody>
                  <a:tcPr/>
                </a:tc>
                <a:tc>
                  <a:txBody>
                    <a:bodyPr/>
                    <a:lstStyle/>
                    <a:p>
                      <a:r>
                        <a:rPr lang="en-US" sz="1000" i="1" dirty="0">
                          <a:solidFill>
                            <a:schemeClr val="bg1">
                              <a:lumMod val="65000"/>
                            </a:schemeClr>
                          </a:solidFill>
                        </a:rPr>
                        <a:t>4%</a:t>
                      </a:r>
                    </a:p>
                  </a:txBody>
                  <a:tcPr/>
                </a:tc>
                <a:tc>
                  <a:txBody>
                    <a:bodyPr/>
                    <a:lstStyle/>
                    <a:p>
                      <a:r>
                        <a:rPr lang="en-US" sz="1100" dirty="0">
                          <a:solidFill>
                            <a:schemeClr val="bg1">
                              <a:lumMod val="65000"/>
                            </a:schemeClr>
                          </a:solidFill>
                        </a:rPr>
                        <a:t>0</a:t>
                      </a:r>
                    </a:p>
                  </a:txBody>
                  <a:tcPr/>
                </a:tc>
                <a:tc>
                  <a:txBody>
                    <a:bodyPr/>
                    <a:lstStyle/>
                    <a:p>
                      <a:r>
                        <a:rPr lang="en-US" sz="1000" i="1" dirty="0">
                          <a:solidFill>
                            <a:schemeClr val="bg1">
                              <a:lumMod val="65000"/>
                            </a:schemeClr>
                          </a:solidFill>
                        </a:rPr>
                        <a:t>0%</a:t>
                      </a:r>
                    </a:p>
                  </a:txBody>
                  <a:tcPr/>
                </a:tc>
                <a:tc>
                  <a:txBody>
                    <a:bodyPr/>
                    <a:lstStyle/>
                    <a:p>
                      <a:r>
                        <a:rPr lang="en-US" sz="1100" dirty="0">
                          <a:solidFill>
                            <a:schemeClr val="bg1">
                              <a:lumMod val="65000"/>
                            </a:schemeClr>
                          </a:solidFill>
                        </a:rPr>
                        <a:t>14</a:t>
                      </a:r>
                    </a:p>
                  </a:txBody>
                  <a:tcPr/>
                </a:tc>
                <a:tc>
                  <a:txBody>
                    <a:bodyPr/>
                    <a:lstStyle/>
                    <a:p>
                      <a:r>
                        <a:rPr lang="en-US" sz="1000" i="1" dirty="0">
                          <a:solidFill>
                            <a:schemeClr val="bg1">
                              <a:lumMod val="65000"/>
                            </a:schemeClr>
                          </a:solidFill>
                        </a:rPr>
                        <a:t>14%</a:t>
                      </a:r>
                    </a:p>
                  </a:txBody>
                  <a:tcPr/>
                </a:tc>
                <a:extLst>
                  <a:ext uri="{0D108BD9-81ED-4DB2-BD59-A6C34878D82A}">
                    <a16:rowId xmlns:a16="http://schemas.microsoft.com/office/drawing/2014/main" val="10003"/>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bg1">
                              <a:lumMod val="65000"/>
                            </a:schemeClr>
                          </a:solidFill>
                          <a:effectLst/>
                          <a:latin typeface="+mn-lt"/>
                          <a:ea typeface="+mn-ea"/>
                          <a:cs typeface="+mn-cs"/>
                        </a:rPr>
                        <a:t>B. Technology Environment</a:t>
                      </a:r>
                    </a:p>
                  </a:txBody>
                  <a:tcPr/>
                </a:tc>
                <a:tc>
                  <a:txBody>
                    <a:bodyPr/>
                    <a:lstStyle/>
                    <a:p>
                      <a:r>
                        <a:rPr lang="en-US" sz="1100" dirty="0">
                          <a:solidFill>
                            <a:schemeClr val="bg1">
                              <a:lumMod val="65000"/>
                            </a:schemeClr>
                          </a:solidFill>
                        </a:rPr>
                        <a:t>12 </a:t>
                      </a:r>
                    </a:p>
                  </a:txBody>
                  <a:tcPr/>
                </a:tc>
                <a:tc>
                  <a:txBody>
                    <a:bodyPr/>
                    <a:lstStyle/>
                    <a:p>
                      <a:r>
                        <a:rPr lang="en-US" sz="1000" i="1" dirty="0">
                          <a:solidFill>
                            <a:schemeClr val="bg1">
                              <a:lumMod val="65000"/>
                            </a:schemeClr>
                          </a:solidFill>
                        </a:rPr>
                        <a:t>12%</a:t>
                      </a:r>
                    </a:p>
                  </a:txBody>
                  <a:tcPr/>
                </a:tc>
                <a:tc>
                  <a:txBody>
                    <a:bodyPr/>
                    <a:lstStyle/>
                    <a:p>
                      <a:r>
                        <a:rPr lang="en-US" sz="1100" dirty="0">
                          <a:solidFill>
                            <a:schemeClr val="bg1">
                              <a:lumMod val="65000"/>
                            </a:schemeClr>
                          </a:solidFill>
                        </a:rPr>
                        <a:t>2</a:t>
                      </a:r>
                    </a:p>
                  </a:txBody>
                  <a:tcPr/>
                </a:tc>
                <a:tc>
                  <a:txBody>
                    <a:bodyPr/>
                    <a:lstStyle/>
                    <a:p>
                      <a:r>
                        <a:rPr lang="en-US" sz="1000" i="1" dirty="0">
                          <a:solidFill>
                            <a:schemeClr val="bg1">
                              <a:lumMod val="65000"/>
                            </a:schemeClr>
                          </a:solidFill>
                        </a:rPr>
                        <a:t>2%</a:t>
                      </a:r>
                    </a:p>
                  </a:txBody>
                  <a:tcPr/>
                </a:tc>
                <a:tc>
                  <a:txBody>
                    <a:bodyPr/>
                    <a:lstStyle/>
                    <a:p>
                      <a:r>
                        <a:rPr lang="en-US" sz="1100" dirty="0">
                          <a:solidFill>
                            <a:schemeClr val="bg1">
                              <a:lumMod val="65000"/>
                            </a:schemeClr>
                          </a:solidFill>
                        </a:rPr>
                        <a:t>0</a:t>
                      </a:r>
                    </a:p>
                  </a:txBody>
                  <a:tcPr/>
                </a:tc>
                <a:tc>
                  <a:txBody>
                    <a:bodyPr/>
                    <a:lstStyle/>
                    <a:p>
                      <a:r>
                        <a:rPr lang="en-US" sz="1000" i="1" dirty="0">
                          <a:solidFill>
                            <a:schemeClr val="bg1">
                              <a:lumMod val="65000"/>
                            </a:schemeClr>
                          </a:solidFill>
                        </a:rPr>
                        <a:t>0%</a:t>
                      </a:r>
                    </a:p>
                  </a:txBody>
                  <a:tcPr/>
                </a:tc>
                <a:tc>
                  <a:txBody>
                    <a:bodyPr/>
                    <a:lstStyle/>
                    <a:p>
                      <a:r>
                        <a:rPr lang="en-US" sz="1100" dirty="0">
                          <a:solidFill>
                            <a:schemeClr val="bg1">
                              <a:lumMod val="65000"/>
                            </a:schemeClr>
                          </a:solidFill>
                        </a:rPr>
                        <a:t>14</a:t>
                      </a:r>
                    </a:p>
                  </a:txBody>
                  <a:tcPr/>
                </a:tc>
                <a:tc>
                  <a:txBody>
                    <a:bodyPr/>
                    <a:lstStyle/>
                    <a:p>
                      <a:r>
                        <a:rPr lang="en-US" sz="1000" i="1" dirty="0">
                          <a:solidFill>
                            <a:schemeClr val="bg1">
                              <a:lumMod val="65000"/>
                            </a:schemeClr>
                          </a:solidFill>
                        </a:rPr>
                        <a:t>14%</a:t>
                      </a:r>
                    </a:p>
                  </a:txBody>
                  <a:tcPr/>
                </a:tc>
                <a:extLst>
                  <a:ext uri="{0D108BD9-81ED-4DB2-BD59-A6C34878D82A}">
                    <a16:rowId xmlns:a16="http://schemas.microsoft.com/office/drawing/2014/main" val="10004"/>
                  </a:ext>
                </a:extLst>
              </a:tr>
              <a:tr h="264582">
                <a:tc>
                  <a:txBody>
                    <a:bodyPr/>
                    <a:lstStyle/>
                    <a:p>
                      <a:r>
                        <a:rPr lang="en-US" sz="1200" b="1" kern="1200" dirty="0">
                          <a:solidFill>
                            <a:schemeClr val="dk1"/>
                          </a:solidFill>
                          <a:effectLst/>
                          <a:latin typeface="+mn-lt"/>
                          <a:ea typeface="+mn-ea"/>
                          <a:cs typeface="+mn-cs"/>
                        </a:rPr>
                        <a:t>2. Systems</a:t>
                      </a:r>
                      <a:endParaRPr lang="en-US" sz="1200" dirty="0"/>
                    </a:p>
                  </a:txBody>
                  <a:tcPr/>
                </a:tc>
                <a:tc>
                  <a:txBody>
                    <a:bodyPr/>
                    <a:lstStyle/>
                    <a:p>
                      <a:r>
                        <a:rPr lang="en-US" sz="1100" dirty="0"/>
                        <a:t>3</a:t>
                      </a:r>
                    </a:p>
                  </a:txBody>
                  <a:tcPr/>
                </a:tc>
                <a:tc>
                  <a:txBody>
                    <a:bodyPr/>
                    <a:lstStyle/>
                    <a:p>
                      <a:r>
                        <a:rPr lang="en-US" sz="1000" i="1" dirty="0"/>
                        <a:t>3%</a:t>
                      </a:r>
                    </a:p>
                  </a:txBody>
                  <a:tcPr/>
                </a:tc>
                <a:tc>
                  <a:txBody>
                    <a:bodyPr/>
                    <a:lstStyle/>
                    <a:p>
                      <a:r>
                        <a:rPr lang="en-US" sz="1100" dirty="0"/>
                        <a:t>22</a:t>
                      </a:r>
                    </a:p>
                  </a:txBody>
                  <a:tcPr/>
                </a:tc>
                <a:tc>
                  <a:txBody>
                    <a:bodyPr/>
                    <a:lstStyle/>
                    <a:p>
                      <a:r>
                        <a:rPr lang="en-US" sz="1000" i="1" dirty="0"/>
                        <a:t>22%</a:t>
                      </a:r>
                    </a:p>
                  </a:txBody>
                  <a:tcPr/>
                </a:tc>
                <a:tc>
                  <a:txBody>
                    <a:bodyPr/>
                    <a:lstStyle/>
                    <a:p>
                      <a:r>
                        <a:rPr lang="en-US" sz="1100" dirty="0"/>
                        <a:t>15</a:t>
                      </a:r>
                    </a:p>
                  </a:txBody>
                  <a:tcPr/>
                </a:tc>
                <a:tc>
                  <a:txBody>
                    <a:bodyPr/>
                    <a:lstStyle/>
                    <a:p>
                      <a:r>
                        <a:rPr lang="en-US" sz="1000" i="1" dirty="0"/>
                        <a:t>15%</a:t>
                      </a:r>
                    </a:p>
                  </a:txBody>
                  <a:tcPr/>
                </a:tc>
                <a:tc>
                  <a:txBody>
                    <a:bodyPr/>
                    <a:lstStyle/>
                    <a:p>
                      <a:r>
                        <a:rPr lang="en-US" sz="1100" dirty="0"/>
                        <a:t>40</a:t>
                      </a:r>
                    </a:p>
                  </a:txBody>
                  <a:tcPr/>
                </a:tc>
                <a:tc>
                  <a:txBody>
                    <a:bodyPr/>
                    <a:lstStyle/>
                    <a:p>
                      <a:r>
                        <a:rPr lang="en-US" sz="1000" i="1" dirty="0"/>
                        <a:t>40%</a:t>
                      </a:r>
                    </a:p>
                  </a:txBody>
                  <a:tcPr/>
                </a:tc>
                <a:extLst>
                  <a:ext uri="{0D108BD9-81ED-4DB2-BD59-A6C34878D82A}">
                    <a16:rowId xmlns:a16="http://schemas.microsoft.com/office/drawing/2014/main" val="10005"/>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bg1">
                              <a:lumMod val="65000"/>
                            </a:schemeClr>
                          </a:solidFill>
                          <a:effectLst/>
                          <a:latin typeface="+mn-lt"/>
                          <a:ea typeface="+mn-ea"/>
                          <a:cs typeface="+mn-cs"/>
                        </a:rPr>
                        <a:t>A. Analysis</a:t>
                      </a:r>
                    </a:p>
                  </a:txBody>
                  <a:tcPr/>
                </a:tc>
                <a:tc>
                  <a:txBody>
                    <a:bodyPr/>
                    <a:lstStyle/>
                    <a:p>
                      <a:r>
                        <a:rPr lang="en-US" sz="1100" dirty="0">
                          <a:solidFill>
                            <a:schemeClr val="bg1">
                              <a:lumMod val="65000"/>
                            </a:schemeClr>
                          </a:solidFill>
                        </a:rPr>
                        <a:t>2</a:t>
                      </a:r>
                    </a:p>
                  </a:txBody>
                  <a:tcPr/>
                </a:tc>
                <a:tc>
                  <a:txBody>
                    <a:bodyPr/>
                    <a:lstStyle/>
                    <a:p>
                      <a:r>
                        <a:rPr lang="en-US" sz="1000" i="1" dirty="0">
                          <a:solidFill>
                            <a:schemeClr val="bg1">
                              <a:lumMod val="65000"/>
                            </a:schemeClr>
                          </a:solidFill>
                        </a:rPr>
                        <a:t>2%</a:t>
                      </a:r>
                    </a:p>
                  </a:txBody>
                  <a:tcPr/>
                </a:tc>
                <a:tc>
                  <a:txBody>
                    <a:bodyPr/>
                    <a:lstStyle/>
                    <a:p>
                      <a:r>
                        <a:rPr lang="en-US" sz="1100" dirty="0">
                          <a:solidFill>
                            <a:schemeClr val="bg1">
                              <a:lumMod val="65000"/>
                            </a:schemeClr>
                          </a:solidFill>
                        </a:rPr>
                        <a:t>10</a:t>
                      </a:r>
                    </a:p>
                  </a:txBody>
                  <a:tcPr/>
                </a:tc>
                <a:tc>
                  <a:txBody>
                    <a:bodyPr/>
                    <a:lstStyle/>
                    <a:p>
                      <a:r>
                        <a:rPr lang="en-US" sz="1000" i="1" dirty="0">
                          <a:solidFill>
                            <a:schemeClr val="bg1">
                              <a:lumMod val="65000"/>
                            </a:schemeClr>
                          </a:solidFill>
                        </a:rPr>
                        <a:t>10%</a:t>
                      </a:r>
                    </a:p>
                  </a:txBody>
                  <a:tcPr/>
                </a:tc>
                <a:tc>
                  <a:txBody>
                    <a:bodyPr/>
                    <a:lstStyle/>
                    <a:p>
                      <a:r>
                        <a:rPr lang="en-US" sz="1100" dirty="0">
                          <a:solidFill>
                            <a:schemeClr val="bg1">
                              <a:lumMod val="65000"/>
                            </a:schemeClr>
                          </a:solidFill>
                        </a:rPr>
                        <a:t>4</a:t>
                      </a:r>
                    </a:p>
                  </a:txBody>
                  <a:tcPr/>
                </a:tc>
                <a:tc>
                  <a:txBody>
                    <a:bodyPr/>
                    <a:lstStyle/>
                    <a:p>
                      <a:r>
                        <a:rPr lang="en-US" sz="1000" i="1" dirty="0">
                          <a:solidFill>
                            <a:schemeClr val="bg1">
                              <a:lumMod val="65000"/>
                            </a:schemeClr>
                          </a:solidFill>
                        </a:rPr>
                        <a:t>4%</a:t>
                      </a:r>
                    </a:p>
                  </a:txBody>
                  <a:tcPr/>
                </a:tc>
                <a:tc>
                  <a:txBody>
                    <a:bodyPr/>
                    <a:lstStyle/>
                    <a:p>
                      <a:r>
                        <a:rPr lang="en-US" sz="1100" dirty="0">
                          <a:solidFill>
                            <a:schemeClr val="bg1">
                              <a:lumMod val="65000"/>
                            </a:schemeClr>
                          </a:solidFill>
                        </a:rPr>
                        <a:t>16  </a:t>
                      </a:r>
                    </a:p>
                  </a:txBody>
                  <a:tcPr/>
                </a:tc>
                <a:tc>
                  <a:txBody>
                    <a:bodyPr/>
                    <a:lstStyle/>
                    <a:p>
                      <a:r>
                        <a:rPr lang="en-US" sz="1000" i="1" dirty="0">
                          <a:solidFill>
                            <a:schemeClr val="bg1">
                              <a:lumMod val="65000"/>
                            </a:schemeClr>
                          </a:solidFill>
                        </a:rPr>
                        <a:t>16%</a:t>
                      </a:r>
                    </a:p>
                  </a:txBody>
                  <a:tcPr/>
                </a:tc>
                <a:extLst>
                  <a:ext uri="{0D108BD9-81ED-4DB2-BD59-A6C34878D82A}">
                    <a16:rowId xmlns:a16="http://schemas.microsoft.com/office/drawing/2014/main" val="10006"/>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bg1">
                              <a:lumMod val="65000"/>
                            </a:schemeClr>
                          </a:solidFill>
                          <a:effectLst/>
                          <a:latin typeface="+mn-lt"/>
                          <a:ea typeface="+mn-ea"/>
                          <a:cs typeface="+mn-cs"/>
                        </a:rPr>
                        <a:t>B. Design</a:t>
                      </a:r>
                    </a:p>
                  </a:txBody>
                  <a:tcPr/>
                </a:tc>
                <a:tc>
                  <a:txBody>
                    <a:bodyPr/>
                    <a:lstStyle/>
                    <a:p>
                      <a:r>
                        <a:rPr lang="en-US" sz="1100" dirty="0">
                          <a:solidFill>
                            <a:schemeClr val="bg1">
                              <a:lumMod val="65000"/>
                            </a:schemeClr>
                          </a:solidFill>
                        </a:rPr>
                        <a:t>0</a:t>
                      </a:r>
                    </a:p>
                  </a:txBody>
                  <a:tcPr/>
                </a:tc>
                <a:tc>
                  <a:txBody>
                    <a:bodyPr/>
                    <a:lstStyle/>
                    <a:p>
                      <a:r>
                        <a:rPr lang="en-US" sz="1000" i="1" dirty="0">
                          <a:solidFill>
                            <a:schemeClr val="bg1">
                              <a:lumMod val="65000"/>
                            </a:schemeClr>
                          </a:solidFill>
                        </a:rPr>
                        <a:t>0%</a:t>
                      </a:r>
                    </a:p>
                  </a:txBody>
                  <a:tcPr/>
                </a:tc>
                <a:tc>
                  <a:txBody>
                    <a:bodyPr/>
                    <a:lstStyle/>
                    <a:p>
                      <a:r>
                        <a:rPr lang="en-US" sz="1100" dirty="0">
                          <a:solidFill>
                            <a:schemeClr val="bg1">
                              <a:lumMod val="65000"/>
                            </a:schemeClr>
                          </a:solidFill>
                        </a:rPr>
                        <a:t>3</a:t>
                      </a:r>
                    </a:p>
                  </a:txBody>
                  <a:tcPr/>
                </a:tc>
                <a:tc>
                  <a:txBody>
                    <a:bodyPr/>
                    <a:lstStyle/>
                    <a:p>
                      <a:r>
                        <a:rPr lang="en-US" sz="1000" i="1" dirty="0">
                          <a:solidFill>
                            <a:schemeClr val="bg1">
                              <a:lumMod val="65000"/>
                            </a:schemeClr>
                          </a:solidFill>
                        </a:rPr>
                        <a:t>3%</a:t>
                      </a:r>
                    </a:p>
                  </a:txBody>
                  <a:tcPr/>
                </a:tc>
                <a:tc>
                  <a:txBody>
                    <a:bodyPr/>
                    <a:lstStyle/>
                    <a:p>
                      <a:r>
                        <a:rPr lang="en-US" sz="1100" dirty="0">
                          <a:solidFill>
                            <a:schemeClr val="bg1">
                              <a:lumMod val="65000"/>
                            </a:schemeClr>
                          </a:solidFill>
                        </a:rPr>
                        <a:t>3</a:t>
                      </a:r>
                    </a:p>
                  </a:txBody>
                  <a:tcPr/>
                </a:tc>
                <a:tc>
                  <a:txBody>
                    <a:bodyPr/>
                    <a:lstStyle/>
                    <a:p>
                      <a:r>
                        <a:rPr lang="en-US" sz="1000" i="1" dirty="0">
                          <a:solidFill>
                            <a:schemeClr val="bg1">
                              <a:lumMod val="65000"/>
                            </a:schemeClr>
                          </a:solidFill>
                        </a:rPr>
                        <a:t>3%</a:t>
                      </a:r>
                    </a:p>
                  </a:txBody>
                  <a:tcPr/>
                </a:tc>
                <a:tc>
                  <a:txBody>
                    <a:bodyPr/>
                    <a:lstStyle/>
                    <a:p>
                      <a:r>
                        <a:rPr lang="en-US" sz="1100" dirty="0">
                          <a:solidFill>
                            <a:schemeClr val="bg1">
                              <a:lumMod val="65000"/>
                            </a:schemeClr>
                          </a:solidFill>
                        </a:rPr>
                        <a:t>6</a:t>
                      </a:r>
                    </a:p>
                  </a:txBody>
                  <a:tcPr/>
                </a:tc>
                <a:tc>
                  <a:txBody>
                    <a:bodyPr/>
                    <a:lstStyle/>
                    <a:p>
                      <a:r>
                        <a:rPr lang="en-US" sz="1000" i="1" dirty="0">
                          <a:solidFill>
                            <a:schemeClr val="bg1">
                              <a:lumMod val="65000"/>
                            </a:schemeClr>
                          </a:solidFill>
                        </a:rPr>
                        <a:t>6%</a:t>
                      </a:r>
                    </a:p>
                  </a:txBody>
                  <a:tcPr/>
                </a:tc>
                <a:extLst>
                  <a:ext uri="{0D108BD9-81ED-4DB2-BD59-A6C34878D82A}">
                    <a16:rowId xmlns:a16="http://schemas.microsoft.com/office/drawing/2014/main" val="10007"/>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dk1"/>
                          </a:solidFill>
                          <a:effectLst/>
                          <a:latin typeface="+mn-lt"/>
                          <a:ea typeface="+mn-ea"/>
                          <a:cs typeface="+mn-cs"/>
                        </a:rPr>
                        <a:t>C. Selection, Implementation, Support, and Maintenance</a:t>
                      </a:r>
                    </a:p>
                  </a:txBody>
                  <a:tcPr/>
                </a:tc>
                <a:tc>
                  <a:txBody>
                    <a:bodyPr/>
                    <a:lstStyle/>
                    <a:p>
                      <a:r>
                        <a:rPr lang="en-US" sz="1100" dirty="0"/>
                        <a:t>0</a:t>
                      </a:r>
                    </a:p>
                  </a:txBody>
                  <a:tcPr/>
                </a:tc>
                <a:tc>
                  <a:txBody>
                    <a:bodyPr/>
                    <a:lstStyle/>
                    <a:p>
                      <a:r>
                        <a:rPr lang="en-US" sz="1000" i="1" dirty="0"/>
                        <a:t>0%</a:t>
                      </a:r>
                    </a:p>
                  </a:txBody>
                  <a:tcPr/>
                </a:tc>
                <a:tc>
                  <a:txBody>
                    <a:bodyPr/>
                    <a:lstStyle/>
                    <a:p>
                      <a:r>
                        <a:rPr lang="en-US" sz="1100" dirty="0"/>
                        <a:t>4</a:t>
                      </a:r>
                    </a:p>
                  </a:txBody>
                  <a:tcPr/>
                </a:tc>
                <a:tc>
                  <a:txBody>
                    <a:bodyPr/>
                    <a:lstStyle/>
                    <a:p>
                      <a:r>
                        <a:rPr lang="en-US" sz="1000" i="1" dirty="0"/>
                        <a:t>4%</a:t>
                      </a:r>
                    </a:p>
                  </a:txBody>
                  <a:tcPr/>
                </a:tc>
                <a:tc>
                  <a:txBody>
                    <a:bodyPr/>
                    <a:lstStyle/>
                    <a:p>
                      <a:r>
                        <a:rPr lang="en-US" sz="1100" dirty="0"/>
                        <a:t>3</a:t>
                      </a:r>
                    </a:p>
                  </a:txBody>
                  <a:tcPr/>
                </a:tc>
                <a:tc>
                  <a:txBody>
                    <a:bodyPr/>
                    <a:lstStyle/>
                    <a:p>
                      <a:r>
                        <a:rPr lang="en-US" sz="1000" i="1" dirty="0"/>
                        <a:t>3%</a:t>
                      </a:r>
                    </a:p>
                  </a:txBody>
                  <a:tcPr/>
                </a:tc>
                <a:tc>
                  <a:txBody>
                    <a:bodyPr/>
                    <a:lstStyle/>
                    <a:p>
                      <a:r>
                        <a:rPr lang="en-US" sz="1100" dirty="0"/>
                        <a:t>7</a:t>
                      </a:r>
                    </a:p>
                  </a:txBody>
                  <a:tcPr/>
                </a:tc>
                <a:tc>
                  <a:txBody>
                    <a:bodyPr/>
                    <a:lstStyle/>
                    <a:p>
                      <a:r>
                        <a:rPr lang="en-US" sz="1000" i="1" dirty="0"/>
                        <a:t>7%</a:t>
                      </a:r>
                    </a:p>
                  </a:txBody>
                  <a:tcPr/>
                </a:tc>
                <a:extLst>
                  <a:ext uri="{0D108BD9-81ED-4DB2-BD59-A6C34878D82A}">
                    <a16:rowId xmlns:a16="http://schemas.microsoft.com/office/drawing/2014/main" val="10008"/>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bg1">
                              <a:lumMod val="65000"/>
                            </a:schemeClr>
                          </a:solidFill>
                          <a:effectLst/>
                          <a:latin typeface="+mn-lt"/>
                          <a:ea typeface="+mn-ea"/>
                          <a:cs typeface="+mn-cs"/>
                        </a:rPr>
                        <a:t>D. Testing and Evaluation</a:t>
                      </a:r>
                    </a:p>
                  </a:txBody>
                  <a:tcPr/>
                </a:tc>
                <a:tc>
                  <a:txBody>
                    <a:bodyPr/>
                    <a:lstStyle/>
                    <a:p>
                      <a:r>
                        <a:rPr lang="en-US" sz="1100" dirty="0">
                          <a:solidFill>
                            <a:schemeClr val="bg1">
                              <a:lumMod val="65000"/>
                            </a:schemeClr>
                          </a:solidFill>
                        </a:rPr>
                        <a:t>0</a:t>
                      </a:r>
                    </a:p>
                  </a:txBody>
                  <a:tcPr/>
                </a:tc>
                <a:tc>
                  <a:txBody>
                    <a:bodyPr/>
                    <a:lstStyle/>
                    <a:p>
                      <a:r>
                        <a:rPr lang="en-US" sz="1000" i="1" dirty="0">
                          <a:solidFill>
                            <a:schemeClr val="bg1">
                              <a:lumMod val="65000"/>
                            </a:schemeClr>
                          </a:solidFill>
                        </a:rPr>
                        <a:t>0%</a:t>
                      </a:r>
                    </a:p>
                  </a:txBody>
                  <a:tcPr/>
                </a:tc>
                <a:tc>
                  <a:txBody>
                    <a:bodyPr/>
                    <a:lstStyle/>
                    <a:p>
                      <a:r>
                        <a:rPr lang="en-US" sz="1100" dirty="0">
                          <a:solidFill>
                            <a:schemeClr val="bg1">
                              <a:lumMod val="65000"/>
                            </a:schemeClr>
                          </a:solidFill>
                        </a:rPr>
                        <a:t>2</a:t>
                      </a:r>
                    </a:p>
                  </a:txBody>
                  <a:tcPr/>
                </a:tc>
                <a:tc>
                  <a:txBody>
                    <a:bodyPr/>
                    <a:lstStyle/>
                    <a:p>
                      <a:r>
                        <a:rPr lang="en-US" sz="1000" i="1" dirty="0">
                          <a:solidFill>
                            <a:schemeClr val="bg1">
                              <a:lumMod val="65000"/>
                            </a:schemeClr>
                          </a:solidFill>
                        </a:rPr>
                        <a:t>2%</a:t>
                      </a:r>
                    </a:p>
                  </a:txBody>
                  <a:tcPr/>
                </a:tc>
                <a:tc>
                  <a:txBody>
                    <a:bodyPr/>
                    <a:lstStyle/>
                    <a:p>
                      <a:r>
                        <a:rPr lang="en-US" sz="1100" dirty="0">
                          <a:solidFill>
                            <a:schemeClr val="bg1">
                              <a:lumMod val="65000"/>
                            </a:schemeClr>
                          </a:solidFill>
                        </a:rPr>
                        <a:t>3</a:t>
                      </a:r>
                    </a:p>
                  </a:txBody>
                  <a:tcPr/>
                </a:tc>
                <a:tc>
                  <a:txBody>
                    <a:bodyPr/>
                    <a:lstStyle/>
                    <a:p>
                      <a:r>
                        <a:rPr lang="en-US" sz="1000" i="1" dirty="0">
                          <a:solidFill>
                            <a:schemeClr val="bg1">
                              <a:lumMod val="65000"/>
                            </a:schemeClr>
                          </a:solidFill>
                        </a:rPr>
                        <a:t>3%</a:t>
                      </a:r>
                    </a:p>
                  </a:txBody>
                  <a:tcPr/>
                </a:tc>
                <a:tc>
                  <a:txBody>
                    <a:bodyPr/>
                    <a:lstStyle/>
                    <a:p>
                      <a:r>
                        <a:rPr lang="en-US" sz="1100" dirty="0">
                          <a:solidFill>
                            <a:schemeClr val="bg1">
                              <a:lumMod val="65000"/>
                            </a:schemeClr>
                          </a:solidFill>
                        </a:rPr>
                        <a:t>5</a:t>
                      </a:r>
                    </a:p>
                  </a:txBody>
                  <a:tcPr/>
                </a:tc>
                <a:tc>
                  <a:txBody>
                    <a:bodyPr/>
                    <a:lstStyle/>
                    <a:p>
                      <a:r>
                        <a:rPr lang="en-US" sz="1000" i="1" dirty="0">
                          <a:solidFill>
                            <a:schemeClr val="bg1">
                              <a:lumMod val="65000"/>
                            </a:schemeClr>
                          </a:solidFill>
                        </a:rPr>
                        <a:t>5%</a:t>
                      </a:r>
                    </a:p>
                  </a:txBody>
                  <a:tcPr/>
                </a:tc>
                <a:extLst>
                  <a:ext uri="{0D108BD9-81ED-4DB2-BD59-A6C34878D82A}">
                    <a16:rowId xmlns:a16="http://schemas.microsoft.com/office/drawing/2014/main" val="10009"/>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bg1">
                              <a:lumMod val="65000"/>
                            </a:schemeClr>
                          </a:solidFill>
                          <a:effectLst/>
                          <a:latin typeface="+mn-lt"/>
                          <a:ea typeface="+mn-ea"/>
                          <a:cs typeface="+mn-cs"/>
                        </a:rPr>
                        <a:t>E. Privacy and Security</a:t>
                      </a:r>
                    </a:p>
                  </a:txBody>
                  <a:tcPr/>
                </a:tc>
                <a:tc>
                  <a:txBody>
                    <a:bodyPr/>
                    <a:lstStyle/>
                    <a:p>
                      <a:r>
                        <a:rPr lang="en-US" sz="1100" dirty="0">
                          <a:solidFill>
                            <a:schemeClr val="bg1">
                              <a:lumMod val="65000"/>
                            </a:schemeClr>
                          </a:solidFill>
                        </a:rPr>
                        <a:t>1</a:t>
                      </a:r>
                    </a:p>
                  </a:txBody>
                  <a:tcPr/>
                </a:tc>
                <a:tc>
                  <a:txBody>
                    <a:bodyPr/>
                    <a:lstStyle/>
                    <a:p>
                      <a:r>
                        <a:rPr lang="en-US" sz="1000" i="1" dirty="0">
                          <a:solidFill>
                            <a:schemeClr val="bg1">
                              <a:lumMod val="65000"/>
                            </a:schemeClr>
                          </a:solidFill>
                        </a:rPr>
                        <a:t>1%</a:t>
                      </a:r>
                    </a:p>
                  </a:txBody>
                  <a:tcPr/>
                </a:tc>
                <a:tc>
                  <a:txBody>
                    <a:bodyPr/>
                    <a:lstStyle/>
                    <a:p>
                      <a:r>
                        <a:rPr lang="en-US" sz="1100" dirty="0">
                          <a:solidFill>
                            <a:schemeClr val="bg1">
                              <a:lumMod val="65000"/>
                            </a:schemeClr>
                          </a:solidFill>
                        </a:rPr>
                        <a:t>3</a:t>
                      </a:r>
                    </a:p>
                  </a:txBody>
                  <a:tcPr/>
                </a:tc>
                <a:tc>
                  <a:txBody>
                    <a:bodyPr/>
                    <a:lstStyle/>
                    <a:p>
                      <a:r>
                        <a:rPr lang="en-US" sz="1000" i="1" dirty="0">
                          <a:solidFill>
                            <a:schemeClr val="bg1">
                              <a:lumMod val="65000"/>
                            </a:schemeClr>
                          </a:solidFill>
                        </a:rPr>
                        <a:t>3%</a:t>
                      </a:r>
                    </a:p>
                  </a:txBody>
                  <a:tcPr/>
                </a:tc>
                <a:tc>
                  <a:txBody>
                    <a:bodyPr/>
                    <a:lstStyle/>
                    <a:p>
                      <a:r>
                        <a:rPr lang="en-US" sz="1100" dirty="0">
                          <a:solidFill>
                            <a:schemeClr val="bg1">
                              <a:lumMod val="65000"/>
                            </a:schemeClr>
                          </a:solidFill>
                        </a:rPr>
                        <a:t>2</a:t>
                      </a:r>
                    </a:p>
                  </a:txBody>
                  <a:tcPr/>
                </a:tc>
                <a:tc>
                  <a:txBody>
                    <a:bodyPr/>
                    <a:lstStyle/>
                    <a:p>
                      <a:r>
                        <a:rPr lang="en-US" sz="1000" i="1" dirty="0">
                          <a:solidFill>
                            <a:schemeClr val="bg1">
                              <a:lumMod val="65000"/>
                            </a:schemeClr>
                          </a:solidFill>
                        </a:rPr>
                        <a:t>2%</a:t>
                      </a:r>
                    </a:p>
                  </a:txBody>
                  <a:tcPr/>
                </a:tc>
                <a:tc>
                  <a:txBody>
                    <a:bodyPr/>
                    <a:lstStyle/>
                    <a:p>
                      <a:r>
                        <a:rPr lang="en-US" sz="1100" dirty="0">
                          <a:solidFill>
                            <a:schemeClr val="bg1">
                              <a:lumMod val="65000"/>
                            </a:schemeClr>
                          </a:solidFill>
                        </a:rPr>
                        <a:t>6</a:t>
                      </a:r>
                    </a:p>
                  </a:txBody>
                  <a:tcPr/>
                </a:tc>
                <a:tc>
                  <a:txBody>
                    <a:bodyPr/>
                    <a:lstStyle/>
                    <a:p>
                      <a:r>
                        <a:rPr lang="en-US" sz="1000" i="1" dirty="0">
                          <a:solidFill>
                            <a:schemeClr val="bg1">
                              <a:lumMod val="65000"/>
                            </a:schemeClr>
                          </a:solidFill>
                        </a:rPr>
                        <a:t>6%</a:t>
                      </a:r>
                    </a:p>
                  </a:txBody>
                  <a:tcPr/>
                </a:tc>
                <a:extLst>
                  <a:ext uri="{0D108BD9-81ED-4DB2-BD59-A6C34878D82A}">
                    <a16:rowId xmlns:a16="http://schemas.microsoft.com/office/drawing/2014/main" val="10010"/>
                  </a:ext>
                </a:extLst>
              </a:tr>
              <a:tr h="2645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bg1">
                              <a:lumMod val="65000"/>
                            </a:schemeClr>
                          </a:solidFill>
                          <a:effectLst/>
                          <a:latin typeface="+mn-lt"/>
                          <a:ea typeface="+mn-ea"/>
                          <a:cs typeface="+mn-cs"/>
                        </a:rPr>
                        <a:t>3. Administration</a:t>
                      </a:r>
                      <a:endParaRPr lang="en-US" sz="1200" kern="1200" dirty="0">
                        <a:solidFill>
                          <a:schemeClr val="bg1">
                            <a:lumMod val="65000"/>
                          </a:schemeClr>
                        </a:solidFill>
                        <a:effectLst/>
                        <a:latin typeface="+mn-lt"/>
                        <a:ea typeface="+mn-ea"/>
                        <a:cs typeface="+mn-cs"/>
                      </a:endParaRPr>
                    </a:p>
                  </a:txBody>
                  <a:tcPr/>
                </a:tc>
                <a:tc>
                  <a:txBody>
                    <a:bodyPr/>
                    <a:lstStyle/>
                    <a:p>
                      <a:r>
                        <a:rPr lang="en-US" sz="1100" dirty="0">
                          <a:solidFill>
                            <a:schemeClr val="bg1">
                              <a:lumMod val="65000"/>
                            </a:schemeClr>
                          </a:solidFill>
                        </a:rPr>
                        <a:t>5</a:t>
                      </a:r>
                    </a:p>
                  </a:txBody>
                  <a:tcPr/>
                </a:tc>
                <a:tc>
                  <a:txBody>
                    <a:bodyPr/>
                    <a:lstStyle/>
                    <a:p>
                      <a:r>
                        <a:rPr lang="en-US" sz="1000" i="1" dirty="0">
                          <a:solidFill>
                            <a:schemeClr val="bg1">
                              <a:lumMod val="65000"/>
                            </a:schemeClr>
                          </a:solidFill>
                        </a:rPr>
                        <a:t>5%</a:t>
                      </a:r>
                    </a:p>
                  </a:txBody>
                  <a:tcPr/>
                </a:tc>
                <a:tc>
                  <a:txBody>
                    <a:bodyPr/>
                    <a:lstStyle/>
                    <a:p>
                      <a:r>
                        <a:rPr lang="en-US" sz="1100" dirty="0">
                          <a:solidFill>
                            <a:schemeClr val="bg1">
                              <a:lumMod val="65000"/>
                            </a:schemeClr>
                          </a:solidFill>
                        </a:rPr>
                        <a:t>18</a:t>
                      </a:r>
                    </a:p>
                  </a:txBody>
                  <a:tcPr/>
                </a:tc>
                <a:tc>
                  <a:txBody>
                    <a:bodyPr/>
                    <a:lstStyle/>
                    <a:p>
                      <a:r>
                        <a:rPr lang="en-US" sz="1000" i="1" dirty="0">
                          <a:solidFill>
                            <a:schemeClr val="bg1">
                              <a:lumMod val="65000"/>
                            </a:schemeClr>
                          </a:solidFill>
                        </a:rPr>
                        <a:t>18%</a:t>
                      </a:r>
                    </a:p>
                  </a:txBody>
                  <a:tcPr/>
                </a:tc>
                <a:tc>
                  <a:txBody>
                    <a:bodyPr/>
                    <a:lstStyle/>
                    <a:p>
                      <a:r>
                        <a:rPr lang="en-US" sz="1100" dirty="0">
                          <a:solidFill>
                            <a:schemeClr val="bg1">
                              <a:lumMod val="65000"/>
                            </a:schemeClr>
                          </a:solidFill>
                        </a:rPr>
                        <a:t>9</a:t>
                      </a:r>
                    </a:p>
                  </a:txBody>
                  <a:tcPr/>
                </a:tc>
                <a:tc>
                  <a:txBody>
                    <a:bodyPr/>
                    <a:lstStyle/>
                    <a:p>
                      <a:r>
                        <a:rPr lang="en-US" sz="1000" i="1" dirty="0">
                          <a:solidFill>
                            <a:schemeClr val="bg1">
                              <a:lumMod val="65000"/>
                            </a:schemeClr>
                          </a:solidFill>
                        </a:rPr>
                        <a:t>9%</a:t>
                      </a:r>
                    </a:p>
                  </a:txBody>
                  <a:tcPr/>
                </a:tc>
                <a:tc>
                  <a:txBody>
                    <a:bodyPr/>
                    <a:lstStyle/>
                    <a:p>
                      <a:r>
                        <a:rPr lang="en-US" sz="1100" dirty="0">
                          <a:solidFill>
                            <a:schemeClr val="bg1">
                              <a:lumMod val="65000"/>
                            </a:schemeClr>
                          </a:solidFill>
                        </a:rPr>
                        <a:t>32</a:t>
                      </a:r>
                    </a:p>
                  </a:txBody>
                  <a:tcPr/>
                </a:tc>
                <a:tc>
                  <a:txBody>
                    <a:bodyPr/>
                    <a:lstStyle/>
                    <a:p>
                      <a:r>
                        <a:rPr lang="en-US" sz="1000" i="1" dirty="0">
                          <a:solidFill>
                            <a:schemeClr val="bg1">
                              <a:lumMod val="65000"/>
                            </a:schemeClr>
                          </a:solidFill>
                        </a:rPr>
                        <a:t>32%</a:t>
                      </a:r>
                    </a:p>
                  </a:txBody>
                  <a:tcPr/>
                </a:tc>
                <a:extLst>
                  <a:ext uri="{0D108BD9-81ED-4DB2-BD59-A6C34878D82A}">
                    <a16:rowId xmlns:a16="http://schemas.microsoft.com/office/drawing/2014/main" val="10011"/>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bg1">
                              <a:lumMod val="65000"/>
                            </a:schemeClr>
                          </a:solidFill>
                          <a:effectLst/>
                          <a:latin typeface="+mn-lt"/>
                          <a:ea typeface="+mn-ea"/>
                          <a:cs typeface="+mn-cs"/>
                        </a:rPr>
                        <a:t>A. Leadership</a:t>
                      </a:r>
                    </a:p>
                  </a:txBody>
                  <a:tcPr/>
                </a:tc>
                <a:tc>
                  <a:txBody>
                    <a:bodyPr/>
                    <a:lstStyle/>
                    <a:p>
                      <a:r>
                        <a:rPr lang="en-US" sz="1100" dirty="0">
                          <a:solidFill>
                            <a:schemeClr val="bg1">
                              <a:lumMod val="65000"/>
                            </a:schemeClr>
                          </a:solidFill>
                        </a:rPr>
                        <a:t>3</a:t>
                      </a:r>
                    </a:p>
                  </a:txBody>
                  <a:tcPr/>
                </a:tc>
                <a:tc>
                  <a:txBody>
                    <a:bodyPr/>
                    <a:lstStyle/>
                    <a:p>
                      <a:r>
                        <a:rPr lang="en-US" sz="1000" i="1" dirty="0">
                          <a:solidFill>
                            <a:schemeClr val="bg1">
                              <a:lumMod val="65000"/>
                            </a:schemeClr>
                          </a:solidFill>
                        </a:rPr>
                        <a:t>3%</a:t>
                      </a:r>
                    </a:p>
                  </a:txBody>
                  <a:tcPr/>
                </a:tc>
                <a:tc>
                  <a:txBody>
                    <a:bodyPr/>
                    <a:lstStyle/>
                    <a:p>
                      <a:r>
                        <a:rPr lang="en-US" sz="1100" dirty="0">
                          <a:solidFill>
                            <a:schemeClr val="bg1">
                              <a:lumMod val="65000"/>
                            </a:schemeClr>
                          </a:solidFill>
                        </a:rPr>
                        <a:t>10</a:t>
                      </a:r>
                    </a:p>
                  </a:txBody>
                  <a:tcPr/>
                </a:tc>
                <a:tc>
                  <a:txBody>
                    <a:bodyPr/>
                    <a:lstStyle/>
                    <a:p>
                      <a:r>
                        <a:rPr lang="en-US" sz="1000" i="1" dirty="0">
                          <a:solidFill>
                            <a:schemeClr val="bg1">
                              <a:lumMod val="65000"/>
                            </a:schemeClr>
                          </a:solidFill>
                        </a:rPr>
                        <a:t>10%</a:t>
                      </a:r>
                    </a:p>
                  </a:txBody>
                  <a:tcPr/>
                </a:tc>
                <a:tc>
                  <a:txBody>
                    <a:bodyPr/>
                    <a:lstStyle/>
                    <a:p>
                      <a:r>
                        <a:rPr lang="en-US" sz="1100" dirty="0">
                          <a:solidFill>
                            <a:schemeClr val="bg1">
                              <a:lumMod val="65000"/>
                            </a:schemeClr>
                          </a:solidFill>
                        </a:rPr>
                        <a:t>9</a:t>
                      </a:r>
                    </a:p>
                  </a:txBody>
                  <a:tcPr/>
                </a:tc>
                <a:tc>
                  <a:txBody>
                    <a:bodyPr/>
                    <a:lstStyle/>
                    <a:p>
                      <a:r>
                        <a:rPr lang="en-US" sz="1000" i="1" dirty="0">
                          <a:solidFill>
                            <a:schemeClr val="bg1">
                              <a:lumMod val="65000"/>
                            </a:schemeClr>
                          </a:solidFill>
                        </a:rPr>
                        <a:t>9%</a:t>
                      </a:r>
                    </a:p>
                  </a:txBody>
                  <a:tcPr/>
                </a:tc>
                <a:tc>
                  <a:txBody>
                    <a:bodyPr/>
                    <a:lstStyle/>
                    <a:p>
                      <a:r>
                        <a:rPr lang="en-US" sz="1100" dirty="0">
                          <a:solidFill>
                            <a:schemeClr val="bg1">
                              <a:lumMod val="65000"/>
                            </a:schemeClr>
                          </a:solidFill>
                        </a:rPr>
                        <a:t>22</a:t>
                      </a:r>
                    </a:p>
                  </a:txBody>
                  <a:tcPr/>
                </a:tc>
                <a:tc>
                  <a:txBody>
                    <a:bodyPr/>
                    <a:lstStyle/>
                    <a:p>
                      <a:r>
                        <a:rPr lang="en-US" sz="1000" i="1" dirty="0">
                          <a:solidFill>
                            <a:schemeClr val="bg1">
                              <a:lumMod val="65000"/>
                            </a:schemeClr>
                          </a:solidFill>
                        </a:rPr>
                        <a:t>22%</a:t>
                      </a:r>
                    </a:p>
                  </a:txBody>
                  <a:tcPr/>
                </a:tc>
                <a:extLst>
                  <a:ext uri="{0D108BD9-81ED-4DB2-BD59-A6C34878D82A}">
                    <a16:rowId xmlns:a16="http://schemas.microsoft.com/office/drawing/2014/main" val="10012"/>
                  </a:ext>
                </a:extLst>
              </a:tr>
              <a:tr h="249883">
                <a:tc>
                  <a:txBody>
                    <a:bodyPr/>
                    <a:lstStyle/>
                    <a:p>
                      <a:pPr marL="457200" marR="0" lvl="1" indent="0" algn="l" defTabSz="914400" rtl="0" eaLnBrk="1" fontAlgn="auto" latinLnBrk="0" hangingPunct="1">
                        <a:lnSpc>
                          <a:spcPct val="100000"/>
                        </a:lnSpc>
                        <a:spcBef>
                          <a:spcPts val="0"/>
                        </a:spcBef>
                        <a:spcAft>
                          <a:spcPts val="0"/>
                        </a:spcAft>
                        <a:buClrTx/>
                        <a:buSzTx/>
                        <a:buFont typeface="+mj-lt"/>
                        <a:buNone/>
                        <a:tabLst/>
                        <a:defRPr/>
                      </a:pPr>
                      <a:r>
                        <a:rPr lang="en-US" sz="1100" kern="1200" dirty="0">
                          <a:solidFill>
                            <a:schemeClr val="bg1">
                              <a:lumMod val="65000"/>
                            </a:schemeClr>
                          </a:solidFill>
                          <a:effectLst/>
                          <a:latin typeface="+mn-lt"/>
                          <a:ea typeface="+mn-ea"/>
                          <a:cs typeface="+mn-cs"/>
                        </a:rPr>
                        <a:t>B.</a:t>
                      </a:r>
                      <a:r>
                        <a:rPr lang="en-US" sz="1100" kern="1200" baseline="0" dirty="0">
                          <a:solidFill>
                            <a:schemeClr val="bg1">
                              <a:lumMod val="65000"/>
                            </a:schemeClr>
                          </a:solidFill>
                          <a:effectLst/>
                          <a:latin typeface="+mn-lt"/>
                          <a:ea typeface="+mn-ea"/>
                          <a:cs typeface="+mn-cs"/>
                        </a:rPr>
                        <a:t> </a:t>
                      </a:r>
                      <a:r>
                        <a:rPr lang="en-US" sz="1100" kern="1200" dirty="0">
                          <a:solidFill>
                            <a:schemeClr val="bg1">
                              <a:lumMod val="65000"/>
                            </a:schemeClr>
                          </a:solidFill>
                          <a:effectLst/>
                          <a:latin typeface="+mn-lt"/>
                          <a:ea typeface="+mn-ea"/>
                          <a:cs typeface="+mn-cs"/>
                        </a:rPr>
                        <a:t>Management</a:t>
                      </a:r>
                    </a:p>
                  </a:txBody>
                  <a:tcPr/>
                </a:tc>
                <a:tc>
                  <a:txBody>
                    <a:bodyPr/>
                    <a:lstStyle/>
                    <a:p>
                      <a:r>
                        <a:rPr lang="en-US" sz="1100" dirty="0">
                          <a:solidFill>
                            <a:schemeClr val="bg1">
                              <a:lumMod val="65000"/>
                            </a:schemeClr>
                          </a:solidFill>
                        </a:rPr>
                        <a:t>2</a:t>
                      </a:r>
                    </a:p>
                  </a:txBody>
                  <a:tcPr/>
                </a:tc>
                <a:tc>
                  <a:txBody>
                    <a:bodyPr/>
                    <a:lstStyle/>
                    <a:p>
                      <a:r>
                        <a:rPr lang="en-US" sz="1000" i="1" dirty="0">
                          <a:solidFill>
                            <a:schemeClr val="bg1">
                              <a:lumMod val="65000"/>
                            </a:schemeClr>
                          </a:solidFill>
                        </a:rPr>
                        <a:t>2%</a:t>
                      </a:r>
                    </a:p>
                  </a:txBody>
                  <a:tcPr/>
                </a:tc>
                <a:tc>
                  <a:txBody>
                    <a:bodyPr/>
                    <a:lstStyle/>
                    <a:p>
                      <a:r>
                        <a:rPr lang="en-US" sz="1100" dirty="0">
                          <a:solidFill>
                            <a:schemeClr val="bg1">
                              <a:lumMod val="65000"/>
                            </a:schemeClr>
                          </a:solidFill>
                        </a:rPr>
                        <a:t>8</a:t>
                      </a:r>
                    </a:p>
                  </a:txBody>
                  <a:tcPr/>
                </a:tc>
                <a:tc>
                  <a:txBody>
                    <a:bodyPr/>
                    <a:lstStyle/>
                    <a:p>
                      <a:r>
                        <a:rPr lang="en-US" sz="1000" i="1" dirty="0">
                          <a:solidFill>
                            <a:schemeClr val="bg1">
                              <a:lumMod val="65000"/>
                            </a:schemeClr>
                          </a:solidFill>
                        </a:rPr>
                        <a:t>8%</a:t>
                      </a:r>
                    </a:p>
                  </a:txBody>
                  <a:tcPr/>
                </a:tc>
                <a:tc>
                  <a:txBody>
                    <a:bodyPr/>
                    <a:lstStyle/>
                    <a:p>
                      <a:r>
                        <a:rPr lang="en-US" sz="1100" dirty="0">
                          <a:solidFill>
                            <a:schemeClr val="bg1">
                              <a:lumMod val="65000"/>
                            </a:schemeClr>
                          </a:solidFill>
                        </a:rPr>
                        <a:t>0</a:t>
                      </a:r>
                    </a:p>
                  </a:txBody>
                  <a:tcPr/>
                </a:tc>
                <a:tc>
                  <a:txBody>
                    <a:bodyPr/>
                    <a:lstStyle/>
                    <a:p>
                      <a:r>
                        <a:rPr lang="en-US" sz="1000" i="1" dirty="0">
                          <a:solidFill>
                            <a:schemeClr val="bg1">
                              <a:lumMod val="65000"/>
                            </a:schemeClr>
                          </a:solidFill>
                        </a:rPr>
                        <a:t>0%</a:t>
                      </a:r>
                    </a:p>
                  </a:txBody>
                  <a:tcPr/>
                </a:tc>
                <a:tc>
                  <a:txBody>
                    <a:bodyPr/>
                    <a:lstStyle/>
                    <a:p>
                      <a:r>
                        <a:rPr lang="en-US" sz="1100" dirty="0">
                          <a:solidFill>
                            <a:schemeClr val="bg1">
                              <a:lumMod val="65000"/>
                            </a:schemeClr>
                          </a:solidFill>
                        </a:rPr>
                        <a:t>10</a:t>
                      </a:r>
                    </a:p>
                  </a:txBody>
                  <a:tcPr/>
                </a:tc>
                <a:tc>
                  <a:txBody>
                    <a:bodyPr/>
                    <a:lstStyle/>
                    <a:p>
                      <a:r>
                        <a:rPr lang="en-US" sz="1000" i="1" dirty="0">
                          <a:solidFill>
                            <a:schemeClr val="bg1">
                              <a:lumMod val="65000"/>
                            </a:schemeClr>
                          </a:solidFill>
                        </a:rPr>
                        <a:t>10%</a:t>
                      </a:r>
                    </a:p>
                  </a:txBody>
                  <a:tcPr/>
                </a:tc>
                <a:extLst>
                  <a:ext uri="{0D108BD9-81ED-4DB2-BD59-A6C34878D82A}">
                    <a16:rowId xmlns:a16="http://schemas.microsoft.com/office/drawing/2014/main" val="10013"/>
                  </a:ext>
                </a:extLst>
              </a:tr>
              <a:tr h="163086">
                <a:tc>
                  <a:txBody>
                    <a:bodyPr/>
                    <a:lstStyle/>
                    <a:p>
                      <a:pPr marL="3657600" marR="0" lvl="8" indent="-171450" algn="l" defTabSz="914400" rtl="0" eaLnBrk="1" fontAlgn="auto" latinLnBrk="0" hangingPunct="1">
                        <a:lnSpc>
                          <a:spcPct val="100000"/>
                        </a:lnSpc>
                        <a:spcBef>
                          <a:spcPts val="0"/>
                        </a:spcBef>
                        <a:spcAft>
                          <a:spcPts val="0"/>
                        </a:spcAft>
                        <a:buClrTx/>
                        <a:buSzTx/>
                        <a:buFont typeface="+mj-lt"/>
                        <a:buNone/>
                        <a:tabLst/>
                        <a:defRPr/>
                      </a:pPr>
                      <a:r>
                        <a:rPr lang="en-US" sz="1200" b="1" kern="1200" dirty="0">
                          <a:solidFill>
                            <a:schemeClr val="bg1">
                              <a:lumMod val="65000"/>
                            </a:schemeClr>
                          </a:solidFill>
                          <a:effectLst/>
                          <a:latin typeface="+mn-lt"/>
                          <a:ea typeface="+mn-ea"/>
                          <a:cs typeface="+mn-cs"/>
                        </a:rPr>
                        <a:t>Total</a:t>
                      </a:r>
                    </a:p>
                  </a:txBody>
                  <a:tcPr/>
                </a:tc>
                <a:tc>
                  <a:txBody>
                    <a:bodyPr/>
                    <a:lstStyle/>
                    <a:p>
                      <a:r>
                        <a:rPr lang="en-US" sz="1100" dirty="0">
                          <a:solidFill>
                            <a:schemeClr val="bg1">
                              <a:lumMod val="65000"/>
                            </a:schemeClr>
                          </a:solidFill>
                        </a:rPr>
                        <a:t>30</a:t>
                      </a:r>
                    </a:p>
                  </a:txBody>
                  <a:tcPr/>
                </a:tc>
                <a:tc>
                  <a:txBody>
                    <a:bodyPr/>
                    <a:lstStyle/>
                    <a:p>
                      <a:r>
                        <a:rPr lang="en-US" sz="1000" i="1" dirty="0">
                          <a:solidFill>
                            <a:schemeClr val="bg1">
                              <a:lumMod val="65000"/>
                            </a:schemeClr>
                          </a:solidFill>
                        </a:rPr>
                        <a:t>30%</a:t>
                      </a:r>
                    </a:p>
                  </a:txBody>
                  <a:tcPr/>
                </a:tc>
                <a:tc>
                  <a:txBody>
                    <a:bodyPr/>
                    <a:lstStyle/>
                    <a:p>
                      <a:r>
                        <a:rPr lang="en-US" sz="1100" dirty="0">
                          <a:solidFill>
                            <a:schemeClr val="bg1">
                              <a:lumMod val="65000"/>
                            </a:schemeClr>
                          </a:solidFill>
                        </a:rPr>
                        <a:t>46</a:t>
                      </a:r>
                    </a:p>
                  </a:txBody>
                  <a:tcPr/>
                </a:tc>
                <a:tc>
                  <a:txBody>
                    <a:bodyPr/>
                    <a:lstStyle/>
                    <a:p>
                      <a:r>
                        <a:rPr lang="en-US" sz="1000" i="1" dirty="0">
                          <a:solidFill>
                            <a:schemeClr val="bg1">
                              <a:lumMod val="65000"/>
                            </a:schemeClr>
                          </a:solidFill>
                        </a:rPr>
                        <a:t>46%</a:t>
                      </a:r>
                    </a:p>
                  </a:txBody>
                  <a:tcPr/>
                </a:tc>
                <a:tc>
                  <a:txBody>
                    <a:bodyPr/>
                    <a:lstStyle/>
                    <a:p>
                      <a:r>
                        <a:rPr lang="en-US" sz="1100" dirty="0">
                          <a:solidFill>
                            <a:schemeClr val="bg1">
                              <a:lumMod val="65000"/>
                            </a:schemeClr>
                          </a:solidFill>
                        </a:rPr>
                        <a:t>24</a:t>
                      </a:r>
                    </a:p>
                  </a:txBody>
                  <a:tcPr/>
                </a:tc>
                <a:tc>
                  <a:txBody>
                    <a:bodyPr/>
                    <a:lstStyle/>
                    <a:p>
                      <a:r>
                        <a:rPr lang="en-US" sz="1000" i="1" dirty="0">
                          <a:solidFill>
                            <a:schemeClr val="bg1">
                              <a:lumMod val="65000"/>
                            </a:schemeClr>
                          </a:solidFill>
                        </a:rPr>
                        <a:t>24%</a:t>
                      </a:r>
                    </a:p>
                  </a:txBody>
                  <a:tcPr/>
                </a:tc>
                <a:tc>
                  <a:txBody>
                    <a:bodyPr/>
                    <a:lstStyle/>
                    <a:p>
                      <a:r>
                        <a:rPr lang="en-US" sz="1100" dirty="0">
                          <a:solidFill>
                            <a:schemeClr val="bg1">
                              <a:lumMod val="65000"/>
                            </a:schemeClr>
                          </a:solidFill>
                        </a:rPr>
                        <a:t>100</a:t>
                      </a:r>
                    </a:p>
                  </a:txBody>
                  <a:tcPr/>
                </a:tc>
                <a:tc>
                  <a:txBody>
                    <a:bodyPr/>
                    <a:lstStyle/>
                    <a:p>
                      <a:r>
                        <a:rPr lang="en-US" sz="1000" i="1" dirty="0">
                          <a:solidFill>
                            <a:schemeClr val="bg1">
                              <a:lumMod val="65000"/>
                            </a:schemeClr>
                          </a:solidFill>
                        </a:rPr>
                        <a:t>100%</a:t>
                      </a:r>
                    </a:p>
                  </a:txBody>
                  <a:tcPr/>
                </a:tc>
                <a:extLst>
                  <a:ext uri="{0D108BD9-81ED-4DB2-BD59-A6C34878D82A}">
                    <a16:rowId xmlns:a16="http://schemas.microsoft.com/office/drawing/2014/main" val="10014"/>
                  </a:ext>
                </a:extLst>
              </a:tr>
            </a:tbl>
          </a:graphicData>
        </a:graphic>
      </p:graphicFrame>
    </p:spTree>
    <p:custDataLst>
      <p:tags r:id="rId1"/>
    </p:custDataLst>
    <p:extLst>
      <p:ext uri="{BB962C8B-B14F-4D97-AF65-F5344CB8AC3E}">
        <p14:creationId xmlns:p14="http://schemas.microsoft.com/office/powerpoint/2010/main" val="23870111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39821" y="1345831"/>
            <a:ext cx="7970981" cy="5192051"/>
          </a:xfrm>
        </p:spPr>
        <p:txBody>
          <a:bodyPr>
            <a:noAutofit/>
          </a:bodyPr>
          <a:lstStyle/>
          <a:p>
            <a:pPr marL="0" lvl="1" indent="0">
              <a:buNone/>
              <a:defRPr/>
            </a:pPr>
            <a:r>
              <a:rPr lang="en-US" sz="1800" dirty="0"/>
              <a:t>The chief nursing officer (CNO) of a multi-entity healthcare organization requested the chief information officer (CIO) of the organization to approve the purchase of a centralized fetal monitoring application for the facility.  The organization has a policy that requires the CIO to sign off on all information systems capital purchases.  It is unclear from the paperwork provided what the vendor's platform is or what the network requirements will be.  Which of the following should the CIO do FIRST?</a:t>
            </a:r>
          </a:p>
          <a:p>
            <a:pPr marL="914400" lvl="2" indent="-514350">
              <a:buFont typeface="Arial"/>
              <a:buAutoNum type="alphaUcPeriod"/>
              <a:defRPr/>
            </a:pPr>
            <a:r>
              <a:rPr lang="en-US" sz="1800" dirty="0"/>
              <a:t>Ask the CNO to conduct further research on the technical requirements.</a:t>
            </a:r>
          </a:p>
          <a:p>
            <a:pPr marL="914400" lvl="2" indent="-514350">
              <a:buFont typeface="Arial"/>
              <a:buAutoNum type="alphaUcPeriod"/>
              <a:defRPr/>
            </a:pPr>
            <a:r>
              <a:rPr lang="en-US" sz="1800" dirty="0"/>
              <a:t>Sign the paperwork and hand it back to the CNO.</a:t>
            </a:r>
          </a:p>
          <a:p>
            <a:pPr marL="914400" lvl="2" indent="-514350">
              <a:buFont typeface="Arial"/>
              <a:buAutoNum type="alphaUcPeriod"/>
              <a:defRPr/>
            </a:pPr>
            <a:r>
              <a:rPr lang="en-US" sz="1800" dirty="0"/>
              <a:t>Tell the CNO that, due to incomplete information, the request cannot be processed.</a:t>
            </a:r>
          </a:p>
          <a:p>
            <a:pPr marL="914400" lvl="2" indent="-514350">
              <a:buFont typeface="Arial"/>
              <a:buAutoNum type="alphaUcPeriod"/>
              <a:defRPr/>
            </a:pPr>
            <a:r>
              <a:rPr lang="en-US" sz="1800" dirty="0"/>
              <a:t>Discuss the steps of a system selection process with the CNO to get the project started.</a:t>
            </a:r>
          </a:p>
          <a:p>
            <a:pPr marL="800100" lvl="1" indent="-342900">
              <a:buFont typeface="+mj-lt"/>
              <a:buAutoNum type="alphaUcPeriod"/>
              <a:defRPr/>
            </a:pPr>
            <a:endParaRPr lang="en-US" b="1" dirty="0"/>
          </a:p>
        </p:txBody>
      </p:sp>
      <p:sp>
        <p:nvSpPr>
          <p:cNvPr id="41987" name="Title 2"/>
          <p:cNvSpPr>
            <a:spLocks noGrp="1"/>
          </p:cNvSpPr>
          <p:nvPr>
            <p:ph type="title"/>
          </p:nvPr>
        </p:nvSpPr>
        <p:spPr/>
        <p:txBody>
          <a:bodyPr/>
          <a:lstStyle/>
          <a:p>
            <a:r>
              <a:rPr lang="en-US" altLang="en-US" dirty="0">
                <a:latin typeface="Verdana" panose="020B0604030504040204" pitchFamily="34" charset="0"/>
                <a:cs typeface="Verdana" panose="020B0604030504040204" pitchFamily="34" charset="0"/>
              </a:rPr>
              <a:t>Practice Question 10</a:t>
            </a:r>
          </a:p>
        </p:txBody>
      </p:sp>
      <p:sp>
        <p:nvSpPr>
          <p:cNvPr id="4" name="Freeform 24"/>
          <p:cNvSpPr>
            <a:spLocks/>
          </p:cNvSpPr>
          <p:nvPr/>
        </p:nvSpPr>
        <p:spPr bwMode="auto">
          <a:xfrm>
            <a:off x="2239821" y="5145601"/>
            <a:ext cx="425450" cy="487363"/>
          </a:xfrm>
          <a:custGeom>
            <a:avLst/>
            <a:gdLst>
              <a:gd name="T0" fmla="*/ 0 w 536"/>
              <a:gd name="T1" fmla="*/ 444 h 643"/>
              <a:gd name="T2" fmla="*/ 67 w 536"/>
              <a:gd name="T3" fmla="*/ 531 h 643"/>
              <a:gd name="T4" fmla="*/ 141 w 536"/>
              <a:gd name="T5" fmla="*/ 643 h 643"/>
              <a:gd name="T6" fmla="*/ 232 w 536"/>
              <a:gd name="T7" fmla="*/ 463 h 643"/>
              <a:gd name="T8" fmla="*/ 420 w 536"/>
              <a:gd name="T9" fmla="*/ 151 h 643"/>
              <a:gd name="T10" fmla="*/ 536 w 536"/>
              <a:gd name="T11" fmla="*/ 0 h 643"/>
              <a:gd name="T12" fmla="*/ 395 w 536"/>
              <a:gd name="T13" fmla="*/ 71 h 643"/>
              <a:gd name="T14" fmla="*/ 253 w 536"/>
              <a:gd name="T15" fmla="*/ 354 h 643"/>
              <a:gd name="T16" fmla="*/ 141 w 536"/>
              <a:gd name="T17" fmla="*/ 582 h 643"/>
              <a:gd name="T18" fmla="*/ 54 w 536"/>
              <a:gd name="T19" fmla="*/ 368 h 643"/>
              <a:gd name="T20" fmla="*/ 0 w 536"/>
              <a:gd name="T21" fmla="*/ 444 h 6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36" h="643">
                <a:moveTo>
                  <a:pt x="0" y="444"/>
                </a:moveTo>
                <a:lnTo>
                  <a:pt x="67" y="531"/>
                </a:lnTo>
                <a:lnTo>
                  <a:pt x="141" y="643"/>
                </a:lnTo>
                <a:lnTo>
                  <a:pt x="232" y="463"/>
                </a:lnTo>
                <a:lnTo>
                  <a:pt x="420" y="151"/>
                </a:lnTo>
                <a:lnTo>
                  <a:pt x="536" y="0"/>
                </a:lnTo>
                <a:lnTo>
                  <a:pt x="395" y="71"/>
                </a:lnTo>
                <a:lnTo>
                  <a:pt x="253" y="354"/>
                </a:lnTo>
                <a:lnTo>
                  <a:pt x="141" y="582"/>
                </a:lnTo>
                <a:lnTo>
                  <a:pt x="54" y="368"/>
                </a:lnTo>
                <a:lnTo>
                  <a:pt x="0" y="444"/>
                </a:lnTo>
                <a:close/>
              </a:path>
            </a:pathLst>
          </a:custGeom>
          <a:solidFill>
            <a:srgbClr val="FF0000"/>
          </a:solidFill>
          <a:ln w="28575" cap="flat" cmpd="sng">
            <a:solidFill>
              <a:srgbClr val="FF0000"/>
            </a:solidFill>
            <a:prstDash val="solid"/>
            <a:round/>
            <a:headEnd/>
            <a:tailEnd/>
          </a:ln>
          <a:effectLst>
            <a:outerShdw dist="35921" dir="2700000" algn="ctr" rotWithShape="0">
              <a:schemeClr val="tx1">
                <a:alpha val="50000"/>
              </a:schemeClr>
            </a:outerShdw>
          </a:effectLst>
        </p:spPr>
        <p:txBody>
          <a:bodyPr wrap="none" anchor="ctr"/>
          <a:lstStyle/>
          <a:p>
            <a:pPr defTabSz="457200"/>
            <a:endParaRPr lang="en-US">
              <a:solidFill>
                <a:srgbClr val="000000"/>
              </a:solidFill>
              <a:latin typeface="Helvetica Neue Light"/>
            </a:endParaRPr>
          </a:p>
        </p:txBody>
      </p:sp>
    </p:spTree>
    <p:extLst>
      <p:ext uri="{BB962C8B-B14F-4D97-AF65-F5344CB8AC3E}">
        <p14:creationId xmlns:p14="http://schemas.microsoft.com/office/powerpoint/2010/main" val="2658067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579055"/>
            <a:ext cx="7970981" cy="4268292"/>
          </a:xfrm>
        </p:spPr>
        <p:txBody>
          <a:bodyPr>
            <a:normAutofit fontScale="85000" lnSpcReduction="20000"/>
          </a:bodyPr>
          <a:lstStyle/>
          <a:p>
            <a:r>
              <a:rPr lang="en-US" dirty="0"/>
              <a:t>After the RFI and/or the RFP submissions have been evaluated, the organization selects a vendor and product/system.</a:t>
            </a:r>
          </a:p>
          <a:p>
            <a:r>
              <a:rPr lang="en-US" dirty="0"/>
              <a:t>Considered in this process are:</a:t>
            </a:r>
          </a:p>
          <a:p>
            <a:pPr lvl="1"/>
            <a:r>
              <a:rPr lang="en-US" dirty="0"/>
              <a:t>On-site visits</a:t>
            </a:r>
          </a:p>
          <a:p>
            <a:pPr lvl="1"/>
            <a:r>
              <a:rPr lang="en-US" dirty="0"/>
              <a:t>Reference checks</a:t>
            </a:r>
          </a:p>
          <a:p>
            <a:pPr lvl="1"/>
            <a:r>
              <a:rPr lang="en-US" dirty="0"/>
              <a:t>On-site demonstrations</a:t>
            </a:r>
          </a:p>
          <a:p>
            <a:r>
              <a:rPr lang="en-US" dirty="0"/>
              <a:t>Contract negotiations must consider:</a:t>
            </a:r>
          </a:p>
          <a:p>
            <a:pPr lvl="1"/>
            <a:r>
              <a:rPr lang="en-US" dirty="0"/>
              <a:t>Price</a:t>
            </a:r>
          </a:p>
          <a:p>
            <a:pPr lvl="1"/>
            <a:r>
              <a:rPr lang="en-US" dirty="0"/>
              <a:t>Payment plan</a:t>
            </a:r>
          </a:p>
          <a:p>
            <a:pPr lvl="1"/>
            <a:r>
              <a:rPr lang="en-US" dirty="0"/>
              <a:t>Support levels</a:t>
            </a:r>
          </a:p>
          <a:p>
            <a:pPr lvl="1"/>
            <a:r>
              <a:rPr lang="en-US" dirty="0"/>
              <a:t>Ongoing support</a:t>
            </a:r>
          </a:p>
          <a:p>
            <a:pPr lvl="6"/>
            <a:endParaRPr lang="en-US" dirty="0"/>
          </a:p>
        </p:txBody>
      </p:sp>
      <p:sp>
        <p:nvSpPr>
          <p:cNvPr id="2" name="Title 1"/>
          <p:cNvSpPr>
            <a:spLocks noGrp="1"/>
          </p:cNvSpPr>
          <p:nvPr>
            <p:ph type="title"/>
          </p:nvPr>
        </p:nvSpPr>
        <p:spPr/>
        <p:txBody>
          <a:bodyPr/>
          <a:lstStyle/>
          <a:p>
            <a:r>
              <a:rPr lang="en-US"/>
              <a:t>Systems Selection Overview</a:t>
            </a:r>
            <a:endParaRPr lang="en-US" dirty="0"/>
          </a:p>
        </p:txBody>
      </p:sp>
    </p:spTree>
    <p:extLst>
      <p:ext uri="{BB962C8B-B14F-4D97-AF65-F5344CB8AC3E}">
        <p14:creationId xmlns:p14="http://schemas.microsoft.com/office/powerpoint/2010/main" val="347302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Need and justification for a project is described in a business case or needs assessment as described in the previous module. </a:t>
            </a:r>
          </a:p>
          <a:p>
            <a:r>
              <a:rPr lang="en-US" dirty="0"/>
              <a:t>Determination of requirements by governance committee</a:t>
            </a:r>
          </a:p>
          <a:p>
            <a:pPr lvl="1"/>
            <a:r>
              <a:rPr lang="en-US" dirty="0"/>
              <a:t>Functional requirements (security, privacy, integration, etc.) vs. non-functional (hardware or technical)</a:t>
            </a:r>
          </a:p>
          <a:p>
            <a:pPr lvl="1"/>
            <a:r>
              <a:rPr lang="en-US" dirty="0"/>
              <a:t>Requirements are than ranked in order of required, preferred or optional</a:t>
            </a:r>
          </a:p>
          <a:p>
            <a:endParaRPr lang="en-US" dirty="0"/>
          </a:p>
          <a:p>
            <a:pPr lvl="1"/>
            <a:endParaRPr lang="en-US" dirty="0"/>
          </a:p>
        </p:txBody>
      </p:sp>
      <p:sp>
        <p:nvSpPr>
          <p:cNvPr id="2" name="Title 1"/>
          <p:cNvSpPr>
            <a:spLocks noGrp="1"/>
          </p:cNvSpPr>
          <p:nvPr>
            <p:ph type="title"/>
          </p:nvPr>
        </p:nvSpPr>
        <p:spPr/>
        <p:txBody>
          <a:bodyPr/>
          <a:lstStyle/>
          <a:p>
            <a:r>
              <a:rPr lang="en-US"/>
              <a:t>Systems Selection</a:t>
            </a:r>
            <a:endParaRPr lang="en-US" dirty="0"/>
          </a:p>
        </p:txBody>
      </p:sp>
    </p:spTree>
    <p:extLst>
      <p:ext uri="{BB962C8B-B14F-4D97-AF65-F5344CB8AC3E}">
        <p14:creationId xmlns:p14="http://schemas.microsoft.com/office/powerpoint/2010/main" val="900386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2">
            <a:normAutofit/>
          </a:bodyPr>
          <a:lstStyle/>
          <a:p>
            <a:pPr lvl="1"/>
            <a:r>
              <a:rPr lang="en-US" dirty="0"/>
              <a:t>Facilitator (Program Director, CIO)</a:t>
            </a:r>
          </a:p>
          <a:p>
            <a:pPr lvl="1"/>
            <a:r>
              <a:rPr lang="en-US" dirty="0"/>
              <a:t>Executive Sponsors</a:t>
            </a:r>
          </a:p>
          <a:p>
            <a:pPr lvl="1"/>
            <a:r>
              <a:rPr lang="en-US" dirty="0"/>
              <a:t>Technical Representatives</a:t>
            </a:r>
          </a:p>
          <a:p>
            <a:pPr lvl="1"/>
            <a:r>
              <a:rPr lang="en-US" dirty="0"/>
              <a:t>Business Representatives</a:t>
            </a:r>
          </a:p>
          <a:p>
            <a:pPr lvl="1"/>
            <a:r>
              <a:rPr lang="en-US" dirty="0"/>
              <a:t>Program/Project Manager</a:t>
            </a:r>
          </a:p>
          <a:p>
            <a:pPr lvl="1"/>
            <a:r>
              <a:rPr lang="en-US" dirty="0"/>
              <a:t>Contracting Representatives</a:t>
            </a:r>
          </a:p>
          <a:p>
            <a:pPr lvl="1"/>
            <a:r>
              <a:rPr lang="en-US" dirty="0"/>
              <a:t>Financial Representatives</a:t>
            </a:r>
          </a:p>
          <a:p>
            <a:pPr lvl="1"/>
            <a:r>
              <a:rPr lang="en-US" dirty="0"/>
              <a:t>Organizational Change Leader</a:t>
            </a:r>
          </a:p>
          <a:p>
            <a:pPr lvl="1"/>
            <a:r>
              <a:rPr lang="en-US" dirty="0"/>
              <a:t>Governance Committee</a:t>
            </a:r>
          </a:p>
          <a:p>
            <a:pPr lvl="1"/>
            <a:endParaRPr lang="en-US" dirty="0"/>
          </a:p>
        </p:txBody>
      </p:sp>
      <p:sp>
        <p:nvSpPr>
          <p:cNvPr id="2" name="Title 1"/>
          <p:cNvSpPr>
            <a:spLocks noGrp="1"/>
          </p:cNvSpPr>
          <p:nvPr>
            <p:ph type="title"/>
          </p:nvPr>
        </p:nvSpPr>
        <p:spPr/>
        <p:txBody>
          <a:bodyPr/>
          <a:lstStyle/>
          <a:p>
            <a:r>
              <a:rPr lang="en-US"/>
              <a:t>Systems Selection Team</a:t>
            </a:r>
            <a:endParaRPr lang="en-US" dirty="0"/>
          </a:p>
        </p:txBody>
      </p:sp>
    </p:spTree>
    <p:extLst>
      <p:ext uri="{BB962C8B-B14F-4D97-AF65-F5344CB8AC3E}">
        <p14:creationId xmlns:p14="http://schemas.microsoft.com/office/powerpoint/2010/main" val="141135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79136" y="1195862"/>
            <a:ext cx="7970981" cy="3479031"/>
          </a:xfrm>
        </p:spPr>
        <p:txBody>
          <a:bodyPr>
            <a:normAutofit/>
          </a:bodyPr>
          <a:lstStyle/>
          <a:p>
            <a:pPr lvl="1">
              <a:buFont typeface="Arial" panose="020B0604020202020204" pitchFamily="34" charset="0"/>
              <a:buChar char="•"/>
            </a:pPr>
            <a:r>
              <a:rPr lang="en-US" sz="2000" dirty="0"/>
              <a:t>Review pertinent documentation regarding the solutions and the vendors </a:t>
            </a:r>
          </a:p>
          <a:p>
            <a:pPr lvl="1">
              <a:buFont typeface="Arial" panose="020B0604020202020204" pitchFamily="34" charset="0"/>
              <a:buChar char="•"/>
            </a:pPr>
            <a:r>
              <a:rPr lang="en-US" sz="2000" dirty="0"/>
              <a:t>Decide which solution meets the overall needs and requirements but also adheres to the strategic roadmap of the organization</a:t>
            </a:r>
          </a:p>
          <a:p>
            <a:pPr lvl="1">
              <a:buFont typeface="Arial" panose="020B0604020202020204" pitchFamily="34" charset="0"/>
              <a:buChar char="•"/>
            </a:pPr>
            <a:r>
              <a:rPr lang="en-US" sz="2000" dirty="0"/>
              <a:t>Steps (can vary greatly organization to organization)</a:t>
            </a:r>
          </a:p>
          <a:p>
            <a:pPr lvl="2"/>
            <a:endParaRPr lang="en-US" dirty="0"/>
          </a:p>
        </p:txBody>
      </p:sp>
      <p:sp>
        <p:nvSpPr>
          <p:cNvPr id="2" name="Title 1"/>
          <p:cNvSpPr>
            <a:spLocks noGrp="1"/>
          </p:cNvSpPr>
          <p:nvPr>
            <p:ph type="title"/>
          </p:nvPr>
        </p:nvSpPr>
        <p:spPr/>
        <p:txBody>
          <a:bodyPr>
            <a:normAutofit/>
          </a:bodyPr>
          <a:lstStyle/>
          <a:p>
            <a:r>
              <a:rPr lang="en-US"/>
              <a:t>Systems Selection Team Review</a:t>
            </a:r>
            <a:endParaRPr lang="en-US" dirty="0"/>
          </a:p>
        </p:txBody>
      </p:sp>
      <p:sp>
        <p:nvSpPr>
          <p:cNvPr id="4" name="TextBox 3"/>
          <p:cNvSpPr txBox="1"/>
          <p:nvPr/>
        </p:nvSpPr>
        <p:spPr>
          <a:xfrm>
            <a:off x="1898073" y="3440639"/>
            <a:ext cx="8879305" cy="4247317"/>
          </a:xfrm>
          <a:prstGeom prst="rect">
            <a:avLst/>
          </a:prstGeom>
          <a:noFill/>
        </p:spPr>
        <p:txBody>
          <a:bodyPr wrap="square" numCol="2" rtlCol="0">
            <a:spAutoFit/>
          </a:bodyPr>
          <a:lstStyle/>
          <a:p>
            <a:pPr marL="1200150" lvl="2" indent="-285750" defTabSz="457200">
              <a:buFont typeface="Arial" panose="020B0604020202020204" pitchFamily="34" charset="0"/>
              <a:buChar char="•"/>
            </a:pPr>
            <a:r>
              <a:rPr lang="en-US" dirty="0">
                <a:solidFill>
                  <a:srgbClr val="000000"/>
                </a:solidFill>
                <a:latin typeface="Arial"/>
                <a:cs typeface="Arial"/>
              </a:rPr>
              <a:t>Review the RFI</a:t>
            </a:r>
          </a:p>
          <a:p>
            <a:pPr marL="1200150" lvl="2" indent="-285750" defTabSz="457200">
              <a:buFont typeface="Arial" panose="020B0604020202020204" pitchFamily="34" charset="0"/>
              <a:buChar char="•"/>
            </a:pPr>
            <a:r>
              <a:rPr lang="en-US" dirty="0">
                <a:solidFill>
                  <a:srgbClr val="000000"/>
                </a:solidFill>
                <a:latin typeface="Arial"/>
                <a:cs typeface="Arial"/>
              </a:rPr>
              <a:t>Review The RFP</a:t>
            </a:r>
          </a:p>
          <a:p>
            <a:pPr marL="1200150" lvl="2" indent="-285750" defTabSz="457200">
              <a:buFont typeface="Arial" panose="020B0604020202020204" pitchFamily="34" charset="0"/>
              <a:buChar char="•"/>
            </a:pPr>
            <a:r>
              <a:rPr lang="en-US" dirty="0">
                <a:solidFill>
                  <a:srgbClr val="000000"/>
                </a:solidFill>
                <a:latin typeface="Arial"/>
                <a:cs typeface="Arial"/>
              </a:rPr>
              <a:t>Evaluation of the RFP</a:t>
            </a:r>
          </a:p>
          <a:p>
            <a:pPr marL="1200150" lvl="2" indent="-285750" defTabSz="457200">
              <a:buFont typeface="Arial" panose="020B0604020202020204" pitchFamily="34" charset="0"/>
              <a:buChar char="•"/>
            </a:pPr>
            <a:r>
              <a:rPr lang="en-US" dirty="0">
                <a:solidFill>
                  <a:srgbClr val="000000"/>
                </a:solidFill>
                <a:latin typeface="Arial"/>
                <a:cs typeface="Arial"/>
              </a:rPr>
              <a:t>Compare to IT strategic plan</a:t>
            </a:r>
          </a:p>
          <a:p>
            <a:pPr marL="1200150" lvl="2" indent="-285750" defTabSz="457200">
              <a:buFont typeface="Arial" panose="020B0604020202020204" pitchFamily="34" charset="0"/>
              <a:buChar char="•"/>
            </a:pPr>
            <a:r>
              <a:rPr lang="en-US" dirty="0">
                <a:solidFill>
                  <a:srgbClr val="000000"/>
                </a:solidFill>
                <a:latin typeface="Arial"/>
                <a:cs typeface="Arial"/>
              </a:rPr>
              <a:t>Compliance to regulatory requirements</a:t>
            </a:r>
          </a:p>
          <a:p>
            <a:pPr marL="1200150" lvl="2" indent="-285750" defTabSz="457200">
              <a:buFont typeface="Arial" panose="020B0604020202020204" pitchFamily="34" charset="0"/>
              <a:buChar char="•"/>
            </a:pPr>
            <a:r>
              <a:rPr lang="en-US" dirty="0">
                <a:solidFill>
                  <a:srgbClr val="000000"/>
                </a:solidFill>
                <a:latin typeface="Arial"/>
                <a:cs typeface="Arial"/>
              </a:rPr>
              <a:t>Background checks (reference checks to previous clients)</a:t>
            </a:r>
          </a:p>
          <a:p>
            <a:pPr marL="1200150" lvl="2" indent="-285750" defTabSz="457200">
              <a:buFont typeface="Arial" panose="020B0604020202020204" pitchFamily="34" charset="0"/>
              <a:buChar char="•"/>
            </a:pPr>
            <a:endParaRPr lang="en-US" dirty="0">
              <a:solidFill>
                <a:srgbClr val="000000"/>
              </a:solidFill>
              <a:latin typeface="Arial"/>
              <a:cs typeface="Arial"/>
            </a:endParaRPr>
          </a:p>
          <a:p>
            <a:pPr marL="1200150" lvl="2" indent="-285750" defTabSz="457200">
              <a:buFont typeface="Arial" panose="020B0604020202020204" pitchFamily="34" charset="0"/>
              <a:buChar char="•"/>
            </a:pPr>
            <a:endParaRPr lang="en-US" dirty="0">
              <a:solidFill>
                <a:srgbClr val="000000"/>
              </a:solidFill>
              <a:latin typeface="Arial"/>
              <a:cs typeface="Arial"/>
            </a:endParaRPr>
          </a:p>
          <a:p>
            <a:pPr marL="1200150" lvl="2" indent="-285750" defTabSz="457200">
              <a:buFont typeface="Arial" panose="020B0604020202020204" pitchFamily="34" charset="0"/>
              <a:buChar char="•"/>
            </a:pPr>
            <a:endParaRPr lang="en-US" dirty="0">
              <a:solidFill>
                <a:srgbClr val="000000"/>
              </a:solidFill>
              <a:latin typeface="Arial"/>
              <a:cs typeface="Arial"/>
            </a:endParaRPr>
          </a:p>
          <a:p>
            <a:pPr marL="1200150" lvl="2" indent="-285750" defTabSz="457200">
              <a:buFont typeface="Arial" panose="020B0604020202020204" pitchFamily="34" charset="0"/>
              <a:buChar char="•"/>
            </a:pPr>
            <a:endParaRPr lang="en-US" dirty="0">
              <a:solidFill>
                <a:srgbClr val="000000"/>
              </a:solidFill>
              <a:latin typeface="Arial"/>
              <a:cs typeface="Arial"/>
            </a:endParaRPr>
          </a:p>
          <a:p>
            <a:pPr marL="1200150" lvl="2" indent="-285750" defTabSz="457200">
              <a:buFont typeface="Arial" panose="020B0604020202020204" pitchFamily="34" charset="0"/>
              <a:buChar char="•"/>
            </a:pPr>
            <a:endParaRPr lang="en-US" dirty="0">
              <a:solidFill>
                <a:srgbClr val="000000"/>
              </a:solidFill>
              <a:latin typeface="Arial"/>
              <a:cs typeface="Arial"/>
            </a:endParaRPr>
          </a:p>
          <a:p>
            <a:pPr marL="1200150" lvl="2" indent="-285750" defTabSz="457200">
              <a:buFont typeface="Arial" panose="020B0604020202020204" pitchFamily="34" charset="0"/>
              <a:buChar char="•"/>
            </a:pPr>
            <a:endParaRPr lang="en-US" dirty="0">
              <a:solidFill>
                <a:srgbClr val="000000"/>
              </a:solidFill>
              <a:latin typeface="Arial"/>
              <a:cs typeface="Arial"/>
            </a:endParaRPr>
          </a:p>
          <a:p>
            <a:pPr marL="1200150" lvl="2" indent="-285750" defTabSz="457200">
              <a:buFont typeface="Arial" panose="020B0604020202020204" pitchFamily="34" charset="0"/>
              <a:buChar char="•"/>
            </a:pPr>
            <a:endParaRPr lang="en-US" dirty="0">
              <a:solidFill>
                <a:srgbClr val="000000"/>
              </a:solidFill>
              <a:latin typeface="Arial"/>
              <a:cs typeface="Arial"/>
            </a:endParaRPr>
          </a:p>
          <a:p>
            <a:pPr marL="1200150" lvl="2" indent="-285750" defTabSz="457200">
              <a:buFont typeface="Arial" panose="020B0604020202020204" pitchFamily="34" charset="0"/>
              <a:buChar char="•"/>
            </a:pPr>
            <a:r>
              <a:rPr lang="en-US" dirty="0">
                <a:solidFill>
                  <a:srgbClr val="000000"/>
                </a:solidFill>
                <a:latin typeface="Arial"/>
                <a:cs typeface="Arial"/>
              </a:rPr>
              <a:t>Demonstrations from vendor</a:t>
            </a:r>
          </a:p>
          <a:p>
            <a:pPr marL="1200150" lvl="2" indent="-285750" defTabSz="457200">
              <a:buFont typeface="Arial" panose="020B0604020202020204" pitchFamily="34" charset="0"/>
              <a:buChar char="•"/>
            </a:pPr>
            <a:r>
              <a:rPr lang="en-US" dirty="0">
                <a:solidFill>
                  <a:srgbClr val="000000"/>
                </a:solidFill>
                <a:latin typeface="Arial"/>
                <a:cs typeface="Arial"/>
              </a:rPr>
              <a:t>Site visits</a:t>
            </a:r>
          </a:p>
          <a:p>
            <a:pPr marL="1200150" lvl="2" indent="-285750" defTabSz="457200">
              <a:buFont typeface="Arial" panose="020B0604020202020204" pitchFamily="34" charset="0"/>
              <a:buChar char="•"/>
            </a:pPr>
            <a:r>
              <a:rPr lang="en-US" dirty="0">
                <a:solidFill>
                  <a:srgbClr val="000000"/>
                </a:solidFill>
                <a:latin typeface="Arial"/>
                <a:cs typeface="Arial"/>
              </a:rPr>
              <a:t>Selection meetings (continuous evaluations as new information is available)</a:t>
            </a:r>
          </a:p>
          <a:p>
            <a:pPr marL="1200150" lvl="2" indent="-285750" defTabSz="457200">
              <a:buFont typeface="Arial" panose="020B0604020202020204" pitchFamily="34" charset="0"/>
              <a:buChar char="•"/>
            </a:pPr>
            <a:r>
              <a:rPr lang="en-US" dirty="0">
                <a:solidFill>
                  <a:srgbClr val="000000"/>
                </a:solidFill>
                <a:latin typeface="Arial"/>
                <a:cs typeface="Arial"/>
              </a:rPr>
              <a:t>Negotiations with remaining vendors</a:t>
            </a:r>
          </a:p>
          <a:p>
            <a:pPr marL="1200150" lvl="2" indent="-285750" defTabSz="457200">
              <a:buFont typeface="Arial" panose="020B0604020202020204" pitchFamily="34" charset="0"/>
              <a:buChar char="•"/>
            </a:pPr>
            <a:r>
              <a:rPr lang="en-US" dirty="0">
                <a:solidFill>
                  <a:srgbClr val="000000"/>
                </a:solidFill>
                <a:latin typeface="Arial"/>
                <a:cs typeface="Arial"/>
              </a:rPr>
              <a:t>Selection</a:t>
            </a:r>
          </a:p>
          <a:p>
            <a:pPr marL="1200150" lvl="2" indent="-285750" defTabSz="457200">
              <a:buFont typeface="Arial" panose="020B0604020202020204" pitchFamily="34" charset="0"/>
              <a:buChar char="•"/>
            </a:pPr>
            <a:r>
              <a:rPr lang="en-US" dirty="0">
                <a:solidFill>
                  <a:srgbClr val="000000"/>
                </a:solidFill>
                <a:latin typeface="Arial"/>
                <a:cs typeface="Arial"/>
              </a:rPr>
              <a:t>Budget development</a:t>
            </a:r>
          </a:p>
          <a:p>
            <a:pPr defTabSz="457200"/>
            <a:endParaRPr lang="en-US" dirty="0">
              <a:solidFill>
                <a:srgbClr val="000000"/>
              </a:solidFill>
              <a:latin typeface="Helvetica Neue Light"/>
            </a:endParaRPr>
          </a:p>
        </p:txBody>
      </p:sp>
    </p:spTree>
    <p:extLst>
      <p:ext uri="{BB962C8B-B14F-4D97-AF65-F5344CB8AC3E}">
        <p14:creationId xmlns:p14="http://schemas.microsoft.com/office/powerpoint/2010/main" val="628567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9819" y="1376335"/>
            <a:ext cx="7970981" cy="4639454"/>
          </a:xfrm>
        </p:spPr>
        <p:txBody>
          <a:bodyPr>
            <a:normAutofit fontScale="77500" lnSpcReduction="20000"/>
          </a:bodyPr>
          <a:lstStyle/>
          <a:p>
            <a:r>
              <a:rPr lang="en-US" dirty="0"/>
              <a:t>Now that a product has been selected, the basic phases of project implementation;</a:t>
            </a:r>
          </a:p>
          <a:p>
            <a:pPr lvl="1"/>
            <a:r>
              <a:rPr lang="en-US" dirty="0"/>
              <a:t>Plan </a:t>
            </a:r>
          </a:p>
          <a:p>
            <a:pPr lvl="1"/>
            <a:r>
              <a:rPr lang="en-US" dirty="0"/>
              <a:t>Design</a:t>
            </a:r>
          </a:p>
          <a:p>
            <a:pPr lvl="1"/>
            <a:r>
              <a:rPr lang="en-US" dirty="0"/>
              <a:t>Build</a:t>
            </a:r>
          </a:p>
          <a:p>
            <a:pPr lvl="1"/>
            <a:r>
              <a:rPr lang="en-US" dirty="0"/>
              <a:t>Test (covered in next module) </a:t>
            </a:r>
          </a:p>
          <a:p>
            <a:pPr lvl="1"/>
            <a:r>
              <a:rPr lang="en-US" dirty="0"/>
              <a:t>Train</a:t>
            </a:r>
          </a:p>
          <a:p>
            <a:pPr lvl="1"/>
            <a:r>
              <a:rPr lang="en-US" dirty="0"/>
              <a:t>Go-live</a:t>
            </a:r>
          </a:p>
          <a:p>
            <a:pPr lvl="1"/>
            <a:r>
              <a:rPr lang="en-US" dirty="0"/>
              <a:t>Closeout </a:t>
            </a:r>
          </a:p>
          <a:p>
            <a:r>
              <a:rPr lang="en-US" dirty="0"/>
              <a:t>Above steps may change; however, in some manner, all implementation projects start with gathering information, planning what work will be required along the way and how that work will be done</a:t>
            </a:r>
          </a:p>
          <a:p>
            <a:r>
              <a:rPr lang="en-US" dirty="0"/>
              <a:t>Most implementation projects fail from lack of planning, poor planning or failure to adhere to the project plan</a:t>
            </a:r>
          </a:p>
        </p:txBody>
      </p:sp>
      <p:sp>
        <p:nvSpPr>
          <p:cNvPr id="2" name="Title 1"/>
          <p:cNvSpPr>
            <a:spLocks noGrp="1"/>
          </p:cNvSpPr>
          <p:nvPr>
            <p:ph type="title"/>
          </p:nvPr>
        </p:nvSpPr>
        <p:spPr/>
        <p:txBody>
          <a:bodyPr/>
          <a:lstStyle/>
          <a:p>
            <a:r>
              <a:rPr lang="en-US"/>
              <a:t>Implementation Process</a:t>
            </a:r>
            <a:endParaRPr lang="en-US" dirty="0"/>
          </a:p>
        </p:txBody>
      </p:sp>
    </p:spTree>
    <p:extLst>
      <p:ext uri="{BB962C8B-B14F-4D97-AF65-F5344CB8AC3E}">
        <p14:creationId xmlns:p14="http://schemas.microsoft.com/office/powerpoint/2010/main" val="9048400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AVESELECTION" val="True"/>
</p:tagLst>
</file>

<file path=ppt/tags/tag2.xml><?xml version="1.0" encoding="utf-8"?>
<p:tagLst xmlns:a="http://schemas.openxmlformats.org/drawingml/2006/main" xmlns:r="http://schemas.openxmlformats.org/officeDocument/2006/relationships" xmlns:p="http://schemas.openxmlformats.org/presentationml/2006/main">
  <p:tag name="SAVESELECTION" val="True"/>
</p:tagLst>
</file>

<file path=ppt/tags/tag3.xml><?xml version="1.0" encoding="utf-8"?>
<p:tagLst xmlns:a="http://schemas.openxmlformats.org/drawingml/2006/main" xmlns:r="http://schemas.openxmlformats.org/officeDocument/2006/relationships" xmlns:p="http://schemas.openxmlformats.org/presentationml/2006/main">
  <p:tag name="SAVESELECTION" val="True"/>
</p:tagLst>
</file>

<file path=ppt/tags/tag4.xml><?xml version="1.0" encoding="utf-8"?>
<p:tagLst xmlns:a="http://schemas.openxmlformats.org/drawingml/2006/main" xmlns:r="http://schemas.openxmlformats.org/officeDocument/2006/relationships" xmlns:p="http://schemas.openxmlformats.org/presentationml/2006/main">
  <p:tag name="SAVESELECTION" val="True"/>
</p:tagLst>
</file>

<file path=ppt/theme/theme1.xml><?xml version="1.0" encoding="utf-8"?>
<a:theme xmlns:a="http://schemas.openxmlformats.org/drawingml/2006/main" name="1_Office Theme">
  <a:themeElements>
    <a:clrScheme name="HIMSS">
      <a:dk1>
        <a:srgbClr val="000000"/>
      </a:dk1>
      <a:lt1>
        <a:sysClr val="window" lastClr="FFFFFF"/>
      </a:lt1>
      <a:dk2>
        <a:srgbClr val="8F8F93"/>
      </a:dk2>
      <a:lt2>
        <a:srgbClr val="FFFFFF"/>
      </a:lt2>
      <a:accent1>
        <a:srgbClr val="13547D"/>
      </a:accent1>
      <a:accent2>
        <a:srgbClr val="0C3351"/>
      </a:accent2>
      <a:accent3>
        <a:srgbClr val="1B799F"/>
      </a:accent3>
      <a:accent4>
        <a:srgbClr val="91BAD3"/>
      </a:accent4>
      <a:accent5>
        <a:srgbClr val="414139"/>
      </a:accent5>
      <a:accent6>
        <a:srgbClr val="8F8F93"/>
      </a:accent6>
      <a:hlink>
        <a:srgbClr val="13547D"/>
      </a:hlink>
      <a:folHlink>
        <a:srgbClr val="1B799F"/>
      </a:folHlink>
    </a:clrScheme>
    <a:fontScheme name="Office 2">
      <a:majorFont>
        <a:latin typeface="Proxima Nova Bold"/>
        <a:ea typeface=""/>
        <a:cs typeface=""/>
        <a:font script="Jpan" typeface="ＭＳ 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Helvetica Neue Light"/>
        <a:ea typeface=""/>
        <a:cs typeface=""/>
        <a:font script="Jpan" typeface="ＭＳ Ｐ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2191</Words>
  <Application>Microsoft Office PowerPoint</Application>
  <PresentationFormat>Widescreen</PresentationFormat>
  <Paragraphs>396</Paragraphs>
  <Slides>40</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Arial</vt:lpstr>
      <vt:lpstr>Calibri</vt:lpstr>
      <vt:lpstr>Helvetica Neue Light</vt:lpstr>
      <vt:lpstr>Verdana</vt:lpstr>
      <vt:lpstr>1_Office Theme</vt:lpstr>
      <vt:lpstr>Module 5 Systems Selection, Implementation, Support and Maintenance</vt:lpstr>
      <vt:lpstr>Learning Objectives</vt:lpstr>
      <vt:lpstr>Learning Objectives</vt:lpstr>
      <vt:lpstr>CPHIMS Competency Areas</vt:lpstr>
      <vt:lpstr>Systems Selection Overview</vt:lpstr>
      <vt:lpstr>Systems Selection</vt:lpstr>
      <vt:lpstr>Systems Selection Team</vt:lpstr>
      <vt:lpstr>Systems Selection Team Review</vt:lpstr>
      <vt:lpstr>Implementation Process</vt:lpstr>
      <vt:lpstr>Kickoff Meeting </vt:lpstr>
      <vt:lpstr>Organizational Change Management</vt:lpstr>
      <vt:lpstr>Implementation Strategies </vt:lpstr>
      <vt:lpstr>System Integration to Support Business Requirements</vt:lpstr>
      <vt:lpstr>Training</vt:lpstr>
      <vt:lpstr>Activation</vt:lpstr>
      <vt:lpstr>Managing Healthcare Information Systems Post Go-Live</vt:lpstr>
      <vt:lpstr>Post Go-Live Support</vt:lpstr>
      <vt:lpstr>Problems and Trends</vt:lpstr>
      <vt:lpstr>Disaster Recovery &amp; Business Continuity Plans</vt:lpstr>
      <vt:lpstr>Practice Questions  Module 5</vt:lpstr>
      <vt:lpstr>Practice Question 1</vt:lpstr>
      <vt:lpstr>Practice Question 1 </vt:lpstr>
      <vt:lpstr>Practice Question 2 </vt:lpstr>
      <vt:lpstr>Practice Question 2</vt:lpstr>
      <vt:lpstr>Practice Question 3</vt:lpstr>
      <vt:lpstr>Practice Question 3</vt:lpstr>
      <vt:lpstr>Practice Question 4</vt:lpstr>
      <vt:lpstr>Practice Question 4</vt:lpstr>
      <vt:lpstr>Practice Question 5</vt:lpstr>
      <vt:lpstr>Practice Question 5</vt:lpstr>
      <vt:lpstr>Practice Question 6</vt:lpstr>
      <vt:lpstr>Practice Question 6</vt:lpstr>
      <vt:lpstr>Practice Question 7</vt:lpstr>
      <vt:lpstr>Practice Question 7</vt:lpstr>
      <vt:lpstr>Practice Question 8</vt:lpstr>
      <vt:lpstr>Practice Question 8</vt:lpstr>
      <vt:lpstr>Practice Question 9</vt:lpstr>
      <vt:lpstr>Practice Question 9</vt:lpstr>
      <vt:lpstr>Practice Question 10</vt:lpstr>
      <vt:lpstr>Practice Question 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Systems Selection, Implementation, Support and Maintenance</dc:title>
  <dc:creator>khristenholmes@gmail.com</dc:creator>
  <cp:lastModifiedBy>khristenholmes@gmail.com</cp:lastModifiedBy>
  <cp:revision>3</cp:revision>
  <dcterms:created xsi:type="dcterms:W3CDTF">2018-12-02T06:44:21Z</dcterms:created>
  <dcterms:modified xsi:type="dcterms:W3CDTF">2018-12-02T07:00:19Z</dcterms:modified>
</cp:coreProperties>
</file>