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handoutMasterIdLst>
    <p:handoutMasterId r:id="rId80"/>
  </p:handoutMasterIdLst>
  <p:sldIdLst>
    <p:sldId id="792" r:id="rId2"/>
    <p:sldId id="793" r:id="rId3"/>
    <p:sldId id="794" r:id="rId4"/>
    <p:sldId id="795" r:id="rId5"/>
    <p:sldId id="796" r:id="rId6"/>
    <p:sldId id="797" r:id="rId7"/>
    <p:sldId id="798" r:id="rId8"/>
    <p:sldId id="799" r:id="rId9"/>
    <p:sldId id="800" r:id="rId10"/>
    <p:sldId id="801" r:id="rId11"/>
    <p:sldId id="802" r:id="rId12"/>
    <p:sldId id="803" r:id="rId13"/>
    <p:sldId id="804" r:id="rId14"/>
    <p:sldId id="805" r:id="rId15"/>
    <p:sldId id="806" r:id="rId16"/>
    <p:sldId id="807" r:id="rId17"/>
    <p:sldId id="808" r:id="rId18"/>
    <p:sldId id="809" r:id="rId19"/>
    <p:sldId id="810" r:id="rId20"/>
    <p:sldId id="811" r:id="rId21"/>
    <p:sldId id="812" r:id="rId22"/>
    <p:sldId id="813" r:id="rId23"/>
    <p:sldId id="814" r:id="rId24"/>
    <p:sldId id="815" r:id="rId25"/>
    <p:sldId id="816" r:id="rId26"/>
    <p:sldId id="817" r:id="rId27"/>
    <p:sldId id="818" r:id="rId28"/>
    <p:sldId id="819" r:id="rId29"/>
    <p:sldId id="820" r:id="rId30"/>
    <p:sldId id="821" r:id="rId31"/>
    <p:sldId id="822" r:id="rId32"/>
    <p:sldId id="823" r:id="rId33"/>
    <p:sldId id="824" r:id="rId34"/>
    <p:sldId id="825" r:id="rId35"/>
    <p:sldId id="826" r:id="rId36"/>
    <p:sldId id="827" r:id="rId37"/>
    <p:sldId id="828" r:id="rId38"/>
    <p:sldId id="829" r:id="rId39"/>
    <p:sldId id="830" r:id="rId40"/>
    <p:sldId id="831" r:id="rId41"/>
    <p:sldId id="832" r:id="rId42"/>
    <p:sldId id="833" r:id="rId43"/>
    <p:sldId id="834" r:id="rId44"/>
    <p:sldId id="835" r:id="rId45"/>
    <p:sldId id="836" r:id="rId46"/>
    <p:sldId id="837" r:id="rId47"/>
    <p:sldId id="838" r:id="rId48"/>
    <p:sldId id="839" r:id="rId49"/>
    <p:sldId id="840" r:id="rId50"/>
    <p:sldId id="841" r:id="rId51"/>
    <p:sldId id="842" r:id="rId52"/>
    <p:sldId id="843" r:id="rId53"/>
    <p:sldId id="844" r:id="rId54"/>
    <p:sldId id="845" r:id="rId55"/>
    <p:sldId id="846" r:id="rId56"/>
    <p:sldId id="847" r:id="rId57"/>
    <p:sldId id="848" r:id="rId58"/>
    <p:sldId id="849" r:id="rId59"/>
    <p:sldId id="850" r:id="rId60"/>
    <p:sldId id="851" r:id="rId61"/>
    <p:sldId id="852" r:id="rId62"/>
    <p:sldId id="853" r:id="rId63"/>
    <p:sldId id="854" r:id="rId64"/>
    <p:sldId id="855" r:id="rId65"/>
    <p:sldId id="856" r:id="rId66"/>
    <p:sldId id="857" r:id="rId67"/>
    <p:sldId id="858" r:id="rId68"/>
    <p:sldId id="859" r:id="rId69"/>
    <p:sldId id="860" r:id="rId70"/>
    <p:sldId id="861" r:id="rId71"/>
    <p:sldId id="862" r:id="rId72"/>
    <p:sldId id="863" r:id="rId73"/>
    <p:sldId id="864" r:id="rId74"/>
    <p:sldId id="865" r:id="rId75"/>
    <p:sldId id="866" r:id="rId76"/>
    <p:sldId id="867" r:id="rId77"/>
    <p:sldId id="868" r:id="rId7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p15:clr>
            <a:srgbClr val="A4A3A4"/>
          </p15:clr>
        </p15:guide>
        <p15:guide id="2" pos="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333333"/>
    <a:srgbClr val="B5B5B5"/>
    <a:srgbClr val="217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autoAdjust="0"/>
    <p:restoredTop sz="94607" autoAdjust="0"/>
  </p:normalViewPr>
  <p:slideViewPr>
    <p:cSldViewPr snapToGrid="0" snapToObjects="1">
      <p:cViewPr varScale="1">
        <p:scale>
          <a:sx n="81" d="100"/>
          <a:sy n="81" d="100"/>
        </p:scale>
        <p:origin x="1603" y="67"/>
      </p:cViewPr>
      <p:guideLst>
        <p:guide orient="horz" pos="707"/>
        <p:guide pos="4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256D1-41E9-4941-A379-90F8E600F355}"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1DD3D469-F288-B840-A3E6-5107F8D6AE5E}">
      <dgm:prSet phldrT="[Text]"/>
      <dgm:spPr/>
      <dgm:t>
        <a:bodyPr/>
        <a:lstStyle/>
        <a:p>
          <a:r>
            <a:rPr lang="en-US" dirty="0"/>
            <a:t>Mission</a:t>
          </a:r>
        </a:p>
      </dgm:t>
    </dgm:pt>
    <dgm:pt modelId="{860AF284-A584-994B-89E9-60400294B7B7}" type="parTrans" cxnId="{4336398F-AC64-6642-87B1-36C1729DB8F9}">
      <dgm:prSet/>
      <dgm:spPr/>
      <dgm:t>
        <a:bodyPr/>
        <a:lstStyle/>
        <a:p>
          <a:endParaRPr lang="en-US"/>
        </a:p>
      </dgm:t>
    </dgm:pt>
    <dgm:pt modelId="{60828911-FA36-7245-97A5-6E7905C1B4A7}" type="sibTrans" cxnId="{4336398F-AC64-6642-87B1-36C1729DB8F9}">
      <dgm:prSet/>
      <dgm:spPr/>
      <dgm:t>
        <a:bodyPr/>
        <a:lstStyle/>
        <a:p>
          <a:endParaRPr lang="en-US"/>
        </a:p>
      </dgm:t>
    </dgm:pt>
    <dgm:pt modelId="{CDDFB765-5F58-9F40-B046-BB2312021662}">
      <dgm:prSet phldrT="[Text]"/>
      <dgm:spPr/>
      <dgm:t>
        <a:bodyPr/>
        <a:lstStyle/>
        <a:p>
          <a:r>
            <a:rPr lang="en-US" dirty="0"/>
            <a:t>Statement of why an organization exists</a:t>
          </a:r>
        </a:p>
      </dgm:t>
    </dgm:pt>
    <dgm:pt modelId="{F7B295A8-4272-064F-BF74-7BD31448C933}" type="parTrans" cxnId="{E1E60B73-1B1C-7948-A350-5C244AC670D3}">
      <dgm:prSet/>
      <dgm:spPr/>
      <dgm:t>
        <a:bodyPr/>
        <a:lstStyle/>
        <a:p>
          <a:endParaRPr lang="en-US"/>
        </a:p>
      </dgm:t>
    </dgm:pt>
    <dgm:pt modelId="{2D5DD393-D207-E24F-9422-8D1B058343CE}" type="sibTrans" cxnId="{E1E60B73-1B1C-7948-A350-5C244AC670D3}">
      <dgm:prSet/>
      <dgm:spPr/>
      <dgm:t>
        <a:bodyPr/>
        <a:lstStyle/>
        <a:p>
          <a:endParaRPr lang="en-US"/>
        </a:p>
      </dgm:t>
    </dgm:pt>
    <dgm:pt modelId="{13909B74-E02D-FA48-A812-35E0026B6797}">
      <dgm:prSet phldrT="[Text]"/>
      <dgm:spPr/>
      <dgm:t>
        <a:bodyPr/>
        <a:lstStyle/>
        <a:p>
          <a:r>
            <a:rPr lang="en-US" dirty="0"/>
            <a:t>Values</a:t>
          </a:r>
        </a:p>
      </dgm:t>
    </dgm:pt>
    <dgm:pt modelId="{0636CC65-8B7F-394D-8263-76DA4F8A386E}" type="parTrans" cxnId="{EFA7357F-0626-E741-B9C5-6DDDECDC0DF3}">
      <dgm:prSet/>
      <dgm:spPr/>
      <dgm:t>
        <a:bodyPr/>
        <a:lstStyle/>
        <a:p>
          <a:endParaRPr lang="en-US"/>
        </a:p>
      </dgm:t>
    </dgm:pt>
    <dgm:pt modelId="{45F35548-924E-C248-9823-8A2BAA26B797}" type="sibTrans" cxnId="{EFA7357F-0626-E741-B9C5-6DDDECDC0DF3}">
      <dgm:prSet/>
      <dgm:spPr/>
      <dgm:t>
        <a:bodyPr/>
        <a:lstStyle/>
        <a:p>
          <a:endParaRPr lang="en-US"/>
        </a:p>
      </dgm:t>
    </dgm:pt>
    <dgm:pt modelId="{50DEABE0-7BAA-0A4D-AAA0-F7D9E2D9809B}">
      <dgm:prSet phldrT="[Text]"/>
      <dgm:spPr/>
      <dgm:t>
        <a:bodyPr/>
        <a:lstStyle/>
        <a:p>
          <a:r>
            <a:rPr lang="en-US" dirty="0"/>
            <a:t>Measures to support vision accomplishment</a:t>
          </a:r>
        </a:p>
      </dgm:t>
    </dgm:pt>
    <dgm:pt modelId="{95E0CC8E-EF2E-DA47-919F-186AE6CA65D8}" type="parTrans" cxnId="{FB439C4E-B64E-8343-A77C-F12B47067893}">
      <dgm:prSet/>
      <dgm:spPr/>
      <dgm:t>
        <a:bodyPr/>
        <a:lstStyle/>
        <a:p>
          <a:endParaRPr lang="en-US"/>
        </a:p>
      </dgm:t>
    </dgm:pt>
    <dgm:pt modelId="{0A57C147-C9AD-B24B-9EE0-F431917C4031}" type="sibTrans" cxnId="{FB439C4E-B64E-8343-A77C-F12B47067893}">
      <dgm:prSet/>
      <dgm:spPr/>
      <dgm:t>
        <a:bodyPr/>
        <a:lstStyle/>
        <a:p>
          <a:endParaRPr lang="en-US"/>
        </a:p>
      </dgm:t>
    </dgm:pt>
    <dgm:pt modelId="{A68CE10C-1B0E-6447-8612-8CBB6C053E8C}">
      <dgm:prSet phldrT="[Text]"/>
      <dgm:spPr/>
      <dgm:t>
        <a:bodyPr/>
        <a:lstStyle/>
        <a:p>
          <a:r>
            <a:rPr lang="en-US" dirty="0"/>
            <a:t>SMART (specific, measurable, attainable, relevant and time bound)</a:t>
          </a:r>
        </a:p>
      </dgm:t>
    </dgm:pt>
    <dgm:pt modelId="{0C6B2373-21DE-7B4D-8C4A-747CC0AC6DD9}" type="parTrans" cxnId="{90688A8C-F821-F742-80F3-90206574F5DA}">
      <dgm:prSet/>
      <dgm:spPr/>
      <dgm:t>
        <a:bodyPr/>
        <a:lstStyle/>
        <a:p>
          <a:endParaRPr lang="en-US"/>
        </a:p>
      </dgm:t>
    </dgm:pt>
    <dgm:pt modelId="{46F8982D-709E-EA48-9D0C-E01DF7235036}" type="sibTrans" cxnId="{90688A8C-F821-F742-80F3-90206574F5DA}">
      <dgm:prSet/>
      <dgm:spPr/>
      <dgm:t>
        <a:bodyPr/>
        <a:lstStyle/>
        <a:p>
          <a:endParaRPr lang="en-US"/>
        </a:p>
      </dgm:t>
    </dgm:pt>
    <dgm:pt modelId="{FE773BBB-94B1-E940-B60B-FA87813D22E5}">
      <dgm:prSet/>
      <dgm:spPr/>
      <dgm:t>
        <a:bodyPr/>
        <a:lstStyle/>
        <a:p>
          <a:r>
            <a:rPr lang="en-US" dirty="0"/>
            <a:t>Vision</a:t>
          </a:r>
        </a:p>
      </dgm:t>
    </dgm:pt>
    <dgm:pt modelId="{7037C536-9AB6-F349-AE22-06E76B038147}" type="parTrans" cxnId="{71DF2261-0348-9940-87C1-86EB65970B83}">
      <dgm:prSet/>
      <dgm:spPr/>
      <dgm:t>
        <a:bodyPr/>
        <a:lstStyle/>
        <a:p>
          <a:endParaRPr lang="en-US"/>
        </a:p>
      </dgm:t>
    </dgm:pt>
    <dgm:pt modelId="{081162CE-85DF-C94E-B31D-50BDBC30DC39}" type="sibTrans" cxnId="{71DF2261-0348-9940-87C1-86EB65970B83}">
      <dgm:prSet/>
      <dgm:spPr/>
      <dgm:t>
        <a:bodyPr/>
        <a:lstStyle/>
        <a:p>
          <a:endParaRPr lang="en-US"/>
        </a:p>
      </dgm:t>
    </dgm:pt>
    <dgm:pt modelId="{015B06F2-DBB8-B240-B8D8-50D52265C955}">
      <dgm:prSet phldrT="[Text]"/>
      <dgm:spPr/>
      <dgm:t>
        <a:bodyPr/>
        <a:lstStyle/>
        <a:p>
          <a:r>
            <a:rPr lang="en-US" dirty="0"/>
            <a:t>Purpose Statement</a:t>
          </a:r>
        </a:p>
      </dgm:t>
    </dgm:pt>
    <dgm:pt modelId="{47B85AD8-8060-F146-AEA0-C86BB199FCD7}" type="parTrans" cxnId="{790771A7-77D2-8341-9E2A-89F05DFAD4EC}">
      <dgm:prSet/>
      <dgm:spPr/>
      <dgm:t>
        <a:bodyPr/>
        <a:lstStyle/>
        <a:p>
          <a:endParaRPr lang="en-US"/>
        </a:p>
      </dgm:t>
    </dgm:pt>
    <dgm:pt modelId="{381DBF0A-6E2D-B642-BE3B-9E330158BC6F}" type="sibTrans" cxnId="{790771A7-77D2-8341-9E2A-89F05DFAD4EC}">
      <dgm:prSet/>
      <dgm:spPr/>
      <dgm:t>
        <a:bodyPr/>
        <a:lstStyle/>
        <a:p>
          <a:endParaRPr lang="en-US"/>
        </a:p>
      </dgm:t>
    </dgm:pt>
    <dgm:pt modelId="{F643E884-2048-474A-81EB-DC9888B045BD}">
      <dgm:prSet phldrT="[Text]"/>
      <dgm:spPr/>
      <dgm:t>
        <a:bodyPr/>
        <a:lstStyle/>
        <a:p>
          <a:r>
            <a:rPr lang="en-US" dirty="0"/>
            <a:t>Simple, concise, easily understood, remembered</a:t>
          </a:r>
        </a:p>
      </dgm:t>
    </dgm:pt>
    <dgm:pt modelId="{85FA7A95-847C-DE4A-A0EB-3B0DA38E77FF}" type="parTrans" cxnId="{E5802170-CCD6-6A44-9C3B-B62B75652AED}">
      <dgm:prSet/>
      <dgm:spPr/>
      <dgm:t>
        <a:bodyPr/>
        <a:lstStyle/>
        <a:p>
          <a:endParaRPr lang="en-US"/>
        </a:p>
      </dgm:t>
    </dgm:pt>
    <dgm:pt modelId="{AC0EF8CC-64D3-C847-8AB0-309661B887FE}" type="sibTrans" cxnId="{E5802170-CCD6-6A44-9C3B-B62B75652AED}">
      <dgm:prSet/>
      <dgm:spPr/>
      <dgm:t>
        <a:bodyPr/>
        <a:lstStyle/>
        <a:p>
          <a:endParaRPr lang="en-US"/>
        </a:p>
      </dgm:t>
    </dgm:pt>
    <dgm:pt modelId="{3BE21A8F-CA99-B74B-B2AB-2F6A44DB68C9}">
      <dgm:prSet phldrT="[Text]"/>
      <dgm:spPr/>
      <dgm:t>
        <a:bodyPr/>
        <a:lstStyle/>
        <a:p>
          <a:r>
            <a:rPr lang="en-US" dirty="0"/>
            <a:t>Set by CEO and BOD</a:t>
          </a:r>
        </a:p>
      </dgm:t>
    </dgm:pt>
    <dgm:pt modelId="{C1D73E86-45DF-BC4A-A45A-41D79F3B9A83}" type="parTrans" cxnId="{12928FAB-02ED-8745-ADB4-576B1BC053EE}">
      <dgm:prSet/>
      <dgm:spPr/>
      <dgm:t>
        <a:bodyPr/>
        <a:lstStyle/>
        <a:p>
          <a:endParaRPr lang="en-US"/>
        </a:p>
      </dgm:t>
    </dgm:pt>
    <dgm:pt modelId="{2D0EDAC6-F7A0-F040-9EDD-5BBE0881DABF}" type="sibTrans" cxnId="{12928FAB-02ED-8745-ADB4-576B1BC053EE}">
      <dgm:prSet/>
      <dgm:spPr/>
      <dgm:t>
        <a:bodyPr/>
        <a:lstStyle/>
        <a:p>
          <a:endParaRPr lang="en-US"/>
        </a:p>
      </dgm:t>
    </dgm:pt>
    <dgm:pt modelId="{C3465466-0FAF-F540-869E-5B2E056E02C4}">
      <dgm:prSet phldrT="[Text]"/>
      <dgm:spPr/>
      <dgm:t>
        <a:bodyPr/>
        <a:lstStyle/>
        <a:p>
          <a:r>
            <a:rPr lang="en-US" dirty="0"/>
            <a:t>Does not change with any regularity unless the business is changing</a:t>
          </a:r>
        </a:p>
      </dgm:t>
    </dgm:pt>
    <dgm:pt modelId="{011C91E7-7D4F-2E48-8CDC-ADD330155838}" type="parTrans" cxnId="{B34B86C6-CAF8-3449-AD49-1888881297D2}">
      <dgm:prSet/>
      <dgm:spPr/>
      <dgm:t>
        <a:bodyPr/>
        <a:lstStyle/>
        <a:p>
          <a:endParaRPr lang="en-US"/>
        </a:p>
      </dgm:t>
    </dgm:pt>
    <dgm:pt modelId="{401C37E5-959F-154A-8094-A7A82771C596}" type="sibTrans" cxnId="{B34B86C6-CAF8-3449-AD49-1888881297D2}">
      <dgm:prSet/>
      <dgm:spPr/>
      <dgm:t>
        <a:bodyPr/>
        <a:lstStyle/>
        <a:p>
          <a:endParaRPr lang="en-US"/>
        </a:p>
      </dgm:t>
    </dgm:pt>
    <dgm:pt modelId="{5C3EBF60-5E1C-6344-BEA4-1612B19D3413}">
      <dgm:prSet/>
      <dgm:spPr/>
      <dgm:t>
        <a:bodyPr/>
        <a:lstStyle/>
        <a:p>
          <a:r>
            <a:rPr lang="en-US" dirty="0"/>
            <a:t>Company statement that defines where it wants to go or what it wants to be</a:t>
          </a:r>
        </a:p>
      </dgm:t>
    </dgm:pt>
    <dgm:pt modelId="{1B610D55-0030-B348-949A-F4258F259ADE}" type="parTrans" cxnId="{DEB0D8A2-AC30-1548-90A3-52532F24C5B8}">
      <dgm:prSet/>
      <dgm:spPr/>
      <dgm:t>
        <a:bodyPr/>
        <a:lstStyle/>
        <a:p>
          <a:endParaRPr lang="en-US"/>
        </a:p>
      </dgm:t>
    </dgm:pt>
    <dgm:pt modelId="{A1BB3285-082F-0040-ABDE-1EE664A4096F}" type="sibTrans" cxnId="{DEB0D8A2-AC30-1548-90A3-52532F24C5B8}">
      <dgm:prSet/>
      <dgm:spPr/>
      <dgm:t>
        <a:bodyPr/>
        <a:lstStyle/>
        <a:p>
          <a:endParaRPr lang="en-US"/>
        </a:p>
      </dgm:t>
    </dgm:pt>
    <dgm:pt modelId="{951BB688-8CBF-2C4B-BCEC-645036543F26}">
      <dgm:prSet/>
      <dgm:spPr/>
      <dgm:t>
        <a:bodyPr/>
        <a:lstStyle/>
        <a:p>
          <a:r>
            <a:rPr lang="en-US" dirty="0"/>
            <a:t>CEO and BOD typically set the vision</a:t>
          </a:r>
        </a:p>
      </dgm:t>
    </dgm:pt>
    <dgm:pt modelId="{A3422845-5821-9648-84F3-EC51C192CC31}" type="parTrans" cxnId="{4D4BE301-53FE-D747-9E5E-9770D7DBF67C}">
      <dgm:prSet/>
      <dgm:spPr/>
      <dgm:t>
        <a:bodyPr/>
        <a:lstStyle/>
        <a:p>
          <a:endParaRPr lang="en-US"/>
        </a:p>
      </dgm:t>
    </dgm:pt>
    <dgm:pt modelId="{797EADA3-713D-674D-A027-BF545C482FA2}" type="sibTrans" cxnId="{4D4BE301-53FE-D747-9E5E-9770D7DBF67C}">
      <dgm:prSet/>
      <dgm:spPr/>
      <dgm:t>
        <a:bodyPr/>
        <a:lstStyle/>
        <a:p>
          <a:endParaRPr lang="en-US"/>
        </a:p>
      </dgm:t>
    </dgm:pt>
    <dgm:pt modelId="{CEEAF40B-747E-8B4E-92D3-74AA1BA6F48C}">
      <dgm:prSet/>
      <dgm:spPr/>
      <dgm:t>
        <a:bodyPr/>
        <a:lstStyle/>
        <a:p>
          <a:r>
            <a:rPr lang="en-US" dirty="0"/>
            <a:t>Depending on the reach, it may be altered with more regularity than the mission</a:t>
          </a:r>
        </a:p>
      </dgm:t>
    </dgm:pt>
    <dgm:pt modelId="{C9CD15C5-F158-2E4A-B3AA-BFDD015D0D4A}" type="parTrans" cxnId="{CCE1CB66-20A0-CB4D-B3FA-E90189E0845F}">
      <dgm:prSet/>
      <dgm:spPr/>
      <dgm:t>
        <a:bodyPr/>
        <a:lstStyle/>
        <a:p>
          <a:endParaRPr lang="en-US"/>
        </a:p>
      </dgm:t>
    </dgm:pt>
    <dgm:pt modelId="{6F59F5B4-5437-3946-A055-BC4115CC074E}" type="sibTrans" cxnId="{CCE1CB66-20A0-CB4D-B3FA-E90189E0845F}">
      <dgm:prSet/>
      <dgm:spPr/>
      <dgm:t>
        <a:bodyPr/>
        <a:lstStyle/>
        <a:p>
          <a:endParaRPr lang="en-US"/>
        </a:p>
      </dgm:t>
    </dgm:pt>
    <dgm:pt modelId="{3C4076CE-061E-F04A-B93F-864309B9291B}">
      <dgm:prSet phldrT="[Text]"/>
      <dgm:spPr/>
      <dgm:t>
        <a:bodyPr/>
        <a:lstStyle/>
        <a:p>
          <a:r>
            <a:rPr lang="en-US" dirty="0"/>
            <a:t>Goals</a:t>
          </a:r>
        </a:p>
      </dgm:t>
    </dgm:pt>
    <dgm:pt modelId="{D712413E-973F-6847-BF13-3093258060CA}" type="sibTrans" cxnId="{4E9C03C9-6AC7-0342-99AC-9A0B8C2735A4}">
      <dgm:prSet/>
      <dgm:spPr/>
      <dgm:t>
        <a:bodyPr/>
        <a:lstStyle/>
        <a:p>
          <a:endParaRPr lang="en-US"/>
        </a:p>
      </dgm:t>
    </dgm:pt>
    <dgm:pt modelId="{3D5EEAC6-37CC-5749-837B-E4D63FB9BDF5}" type="parTrans" cxnId="{4E9C03C9-6AC7-0342-99AC-9A0B8C2735A4}">
      <dgm:prSet/>
      <dgm:spPr/>
      <dgm:t>
        <a:bodyPr/>
        <a:lstStyle/>
        <a:p>
          <a:endParaRPr lang="en-US"/>
        </a:p>
      </dgm:t>
    </dgm:pt>
    <dgm:pt modelId="{42F466D6-43B0-7141-ACF9-55E775F26310}">
      <dgm:prSet phldrT="[Text]"/>
      <dgm:spPr/>
      <dgm:t>
        <a:bodyPr/>
        <a:lstStyle/>
        <a:p>
          <a:r>
            <a:rPr lang="en-US" dirty="0"/>
            <a:t>Recent addition</a:t>
          </a:r>
        </a:p>
      </dgm:t>
    </dgm:pt>
    <dgm:pt modelId="{95948345-75BD-3C41-A1C5-11E148997707}" type="sibTrans" cxnId="{FFB97CFA-31E5-1740-B66C-D4F2369D068B}">
      <dgm:prSet/>
      <dgm:spPr/>
      <dgm:t>
        <a:bodyPr/>
        <a:lstStyle/>
        <a:p>
          <a:endParaRPr lang="en-US"/>
        </a:p>
      </dgm:t>
    </dgm:pt>
    <dgm:pt modelId="{A7242543-E05E-654B-BC30-67AB8415CFE0}" type="parTrans" cxnId="{FFB97CFA-31E5-1740-B66C-D4F2369D068B}">
      <dgm:prSet/>
      <dgm:spPr/>
      <dgm:t>
        <a:bodyPr/>
        <a:lstStyle/>
        <a:p>
          <a:endParaRPr lang="en-US"/>
        </a:p>
      </dgm:t>
    </dgm:pt>
    <dgm:pt modelId="{37A34752-6EF3-1D41-9E8C-4CAA56DAD4AF}">
      <dgm:prSet phldrT="[Text]"/>
      <dgm:spPr/>
      <dgm:t>
        <a:bodyPr/>
        <a:lstStyle/>
        <a:p>
          <a:r>
            <a:rPr lang="en-US" dirty="0"/>
            <a:t>List of values helps individuals to understand what the company supports and appreciate most</a:t>
          </a:r>
        </a:p>
      </dgm:t>
    </dgm:pt>
    <dgm:pt modelId="{7652FC19-7DE8-DB40-B3F2-FAE54023AE4E}" type="parTrans" cxnId="{F9957A0D-10B6-804E-8971-0B38BDBF8CB7}">
      <dgm:prSet/>
      <dgm:spPr/>
      <dgm:t>
        <a:bodyPr/>
        <a:lstStyle/>
        <a:p>
          <a:endParaRPr lang="en-US"/>
        </a:p>
      </dgm:t>
    </dgm:pt>
    <dgm:pt modelId="{EAF8A057-9347-D74D-811C-BEBDCE9AA7A9}" type="sibTrans" cxnId="{F9957A0D-10B6-804E-8971-0B38BDBF8CB7}">
      <dgm:prSet/>
      <dgm:spPr/>
      <dgm:t>
        <a:bodyPr/>
        <a:lstStyle/>
        <a:p>
          <a:endParaRPr lang="en-US"/>
        </a:p>
      </dgm:t>
    </dgm:pt>
    <dgm:pt modelId="{239549A5-B691-6042-912F-5A0D0747093B}">
      <dgm:prSet phldrT="[Text]"/>
      <dgm:spPr/>
      <dgm:t>
        <a:bodyPr/>
        <a:lstStyle/>
        <a:p>
          <a:r>
            <a:rPr lang="en-US" dirty="0"/>
            <a:t>Can compare against personal values, activities one undertakes at work, guide for decision making/ actions</a:t>
          </a:r>
        </a:p>
      </dgm:t>
    </dgm:pt>
    <dgm:pt modelId="{85A1E909-5856-3443-A1EB-385A4EAD1C5D}" type="parTrans" cxnId="{BE010107-4235-7D46-89AF-33CBD23C9BBC}">
      <dgm:prSet/>
      <dgm:spPr/>
      <dgm:t>
        <a:bodyPr/>
        <a:lstStyle/>
        <a:p>
          <a:endParaRPr lang="en-US"/>
        </a:p>
      </dgm:t>
    </dgm:pt>
    <dgm:pt modelId="{6A2B1B44-C5A5-D449-9492-0235E35882EA}" type="sibTrans" cxnId="{BE010107-4235-7D46-89AF-33CBD23C9BBC}">
      <dgm:prSet/>
      <dgm:spPr/>
      <dgm:t>
        <a:bodyPr/>
        <a:lstStyle/>
        <a:p>
          <a:endParaRPr lang="en-US"/>
        </a:p>
      </dgm:t>
    </dgm:pt>
    <dgm:pt modelId="{8077CBF9-9800-8F42-A87F-0656AA936EF7}">
      <dgm:prSet phldrT="[Text]"/>
      <dgm:spPr/>
      <dgm:t>
        <a:bodyPr/>
        <a:lstStyle/>
        <a:p>
          <a:r>
            <a:rPr lang="en-US" dirty="0"/>
            <a:t>Clearly articulated goals support mission, vision and serve as guide against which to measure work</a:t>
          </a:r>
        </a:p>
      </dgm:t>
    </dgm:pt>
    <dgm:pt modelId="{DD3606A3-4154-6E46-A56B-20E7993C68EA}" type="parTrans" cxnId="{2EA529D5-71BA-E24A-A0FC-FEAA848E5BA5}">
      <dgm:prSet/>
      <dgm:spPr/>
      <dgm:t>
        <a:bodyPr/>
        <a:lstStyle/>
        <a:p>
          <a:endParaRPr lang="en-US"/>
        </a:p>
      </dgm:t>
    </dgm:pt>
    <dgm:pt modelId="{C775046B-1722-AC4D-BA78-11ECC96956AB}" type="sibTrans" cxnId="{2EA529D5-71BA-E24A-A0FC-FEAA848E5BA5}">
      <dgm:prSet/>
      <dgm:spPr/>
      <dgm:t>
        <a:bodyPr/>
        <a:lstStyle/>
        <a:p>
          <a:endParaRPr lang="en-US"/>
        </a:p>
      </dgm:t>
    </dgm:pt>
    <dgm:pt modelId="{A2A6E4D2-A47F-494A-97C6-DFE49EC71F70}" type="pres">
      <dgm:prSet presAssocID="{25C256D1-41E9-4941-A379-90F8E600F355}" presName="Name0" presStyleCnt="0">
        <dgm:presLayoutVars>
          <dgm:dir/>
          <dgm:animLvl val="lvl"/>
          <dgm:resizeHandles val="exact"/>
        </dgm:presLayoutVars>
      </dgm:prSet>
      <dgm:spPr/>
    </dgm:pt>
    <dgm:pt modelId="{8171B2C9-F145-6345-8A2E-BD5E29CBEADA}" type="pres">
      <dgm:prSet presAssocID="{1DD3D469-F288-B840-A3E6-5107F8D6AE5E}" presName="composite" presStyleCnt="0"/>
      <dgm:spPr/>
    </dgm:pt>
    <dgm:pt modelId="{9949C5BA-F83F-C44B-8D39-F883B989F277}" type="pres">
      <dgm:prSet presAssocID="{1DD3D469-F288-B840-A3E6-5107F8D6AE5E}" presName="parTx" presStyleLbl="alignNode1" presStyleIdx="0" presStyleCnt="4">
        <dgm:presLayoutVars>
          <dgm:chMax val="0"/>
          <dgm:chPref val="0"/>
          <dgm:bulletEnabled val="1"/>
        </dgm:presLayoutVars>
      </dgm:prSet>
      <dgm:spPr/>
    </dgm:pt>
    <dgm:pt modelId="{8D3CE682-8B94-1943-8AA9-A65CD07324E5}" type="pres">
      <dgm:prSet presAssocID="{1DD3D469-F288-B840-A3E6-5107F8D6AE5E}" presName="desTx" presStyleLbl="alignAccFollowNode1" presStyleIdx="0" presStyleCnt="4">
        <dgm:presLayoutVars>
          <dgm:bulletEnabled val="1"/>
        </dgm:presLayoutVars>
      </dgm:prSet>
      <dgm:spPr/>
    </dgm:pt>
    <dgm:pt modelId="{15DE0758-2FEA-574D-9E50-8A2E4E007ACF}" type="pres">
      <dgm:prSet presAssocID="{60828911-FA36-7245-97A5-6E7905C1B4A7}" presName="space" presStyleCnt="0"/>
      <dgm:spPr/>
    </dgm:pt>
    <dgm:pt modelId="{F66E3344-47EE-644D-9E1A-132F1D8CEAF3}" type="pres">
      <dgm:prSet presAssocID="{FE773BBB-94B1-E940-B60B-FA87813D22E5}" presName="composite" presStyleCnt="0"/>
      <dgm:spPr/>
    </dgm:pt>
    <dgm:pt modelId="{BA40A97B-2968-5D46-AEFE-9EC695E9BAA8}" type="pres">
      <dgm:prSet presAssocID="{FE773BBB-94B1-E940-B60B-FA87813D22E5}" presName="parTx" presStyleLbl="alignNode1" presStyleIdx="1" presStyleCnt="4">
        <dgm:presLayoutVars>
          <dgm:chMax val="0"/>
          <dgm:chPref val="0"/>
          <dgm:bulletEnabled val="1"/>
        </dgm:presLayoutVars>
      </dgm:prSet>
      <dgm:spPr/>
    </dgm:pt>
    <dgm:pt modelId="{1F969794-F79F-E84E-91CF-C73002337277}" type="pres">
      <dgm:prSet presAssocID="{FE773BBB-94B1-E940-B60B-FA87813D22E5}" presName="desTx" presStyleLbl="alignAccFollowNode1" presStyleIdx="1" presStyleCnt="4">
        <dgm:presLayoutVars>
          <dgm:bulletEnabled val="1"/>
        </dgm:presLayoutVars>
      </dgm:prSet>
      <dgm:spPr/>
    </dgm:pt>
    <dgm:pt modelId="{92E9A7A5-0922-2D4D-A760-F5A61DB2B2B5}" type="pres">
      <dgm:prSet presAssocID="{081162CE-85DF-C94E-B31D-50BDBC30DC39}" presName="space" presStyleCnt="0"/>
      <dgm:spPr/>
    </dgm:pt>
    <dgm:pt modelId="{5E865C87-9BD1-FA4D-82E9-880AE0A6DB66}" type="pres">
      <dgm:prSet presAssocID="{13909B74-E02D-FA48-A812-35E0026B6797}" presName="composite" presStyleCnt="0"/>
      <dgm:spPr/>
    </dgm:pt>
    <dgm:pt modelId="{11A12FF4-C772-A843-8601-D727FD6386DE}" type="pres">
      <dgm:prSet presAssocID="{13909B74-E02D-FA48-A812-35E0026B6797}" presName="parTx" presStyleLbl="alignNode1" presStyleIdx="2" presStyleCnt="4">
        <dgm:presLayoutVars>
          <dgm:chMax val="0"/>
          <dgm:chPref val="0"/>
          <dgm:bulletEnabled val="1"/>
        </dgm:presLayoutVars>
      </dgm:prSet>
      <dgm:spPr/>
    </dgm:pt>
    <dgm:pt modelId="{60B7EF89-B6F4-2445-A102-B65D7EC5BF7E}" type="pres">
      <dgm:prSet presAssocID="{13909B74-E02D-FA48-A812-35E0026B6797}" presName="desTx" presStyleLbl="alignAccFollowNode1" presStyleIdx="2" presStyleCnt="4">
        <dgm:presLayoutVars>
          <dgm:bulletEnabled val="1"/>
        </dgm:presLayoutVars>
      </dgm:prSet>
      <dgm:spPr/>
    </dgm:pt>
    <dgm:pt modelId="{D9A5D8FF-BEF1-714A-B84A-EA8C4E65FFB3}" type="pres">
      <dgm:prSet presAssocID="{45F35548-924E-C248-9823-8A2BAA26B797}" presName="space" presStyleCnt="0"/>
      <dgm:spPr/>
    </dgm:pt>
    <dgm:pt modelId="{A9915A40-C0DB-D94A-B7D0-2782C8E4B546}" type="pres">
      <dgm:prSet presAssocID="{3C4076CE-061E-F04A-B93F-864309B9291B}" presName="composite" presStyleCnt="0"/>
      <dgm:spPr/>
    </dgm:pt>
    <dgm:pt modelId="{74172BB4-327D-7C48-828A-0977FD76A9A4}" type="pres">
      <dgm:prSet presAssocID="{3C4076CE-061E-F04A-B93F-864309B9291B}" presName="parTx" presStyleLbl="alignNode1" presStyleIdx="3" presStyleCnt="4">
        <dgm:presLayoutVars>
          <dgm:chMax val="0"/>
          <dgm:chPref val="0"/>
          <dgm:bulletEnabled val="1"/>
        </dgm:presLayoutVars>
      </dgm:prSet>
      <dgm:spPr/>
    </dgm:pt>
    <dgm:pt modelId="{EFA4917C-4B1A-EB46-8437-CEB66643FACB}" type="pres">
      <dgm:prSet presAssocID="{3C4076CE-061E-F04A-B93F-864309B9291B}" presName="desTx" presStyleLbl="alignAccFollowNode1" presStyleIdx="3" presStyleCnt="4">
        <dgm:presLayoutVars>
          <dgm:bulletEnabled val="1"/>
        </dgm:presLayoutVars>
      </dgm:prSet>
      <dgm:spPr/>
    </dgm:pt>
  </dgm:ptLst>
  <dgm:cxnLst>
    <dgm:cxn modelId="{4D4BE301-53FE-D747-9E5E-9770D7DBF67C}" srcId="{FE773BBB-94B1-E940-B60B-FA87813D22E5}" destId="{951BB688-8CBF-2C4B-BCEC-645036543F26}" srcOrd="1" destOrd="0" parTransId="{A3422845-5821-9648-84F3-EC51C192CC31}" sibTransId="{797EADA3-713D-674D-A027-BF545C482FA2}"/>
    <dgm:cxn modelId="{BE010107-4235-7D46-89AF-33CBD23C9BBC}" srcId="{13909B74-E02D-FA48-A812-35E0026B6797}" destId="{239549A5-B691-6042-912F-5A0D0747093B}" srcOrd="2" destOrd="0" parTransId="{85A1E909-5856-3443-A1EB-385A4EAD1C5D}" sibTransId="{6A2B1B44-C5A5-D449-9492-0235E35882EA}"/>
    <dgm:cxn modelId="{F9957A0D-10B6-804E-8971-0B38BDBF8CB7}" srcId="{13909B74-E02D-FA48-A812-35E0026B6797}" destId="{37A34752-6EF3-1D41-9E8C-4CAA56DAD4AF}" srcOrd="1" destOrd="0" parTransId="{7652FC19-7DE8-DB40-B3F2-FAE54023AE4E}" sibTransId="{EAF8A057-9347-D74D-811C-BEBDCE9AA7A9}"/>
    <dgm:cxn modelId="{92A69617-EE7D-4590-9F87-4FD48C791478}" type="presOf" srcId="{42F466D6-43B0-7141-ACF9-55E775F26310}" destId="{60B7EF89-B6F4-2445-A102-B65D7EC5BF7E}" srcOrd="0" destOrd="0" presId="urn:microsoft.com/office/officeart/2005/8/layout/hList1"/>
    <dgm:cxn modelId="{CD180E1B-22F0-4BDD-8490-8B6D0F2C861C}" type="presOf" srcId="{37A34752-6EF3-1D41-9E8C-4CAA56DAD4AF}" destId="{60B7EF89-B6F4-2445-A102-B65D7EC5BF7E}" srcOrd="0" destOrd="1" presId="urn:microsoft.com/office/officeart/2005/8/layout/hList1"/>
    <dgm:cxn modelId="{E045841F-8567-4255-92E0-26A64241C79F}" type="presOf" srcId="{3C4076CE-061E-F04A-B93F-864309B9291B}" destId="{74172BB4-327D-7C48-828A-0977FD76A9A4}" srcOrd="0" destOrd="0" presId="urn:microsoft.com/office/officeart/2005/8/layout/hList1"/>
    <dgm:cxn modelId="{79E0F42D-F359-483C-9F77-EB923139A3B1}" type="presOf" srcId="{3BE21A8F-CA99-B74B-B2AB-2F6A44DB68C9}" destId="{8D3CE682-8B94-1943-8AA9-A65CD07324E5}" srcOrd="0" destOrd="3" presId="urn:microsoft.com/office/officeart/2005/8/layout/hList1"/>
    <dgm:cxn modelId="{71DF2261-0348-9940-87C1-86EB65970B83}" srcId="{25C256D1-41E9-4941-A379-90F8E600F355}" destId="{FE773BBB-94B1-E940-B60B-FA87813D22E5}" srcOrd="1" destOrd="0" parTransId="{7037C536-9AB6-F349-AE22-06E76B038147}" sibTransId="{081162CE-85DF-C94E-B31D-50BDBC30DC39}"/>
    <dgm:cxn modelId="{EB5A9444-84AB-4655-9E37-2E2E778B4832}" type="presOf" srcId="{25C256D1-41E9-4941-A379-90F8E600F355}" destId="{A2A6E4D2-A47F-494A-97C6-DFE49EC71F70}" srcOrd="0" destOrd="0" presId="urn:microsoft.com/office/officeart/2005/8/layout/hList1"/>
    <dgm:cxn modelId="{12FFB544-3356-4B2A-AE05-D58E3C53AE22}" type="presOf" srcId="{1DD3D469-F288-B840-A3E6-5107F8D6AE5E}" destId="{9949C5BA-F83F-C44B-8D39-F883B989F277}" srcOrd="0" destOrd="0" presId="urn:microsoft.com/office/officeart/2005/8/layout/hList1"/>
    <dgm:cxn modelId="{CCE1CB66-20A0-CB4D-B3FA-E90189E0845F}" srcId="{FE773BBB-94B1-E940-B60B-FA87813D22E5}" destId="{CEEAF40B-747E-8B4E-92D3-74AA1BA6F48C}" srcOrd="2" destOrd="0" parTransId="{C9CD15C5-F158-2E4A-B3AA-BFDD015D0D4A}" sibTransId="{6F59F5B4-5437-3946-A055-BC4115CC074E}"/>
    <dgm:cxn modelId="{8F95316D-971E-46D0-B874-9378BB8EA5B8}" type="presOf" srcId="{CDDFB765-5F58-9F40-B046-BB2312021662}" destId="{8D3CE682-8B94-1943-8AA9-A65CD07324E5}" srcOrd="0" destOrd="0" presId="urn:microsoft.com/office/officeart/2005/8/layout/hList1"/>
    <dgm:cxn modelId="{FB439C4E-B64E-8343-A77C-F12B47067893}" srcId="{3C4076CE-061E-F04A-B93F-864309B9291B}" destId="{50DEABE0-7BAA-0A4D-AAA0-F7D9E2D9809B}" srcOrd="0" destOrd="0" parTransId="{95E0CC8E-EF2E-DA47-919F-186AE6CA65D8}" sibTransId="{0A57C147-C9AD-B24B-9EE0-F431917C4031}"/>
    <dgm:cxn modelId="{EA1CA76F-FC7B-4589-BDAA-3105B34DAACC}" type="presOf" srcId="{239549A5-B691-6042-912F-5A0D0747093B}" destId="{60B7EF89-B6F4-2445-A102-B65D7EC5BF7E}" srcOrd="0" destOrd="2" presId="urn:microsoft.com/office/officeart/2005/8/layout/hList1"/>
    <dgm:cxn modelId="{E5802170-CCD6-6A44-9C3B-B62B75652AED}" srcId="{1DD3D469-F288-B840-A3E6-5107F8D6AE5E}" destId="{F643E884-2048-474A-81EB-DC9888B045BD}" srcOrd="2" destOrd="0" parTransId="{85FA7A95-847C-DE4A-A0EB-3B0DA38E77FF}" sibTransId="{AC0EF8CC-64D3-C847-8AB0-309661B887FE}"/>
    <dgm:cxn modelId="{6E0F0952-4C3C-4102-9B5B-9E14719BA07B}" type="presOf" srcId="{13909B74-E02D-FA48-A812-35E0026B6797}" destId="{11A12FF4-C772-A843-8601-D727FD6386DE}" srcOrd="0" destOrd="0" presId="urn:microsoft.com/office/officeart/2005/8/layout/hList1"/>
    <dgm:cxn modelId="{E1E60B73-1B1C-7948-A350-5C244AC670D3}" srcId="{1DD3D469-F288-B840-A3E6-5107F8D6AE5E}" destId="{CDDFB765-5F58-9F40-B046-BB2312021662}" srcOrd="0" destOrd="0" parTransId="{F7B295A8-4272-064F-BF74-7BD31448C933}" sibTransId="{2D5DD393-D207-E24F-9422-8D1B058343CE}"/>
    <dgm:cxn modelId="{BCA85F59-CD8C-4B7F-BD33-5966CB63F573}" type="presOf" srcId="{015B06F2-DBB8-B240-B8D8-50D52265C955}" destId="{8D3CE682-8B94-1943-8AA9-A65CD07324E5}" srcOrd="0" destOrd="1" presId="urn:microsoft.com/office/officeart/2005/8/layout/hList1"/>
    <dgm:cxn modelId="{1E832F7A-9DC4-42D0-BD09-E35B42DD3EA7}" type="presOf" srcId="{5C3EBF60-5E1C-6344-BEA4-1612B19D3413}" destId="{1F969794-F79F-E84E-91CF-C73002337277}" srcOrd="0" destOrd="0" presId="urn:microsoft.com/office/officeart/2005/8/layout/hList1"/>
    <dgm:cxn modelId="{AC13537C-5553-425B-A384-6207231DE5D0}" type="presOf" srcId="{C3465466-0FAF-F540-869E-5B2E056E02C4}" destId="{8D3CE682-8B94-1943-8AA9-A65CD07324E5}" srcOrd="0" destOrd="4" presId="urn:microsoft.com/office/officeart/2005/8/layout/hList1"/>
    <dgm:cxn modelId="{EFA7357F-0626-E741-B9C5-6DDDECDC0DF3}" srcId="{25C256D1-41E9-4941-A379-90F8E600F355}" destId="{13909B74-E02D-FA48-A812-35E0026B6797}" srcOrd="2" destOrd="0" parTransId="{0636CC65-8B7F-394D-8263-76DA4F8A386E}" sibTransId="{45F35548-924E-C248-9823-8A2BAA26B797}"/>
    <dgm:cxn modelId="{90688A8C-F821-F742-80F3-90206574F5DA}" srcId="{3C4076CE-061E-F04A-B93F-864309B9291B}" destId="{A68CE10C-1B0E-6447-8612-8CBB6C053E8C}" srcOrd="1" destOrd="0" parTransId="{0C6B2373-21DE-7B4D-8C4A-747CC0AC6DD9}" sibTransId="{46F8982D-709E-EA48-9D0C-E01DF7235036}"/>
    <dgm:cxn modelId="{4336398F-AC64-6642-87B1-36C1729DB8F9}" srcId="{25C256D1-41E9-4941-A379-90F8E600F355}" destId="{1DD3D469-F288-B840-A3E6-5107F8D6AE5E}" srcOrd="0" destOrd="0" parTransId="{860AF284-A584-994B-89E9-60400294B7B7}" sibTransId="{60828911-FA36-7245-97A5-6E7905C1B4A7}"/>
    <dgm:cxn modelId="{F5F0A998-1A00-4DC9-9F16-72A313B58E34}" type="presOf" srcId="{A68CE10C-1B0E-6447-8612-8CBB6C053E8C}" destId="{EFA4917C-4B1A-EB46-8437-CEB66643FACB}" srcOrd="0" destOrd="1" presId="urn:microsoft.com/office/officeart/2005/8/layout/hList1"/>
    <dgm:cxn modelId="{DEB0D8A2-AC30-1548-90A3-52532F24C5B8}" srcId="{FE773BBB-94B1-E940-B60B-FA87813D22E5}" destId="{5C3EBF60-5E1C-6344-BEA4-1612B19D3413}" srcOrd="0" destOrd="0" parTransId="{1B610D55-0030-B348-949A-F4258F259ADE}" sibTransId="{A1BB3285-082F-0040-ABDE-1EE664A4096F}"/>
    <dgm:cxn modelId="{790771A7-77D2-8341-9E2A-89F05DFAD4EC}" srcId="{1DD3D469-F288-B840-A3E6-5107F8D6AE5E}" destId="{015B06F2-DBB8-B240-B8D8-50D52265C955}" srcOrd="1" destOrd="0" parTransId="{47B85AD8-8060-F146-AEA0-C86BB199FCD7}" sibTransId="{381DBF0A-6E2D-B642-BE3B-9E330158BC6F}"/>
    <dgm:cxn modelId="{12928FAB-02ED-8745-ADB4-576B1BC053EE}" srcId="{1DD3D469-F288-B840-A3E6-5107F8D6AE5E}" destId="{3BE21A8F-CA99-B74B-B2AB-2F6A44DB68C9}" srcOrd="3" destOrd="0" parTransId="{C1D73E86-45DF-BC4A-A45A-41D79F3B9A83}" sibTransId="{2D0EDAC6-F7A0-F040-9EDD-5BBE0881DABF}"/>
    <dgm:cxn modelId="{891F6AB6-45AC-4616-87F4-996BF0F54A59}" type="presOf" srcId="{F643E884-2048-474A-81EB-DC9888B045BD}" destId="{8D3CE682-8B94-1943-8AA9-A65CD07324E5}" srcOrd="0" destOrd="2" presId="urn:microsoft.com/office/officeart/2005/8/layout/hList1"/>
    <dgm:cxn modelId="{831190C0-A63B-4CFE-AA62-B1F0F8C40BAD}" type="presOf" srcId="{FE773BBB-94B1-E940-B60B-FA87813D22E5}" destId="{BA40A97B-2968-5D46-AEFE-9EC695E9BAA8}" srcOrd="0" destOrd="0" presId="urn:microsoft.com/office/officeart/2005/8/layout/hList1"/>
    <dgm:cxn modelId="{87B746C6-1562-4E30-AD6D-DECEFCFFAE9F}" type="presOf" srcId="{CEEAF40B-747E-8B4E-92D3-74AA1BA6F48C}" destId="{1F969794-F79F-E84E-91CF-C73002337277}" srcOrd="0" destOrd="2" presId="urn:microsoft.com/office/officeart/2005/8/layout/hList1"/>
    <dgm:cxn modelId="{B34B86C6-CAF8-3449-AD49-1888881297D2}" srcId="{1DD3D469-F288-B840-A3E6-5107F8D6AE5E}" destId="{C3465466-0FAF-F540-869E-5B2E056E02C4}" srcOrd="4" destOrd="0" parTransId="{011C91E7-7D4F-2E48-8CDC-ADD330155838}" sibTransId="{401C37E5-959F-154A-8094-A7A82771C596}"/>
    <dgm:cxn modelId="{4E9C03C9-6AC7-0342-99AC-9A0B8C2735A4}" srcId="{25C256D1-41E9-4941-A379-90F8E600F355}" destId="{3C4076CE-061E-F04A-B93F-864309B9291B}" srcOrd="3" destOrd="0" parTransId="{3D5EEAC6-37CC-5749-837B-E4D63FB9BDF5}" sibTransId="{D712413E-973F-6847-BF13-3093258060CA}"/>
    <dgm:cxn modelId="{2EA529D5-71BA-E24A-A0FC-FEAA848E5BA5}" srcId="{3C4076CE-061E-F04A-B93F-864309B9291B}" destId="{8077CBF9-9800-8F42-A87F-0656AA936EF7}" srcOrd="2" destOrd="0" parTransId="{DD3606A3-4154-6E46-A56B-20E7993C68EA}" sibTransId="{C775046B-1722-AC4D-BA78-11ECC96956AB}"/>
    <dgm:cxn modelId="{5C73D2D7-AD8E-4AA0-B1E2-03B2985CB595}" type="presOf" srcId="{951BB688-8CBF-2C4B-BCEC-645036543F26}" destId="{1F969794-F79F-E84E-91CF-C73002337277}" srcOrd="0" destOrd="1" presId="urn:microsoft.com/office/officeart/2005/8/layout/hList1"/>
    <dgm:cxn modelId="{02EB3DE2-C442-4F00-A6A2-0C0341C63730}" type="presOf" srcId="{8077CBF9-9800-8F42-A87F-0656AA936EF7}" destId="{EFA4917C-4B1A-EB46-8437-CEB66643FACB}" srcOrd="0" destOrd="2" presId="urn:microsoft.com/office/officeart/2005/8/layout/hList1"/>
    <dgm:cxn modelId="{F20A71EA-F220-4FAB-AE18-A70C634F6381}" type="presOf" srcId="{50DEABE0-7BAA-0A4D-AAA0-F7D9E2D9809B}" destId="{EFA4917C-4B1A-EB46-8437-CEB66643FACB}" srcOrd="0" destOrd="0" presId="urn:microsoft.com/office/officeart/2005/8/layout/hList1"/>
    <dgm:cxn modelId="{FFB97CFA-31E5-1740-B66C-D4F2369D068B}" srcId="{13909B74-E02D-FA48-A812-35E0026B6797}" destId="{42F466D6-43B0-7141-ACF9-55E775F26310}" srcOrd="0" destOrd="0" parTransId="{A7242543-E05E-654B-BC30-67AB8415CFE0}" sibTransId="{95948345-75BD-3C41-A1C5-11E148997707}"/>
    <dgm:cxn modelId="{A9D227A7-423D-4291-9E9F-39AB19AAAB4D}" type="presParOf" srcId="{A2A6E4D2-A47F-494A-97C6-DFE49EC71F70}" destId="{8171B2C9-F145-6345-8A2E-BD5E29CBEADA}" srcOrd="0" destOrd="0" presId="urn:microsoft.com/office/officeart/2005/8/layout/hList1"/>
    <dgm:cxn modelId="{5C86CC49-5C6E-42B7-B1CF-B1388F048A62}" type="presParOf" srcId="{8171B2C9-F145-6345-8A2E-BD5E29CBEADA}" destId="{9949C5BA-F83F-C44B-8D39-F883B989F277}" srcOrd="0" destOrd="0" presId="urn:microsoft.com/office/officeart/2005/8/layout/hList1"/>
    <dgm:cxn modelId="{6F8B220D-4470-4897-AEAE-70904D336B9C}" type="presParOf" srcId="{8171B2C9-F145-6345-8A2E-BD5E29CBEADA}" destId="{8D3CE682-8B94-1943-8AA9-A65CD07324E5}" srcOrd="1" destOrd="0" presId="urn:microsoft.com/office/officeart/2005/8/layout/hList1"/>
    <dgm:cxn modelId="{A68A85F1-6DD7-4B5B-B2FA-FAB8A5AFFA31}" type="presParOf" srcId="{A2A6E4D2-A47F-494A-97C6-DFE49EC71F70}" destId="{15DE0758-2FEA-574D-9E50-8A2E4E007ACF}" srcOrd="1" destOrd="0" presId="urn:microsoft.com/office/officeart/2005/8/layout/hList1"/>
    <dgm:cxn modelId="{3408E6A6-4BC2-4833-81F4-49F128BDD6AF}" type="presParOf" srcId="{A2A6E4D2-A47F-494A-97C6-DFE49EC71F70}" destId="{F66E3344-47EE-644D-9E1A-132F1D8CEAF3}" srcOrd="2" destOrd="0" presId="urn:microsoft.com/office/officeart/2005/8/layout/hList1"/>
    <dgm:cxn modelId="{8677C42C-4C63-4316-A709-C20054CCB764}" type="presParOf" srcId="{F66E3344-47EE-644D-9E1A-132F1D8CEAF3}" destId="{BA40A97B-2968-5D46-AEFE-9EC695E9BAA8}" srcOrd="0" destOrd="0" presId="urn:microsoft.com/office/officeart/2005/8/layout/hList1"/>
    <dgm:cxn modelId="{E08A1339-3000-4284-98FB-BB336ACDB922}" type="presParOf" srcId="{F66E3344-47EE-644D-9E1A-132F1D8CEAF3}" destId="{1F969794-F79F-E84E-91CF-C73002337277}" srcOrd="1" destOrd="0" presId="urn:microsoft.com/office/officeart/2005/8/layout/hList1"/>
    <dgm:cxn modelId="{71AF7B42-1DF1-4C72-AB0F-49A69E807126}" type="presParOf" srcId="{A2A6E4D2-A47F-494A-97C6-DFE49EC71F70}" destId="{92E9A7A5-0922-2D4D-A760-F5A61DB2B2B5}" srcOrd="3" destOrd="0" presId="urn:microsoft.com/office/officeart/2005/8/layout/hList1"/>
    <dgm:cxn modelId="{3833EC08-C508-4A11-AE29-3EB9E8F86098}" type="presParOf" srcId="{A2A6E4D2-A47F-494A-97C6-DFE49EC71F70}" destId="{5E865C87-9BD1-FA4D-82E9-880AE0A6DB66}" srcOrd="4" destOrd="0" presId="urn:microsoft.com/office/officeart/2005/8/layout/hList1"/>
    <dgm:cxn modelId="{C3A52A53-C91F-4286-8EBF-D6943EA44CBB}" type="presParOf" srcId="{5E865C87-9BD1-FA4D-82E9-880AE0A6DB66}" destId="{11A12FF4-C772-A843-8601-D727FD6386DE}" srcOrd="0" destOrd="0" presId="urn:microsoft.com/office/officeart/2005/8/layout/hList1"/>
    <dgm:cxn modelId="{8FF31CFE-EA24-4003-99D5-E391AA29A91A}" type="presParOf" srcId="{5E865C87-9BD1-FA4D-82E9-880AE0A6DB66}" destId="{60B7EF89-B6F4-2445-A102-B65D7EC5BF7E}" srcOrd="1" destOrd="0" presId="urn:microsoft.com/office/officeart/2005/8/layout/hList1"/>
    <dgm:cxn modelId="{3A7873CB-6638-43D1-B781-E6663009340E}" type="presParOf" srcId="{A2A6E4D2-A47F-494A-97C6-DFE49EC71F70}" destId="{D9A5D8FF-BEF1-714A-B84A-EA8C4E65FFB3}" srcOrd="5" destOrd="0" presId="urn:microsoft.com/office/officeart/2005/8/layout/hList1"/>
    <dgm:cxn modelId="{1AB41440-A315-44C5-B7D8-E898AF9BB545}" type="presParOf" srcId="{A2A6E4D2-A47F-494A-97C6-DFE49EC71F70}" destId="{A9915A40-C0DB-D94A-B7D0-2782C8E4B546}" srcOrd="6" destOrd="0" presId="urn:microsoft.com/office/officeart/2005/8/layout/hList1"/>
    <dgm:cxn modelId="{839C91DF-A0AC-44D3-87E7-CEDEFBD02BAA}" type="presParOf" srcId="{A9915A40-C0DB-D94A-B7D0-2782C8E4B546}" destId="{74172BB4-327D-7C48-828A-0977FD76A9A4}" srcOrd="0" destOrd="0" presId="urn:microsoft.com/office/officeart/2005/8/layout/hList1"/>
    <dgm:cxn modelId="{CE3803F7-4FAD-43BD-A6E6-892C5CD2DE45}" type="presParOf" srcId="{A9915A40-C0DB-D94A-B7D0-2782C8E4B546}" destId="{EFA4917C-4B1A-EB46-8437-CEB66643FA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FAB77-0C66-DE45-816F-E4769D2EDCE0}"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756F6FDA-3B12-DC44-966F-EC1ABCA63284}">
      <dgm:prSet phldrT="[Text]"/>
      <dgm:spPr/>
      <dgm:t>
        <a:bodyPr/>
        <a:lstStyle/>
        <a:p>
          <a:r>
            <a:rPr lang="en-US" dirty="0"/>
            <a:t>IT Strategic Plan</a:t>
          </a:r>
        </a:p>
        <a:p>
          <a:r>
            <a:rPr lang="en-US" dirty="0"/>
            <a:t>- Visual</a:t>
          </a:r>
        </a:p>
        <a:p>
          <a:r>
            <a:rPr lang="en-US" dirty="0"/>
            <a:t>- Scorecard</a:t>
          </a:r>
        </a:p>
      </dgm:t>
    </dgm:pt>
    <dgm:pt modelId="{86C76F42-0788-6F4D-B9D8-2CFA3110C9C9}" type="parTrans" cxnId="{4669E190-C0A8-854D-9714-AAA6A50E66D7}">
      <dgm:prSet/>
      <dgm:spPr/>
      <dgm:t>
        <a:bodyPr/>
        <a:lstStyle/>
        <a:p>
          <a:endParaRPr lang="en-US"/>
        </a:p>
      </dgm:t>
    </dgm:pt>
    <dgm:pt modelId="{917021D6-D579-3742-8F68-F3EF6F9194A3}" type="sibTrans" cxnId="{4669E190-C0A8-854D-9714-AAA6A50E66D7}">
      <dgm:prSet/>
      <dgm:spPr/>
      <dgm:t>
        <a:bodyPr/>
        <a:lstStyle/>
        <a:p>
          <a:endParaRPr lang="en-US"/>
        </a:p>
      </dgm:t>
    </dgm:pt>
    <dgm:pt modelId="{DE885775-B6EC-3A46-96B3-E879256FC6F9}">
      <dgm:prSet phldrT="[Text]"/>
      <dgm:spPr/>
      <dgm:t>
        <a:bodyPr/>
        <a:lstStyle/>
        <a:p>
          <a:r>
            <a:rPr lang="en-US" dirty="0"/>
            <a:t>Organizational Strategic Plan</a:t>
          </a:r>
        </a:p>
      </dgm:t>
    </dgm:pt>
    <dgm:pt modelId="{C76E9CD1-7697-C74C-8825-94EEFC869B83}" type="parTrans" cxnId="{873DF702-667C-9044-86F0-E8AE6D25B457}">
      <dgm:prSet/>
      <dgm:spPr/>
      <dgm:t>
        <a:bodyPr/>
        <a:lstStyle/>
        <a:p>
          <a:endParaRPr lang="en-US"/>
        </a:p>
      </dgm:t>
    </dgm:pt>
    <dgm:pt modelId="{E2C58EE5-1DFE-7348-B319-733EEEC68459}" type="sibTrans" cxnId="{873DF702-667C-9044-86F0-E8AE6D25B457}">
      <dgm:prSet/>
      <dgm:spPr/>
      <dgm:t>
        <a:bodyPr/>
        <a:lstStyle/>
        <a:p>
          <a:endParaRPr lang="en-US"/>
        </a:p>
      </dgm:t>
    </dgm:pt>
    <dgm:pt modelId="{73DD0552-146E-F846-92E5-41440980DED9}">
      <dgm:prSet phldrT="[Text]"/>
      <dgm:spPr/>
      <dgm:t>
        <a:bodyPr/>
        <a:lstStyle/>
        <a:p>
          <a:r>
            <a:rPr lang="en-US" dirty="0"/>
            <a:t>Current State of Systems and Processes (Assess effectiveness)</a:t>
          </a:r>
        </a:p>
      </dgm:t>
    </dgm:pt>
    <dgm:pt modelId="{E57DEDB2-5433-6348-A140-AAE1F9B3EA95}" type="parTrans" cxnId="{E9CC8303-C8E2-944A-919C-75886BA3C1F1}">
      <dgm:prSet/>
      <dgm:spPr/>
      <dgm:t>
        <a:bodyPr/>
        <a:lstStyle/>
        <a:p>
          <a:endParaRPr lang="en-US"/>
        </a:p>
      </dgm:t>
    </dgm:pt>
    <dgm:pt modelId="{339817F2-0813-A540-85AB-43F9AC362638}" type="sibTrans" cxnId="{E9CC8303-C8E2-944A-919C-75886BA3C1F1}">
      <dgm:prSet/>
      <dgm:spPr/>
      <dgm:t>
        <a:bodyPr/>
        <a:lstStyle/>
        <a:p>
          <a:endParaRPr lang="en-US"/>
        </a:p>
      </dgm:t>
    </dgm:pt>
    <dgm:pt modelId="{245D80B7-6609-C44F-993B-31E055875C5D}">
      <dgm:prSet phldrT="[Text]"/>
      <dgm:spPr/>
      <dgm:t>
        <a:bodyPr/>
        <a:lstStyle/>
        <a:p>
          <a:r>
            <a:rPr lang="en-US" dirty="0"/>
            <a:t>Current IT Plan</a:t>
          </a:r>
        </a:p>
      </dgm:t>
    </dgm:pt>
    <dgm:pt modelId="{ACE471AB-2E64-CB43-8407-B3C1D6C29AA2}" type="parTrans" cxnId="{80BDA6BA-4F8B-D844-BF92-9FB367F53BF6}">
      <dgm:prSet/>
      <dgm:spPr/>
      <dgm:t>
        <a:bodyPr/>
        <a:lstStyle/>
        <a:p>
          <a:endParaRPr lang="en-US"/>
        </a:p>
      </dgm:t>
    </dgm:pt>
    <dgm:pt modelId="{0C077A48-BDF6-3C42-984F-D1BA4E8D5B08}" type="sibTrans" cxnId="{80BDA6BA-4F8B-D844-BF92-9FB367F53BF6}">
      <dgm:prSet/>
      <dgm:spPr/>
      <dgm:t>
        <a:bodyPr/>
        <a:lstStyle/>
        <a:p>
          <a:endParaRPr lang="en-US"/>
        </a:p>
      </dgm:t>
    </dgm:pt>
    <dgm:pt modelId="{0B0314AC-32D4-4445-AE19-8FB6C5BF2E5A}">
      <dgm:prSet/>
      <dgm:spPr/>
      <dgm:t>
        <a:bodyPr/>
        <a:lstStyle/>
        <a:p>
          <a:r>
            <a:rPr lang="en-US" dirty="0"/>
            <a:t>Validation of strategies and tactics</a:t>
          </a:r>
        </a:p>
      </dgm:t>
    </dgm:pt>
    <dgm:pt modelId="{23C43425-3FF5-D446-A866-AA297ACACDFC}" type="parTrans" cxnId="{5206DEF0-4C0C-E44A-9B3C-93C3A0219929}">
      <dgm:prSet/>
      <dgm:spPr/>
      <dgm:t>
        <a:bodyPr/>
        <a:lstStyle/>
        <a:p>
          <a:endParaRPr lang="en-US"/>
        </a:p>
      </dgm:t>
    </dgm:pt>
    <dgm:pt modelId="{AFE7CF3F-438C-B646-91F4-C4CE0889B3FB}" type="sibTrans" cxnId="{5206DEF0-4C0C-E44A-9B3C-93C3A0219929}">
      <dgm:prSet/>
      <dgm:spPr/>
      <dgm:t>
        <a:bodyPr/>
        <a:lstStyle/>
        <a:p>
          <a:endParaRPr lang="en-US"/>
        </a:p>
      </dgm:t>
    </dgm:pt>
    <dgm:pt modelId="{EFFF1C85-6D5D-834E-A64F-85C811E5B377}">
      <dgm:prSet/>
      <dgm:spPr/>
      <dgm:t>
        <a:bodyPr/>
        <a:lstStyle/>
        <a:p>
          <a:r>
            <a:rPr lang="en-US" dirty="0"/>
            <a:t>Build  (internal/ external) or Buy Considerations</a:t>
          </a:r>
        </a:p>
      </dgm:t>
    </dgm:pt>
    <dgm:pt modelId="{CC603AAD-6B69-8F42-8B95-5C6D3962D15C}" type="parTrans" cxnId="{8008269A-6842-0D42-A6F6-A675B6DBAB9B}">
      <dgm:prSet/>
      <dgm:spPr/>
      <dgm:t>
        <a:bodyPr/>
        <a:lstStyle/>
        <a:p>
          <a:endParaRPr lang="en-US"/>
        </a:p>
      </dgm:t>
    </dgm:pt>
    <dgm:pt modelId="{6BCCC174-FDF4-994A-AE20-72C51827D34E}" type="sibTrans" cxnId="{8008269A-6842-0D42-A6F6-A675B6DBAB9B}">
      <dgm:prSet/>
      <dgm:spPr/>
      <dgm:t>
        <a:bodyPr/>
        <a:lstStyle/>
        <a:p>
          <a:endParaRPr lang="en-US"/>
        </a:p>
      </dgm:t>
    </dgm:pt>
    <dgm:pt modelId="{D0D94D86-4BA1-B040-8600-FAEB7EFECAD1}">
      <dgm:prSet/>
      <dgm:spPr/>
      <dgm:t>
        <a:bodyPr/>
        <a:lstStyle/>
        <a:p>
          <a:r>
            <a:rPr lang="en-US" dirty="0"/>
            <a:t>Gap Analysis</a:t>
          </a:r>
        </a:p>
      </dgm:t>
    </dgm:pt>
    <dgm:pt modelId="{920A0927-D857-904B-BD96-31144E493ABE}" type="parTrans" cxnId="{710C3821-999A-8F45-8950-DC129FE737FA}">
      <dgm:prSet/>
      <dgm:spPr/>
      <dgm:t>
        <a:bodyPr/>
        <a:lstStyle/>
        <a:p>
          <a:endParaRPr lang="en-US"/>
        </a:p>
      </dgm:t>
    </dgm:pt>
    <dgm:pt modelId="{D6C16ACC-4FDE-7D47-992E-C46B4E4BF6AA}" type="sibTrans" cxnId="{710C3821-999A-8F45-8950-DC129FE737FA}">
      <dgm:prSet/>
      <dgm:spPr/>
      <dgm:t>
        <a:bodyPr/>
        <a:lstStyle/>
        <a:p>
          <a:endParaRPr lang="en-US"/>
        </a:p>
      </dgm:t>
    </dgm:pt>
    <dgm:pt modelId="{46C5E67F-2CC6-A143-B2DF-30EAD24BA13A}">
      <dgm:prSet/>
      <dgm:spPr/>
      <dgm:t>
        <a:bodyPr/>
        <a:lstStyle/>
        <a:p>
          <a:r>
            <a:rPr lang="en-US" dirty="0"/>
            <a:t>Desired State</a:t>
          </a:r>
        </a:p>
      </dgm:t>
    </dgm:pt>
    <dgm:pt modelId="{A9EF943A-DAC4-2E42-A861-1DC7BDDE2D7E}" type="parTrans" cxnId="{16CE7786-2096-0A45-9327-21C280768A46}">
      <dgm:prSet/>
      <dgm:spPr/>
      <dgm:t>
        <a:bodyPr/>
        <a:lstStyle/>
        <a:p>
          <a:endParaRPr lang="en-US"/>
        </a:p>
      </dgm:t>
    </dgm:pt>
    <dgm:pt modelId="{2330E414-754A-834B-AC7F-7DE66D425998}" type="sibTrans" cxnId="{16CE7786-2096-0A45-9327-21C280768A46}">
      <dgm:prSet/>
      <dgm:spPr/>
      <dgm:t>
        <a:bodyPr/>
        <a:lstStyle/>
        <a:p>
          <a:endParaRPr lang="en-US"/>
        </a:p>
      </dgm:t>
    </dgm:pt>
    <dgm:pt modelId="{57021A27-D976-C04B-B6BC-9F4D2FD9B141}" type="pres">
      <dgm:prSet presAssocID="{51BFAB77-0C66-DE45-816F-E4769D2EDCE0}" presName="cycle" presStyleCnt="0">
        <dgm:presLayoutVars>
          <dgm:chMax val="1"/>
          <dgm:dir/>
          <dgm:animLvl val="ctr"/>
          <dgm:resizeHandles val="exact"/>
        </dgm:presLayoutVars>
      </dgm:prSet>
      <dgm:spPr/>
    </dgm:pt>
    <dgm:pt modelId="{889488A7-06E0-1043-AC63-097C6D76734C}" type="pres">
      <dgm:prSet presAssocID="{756F6FDA-3B12-DC44-966F-EC1ABCA63284}" presName="centerShape" presStyleLbl="node0" presStyleIdx="0" presStyleCnt="1" custScaleX="117983" custScaleY="106085"/>
      <dgm:spPr/>
    </dgm:pt>
    <dgm:pt modelId="{A14712BC-0A5F-E947-81D1-402EAF48ACCC}" type="pres">
      <dgm:prSet presAssocID="{C76E9CD1-7697-C74C-8825-94EEFC869B83}" presName="Name9" presStyleLbl="parChTrans1D2" presStyleIdx="0" presStyleCnt="7"/>
      <dgm:spPr/>
    </dgm:pt>
    <dgm:pt modelId="{B7403922-3446-7241-BC2A-CC48E16646B1}" type="pres">
      <dgm:prSet presAssocID="{C76E9CD1-7697-C74C-8825-94EEFC869B83}" presName="connTx" presStyleLbl="parChTrans1D2" presStyleIdx="0" presStyleCnt="7"/>
      <dgm:spPr/>
    </dgm:pt>
    <dgm:pt modelId="{91783850-C19C-BB48-A2B6-E9E3D29120A5}" type="pres">
      <dgm:prSet presAssocID="{DE885775-B6EC-3A46-96B3-E879256FC6F9}" presName="node" presStyleLbl="node1" presStyleIdx="0" presStyleCnt="7" custRadScaleRad="99274">
        <dgm:presLayoutVars>
          <dgm:bulletEnabled val="1"/>
        </dgm:presLayoutVars>
      </dgm:prSet>
      <dgm:spPr/>
    </dgm:pt>
    <dgm:pt modelId="{657744D7-1EA4-DB43-9E76-3C24ABC873B0}" type="pres">
      <dgm:prSet presAssocID="{23C43425-3FF5-D446-A866-AA297ACACDFC}" presName="Name9" presStyleLbl="parChTrans1D2" presStyleIdx="1" presStyleCnt="7"/>
      <dgm:spPr/>
    </dgm:pt>
    <dgm:pt modelId="{5535DFD5-0F4C-5542-AEE8-A09648C90E71}" type="pres">
      <dgm:prSet presAssocID="{23C43425-3FF5-D446-A866-AA297ACACDFC}" presName="connTx" presStyleLbl="parChTrans1D2" presStyleIdx="1" presStyleCnt="7"/>
      <dgm:spPr/>
    </dgm:pt>
    <dgm:pt modelId="{1D1D6774-E224-3E41-8564-6EA1FFD0F51D}" type="pres">
      <dgm:prSet presAssocID="{0B0314AC-32D4-4445-AE19-8FB6C5BF2E5A}" presName="node" presStyleLbl="node1" presStyleIdx="1" presStyleCnt="7">
        <dgm:presLayoutVars>
          <dgm:bulletEnabled val="1"/>
        </dgm:presLayoutVars>
      </dgm:prSet>
      <dgm:spPr/>
    </dgm:pt>
    <dgm:pt modelId="{4C480750-A8EA-284D-859F-D28DEF451581}" type="pres">
      <dgm:prSet presAssocID="{CC603AAD-6B69-8F42-8B95-5C6D3962D15C}" presName="Name9" presStyleLbl="parChTrans1D2" presStyleIdx="2" presStyleCnt="7"/>
      <dgm:spPr/>
    </dgm:pt>
    <dgm:pt modelId="{001DE2D1-C78B-C84C-A4BA-D369691C588C}" type="pres">
      <dgm:prSet presAssocID="{CC603AAD-6B69-8F42-8B95-5C6D3962D15C}" presName="connTx" presStyleLbl="parChTrans1D2" presStyleIdx="2" presStyleCnt="7"/>
      <dgm:spPr/>
    </dgm:pt>
    <dgm:pt modelId="{409A5BF2-2B63-8D46-BE51-F3328D6411A3}" type="pres">
      <dgm:prSet presAssocID="{EFFF1C85-6D5D-834E-A64F-85C811E5B377}" presName="node" presStyleLbl="node1" presStyleIdx="2" presStyleCnt="7">
        <dgm:presLayoutVars>
          <dgm:bulletEnabled val="1"/>
        </dgm:presLayoutVars>
      </dgm:prSet>
      <dgm:spPr/>
    </dgm:pt>
    <dgm:pt modelId="{92057807-9673-ED44-ABB1-FF1BFDB646C2}" type="pres">
      <dgm:prSet presAssocID="{920A0927-D857-904B-BD96-31144E493ABE}" presName="Name9" presStyleLbl="parChTrans1D2" presStyleIdx="3" presStyleCnt="7"/>
      <dgm:spPr/>
    </dgm:pt>
    <dgm:pt modelId="{55458C15-F34B-3444-AD4F-4A8090D6E443}" type="pres">
      <dgm:prSet presAssocID="{920A0927-D857-904B-BD96-31144E493ABE}" presName="connTx" presStyleLbl="parChTrans1D2" presStyleIdx="3" presStyleCnt="7"/>
      <dgm:spPr/>
    </dgm:pt>
    <dgm:pt modelId="{A85DAF0B-4CC5-8440-BD2C-91EA9A2902AA}" type="pres">
      <dgm:prSet presAssocID="{D0D94D86-4BA1-B040-8600-FAEB7EFECAD1}" presName="node" presStyleLbl="node1" presStyleIdx="3" presStyleCnt="7">
        <dgm:presLayoutVars>
          <dgm:bulletEnabled val="1"/>
        </dgm:presLayoutVars>
      </dgm:prSet>
      <dgm:spPr/>
    </dgm:pt>
    <dgm:pt modelId="{B247A36C-3138-B340-9596-0598552CF3CE}" type="pres">
      <dgm:prSet presAssocID="{A9EF943A-DAC4-2E42-A861-1DC7BDDE2D7E}" presName="Name9" presStyleLbl="parChTrans1D2" presStyleIdx="4" presStyleCnt="7"/>
      <dgm:spPr/>
    </dgm:pt>
    <dgm:pt modelId="{70E68B05-AE11-BC44-B4F7-949A81B4BA2C}" type="pres">
      <dgm:prSet presAssocID="{A9EF943A-DAC4-2E42-A861-1DC7BDDE2D7E}" presName="connTx" presStyleLbl="parChTrans1D2" presStyleIdx="4" presStyleCnt="7"/>
      <dgm:spPr/>
    </dgm:pt>
    <dgm:pt modelId="{2E050197-9D9B-F748-AD1A-0BB9BA91E783}" type="pres">
      <dgm:prSet presAssocID="{46C5E67F-2CC6-A143-B2DF-30EAD24BA13A}" presName="node" presStyleLbl="node1" presStyleIdx="4" presStyleCnt="7">
        <dgm:presLayoutVars>
          <dgm:bulletEnabled val="1"/>
        </dgm:presLayoutVars>
      </dgm:prSet>
      <dgm:spPr/>
    </dgm:pt>
    <dgm:pt modelId="{7E4ED848-C9B1-B74E-8E7E-CE365F3EA652}" type="pres">
      <dgm:prSet presAssocID="{E57DEDB2-5433-6348-A140-AAE1F9B3EA95}" presName="Name9" presStyleLbl="parChTrans1D2" presStyleIdx="5" presStyleCnt="7"/>
      <dgm:spPr/>
    </dgm:pt>
    <dgm:pt modelId="{2680FF01-9128-BE48-82B4-4B97F17FB678}" type="pres">
      <dgm:prSet presAssocID="{E57DEDB2-5433-6348-A140-AAE1F9B3EA95}" presName="connTx" presStyleLbl="parChTrans1D2" presStyleIdx="5" presStyleCnt="7"/>
      <dgm:spPr/>
    </dgm:pt>
    <dgm:pt modelId="{C370D8E9-B130-284E-A9F0-26FCCD747AB4}" type="pres">
      <dgm:prSet presAssocID="{73DD0552-146E-F846-92E5-41440980DED9}" presName="node" presStyleLbl="node1" presStyleIdx="5" presStyleCnt="7">
        <dgm:presLayoutVars>
          <dgm:bulletEnabled val="1"/>
        </dgm:presLayoutVars>
      </dgm:prSet>
      <dgm:spPr/>
    </dgm:pt>
    <dgm:pt modelId="{3C626D10-35C2-4145-8041-CC9C1C538163}" type="pres">
      <dgm:prSet presAssocID="{ACE471AB-2E64-CB43-8407-B3C1D6C29AA2}" presName="Name9" presStyleLbl="parChTrans1D2" presStyleIdx="6" presStyleCnt="7"/>
      <dgm:spPr/>
    </dgm:pt>
    <dgm:pt modelId="{A1545EDF-0B03-B44D-897E-5A6CA47E30AB}" type="pres">
      <dgm:prSet presAssocID="{ACE471AB-2E64-CB43-8407-B3C1D6C29AA2}" presName="connTx" presStyleLbl="parChTrans1D2" presStyleIdx="6" presStyleCnt="7"/>
      <dgm:spPr/>
    </dgm:pt>
    <dgm:pt modelId="{D287C978-69E9-9A45-BCEE-071A4D7F8BC7}" type="pres">
      <dgm:prSet presAssocID="{245D80B7-6609-C44F-993B-31E055875C5D}" presName="node" presStyleLbl="node1" presStyleIdx="6" presStyleCnt="7">
        <dgm:presLayoutVars>
          <dgm:bulletEnabled val="1"/>
        </dgm:presLayoutVars>
      </dgm:prSet>
      <dgm:spPr/>
    </dgm:pt>
  </dgm:ptLst>
  <dgm:cxnLst>
    <dgm:cxn modelId="{0823E402-B88C-4AC0-94A7-9EC1D3D1643C}" type="presOf" srcId="{DE885775-B6EC-3A46-96B3-E879256FC6F9}" destId="{91783850-C19C-BB48-A2B6-E9E3D29120A5}" srcOrd="0" destOrd="0" presId="urn:microsoft.com/office/officeart/2005/8/layout/radial1"/>
    <dgm:cxn modelId="{873DF702-667C-9044-86F0-E8AE6D25B457}" srcId="{756F6FDA-3B12-DC44-966F-EC1ABCA63284}" destId="{DE885775-B6EC-3A46-96B3-E879256FC6F9}" srcOrd="0" destOrd="0" parTransId="{C76E9CD1-7697-C74C-8825-94EEFC869B83}" sibTransId="{E2C58EE5-1DFE-7348-B319-733EEEC68459}"/>
    <dgm:cxn modelId="{E9CC8303-C8E2-944A-919C-75886BA3C1F1}" srcId="{756F6FDA-3B12-DC44-966F-EC1ABCA63284}" destId="{73DD0552-146E-F846-92E5-41440980DED9}" srcOrd="5" destOrd="0" parTransId="{E57DEDB2-5433-6348-A140-AAE1F9B3EA95}" sibTransId="{339817F2-0813-A540-85AB-43F9AC362638}"/>
    <dgm:cxn modelId="{65C62D07-2AA1-4CD8-BF2B-87CD2FFF3000}" type="presOf" srcId="{CC603AAD-6B69-8F42-8B95-5C6D3962D15C}" destId="{001DE2D1-C78B-C84C-A4BA-D369691C588C}" srcOrd="1" destOrd="0" presId="urn:microsoft.com/office/officeart/2005/8/layout/radial1"/>
    <dgm:cxn modelId="{BBE19B0C-3334-4605-8DC1-0C79A2AA6EC5}" type="presOf" srcId="{EFFF1C85-6D5D-834E-A64F-85C811E5B377}" destId="{409A5BF2-2B63-8D46-BE51-F3328D6411A3}" srcOrd="0" destOrd="0" presId="urn:microsoft.com/office/officeart/2005/8/layout/radial1"/>
    <dgm:cxn modelId="{5371FE1A-5E8C-482A-8B1C-CBDEEA747988}" type="presOf" srcId="{51BFAB77-0C66-DE45-816F-E4769D2EDCE0}" destId="{57021A27-D976-C04B-B6BC-9F4D2FD9B141}" srcOrd="0" destOrd="0" presId="urn:microsoft.com/office/officeart/2005/8/layout/radial1"/>
    <dgm:cxn modelId="{710C3821-999A-8F45-8950-DC129FE737FA}" srcId="{756F6FDA-3B12-DC44-966F-EC1ABCA63284}" destId="{D0D94D86-4BA1-B040-8600-FAEB7EFECAD1}" srcOrd="3" destOrd="0" parTransId="{920A0927-D857-904B-BD96-31144E493ABE}" sibTransId="{D6C16ACC-4FDE-7D47-992E-C46B4E4BF6AA}"/>
    <dgm:cxn modelId="{EA00C334-0611-43BC-B0A8-64123D3C277B}" type="presOf" srcId="{A9EF943A-DAC4-2E42-A861-1DC7BDDE2D7E}" destId="{B247A36C-3138-B340-9596-0598552CF3CE}" srcOrd="0" destOrd="0" presId="urn:microsoft.com/office/officeart/2005/8/layout/radial1"/>
    <dgm:cxn modelId="{1661DF34-1F2A-42C3-A503-B9234EC10459}" type="presOf" srcId="{245D80B7-6609-C44F-993B-31E055875C5D}" destId="{D287C978-69E9-9A45-BCEE-071A4D7F8BC7}" srcOrd="0" destOrd="0" presId="urn:microsoft.com/office/officeart/2005/8/layout/radial1"/>
    <dgm:cxn modelId="{107B7A5F-6512-4908-8724-A41359481CC2}" type="presOf" srcId="{ACE471AB-2E64-CB43-8407-B3C1D6C29AA2}" destId="{A1545EDF-0B03-B44D-897E-5A6CA47E30AB}" srcOrd="1" destOrd="0" presId="urn:microsoft.com/office/officeart/2005/8/layout/radial1"/>
    <dgm:cxn modelId="{905E0C63-69BD-49EF-8E6F-DE842D249A1E}" type="presOf" srcId="{E57DEDB2-5433-6348-A140-AAE1F9B3EA95}" destId="{7E4ED848-C9B1-B74E-8E7E-CE365F3EA652}" srcOrd="0" destOrd="0" presId="urn:microsoft.com/office/officeart/2005/8/layout/radial1"/>
    <dgm:cxn modelId="{8FD9D945-40B2-479A-A593-707CA9CE5857}" type="presOf" srcId="{E57DEDB2-5433-6348-A140-AAE1F9B3EA95}" destId="{2680FF01-9128-BE48-82B4-4B97F17FB678}" srcOrd="1" destOrd="0" presId="urn:microsoft.com/office/officeart/2005/8/layout/radial1"/>
    <dgm:cxn modelId="{687A1847-DC19-45B9-BE29-20483D91E424}" type="presOf" srcId="{920A0927-D857-904B-BD96-31144E493ABE}" destId="{92057807-9673-ED44-ABB1-FF1BFDB646C2}" srcOrd="0" destOrd="0" presId="urn:microsoft.com/office/officeart/2005/8/layout/radial1"/>
    <dgm:cxn modelId="{2E890956-6AA3-4069-935A-D9472A9CA832}" type="presOf" srcId="{46C5E67F-2CC6-A143-B2DF-30EAD24BA13A}" destId="{2E050197-9D9B-F748-AD1A-0BB9BA91E783}" srcOrd="0" destOrd="0" presId="urn:microsoft.com/office/officeart/2005/8/layout/radial1"/>
    <dgm:cxn modelId="{A9D55F7E-CB1E-4AD0-BBF2-57DBF0AC27D9}" type="presOf" srcId="{23C43425-3FF5-D446-A866-AA297ACACDFC}" destId="{5535DFD5-0F4C-5542-AEE8-A09648C90E71}" srcOrd="1" destOrd="0" presId="urn:microsoft.com/office/officeart/2005/8/layout/radial1"/>
    <dgm:cxn modelId="{16CE7786-2096-0A45-9327-21C280768A46}" srcId="{756F6FDA-3B12-DC44-966F-EC1ABCA63284}" destId="{46C5E67F-2CC6-A143-B2DF-30EAD24BA13A}" srcOrd="4" destOrd="0" parTransId="{A9EF943A-DAC4-2E42-A861-1DC7BDDE2D7E}" sibTransId="{2330E414-754A-834B-AC7F-7DE66D425998}"/>
    <dgm:cxn modelId="{4669E190-C0A8-854D-9714-AAA6A50E66D7}" srcId="{51BFAB77-0C66-DE45-816F-E4769D2EDCE0}" destId="{756F6FDA-3B12-DC44-966F-EC1ABCA63284}" srcOrd="0" destOrd="0" parTransId="{86C76F42-0788-6F4D-B9D8-2CFA3110C9C9}" sibTransId="{917021D6-D579-3742-8F68-F3EF6F9194A3}"/>
    <dgm:cxn modelId="{19521097-F55C-4E8E-A8D5-A4D7BD326C5A}" type="presOf" srcId="{23C43425-3FF5-D446-A866-AA297ACACDFC}" destId="{657744D7-1EA4-DB43-9E76-3C24ABC873B0}" srcOrd="0" destOrd="0" presId="urn:microsoft.com/office/officeart/2005/8/layout/radial1"/>
    <dgm:cxn modelId="{8008269A-6842-0D42-A6F6-A675B6DBAB9B}" srcId="{756F6FDA-3B12-DC44-966F-EC1ABCA63284}" destId="{EFFF1C85-6D5D-834E-A64F-85C811E5B377}" srcOrd="2" destOrd="0" parTransId="{CC603AAD-6B69-8F42-8B95-5C6D3962D15C}" sibTransId="{6BCCC174-FDF4-994A-AE20-72C51827D34E}"/>
    <dgm:cxn modelId="{F4BEAAB8-EB68-490B-9EB0-B069E0707D7A}" type="presOf" srcId="{73DD0552-146E-F846-92E5-41440980DED9}" destId="{C370D8E9-B130-284E-A9F0-26FCCD747AB4}" srcOrd="0" destOrd="0" presId="urn:microsoft.com/office/officeart/2005/8/layout/radial1"/>
    <dgm:cxn modelId="{80BDA6BA-4F8B-D844-BF92-9FB367F53BF6}" srcId="{756F6FDA-3B12-DC44-966F-EC1ABCA63284}" destId="{245D80B7-6609-C44F-993B-31E055875C5D}" srcOrd="6" destOrd="0" parTransId="{ACE471AB-2E64-CB43-8407-B3C1D6C29AA2}" sibTransId="{0C077A48-BDF6-3C42-984F-D1BA4E8D5B08}"/>
    <dgm:cxn modelId="{0403FBC6-F4D2-4915-9A0F-E3F3C8C19B7B}" type="presOf" srcId="{0B0314AC-32D4-4445-AE19-8FB6C5BF2E5A}" destId="{1D1D6774-E224-3E41-8564-6EA1FFD0F51D}" srcOrd="0" destOrd="0" presId="urn:microsoft.com/office/officeart/2005/8/layout/radial1"/>
    <dgm:cxn modelId="{83A43ACE-5DE6-400B-BB26-4EA2460C6E69}" type="presOf" srcId="{C76E9CD1-7697-C74C-8825-94EEFC869B83}" destId="{A14712BC-0A5F-E947-81D1-402EAF48ACCC}" srcOrd="0" destOrd="0" presId="urn:microsoft.com/office/officeart/2005/8/layout/radial1"/>
    <dgm:cxn modelId="{86239BD1-F49D-4060-85D8-84C53E0DD6D8}" type="presOf" srcId="{C76E9CD1-7697-C74C-8825-94EEFC869B83}" destId="{B7403922-3446-7241-BC2A-CC48E16646B1}" srcOrd="1" destOrd="0" presId="urn:microsoft.com/office/officeart/2005/8/layout/radial1"/>
    <dgm:cxn modelId="{14F884D5-89AE-4840-9F4E-ACD047DB01E1}" type="presOf" srcId="{CC603AAD-6B69-8F42-8B95-5C6D3962D15C}" destId="{4C480750-A8EA-284D-859F-D28DEF451581}" srcOrd="0" destOrd="0" presId="urn:microsoft.com/office/officeart/2005/8/layout/radial1"/>
    <dgm:cxn modelId="{51C15ADF-6BF0-4F02-A390-18233711AC0B}" type="presOf" srcId="{ACE471AB-2E64-CB43-8407-B3C1D6C29AA2}" destId="{3C626D10-35C2-4145-8041-CC9C1C538163}" srcOrd="0" destOrd="0" presId="urn:microsoft.com/office/officeart/2005/8/layout/radial1"/>
    <dgm:cxn modelId="{FCEF6CE8-B0F1-491A-A85A-FF678084109B}" type="presOf" srcId="{D0D94D86-4BA1-B040-8600-FAEB7EFECAD1}" destId="{A85DAF0B-4CC5-8440-BD2C-91EA9A2902AA}" srcOrd="0" destOrd="0" presId="urn:microsoft.com/office/officeart/2005/8/layout/radial1"/>
    <dgm:cxn modelId="{5206DEF0-4C0C-E44A-9B3C-93C3A0219929}" srcId="{756F6FDA-3B12-DC44-966F-EC1ABCA63284}" destId="{0B0314AC-32D4-4445-AE19-8FB6C5BF2E5A}" srcOrd="1" destOrd="0" parTransId="{23C43425-3FF5-D446-A866-AA297ACACDFC}" sibTransId="{AFE7CF3F-438C-B646-91F4-C4CE0889B3FB}"/>
    <dgm:cxn modelId="{775432F7-EA66-45B0-97A7-E5886E644A20}" type="presOf" srcId="{A9EF943A-DAC4-2E42-A861-1DC7BDDE2D7E}" destId="{70E68B05-AE11-BC44-B4F7-949A81B4BA2C}" srcOrd="1" destOrd="0" presId="urn:microsoft.com/office/officeart/2005/8/layout/radial1"/>
    <dgm:cxn modelId="{495B46F7-463F-44E4-98BF-BD16D48E5364}" type="presOf" srcId="{920A0927-D857-904B-BD96-31144E493ABE}" destId="{55458C15-F34B-3444-AD4F-4A8090D6E443}" srcOrd="1" destOrd="0" presId="urn:microsoft.com/office/officeart/2005/8/layout/radial1"/>
    <dgm:cxn modelId="{D74DE7FE-F90A-48B4-ADBC-392DD2307340}" type="presOf" srcId="{756F6FDA-3B12-DC44-966F-EC1ABCA63284}" destId="{889488A7-06E0-1043-AC63-097C6D76734C}" srcOrd="0" destOrd="0" presId="urn:microsoft.com/office/officeart/2005/8/layout/radial1"/>
    <dgm:cxn modelId="{F9766652-8990-47B4-8B7B-6A514ED57053}" type="presParOf" srcId="{57021A27-D976-C04B-B6BC-9F4D2FD9B141}" destId="{889488A7-06E0-1043-AC63-097C6D76734C}" srcOrd="0" destOrd="0" presId="urn:microsoft.com/office/officeart/2005/8/layout/radial1"/>
    <dgm:cxn modelId="{D17E9C47-7B39-48E2-86B3-11CF1CC9102A}" type="presParOf" srcId="{57021A27-D976-C04B-B6BC-9F4D2FD9B141}" destId="{A14712BC-0A5F-E947-81D1-402EAF48ACCC}" srcOrd="1" destOrd="0" presId="urn:microsoft.com/office/officeart/2005/8/layout/radial1"/>
    <dgm:cxn modelId="{7BD3DAAA-23A3-4E93-AFA1-2E8DC7E52CBE}" type="presParOf" srcId="{A14712BC-0A5F-E947-81D1-402EAF48ACCC}" destId="{B7403922-3446-7241-BC2A-CC48E16646B1}" srcOrd="0" destOrd="0" presId="urn:microsoft.com/office/officeart/2005/8/layout/radial1"/>
    <dgm:cxn modelId="{A70165B9-FBC4-4995-BB77-4B63806013D1}" type="presParOf" srcId="{57021A27-D976-C04B-B6BC-9F4D2FD9B141}" destId="{91783850-C19C-BB48-A2B6-E9E3D29120A5}" srcOrd="2" destOrd="0" presId="urn:microsoft.com/office/officeart/2005/8/layout/radial1"/>
    <dgm:cxn modelId="{258BC007-1BFC-4D41-A7D3-1B06A75D2014}" type="presParOf" srcId="{57021A27-D976-C04B-B6BC-9F4D2FD9B141}" destId="{657744D7-1EA4-DB43-9E76-3C24ABC873B0}" srcOrd="3" destOrd="0" presId="urn:microsoft.com/office/officeart/2005/8/layout/radial1"/>
    <dgm:cxn modelId="{EABC4B2B-8FC1-442A-B037-BE95D872554C}" type="presParOf" srcId="{657744D7-1EA4-DB43-9E76-3C24ABC873B0}" destId="{5535DFD5-0F4C-5542-AEE8-A09648C90E71}" srcOrd="0" destOrd="0" presId="urn:microsoft.com/office/officeart/2005/8/layout/radial1"/>
    <dgm:cxn modelId="{4CB34952-2645-4B11-BFB1-F2A2637C2161}" type="presParOf" srcId="{57021A27-D976-C04B-B6BC-9F4D2FD9B141}" destId="{1D1D6774-E224-3E41-8564-6EA1FFD0F51D}" srcOrd="4" destOrd="0" presId="urn:microsoft.com/office/officeart/2005/8/layout/radial1"/>
    <dgm:cxn modelId="{4471E756-C1AC-4BDF-ABE8-6B1A2755CA04}" type="presParOf" srcId="{57021A27-D976-C04B-B6BC-9F4D2FD9B141}" destId="{4C480750-A8EA-284D-859F-D28DEF451581}" srcOrd="5" destOrd="0" presId="urn:microsoft.com/office/officeart/2005/8/layout/radial1"/>
    <dgm:cxn modelId="{91883BF5-F37B-40F0-8DB7-84E158FBF806}" type="presParOf" srcId="{4C480750-A8EA-284D-859F-D28DEF451581}" destId="{001DE2D1-C78B-C84C-A4BA-D369691C588C}" srcOrd="0" destOrd="0" presId="urn:microsoft.com/office/officeart/2005/8/layout/radial1"/>
    <dgm:cxn modelId="{8513399E-6840-4E05-ABE7-FF6A6BF0AB6C}" type="presParOf" srcId="{57021A27-D976-C04B-B6BC-9F4D2FD9B141}" destId="{409A5BF2-2B63-8D46-BE51-F3328D6411A3}" srcOrd="6" destOrd="0" presId="urn:microsoft.com/office/officeart/2005/8/layout/radial1"/>
    <dgm:cxn modelId="{3C7C71F2-0A11-44E6-A4E3-EF4979C365DF}" type="presParOf" srcId="{57021A27-D976-C04B-B6BC-9F4D2FD9B141}" destId="{92057807-9673-ED44-ABB1-FF1BFDB646C2}" srcOrd="7" destOrd="0" presId="urn:microsoft.com/office/officeart/2005/8/layout/radial1"/>
    <dgm:cxn modelId="{BDC3DEB8-975C-4203-8FA6-F46BAFC4C459}" type="presParOf" srcId="{92057807-9673-ED44-ABB1-FF1BFDB646C2}" destId="{55458C15-F34B-3444-AD4F-4A8090D6E443}" srcOrd="0" destOrd="0" presId="urn:microsoft.com/office/officeart/2005/8/layout/radial1"/>
    <dgm:cxn modelId="{DB0BD7CA-931F-4A41-85A2-7B95D7D7BE8F}" type="presParOf" srcId="{57021A27-D976-C04B-B6BC-9F4D2FD9B141}" destId="{A85DAF0B-4CC5-8440-BD2C-91EA9A2902AA}" srcOrd="8" destOrd="0" presId="urn:microsoft.com/office/officeart/2005/8/layout/radial1"/>
    <dgm:cxn modelId="{9C60C746-779A-46B9-B5DE-6ECBD0DFC787}" type="presParOf" srcId="{57021A27-D976-C04B-B6BC-9F4D2FD9B141}" destId="{B247A36C-3138-B340-9596-0598552CF3CE}" srcOrd="9" destOrd="0" presId="urn:microsoft.com/office/officeart/2005/8/layout/radial1"/>
    <dgm:cxn modelId="{F5316B99-2409-420E-9077-16F5898CE73E}" type="presParOf" srcId="{B247A36C-3138-B340-9596-0598552CF3CE}" destId="{70E68B05-AE11-BC44-B4F7-949A81B4BA2C}" srcOrd="0" destOrd="0" presId="urn:microsoft.com/office/officeart/2005/8/layout/radial1"/>
    <dgm:cxn modelId="{3309B90E-F4FF-446C-963E-D3B7556C7BC3}" type="presParOf" srcId="{57021A27-D976-C04B-B6BC-9F4D2FD9B141}" destId="{2E050197-9D9B-F748-AD1A-0BB9BA91E783}" srcOrd="10" destOrd="0" presId="urn:microsoft.com/office/officeart/2005/8/layout/radial1"/>
    <dgm:cxn modelId="{3E96207D-E0DA-47C1-8379-D2EF7E4BA194}" type="presParOf" srcId="{57021A27-D976-C04B-B6BC-9F4D2FD9B141}" destId="{7E4ED848-C9B1-B74E-8E7E-CE365F3EA652}" srcOrd="11" destOrd="0" presId="urn:microsoft.com/office/officeart/2005/8/layout/radial1"/>
    <dgm:cxn modelId="{9BAD3FB8-FFED-4C4D-9F62-628A59AF15B3}" type="presParOf" srcId="{7E4ED848-C9B1-B74E-8E7E-CE365F3EA652}" destId="{2680FF01-9128-BE48-82B4-4B97F17FB678}" srcOrd="0" destOrd="0" presId="urn:microsoft.com/office/officeart/2005/8/layout/radial1"/>
    <dgm:cxn modelId="{5CE27004-FF9A-4109-9D13-E7BF0CA2462F}" type="presParOf" srcId="{57021A27-D976-C04B-B6BC-9F4D2FD9B141}" destId="{C370D8E9-B130-284E-A9F0-26FCCD747AB4}" srcOrd="12" destOrd="0" presId="urn:microsoft.com/office/officeart/2005/8/layout/radial1"/>
    <dgm:cxn modelId="{BC2BB0D3-0519-4DD2-B207-A20A6567704C}" type="presParOf" srcId="{57021A27-D976-C04B-B6BC-9F4D2FD9B141}" destId="{3C626D10-35C2-4145-8041-CC9C1C538163}" srcOrd="13" destOrd="0" presId="urn:microsoft.com/office/officeart/2005/8/layout/radial1"/>
    <dgm:cxn modelId="{85EDEF69-9B18-4A2D-8279-55718FB2155C}" type="presParOf" srcId="{3C626D10-35C2-4145-8041-CC9C1C538163}" destId="{A1545EDF-0B03-B44D-897E-5A6CA47E30AB}" srcOrd="0" destOrd="0" presId="urn:microsoft.com/office/officeart/2005/8/layout/radial1"/>
    <dgm:cxn modelId="{DD7A2CA7-A52E-4248-ABBF-5C0C2F3120FC}" type="presParOf" srcId="{57021A27-D976-C04B-B6BC-9F4D2FD9B141}" destId="{D287C978-69E9-9A45-BCEE-071A4D7F8BC7}"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9C5BA-F83F-C44B-8D39-F883B989F277}">
      <dsp:nvSpPr>
        <dsp:cNvPr id="0" name=""/>
        <dsp:cNvSpPr/>
      </dsp:nvSpPr>
      <dsp:spPr>
        <a:xfrm>
          <a:off x="2684" y="92360"/>
          <a:ext cx="1614282" cy="403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Mission</a:t>
          </a:r>
        </a:p>
      </dsp:txBody>
      <dsp:txXfrm>
        <a:off x="2684" y="92360"/>
        <a:ext cx="1614282" cy="403200"/>
      </dsp:txXfrm>
    </dsp:sp>
    <dsp:sp modelId="{8D3CE682-8B94-1943-8AA9-A65CD07324E5}">
      <dsp:nvSpPr>
        <dsp:cNvPr id="0" name=""/>
        <dsp:cNvSpPr/>
      </dsp:nvSpPr>
      <dsp:spPr>
        <a:xfrm>
          <a:off x="2684" y="495560"/>
          <a:ext cx="1614282" cy="34586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Statement of why an organization exists</a:t>
          </a:r>
        </a:p>
        <a:p>
          <a:pPr marL="114300" lvl="1" indent="-114300" algn="l" defTabSz="622300">
            <a:lnSpc>
              <a:spcPct val="90000"/>
            </a:lnSpc>
            <a:spcBef>
              <a:spcPct val="0"/>
            </a:spcBef>
            <a:spcAft>
              <a:spcPct val="15000"/>
            </a:spcAft>
            <a:buChar char="•"/>
          </a:pPr>
          <a:r>
            <a:rPr lang="en-US" sz="1400" kern="1200" dirty="0"/>
            <a:t>Purpose Statement</a:t>
          </a:r>
        </a:p>
        <a:p>
          <a:pPr marL="114300" lvl="1" indent="-114300" algn="l" defTabSz="622300">
            <a:lnSpc>
              <a:spcPct val="90000"/>
            </a:lnSpc>
            <a:spcBef>
              <a:spcPct val="0"/>
            </a:spcBef>
            <a:spcAft>
              <a:spcPct val="15000"/>
            </a:spcAft>
            <a:buChar char="•"/>
          </a:pPr>
          <a:r>
            <a:rPr lang="en-US" sz="1400" kern="1200" dirty="0"/>
            <a:t>Simple, concise, easily understood, remembered</a:t>
          </a:r>
        </a:p>
        <a:p>
          <a:pPr marL="114300" lvl="1" indent="-114300" algn="l" defTabSz="622300">
            <a:lnSpc>
              <a:spcPct val="90000"/>
            </a:lnSpc>
            <a:spcBef>
              <a:spcPct val="0"/>
            </a:spcBef>
            <a:spcAft>
              <a:spcPct val="15000"/>
            </a:spcAft>
            <a:buChar char="•"/>
          </a:pPr>
          <a:r>
            <a:rPr lang="en-US" sz="1400" kern="1200" dirty="0"/>
            <a:t>Set by CEO and BOD</a:t>
          </a:r>
        </a:p>
        <a:p>
          <a:pPr marL="114300" lvl="1" indent="-114300" algn="l" defTabSz="622300">
            <a:lnSpc>
              <a:spcPct val="90000"/>
            </a:lnSpc>
            <a:spcBef>
              <a:spcPct val="0"/>
            </a:spcBef>
            <a:spcAft>
              <a:spcPct val="15000"/>
            </a:spcAft>
            <a:buChar char="•"/>
          </a:pPr>
          <a:r>
            <a:rPr lang="en-US" sz="1400" kern="1200" dirty="0"/>
            <a:t>Does not change with any regularity unless the business is changing</a:t>
          </a:r>
        </a:p>
      </dsp:txBody>
      <dsp:txXfrm>
        <a:off x="2684" y="495560"/>
        <a:ext cx="1614282" cy="3458699"/>
      </dsp:txXfrm>
    </dsp:sp>
    <dsp:sp modelId="{BA40A97B-2968-5D46-AEFE-9EC695E9BAA8}">
      <dsp:nvSpPr>
        <dsp:cNvPr id="0" name=""/>
        <dsp:cNvSpPr/>
      </dsp:nvSpPr>
      <dsp:spPr>
        <a:xfrm>
          <a:off x="1842966" y="92360"/>
          <a:ext cx="1614282" cy="403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Vision</a:t>
          </a:r>
        </a:p>
      </dsp:txBody>
      <dsp:txXfrm>
        <a:off x="1842966" y="92360"/>
        <a:ext cx="1614282" cy="403200"/>
      </dsp:txXfrm>
    </dsp:sp>
    <dsp:sp modelId="{1F969794-F79F-E84E-91CF-C73002337277}">
      <dsp:nvSpPr>
        <dsp:cNvPr id="0" name=""/>
        <dsp:cNvSpPr/>
      </dsp:nvSpPr>
      <dsp:spPr>
        <a:xfrm>
          <a:off x="1842966" y="495560"/>
          <a:ext cx="1614282" cy="34586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Company statement that defines where it wants to go or what it wants to be</a:t>
          </a:r>
        </a:p>
        <a:p>
          <a:pPr marL="114300" lvl="1" indent="-114300" algn="l" defTabSz="622300">
            <a:lnSpc>
              <a:spcPct val="90000"/>
            </a:lnSpc>
            <a:spcBef>
              <a:spcPct val="0"/>
            </a:spcBef>
            <a:spcAft>
              <a:spcPct val="15000"/>
            </a:spcAft>
            <a:buChar char="•"/>
          </a:pPr>
          <a:r>
            <a:rPr lang="en-US" sz="1400" kern="1200" dirty="0"/>
            <a:t>CEO and BOD typically set the vision</a:t>
          </a:r>
        </a:p>
        <a:p>
          <a:pPr marL="114300" lvl="1" indent="-114300" algn="l" defTabSz="622300">
            <a:lnSpc>
              <a:spcPct val="90000"/>
            </a:lnSpc>
            <a:spcBef>
              <a:spcPct val="0"/>
            </a:spcBef>
            <a:spcAft>
              <a:spcPct val="15000"/>
            </a:spcAft>
            <a:buChar char="•"/>
          </a:pPr>
          <a:r>
            <a:rPr lang="en-US" sz="1400" kern="1200" dirty="0"/>
            <a:t>Depending on the reach, it may be altered with more regularity than the mission</a:t>
          </a:r>
        </a:p>
      </dsp:txBody>
      <dsp:txXfrm>
        <a:off x="1842966" y="495560"/>
        <a:ext cx="1614282" cy="3458699"/>
      </dsp:txXfrm>
    </dsp:sp>
    <dsp:sp modelId="{11A12FF4-C772-A843-8601-D727FD6386DE}">
      <dsp:nvSpPr>
        <dsp:cNvPr id="0" name=""/>
        <dsp:cNvSpPr/>
      </dsp:nvSpPr>
      <dsp:spPr>
        <a:xfrm>
          <a:off x="3683248" y="92360"/>
          <a:ext cx="1614282" cy="403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Values</a:t>
          </a:r>
        </a:p>
      </dsp:txBody>
      <dsp:txXfrm>
        <a:off x="3683248" y="92360"/>
        <a:ext cx="1614282" cy="403200"/>
      </dsp:txXfrm>
    </dsp:sp>
    <dsp:sp modelId="{60B7EF89-B6F4-2445-A102-B65D7EC5BF7E}">
      <dsp:nvSpPr>
        <dsp:cNvPr id="0" name=""/>
        <dsp:cNvSpPr/>
      </dsp:nvSpPr>
      <dsp:spPr>
        <a:xfrm>
          <a:off x="3683248" y="495560"/>
          <a:ext cx="1614282" cy="34586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Recent addition</a:t>
          </a:r>
        </a:p>
        <a:p>
          <a:pPr marL="114300" lvl="1" indent="-114300" algn="l" defTabSz="622300">
            <a:lnSpc>
              <a:spcPct val="90000"/>
            </a:lnSpc>
            <a:spcBef>
              <a:spcPct val="0"/>
            </a:spcBef>
            <a:spcAft>
              <a:spcPct val="15000"/>
            </a:spcAft>
            <a:buChar char="•"/>
          </a:pPr>
          <a:r>
            <a:rPr lang="en-US" sz="1400" kern="1200" dirty="0"/>
            <a:t>List of values helps individuals to understand what the company supports and appreciate most</a:t>
          </a:r>
        </a:p>
        <a:p>
          <a:pPr marL="114300" lvl="1" indent="-114300" algn="l" defTabSz="622300">
            <a:lnSpc>
              <a:spcPct val="90000"/>
            </a:lnSpc>
            <a:spcBef>
              <a:spcPct val="0"/>
            </a:spcBef>
            <a:spcAft>
              <a:spcPct val="15000"/>
            </a:spcAft>
            <a:buChar char="•"/>
          </a:pPr>
          <a:r>
            <a:rPr lang="en-US" sz="1400" kern="1200" dirty="0"/>
            <a:t>Can compare against personal values, activities one undertakes at work, guide for decision making/ actions</a:t>
          </a:r>
        </a:p>
      </dsp:txBody>
      <dsp:txXfrm>
        <a:off x="3683248" y="495560"/>
        <a:ext cx="1614282" cy="3458699"/>
      </dsp:txXfrm>
    </dsp:sp>
    <dsp:sp modelId="{74172BB4-327D-7C48-828A-0977FD76A9A4}">
      <dsp:nvSpPr>
        <dsp:cNvPr id="0" name=""/>
        <dsp:cNvSpPr/>
      </dsp:nvSpPr>
      <dsp:spPr>
        <a:xfrm>
          <a:off x="5523530" y="92360"/>
          <a:ext cx="1614282" cy="4032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Goals</a:t>
          </a:r>
        </a:p>
      </dsp:txBody>
      <dsp:txXfrm>
        <a:off x="5523530" y="92360"/>
        <a:ext cx="1614282" cy="403200"/>
      </dsp:txXfrm>
    </dsp:sp>
    <dsp:sp modelId="{EFA4917C-4B1A-EB46-8437-CEB66643FACB}">
      <dsp:nvSpPr>
        <dsp:cNvPr id="0" name=""/>
        <dsp:cNvSpPr/>
      </dsp:nvSpPr>
      <dsp:spPr>
        <a:xfrm>
          <a:off x="5523530" y="495560"/>
          <a:ext cx="1614282" cy="34586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Measures to support vision accomplishment</a:t>
          </a:r>
        </a:p>
        <a:p>
          <a:pPr marL="114300" lvl="1" indent="-114300" algn="l" defTabSz="622300">
            <a:lnSpc>
              <a:spcPct val="90000"/>
            </a:lnSpc>
            <a:spcBef>
              <a:spcPct val="0"/>
            </a:spcBef>
            <a:spcAft>
              <a:spcPct val="15000"/>
            </a:spcAft>
            <a:buChar char="•"/>
          </a:pPr>
          <a:r>
            <a:rPr lang="en-US" sz="1400" kern="1200" dirty="0"/>
            <a:t>SMART (specific, measurable, attainable, relevant and time bound)</a:t>
          </a:r>
        </a:p>
        <a:p>
          <a:pPr marL="114300" lvl="1" indent="-114300" algn="l" defTabSz="622300">
            <a:lnSpc>
              <a:spcPct val="90000"/>
            </a:lnSpc>
            <a:spcBef>
              <a:spcPct val="0"/>
            </a:spcBef>
            <a:spcAft>
              <a:spcPct val="15000"/>
            </a:spcAft>
            <a:buChar char="•"/>
          </a:pPr>
          <a:r>
            <a:rPr lang="en-US" sz="1400" kern="1200" dirty="0"/>
            <a:t>Clearly articulated goals support mission, vision and serve as guide against which to measure work</a:t>
          </a:r>
        </a:p>
      </dsp:txBody>
      <dsp:txXfrm>
        <a:off x="5523530" y="495560"/>
        <a:ext cx="1614282" cy="3458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488A7-06E0-1043-AC63-097C6D76734C}">
      <dsp:nvSpPr>
        <dsp:cNvPr id="0" name=""/>
        <dsp:cNvSpPr/>
      </dsp:nvSpPr>
      <dsp:spPr>
        <a:xfrm>
          <a:off x="3164690" y="1478376"/>
          <a:ext cx="1186344" cy="106670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IT Strategic Plan</a:t>
          </a:r>
        </a:p>
        <a:p>
          <a:pPr marL="0" lvl="0" indent="0" algn="ctr" defTabSz="444500">
            <a:lnSpc>
              <a:spcPct val="90000"/>
            </a:lnSpc>
            <a:spcBef>
              <a:spcPct val="0"/>
            </a:spcBef>
            <a:spcAft>
              <a:spcPct val="35000"/>
            </a:spcAft>
            <a:buNone/>
          </a:pPr>
          <a:r>
            <a:rPr lang="en-US" sz="1000" kern="1200" dirty="0"/>
            <a:t>- Visual</a:t>
          </a:r>
        </a:p>
        <a:p>
          <a:pPr marL="0" lvl="0" indent="0" algn="ctr" defTabSz="444500">
            <a:lnSpc>
              <a:spcPct val="90000"/>
            </a:lnSpc>
            <a:spcBef>
              <a:spcPct val="0"/>
            </a:spcBef>
            <a:spcAft>
              <a:spcPct val="35000"/>
            </a:spcAft>
            <a:buNone/>
          </a:pPr>
          <a:r>
            <a:rPr lang="en-US" sz="1000" kern="1200" dirty="0"/>
            <a:t>- Scorecard</a:t>
          </a:r>
        </a:p>
      </dsp:txBody>
      <dsp:txXfrm>
        <a:off x="3338426" y="1634592"/>
        <a:ext cx="838872" cy="754275"/>
      </dsp:txXfrm>
    </dsp:sp>
    <dsp:sp modelId="{A14712BC-0A5F-E947-81D1-402EAF48ACCC}">
      <dsp:nvSpPr>
        <dsp:cNvPr id="0" name=""/>
        <dsp:cNvSpPr/>
      </dsp:nvSpPr>
      <dsp:spPr>
        <a:xfrm rot="16200000">
          <a:off x="3527627" y="1236099"/>
          <a:ext cx="460471" cy="24082"/>
        </a:xfrm>
        <a:custGeom>
          <a:avLst/>
          <a:gdLst/>
          <a:ahLst/>
          <a:cxnLst/>
          <a:rect l="0" t="0" r="0" b="0"/>
          <a:pathLst>
            <a:path>
              <a:moveTo>
                <a:pt x="0" y="12041"/>
              </a:moveTo>
              <a:lnTo>
                <a:pt x="460471" y="120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46351" y="1236628"/>
        <a:ext cx="23023" cy="23023"/>
      </dsp:txXfrm>
    </dsp:sp>
    <dsp:sp modelId="{91783850-C19C-BB48-A2B6-E9E3D29120A5}">
      <dsp:nvSpPr>
        <dsp:cNvPr id="0" name=""/>
        <dsp:cNvSpPr/>
      </dsp:nvSpPr>
      <dsp:spPr>
        <a:xfrm>
          <a:off x="3255102" y="12382"/>
          <a:ext cx="1005521" cy="100552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Organizational Strategic Plan</a:t>
          </a:r>
        </a:p>
      </dsp:txBody>
      <dsp:txXfrm>
        <a:off x="3402357" y="159637"/>
        <a:ext cx="711011" cy="711011"/>
      </dsp:txXfrm>
    </dsp:sp>
    <dsp:sp modelId="{657744D7-1EA4-DB43-9E76-3C24ABC873B0}">
      <dsp:nvSpPr>
        <dsp:cNvPr id="0" name=""/>
        <dsp:cNvSpPr/>
      </dsp:nvSpPr>
      <dsp:spPr>
        <a:xfrm rot="19285714">
          <a:off x="4153953" y="1509506"/>
          <a:ext cx="437157" cy="24082"/>
        </a:xfrm>
        <a:custGeom>
          <a:avLst/>
          <a:gdLst/>
          <a:ahLst/>
          <a:cxnLst/>
          <a:rect l="0" t="0" r="0" b="0"/>
          <a:pathLst>
            <a:path>
              <a:moveTo>
                <a:pt x="0" y="12041"/>
              </a:moveTo>
              <a:lnTo>
                <a:pt x="437157" y="120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1603" y="1510619"/>
        <a:ext cx="21857" cy="21857"/>
      </dsp:txXfrm>
    </dsp:sp>
    <dsp:sp modelId="{1D1D6774-E224-3E41-8564-6EA1FFD0F51D}">
      <dsp:nvSpPr>
        <dsp:cNvPr id="0" name=""/>
        <dsp:cNvSpPr/>
      </dsp:nvSpPr>
      <dsp:spPr>
        <a:xfrm>
          <a:off x="4433737" y="569039"/>
          <a:ext cx="1005521" cy="100552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Validation of strategies and tactics</a:t>
          </a:r>
        </a:p>
      </dsp:txBody>
      <dsp:txXfrm>
        <a:off x="4580992" y="716294"/>
        <a:ext cx="711011" cy="711011"/>
      </dsp:txXfrm>
    </dsp:sp>
    <dsp:sp modelId="{4C480750-A8EA-284D-859F-D28DEF451581}">
      <dsp:nvSpPr>
        <dsp:cNvPr id="0" name=""/>
        <dsp:cNvSpPr/>
      </dsp:nvSpPr>
      <dsp:spPr>
        <a:xfrm rot="771429">
          <a:off x="4327598" y="2177093"/>
          <a:ext cx="415046" cy="24082"/>
        </a:xfrm>
        <a:custGeom>
          <a:avLst/>
          <a:gdLst/>
          <a:ahLst/>
          <a:cxnLst/>
          <a:rect l="0" t="0" r="0" b="0"/>
          <a:pathLst>
            <a:path>
              <a:moveTo>
                <a:pt x="0" y="12041"/>
              </a:moveTo>
              <a:lnTo>
                <a:pt x="415046" y="120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4745" y="2178758"/>
        <a:ext cx="20752" cy="20752"/>
      </dsp:txXfrm>
    </dsp:sp>
    <dsp:sp modelId="{409A5BF2-2B63-8D46-BE51-F3328D6411A3}">
      <dsp:nvSpPr>
        <dsp:cNvPr id="0" name=""/>
        <dsp:cNvSpPr/>
      </dsp:nvSpPr>
      <dsp:spPr>
        <a:xfrm>
          <a:off x="4724836" y="1844426"/>
          <a:ext cx="1005521" cy="100552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Build  (internal/ external) or Buy Considerations</a:t>
          </a:r>
        </a:p>
      </dsp:txBody>
      <dsp:txXfrm>
        <a:off x="4872091" y="1991681"/>
        <a:ext cx="711011" cy="711011"/>
      </dsp:txXfrm>
    </dsp:sp>
    <dsp:sp modelId="{92057807-9673-ED44-ABB1-FF1BFDB646C2}">
      <dsp:nvSpPr>
        <dsp:cNvPr id="0" name=""/>
        <dsp:cNvSpPr/>
      </dsp:nvSpPr>
      <dsp:spPr>
        <a:xfrm rot="3857143">
          <a:off x="3862924" y="2697042"/>
          <a:ext cx="461533" cy="24082"/>
        </a:xfrm>
        <a:custGeom>
          <a:avLst/>
          <a:gdLst/>
          <a:ahLst/>
          <a:cxnLst/>
          <a:rect l="0" t="0" r="0" b="0"/>
          <a:pathLst>
            <a:path>
              <a:moveTo>
                <a:pt x="0" y="12041"/>
              </a:moveTo>
              <a:lnTo>
                <a:pt x="461533" y="120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2152" y="2697544"/>
        <a:ext cx="23076" cy="23076"/>
      </dsp:txXfrm>
    </dsp:sp>
    <dsp:sp modelId="{A85DAF0B-4CC5-8440-BD2C-91EA9A2902AA}">
      <dsp:nvSpPr>
        <dsp:cNvPr id="0" name=""/>
        <dsp:cNvSpPr/>
      </dsp:nvSpPr>
      <dsp:spPr>
        <a:xfrm>
          <a:off x="3909195" y="2867207"/>
          <a:ext cx="1005521" cy="100552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Gap Analysis</a:t>
          </a:r>
        </a:p>
      </dsp:txBody>
      <dsp:txXfrm>
        <a:off x="4056450" y="3014462"/>
        <a:ext cx="711011" cy="711011"/>
      </dsp:txXfrm>
    </dsp:sp>
    <dsp:sp modelId="{B247A36C-3138-B340-9596-0598552CF3CE}">
      <dsp:nvSpPr>
        <dsp:cNvPr id="0" name=""/>
        <dsp:cNvSpPr/>
      </dsp:nvSpPr>
      <dsp:spPr>
        <a:xfrm rot="6942857">
          <a:off x="3191268" y="2697042"/>
          <a:ext cx="461533" cy="24082"/>
        </a:xfrm>
        <a:custGeom>
          <a:avLst/>
          <a:gdLst/>
          <a:ahLst/>
          <a:cxnLst/>
          <a:rect l="0" t="0" r="0" b="0"/>
          <a:pathLst>
            <a:path>
              <a:moveTo>
                <a:pt x="0" y="12041"/>
              </a:moveTo>
              <a:lnTo>
                <a:pt x="461533" y="120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10497" y="2697544"/>
        <a:ext cx="23076" cy="23076"/>
      </dsp:txXfrm>
    </dsp:sp>
    <dsp:sp modelId="{2E050197-9D9B-F748-AD1A-0BB9BA91E783}">
      <dsp:nvSpPr>
        <dsp:cNvPr id="0" name=""/>
        <dsp:cNvSpPr/>
      </dsp:nvSpPr>
      <dsp:spPr>
        <a:xfrm>
          <a:off x="2601008" y="2867207"/>
          <a:ext cx="1005521" cy="100552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Desired State</a:t>
          </a:r>
        </a:p>
      </dsp:txBody>
      <dsp:txXfrm>
        <a:off x="2748263" y="3014462"/>
        <a:ext cx="711011" cy="711011"/>
      </dsp:txXfrm>
    </dsp:sp>
    <dsp:sp modelId="{7E4ED848-C9B1-B74E-8E7E-CE365F3EA652}">
      <dsp:nvSpPr>
        <dsp:cNvPr id="0" name=""/>
        <dsp:cNvSpPr/>
      </dsp:nvSpPr>
      <dsp:spPr>
        <a:xfrm rot="10028571">
          <a:off x="2773081" y="2177093"/>
          <a:ext cx="415046" cy="24082"/>
        </a:xfrm>
        <a:custGeom>
          <a:avLst/>
          <a:gdLst/>
          <a:ahLst/>
          <a:cxnLst/>
          <a:rect l="0" t="0" r="0" b="0"/>
          <a:pathLst>
            <a:path>
              <a:moveTo>
                <a:pt x="0" y="12041"/>
              </a:moveTo>
              <a:lnTo>
                <a:pt x="415046" y="120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70228" y="2178758"/>
        <a:ext cx="20752" cy="20752"/>
      </dsp:txXfrm>
    </dsp:sp>
    <dsp:sp modelId="{C370D8E9-B130-284E-A9F0-26FCCD747AB4}">
      <dsp:nvSpPr>
        <dsp:cNvPr id="0" name=""/>
        <dsp:cNvSpPr/>
      </dsp:nvSpPr>
      <dsp:spPr>
        <a:xfrm>
          <a:off x="1785367" y="1844426"/>
          <a:ext cx="1005521" cy="100552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Current State of Systems and Processes (Assess effectiveness)</a:t>
          </a:r>
        </a:p>
      </dsp:txBody>
      <dsp:txXfrm>
        <a:off x="1932622" y="1991681"/>
        <a:ext cx="711011" cy="711011"/>
      </dsp:txXfrm>
    </dsp:sp>
    <dsp:sp modelId="{3C626D10-35C2-4145-8041-CC9C1C538163}">
      <dsp:nvSpPr>
        <dsp:cNvPr id="0" name=""/>
        <dsp:cNvSpPr/>
      </dsp:nvSpPr>
      <dsp:spPr>
        <a:xfrm rot="13114286">
          <a:off x="2924615" y="1509506"/>
          <a:ext cx="437157" cy="24082"/>
        </a:xfrm>
        <a:custGeom>
          <a:avLst/>
          <a:gdLst/>
          <a:ahLst/>
          <a:cxnLst/>
          <a:rect l="0" t="0" r="0" b="0"/>
          <a:pathLst>
            <a:path>
              <a:moveTo>
                <a:pt x="0" y="12041"/>
              </a:moveTo>
              <a:lnTo>
                <a:pt x="437157" y="120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32264" y="1510619"/>
        <a:ext cx="21857" cy="21857"/>
      </dsp:txXfrm>
    </dsp:sp>
    <dsp:sp modelId="{D287C978-69E9-9A45-BCEE-071A4D7F8BC7}">
      <dsp:nvSpPr>
        <dsp:cNvPr id="0" name=""/>
        <dsp:cNvSpPr/>
      </dsp:nvSpPr>
      <dsp:spPr>
        <a:xfrm>
          <a:off x="2076466" y="569039"/>
          <a:ext cx="1005521" cy="100552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Current IT Plan</a:t>
          </a:r>
        </a:p>
      </dsp:txBody>
      <dsp:txXfrm>
        <a:off x="2223721" y="716294"/>
        <a:ext cx="711011" cy="71101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9E542F7-1D66-424E-BD83-9CC2DE54E2D0}" type="datetimeFigureOut">
              <a:rPr lang="en-US" smtClean="0"/>
              <a:t>12/2/2018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4D3F62D-A354-7E4E-96EE-74A5A4E3D835}" type="slidenum">
              <a:rPr lang="en-US" smtClean="0"/>
              <a:t>‹#›</a:t>
            </a:fld>
            <a:endParaRPr lang="en-US"/>
          </a:p>
        </p:txBody>
      </p:sp>
    </p:spTree>
    <p:extLst>
      <p:ext uri="{BB962C8B-B14F-4D97-AF65-F5344CB8AC3E}">
        <p14:creationId xmlns:p14="http://schemas.microsoft.com/office/powerpoint/2010/main" val="32248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8B7FA6D-CF96-46FB-AA6E-B1E2B8011722}" type="datetimeFigureOut">
              <a:rPr lang="en-US" smtClean="0"/>
              <a:t>12/2/2018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5A92D6A-38FB-4C61-BCE6-69BBCCB9CB96}" type="slidenum">
              <a:rPr lang="en-US" smtClean="0"/>
              <a:t>‹#›</a:t>
            </a:fld>
            <a:endParaRPr lang="en-US"/>
          </a:p>
        </p:txBody>
      </p:sp>
    </p:spTree>
    <p:extLst>
      <p:ext uri="{BB962C8B-B14F-4D97-AF65-F5344CB8AC3E}">
        <p14:creationId xmlns:p14="http://schemas.microsoft.com/office/powerpoint/2010/main" val="238983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6371" name="Date Placeholder 3"/>
          <p:cNvSpPr>
            <a:spLocks noGrp="1"/>
          </p:cNvSpPr>
          <p:nvPr>
            <p:ph type="dt" sz="quarter" idx="1"/>
          </p:nvPr>
        </p:nvSpPr>
        <p:spPr bwMode="auto">
          <a:xfrm>
            <a:off x="4419826" y="1"/>
            <a:ext cx="3381248" cy="505813"/>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pitchFamily="34" charset="0"/>
            </a:endParaRPr>
          </a:p>
        </p:txBody>
      </p:sp>
    </p:spTree>
    <p:extLst>
      <p:ext uri="{BB962C8B-B14F-4D97-AF65-F5344CB8AC3E}">
        <p14:creationId xmlns:p14="http://schemas.microsoft.com/office/powerpoint/2010/main" val="270760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148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143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57669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886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5965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8945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08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85341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10575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1774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8419" name="Date Placeholder 3"/>
          <p:cNvSpPr>
            <a:spLocks noGrp="1"/>
          </p:cNvSpPr>
          <p:nvPr>
            <p:ph type="dt" sz="quarter" idx="1"/>
          </p:nvPr>
        </p:nvSpPr>
        <p:spPr bwMode="auto">
          <a:xfrm>
            <a:off x="4419826" y="1"/>
            <a:ext cx="3381248" cy="505813"/>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pitchFamily="34" charset="0"/>
            </a:endParaRPr>
          </a:p>
        </p:txBody>
      </p:sp>
    </p:spTree>
    <p:extLst>
      <p:ext uri="{BB962C8B-B14F-4D97-AF65-F5344CB8AC3E}">
        <p14:creationId xmlns:p14="http://schemas.microsoft.com/office/powerpoint/2010/main" val="3076605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31660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14374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70968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653790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786023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131369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368227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422984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952057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70392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902437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846225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81099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355863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94766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88538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20100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49948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28835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32890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5715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8419" name="Date Placeholder 3"/>
          <p:cNvSpPr>
            <a:spLocks noGrp="1"/>
          </p:cNvSpPr>
          <p:nvPr>
            <p:ph type="dt" sz="quarter" idx="1"/>
          </p:nvPr>
        </p:nvSpPr>
        <p:spPr bwMode="auto">
          <a:xfrm>
            <a:off x="4419826" y="1"/>
            <a:ext cx="3381248" cy="505813"/>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pitchFamily="34" charset="0"/>
            </a:endParaRPr>
          </a:p>
        </p:txBody>
      </p:sp>
    </p:spTree>
    <p:extLst>
      <p:ext uri="{BB962C8B-B14F-4D97-AF65-F5344CB8AC3E}">
        <p14:creationId xmlns:p14="http://schemas.microsoft.com/office/powerpoint/2010/main" val="3439849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61338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32305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63744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35678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211382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44780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61760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37513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80086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1493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88419" name="Date Placeholder 3"/>
          <p:cNvSpPr>
            <a:spLocks noGrp="1"/>
          </p:cNvSpPr>
          <p:nvPr>
            <p:ph type="dt" sz="quarter" idx="1"/>
          </p:nvPr>
        </p:nvSpPr>
        <p:spPr bwMode="auto">
          <a:xfrm>
            <a:off x="4419826" y="1"/>
            <a:ext cx="3381248" cy="505813"/>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pitchFamily="34" charset="0"/>
            </a:endParaRPr>
          </a:p>
        </p:txBody>
      </p:sp>
    </p:spTree>
    <p:extLst>
      <p:ext uri="{BB962C8B-B14F-4D97-AF65-F5344CB8AC3E}">
        <p14:creationId xmlns:p14="http://schemas.microsoft.com/office/powerpoint/2010/main" val="9050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42044057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568223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415127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880936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969298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5100667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306521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2042624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9367103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93220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0467" name="Date Placeholder 3"/>
          <p:cNvSpPr>
            <a:spLocks noGrp="1"/>
          </p:cNvSpPr>
          <p:nvPr>
            <p:ph type="dt" sz="quarter" idx="1"/>
          </p:nvPr>
        </p:nvSpPr>
        <p:spPr bwMode="auto">
          <a:xfrm>
            <a:off x="4419826" y="1"/>
            <a:ext cx="3381248" cy="505813"/>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pitchFamily="34" charset="0"/>
            </a:endParaRPr>
          </a:p>
        </p:txBody>
      </p:sp>
    </p:spTree>
    <p:extLst>
      <p:ext uri="{BB962C8B-B14F-4D97-AF65-F5344CB8AC3E}">
        <p14:creationId xmlns:p14="http://schemas.microsoft.com/office/powerpoint/2010/main" val="30246018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7970179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925856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147993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5314076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49893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8694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3890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993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11254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9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9272309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059783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913320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84764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246383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4972101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10197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203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3960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80181" y="1919112"/>
            <a:ext cx="3502122" cy="882587"/>
          </a:xfrm>
          <a:prstGeom prst="rect">
            <a:avLst/>
          </a:prstGeom>
        </p:spPr>
        <p:txBody>
          <a:bodyPr lIns="0" rIns="0" anchor="t">
            <a:normAutofit/>
          </a:bodyPr>
          <a:lstStyle>
            <a:lvl1pPr>
              <a:lnSpc>
                <a:spcPct val="100000"/>
              </a:lnSpc>
              <a:spcBef>
                <a:spcPts val="0"/>
              </a:spcBef>
              <a:spcAft>
                <a:spcPts val="0"/>
              </a:spcAft>
              <a:defRPr sz="3000" baseline="0">
                <a:solidFill>
                  <a:srgbClr val="217AA0"/>
                </a:solidFill>
              </a:defRPr>
            </a:lvl1pPr>
          </a:lstStyle>
          <a:p>
            <a:r>
              <a:rPr lang="en-US" dirty="0"/>
              <a:t>Place Title Here</a:t>
            </a:r>
          </a:p>
        </p:txBody>
      </p:sp>
      <p:sp>
        <p:nvSpPr>
          <p:cNvPr id="3" name="Subtitle 2"/>
          <p:cNvSpPr>
            <a:spLocks noGrp="1"/>
          </p:cNvSpPr>
          <p:nvPr>
            <p:ph type="subTitle" idx="1"/>
          </p:nvPr>
        </p:nvSpPr>
        <p:spPr>
          <a:xfrm>
            <a:off x="5380182" y="2955637"/>
            <a:ext cx="3502121" cy="1508605"/>
          </a:xfrm>
          <a:prstGeom prst="rect">
            <a:avLst/>
          </a:prstGeom>
        </p:spPr>
        <p:txBody>
          <a:bodyPr lIns="0" rIns="0" anchor="t">
            <a:normAutofit/>
          </a:bodyPr>
          <a:lstStyle>
            <a:lvl1pPr marL="0" indent="0" algn="l">
              <a:lnSpc>
                <a:spcPct val="100000"/>
              </a:lnSpc>
              <a:buNone/>
              <a:defRPr sz="20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52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214" y="1919112"/>
            <a:ext cx="8151090" cy="882587"/>
          </a:xfrm>
          <a:prstGeom prst="rect">
            <a:avLst/>
          </a:prstGeo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a:t>Place Subtitle Here</a:t>
            </a:r>
          </a:p>
        </p:txBody>
      </p:sp>
      <p:sp>
        <p:nvSpPr>
          <p:cNvPr id="3" name="Subtitle 2"/>
          <p:cNvSpPr>
            <a:spLocks noGrp="1"/>
          </p:cNvSpPr>
          <p:nvPr>
            <p:ph type="subTitle" idx="1"/>
          </p:nvPr>
        </p:nvSpPr>
        <p:spPr>
          <a:xfrm>
            <a:off x="731213" y="2955637"/>
            <a:ext cx="8151090" cy="1508605"/>
          </a:xfrm>
          <a:prstGeom prst="rect">
            <a:avLst/>
          </a:prstGeom>
        </p:spPr>
        <p:txBody>
          <a:bodyPr lIns="0" rIns="0" anchor="t">
            <a:normAutofit/>
          </a:bodyPr>
          <a:lstStyle>
            <a:lvl1pPr marL="0" indent="0" algn="l">
              <a:buNone/>
              <a:defRPr sz="28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286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3479031"/>
          </a:xfrm>
          <a:prstGeom prst="rect">
            <a:avLst/>
          </a:prstGeom>
        </p:spPr>
        <p:txBody>
          <a:bodyPr>
            <a:normAutofit/>
          </a:bodyPr>
          <a:lstStyle>
            <a:lvl1pPr marL="192024" indent="-192024">
              <a:lnSpc>
                <a:spcPct val="100000"/>
              </a:lnSpc>
              <a:defRPr sz="2400">
                <a:solidFill>
                  <a:schemeClr val="tx1"/>
                </a:solidFill>
              </a:defRPr>
            </a:lvl1pPr>
            <a:lvl2pPr>
              <a:lnSpc>
                <a:spcPct val="100000"/>
              </a:lnSpc>
              <a:defRPr sz="2400">
                <a:solidFill>
                  <a:schemeClr val="tx1"/>
                </a:solidFill>
              </a:defRPr>
            </a:lvl2pPr>
            <a:lvl3pPr>
              <a:lnSpc>
                <a:spcPct val="100000"/>
              </a:lnSpc>
              <a:defRPr sz="2400">
                <a:solidFill>
                  <a:schemeClr val="tx1"/>
                </a:solidFill>
              </a:defRPr>
            </a:lvl3pPr>
            <a:lvl4pPr>
              <a:lnSpc>
                <a:spcPct val="100000"/>
              </a:lnSpc>
              <a:defRPr sz="2400">
                <a:solidFill>
                  <a:schemeClr val="tx1"/>
                </a:solidFill>
              </a:defRPr>
            </a:lvl4pPr>
            <a:lvl5pPr>
              <a:lnSpc>
                <a:spcPct val="100000"/>
              </a:lnSpc>
              <a:defRPr sz="2400">
                <a:solidFill>
                  <a:schemeClr val="tx1"/>
                </a:solidFill>
              </a:defRPr>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8" y="572002"/>
            <a:ext cx="7970983"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107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1212" y="1775435"/>
            <a:ext cx="3766176" cy="3971636"/>
          </a:xfrm>
          <a:prstGeom prst="rect">
            <a:avLst/>
          </a:prstGeom>
        </p:spPr>
        <p:txBody>
          <a:bodyPr>
            <a:normAutofit/>
          </a:bodyPr>
          <a:lstStyle>
            <a:lvl1pPr marL="192024" indent="-192024">
              <a:lnSpc>
                <a:spcPct val="90000"/>
              </a:lnSpc>
              <a:defRPr sz="2000">
                <a:solidFill>
                  <a:schemeClr val="tx1"/>
                </a:solidFill>
              </a:defRPr>
            </a:lvl1pPr>
            <a:lvl2pPr>
              <a:lnSpc>
                <a:spcPct val="80000"/>
              </a:lnSpc>
              <a:defRPr sz="2000">
                <a:solidFill>
                  <a:schemeClr val="tx1"/>
                </a:solidFill>
              </a:defRPr>
            </a:lvl2pPr>
            <a:lvl3pPr>
              <a:lnSpc>
                <a:spcPct val="80000"/>
              </a:lnSpc>
              <a:defRPr sz="2000">
                <a:solidFill>
                  <a:schemeClr val="tx1"/>
                </a:solidFill>
              </a:defRPr>
            </a:lvl3pPr>
            <a:lvl4pPr>
              <a:lnSpc>
                <a:spcPct val="80000"/>
              </a:lnSpc>
              <a:defRPr sz="2000">
                <a:solidFill>
                  <a:schemeClr val="tx1"/>
                </a:solidFill>
              </a:defRPr>
            </a:lvl4pPr>
            <a:lvl5pPr>
              <a:lnSpc>
                <a:spcPct val="8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7" y="1775435"/>
            <a:ext cx="4041775" cy="3971636"/>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715818" y="572002"/>
            <a:ext cx="7970983"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140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627581"/>
            <a:ext cx="2734302" cy="1056410"/>
          </a:xfrm>
          <a:prstGeom prst="rect">
            <a:avLst/>
          </a:prstGeom>
        </p:spPr>
        <p:txBody>
          <a:bodyPr anchor="t"/>
          <a:lstStyle>
            <a:lvl1pPr algn="l">
              <a:lnSpc>
                <a:spcPct val="80000"/>
              </a:lnSpc>
              <a:defRPr sz="2000" b="1"/>
            </a:lvl1pPr>
          </a:lstStyle>
          <a:p>
            <a:r>
              <a:rPr lang="en-US" dirty="0"/>
              <a:t>Click to edit Master title style</a:t>
            </a:r>
          </a:p>
        </p:txBody>
      </p:sp>
      <p:sp>
        <p:nvSpPr>
          <p:cNvPr id="3" name="Content Placeholder 2"/>
          <p:cNvSpPr>
            <a:spLocks noGrp="1"/>
          </p:cNvSpPr>
          <p:nvPr>
            <p:ph idx="1"/>
          </p:nvPr>
        </p:nvSpPr>
        <p:spPr>
          <a:xfrm>
            <a:off x="3575050" y="627581"/>
            <a:ext cx="5111750" cy="4883450"/>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31212" y="1435102"/>
            <a:ext cx="2734302" cy="4075929"/>
          </a:xfrm>
          <a:prstGeom prst="rect">
            <a:avLst/>
          </a:prstGeom>
        </p:spPr>
        <p:txBody>
          <a:bodyPr>
            <a:normAutofit/>
          </a:bodyPr>
          <a:lstStyle>
            <a:lvl1pPr marL="192024" indent="-192024">
              <a:lnSpc>
                <a:spcPct val="100000"/>
              </a:lnSpc>
              <a:buFont typeface="Arial"/>
              <a:buChar char="•"/>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82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4527493"/>
            <a:ext cx="7993688" cy="490931"/>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1"/>
            <a:ext cx="9144000" cy="45172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31212" y="5018424"/>
            <a:ext cx="7993688" cy="769699"/>
          </a:xfrm>
          <a:prstGeom prst="rect">
            <a:avLst/>
          </a:prstGeom>
        </p:spPr>
        <p:txBody>
          <a:bodyPr/>
          <a:lstStyle>
            <a:lvl1pPr marL="0" indent="0">
              <a:lnSpc>
                <a:spcPct val="10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359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39902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6" r:id="rId5"/>
    <p:sldLayoutId id="2147483657" r:id="rId6"/>
    <p:sldLayoutId id="2147483655" r:id="rId7"/>
  </p:sldLayoutIdLst>
  <p:txStyles>
    <p:titleStyle>
      <a:lvl1pPr algn="l" defTabSz="457200" rtl="0" eaLnBrk="1" latinLnBrk="0" hangingPunct="1">
        <a:spcBef>
          <a:spcPct val="0"/>
        </a:spcBef>
        <a:buNone/>
        <a:defRPr sz="2800" b="1" i="0" kern="1200">
          <a:solidFill>
            <a:srgbClr val="217AA0"/>
          </a:solidFill>
          <a:latin typeface="Verdana"/>
          <a:ea typeface="+mj-ea"/>
          <a:cs typeface="Verdana"/>
        </a:defRPr>
      </a:lvl1pPr>
    </p:titleStyle>
    <p:bodyStyle>
      <a:lvl1pPr marL="192024" indent="-192024"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1pPr>
      <a:lvl2pPr marL="742950" indent="-28575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3pPr>
      <a:lvl4pPr marL="16002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4pPr>
      <a:lvl5pPr marL="20574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http://www.cqc.org.uk/"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robertrules.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ctrTitle"/>
          </p:nvPr>
        </p:nvSpPr>
        <p:spPr/>
        <p:txBody>
          <a:bodyPr>
            <a:normAutofit fontScale="90000"/>
          </a:bodyPr>
          <a:lstStyle/>
          <a:p>
            <a:pPr>
              <a:spcBef>
                <a:spcPct val="0"/>
              </a:spcBef>
              <a:spcAft>
                <a:spcPct val="0"/>
              </a:spcAft>
            </a:pPr>
            <a:r>
              <a:rPr lang="en-US" altLang="en-US" sz="3300">
                <a:latin typeface="Verdana" pitchFamily="34" charset="0"/>
                <a:cs typeface="Verdana" pitchFamily="34" charset="0"/>
              </a:rPr>
              <a:t>Module 8</a:t>
            </a:r>
            <a:br>
              <a:rPr lang="en-US" altLang="en-US" sz="3300">
                <a:latin typeface="Verdana" pitchFamily="34" charset="0"/>
                <a:cs typeface="Verdana" pitchFamily="34" charset="0"/>
              </a:rPr>
            </a:br>
            <a:r>
              <a:rPr lang="en-US" altLang="en-US" sz="3300">
                <a:latin typeface="Verdana" pitchFamily="34" charset="0"/>
                <a:cs typeface="Verdana" pitchFamily="34" charset="0"/>
              </a:rPr>
              <a:t>Administration Leadership</a:t>
            </a:r>
            <a:br>
              <a:rPr lang="en-US" altLang="en-US" sz="2800">
                <a:latin typeface="Verdana" pitchFamily="34" charset="0"/>
                <a:cs typeface="Verdana" pitchFamily="34" charset="0"/>
              </a:rPr>
            </a:br>
            <a:endParaRPr lang="en-US" sz="2800" dirty="0">
              <a:latin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66666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Developing a Strategic Plan</a:t>
            </a:r>
            <a:endParaRPr lang="en-US" dirty="0"/>
          </a:p>
        </p:txBody>
      </p:sp>
      <p:graphicFrame>
        <p:nvGraphicFramePr>
          <p:cNvPr id="5" name="Diagram 4"/>
          <p:cNvGraphicFramePr/>
          <p:nvPr>
            <p:extLst/>
          </p:nvPr>
        </p:nvGraphicFramePr>
        <p:xfrm>
          <a:off x="2058346" y="1608583"/>
          <a:ext cx="7515726" cy="387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39143" y="5715000"/>
            <a:ext cx="8534400" cy="276999"/>
          </a:xfrm>
          <a:prstGeom prst="rect">
            <a:avLst/>
          </a:prstGeom>
          <a:noFill/>
        </p:spPr>
        <p:txBody>
          <a:bodyPr wrap="square" rtlCol="0">
            <a:spAutoFit/>
          </a:bodyPr>
          <a:lstStyle/>
          <a:p>
            <a:pPr algn="ctr"/>
            <a:r>
              <a:rPr lang="en-US" sz="1200" dirty="0"/>
              <a:t>.</a:t>
            </a:r>
          </a:p>
        </p:txBody>
      </p:sp>
      <p:sp>
        <p:nvSpPr>
          <p:cNvPr id="3" name="TextBox 2"/>
          <p:cNvSpPr txBox="1"/>
          <p:nvPr/>
        </p:nvSpPr>
        <p:spPr>
          <a:xfrm>
            <a:off x="715818" y="2024841"/>
            <a:ext cx="2685057"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well-developed plan will map the organizational strategies and supporting applications and processes for each strategy</a:t>
            </a:r>
            <a:endParaRPr lang="en-US" sz="2400" dirty="0"/>
          </a:p>
        </p:txBody>
      </p:sp>
    </p:spTree>
    <p:extLst>
      <p:ext uri="{BB962C8B-B14F-4D97-AF65-F5344CB8AC3E}">
        <p14:creationId xmlns:p14="http://schemas.microsoft.com/office/powerpoint/2010/main" val="17727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1"/>
            <a:endParaRPr lang="en-US"/>
          </a:p>
          <a:p>
            <a:pPr lvl="1"/>
            <a:endParaRPr lang="en-US"/>
          </a:p>
          <a:p>
            <a:endParaRPr lang="en-US" dirty="0"/>
          </a:p>
        </p:txBody>
      </p:sp>
      <p:sp>
        <p:nvSpPr>
          <p:cNvPr id="3" name="Title 2"/>
          <p:cNvSpPr>
            <a:spLocks noGrp="1"/>
          </p:cNvSpPr>
          <p:nvPr>
            <p:ph type="title"/>
          </p:nvPr>
        </p:nvSpPr>
        <p:spPr/>
        <p:txBody>
          <a:bodyPr/>
          <a:lstStyle/>
          <a:p>
            <a:r>
              <a:rPr lang="en-US"/>
              <a:t>IT Strategic Plan</a:t>
            </a:r>
            <a:endParaRPr lang="en-US" dirty="0"/>
          </a:p>
        </p:txBody>
      </p:sp>
      <p:sp>
        <p:nvSpPr>
          <p:cNvPr id="2" name="TextBox 1"/>
          <p:cNvSpPr txBox="1"/>
          <p:nvPr/>
        </p:nvSpPr>
        <p:spPr>
          <a:xfrm>
            <a:off x="601517" y="1376335"/>
            <a:ext cx="8199581" cy="4524315"/>
          </a:xfrm>
          <a:prstGeom prst="rect">
            <a:avLst/>
          </a:prstGeom>
          <a:noFill/>
        </p:spPr>
        <p:txBody>
          <a:bodyPr wrap="square" rtlCol="0">
            <a:spAutoFit/>
          </a:bodyPr>
          <a:lstStyle/>
          <a:p>
            <a:pPr marL="192024" indent="-192024" defTabSz="457200">
              <a:spcBef>
                <a:spcPct val="20000"/>
              </a:spcBef>
              <a:spcAft>
                <a:spcPts val="600"/>
              </a:spcAft>
              <a:buFont typeface="Arial"/>
              <a:buChar char="•"/>
            </a:pPr>
            <a:r>
              <a:rPr lang="en-US" sz="2000" dirty="0">
                <a:latin typeface="Arial"/>
                <a:cs typeface="Arial"/>
              </a:rPr>
              <a:t>May vary dependent on size of the organization</a:t>
            </a:r>
          </a:p>
          <a:p>
            <a:pPr marL="649224" lvl="1" indent="-192024" defTabSz="457200">
              <a:spcBef>
                <a:spcPct val="20000"/>
              </a:spcBef>
              <a:spcAft>
                <a:spcPts val="600"/>
              </a:spcAft>
              <a:buFont typeface="Arial"/>
              <a:buChar char="•"/>
            </a:pPr>
            <a:r>
              <a:rPr lang="en-US" sz="2000" dirty="0">
                <a:latin typeface="Arial"/>
                <a:cs typeface="Arial"/>
              </a:rPr>
              <a:t>Large organization-may serve as a reference tool for prioritizing the work that is to be done through the organization</a:t>
            </a:r>
          </a:p>
          <a:p>
            <a:pPr marL="649224" lvl="1" indent="-192024" defTabSz="457200">
              <a:spcBef>
                <a:spcPct val="20000"/>
              </a:spcBef>
              <a:spcAft>
                <a:spcPts val="600"/>
              </a:spcAft>
              <a:buFont typeface="Arial"/>
              <a:buChar char="•"/>
            </a:pPr>
            <a:r>
              <a:rPr lang="en-US" sz="2000" dirty="0">
                <a:latin typeface="Arial"/>
                <a:cs typeface="Arial"/>
              </a:rPr>
              <a:t>Small/less complex-may be included as a section or addendum to the organizational strategic plan</a:t>
            </a:r>
          </a:p>
          <a:p>
            <a:pPr marL="192024" indent="-192024" defTabSz="457200">
              <a:spcBef>
                <a:spcPct val="20000"/>
              </a:spcBef>
              <a:spcAft>
                <a:spcPts val="600"/>
              </a:spcAft>
              <a:buFont typeface="Arial"/>
              <a:buChar char="•"/>
            </a:pPr>
            <a:r>
              <a:rPr lang="en-US" sz="2000" dirty="0">
                <a:latin typeface="Arial"/>
                <a:cs typeface="Arial"/>
              </a:rPr>
              <a:t>Should align with the organizational priorities</a:t>
            </a:r>
          </a:p>
          <a:p>
            <a:pPr marL="192024" indent="-192024" defTabSz="457200">
              <a:spcBef>
                <a:spcPct val="20000"/>
              </a:spcBef>
              <a:spcAft>
                <a:spcPts val="600"/>
              </a:spcAft>
              <a:buFont typeface="Arial"/>
              <a:buChar char="•"/>
            </a:pPr>
            <a:r>
              <a:rPr lang="en-US" sz="2000" dirty="0">
                <a:latin typeface="Arial"/>
                <a:cs typeface="Arial"/>
              </a:rPr>
              <a:t>Well-developed plan will map the organizational strategies and the supporting application processes for each strategy</a:t>
            </a:r>
          </a:p>
          <a:p>
            <a:pPr marL="192024" indent="-192024" defTabSz="457200">
              <a:spcBef>
                <a:spcPct val="20000"/>
              </a:spcBef>
              <a:spcAft>
                <a:spcPts val="600"/>
              </a:spcAft>
              <a:buFont typeface="Arial"/>
              <a:buChar char="•"/>
            </a:pPr>
            <a:r>
              <a:rPr lang="en-US" sz="2000" dirty="0">
                <a:latin typeface="Arial"/>
                <a:cs typeface="Arial"/>
              </a:rPr>
              <a:t>Will provide a visual representation of the current systems’ status, an indicator of the expected useful lifeline of the systems or the gap that exists between the strategy and the needed technology</a:t>
            </a:r>
          </a:p>
          <a:p>
            <a:endParaRPr lang="en-US" dirty="0"/>
          </a:p>
        </p:txBody>
      </p:sp>
    </p:spTree>
    <p:extLst>
      <p:ext uri="{BB962C8B-B14F-4D97-AF65-F5344CB8AC3E}">
        <p14:creationId xmlns:p14="http://schemas.microsoft.com/office/powerpoint/2010/main" val="257648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075787"/>
          </a:xfrm>
        </p:spPr>
        <p:txBody>
          <a:bodyPr>
            <a:normAutofit fontScale="92500" lnSpcReduction="20000"/>
          </a:bodyPr>
          <a:lstStyle/>
          <a:p>
            <a:r>
              <a:rPr lang="en-US" dirty="0"/>
              <a:t>Focus on the gaps</a:t>
            </a:r>
          </a:p>
          <a:p>
            <a:r>
              <a:rPr lang="en-US" dirty="0"/>
              <a:t>Outline current state and desired future state</a:t>
            </a:r>
          </a:p>
          <a:p>
            <a:r>
              <a:rPr lang="en-US" dirty="0"/>
              <a:t>Perform a SWOT analysis</a:t>
            </a:r>
          </a:p>
          <a:p>
            <a:r>
              <a:rPr lang="en-US" dirty="0"/>
              <a:t>Focus on the first couple of plan steps and provide a higher-level analysis for the remaining steps</a:t>
            </a:r>
          </a:p>
          <a:p>
            <a:r>
              <a:rPr lang="en-US" dirty="0"/>
              <a:t>Outline more of the purely IT initiatives and personnel needs</a:t>
            </a:r>
          </a:p>
          <a:p>
            <a:pPr lvl="1"/>
            <a:r>
              <a:rPr lang="en-US" dirty="0"/>
              <a:t>Needed infrastructure changes</a:t>
            </a:r>
          </a:p>
          <a:p>
            <a:pPr lvl="1"/>
            <a:r>
              <a:rPr lang="en-US" dirty="0"/>
              <a:t>Advanced technologies</a:t>
            </a:r>
          </a:p>
          <a:p>
            <a:pPr lvl="1"/>
            <a:r>
              <a:rPr lang="en-US" dirty="0"/>
              <a:t>System refresh strategies</a:t>
            </a:r>
          </a:p>
          <a:p>
            <a:pPr lvl="1"/>
            <a:r>
              <a:rPr lang="en-US" dirty="0"/>
              <a:t>Transition and succession plans for staff and leaders</a:t>
            </a:r>
          </a:p>
        </p:txBody>
      </p:sp>
      <p:sp>
        <p:nvSpPr>
          <p:cNvPr id="2" name="Title 1"/>
          <p:cNvSpPr>
            <a:spLocks noGrp="1"/>
          </p:cNvSpPr>
          <p:nvPr>
            <p:ph type="title"/>
          </p:nvPr>
        </p:nvSpPr>
        <p:spPr/>
        <p:txBody>
          <a:bodyPr/>
          <a:lstStyle/>
          <a:p>
            <a:r>
              <a:rPr lang="en-US"/>
              <a:t>IT Strategic Plan</a:t>
            </a:r>
            <a:endParaRPr lang="en-US" dirty="0"/>
          </a:p>
        </p:txBody>
      </p:sp>
    </p:spTree>
    <p:extLst>
      <p:ext uri="{BB962C8B-B14F-4D97-AF65-F5344CB8AC3E}">
        <p14:creationId xmlns:p14="http://schemas.microsoft.com/office/powerpoint/2010/main" val="12375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2400"/>
              <a:t>Methodology that support organizational ability to measure activities against stated goals and objectives</a:t>
            </a:r>
          </a:p>
          <a:p>
            <a:pPr lvl="1"/>
            <a:r>
              <a:rPr lang="en-US" sz="2400"/>
              <a:t>Internal benchmarks</a:t>
            </a:r>
          </a:p>
          <a:p>
            <a:pPr lvl="1"/>
            <a:r>
              <a:rPr lang="en-US" sz="2400"/>
              <a:t>External benchmarks – local, national, contract may be required to use them</a:t>
            </a:r>
          </a:p>
          <a:p>
            <a:pPr lvl="1"/>
            <a:r>
              <a:rPr lang="en-US" sz="2400"/>
              <a:t>Ensure benchmarks are comparable to data your organization is capable of supplying</a:t>
            </a:r>
          </a:p>
          <a:p>
            <a:pPr lvl="1"/>
            <a:endParaRPr lang="en-US" sz="1400"/>
          </a:p>
          <a:p>
            <a:pPr lvl="1"/>
            <a:endParaRPr lang="en-US" sz="1400"/>
          </a:p>
          <a:p>
            <a:endParaRPr lang="en-US" sz="1400" dirty="0"/>
          </a:p>
        </p:txBody>
      </p:sp>
      <p:sp>
        <p:nvSpPr>
          <p:cNvPr id="3" name="Title 2"/>
          <p:cNvSpPr>
            <a:spLocks noGrp="1"/>
          </p:cNvSpPr>
          <p:nvPr>
            <p:ph type="title"/>
          </p:nvPr>
        </p:nvSpPr>
        <p:spPr/>
        <p:txBody>
          <a:bodyPr>
            <a:noAutofit/>
          </a:bodyPr>
          <a:lstStyle/>
          <a:p>
            <a:r>
              <a:rPr lang="en-US"/>
              <a:t>Forecasting Technical and Information Needs</a:t>
            </a:r>
            <a:endParaRPr lang="en-US" dirty="0"/>
          </a:p>
        </p:txBody>
      </p:sp>
    </p:spTree>
    <p:extLst>
      <p:ext uri="{BB962C8B-B14F-4D97-AF65-F5344CB8AC3E}">
        <p14:creationId xmlns:p14="http://schemas.microsoft.com/office/powerpoint/2010/main" val="369849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5818" y="1579055"/>
            <a:ext cx="7970981" cy="4436734"/>
          </a:xfrm>
        </p:spPr>
        <p:txBody>
          <a:bodyPr>
            <a:normAutofit fontScale="85000" lnSpcReduction="10000"/>
          </a:bodyPr>
          <a:lstStyle/>
          <a:p>
            <a:r>
              <a:rPr lang="en-US" dirty="0"/>
              <a:t>Includes new ideas</a:t>
            </a:r>
          </a:p>
          <a:p>
            <a:pPr lvl="1"/>
            <a:r>
              <a:rPr lang="en-US" dirty="0"/>
              <a:t>Variety of sources and vary in level of development</a:t>
            </a:r>
          </a:p>
          <a:p>
            <a:pPr lvl="1"/>
            <a:r>
              <a:rPr lang="en-US" dirty="0"/>
              <a:t>Provide support in determining project scope, definition and objectives, and in some cases, for vendor relationship</a:t>
            </a:r>
          </a:p>
          <a:p>
            <a:pPr lvl="1"/>
            <a:r>
              <a:rPr lang="en-US" dirty="0"/>
              <a:t>Have a program evaluation staff </a:t>
            </a:r>
          </a:p>
          <a:p>
            <a:r>
              <a:rPr lang="en-US" dirty="0"/>
              <a:t>Serve as organization’s conscience</a:t>
            </a:r>
          </a:p>
          <a:p>
            <a:pPr lvl="1"/>
            <a:r>
              <a:rPr lang="en-US" dirty="0"/>
              <a:t>Within scope, scope creep, redirection, occasional time-limited expansion of scope</a:t>
            </a:r>
          </a:p>
          <a:p>
            <a:pPr lvl="1"/>
            <a:r>
              <a:rPr lang="en-US" dirty="0"/>
              <a:t>Resource availability</a:t>
            </a:r>
          </a:p>
          <a:p>
            <a:pPr lvl="2"/>
            <a:r>
              <a:rPr lang="en-US" dirty="0"/>
              <a:t>Personnel</a:t>
            </a:r>
          </a:p>
          <a:p>
            <a:pPr lvl="2"/>
            <a:r>
              <a:rPr lang="en-US" dirty="0"/>
              <a:t>Within scope of responsibility and expertise</a:t>
            </a:r>
          </a:p>
          <a:p>
            <a:pPr lvl="1"/>
            <a:endParaRPr lang="en-US" dirty="0"/>
          </a:p>
          <a:p>
            <a:endParaRPr lang="en-US" dirty="0"/>
          </a:p>
        </p:txBody>
      </p:sp>
      <p:sp>
        <p:nvSpPr>
          <p:cNvPr id="3" name="Title 2"/>
          <p:cNvSpPr>
            <a:spLocks noGrp="1"/>
          </p:cNvSpPr>
          <p:nvPr>
            <p:ph type="title"/>
          </p:nvPr>
        </p:nvSpPr>
        <p:spPr/>
        <p:txBody>
          <a:bodyPr/>
          <a:lstStyle/>
          <a:p>
            <a:r>
              <a:rPr lang="en-US"/>
              <a:t>Forecasting Technical and Information Needs</a:t>
            </a:r>
            <a:endParaRPr lang="en-US" dirty="0"/>
          </a:p>
        </p:txBody>
      </p:sp>
    </p:spTree>
    <p:extLst>
      <p:ext uri="{BB962C8B-B14F-4D97-AF65-F5344CB8AC3E}">
        <p14:creationId xmlns:p14="http://schemas.microsoft.com/office/powerpoint/2010/main" val="198586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5818" y="1579055"/>
            <a:ext cx="7970981" cy="4340482"/>
          </a:xfrm>
        </p:spPr>
        <p:txBody>
          <a:bodyPr>
            <a:normAutofit fontScale="92500" lnSpcReduction="20000"/>
          </a:bodyPr>
          <a:lstStyle/>
          <a:p>
            <a:r>
              <a:rPr lang="en-US" dirty="0"/>
              <a:t>Provide assistance and direction in support of the goals and initiatives of the company</a:t>
            </a:r>
          </a:p>
          <a:p>
            <a:pPr lvl="1"/>
            <a:r>
              <a:rPr lang="en-US" dirty="0"/>
              <a:t>Operational goals direct information technology</a:t>
            </a:r>
          </a:p>
          <a:p>
            <a:pPr lvl="1"/>
            <a:r>
              <a:rPr lang="en-US" dirty="0"/>
              <a:t>Unclear leadership responsibilities outside IT can put organizational project at risk</a:t>
            </a:r>
          </a:p>
          <a:p>
            <a:r>
              <a:rPr lang="en-US" dirty="0"/>
              <a:t>Be ready</a:t>
            </a:r>
          </a:p>
          <a:p>
            <a:pPr lvl="1"/>
            <a:r>
              <a:rPr lang="en-US" dirty="0"/>
              <a:t>To actively recommend appropriate systems and technologies in support of organizational goals</a:t>
            </a:r>
          </a:p>
          <a:p>
            <a:pPr lvl="1"/>
            <a:r>
              <a:rPr lang="en-US" dirty="0"/>
              <a:t>To challenge requests to deviate from organizational goals and when goal deviation occurs – gather support materials</a:t>
            </a:r>
          </a:p>
          <a:p>
            <a:pPr lvl="1"/>
            <a:r>
              <a:rPr lang="en-US" dirty="0"/>
              <a:t>Avoid creating a service gap</a:t>
            </a:r>
          </a:p>
          <a:p>
            <a:pPr lvl="1"/>
            <a:endParaRPr lang="en-US" dirty="0"/>
          </a:p>
          <a:p>
            <a:endParaRPr lang="en-US" dirty="0"/>
          </a:p>
        </p:txBody>
      </p:sp>
      <p:sp>
        <p:nvSpPr>
          <p:cNvPr id="3" name="Title 2"/>
          <p:cNvSpPr>
            <a:spLocks noGrp="1"/>
          </p:cNvSpPr>
          <p:nvPr>
            <p:ph type="title"/>
          </p:nvPr>
        </p:nvSpPr>
        <p:spPr/>
        <p:txBody>
          <a:bodyPr/>
          <a:lstStyle/>
          <a:p>
            <a:r>
              <a:rPr lang="en-US"/>
              <a:t>Forecasting Technical and Information Needs</a:t>
            </a:r>
            <a:endParaRPr lang="en-US" dirty="0"/>
          </a:p>
        </p:txBody>
      </p:sp>
    </p:spTree>
    <p:extLst>
      <p:ext uri="{BB962C8B-B14F-4D97-AF65-F5344CB8AC3E}">
        <p14:creationId xmlns:p14="http://schemas.microsoft.com/office/powerpoint/2010/main" val="376470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1"/>
            <a:endParaRPr lang="en-US"/>
          </a:p>
          <a:p>
            <a:pPr lvl="1"/>
            <a:endParaRPr lang="en-US"/>
          </a:p>
          <a:p>
            <a:endParaRPr lang="en-US" dirty="0"/>
          </a:p>
        </p:txBody>
      </p:sp>
      <p:sp>
        <p:nvSpPr>
          <p:cNvPr id="3" name="Title 2"/>
          <p:cNvSpPr>
            <a:spLocks noGrp="1"/>
          </p:cNvSpPr>
          <p:nvPr>
            <p:ph type="title"/>
          </p:nvPr>
        </p:nvSpPr>
        <p:spPr/>
        <p:txBody>
          <a:bodyPr/>
          <a:lstStyle/>
          <a:p>
            <a:r>
              <a:rPr lang="en-US"/>
              <a:t>Implementing the IT Strategic Plan</a:t>
            </a:r>
            <a:endParaRPr lang="en-US" dirty="0"/>
          </a:p>
        </p:txBody>
      </p:sp>
      <p:sp>
        <p:nvSpPr>
          <p:cNvPr id="5" name="Content Placeholder 2"/>
          <p:cNvSpPr txBox="1">
            <a:spLocks/>
          </p:cNvSpPr>
          <p:nvPr/>
        </p:nvSpPr>
        <p:spPr>
          <a:xfrm>
            <a:off x="715819" y="1579055"/>
            <a:ext cx="7289031" cy="4440745"/>
          </a:xfrm>
          <a:prstGeom prst="rect">
            <a:avLst/>
          </a:prstGeom>
        </p:spPr>
        <p:txBody>
          <a:bodyPr vert="horz" lIns="0" tIns="45720" rIns="91440" bIns="45720" rtlCol="0">
            <a:normAutofit/>
          </a:bodyPr>
          <a:lstStyle>
            <a:lvl1pPr marL="192024" indent="-192024" algn="l" defTabSz="457200" rtl="0" eaLnBrk="1" latinLnBrk="0" hangingPunct="1">
              <a:lnSpc>
                <a:spcPct val="100000"/>
              </a:lnSpc>
              <a:spcBef>
                <a:spcPct val="20000"/>
              </a:spcBef>
              <a:spcAft>
                <a:spcPts val="600"/>
              </a:spcAft>
              <a:buFont typeface="Arial"/>
              <a:buChar char="•"/>
              <a:defRPr sz="1800" b="0" i="0" kern="1200">
                <a:solidFill>
                  <a:srgbClr val="636363"/>
                </a:solidFill>
                <a:latin typeface="Arial"/>
                <a:ea typeface="+mn-ea"/>
                <a:cs typeface="Arial"/>
              </a:defRPr>
            </a:lvl1pPr>
            <a:lvl2pPr marL="742950" indent="-285750" algn="l" defTabSz="457200" rtl="0" eaLnBrk="1" latinLnBrk="0" hangingPunct="1">
              <a:lnSpc>
                <a:spcPct val="100000"/>
              </a:lnSpc>
              <a:spcBef>
                <a:spcPct val="20000"/>
              </a:spcBef>
              <a:spcAft>
                <a:spcPts val="600"/>
              </a:spcAft>
              <a:buFont typeface="Arial"/>
              <a:buChar char="–"/>
              <a:defRPr sz="1800" b="0" i="0" kern="1200">
                <a:solidFill>
                  <a:srgbClr val="636363"/>
                </a:solidFill>
                <a:latin typeface="Arial"/>
                <a:ea typeface="+mn-ea"/>
                <a:cs typeface="Arial"/>
              </a:defRPr>
            </a:lvl2pPr>
            <a:lvl3pPr marL="1143000" indent="-228600" algn="l" defTabSz="457200" rtl="0" eaLnBrk="1" latinLnBrk="0" hangingPunct="1">
              <a:lnSpc>
                <a:spcPct val="100000"/>
              </a:lnSpc>
              <a:spcBef>
                <a:spcPct val="20000"/>
              </a:spcBef>
              <a:spcAft>
                <a:spcPts val="600"/>
              </a:spcAft>
              <a:buFont typeface="Arial"/>
              <a:buChar char="•"/>
              <a:defRPr sz="1800" b="0" i="0" kern="1200">
                <a:solidFill>
                  <a:srgbClr val="636363"/>
                </a:solidFill>
                <a:latin typeface="Arial"/>
                <a:ea typeface="+mn-ea"/>
                <a:cs typeface="Arial"/>
              </a:defRPr>
            </a:lvl3pPr>
            <a:lvl4pPr marL="1600200" indent="-228600" algn="l" defTabSz="457200" rtl="0" eaLnBrk="1" latinLnBrk="0" hangingPunct="1">
              <a:lnSpc>
                <a:spcPct val="100000"/>
              </a:lnSpc>
              <a:spcBef>
                <a:spcPct val="20000"/>
              </a:spcBef>
              <a:spcAft>
                <a:spcPts val="600"/>
              </a:spcAft>
              <a:buFont typeface="Arial"/>
              <a:buChar char="–"/>
              <a:defRPr sz="1800" b="0" i="0" kern="1200">
                <a:solidFill>
                  <a:srgbClr val="636363"/>
                </a:solidFill>
                <a:latin typeface="Arial"/>
                <a:ea typeface="+mn-ea"/>
                <a:cs typeface="Arial"/>
              </a:defRPr>
            </a:lvl4pPr>
            <a:lvl5pPr marL="2057400" indent="-228600" algn="l" defTabSz="457200" rtl="0" eaLnBrk="1" latinLnBrk="0" hangingPunct="1">
              <a:lnSpc>
                <a:spcPct val="100000"/>
              </a:lnSpc>
              <a:spcBef>
                <a:spcPct val="20000"/>
              </a:spcBef>
              <a:spcAft>
                <a:spcPts val="600"/>
              </a:spcAft>
              <a:buFont typeface="Arial"/>
              <a:buChar char="»"/>
              <a:defRPr sz="18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Rectangle 5"/>
          <p:cNvSpPr/>
          <p:nvPr/>
        </p:nvSpPr>
        <p:spPr>
          <a:xfrm>
            <a:off x="715818" y="1599233"/>
            <a:ext cx="8458200" cy="4468916"/>
          </a:xfrm>
          <a:prstGeom prst="rect">
            <a:avLst/>
          </a:prstGeom>
        </p:spPr>
        <p:txBody>
          <a:bodyPr wrap="square">
            <a:spAutoFit/>
          </a:bodyPr>
          <a:lstStyle/>
          <a:p>
            <a:pPr marL="192024" lvl="0" indent="-192024" defTabSz="457200">
              <a:spcBef>
                <a:spcPct val="20000"/>
              </a:spcBef>
              <a:spcAft>
                <a:spcPts val="600"/>
              </a:spcAft>
              <a:buFont typeface="Arial"/>
              <a:buChar char="•"/>
            </a:pPr>
            <a:r>
              <a:rPr lang="en-US" sz="2400" dirty="0">
                <a:latin typeface="Arial"/>
                <a:cs typeface="Arial"/>
              </a:rPr>
              <a:t>Should be a living object, regularly maintained</a:t>
            </a:r>
          </a:p>
          <a:p>
            <a:pPr marL="192024" lvl="0" indent="-192024" defTabSz="457200">
              <a:spcBef>
                <a:spcPct val="20000"/>
              </a:spcBef>
              <a:spcAft>
                <a:spcPts val="600"/>
              </a:spcAft>
              <a:buFont typeface="Arial"/>
              <a:buChar char="•"/>
            </a:pPr>
            <a:r>
              <a:rPr lang="en-US" sz="2400" dirty="0">
                <a:latin typeface="Arial"/>
                <a:cs typeface="Arial"/>
              </a:rPr>
              <a:t>Should be a part of the organization strategic plan and updated accordingly with any changes to its companion</a:t>
            </a:r>
          </a:p>
          <a:p>
            <a:pPr marL="192024" lvl="0" indent="-192024" defTabSz="457200">
              <a:spcBef>
                <a:spcPct val="20000"/>
              </a:spcBef>
              <a:spcAft>
                <a:spcPts val="600"/>
              </a:spcAft>
              <a:buFont typeface="Arial"/>
              <a:buChar char="•"/>
            </a:pPr>
            <a:r>
              <a:rPr lang="en-US" sz="2400" dirty="0">
                <a:latin typeface="Arial"/>
                <a:cs typeface="Arial"/>
              </a:rPr>
              <a:t>Make sure key objectives are visible to the entire department</a:t>
            </a:r>
          </a:p>
          <a:p>
            <a:pPr marL="192024" lvl="0" indent="-192024" defTabSz="457200">
              <a:spcBef>
                <a:spcPct val="20000"/>
              </a:spcBef>
              <a:spcAft>
                <a:spcPts val="600"/>
              </a:spcAft>
              <a:buFont typeface="Arial"/>
              <a:buChar char="•"/>
            </a:pPr>
            <a:r>
              <a:rPr lang="en-US" sz="2400" dirty="0">
                <a:latin typeface="Arial"/>
                <a:cs typeface="Arial"/>
              </a:rPr>
              <a:t>Tie individual performance objectives back to the plan</a:t>
            </a:r>
          </a:p>
          <a:p>
            <a:pPr marL="192024" lvl="0" indent="-192024" defTabSz="457200">
              <a:spcBef>
                <a:spcPct val="20000"/>
              </a:spcBef>
              <a:spcAft>
                <a:spcPts val="600"/>
              </a:spcAft>
              <a:buFont typeface="Arial"/>
              <a:buChar char="•"/>
            </a:pPr>
            <a:r>
              <a:rPr lang="en-US" sz="2400" dirty="0">
                <a:latin typeface="Arial"/>
                <a:cs typeface="Arial"/>
              </a:rPr>
              <a:t>Run report to measure, maintain a scorecard of goal progress that all can see</a:t>
            </a:r>
          </a:p>
          <a:p>
            <a:pPr marL="192024" lvl="0" indent="-192024" defTabSz="457200">
              <a:spcBef>
                <a:spcPct val="20000"/>
              </a:spcBef>
              <a:spcAft>
                <a:spcPts val="600"/>
              </a:spcAft>
              <a:buFont typeface="Arial"/>
              <a:buChar char="•"/>
            </a:pPr>
            <a:endParaRPr lang="en-US" dirty="0">
              <a:solidFill>
                <a:srgbClr val="636363"/>
              </a:solidFill>
              <a:latin typeface="Arial"/>
              <a:cs typeface="Arial"/>
            </a:endParaRPr>
          </a:p>
          <a:p>
            <a:pPr marL="192024" lvl="0" indent="-192024" defTabSz="457200">
              <a:spcBef>
                <a:spcPct val="20000"/>
              </a:spcBef>
              <a:spcAft>
                <a:spcPts val="600"/>
              </a:spcAft>
              <a:buFont typeface="Arial"/>
              <a:buChar char="•"/>
            </a:pPr>
            <a:endParaRPr lang="en-US" dirty="0">
              <a:solidFill>
                <a:srgbClr val="636363"/>
              </a:solidFill>
              <a:latin typeface="Arial"/>
              <a:cs typeface="Arial"/>
            </a:endParaRPr>
          </a:p>
        </p:txBody>
      </p:sp>
    </p:spTree>
    <p:extLst>
      <p:ext uri="{BB962C8B-B14F-4D97-AF65-F5344CB8AC3E}">
        <p14:creationId xmlns:p14="http://schemas.microsoft.com/office/powerpoint/2010/main" val="373206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725492"/>
          </a:xfrm>
        </p:spPr>
        <p:txBody>
          <a:bodyPr>
            <a:normAutofit fontScale="70000" lnSpcReduction="20000"/>
          </a:bodyPr>
          <a:lstStyle/>
          <a:p>
            <a:r>
              <a:rPr lang="en-US" dirty="0"/>
              <a:t>Need measures that monitor the ongoing effectiveness and progress</a:t>
            </a:r>
          </a:p>
          <a:p>
            <a:pPr lvl="1"/>
            <a:r>
              <a:rPr lang="en-US" dirty="0"/>
              <a:t>Two types: </a:t>
            </a:r>
          </a:p>
          <a:p>
            <a:pPr lvl="2"/>
            <a:r>
              <a:rPr lang="en-US" dirty="0"/>
              <a:t>Project tracking (Gantt Chart)</a:t>
            </a:r>
          </a:p>
          <a:p>
            <a:pPr lvl="2"/>
            <a:r>
              <a:rPr lang="en-US" dirty="0"/>
              <a:t>Service level (Dashboard)</a:t>
            </a:r>
          </a:p>
          <a:p>
            <a:r>
              <a:rPr lang="en-US" dirty="0"/>
              <a:t>Need measures that monitor effectiveness and user satisfaction</a:t>
            </a:r>
          </a:p>
          <a:p>
            <a:pPr lvl="1"/>
            <a:r>
              <a:rPr lang="en-US" dirty="0"/>
              <a:t>Regular departmental and systems assessment</a:t>
            </a:r>
          </a:p>
          <a:p>
            <a:pPr lvl="1"/>
            <a:r>
              <a:rPr lang="en-US" dirty="0"/>
              <a:t>Baseline analysis is necessary to understand benchmarks</a:t>
            </a:r>
          </a:p>
          <a:p>
            <a:pPr lvl="2"/>
            <a:r>
              <a:rPr lang="en-US" dirty="0"/>
              <a:t>Both objective and subjective assessment of quality metrics</a:t>
            </a:r>
          </a:p>
          <a:p>
            <a:pPr lvl="2"/>
            <a:r>
              <a:rPr lang="en-US" dirty="0"/>
              <a:t>Baseline assessment can be accomplished via face-to-face interviews, observation, focus group, town hall meetings, virtual and physical meetings</a:t>
            </a:r>
          </a:p>
          <a:p>
            <a:pPr lvl="1"/>
            <a:r>
              <a:rPr lang="en-US" dirty="0"/>
              <a:t>Commitment to on-going process for follow-up analyses with </a:t>
            </a:r>
          </a:p>
          <a:p>
            <a:pPr lvl="2"/>
            <a:r>
              <a:rPr lang="en-US" dirty="0"/>
              <a:t>Regular communication</a:t>
            </a:r>
          </a:p>
          <a:p>
            <a:pPr lvl="2"/>
            <a:r>
              <a:rPr lang="en-US" dirty="0"/>
              <a:t>Effectiveness reassessed with customers</a:t>
            </a:r>
          </a:p>
        </p:txBody>
      </p:sp>
      <p:sp>
        <p:nvSpPr>
          <p:cNvPr id="2" name="Title 1"/>
          <p:cNvSpPr>
            <a:spLocks noGrp="1"/>
          </p:cNvSpPr>
          <p:nvPr>
            <p:ph type="title"/>
          </p:nvPr>
        </p:nvSpPr>
        <p:spPr/>
        <p:txBody>
          <a:bodyPr/>
          <a:lstStyle/>
          <a:p>
            <a:r>
              <a:rPr lang="en-US"/>
              <a:t>Evaluating Plan Performance</a:t>
            </a:r>
            <a:endParaRPr lang="en-US" dirty="0"/>
          </a:p>
        </p:txBody>
      </p:sp>
    </p:spTree>
    <p:extLst>
      <p:ext uri="{BB962C8B-B14F-4D97-AF65-F5344CB8AC3E}">
        <p14:creationId xmlns:p14="http://schemas.microsoft.com/office/powerpoint/2010/main" val="345949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352513"/>
          </a:xfrm>
        </p:spPr>
        <p:txBody>
          <a:bodyPr>
            <a:normAutofit fontScale="92500" lnSpcReduction="20000"/>
          </a:bodyPr>
          <a:lstStyle/>
          <a:p>
            <a:r>
              <a:rPr lang="en-US" dirty="0"/>
              <a:t>Responsibility to discuss opportunities and system limitations</a:t>
            </a:r>
          </a:p>
          <a:p>
            <a:r>
              <a:rPr lang="en-US" dirty="0"/>
              <a:t>Project initiation process is critical</a:t>
            </a:r>
          </a:p>
          <a:p>
            <a:pPr lvl="1"/>
            <a:r>
              <a:rPr lang="en-US" dirty="0"/>
              <a:t>Method: SBARC = Situation, Background, Assessment, Recommendation and Communication</a:t>
            </a:r>
          </a:p>
          <a:p>
            <a:pPr lvl="1"/>
            <a:r>
              <a:rPr lang="en-US" dirty="0"/>
              <a:t>Simplicity: completion and communication of concise summary for leaders prior to committing to full project proposal or pro forma financial plan</a:t>
            </a:r>
          </a:p>
          <a:p>
            <a:pPr lvl="1"/>
            <a:r>
              <a:rPr lang="en-US" dirty="0"/>
              <a:t>Disciplined approach to framing and initiating projects ensures stakeholder and project team members are operating from an identical framework</a:t>
            </a:r>
          </a:p>
          <a:p>
            <a:pPr lvl="1"/>
            <a:r>
              <a:rPr lang="en-US" dirty="0"/>
              <a:t>Written plan – signed off by all stakeholders will help “manage” opportunity for “scope creep”</a:t>
            </a:r>
          </a:p>
        </p:txBody>
      </p:sp>
      <p:sp>
        <p:nvSpPr>
          <p:cNvPr id="2" name="Title 1"/>
          <p:cNvSpPr>
            <a:spLocks noGrp="1"/>
          </p:cNvSpPr>
          <p:nvPr>
            <p:ph type="title"/>
          </p:nvPr>
        </p:nvSpPr>
        <p:spPr/>
        <p:txBody>
          <a:bodyPr/>
          <a:lstStyle/>
          <a:p>
            <a:r>
              <a:rPr lang="en-US"/>
              <a:t>Promoting Stakeholder Understanding</a:t>
            </a:r>
            <a:endParaRPr lang="en-US" dirty="0"/>
          </a:p>
        </p:txBody>
      </p:sp>
    </p:spTree>
    <p:extLst>
      <p:ext uri="{BB962C8B-B14F-4D97-AF65-F5344CB8AC3E}">
        <p14:creationId xmlns:p14="http://schemas.microsoft.com/office/powerpoint/2010/main" val="284201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400"/>
              <a:t>Policies and Procedures </a:t>
            </a:r>
          </a:p>
          <a:p>
            <a:pPr lvl="1"/>
            <a:r>
              <a:rPr lang="en-US" sz="2400"/>
              <a:t>Facilitate standardization of actions and operations</a:t>
            </a:r>
          </a:p>
          <a:p>
            <a:r>
              <a:rPr lang="en-US" sz="2400"/>
              <a:t>Answer the following questions</a:t>
            </a:r>
          </a:p>
          <a:p>
            <a:pPr lvl="1"/>
            <a:r>
              <a:rPr lang="en-US" sz="2400"/>
              <a:t>Is the policy really needed?</a:t>
            </a:r>
          </a:p>
          <a:p>
            <a:pPr lvl="1"/>
            <a:r>
              <a:rPr lang="en-US" sz="2400"/>
              <a:t>If so, at what level of the organization must that policy be implemented?</a:t>
            </a:r>
          </a:p>
          <a:p>
            <a:r>
              <a:rPr lang="en-US" sz="2400"/>
              <a:t>Ensure that you can audit and report on the effectiveness of the policy</a:t>
            </a:r>
          </a:p>
          <a:p>
            <a:pPr lvl="1"/>
            <a:r>
              <a:rPr lang="en-US" sz="2400"/>
              <a:t>Be prepared to act on the results from the audit</a:t>
            </a:r>
            <a:endParaRPr lang="en-US" sz="2400" dirty="0"/>
          </a:p>
        </p:txBody>
      </p:sp>
      <p:sp>
        <p:nvSpPr>
          <p:cNvPr id="2" name="Title 1"/>
          <p:cNvSpPr>
            <a:spLocks noGrp="1"/>
          </p:cNvSpPr>
          <p:nvPr>
            <p:ph type="title"/>
          </p:nvPr>
        </p:nvSpPr>
        <p:spPr/>
        <p:txBody>
          <a:bodyPr>
            <a:noAutofit/>
          </a:bodyPr>
          <a:lstStyle/>
          <a:p>
            <a:r>
              <a:rPr lang="en-US"/>
              <a:t>Policies and Procedures Development</a:t>
            </a:r>
            <a:endParaRPr lang="en-US" dirty="0"/>
          </a:p>
        </p:txBody>
      </p:sp>
    </p:spTree>
    <p:extLst>
      <p:ext uri="{BB962C8B-B14F-4D97-AF65-F5344CB8AC3E}">
        <p14:creationId xmlns:p14="http://schemas.microsoft.com/office/powerpoint/2010/main" val="193367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fontAlgn="auto">
              <a:defRPr/>
            </a:pPr>
            <a:r>
              <a:rPr lang="en-US" sz="2400"/>
              <a:t>Participate in organizational strategic planning (e.g. measure performance against organizational goals)</a:t>
            </a:r>
          </a:p>
          <a:p>
            <a:pPr fontAlgn="auto">
              <a:defRPr/>
            </a:pPr>
            <a:r>
              <a:rPr lang="en-US" sz="2400"/>
              <a:t>Assess the organizational environment (e.g., corporate culture, values, and drivers)</a:t>
            </a:r>
          </a:p>
          <a:p>
            <a:pPr fontAlgn="auto">
              <a:defRPr/>
            </a:pPr>
            <a:r>
              <a:rPr lang="en-US" sz="2400"/>
              <a:t>Forecast technical and information needs of an organization by linking resources to business needs</a:t>
            </a:r>
          </a:p>
          <a:p>
            <a:pPr fontAlgn="auto">
              <a:defRPr/>
            </a:pPr>
            <a:r>
              <a:rPr lang="en-US" sz="2400"/>
              <a:t>Develop an information technology (IT) strategic plan and departmental objectives that align and support organizational strategies and goals</a:t>
            </a:r>
          </a:p>
          <a:p>
            <a:pPr fontAlgn="auto">
              <a:defRPr/>
            </a:pPr>
            <a:endParaRPr lang="en-US" sz="2400"/>
          </a:p>
          <a:p>
            <a:pPr marL="0" indent="0" fontAlgn="auto">
              <a:buFontTx/>
              <a:buNone/>
              <a:defRPr/>
            </a:pPr>
            <a:endParaRPr lang="en-US" sz="1900" dirty="0"/>
          </a:p>
        </p:txBody>
      </p:sp>
      <p:sp>
        <p:nvSpPr>
          <p:cNvPr id="187393" name="Title 1"/>
          <p:cNvSpPr>
            <a:spLocks noGrp="1"/>
          </p:cNvSpPr>
          <p:nvPr>
            <p:ph type="title"/>
          </p:nvPr>
        </p:nvSpPr>
        <p:spPr/>
        <p:txBody>
          <a:bodyPr/>
          <a:lstStyle/>
          <a:p>
            <a:r>
              <a:rPr lang="en-US" altLang="en-US">
                <a:latin typeface="Verdana" pitchFamily="34" charset="0"/>
                <a:cs typeface="Verdana" pitchFamily="34" charset="0"/>
              </a:rPr>
              <a:t>Learning Objectives</a:t>
            </a:r>
            <a:endParaRPr lang="en-US" altLang="en-US" dirty="0">
              <a:latin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75657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3879636"/>
          </a:xfrm>
        </p:spPr>
        <p:txBody>
          <a:bodyPr>
            <a:normAutofit fontScale="92500" lnSpcReduction="20000"/>
          </a:bodyPr>
          <a:lstStyle/>
          <a:p>
            <a:r>
              <a:rPr lang="en-US" dirty="0"/>
              <a:t>Comply with Legal and Regulatory Standards</a:t>
            </a:r>
          </a:p>
          <a:p>
            <a:pPr lvl="1"/>
            <a:r>
              <a:rPr lang="en-US" dirty="0"/>
              <a:t>Need to know sources of standards for own country</a:t>
            </a:r>
          </a:p>
          <a:p>
            <a:pPr lvl="2"/>
            <a:r>
              <a:rPr lang="en-US" dirty="0"/>
              <a:t>For example, for US: Meaningful Use, e-prescribing, HIPAA, etc.</a:t>
            </a:r>
          </a:p>
          <a:p>
            <a:pPr lvl="1"/>
            <a:r>
              <a:rPr lang="en-US" dirty="0"/>
              <a:t>Organizational roles that need to know nuances: Compliance Officer or equivalent, Legal Counsel, lead Joint Commission liaison, among others</a:t>
            </a:r>
          </a:p>
          <a:p>
            <a:pPr lvl="1"/>
            <a:r>
              <a:rPr lang="en-US" dirty="0"/>
              <a:t>Two most influential sources of standards for healthcare organizations in US are CMS and The Joint Commission</a:t>
            </a:r>
          </a:p>
          <a:p>
            <a:pPr lvl="1"/>
            <a:r>
              <a:rPr lang="en-US" dirty="0"/>
              <a:t>Example from the UK; </a:t>
            </a:r>
            <a:r>
              <a:rPr lang="en-US" dirty="0">
                <a:hlinkClick r:id="rId3"/>
              </a:rPr>
              <a:t>Care Quality Commission</a:t>
            </a:r>
            <a:r>
              <a:rPr lang="en-US" dirty="0"/>
              <a:t> (CQC)</a:t>
            </a:r>
          </a:p>
          <a:p>
            <a:endParaRPr lang="en-US" dirty="0"/>
          </a:p>
        </p:txBody>
      </p:sp>
      <p:sp>
        <p:nvSpPr>
          <p:cNvPr id="2" name="Title 1"/>
          <p:cNvSpPr>
            <a:spLocks noGrp="1"/>
          </p:cNvSpPr>
          <p:nvPr>
            <p:ph type="title"/>
          </p:nvPr>
        </p:nvSpPr>
        <p:spPr/>
        <p:txBody>
          <a:bodyPr/>
          <a:lstStyle/>
          <a:p>
            <a:r>
              <a:rPr lang="en-US"/>
              <a:t>Complying with Legal and Regulatory Standards</a:t>
            </a:r>
            <a:endParaRPr lang="en-US" dirty="0"/>
          </a:p>
        </p:txBody>
      </p:sp>
    </p:spTree>
    <p:extLst>
      <p:ext uri="{BB962C8B-B14F-4D97-AF65-F5344CB8AC3E}">
        <p14:creationId xmlns:p14="http://schemas.microsoft.com/office/powerpoint/2010/main" val="2384735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a:t>Ethical Business Principles</a:t>
            </a:r>
          </a:p>
          <a:p>
            <a:pPr lvl="1"/>
            <a:r>
              <a:rPr lang="en-US" sz="2400"/>
              <a:t>Adhere to an identifiable code of business or corporate ethics</a:t>
            </a:r>
          </a:p>
          <a:p>
            <a:endParaRPr lang="en-US" sz="2000" dirty="0"/>
          </a:p>
        </p:txBody>
      </p:sp>
      <p:sp>
        <p:nvSpPr>
          <p:cNvPr id="2" name="Title 1"/>
          <p:cNvSpPr>
            <a:spLocks noGrp="1"/>
          </p:cNvSpPr>
          <p:nvPr>
            <p:ph type="title"/>
          </p:nvPr>
        </p:nvSpPr>
        <p:spPr/>
        <p:txBody>
          <a:bodyPr/>
          <a:lstStyle/>
          <a:p>
            <a:r>
              <a:rPr lang="en-US"/>
              <a:t>Ethical Business Principles</a:t>
            </a:r>
            <a:endParaRPr lang="en-US" dirty="0"/>
          </a:p>
        </p:txBody>
      </p:sp>
    </p:spTree>
    <p:extLst>
      <p:ext uri="{BB962C8B-B14F-4D97-AF65-F5344CB8AC3E}">
        <p14:creationId xmlns:p14="http://schemas.microsoft.com/office/powerpoint/2010/main" val="99862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Comparative Analysis Strategies</a:t>
            </a:r>
          </a:p>
          <a:p>
            <a:pPr lvl="1"/>
            <a:r>
              <a:rPr lang="en-US"/>
              <a:t>Budgets, financial and non-financial indicators, benchmarks, quality indicators</a:t>
            </a:r>
          </a:p>
          <a:p>
            <a:endParaRPr lang="en-US" dirty="0"/>
          </a:p>
        </p:txBody>
      </p:sp>
      <p:sp>
        <p:nvSpPr>
          <p:cNvPr id="2" name="Title 1"/>
          <p:cNvSpPr>
            <a:spLocks noGrp="1"/>
          </p:cNvSpPr>
          <p:nvPr>
            <p:ph type="title"/>
          </p:nvPr>
        </p:nvSpPr>
        <p:spPr/>
        <p:txBody>
          <a:bodyPr/>
          <a:lstStyle/>
          <a:p>
            <a:r>
              <a:rPr lang="en-US"/>
              <a:t>Employing Comparative Analysis Strategies</a:t>
            </a:r>
            <a:endParaRPr lang="en-US" dirty="0"/>
          </a:p>
        </p:txBody>
      </p:sp>
    </p:spTree>
    <p:extLst>
      <p:ext uri="{BB962C8B-B14F-4D97-AF65-F5344CB8AC3E}">
        <p14:creationId xmlns:p14="http://schemas.microsoft.com/office/powerpoint/2010/main" val="1263171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a:t>To understand how an organization is performing financially, need to be able to read and understand a budget spreadsheet</a:t>
            </a:r>
          </a:p>
          <a:p>
            <a:r>
              <a:rPr lang="en-US" sz="2400"/>
              <a:t>Budget spreadsheet</a:t>
            </a:r>
          </a:p>
          <a:p>
            <a:pPr lvl="1"/>
            <a:r>
              <a:rPr lang="en-US" sz="2400"/>
              <a:t>Annual budgets by line item</a:t>
            </a:r>
          </a:p>
          <a:p>
            <a:pPr lvl="1"/>
            <a:r>
              <a:rPr lang="en-US" sz="2400"/>
              <a:t>Projected budget and expenditures to date</a:t>
            </a:r>
          </a:p>
          <a:p>
            <a:pPr lvl="1"/>
            <a:r>
              <a:rPr lang="en-US" sz="2400"/>
              <a:t>Variances</a:t>
            </a:r>
          </a:p>
          <a:p>
            <a:pPr lvl="1"/>
            <a:r>
              <a:rPr lang="en-US" sz="2400"/>
              <a:t>Comparison to history</a:t>
            </a:r>
            <a:endParaRPr lang="en-US" sz="2400" dirty="0"/>
          </a:p>
        </p:txBody>
      </p:sp>
      <p:sp>
        <p:nvSpPr>
          <p:cNvPr id="2" name="Title 1"/>
          <p:cNvSpPr>
            <a:spLocks noGrp="1"/>
          </p:cNvSpPr>
          <p:nvPr>
            <p:ph type="title"/>
          </p:nvPr>
        </p:nvSpPr>
        <p:spPr/>
        <p:txBody>
          <a:bodyPr/>
          <a:lstStyle/>
          <a:p>
            <a:r>
              <a:rPr lang="en-US"/>
              <a:t>Budgets</a:t>
            </a:r>
            <a:endParaRPr lang="en-US" dirty="0"/>
          </a:p>
        </p:txBody>
      </p:sp>
    </p:spTree>
    <p:extLst>
      <p:ext uri="{BB962C8B-B14F-4D97-AF65-F5344CB8AC3E}">
        <p14:creationId xmlns:p14="http://schemas.microsoft.com/office/powerpoint/2010/main" val="2131559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a:t>Revenue and expenses</a:t>
            </a:r>
          </a:p>
          <a:p>
            <a:pPr lvl="1"/>
            <a:r>
              <a:rPr lang="en-US"/>
              <a:t>Some expenses spread evenly over the year</a:t>
            </a:r>
          </a:p>
          <a:p>
            <a:pPr lvl="1"/>
            <a:r>
              <a:rPr lang="en-US"/>
              <a:t>Other expenses have unique timing</a:t>
            </a:r>
          </a:p>
          <a:p>
            <a:pPr lvl="1"/>
            <a:r>
              <a:rPr lang="en-US"/>
              <a:t>Well-constructed report explains timing of events</a:t>
            </a:r>
          </a:p>
          <a:p>
            <a:r>
              <a:rPr lang="en-US"/>
              <a:t>Types of expenses</a:t>
            </a:r>
          </a:p>
          <a:p>
            <a:pPr lvl="1"/>
            <a:r>
              <a:rPr lang="en-US"/>
              <a:t>Capital-Treated as assets and have enduring value to the organization.  Each asset is depreciated over a period of time.</a:t>
            </a:r>
          </a:p>
          <a:p>
            <a:pPr lvl="1"/>
            <a:r>
              <a:rPr lang="en-US"/>
              <a:t>Operating-Salaries, benefits, maintenance, travel, utilities, supplies</a:t>
            </a:r>
            <a:endParaRPr lang="en-US" dirty="0"/>
          </a:p>
        </p:txBody>
      </p:sp>
      <p:sp>
        <p:nvSpPr>
          <p:cNvPr id="2" name="Title 1"/>
          <p:cNvSpPr>
            <a:spLocks noGrp="1"/>
          </p:cNvSpPr>
          <p:nvPr>
            <p:ph type="title"/>
          </p:nvPr>
        </p:nvSpPr>
        <p:spPr/>
        <p:txBody>
          <a:bodyPr/>
          <a:lstStyle/>
          <a:p>
            <a:r>
              <a:rPr lang="en-US"/>
              <a:t>Budgets Continued</a:t>
            </a:r>
            <a:endParaRPr lang="en-US" dirty="0"/>
          </a:p>
        </p:txBody>
      </p:sp>
    </p:spTree>
    <p:extLst>
      <p:ext uri="{BB962C8B-B14F-4D97-AF65-F5344CB8AC3E}">
        <p14:creationId xmlns:p14="http://schemas.microsoft.com/office/powerpoint/2010/main" val="81672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400" dirty="0"/>
              <a:t>Benchmarks-Compare one organization to another, national averages or internal goals (e.g., number of days in A/R, days cash on hand, quality safety, regulatory or accreditation measures)</a:t>
            </a:r>
          </a:p>
          <a:p>
            <a:r>
              <a:rPr lang="en-US" sz="2400" dirty="0"/>
              <a:t>Quality Indicators-Fixed measures set by federal government agencies or payers to the organization  </a:t>
            </a:r>
          </a:p>
          <a:p>
            <a:pPr lvl="1"/>
            <a:r>
              <a:rPr lang="en-US" sz="2400" dirty="0"/>
              <a:t>May be voluntary or required</a:t>
            </a:r>
          </a:p>
          <a:p>
            <a:pPr lvl="1"/>
            <a:r>
              <a:rPr lang="en-US" sz="2400" dirty="0"/>
              <a:t>May serve as goals</a:t>
            </a:r>
          </a:p>
          <a:p>
            <a:pPr lvl="1"/>
            <a:r>
              <a:rPr lang="en-US" sz="2400" dirty="0"/>
              <a:t>External services will aggregate this data</a:t>
            </a:r>
          </a:p>
          <a:p>
            <a:pPr lvl="1"/>
            <a:endParaRPr lang="en-US" sz="2000" dirty="0"/>
          </a:p>
        </p:txBody>
      </p:sp>
      <p:sp>
        <p:nvSpPr>
          <p:cNvPr id="2" name="Title 1"/>
          <p:cNvSpPr>
            <a:spLocks noGrp="1"/>
          </p:cNvSpPr>
          <p:nvPr>
            <p:ph type="title"/>
          </p:nvPr>
        </p:nvSpPr>
        <p:spPr/>
        <p:txBody>
          <a:bodyPr/>
          <a:lstStyle/>
          <a:p>
            <a:r>
              <a:rPr lang="en-US"/>
              <a:t>Benchmarks and Quality Indicators</a:t>
            </a:r>
            <a:endParaRPr lang="en-US" dirty="0"/>
          </a:p>
        </p:txBody>
      </p:sp>
    </p:spTree>
    <p:extLst>
      <p:ext uri="{BB962C8B-B14F-4D97-AF65-F5344CB8AC3E}">
        <p14:creationId xmlns:p14="http://schemas.microsoft.com/office/powerpoint/2010/main" val="196022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Written and verbal</a:t>
            </a:r>
          </a:p>
          <a:p>
            <a:pPr lvl="1"/>
            <a:r>
              <a:rPr lang="en-US" dirty="0"/>
              <a:t>Presentation and communication skills</a:t>
            </a:r>
          </a:p>
          <a:p>
            <a:pPr lvl="1"/>
            <a:r>
              <a:rPr lang="en-US" dirty="0"/>
              <a:t>Project communication plans</a:t>
            </a:r>
          </a:p>
          <a:p>
            <a:pPr lvl="1"/>
            <a:r>
              <a:rPr lang="en-US" dirty="0"/>
              <a:t>Status documents</a:t>
            </a:r>
          </a:p>
          <a:p>
            <a:r>
              <a:rPr lang="en-US" dirty="0"/>
              <a:t>Organized meeting preparation approaches</a:t>
            </a:r>
          </a:p>
          <a:p>
            <a:pPr lvl="1"/>
            <a:r>
              <a:rPr lang="en-US" dirty="0"/>
              <a:t>Outline and define time on each item</a:t>
            </a:r>
          </a:p>
          <a:p>
            <a:pPr lvl="1"/>
            <a:r>
              <a:rPr lang="en-US" dirty="0"/>
              <a:t>Develop a department template</a:t>
            </a:r>
          </a:p>
          <a:p>
            <a:pPr lvl="1"/>
            <a:endParaRPr lang="en-US" dirty="0"/>
          </a:p>
        </p:txBody>
      </p:sp>
      <p:sp>
        <p:nvSpPr>
          <p:cNvPr id="2" name="Title 1"/>
          <p:cNvSpPr>
            <a:spLocks noGrp="1"/>
          </p:cNvSpPr>
          <p:nvPr>
            <p:ph type="title"/>
          </p:nvPr>
        </p:nvSpPr>
        <p:spPr/>
        <p:txBody>
          <a:bodyPr/>
          <a:lstStyle/>
          <a:p>
            <a:r>
              <a:rPr lang="en-US"/>
              <a:t>Preparing and Delivering Business Communications</a:t>
            </a:r>
            <a:br>
              <a:rPr lang="en-US"/>
            </a:br>
            <a:endParaRPr lang="en-US" dirty="0"/>
          </a:p>
        </p:txBody>
      </p:sp>
    </p:spTree>
    <p:extLst>
      <p:ext uri="{BB962C8B-B14F-4D97-AF65-F5344CB8AC3E}">
        <p14:creationId xmlns:p14="http://schemas.microsoft.com/office/powerpoint/2010/main" val="95723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Meeting management skills</a:t>
            </a:r>
          </a:p>
          <a:p>
            <a:r>
              <a:rPr lang="en-US"/>
              <a:t>Be familiar with Robert’s Rules of Order (</a:t>
            </a:r>
            <a:r>
              <a:rPr lang="en-US">
                <a:hlinkClick r:id="rId3"/>
              </a:rPr>
              <a:t>www.robertsrules.org</a:t>
            </a:r>
            <a:r>
              <a:rPr lang="en-US"/>
              <a:t>) for more complex decisions and controversial topics</a:t>
            </a:r>
          </a:p>
          <a:p>
            <a:endParaRPr lang="en-US" dirty="0"/>
          </a:p>
        </p:txBody>
      </p:sp>
      <p:sp>
        <p:nvSpPr>
          <p:cNvPr id="2" name="Title 1"/>
          <p:cNvSpPr>
            <a:spLocks noGrp="1"/>
          </p:cNvSpPr>
          <p:nvPr>
            <p:ph type="title"/>
          </p:nvPr>
        </p:nvSpPr>
        <p:spPr/>
        <p:txBody>
          <a:bodyPr/>
          <a:lstStyle/>
          <a:p>
            <a:r>
              <a:rPr lang="en-US"/>
              <a:t>Facilitate Group Discussions and Meetings</a:t>
            </a:r>
            <a:br>
              <a:rPr lang="en-US"/>
            </a:br>
            <a:endParaRPr lang="en-US" dirty="0"/>
          </a:p>
        </p:txBody>
      </p:sp>
    </p:spTree>
    <p:extLst>
      <p:ext uri="{BB962C8B-B14F-4D97-AF65-F5344CB8AC3E}">
        <p14:creationId xmlns:p14="http://schemas.microsoft.com/office/powerpoint/2010/main" val="375699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Often purchased outside when internal personnel resources are in short supply or a specific skill is needed</a:t>
            </a:r>
          </a:p>
          <a:p>
            <a:r>
              <a:rPr lang="en-US" dirty="0"/>
              <a:t>Can also be provided as a means of managing, staffing, or advising on any manner of need</a:t>
            </a:r>
          </a:p>
          <a:p>
            <a:pPr lvl="1"/>
            <a:r>
              <a:rPr lang="en-US" dirty="0"/>
              <a:t>PMO (project management office) is an example</a:t>
            </a:r>
          </a:p>
        </p:txBody>
      </p:sp>
      <p:sp>
        <p:nvSpPr>
          <p:cNvPr id="2" name="Title 1"/>
          <p:cNvSpPr>
            <a:spLocks noGrp="1"/>
          </p:cNvSpPr>
          <p:nvPr>
            <p:ph type="title"/>
          </p:nvPr>
        </p:nvSpPr>
        <p:spPr/>
        <p:txBody>
          <a:bodyPr/>
          <a:lstStyle/>
          <a:p>
            <a:r>
              <a:rPr lang="en-US"/>
              <a:t>Providing In-House Consulting Services</a:t>
            </a:r>
            <a:endParaRPr lang="en-US" dirty="0"/>
          </a:p>
        </p:txBody>
      </p:sp>
    </p:spTree>
    <p:extLst>
      <p:ext uri="{BB962C8B-B14F-4D97-AF65-F5344CB8AC3E}">
        <p14:creationId xmlns:p14="http://schemas.microsoft.com/office/powerpoint/2010/main" val="8310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340482"/>
          </a:xfrm>
        </p:spPr>
        <p:txBody>
          <a:bodyPr>
            <a:normAutofit fontScale="92500" lnSpcReduction="20000"/>
          </a:bodyPr>
          <a:lstStyle/>
          <a:p>
            <a:r>
              <a:rPr lang="en-US" dirty="0"/>
              <a:t>Education must be valued</a:t>
            </a:r>
          </a:p>
          <a:p>
            <a:r>
              <a:rPr lang="en-US" dirty="0"/>
              <a:t>Commit to the time it will take for staff to complete further education</a:t>
            </a:r>
          </a:p>
          <a:p>
            <a:r>
              <a:rPr lang="en-US" dirty="0"/>
              <a:t>Commit to supporting the cost of education </a:t>
            </a:r>
          </a:p>
          <a:p>
            <a:r>
              <a:rPr lang="en-US" dirty="0"/>
              <a:t>Encourage staff to broaden skills</a:t>
            </a:r>
          </a:p>
          <a:p>
            <a:r>
              <a:rPr lang="en-US" dirty="0"/>
              <a:t>If considering cutting education in the budget, consider how much it will cost to recruit new staff with needed skills</a:t>
            </a:r>
          </a:p>
          <a:p>
            <a:r>
              <a:rPr lang="en-US" dirty="0"/>
              <a:t>Opportunities</a:t>
            </a:r>
          </a:p>
          <a:p>
            <a:pPr lvl="1"/>
            <a:r>
              <a:rPr lang="en-US" dirty="0"/>
              <a:t>Create low-cost educational opportunities</a:t>
            </a:r>
          </a:p>
          <a:p>
            <a:pPr lvl="1"/>
            <a:r>
              <a:rPr lang="en-US" dirty="0"/>
              <a:t>Professional societies</a:t>
            </a:r>
          </a:p>
          <a:p>
            <a:pPr lvl="1"/>
            <a:r>
              <a:rPr lang="en-US" dirty="0"/>
              <a:t>Vendor user groups</a:t>
            </a:r>
          </a:p>
        </p:txBody>
      </p:sp>
      <p:sp>
        <p:nvSpPr>
          <p:cNvPr id="2" name="Title 1"/>
          <p:cNvSpPr>
            <a:spLocks noGrp="1"/>
          </p:cNvSpPr>
          <p:nvPr>
            <p:ph type="title"/>
          </p:nvPr>
        </p:nvSpPr>
        <p:spPr/>
        <p:txBody>
          <a:bodyPr/>
          <a:lstStyle/>
          <a:p>
            <a:r>
              <a:rPr lang="en-US"/>
              <a:t>Developing Educational Strategies for IT Staff</a:t>
            </a:r>
            <a:endParaRPr lang="en-US" dirty="0"/>
          </a:p>
        </p:txBody>
      </p:sp>
    </p:spTree>
    <p:extLst>
      <p:ext uri="{BB962C8B-B14F-4D97-AF65-F5344CB8AC3E}">
        <p14:creationId xmlns:p14="http://schemas.microsoft.com/office/powerpoint/2010/main" val="367678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Evaluate performance (e.g., goal/performance indicators, system effectiveness)</a:t>
            </a:r>
          </a:p>
          <a:p>
            <a:r>
              <a:rPr lang="en-US" dirty="0"/>
              <a:t>Evaluate effectiveness and user satisfaction of systems and services being provided</a:t>
            </a:r>
          </a:p>
          <a:p>
            <a:r>
              <a:rPr lang="en-US" dirty="0"/>
              <a:t>Promote stakeholder understanding of information technology opportunities and constraints (e.g., business and IT resources, budget, project prioritization)</a:t>
            </a:r>
          </a:p>
          <a:p>
            <a:r>
              <a:rPr lang="en-US" dirty="0"/>
              <a:t>Develop policies and procedures for information and systems management</a:t>
            </a:r>
          </a:p>
          <a:p>
            <a:r>
              <a:rPr lang="en-US" dirty="0"/>
              <a:t>Comply with legal and regulatory standards</a:t>
            </a:r>
          </a:p>
          <a:p>
            <a:endParaRPr lang="en-US" dirty="0"/>
          </a:p>
          <a:p>
            <a:endParaRPr lang="en-US" dirty="0"/>
          </a:p>
          <a:p>
            <a:endParaRPr lang="en-US" dirty="0"/>
          </a:p>
        </p:txBody>
      </p:sp>
      <p:sp>
        <p:nvSpPr>
          <p:cNvPr id="2" name="Title 1"/>
          <p:cNvSpPr>
            <a:spLocks noGrp="1"/>
          </p:cNvSpPr>
          <p:nvPr>
            <p:ph type="title"/>
          </p:nvPr>
        </p:nvSpPr>
        <p:spPr/>
        <p:txBody>
          <a:bodyPr/>
          <a:lstStyle/>
          <a:p>
            <a:r>
              <a:rPr lang="en-US"/>
              <a:t>Learning Objectives</a:t>
            </a:r>
            <a:endParaRPr lang="en-US" dirty="0"/>
          </a:p>
        </p:txBody>
      </p:sp>
    </p:spTree>
    <p:extLst>
      <p:ext uri="{BB962C8B-B14F-4D97-AF65-F5344CB8AC3E}">
        <p14:creationId xmlns:p14="http://schemas.microsoft.com/office/powerpoint/2010/main" val="1592028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Stay connected to a variety of disciplines related to specific sphere of expertise</a:t>
            </a:r>
          </a:p>
          <a:p>
            <a:r>
              <a:rPr lang="en-US"/>
              <a:t>Resources</a:t>
            </a:r>
          </a:p>
          <a:p>
            <a:pPr lvl="1"/>
            <a:r>
              <a:rPr lang="en-US"/>
              <a:t>Colleagues</a:t>
            </a:r>
          </a:p>
          <a:p>
            <a:pPr lvl="1"/>
            <a:r>
              <a:rPr lang="en-US"/>
              <a:t>The Guardian, WSJ, Healthcare IT News, etc.</a:t>
            </a:r>
          </a:p>
          <a:p>
            <a:endParaRPr lang="en-US" dirty="0"/>
          </a:p>
        </p:txBody>
      </p:sp>
      <p:sp>
        <p:nvSpPr>
          <p:cNvPr id="2" name="Title 1"/>
          <p:cNvSpPr>
            <a:spLocks noGrp="1"/>
          </p:cNvSpPr>
          <p:nvPr>
            <p:ph type="title"/>
          </p:nvPr>
        </p:nvSpPr>
        <p:spPr/>
        <p:txBody>
          <a:bodyPr/>
          <a:lstStyle/>
          <a:p>
            <a:r>
              <a:rPr lang="en-US"/>
              <a:t>Staying Current on IT Technologies and Trends</a:t>
            </a:r>
            <a:br>
              <a:rPr lang="en-US"/>
            </a:br>
            <a:endParaRPr lang="en-US" dirty="0"/>
          </a:p>
        </p:txBody>
      </p:sp>
    </p:spTree>
    <p:extLst>
      <p:ext uri="{BB962C8B-B14F-4D97-AF65-F5344CB8AC3E}">
        <p14:creationId xmlns:p14="http://schemas.microsoft.com/office/powerpoint/2010/main" val="195684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Key piece of the IT planning process</a:t>
            </a:r>
          </a:p>
          <a:p>
            <a:r>
              <a:rPr lang="en-US"/>
              <a:t>Issues of risk addressed along two dimensions </a:t>
            </a:r>
          </a:p>
          <a:p>
            <a:pPr lvl="1"/>
            <a:r>
              <a:rPr lang="en-US"/>
              <a:t>Develop a risk matrix</a:t>
            </a:r>
          </a:p>
          <a:p>
            <a:pPr lvl="2"/>
            <a:r>
              <a:rPr lang="en-US"/>
              <a:t>Magnitude of risk-how big of an impact would it have if it happened</a:t>
            </a:r>
          </a:p>
          <a:p>
            <a:pPr lvl="2"/>
            <a:r>
              <a:rPr lang="en-US"/>
              <a:t>Likelihood</a:t>
            </a:r>
          </a:p>
          <a:p>
            <a:r>
              <a:rPr lang="en-US"/>
              <a:t>Develop contingency plans</a:t>
            </a:r>
            <a:endParaRPr lang="en-US" dirty="0"/>
          </a:p>
        </p:txBody>
      </p:sp>
      <p:sp>
        <p:nvSpPr>
          <p:cNvPr id="2" name="Title 1"/>
          <p:cNvSpPr>
            <a:spLocks noGrp="1"/>
          </p:cNvSpPr>
          <p:nvPr>
            <p:ph type="title"/>
          </p:nvPr>
        </p:nvSpPr>
        <p:spPr/>
        <p:txBody>
          <a:bodyPr/>
          <a:lstStyle/>
          <a:p>
            <a:r>
              <a:rPr lang="en-US"/>
              <a:t>Managing Risk</a:t>
            </a:r>
            <a:endParaRPr lang="en-US" dirty="0"/>
          </a:p>
        </p:txBody>
      </p:sp>
    </p:spTree>
    <p:extLst>
      <p:ext uri="{BB962C8B-B14F-4D97-AF65-F5344CB8AC3E}">
        <p14:creationId xmlns:p14="http://schemas.microsoft.com/office/powerpoint/2010/main" val="1993758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a:t>Manage quality control standards</a:t>
            </a:r>
          </a:p>
          <a:p>
            <a:r>
              <a:rPr lang="en-US" sz="2400"/>
              <a:t>Begins at initial configuration and implementation</a:t>
            </a:r>
          </a:p>
          <a:p>
            <a:r>
              <a:rPr lang="en-US" sz="2400"/>
              <a:t>Perform comprehensive and regular review to ensure safe and high-quality performance</a:t>
            </a:r>
          </a:p>
          <a:p>
            <a:r>
              <a:rPr lang="en-US" sz="2400"/>
              <a:t>Set clear expectations</a:t>
            </a:r>
          </a:p>
          <a:p>
            <a:r>
              <a:rPr lang="en-US" sz="2400"/>
              <a:t>Measure and report</a:t>
            </a:r>
          </a:p>
          <a:p>
            <a:r>
              <a:rPr lang="en-US" sz="2400"/>
              <a:t>Modify to continually improve the products delivered</a:t>
            </a:r>
            <a:endParaRPr lang="en-US" sz="2400" dirty="0"/>
          </a:p>
        </p:txBody>
      </p:sp>
      <p:sp>
        <p:nvSpPr>
          <p:cNvPr id="2" name="Title 1"/>
          <p:cNvSpPr>
            <a:spLocks noGrp="1"/>
          </p:cNvSpPr>
          <p:nvPr>
            <p:ph type="title"/>
          </p:nvPr>
        </p:nvSpPr>
        <p:spPr/>
        <p:txBody>
          <a:bodyPr>
            <a:normAutofit/>
          </a:bodyPr>
          <a:lstStyle/>
          <a:p>
            <a:r>
              <a:rPr lang="en-US"/>
              <a:t>Quality Standards and Practices</a:t>
            </a:r>
            <a:endParaRPr lang="en-US" dirty="0"/>
          </a:p>
        </p:txBody>
      </p:sp>
    </p:spTree>
    <p:extLst>
      <p:ext uri="{BB962C8B-B14F-4D97-AF65-F5344CB8AC3E}">
        <p14:creationId xmlns:p14="http://schemas.microsoft.com/office/powerpoint/2010/main" val="3652618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normAutofit/>
          </a:bodyPr>
          <a:lstStyle/>
          <a:p>
            <a:r>
              <a:rPr lang="en-US" altLang="en-US" sz="2400" dirty="0"/>
              <a:t>Uses in </a:t>
            </a:r>
            <a:r>
              <a:rPr lang="en-US" altLang="en-US" dirty="0"/>
              <a:t>health information and technology</a:t>
            </a:r>
            <a:endParaRPr lang="en-US" altLang="en-US" sz="2400" dirty="0"/>
          </a:p>
          <a:p>
            <a:pPr lvl="1"/>
            <a:r>
              <a:rPr lang="en-US" altLang="en-US" sz="2400" dirty="0"/>
              <a:t>Planning</a:t>
            </a:r>
          </a:p>
          <a:p>
            <a:pPr lvl="1"/>
            <a:r>
              <a:rPr lang="en-US" altLang="en-US" sz="2400" dirty="0"/>
              <a:t>Process Redesign</a:t>
            </a:r>
          </a:p>
          <a:p>
            <a:pPr lvl="1"/>
            <a:r>
              <a:rPr lang="en-US" altLang="en-US" sz="2400" dirty="0"/>
              <a:t>Process Improvement</a:t>
            </a:r>
          </a:p>
          <a:p>
            <a:pPr lvl="1"/>
            <a:r>
              <a:rPr lang="en-US" altLang="en-US" sz="2400" dirty="0"/>
              <a:t>Root Cause Analysis and Failure Mode Effects Analysis</a:t>
            </a:r>
          </a:p>
          <a:p>
            <a:pPr lvl="1"/>
            <a:r>
              <a:rPr lang="en-US" altLang="en-US" sz="2400" dirty="0"/>
              <a:t>Rapid Cycle Improvement</a:t>
            </a:r>
          </a:p>
        </p:txBody>
      </p:sp>
      <p:sp>
        <p:nvSpPr>
          <p:cNvPr id="143362" name="Rectangle 2"/>
          <p:cNvSpPr>
            <a:spLocks noGrp="1" noChangeArrowheads="1"/>
          </p:cNvSpPr>
          <p:nvPr>
            <p:ph type="title"/>
          </p:nvPr>
        </p:nvSpPr>
        <p:spPr/>
        <p:txBody>
          <a:bodyPr/>
          <a:lstStyle/>
          <a:p>
            <a:r>
              <a:rPr lang="en-US" altLang="en-US"/>
              <a:t>Create a Quality Toolkit</a:t>
            </a:r>
            <a:endParaRPr lang="en-US" altLang="en-US" dirty="0"/>
          </a:p>
        </p:txBody>
      </p:sp>
    </p:spTree>
    <p:extLst>
      <p:ext uri="{BB962C8B-B14F-4D97-AF65-F5344CB8AC3E}">
        <p14:creationId xmlns:p14="http://schemas.microsoft.com/office/powerpoint/2010/main" val="2091221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p:txBody>
          <a:bodyPr>
            <a:normAutofit fontScale="70000" lnSpcReduction="20000"/>
          </a:bodyPr>
          <a:lstStyle/>
          <a:p>
            <a:r>
              <a:rPr lang="en-US" altLang="en-US" dirty="0"/>
              <a:t>Types of Measures</a:t>
            </a:r>
          </a:p>
          <a:p>
            <a:pPr lvl="1"/>
            <a:r>
              <a:rPr lang="en-US" altLang="en-US" dirty="0"/>
              <a:t>Clinical Outcomes or Intermediate Clinical Outcome </a:t>
            </a:r>
          </a:p>
          <a:p>
            <a:pPr lvl="2"/>
            <a:r>
              <a:rPr lang="en-US" altLang="en-US" dirty="0"/>
              <a:t>Mortality, absence of complications, UTI rate</a:t>
            </a:r>
          </a:p>
          <a:p>
            <a:pPr lvl="1"/>
            <a:r>
              <a:rPr lang="en-US" altLang="en-US" dirty="0"/>
              <a:t>Process</a:t>
            </a:r>
          </a:p>
          <a:p>
            <a:pPr lvl="2"/>
            <a:r>
              <a:rPr lang="en-US" altLang="en-US" dirty="0"/>
              <a:t>Administration of antibiotic prior to surgery</a:t>
            </a:r>
          </a:p>
          <a:p>
            <a:pPr lvl="1"/>
            <a:r>
              <a:rPr lang="en-US" altLang="en-US" dirty="0"/>
              <a:t>Structure</a:t>
            </a:r>
          </a:p>
          <a:p>
            <a:pPr lvl="2"/>
            <a:r>
              <a:rPr lang="en-US" altLang="en-US" dirty="0"/>
              <a:t>Staffing, availability of education/training</a:t>
            </a:r>
          </a:p>
          <a:p>
            <a:pPr lvl="1"/>
            <a:r>
              <a:rPr lang="en-US" altLang="en-US" dirty="0"/>
              <a:t>Composite</a:t>
            </a:r>
          </a:p>
          <a:p>
            <a:pPr lvl="2"/>
            <a:r>
              <a:rPr lang="en-US" altLang="en-US" dirty="0"/>
              <a:t>Combination of two or more measures used to generate a single score (sum, average, weighted average, etc.)</a:t>
            </a:r>
          </a:p>
        </p:txBody>
      </p:sp>
      <p:sp>
        <p:nvSpPr>
          <p:cNvPr id="144386" name="Rectangle 2"/>
          <p:cNvSpPr>
            <a:spLocks noGrp="1" noChangeArrowheads="1"/>
          </p:cNvSpPr>
          <p:nvPr>
            <p:ph type="title"/>
          </p:nvPr>
        </p:nvSpPr>
        <p:spPr/>
        <p:txBody>
          <a:bodyPr/>
          <a:lstStyle/>
          <a:p>
            <a:r>
              <a:rPr lang="en-US" altLang="en-US"/>
              <a:t>Metric-Driven Transformation</a:t>
            </a:r>
            <a:endParaRPr lang="en-US" altLang="en-US" dirty="0"/>
          </a:p>
        </p:txBody>
      </p:sp>
    </p:spTree>
    <p:extLst>
      <p:ext uri="{BB962C8B-B14F-4D97-AF65-F5344CB8AC3E}">
        <p14:creationId xmlns:p14="http://schemas.microsoft.com/office/powerpoint/2010/main" val="24496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p:txBody>
          <a:bodyPr>
            <a:normAutofit fontScale="92500" lnSpcReduction="20000"/>
          </a:bodyPr>
          <a:lstStyle/>
          <a:p>
            <a:r>
              <a:rPr lang="en-US" altLang="en-US"/>
              <a:t>Types of Measures Continued</a:t>
            </a:r>
          </a:p>
          <a:p>
            <a:pPr lvl="1"/>
            <a:r>
              <a:rPr lang="en-US" altLang="en-US"/>
              <a:t>Resource use and cost</a:t>
            </a:r>
          </a:p>
          <a:p>
            <a:pPr lvl="2"/>
            <a:r>
              <a:rPr lang="en-US" altLang="en-US"/>
              <a:t>RNs per patient day, FTEs per patient day, cost per DRG</a:t>
            </a:r>
          </a:p>
          <a:p>
            <a:pPr lvl="1"/>
            <a:r>
              <a:rPr lang="en-US" altLang="en-US"/>
              <a:t>Efficiency – combination of quality and resource use</a:t>
            </a:r>
          </a:p>
          <a:p>
            <a:pPr lvl="2"/>
            <a:r>
              <a:rPr lang="en-US" altLang="en-US"/>
              <a:t>Relationship between nurse staffing and rate of UTIs</a:t>
            </a:r>
          </a:p>
          <a:p>
            <a:pPr lvl="1"/>
            <a:r>
              <a:rPr lang="en-US" altLang="en-US"/>
              <a:t>Balancing </a:t>
            </a:r>
          </a:p>
          <a:p>
            <a:pPr lvl="2"/>
            <a:r>
              <a:rPr lang="en-US" altLang="en-US"/>
              <a:t>Readmission rate as a balancing measure for effort to reduce length of stay.</a:t>
            </a:r>
            <a:endParaRPr lang="en-US" altLang="en-US" dirty="0"/>
          </a:p>
        </p:txBody>
      </p:sp>
      <p:sp>
        <p:nvSpPr>
          <p:cNvPr id="144386" name="Rectangle 2"/>
          <p:cNvSpPr>
            <a:spLocks noGrp="1" noChangeArrowheads="1"/>
          </p:cNvSpPr>
          <p:nvPr>
            <p:ph type="title"/>
          </p:nvPr>
        </p:nvSpPr>
        <p:spPr/>
        <p:txBody>
          <a:bodyPr/>
          <a:lstStyle/>
          <a:p>
            <a:r>
              <a:rPr lang="en-US" altLang="en-US"/>
              <a:t>Metric-Driven Transformation</a:t>
            </a:r>
            <a:endParaRPr lang="en-US" altLang="en-US" dirty="0"/>
          </a:p>
        </p:txBody>
      </p:sp>
    </p:spTree>
    <p:extLst>
      <p:ext uri="{BB962C8B-B14F-4D97-AF65-F5344CB8AC3E}">
        <p14:creationId xmlns:p14="http://schemas.microsoft.com/office/powerpoint/2010/main" val="1999253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715818" y="1579055"/>
            <a:ext cx="7970981" cy="4773619"/>
          </a:xfrm>
        </p:spPr>
        <p:txBody>
          <a:bodyPr>
            <a:normAutofit fontScale="77500" lnSpcReduction="20000"/>
          </a:bodyPr>
          <a:lstStyle/>
          <a:p>
            <a:r>
              <a:rPr lang="en-US" altLang="en-US" dirty="0"/>
              <a:t>Mean </a:t>
            </a:r>
          </a:p>
          <a:p>
            <a:pPr lvl="1"/>
            <a:r>
              <a:rPr lang="en-US" altLang="en-US" dirty="0"/>
              <a:t>Average of a data set </a:t>
            </a:r>
          </a:p>
          <a:p>
            <a:r>
              <a:rPr lang="en-US" altLang="en-US" dirty="0"/>
              <a:t>Median  </a:t>
            </a:r>
          </a:p>
          <a:p>
            <a:pPr lvl="1"/>
            <a:r>
              <a:rPr lang="en-US" altLang="en-US" dirty="0"/>
              <a:t>Found by ordering the set from lowest to highest and finding the exact middle</a:t>
            </a:r>
          </a:p>
          <a:p>
            <a:r>
              <a:rPr lang="en-US" altLang="en-US" dirty="0"/>
              <a:t>Standard deviation </a:t>
            </a:r>
          </a:p>
          <a:p>
            <a:pPr lvl="1"/>
            <a:r>
              <a:rPr lang="en-US" altLang="en-US" dirty="0"/>
              <a:t>Used to quantify the amount of variation or dispersion of a set of data values</a:t>
            </a:r>
          </a:p>
          <a:p>
            <a:r>
              <a:rPr lang="en-US" altLang="en-US" dirty="0"/>
              <a:t>P Value </a:t>
            </a:r>
          </a:p>
          <a:p>
            <a:pPr lvl="1"/>
            <a:r>
              <a:rPr lang="en-US" altLang="en-US" dirty="0"/>
              <a:t>Level of marginal significance within a statistical hypothesis test representing the probability of the occurrence of a given event </a:t>
            </a:r>
          </a:p>
          <a:p>
            <a:pPr lvl="1"/>
            <a:r>
              <a:rPr lang="en-US" altLang="en-US" dirty="0"/>
              <a:t>Used as an alternative to rejection points to provide the smallest level of significance at which the null hypothesis would be rejected</a:t>
            </a:r>
          </a:p>
          <a:p>
            <a:endParaRPr lang="en-US" altLang="en-US" dirty="0"/>
          </a:p>
        </p:txBody>
      </p:sp>
      <p:sp>
        <p:nvSpPr>
          <p:cNvPr id="145410" name="Rectangle 2"/>
          <p:cNvSpPr>
            <a:spLocks noGrp="1" noChangeArrowheads="1"/>
          </p:cNvSpPr>
          <p:nvPr>
            <p:ph type="title"/>
          </p:nvPr>
        </p:nvSpPr>
        <p:spPr/>
        <p:txBody>
          <a:bodyPr/>
          <a:lstStyle/>
          <a:p>
            <a:r>
              <a:rPr lang="en-US" altLang="en-US"/>
              <a:t>Statistics</a:t>
            </a:r>
            <a:endParaRPr lang="en-US" altLang="en-US" dirty="0"/>
          </a:p>
        </p:txBody>
      </p:sp>
    </p:spTree>
    <p:extLst>
      <p:ext uri="{BB962C8B-B14F-4D97-AF65-F5344CB8AC3E}">
        <p14:creationId xmlns:p14="http://schemas.microsoft.com/office/powerpoint/2010/main" val="4104934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715818" y="1579055"/>
            <a:ext cx="7970981" cy="4400640"/>
          </a:xfrm>
        </p:spPr>
        <p:txBody>
          <a:bodyPr>
            <a:normAutofit fontScale="85000" lnSpcReduction="20000"/>
          </a:bodyPr>
          <a:lstStyle/>
          <a:p>
            <a:r>
              <a:rPr lang="en-US" altLang="en-US" dirty="0"/>
              <a:t>Group techniques for participation and idea generation:</a:t>
            </a:r>
          </a:p>
          <a:p>
            <a:pPr lvl="1"/>
            <a:r>
              <a:rPr lang="en-US" altLang="en-US" dirty="0"/>
              <a:t>Delphi Approach</a:t>
            </a:r>
          </a:p>
          <a:p>
            <a:pPr lvl="2"/>
            <a:r>
              <a:rPr lang="en-US" altLang="en-US" dirty="0"/>
              <a:t>Each member of group writes ideas anonymously</a:t>
            </a:r>
          </a:p>
          <a:p>
            <a:pPr lvl="2"/>
            <a:r>
              <a:rPr lang="en-US" altLang="en-US" dirty="0"/>
              <a:t>Ideas listed and prioritized by group</a:t>
            </a:r>
          </a:p>
          <a:p>
            <a:pPr lvl="2"/>
            <a:r>
              <a:rPr lang="en-US" altLang="en-US" dirty="0"/>
              <a:t>Ideas voted upon to determine final selection</a:t>
            </a:r>
          </a:p>
          <a:p>
            <a:pPr lvl="1"/>
            <a:r>
              <a:rPr lang="en-US" altLang="en-US" dirty="0"/>
              <a:t>Nominal Group Technique</a:t>
            </a:r>
          </a:p>
          <a:p>
            <a:pPr lvl="2"/>
            <a:r>
              <a:rPr lang="en-US" altLang="en-US" dirty="0"/>
              <a:t>Divide into small groups</a:t>
            </a:r>
          </a:p>
          <a:p>
            <a:pPr lvl="2"/>
            <a:r>
              <a:rPr lang="en-US" altLang="en-US" dirty="0"/>
              <a:t>Write down ideas</a:t>
            </a:r>
          </a:p>
          <a:p>
            <a:pPr lvl="2"/>
            <a:r>
              <a:rPr lang="en-US" altLang="en-US" dirty="0"/>
              <a:t>List ideas by members in success</a:t>
            </a:r>
          </a:p>
          <a:p>
            <a:pPr lvl="2"/>
            <a:r>
              <a:rPr lang="en-US" altLang="en-US" dirty="0"/>
              <a:t>Discuss and rank ideas</a:t>
            </a:r>
          </a:p>
          <a:p>
            <a:pPr lvl="1"/>
            <a:r>
              <a:rPr lang="en-US" altLang="en-US" dirty="0"/>
              <a:t>Brainstorming</a:t>
            </a:r>
          </a:p>
        </p:txBody>
      </p:sp>
      <p:sp>
        <p:nvSpPr>
          <p:cNvPr id="146434" name="Rectangle 2"/>
          <p:cNvSpPr>
            <a:spLocks noGrp="1" noChangeArrowheads="1"/>
          </p:cNvSpPr>
          <p:nvPr>
            <p:ph type="title"/>
          </p:nvPr>
        </p:nvSpPr>
        <p:spPr/>
        <p:txBody>
          <a:bodyPr/>
          <a:lstStyle/>
          <a:p>
            <a:r>
              <a:rPr lang="en-US" altLang="en-US"/>
              <a:t>Tools to Facilitate Planning</a:t>
            </a:r>
            <a:endParaRPr lang="en-US" altLang="en-US" dirty="0"/>
          </a:p>
        </p:txBody>
      </p:sp>
    </p:spTree>
    <p:extLst>
      <p:ext uri="{BB962C8B-B14F-4D97-AF65-F5344CB8AC3E}">
        <p14:creationId xmlns:p14="http://schemas.microsoft.com/office/powerpoint/2010/main" val="237421645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p:txBody>
          <a:bodyPr>
            <a:noAutofit/>
          </a:bodyPr>
          <a:lstStyle/>
          <a:p>
            <a:pPr eaLnBrk="1" hangingPunct="1">
              <a:buFontTx/>
              <a:buNone/>
            </a:pPr>
            <a:r>
              <a:rPr lang="en-US" altLang="en-US" sz="2400"/>
              <a:t>•	Graphing and charting tools</a:t>
            </a:r>
          </a:p>
          <a:p>
            <a:pPr lvl="1" eaLnBrk="1" hangingPunct="1"/>
            <a:r>
              <a:rPr lang="en-US" altLang="en-US" sz="2400"/>
              <a:t>Histogram</a:t>
            </a:r>
          </a:p>
          <a:p>
            <a:pPr lvl="2" eaLnBrk="1" hangingPunct="1"/>
            <a:r>
              <a:rPr lang="en-US" altLang="en-US" sz="2400"/>
              <a:t>Specialized type of bar chart</a:t>
            </a:r>
          </a:p>
          <a:p>
            <a:pPr lvl="2" eaLnBrk="1" hangingPunct="1"/>
            <a:r>
              <a:rPr lang="en-US" altLang="en-US" sz="2400"/>
              <a:t>Shows how frequently data in each class occurs in the data</a:t>
            </a:r>
          </a:p>
          <a:p>
            <a:pPr lvl="2" eaLnBrk="1" hangingPunct="1"/>
            <a:r>
              <a:rPr lang="en-US" altLang="en-US" sz="2400"/>
              <a:t>Graphs frequency and response variable range</a:t>
            </a:r>
          </a:p>
          <a:p>
            <a:pPr lvl="3" eaLnBrk="1" hangingPunct="1"/>
            <a:r>
              <a:rPr lang="en-US" altLang="en-US" sz="2400"/>
              <a:t>High bars indicate more points in a class </a:t>
            </a:r>
          </a:p>
          <a:p>
            <a:pPr lvl="3" eaLnBrk="1" hangingPunct="1"/>
            <a:r>
              <a:rPr lang="en-US" altLang="en-US" sz="2400"/>
              <a:t>Low bars indicate less points</a:t>
            </a:r>
            <a:endParaRPr lang="en-US" altLang="en-US" sz="2400" dirty="0"/>
          </a:p>
        </p:txBody>
      </p:sp>
      <p:sp>
        <p:nvSpPr>
          <p:cNvPr id="147458" name="Rectangle 2"/>
          <p:cNvSpPr>
            <a:spLocks noGrp="1" noChangeArrowheads="1"/>
          </p:cNvSpPr>
          <p:nvPr>
            <p:ph type="title"/>
          </p:nvPr>
        </p:nvSpPr>
        <p:spPr/>
        <p:txBody>
          <a:bodyPr>
            <a:normAutofit/>
          </a:bodyPr>
          <a:lstStyle/>
          <a:p>
            <a:pPr eaLnBrk="1" hangingPunct="1"/>
            <a:r>
              <a:rPr lang="en-US" altLang="en-US"/>
              <a:t>Performance Measurement Tools</a:t>
            </a:r>
            <a:endParaRPr lang="en-US" altLang="en-US" dirty="0"/>
          </a:p>
        </p:txBody>
      </p:sp>
    </p:spTree>
    <p:extLst>
      <p:ext uri="{BB962C8B-B14F-4D97-AF65-F5344CB8AC3E}">
        <p14:creationId xmlns:p14="http://schemas.microsoft.com/office/powerpoint/2010/main" val="1614892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p:txBody>
          <a:bodyPr/>
          <a:lstStyle/>
          <a:p>
            <a:pPr eaLnBrk="1" hangingPunct="1">
              <a:buFontTx/>
              <a:buNone/>
            </a:pPr>
            <a:r>
              <a:rPr lang="en-US" altLang="en-US" sz="2800"/>
              <a:t>Example: Histogram</a:t>
            </a:r>
            <a:endParaRPr lang="en-US" altLang="en-US" sz="2800" dirty="0"/>
          </a:p>
        </p:txBody>
      </p:sp>
      <p:sp>
        <p:nvSpPr>
          <p:cNvPr id="148482" name="Rectangle 2"/>
          <p:cNvSpPr>
            <a:spLocks noGrp="1" noChangeArrowheads="1"/>
          </p:cNvSpPr>
          <p:nvPr>
            <p:ph type="title"/>
          </p:nvPr>
        </p:nvSpPr>
        <p:spPr/>
        <p:txBody>
          <a:bodyPr>
            <a:normAutofit/>
          </a:bodyPr>
          <a:lstStyle/>
          <a:p>
            <a:pPr eaLnBrk="1" hangingPunct="1"/>
            <a:r>
              <a:rPr lang="en-US" altLang="en-US"/>
              <a:t>Performance Measurement Tools</a:t>
            </a:r>
            <a:endParaRPr lang="en-US" altLang="en-US" dirty="0"/>
          </a:p>
        </p:txBody>
      </p:sp>
      <p:pic>
        <p:nvPicPr>
          <p:cNvPr id="370690" name="Picture 2"/>
          <p:cNvPicPr>
            <a:picLocks noChangeAspect="1" noChangeArrowheads="1"/>
          </p:cNvPicPr>
          <p:nvPr/>
        </p:nvPicPr>
        <p:blipFill>
          <a:blip r:embed="rId3" cstate="print"/>
          <a:srcRect/>
          <a:stretch>
            <a:fillRect/>
          </a:stretch>
        </p:blipFill>
        <p:spPr bwMode="auto">
          <a:xfrm>
            <a:off x="3549316" y="2334687"/>
            <a:ext cx="4832684" cy="3517744"/>
          </a:xfrm>
          <a:prstGeom prst="rect">
            <a:avLst/>
          </a:prstGeom>
          <a:noFill/>
          <a:ln w="9525">
            <a:noFill/>
            <a:miter lim="800000"/>
            <a:headEnd/>
            <a:tailEnd/>
          </a:ln>
        </p:spPr>
      </p:pic>
    </p:spTree>
    <p:extLst>
      <p:ext uri="{BB962C8B-B14F-4D97-AF65-F5344CB8AC3E}">
        <p14:creationId xmlns:p14="http://schemas.microsoft.com/office/powerpoint/2010/main" val="341038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t>Adhere to ethical business principles</a:t>
            </a:r>
          </a:p>
          <a:p>
            <a:r>
              <a:rPr lang="en-US"/>
              <a:t>Employ comparative analysis strategies (e.g., indicators, benchmarks)</a:t>
            </a:r>
          </a:p>
          <a:p>
            <a:r>
              <a:rPr lang="en-US"/>
              <a:t>Prepare and deliver business communications (e.g., presentations, reports, project plans)</a:t>
            </a:r>
          </a:p>
          <a:p>
            <a:r>
              <a:rPr lang="en-US"/>
              <a:t>Facilitate group discussions and meetings (e.g., consensus building, conflict resolution)</a:t>
            </a:r>
          </a:p>
          <a:p>
            <a:r>
              <a:rPr lang="en-US"/>
              <a:t>Provide consultative services to the organization on IT matters</a:t>
            </a:r>
          </a:p>
          <a:p>
            <a:endParaRPr lang="en-US" dirty="0"/>
          </a:p>
        </p:txBody>
      </p:sp>
      <p:sp>
        <p:nvSpPr>
          <p:cNvPr id="187393" name="Title 1"/>
          <p:cNvSpPr>
            <a:spLocks noGrp="1"/>
          </p:cNvSpPr>
          <p:nvPr>
            <p:ph type="title"/>
          </p:nvPr>
        </p:nvSpPr>
        <p:spPr/>
        <p:txBody>
          <a:bodyPr/>
          <a:lstStyle/>
          <a:p>
            <a:r>
              <a:rPr lang="en-US" altLang="en-US"/>
              <a:t>Learning Objectives</a:t>
            </a:r>
            <a:endParaRPr lang="en-US" altLang="en-US" dirty="0"/>
          </a:p>
        </p:txBody>
      </p:sp>
    </p:spTree>
    <p:custDataLst>
      <p:tags r:id="rId1"/>
    </p:custDataLst>
    <p:extLst>
      <p:ext uri="{BB962C8B-B14F-4D97-AF65-F5344CB8AC3E}">
        <p14:creationId xmlns:p14="http://schemas.microsoft.com/office/powerpoint/2010/main" val="386427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idx="1"/>
          </p:nvPr>
        </p:nvSpPr>
        <p:spPr>
          <a:xfrm>
            <a:off x="715818" y="1579055"/>
            <a:ext cx="7970981" cy="4496892"/>
          </a:xfrm>
        </p:spPr>
        <p:txBody>
          <a:bodyPr>
            <a:normAutofit fontScale="85000" lnSpcReduction="20000"/>
          </a:bodyPr>
          <a:lstStyle/>
          <a:p>
            <a:r>
              <a:rPr lang="en-US" altLang="en-US" dirty="0"/>
              <a:t>Bar Chart</a:t>
            </a:r>
          </a:p>
          <a:p>
            <a:pPr lvl="1"/>
            <a:r>
              <a:rPr lang="en-US" altLang="en-US" dirty="0"/>
              <a:t>Useful for comparing classes or groups of data </a:t>
            </a:r>
          </a:p>
          <a:p>
            <a:pPr lvl="1"/>
            <a:r>
              <a:rPr lang="en-US" altLang="en-US" dirty="0"/>
              <a:t>Graphically summarizes and displays differences between groups of data</a:t>
            </a:r>
          </a:p>
          <a:p>
            <a:pPr lvl="1"/>
            <a:r>
              <a:rPr lang="en-US" altLang="en-US" dirty="0"/>
              <a:t>Bar heights represent observed frequencies</a:t>
            </a:r>
          </a:p>
          <a:p>
            <a:pPr lvl="1"/>
            <a:r>
              <a:rPr lang="en-US" altLang="en-US" dirty="0"/>
              <a:t>Look for</a:t>
            </a:r>
          </a:p>
          <a:p>
            <a:pPr lvl="2"/>
            <a:r>
              <a:rPr lang="en-US" altLang="en-US" dirty="0"/>
              <a:t>Tallest bar</a:t>
            </a:r>
          </a:p>
          <a:p>
            <a:pPr lvl="2"/>
            <a:r>
              <a:rPr lang="en-US" altLang="en-US" dirty="0"/>
              <a:t>Shortest bar</a:t>
            </a:r>
          </a:p>
          <a:p>
            <a:pPr lvl="2"/>
            <a:r>
              <a:rPr lang="en-US" altLang="en-US" dirty="0"/>
              <a:t>Growth or shrinking of the bars over time</a:t>
            </a:r>
          </a:p>
          <a:p>
            <a:pPr lvl="2"/>
            <a:r>
              <a:rPr lang="en-US" altLang="en-US" dirty="0"/>
              <a:t>One bar relative to another</a:t>
            </a:r>
          </a:p>
          <a:p>
            <a:pPr lvl="2"/>
            <a:r>
              <a:rPr lang="en-US" altLang="en-US" dirty="0"/>
              <a:t>Change in bars representing the same category in different classes</a:t>
            </a:r>
          </a:p>
        </p:txBody>
      </p:sp>
      <p:sp>
        <p:nvSpPr>
          <p:cNvPr id="149506" name="Rectangle 2"/>
          <p:cNvSpPr>
            <a:spLocks noGrp="1" noChangeArrowheads="1"/>
          </p:cNvSpPr>
          <p:nvPr>
            <p:ph type="title"/>
          </p:nvPr>
        </p:nvSpPr>
        <p:spPr/>
        <p:txBody>
          <a:bodyPr/>
          <a:lstStyle/>
          <a:p>
            <a:r>
              <a:rPr lang="en-US" altLang="en-US"/>
              <a:t>Performance Measurement Tools</a:t>
            </a:r>
            <a:endParaRPr lang="en-US" altLang="en-US" dirty="0"/>
          </a:p>
        </p:txBody>
      </p:sp>
    </p:spTree>
    <p:extLst>
      <p:ext uri="{BB962C8B-B14F-4D97-AF65-F5344CB8AC3E}">
        <p14:creationId xmlns:p14="http://schemas.microsoft.com/office/powerpoint/2010/main" val="2839986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p:txBody>
          <a:bodyPr/>
          <a:lstStyle/>
          <a:p>
            <a:pPr eaLnBrk="1" hangingPunct="1">
              <a:buFontTx/>
              <a:buNone/>
            </a:pPr>
            <a:r>
              <a:rPr lang="en-US" altLang="en-US" sz="2800"/>
              <a:t>Example: Bar Chart</a:t>
            </a:r>
            <a:endParaRPr lang="en-US" altLang="en-US" sz="2800" dirty="0"/>
          </a:p>
        </p:txBody>
      </p:sp>
      <p:sp>
        <p:nvSpPr>
          <p:cNvPr id="150530" name="Rectangle 2"/>
          <p:cNvSpPr>
            <a:spLocks noGrp="1" noChangeArrowheads="1"/>
          </p:cNvSpPr>
          <p:nvPr>
            <p:ph type="title"/>
          </p:nvPr>
        </p:nvSpPr>
        <p:spPr/>
        <p:txBody>
          <a:bodyPr>
            <a:normAutofit/>
          </a:bodyPr>
          <a:lstStyle/>
          <a:p>
            <a:pPr eaLnBrk="1" hangingPunct="1"/>
            <a:r>
              <a:rPr lang="en-US" altLang="en-US"/>
              <a:t>Performance Measurement Tools</a:t>
            </a:r>
            <a:endParaRPr lang="en-US" altLang="en-US" dirty="0"/>
          </a:p>
        </p:txBody>
      </p:sp>
      <p:pic>
        <p:nvPicPr>
          <p:cNvPr id="371714" name="Picture 2"/>
          <p:cNvPicPr>
            <a:picLocks noChangeAspect="1" noChangeArrowheads="1"/>
          </p:cNvPicPr>
          <p:nvPr/>
        </p:nvPicPr>
        <p:blipFill>
          <a:blip r:embed="rId3" cstate="print"/>
          <a:srcRect/>
          <a:stretch>
            <a:fillRect/>
          </a:stretch>
        </p:blipFill>
        <p:spPr bwMode="auto">
          <a:xfrm>
            <a:off x="4311316" y="2438400"/>
            <a:ext cx="3886200" cy="3498549"/>
          </a:xfrm>
          <a:prstGeom prst="rect">
            <a:avLst/>
          </a:prstGeom>
          <a:noFill/>
          <a:ln w="9525">
            <a:noFill/>
            <a:miter lim="800000"/>
            <a:headEnd/>
            <a:tailEnd/>
          </a:ln>
        </p:spPr>
      </p:pic>
    </p:spTree>
    <p:extLst>
      <p:ext uri="{BB962C8B-B14F-4D97-AF65-F5344CB8AC3E}">
        <p14:creationId xmlns:p14="http://schemas.microsoft.com/office/powerpoint/2010/main" val="2774293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p:txBody>
          <a:bodyPr>
            <a:normAutofit fontScale="92500" lnSpcReduction="20000"/>
          </a:bodyPr>
          <a:lstStyle/>
          <a:p>
            <a:pPr eaLnBrk="1" hangingPunct="1">
              <a:buFontTx/>
              <a:buNone/>
            </a:pPr>
            <a:r>
              <a:rPr lang="en-US" altLang="en-US" sz="2800" b="1" dirty="0"/>
              <a:t>•	</a:t>
            </a:r>
            <a:r>
              <a:rPr lang="en-US" altLang="en-US" sz="2400" dirty="0"/>
              <a:t>Pareto Chart</a:t>
            </a:r>
            <a:endParaRPr lang="en-US" altLang="en-US" sz="2400" b="1" dirty="0"/>
          </a:p>
          <a:p>
            <a:pPr lvl="1" eaLnBrk="1" hangingPunct="1"/>
            <a:r>
              <a:rPr lang="en-US" altLang="en-US" sz="2400" dirty="0"/>
              <a:t>The Pareto Principle: 80% of problems usually stem from 20% of the causes </a:t>
            </a:r>
          </a:p>
          <a:p>
            <a:pPr lvl="1" eaLnBrk="1" hangingPunct="1"/>
            <a:r>
              <a:rPr lang="en-US" altLang="en-US" sz="2400" dirty="0"/>
              <a:t>Pareto charts display the Pareto principle in action</a:t>
            </a:r>
          </a:p>
          <a:p>
            <a:pPr lvl="2" eaLnBrk="1" hangingPunct="1"/>
            <a:r>
              <a:rPr lang="en-US" altLang="en-US" sz="2400" dirty="0"/>
              <a:t>Arrange data to reveal the few factors that cause most of the problems</a:t>
            </a:r>
          </a:p>
          <a:p>
            <a:pPr lvl="1" eaLnBrk="1" hangingPunct="1"/>
            <a:r>
              <a:rPr lang="en-US" altLang="en-US" sz="2400" dirty="0"/>
              <a:t>Values are arranged in ascending order</a:t>
            </a:r>
          </a:p>
          <a:p>
            <a:pPr lvl="1" eaLnBrk="1" hangingPunct="1"/>
            <a:r>
              <a:rPr lang="en-US" altLang="en-US" sz="2400" dirty="0"/>
              <a:t>Summarizes and displays relative importance of differences between groups of data</a:t>
            </a:r>
          </a:p>
          <a:p>
            <a:pPr lvl="1" eaLnBrk="1" hangingPunct="1"/>
            <a:endParaRPr lang="en-US" altLang="en-US" sz="2400" dirty="0"/>
          </a:p>
          <a:p>
            <a:pPr lvl="1" eaLnBrk="1" hangingPunct="1">
              <a:buFontTx/>
              <a:buNone/>
            </a:pPr>
            <a:endParaRPr lang="en-US" altLang="en-US" dirty="0"/>
          </a:p>
        </p:txBody>
      </p:sp>
      <p:sp>
        <p:nvSpPr>
          <p:cNvPr id="151554" name="Rectangle 2"/>
          <p:cNvSpPr>
            <a:spLocks noGrp="1" noChangeArrowheads="1"/>
          </p:cNvSpPr>
          <p:nvPr>
            <p:ph type="title"/>
          </p:nvPr>
        </p:nvSpPr>
        <p:spPr/>
        <p:txBody>
          <a:bodyPr>
            <a:normAutofit/>
          </a:bodyPr>
          <a:lstStyle/>
          <a:p>
            <a:pPr eaLnBrk="1" hangingPunct="1"/>
            <a:r>
              <a:rPr lang="en-US" altLang="en-US"/>
              <a:t>Performance Measurement Tools</a:t>
            </a:r>
            <a:endParaRPr lang="en-US" altLang="en-US" dirty="0"/>
          </a:p>
        </p:txBody>
      </p:sp>
    </p:spTree>
    <p:extLst>
      <p:ext uri="{BB962C8B-B14F-4D97-AF65-F5344CB8AC3E}">
        <p14:creationId xmlns:p14="http://schemas.microsoft.com/office/powerpoint/2010/main" val="304196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p:txBody>
          <a:bodyPr/>
          <a:lstStyle/>
          <a:p>
            <a:pPr eaLnBrk="1" hangingPunct="1">
              <a:buFontTx/>
              <a:buNone/>
            </a:pPr>
            <a:r>
              <a:rPr lang="en-US" altLang="en-US" sz="2800"/>
              <a:t>Example: Pareto Chart</a:t>
            </a:r>
            <a:endParaRPr lang="en-US" altLang="en-US" sz="2800" dirty="0"/>
          </a:p>
        </p:txBody>
      </p:sp>
      <p:sp>
        <p:nvSpPr>
          <p:cNvPr id="152578" name="Rectangle 2"/>
          <p:cNvSpPr>
            <a:spLocks noGrp="1" noChangeArrowheads="1"/>
          </p:cNvSpPr>
          <p:nvPr>
            <p:ph type="title"/>
          </p:nvPr>
        </p:nvSpPr>
        <p:spPr/>
        <p:txBody>
          <a:bodyPr>
            <a:normAutofit/>
          </a:bodyPr>
          <a:lstStyle/>
          <a:p>
            <a:pPr eaLnBrk="1" hangingPunct="1"/>
            <a:r>
              <a:rPr lang="en-US" altLang="en-US"/>
              <a:t>Performance Measurement Tools</a:t>
            </a:r>
            <a:endParaRPr lang="en-US" altLang="en-US" dirty="0"/>
          </a:p>
        </p:txBody>
      </p:sp>
      <p:pic>
        <p:nvPicPr>
          <p:cNvPr id="152580" name="Picture 4" descr="Simple example of a Pareto chart using hypothetical data showing the relative frequency of reasons for arriving late at 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462" y="3009535"/>
            <a:ext cx="5394158" cy="331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324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p:txBody>
          <a:bodyPr>
            <a:normAutofit/>
          </a:bodyPr>
          <a:lstStyle/>
          <a:p>
            <a:r>
              <a:rPr lang="en-US" altLang="en-US" sz="2400" dirty="0"/>
              <a:t>Scatter Plot 	</a:t>
            </a:r>
          </a:p>
          <a:p>
            <a:pPr lvl="1"/>
            <a:r>
              <a:rPr lang="en-US" altLang="en-US" sz="2400" dirty="0"/>
              <a:t>Similar to line graphs in that they use horizontal and vertical axes to plot data points</a:t>
            </a:r>
          </a:p>
          <a:p>
            <a:pPr lvl="1"/>
            <a:r>
              <a:rPr lang="en-US" altLang="en-US" dirty="0"/>
              <a:t>H</a:t>
            </a:r>
            <a:r>
              <a:rPr lang="en-US" altLang="en-US" sz="2400" dirty="0"/>
              <a:t>ave a very specific purpose to show how much one variable is affected by another</a:t>
            </a:r>
          </a:p>
          <a:p>
            <a:pPr lvl="1"/>
            <a:r>
              <a:rPr lang="en-US" altLang="en-US" dirty="0"/>
              <a:t>T</a:t>
            </a:r>
            <a:r>
              <a:rPr lang="en-US" altLang="en-US" sz="2400" dirty="0"/>
              <a:t>he relationship between two variables is called their correlation</a:t>
            </a:r>
          </a:p>
          <a:p>
            <a:pPr eaLnBrk="1" hangingPunct="1">
              <a:buFontTx/>
              <a:buNone/>
            </a:pPr>
            <a:endParaRPr lang="en-US" altLang="en-US" sz="2400" b="1" dirty="0"/>
          </a:p>
          <a:p>
            <a:pPr lvl="1" eaLnBrk="1" hangingPunct="1"/>
            <a:endParaRPr lang="en-US" altLang="en-US" sz="2400" dirty="0"/>
          </a:p>
          <a:p>
            <a:pPr lvl="1" eaLnBrk="1" hangingPunct="1">
              <a:buFontTx/>
              <a:buNone/>
            </a:pPr>
            <a:endParaRPr lang="en-US" altLang="en-US" dirty="0"/>
          </a:p>
        </p:txBody>
      </p:sp>
      <p:sp>
        <p:nvSpPr>
          <p:cNvPr id="151554" name="Rectangle 2"/>
          <p:cNvSpPr>
            <a:spLocks noGrp="1" noChangeArrowheads="1"/>
          </p:cNvSpPr>
          <p:nvPr>
            <p:ph type="title"/>
          </p:nvPr>
        </p:nvSpPr>
        <p:spPr/>
        <p:txBody>
          <a:bodyPr>
            <a:normAutofit/>
          </a:bodyPr>
          <a:lstStyle/>
          <a:p>
            <a:pPr eaLnBrk="1" hangingPunct="1"/>
            <a:r>
              <a:rPr lang="en-US" altLang="en-US"/>
              <a:t>Performance Measurement Tools</a:t>
            </a:r>
            <a:endParaRPr lang="en-US" altLang="en-US" dirty="0"/>
          </a:p>
        </p:txBody>
      </p:sp>
    </p:spTree>
    <p:extLst>
      <p:ext uri="{BB962C8B-B14F-4D97-AF65-F5344CB8AC3E}">
        <p14:creationId xmlns:p14="http://schemas.microsoft.com/office/powerpoint/2010/main" val="841171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idx="1"/>
          </p:nvPr>
        </p:nvSpPr>
        <p:spPr/>
        <p:txBody>
          <a:bodyPr/>
          <a:lstStyle/>
          <a:p>
            <a:pPr eaLnBrk="1" hangingPunct="1">
              <a:buFontTx/>
              <a:buNone/>
            </a:pPr>
            <a:r>
              <a:rPr lang="en-US" altLang="en-US" sz="2800"/>
              <a:t>Example: Scatter Plot</a:t>
            </a:r>
            <a:endParaRPr lang="en-US" altLang="en-US" sz="2800" dirty="0"/>
          </a:p>
        </p:txBody>
      </p:sp>
      <p:sp>
        <p:nvSpPr>
          <p:cNvPr id="153602" name="Rectangle 2"/>
          <p:cNvSpPr>
            <a:spLocks noGrp="1" noChangeArrowheads="1"/>
          </p:cNvSpPr>
          <p:nvPr>
            <p:ph type="title"/>
          </p:nvPr>
        </p:nvSpPr>
        <p:spPr/>
        <p:txBody>
          <a:bodyPr>
            <a:normAutofit/>
          </a:bodyPr>
          <a:lstStyle/>
          <a:p>
            <a:pPr eaLnBrk="1" hangingPunct="1"/>
            <a:r>
              <a:rPr lang="en-US" altLang="en-US"/>
              <a:t>Performance Measurement Tools</a:t>
            </a:r>
            <a:endParaRPr lang="en-US" altLang="en-US" dirty="0"/>
          </a:p>
        </p:txBody>
      </p:sp>
      <p:pic>
        <p:nvPicPr>
          <p:cNvPr id="153604" name="Picture 5" descr="Oldfaithful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978" y="3928056"/>
            <a:ext cx="2370221" cy="236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5" name="Picture 6" descr="scatex1no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938" y="2758075"/>
            <a:ext cx="3810000" cy="250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2" name="Picture 2"/>
          <p:cNvPicPr>
            <a:picLocks noChangeAspect="1" noChangeArrowheads="1"/>
          </p:cNvPicPr>
          <p:nvPr/>
        </p:nvPicPr>
        <p:blipFill>
          <a:blip r:embed="rId5" cstate="print"/>
          <a:srcRect/>
          <a:stretch>
            <a:fillRect/>
          </a:stretch>
        </p:blipFill>
        <p:spPr bwMode="auto">
          <a:xfrm>
            <a:off x="5925402" y="2203113"/>
            <a:ext cx="2672602" cy="1723906"/>
          </a:xfrm>
          <a:prstGeom prst="rect">
            <a:avLst/>
          </a:prstGeom>
          <a:noFill/>
          <a:ln w="9525">
            <a:noFill/>
            <a:miter lim="800000"/>
            <a:headEnd/>
            <a:tailEnd/>
          </a:ln>
        </p:spPr>
      </p:pic>
    </p:spTree>
    <p:extLst>
      <p:ext uri="{BB962C8B-B14F-4D97-AF65-F5344CB8AC3E}">
        <p14:creationId xmlns:p14="http://schemas.microsoft.com/office/powerpoint/2010/main" val="746031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a:xfrm>
            <a:off x="715818" y="1579055"/>
            <a:ext cx="7970981" cy="4087819"/>
          </a:xfrm>
        </p:spPr>
        <p:txBody>
          <a:bodyPr>
            <a:normAutofit fontScale="92500" lnSpcReduction="20000"/>
          </a:bodyPr>
          <a:lstStyle/>
          <a:p>
            <a:r>
              <a:rPr lang="en-US" altLang="en-US" dirty="0"/>
              <a:t>Control Chart</a:t>
            </a:r>
          </a:p>
          <a:p>
            <a:pPr lvl="1"/>
            <a:r>
              <a:rPr lang="en-US" altLang="en-US" dirty="0"/>
              <a:t>Use to measure variance in </a:t>
            </a:r>
          </a:p>
          <a:p>
            <a:pPr lvl="2"/>
            <a:r>
              <a:rPr lang="en-US" altLang="en-US" dirty="0"/>
              <a:t>performance</a:t>
            </a:r>
          </a:p>
          <a:p>
            <a:pPr lvl="2"/>
            <a:r>
              <a:rPr lang="en-US" altLang="en-US" dirty="0"/>
              <a:t>quality </a:t>
            </a:r>
          </a:p>
          <a:p>
            <a:pPr lvl="1"/>
            <a:r>
              <a:rPr lang="en-US" altLang="en-US" dirty="0"/>
              <a:t>Utilizes upper and lower control limits based on standard deviation </a:t>
            </a:r>
          </a:p>
          <a:p>
            <a:pPr lvl="1"/>
            <a:r>
              <a:rPr lang="en-US" altLang="en-US" dirty="0"/>
              <a:t>Vertical axis identifies measurements</a:t>
            </a:r>
          </a:p>
          <a:p>
            <a:pPr lvl="1"/>
            <a:r>
              <a:rPr lang="en-US" altLang="en-US" dirty="0"/>
              <a:t>Horizontal axis reflects sequential measurement points over time</a:t>
            </a:r>
          </a:p>
          <a:p>
            <a:pPr lvl="1"/>
            <a:r>
              <a:rPr lang="en-US" altLang="en-US" dirty="0"/>
              <a:t>Process mean charted through center of chart</a:t>
            </a:r>
          </a:p>
        </p:txBody>
      </p:sp>
      <p:sp>
        <p:nvSpPr>
          <p:cNvPr id="154626" name="Rectangle 2"/>
          <p:cNvSpPr>
            <a:spLocks noGrp="1" noChangeArrowheads="1"/>
          </p:cNvSpPr>
          <p:nvPr>
            <p:ph type="title"/>
          </p:nvPr>
        </p:nvSpPr>
        <p:spPr/>
        <p:txBody>
          <a:bodyPr/>
          <a:lstStyle/>
          <a:p>
            <a:r>
              <a:rPr lang="en-US" altLang="en-US"/>
              <a:t>Performance Measurement Tools</a:t>
            </a:r>
            <a:endParaRPr lang="en-US" altLang="en-US" dirty="0"/>
          </a:p>
        </p:txBody>
      </p:sp>
    </p:spTree>
    <p:extLst>
      <p:ext uri="{BB962C8B-B14F-4D97-AF65-F5344CB8AC3E}">
        <p14:creationId xmlns:p14="http://schemas.microsoft.com/office/powerpoint/2010/main" val="2102769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p:txBody>
          <a:bodyPr/>
          <a:lstStyle/>
          <a:p>
            <a:pPr eaLnBrk="1" hangingPunct="1">
              <a:buFontTx/>
              <a:buNone/>
            </a:pPr>
            <a:r>
              <a:rPr lang="en-US" altLang="en-US" sz="2800"/>
              <a:t>Example: Control Chart</a:t>
            </a:r>
            <a:endParaRPr lang="en-US" altLang="en-US" sz="2800" dirty="0"/>
          </a:p>
        </p:txBody>
      </p:sp>
      <p:sp>
        <p:nvSpPr>
          <p:cNvPr id="155650" name="Rectangle 2"/>
          <p:cNvSpPr>
            <a:spLocks noGrp="1" noChangeArrowheads="1"/>
          </p:cNvSpPr>
          <p:nvPr>
            <p:ph type="title"/>
          </p:nvPr>
        </p:nvSpPr>
        <p:spPr/>
        <p:txBody>
          <a:bodyPr>
            <a:normAutofit/>
          </a:bodyPr>
          <a:lstStyle/>
          <a:p>
            <a:pPr eaLnBrk="1" hangingPunct="1"/>
            <a:r>
              <a:rPr lang="en-US" altLang="en-US"/>
              <a:t>Performance Measurement Tools</a:t>
            </a:r>
            <a:endParaRPr lang="en-US" altLang="en-US" dirty="0"/>
          </a:p>
        </p:txBody>
      </p:sp>
      <p:pic>
        <p:nvPicPr>
          <p:cNvPr id="155652" name="Picture 4" descr="Image:ControlChart.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916" y="2971800"/>
            <a:ext cx="6790792" cy="318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016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p:txBody>
          <a:bodyPr>
            <a:normAutofit fontScale="85000" lnSpcReduction="20000"/>
          </a:bodyPr>
          <a:lstStyle/>
          <a:p>
            <a:pPr eaLnBrk="1" hangingPunct="1">
              <a:buFontTx/>
              <a:buNone/>
            </a:pPr>
            <a:r>
              <a:rPr lang="en-US" altLang="en-US" sz="2800"/>
              <a:t>• Fishbone Diagram	</a:t>
            </a:r>
          </a:p>
          <a:p>
            <a:pPr lvl="1"/>
            <a:r>
              <a:rPr lang="en-US" altLang="en-US" sz="2800"/>
              <a:t>Cause and effect diagram</a:t>
            </a:r>
          </a:p>
          <a:p>
            <a:pPr lvl="1"/>
            <a:r>
              <a:rPr lang="en-US" altLang="en-US" sz="2800"/>
              <a:t>Used to explore all the potential or real causes of a problem</a:t>
            </a:r>
          </a:p>
          <a:p>
            <a:pPr lvl="1"/>
            <a:r>
              <a:rPr lang="en-US" altLang="en-US" sz="2800"/>
              <a:t>Causes arranged according to their level of importance or detail</a:t>
            </a:r>
          </a:p>
          <a:p>
            <a:pPr lvl="1"/>
            <a:r>
              <a:rPr lang="en-US" altLang="en-US" sz="2800"/>
              <a:t>Depicts relationships and hierarchy of events</a:t>
            </a:r>
          </a:p>
          <a:p>
            <a:pPr lvl="1"/>
            <a:r>
              <a:rPr lang="en-US" altLang="en-US" sz="2800"/>
              <a:t>Used for root-cause analysis or to identify requirements</a:t>
            </a:r>
            <a:endParaRPr lang="en-US" altLang="en-US" sz="2800" dirty="0"/>
          </a:p>
        </p:txBody>
      </p:sp>
      <p:sp>
        <p:nvSpPr>
          <p:cNvPr id="157698" name="Rectangle 2"/>
          <p:cNvSpPr>
            <a:spLocks noGrp="1" noChangeArrowheads="1"/>
          </p:cNvSpPr>
          <p:nvPr>
            <p:ph type="title"/>
          </p:nvPr>
        </p:nvSpPr>
        <p:spPr/>
        <p:txBody>
          <a:bodyPr/>
          <a:lstStyle/>
          <a:p>
            <a:r>
              <a:rPr lang="en-US" altLang="en-US"/>
              <a:t>Performance Measurement Tools</a:t>
            </a:r>
            <a:endParaRPr lang="en-US" altLang="en-US" dirty="0"/>
          </a:p>
        </p:txBody>
      </p:sp>
    </p:spTree>
    <p:extLst>
      <p:ext uri="{BB962C8B-B14F-4D97-AF65-F5344CB8AC3E}">
        <p14:creationId xmlns:p14="http://schemas.microsoft.com/office/powerpoint/2010/main" val="3083470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Performance Measurement Tools</a:t>
            </a:r>
            <a:endParaRPr lang="en-US" dirty="0"/>
          </a:p>
        </p:txBody>
      </p:sp>
      <p:pic>
        <p:nvPicPr>
          <p:cNvPr id="369666" name="Picture 2"/>
          <p:cNvPicPr>
            <a:picLocks noChangeAspect="1" noChangeArrowheads="1"/>
          </p:cNvPicPr>
          <p:nvPr/>
        </p:nvPicPr>
        <p:blipFill>
          <a:blip r:embed="rId2" cstate="print"/>
          <a:srcRect/>
          <a:stretch>
            <a:fillRect/>
          </a:stretch>
        </p:blipFill>
        <p:spPr bwMode="auto">
          <a:xfrm>
            <a:off x="3284682" y="2528222"/>
            <a:ext cx="4743075" cy="2935010"/>
          </a:xfrm>
          <a:prstGeom prst="rect">
            <a:avLst/>
          </a:prstGeom>
          <a:noFill/>
          <a:ln w="9525">
            <a:noFill/>
            <a:miter lim="800000"/>
            <a:headEnd/>
            <a:tailEnd/>
          </a:ln>
        </p:spPr>
      </p:pic>
      <p:sp>
        <p:nvSpPr>
          <p:cNvPr id="4" name="Rectangle 3"/>
          <p:cNvSpPr/>
          <p:nvPr/>
        </p:nvSpPr>
        <p:spPr>
          <a:xfrm>
            <a:off x="808182" y="1662099"/>
            <a:ext cx="5303982" cy="523220"/>
          </a:xfrm>
          <a:prstGeom prst="rect">
            <a:avLst/>
          </a:prstGeom>
        </p:spPr>
        <p:txBody>
          <a:bodyPr wrap="square">
            <a:spAutoFit/>
          </a:bodyPr>
          <a:lstStyle/>
          <a:p>
            <a:r>
              <a:rPr lang="en-US" altLang="en-US" sz="2800" dirty="0">
                <a:latin typeface="Arial" panose="020B0604020202020204" pitchFamily="34" charset="0"/>
                <a:cs typeface="Arial" panose="020B0604020202020204" pitchFamily="34" charset="0"/>
              </a:rPr>
              <a:t>Example: Fishbone Diagram</a:t>
            </a:r>
          </a:p>
        </p:txBody>
      </p:sp>
    </p:spTree>
    <p:extLst>
      <p:ext uri="{BB962C8B-B14F-4D97-AF65-F5344CB8AC3E}">
        <p14:creationId xmlns:p14="http://schemas.microsoft.com/office/powerpoint/2010/main" val="53862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t>Develop educational strategies regarding the information and management systems function</a:t>
            </a:r>
          </a:p>
          <a:p>
            <a:r>
              <a:rPr lang="en-US"/>
              <a:t>Maintain organizational competencies on current IT technologies and trends</a:t>
            </a:r>
          </a:p>
          <a:p>
            <a:r>
              <a:rPr lang="en-US"/>
              <a:t>Assure that risk management is embedded in internal and external management processes, and consistently applied (e.g., risk assessment, risk mitigation)</a:t>
            </a:r>
          </a:p>
          <a:p>
            <a:r>
              <a:rPr lang="en-US"/>
              <a:t>Ensure quality standards and practices are followed by monitoring internal and external performance</a:t>
            </a:r>
          </a:p>
          <a:p>
            <a:endParaRPr lang="en-US" dirty="0"/>
          </a:p>
        </p:txBody>
      </p:sp>
      <p:sp>
        <p:nvSpPr>
          <p:cNvPr id="187393" name="Title 1"/>
          <p:cNvSpPr>
            <a:spLocks noGrp="1"/>
          </p:cNvSpPr>
          <p:nvPr>
            <p:ph type="title"/>
          </p:nvPr>
        </p:nvSpPr>
        <p:spPr/>
        <p:txBody>
          <a:bodyPr/>
          <a:lstStyle/>
          <a:p>
            <a:r>
              <a:rPr lang="en-US" altLang="en-US"/>
              <a:t>Learning Objectives</a:t>
            </a:r>
            <a:endParaRPr lang="en-US" altLang="en-US" dirty="0"/>
          </a:p>
        </p:txBody>
      </p:sp>
    </p:spTree>
    <p:custDataLst>
      <p:tags r:id="rId1"/>
    </p:custDataLst>
    <p:extLst>
      <p:ext uri="{BB962C8B-B14F-4D97-AF65-F5344CB8AC3E}">
        <p14:creationId xmlns:p14="http://schemas.microsoft.com/office/powerpoint/2010/main" val="1324093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Performance Measurement Tools</a:t>
            </a:r>
            <a:endParaRPr lang="en-US" dirty="0"/>
          </a:p>
        </p:txBody>
      </p:sp>
      <p:pic>
        <p:nvPicPr>
          <p:cNvPr id="372738" name="Picture 2"/>
          <p:cNvPicPr>
            <a:picLocks noChangeAspect="1" noChangeArrowheads="1"/>
          </p:cNvPicPr>
          <p:nvPr/>
        </p:nvPicPr>
        <p:blipFill>
          <a:blip r:embed="rId2" cstate="print"/>
          <a:srcRect/>
          <a:stretch>
            <a:fillRect/>
          </a:stretch>
        </p:blipFill>
        <p:spPr bwMode="auto">
          <a:xfrm>
            <a:off x="5506417" y="2555942"/>
            <a:ext cx="2703117" cy="1562402"/>
          </a:xfrm>
          <a:prstGeom prst="rect">
            <a:avLst/>
          </a:prstGeom>
          <a:noFill/>
          <a:ln w="9525">
            <a:noFill/>
            <a:miter lim="800000"/>
            <a:headEnd/>
            <a:tailEnd/>
          </a:ln>
        </p:spPr>
      </p:pic>
      <p:pic>
        <p:nvPicPr>
          <p:cNvPr id="372739" name="Picture 3"/>
          <p:cNvPicPr>
            <a:picLocks noChangeAspect="1" noChangeArrowheads="1"/>
          </p:cNvPicPr>
          <p:nvPr/>
        </p:nvPicPr>
        <p:blipFill>
          <a:blip r:embed="rId3" cstate="print"/>
          <a:srcRect/>
          <a:stretch>
            <a:fillRect/>
          </a:stretch>
        </p:blipFill>
        <p:spPr bwMode="auto">
          <a:xfrm>
            <a:off x="5755082" y="4675587"/>
            <a:ext cx="2205789" cy="1470526"/>
          </a:xfrm>
          <a:prstGeom prst="rect">
            <a:avLst/>
          </a:prstGeom>
          <a:noFill/>
          <a:ln w="9525">
            <a:noFill/>
            <a:miter lim="800000"/>
            <a:headEnd/>
            <a:tailEnd/>
          </a:ln>
        </p:spPr>
      </p:pic>
      <p:sp>
        <p:nvSpPr>
          <p:cNvPr id="5" name="TextBox 4"/>
          <p:cNvSpPr txBox="1"/>
          <p:nvPr/>
        </p:nvSpPr>
        <p:spPr>
          <a:xfrm>
            <a:off x="5519177" y="2092763"/>
            <a:ext cx="2441694" cy="369332"/>
          </a:xfrm>
          <a:prstGeom prst="rect">
            <a:avLst/>
          </a:prstGeom>
          <a:noFill/>
        </p:spPr>
        <p:txBody>
          <a:bodyPr wrap="none" rtlCol="0">
            <a:spAutoFit/>
          </a:bodyPr>
          <a:lstStyle/>
          <a:p>
            <a:r>
              <a:rPr lang="en-US" dirty="0"/>
              <a:t>CDC Obesity by State</a:t>
            </a:r>
          </a:p>
        </p:txBody>
      </p:sp>
      <p:sp>
        <p:nvSpPr>
          <p:cNvPr id="6" name="TextBox 5"/>
          <p:cNvSpPr txBox="1"/>
          <p:nvPr/>
        </p:nvSpPr>
        <p:spPr>
          <a:xfrm>
            <a:off x="5963640" y="4229761"/>
            <a:ext cx="2286000" cy="369332"/>
          </a:xfrm>
          <a:prstGeom prst="rect">
            <a:avLst/>
          </a:prstGeom>
          <a:noFill/>
        </p:spPr>
        <p:txBody>
          <a:bodyPr wrap="square" rtlCol="0">
            <a:spAutoFit/>
          </a:bodyPr>
          <a:lstStyle/>
          <a:p>
            <a:r>
              <a:rPr lang="en-US" dirty="0"/>
              <a:t>Risk Assessment</a:t>
            </a:r>
          </a:p>
        </p:txBody>
      </p:sp>
      <p:pic>
        <p:nvPicPr>
          <p:cNvPr id="372740" name="Picture 4"/>
          <p:cNvPicPr>
            <a:picLocks noChangeAspect="1" noChangeArrowheads="1"/>
          </p:cNvPicPr>
          <p:nvPr/>
        </p:nvPicPr>
        <p:blipFill>
          <a:blip r:embed="rId4" cstate="print"/>
          <a:srcRect/>
          <a:stretch>
            <a:fillRect/>
          </a:stretch>
        </p:blipFill>
        <p:spPr bwMode="auto">
          <a:xfrm>
            <a:off x="577517" y="2831427"/>
            <a:ext cx="3733800" cy="2884361"/>
          </a:xfrm>
          <a:prstGeom prst="rect">
            <a:avLst/>
          </a:prstGeom>
          <a:noFill/>
          <a:ln w="9525">
            <a:noFill/>
            <a:miter lim="800000"/>
            <a:headEnd/>
            <a:tailEnd/>
          </a:ln>
        </p:spPr>
      </p:pic>
      <p:sp>
        <p:nvSpPr>
          <p:cNvPr id="8" name="TextBox 7"/>
          <p:cNvSpPr txBox="1"/>
          <p:nvPr/>
        </p:nvSpPr>
        <p:spPr>
          <a:xfrm>
            <a:off x="1342582" y="2462095"/>
            <a:ext cx="1963038" cy="369332"/>
          </a:xfrm>
          <a:prstGeom prst="rect">
            <a:avLst/>
          </a:prstGeom>
          <a:noFill/>
        </p:spPr>
        <p:txBody>
          <a:bodyPr wrap="none" rtlCol="0">
            <a:spAutoFit/>
          </a:bodyPr>
          <a:lstStyle/>
          <a:p>
            <a:r>
              <a:rPr lang="en-US" dirty="0"/>
              <a:t>Asthma ED Visits</a:t>
            </a:r>
          </a:p>
        </p:txBody>
      </p:sp>
      <p:sp>
        <p:nvSpPr>
          <p:cNvPr id="10" name="Rectangle 9"/>
          <p:cNvSpPr/>
          <p:nvPr/>
        </p:nvSpPr>
        <p:spPr>
          <a:xfrm>
            <a:off x="478200" y="1569543"/>
            <a:ext cx="5303982" cy="523220"/>
          </a:xfrm>
          <a:prstGeom prst="rect">
            <a:avLst/>
          </a:prstGeom>
        </p:spPr>
        <p:txBody>
          <a:bodyPr wrap="square">
            <a:spAutoFit/>
          </a:bodyPr>
          <a:lstStyle/>
          <a:p>
            <a:r>
              <a:rPr lang="en-US" altLang="en-US" sz="2800" dirty="0">
                <a:latin typeface="Arial" panose="020B0604020202020204" pitchFamily="34" charset="0"/>
                <a:cs typeface="Arial" panose="020B0604020202020204" pitchFamily="34" charset="0"/>
              </a:rPr>
              <a:t>Example: Heat Maps</a:t>
            </a:r>
          </a:p>
        </p:txBody>
      </p:sp>
    </p:spTree>
    <p:extLst>
      <p:ext uri="{BB962C8B-B14F-4D97-AF65-F5344CB8AC3E}">
        <p14:creationId xmlns:p14="http://schemas.microsoft.com/office/powerpoint/2010/main" val="2640164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defRPr/>
            </a:pPr>
            <a:r>
              <a:rPr lang="en-US"/>
              <a:t>Practice Questions</a:t>
            </a:r>
            <a:br>
              <a:rPr lang="en-US"/>
            </a:br>
            <a:br>
              <a:rPr lang="en-US"/>
            </a:br>
            <a:r>
              <a:rPr lang="en-US"/>
              <a:t>Module 8</a:t>
            </a:r>
            <a:endParaRPr lang="en-US" dirty="0"/>
          </a:p>
        </p:txBody>
      </p:sp>
    </p:spTree>
    <p:extLst>
      <p:ext uri="{BB962C8B-B14F-4D97-AF65-F5344CB8AC3E}">
        <p14:creationId xmlns:p14="http://schemas.microsoft.com/office/powerpoint/2010/main" val="65296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The company’s statement that defines where it wants to go or what it wants to be is known as the:</a:t>
            </a:r>
          </a:p>
          <a:p>
            <a:pPr marL="1065276" lvl="1" indent="-514350">
              <a:buAutoNum type="alphaUcPeriod"/>
            </a:pPr>
            <a:r>
              <a:rPr lang="en-US" sz="2400"/>
              <a:t>Mission Statement</a:t>
            </a:r>
          </a:p>
          <a:p>
            <a:pPr marL="1065276" lvl="1" indent="-514350">
              <a:buAutoNum type="alphaUcPeriod"/>
            </a:pPr>
            <a:r>
              <a:rPr lang="en-US" sz="2400"/>
              <a:t>Vision Statement</a:t>
            </a:r>
          </a:p>
          <a:p>
            <a:pPr marL="1065276" lvl="1" indent="-514350">
              <a:buAutoNum type="alphaUcPeriod"/>
            </a:pPr>
            <a:r>
              <a:rPr lang="en-US" sz="2400"/>
              <a:t>Statement of Values</a:t>
            </a:r>
          </a:p>
          <a:p>
            <a:pPr marL="1065276" lvl="1" indent="-514350">
              <a:buAutoNum type="alphaUcPeriod"/>
            </a:pPr>
            <a:r>
              <a:rPr lang="en-US" sz="2400"/>
              <a:t>Statement of Goals</a:t>
            </a:r>
            <a:endParaRPr lang="en-US" sz="2400" dirty="0"/>
          </a:p>
        </p:txBody>
      </p:sp>
      <p:sp>
        <p:nvSpPr>
          <p:cNvPr id="2" name="Title 1"/>
          <p:cNvSpPr>
            <a:spLocks noGrp="1"/>
          </p:cNvSpPr>
          <p:nvPr>
            <p:ph type="title"/>
          </p:nvPr>
        </p:nvSpPr>
        <p:spPr/>
        <p:txBody>
          <a:bodyPr/>
          <a:lstStyle/>
          <a:p>
            <a:r>
              <a:rPr lang="en-US" dirty="0"/>
              <a:t>Practice Question 1</a:t>
            </a:r>
          </a:p>
        </p:txBody>
      </p:sp>
    </p:spTree>
    <p:extLst>
      <p:ext uri="{BB962C8B-B14F-4D97-AF65-F5344CB8AC3E}">
        <p14:creationId xmlns:p14="http://schemas.microsoft.com/office/powerpoint/2010/main" val="3546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The company’s statement that defines where it wants to go or what it wants to be is known as the:</a:t>
            </a:r>
          </a:p>
          <a:p>
            <a:pPr marL="1065276" lvl="1" indent="-514350">
              <a:buAutoNum type="alphaUcPeriod"/>
            </a:pPr>
            <a:r>
              <a:rPr lang="en-US" sz="2400" dirty="0"/>
              <a:t>Mission Statement</a:t>
            </a:r>
          </a:p>
          <a:p>
            <a:pPr marL="1065276" lvl="1" indent="-514350">
              <a:buAutoNum type="alphaUcPeriod"/>
            </a:pPr>
            <a:r>
              <a:rPr lang="en-US" sz="2400" dirty="0"/>
              <a:t>Vision Statement</a:t>
            </a:r>
          </a:p>
          <a:p>
            <a:pPr marL="1065276" lvl="1" indent="-514350">
              <a:buAutoNum type="alphaUcPeriod"/>
            </a:pPr>
            <a:r>
              <a:rPr lang="en-US" sz="2400" dirty="0"/>
              <a:t>Statement of Values</a:t>
            </a:r>
          </a:p>
          <a:p>
            <a:pPr marL="1065276" lvl="1" indent="-514350">
              <a:buAutoNum type="alphaUcPeriod"/>
            </a:pPr>
            <a:r>
              <a:rPr lang="en-US" sz="2400" dirty="0"/>
              <a:t>Statement of Goals</a:t>
            </a:r>
          </a:p>
        </p:txBody>
      </p:sp>
      <p:sp>
        <p:nvSpPr>
          <p:cNvPr id="2" name="Title 1"/>
          <p:cNvSpPr>
            <a:spLocks noGrp="1"/>
          </p:cNvSpPr>
          <p:nvPr>
            <p:ph type="title"/>
          </p:nvPr>
        </p:nvSpPr>
        <p:spPr/>
        <p:txBody>
          <a:bodyPr/>
          <a:lstStyle/>
          <a:p>
            <a:r>
              <a:rPr lang="en-US" altLang="en-US" dirty="0"/>
              <a:t>Practice Question 1</a:t>
            </a:r>
            <a:endParaRPr lang="en-US" dirty="0"/>
          </a:p>
        </p:txBody>
      </p:sp>
      <p:sp>
        <p:nvSpPr>
          <p:cNvPr id="5" name="Freeform 24"/>
          <p:cNvSpPr>
            <a:spLocks/>
          </p:cNvSpPr>
          <p:nvPr/>
        </p:nvSpPr>
        <p:spPr bwMode="auto">
          <a:xfrm>
            <a:off x="914400" y="2901251"/>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2516213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A control chart typically contains each of the following EXCEPT the:</a:t>
            </a:r>
          </a:p>
          <a:p>
            <a:pPr marL="1065276" lvl="1" indent="-514350">
              <a:buAutoNum type="alphaUcPeriod"/>
            </a:pPr>
            <a:r>
              <a:rPr lang="en-US" sz="2400"/>
              <a:t>Stretch goal</a:t>
            </a:r>
          </a:p>
          <a:p>
            <a:pPr marL="1065276" lvl="1" indent="-514350">
              <a:buAutoNum type="alphaUcPeriod"/>
            </a:pPr>
            <a:r>
              <a:rPr lang="en-US" sz="2400"/>
              <a:t>Upper control limit</a:t>
            </a:r>
          </a:p>
          <a:p>
            <a:pPr marL="1065276" lvl="1" indent="-514350">
              <a:buAutoNum type="alphaUcPeriod"/>
            </a:pPr>
            <a:r>
              <a:rPr lang="en-US" sz="2400"/>
              <a:t>Mean</a:t>
            </a:r>
          </a:p>
          <a:p>
            <a:pPr marL="1065276" lvl="1" indent="-514350">
              <a:buAutoNum type="alphaUcPeriod"/>
            </a:pPr>
            <a:r>
              <a:rPr lang="en-US" sz="2400"/>
              <a:t>Lower control limit</a:t>
            </a:r>
            <a:endParaRPr lang="en-US" sz="2400" dirty="0"/>
          </a:p>
        </p:txBody>
      </p:sp>
      <p:sp>
        <p:nvSpPr>
          <p:cNvPr id="2" name="Title 1"/>
          <p:cNvSpPr>
            <a:spLocks noGrp="1"/>
          </p:cNvSpPr>
          <p:nvPr>
            <p:ph type="title"/>
          </p:nvPr>
        </p:nvSpPr>
        <p:spPr/>
        <p:txBody>
          <a:bodyPr/>
          <a:lstStyle/>
          <a:p>
            <a:r>
              <a:rPr lang="en-US" dirty="0"/>
              <a:t>Practice Question 2</a:t>
            </a:r>
          </a:p>
        </p:txBody>
      </p:sp>
    </p:spTree>
    <p:extLst>
      <p:ext uri="{BB962C8B-B14F-4D97-AF65-F5344CB8AC3E}">
        <p14:creationId xmlns:p14="http://schemas.microsoft.com/office/powerpoint/2010/main" val="3325464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A control chart typically contains each of the following EXCEPT the:</a:t>
            </a:r>
          </a:p>
          <a:p>
            <a:pPr marL="1065276" lvl="1" indent="-514350">
              <a:buAutoNum type="alphaUcPeriod"/>
            </a:pPr>
            <a:r>
              <a:rPr lang="en-US" sz="2400" dirty="0"/>
              <a:t>Stretch goal</a:t>
            </a:r>
          </a:p>
          <a:p>
            <a:pPr marL="1065276" lvl="1" indent="-514350">
              <a:buAutoNum type="alphaUcPeriod"/>
            </a:pPr>
            <a:r>
              <a:rPr lang="en-US" sz="2400" dirty="0"/>
              <a:t>Upper control limit</a:t>
            </a:r>
          </a:p>
          <a:p>
            <a:pPr marL="1065276" lvl="1" indent="-514350">
              <a:buAutoNum type="alphaUcPeriod"/>
            </a:pPr>
            <a:r>
              <a:rPr lang="en-US" sz="2400" dirty="0"/>
              <a:t>Mean</a:t>
            </a:r>
          </a:p>
          <a:p>
            <a:pPr marL="1065276" lvl="1" indent="-514350">
              <a:buAutoNum type="alphaUcPeriod"/>
            </a:pPr>
            <a:r>
              <a:rPr lang="en-US" sz="2400" dirty="0"/>
              <a:t>Lower control limit</a:t>
            </a:r>
          </a:p>
        </p:txBody>
      </p:sp>
      <p:sp>
        <p:nvSpPr>
          <p:cNvPr id="2" name="Title 1"/>
          <p:cNvSpPr>
            <a:spLocks noGrp="1"/>
          </p:cNvSpPr>
          <p:nvPr>
            <p:ph type="title"/>
          </p:nvPr>
        </p:nvSpPr>
        <p:spPr/>
        <p:txBody>
          <a:bodyPr/>
          <a:lstStyle/>
          <a:p>
            <a:r>
              <a:rPr lang="en-US" dirty="0"/>
              <a:t>Practice Question 2</a:t>
            </a:r>
          </a:p>
        </p:txBody>
      </p:sp>
      <p:sp>
        <p:nvSpPr>
          <p:cNvPr id="4" name="Freeform 24"/>
          <p:cNvSpPr>
            <a:spLocks/>
          </p:cNvSpPr>
          <p:nvPr/>
        </p:nvSpPr>
        <p:spPr bwMode="auto">
          <a:xfrm>
            <a:off x="914400" y="2402305"/>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3077035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An SBARC includes each of the following EXCEPT the </a:t>
            </a:r>
          </a:p>
          <a:p>
            <a:pPr marL="1065276" lvl="1" indent="-514350">
              <a:buAutoNum type="alphaUcPeriod"/>
            </a:pPr>
            <a:r>
              <a:rPr lang="en-US" sz="2400"/>
              <a:t>Situation</a:t>
            </a:r>
          </a:p>
          <a:p>
            <a:pPr marL="1065276" lvl="1" indent="-514350">
              <a:buAutoNum type="alphaUcPeriod"/>
            </a:pPr>
            <a:r>
              <a:rPr lang="en-US" sz="2400"/>
              <a:t>Background</a:t>
            </a:r>
          </a:p>
          <a:p>
            <a:pPr marL="1065276" lvl="1" indent="-514350">
              <a:buAutoNum type="alphaUcPeriod"/>
            </a:pPr>
            <a:r>
              <a:rPr lang="en-US" sz="2400"/>
              <a:t>Assessment</a:t>
            </a:r>
          </a:p>
          <a:p>
            <a:pPr marL="1065276" lvl="1" indent="-514350">
              <a:buAutoNum type="alphaUcPeriod"/>
            </a:pPr>
            <a:r>
              <a:rPr lang="en-US" sz="2400"/>
              <a:t>Constitution</a:t>
            </a:r>
            <a:endParaRPr lang="en-US" sz="2400" dirty="0"/>
          </a:p>
        </p:txBody>
      </p:sp>
      <p:sp>
        <p:nvSpPr>
          <p:cNvPr id="2" name="Title 1"/>
          <p:cNvSpPr>
            <a:spLocks noGrp="1"/>
          </p:cNvSpPr>
          <p:nvPr>
            <p:ph type="title"/>
          </p:nvPr>
        </p:nvSpPr>
        <p:spPr/>
        <p:txBody>
          <a:bodyPr/>
          <a:lstStyle/>
          <a:p>
            <a:r>
              <a:rPr lang="en-US" dirty="0"/>
              <a:t>Practice Question 3</a:t>
            </a:r>
          </a:p>
        </p:txBody>
      </p:sp>
    </p:spTree>
    <p:extLst>
      <p:ext uri="{BB962C8B-B14F-4D97-AF65-F5344CB8AC3E}">
        <p14:creationId xmlns:p14="http://schemas.microsoft.com/office/powerpoint/2010/main" val="976930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An SBARC includes each of the following EXCEPT the </a:t>
            </a:r>
          </a:p>
          <a:p>
            <a:pPr marL="1065276" lvl="1" indent="-514350">
              <a:buAutoNum type="alphaUcPeriod"/>
            </a:pPr>
            <a:r>
              <a:rPr lang="en-US" sz="2400" dirty="0"/>
              <a:t>Situation</a:t>
            </a:r>
          </a:p>
          <a:p>
            <a:pPr marL="1065276" lvl="1" indent="-514350">
              <a:buAutoNum type="alphaUcPeriod"/>
            </a:pPr>
            <a:r>
              <a:rPr lang="en-US" sz="2400" dirty="0"/>
              <a:t>Background</a:t>
            </a:r>
          </a:p>
          <a:p>
            <a:pPr marL="1065276" lvl="1" indent="-514350">
              <a:buAutoNum type="alphaUcPeriod"/>
            </a:pPr>
            <a:r>
              <a:rPr lang="en-US" sz="2400" dirty="0"/>
              <a:t>Assessment</a:t>
            </a:r>
          </a:p>
          <a:p>
            <a:pPr marL="1065276" lvl="1" indent="-514350">
              <a:buAutoNum type="alphaUcPeriod"/>
            </a:pPr>
            <a:r>
              <a:rPr lang="en-US" sz="2400" dirty="0"/>
              <a:t>Constitution</a:t>
            </a:r>
          </a:p>
        </p:txBody>
      </p:sp>
      <p:sp>
        <p:nvSpPr>
          <p:cNvPr id="2" name="Title 1"/>
          <p:cNvSpPr>
            <a:spLocks noGrp="1"/>
          </p:cNvSpPr>
          <p:nvPr>
            <p:ph type="title"/>
          </p:nvPr>
        </p:nvSpPr>
        <p:spPr/>
        <p:txBody>
          <a:bodyPr/>
          <a:lstStyle/>
          <a:p>
            <a:r>
              <a:rPr lang="en-US" dirty="0"/>
              <a:t>Practice Question 3</a:t>
            </a:r>
          </a:p>
        </p:txBody>
      </p:sp>
      <p:sp>
        <p:nvSpPr>
          <p:cNvPr id="4" name="Freeform 24"/>
          <p:cNvSpPr>
            <a:spLocks/>
          </p:cNvSpPr>
          <p:nvPr/>
        </p:nvSpPr>
        <p:spPr bwMode="auto">
          <a:xfrm>
            <a:off x="914400" y="3589421"/>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138897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Each of the following is a recommended initial assessment tool EXCEPT:</a:t>
            </a:r>
          </a:p>
          <a:p>
            <a:pPr marL="1065276" lvl="1" indent="-514350">
              <a:buAutoNum type="alphaUcPeriod"/>
            </a:pPr>
            <a:r>
              <a:rPr lang="en-US" sz="2400"/>
              <a:t>Face-to-face interviews</a:t>
            </a:r>
          </a:p>
          <a:p>
            <a:pPr marL="1065276" lvl="1" indent="-514350">
              <a:buAutoNum type="alphaUcPeriod"/>
            </a:pPr>
            <a:r>
              <a:rPr lang="en-US" sz="2400"/>
              <a:t>Web surveys</a:t>
            </a:r>
          </a:p>
          <a:p>
            <a:pPr marL="1065276" lvl="1" indent="-514350">
              <a:buAutoNum type="alphaUcPeriod"/>
            </a:pPr>
            <a:r>
              <a:rPr lang="en-US" sz="2400"/>
              <a:t>Unit or department meetings</a:t>
            </a:r>
          </a:p>
          <a:p>
            <a:pPr marL="1065276" lvl="1" indent="-514350">
              <a:buAutoNum type="alphaUcPeriod"/>
            </a:pPr>
            <a:r>
              <a:rPr lang="en-US" sz="2400"/>
              <a:t>Focus group meetings</a:t>
            </a:r>
            <a:endParaRPr lang="en-US" sz="2400" dirty="0"/>
          </a:p>
        </p:txBody>
      </p:sp>
      <p:sp>
        <p:nvSpPr>
          <p:cNvPr id="2" name="Title 1"/>
          <p:cNvSpPr>
            <a:spLocks noGrp="1"/>
          </p:cNvSpPr>
          <p:nvPr>
            <p:ph type="title"/>
          </p:nvPr>
        </p:nvSpPr>
        <p:spPr/>
        <p:txBody>
          <a:bodyPr/>
          <a:lstStyle/>
          <a:p>
            <a:r>
              <a:rPr lang="en-US" dirty="0"/>
              <a:t>Practice Question 4</a:t>
            </a:r>
          </a:p>
        </p:txBody>
      </p:sp>
    </p:spTree>
    <p:extLst>
      <p:ext uri="{BB962C8B-B14F-4D97-AF65-F5344CB8AC3E}">
        <p14:creationId xmlns:p14="http://schemas.microsoft.com/office/powerpoint/2010/main" val="1529736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Each of the following is a recommended initial assessment tool EXCEPT:</a:t>
            </a:r>
          </a:p>
          <a:p>
            <a:pPr marL="1065276" lvl="1" indent="-514350">
              <a:buAutoNum type="alphaUcPeriod"/>
            </a:pPr>
            <a:r>
              <a:rPr lang="en-US" sz="2400" dirty="0"/>
              <a:t>Face-to-face interviews</a:t>
            </a:r>
          </a:p>
          <a:p>
            <a:pPr marL="1065276" lvl="1" indent="-514350">
              <a:buAutoNum type="alphaUcPeriod"/>
            </a:pPr>
            <a:r>
              <a:rPr lang="en-US" sz="2400" dirty="0"/>
              <a:t>Web surveys</a:t>
            </a:r>
          </a:p>
          <a:p>
            <a:pPr marL="1065276" lvl="1" indent="-514350">
              <a:buAutoNum type="alphaUcPeriod"/>
            </a:pPr>
            <a:r>
              <a:rPr lang="en-US" sz="2400" dirty="0"/>
              <a:t>Unit or department meetings</a:t>
            </a:r>
          </a:p>
          <a:p>
            <a:pPr marL="1065276" lvl="1" indent="-514350">
              <a:buAutoNum type="alphaUcPeriod"/>
            </a:pPr>
            <a:r>
              <a:rPr lang="en-US" sz="2400" dirty="0"/>
              <a:t>Focus group meetings</a:t>
            </a:r>
          </a:p>
        </p:txBody>
      </p:sp>
      <p:sp>
        <p:nvSpPr>
          <p:cNvPr id="2" name="Title 1"/>
          <p:cNvSpPr>
            <a:spLocks noGrp="1"/>
          </p:cNvSpPr>
          <p:nvPr>
            <p:ph type="title"/>
          </p:nvPr>
        </p:nvSpPr>
        <p:spPr/>
        <p:txBody>
          <a:bodyPr/>
          <a:lstStyle/>
          <a:p>
            <a:r>
              <a:rPr lang="en-US" dirty="0"/>
              <a:t>Practice Question 4</a:t>
            </a:r>
          </a:p>
        </p:txBody>
      </p:sp>
      <p:sp>
        <p:nvSpPr>
          <p:cNvPr id="4" name="Freeform 24"/>
          <p:cNvSpPr>
            <a:spLocks/>
          </p:cNvSpPr>
          <p:nvPr/>
        </p:nvSpPr>
        <p:spPr bwMode="auto">
          <a:xfrm>
            <a:off x="956657" y="2941637"/>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290999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r>
              <a:rPr lang="en-US">
                <a:latin typeface="Verdana" pitchFamily="34" charset="0"/>
                <a:cs typeface="Verdana" pitchFamily="34" charset="0"/>
              </a:rPr>
              <a:t>CPHIMS Competency Areas</a:t>
            </a:r>
            <a:endParaRPr lang="en-US" dirty="0">
              <a:latin typeface="Verdana" pitchFamily="34" charset="0"/>
              <a:cs typeface="Verdana" pitchFamily="34" charset="0"/>
            </a:endParaRPr>
          </a:p>
        </p:txBody>
      </p:sp>
      <p:graphicFrame>
        <p:nvGraphicFramePr>
          <p:cNvPr id="5" name="Table 4"/>
          <p:cNvGraphicFramePr>
            <a:graphicFrameLocks noGrp="1"/>
          </p:cNvGraphicFramePr>
          <p:nvPr>
            <p:extLst/>
          </p:nvPr>
        </p:nvGraphicFramePr>
        <p:xfrm>
          <a:off x="780642" y="1528491"/>
          <a:ext cx="7841334" cy="4114893"/>
        </p:xfrm>
        <a:graphic>
          <a:graphicData uri="http://schemas.openxmlformats.org/drawingml/2006/table">
            <a:tbl>
              <a:tblPr firstRow="1" bandRow="1">
                <a:tableStyleId>{073A0DAA-6AF3-43AB-8588-CEC1D06C72B9}</a:tableStyleId>
              </a:tblPr>
              <a:tblGrid>
                <a:gridCol w="4177728">
                  <a:extLst>
                    <a:ext uri="{9D8B030D-6E8A-4147-A177-3AD203B41FA5}">
                      <a16:colId xmlns:a16="http://schemas.microsoft.com/office/drawing/2014/main" val="20000"/>
                    </a:ext>
                  </a:extLst>
                </a:gridCol>
                <a:gridCol w="361741">
                  <a:extLst>
                    <a:ext uri="{9D8B030D-6E8A-4147-A177-3AD203B41FA5}">
                      <a16:colId xmlns:a16="http://schemas.microsoft.com/office/drawing/2014/main" val="20001"/>
                    </a:ext>
                  </a:extLst>
                </a:gridCol>
                <a:gridCol w="459712">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72766">
                  <a:extLst>
                    <a:ext uri="{9D8B030D-6E8A-4147-A177-3AD203B41FA5}">
                      <a16:colId xmlns:a16="http://schemas.microsoft.com/office/drawing/2014/main" val="20007"/>
                    </a:ext>
                  </a:extLst>
                </a:gridCol>
                <a:gridCol w="540587">
                  <a:extLst>
                    <a:ext uri="{9D8B030D-6E8A-4147-A177-3AD203B41FA5}">
                      <a16:colId xmlns:a16="http://schemas.microsoft.com/office/drawing/2014/main" val="20008"/>
                    </a:ext>
                  </a:extLst>
                </a:gridCol>
              </a:tblGrid>
              <a:tr h="249883">
                <a:tc rowSpan="2">
                  <a:txBody>
                    <a:bodyPr/>
                    <a:lstStyle/>
                    <a:p>
                      <a:pPr algn="ctr"/>
                      <a:r>
                        <a:rPr lang="en-US" sz="1200" b="1" kern="1200" dirty="0">
                          <a:solidFill>
                            <a:schemeClr val="lt1"/>
                          </a:solidFill>
                          <a:effectLst/>
                          <a:latin typeface="+mn-lt"/>
                          <a:ea typeface="+mn-ea"/>
                          <a:cs typeface="+mn-cs"/>
                        </a:rPr>
                        <a:t>CPHIMS Examination Content Outline</a:t>
                      </a:r>
                    </a:p>
                    <a:p>
                      <a:pPr algn="ctr"/>
                      <a:r>
                        <a:rPr lang="en-US" sz="1200" b="0" kern="1200" dirty="0">
                          <a:solidFill>
                            <a:schemeClr val="lt1"/>
                          </a:solidFill>
                          <a:effectLst/>
                          <a:latin typeface="+mn-lt"/>
                          <a:ea typeface="+mn-ea"/>
                          <a:cs typeface="+mn-cs"/>
                        </a:rPr>
                        <a:t>(effective May, 2015)</a:t>
                      </a:r>
                      <a:endParaRPr lang="en-US" sz="1200" b="0" dirty="0"/>
                    </a:p>
                  </a:txBody>
                  <a:tcPr>
                    <a:solidFill>
                      <a:srgbClr val="0070C0"/>
                    </a:solidFill>
                  </a:tcPr>
                </a:tc>
                <a:tc gridSpan="6">
                  <a:txBody>
                    <a:bodyPr/>
                    <a:lstStyle/>
                    <a:p>
                      <a:pPr algn="ctr"/>
                      <a:r>
                        <a:rPr lang="en-US" sz="1200" b="1" dirty="0"/>
                        <a:t>Cognitive Level</a:t>
                      </a:r>
                    </a:p>
                  </a:txBody>
                  <a:tcPr>
                    <a:solidFill>
                      <a:srgbClr val="0070C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rowSpan="2" gridSpan="2">
                  <a:txBody>
                    <a:bodyPr/>
                    <a:lstStyle/>
                    <a:p>
                      <a:pPr algn="ctr"/>
                      <a:endParaRPr lang="en-US" sz="1200" dirty="0"/>
                    </a:p>
                    <a:p>
                      <a:pPr algn="ctr"/>
                      <a:r>
                        <a:rPr lang="en-US" sz="1200" dirty="0"/>
                        <a:t>Total</a:t>
                      </a:r>
                    </a:p>
                  </a:txBody>
                  <a:tcPr>
                    <a:solidFill>
                      <a:srgbClr val="0070C0"/>
                    </a:solidFill>
                  </a:tcPr>
                </a:tc>
                <a:tc rowSpan="2" hMerge="1">
                  <a:txBody>
                    <a:bodyPr/>
                    <a:lstStyle/>
                    <a:p>
                      <a:endParaRPr lang="en-US"/>
                    </a:p>
                  </a:txBody>
                  <a:tcPr/>
                </a:tc>
                <a:extLst>
                  <a:ext uri="{0D108BD9-81ED-4DB2-BD59-A6C34878D82A}">
                    <a16:rowId xmlns:a16="http://schemas.microsoft.com/office/drawing/2014/main" val="10000"/>
                  </a:ext>
                </a:extLst>
              </a:tr>
              <a:tr h="411573">
                <a:tc vMerge="1">
                  <a:txBody>
                    <a:bodyPr/>
                    <a:lstStyle/>
                    <a:p>
                      <a:endParaRPr lang="en-US"/>
                    </a:p>
                  </a:txBody>
                  <a:tcPr/>
                </a:tc>
                <a:tc gridSpan="2">
                  <a:txBody>
                    <a:bodyPr/>
                    <a:lstStyle/>
                    <a:p>
                      <a:pPr algn="ctr"/>
                      <a:r>
                        <a:rPr lang="en-US" sz="1200" dirty="0">
                          <a:solidFill>
                            <a:schemeClr val="bg1"/>
                          </a:solidFill>
                        </a:rPr>
                        <a:t>Recall</a:t>
                      </a:r>
                    </a:p>
                  </a:txBody>
                  <a:tcPr>
                    <a:solidFill>
                      <a:srgbClr val="0070C0"/>
                    </a:solidFill>
                  </a:tcPr>
                </a:tc>
                <a:tc hMerge="1">
                  <a:txBody>
                    <a:bodyPr/>
                    <a:lstStyle/>
                    <a:p>
                      <a:endParaRPr lang="en-US"/>
                    </a:p>
                  </a:txBody>
                  <a:tcPr/>
                </a:tc>
                <a:tc gridSpan="2">
                  <a:txBody>
                    <a:bodyPr/>
                    <a:lstStyle/>
                    <a:p>
                      <a:pPr algn="ctr"/>
                      <a:r>
                        <a:rPr lang="en-US" sz="1200" dirty="0">
                          <a:solidFill>
                            <a:schemeClr val="bg1"/>
                          </a:solidFill>
                        </a:rPr>
                        <a:t>Application</a:t>
                      </a:r>
                    </a:p>
                  </a:txBody>
                  <a:tcPr>
                    <a:solidFill>
                      <a:srgbClr val="0070C0"/>
                    </a:solidFill>
                  </a:tcPr>
                </a:tc>
                <a:tc hMerge="1">
                  <a:txBody>
                    <a:bodyPr/>
                    <a:lstStyle/>
                    <a:p>
                      <a:endParaRPr lang="en-US"/>
                    </a:p>
                  </a:txBody>
                  <a:tcPr/>
                </a:tc>
                <a:tc gridSpan="2">
                  <a:txBody>
                    <a:bodyPr/>
                    <a:lstStyle/>
                    <a:p>
                      <a:pPr algn="ctr"/>
                      <a:r>
                        <a:rPr lang="en-US" sz="1200" dirty="0">
                          <a:solidFill>
                            <a:schemeClr val="bg1"/>
                          </a:solidFill>
                        </a:rPr>
                        <a:t>Analysis</a:t>
                      </a:r>
                    </a:p>
                  </a:txBody>
                  <a:tcPr>
                    <a:solidFill>
                      <a:srgbClr val="0070C0"/>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264582">
                <a:tc>
                  <a:txBody>
                    <a:bodyPr/>
                    <a:lstStyle/>
                    <a:p>
                      <a:r>
                        <a:rPr lang="en-US" sz="1200" b="1" kern="1200" dirty="0">
                          <a:solidFill>
                            <a:schemeClr val="bg2">
                              <a:lumMod val="65000"/>
                            </a:schemeClr>
                          </a:solidFill>
                          <a:effectLst/>
                          <a:latin typeface="+mn-lt"/>
                          <a:ea typeface="+mn-ea"/>
                          <a:cs typeface="+mn-cs"/>
                        </a:rPr>
                        <a:t>1. General</a:t>
                      </a:r>
                      <a:endParaRPr lang="en-US" sz="1200" dirty="0">
                        <a:solidFill>
                          <a:schemeClr val="bg2">
                            <a:lumMod val="65000"/>
                          </a:schemeClr>
                        </a:solidFill>
                      </a:endParaRPr>
                    </a:p>
                  </a:txBody>
                  <a:tcPr/>
                </a:tc>
                <a:tc>
                  <a:txBody>
                    <a:bodyPr/>
                    <a:lstStyle/>
                    <a:p>
                      <a:r>
                        <a:rPr lang="en-US" sz="1100" dirty="0">
                          <a:solidFill>
                            <a:schemeClr val="bg2">
                              <a:lumMod val="65000"/>
                            </a:schemeClr>
                          </a:solidFill>
                        </a:rPr>
                        <a:t>22 </a:t>
                      </a:r>
                    </a:p>
                  </a:txBody>
                  <a:tcPr/>
                </a:tc>
                <a:tc>
                  <a:txBody>
                    <a:bodyPr/>
                    <a:lstStyle/>
                    <a:p>
                      <a:r>
                        <a:rPr lang="en-US" sz="1000" i="1" dirty="0">
                          <a:solidFill>
                            <a:schemeClr val="bg2">
                              <a:lumMod val="65000"/>
                            </a:schemeClr>
                          </a:solidFill>
                        </a:rPr>
                        <a:t>22%</a:t>
                      </a:r>
                    </a:p>
                  </a:txBody>
                  <a:tcPr/>
                </a:tc>
                <a:tc>
                  <a:txBody>
                    <a:bodyPr/>
                    <a:lstStyle/>
                    <a:p>
                      <a:r>
                        <a:rPr lang="en-US" sz="1100" dirty="0">
                          <a:solidFill>
                            <a:schemeClr val="bg2">
                              <a:lumMod val="65000"/>
                            </a:schemeClr>
                          </a:solidFill>
                        </a:rPr>
                        <a:t>6</a:t>
                      </a:r>
                    </a:p>
                  </a:txBody>
                  <a:tcPr/>
                </a:tc>
                <a:tc>
                  <a:txBody>
                    <a:bodyPr/>
                    <a:lstStyle/>
                    <a:p>
                      <a:r>
                        <a:rPr lang="en-US" sz="1000" i="1" dirty="0">
                          <a:solidFill>
                            <a:schemeClr val="bg2">
                              <a:lumMod val="65000"/>
                            </a:schemeClr>
                          </a:solidFill>
                        </a:rPr>
                        <a:t>6%</a:t>
                      </a:r>
                    </a:p>
                  </a:txBody>
                  <a:tcPr/>
                </a:tc>
                <a:tc>
                  <a:txBody>
                    <a:bodyPr/>
                    <a:lstStyle/>
                    <a:p>
                      <a:r>
                        <a:rPr lang="en-US" sz="1100" dirty="0">
                          <a:solidFill>
                            <a:schemeClr val="bg2">
                              <a:lumMod val="65000"/>
                            </a:schemeClr>
                          </a:solidFill>
                        </a:rPr>
                        <a:t>0</a:t>
                      </a:r>
                    </a:p>
                  </a:txBody>
                  <a:tcPr/>
                </a:tc>
                <a:tc>
                  <a:txBody>
                    <a:bodyPr/>
                    <a:lstStyle/>
                    <a:p>
                      <a:r>
                        <a:rPr lang="en-US" sz="1000" i="1" dirty="0">
                          <a:solidFill>
                            <a:schemeClr val="bg2">
                              <a:lumMod val="65000"/>
                            </a:schemeClr>
                          </a:solidFill>
                        </a:rPr>
                        <a:t>0%</a:t>
                      </a:r>
                    </a:p>
                  </a:txBody>
                  <a:tcPr/>
                </a:tc>
                <a:tc>
                  <a:txBody>
                    <a:bodyPr/>
                    <a:lstStyle/>
                    <a:p>
                      <a:r>
                        <a:rPr lang="en-US" sz="1100" dirty="0">
                          <a:solidFill>
                            <a:schemeClr val="bg2">
                              <a:lumMod val="65000"/>
                            </a:schemeClr>
                          </a:solidFill>
                        </a:rPr>
                        <a:t>28</a:t>
                      </a:r>
                    </a:p>
                  </a:txBody>
                  <a:tcPr/>
                </a:tc>
                <a:tc>
                  <a:txBody>
                    <a:bodyPr/>
                    <a:lstStyle/>
                    <a:p>
                      <a:r>
                        <a:rPr lang="en-US" sz="1000" i="1" dirty="0">
                          <a:solidFill>
                            <a:schemeClr val="bg2">
                              <a:lumMod val="65000"/>
                            </a:schemeClr>
                          </a:solidFill>
                        </a:rPr>
                        <a:t>28%</a:t>
                      </a:r>
                    </a:p>
                  </a:txBody>
                  <a:tcPr/>
                </a:tc>
                <a:extLst>
                  <a:ext uri="{0D108BD9-81ED-4DB2-BD59-A6C34878D82A}">
                    <a16:rowId xmlns:a16="http://schemas.microsoft.com/office/drawing/2014/main" val="10002"/>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2">
                              <a:lumMod val="65000"/>
                            </a:schemeClr>
                          </a:solidFill>
                          <a:effectLst/>
                          <a:latin typeface="+mn-lt"/>
                          <a:ea typeface="+mn-ea"/>
                          <a:cs typeface="+mn-cs"/>
                        </a:rPr>
                        <a:t>A. Healthcare  Environment</a:t>
                      </a:r>
                    </a:p>
                  </a:txBody>
                  <a:tcPr/>
                </a:tc>
                <a:tc>
                  <a:txBody>
                    <a:bodyPr/>
                    <a:lstStyle/>
                    <a:p>
                      <a:r>
                        <a:rPr lang="en-US" sz="1100" dirty="0">
                          <a:solidFill>
                            <a:schemeClr val="bg2">
                              <a:lumMod val="65000"/>
                            </a:schemeClr>
                          </a:solidFill>
                        </a:rPr>
                        <a:t>10 </a:t>
                      </a:r>
                    </a:p>
                  </a:txBody>
                  <a:tcPr/>
                </a:tc>
                <a:tc>
                  <a:txBody>
                    <a:bodyPr/>
                    <a:lstStyle/>
                    <a:p>
                      <a:r>
                        <a:rPr lang="en-US" sz="1000" i="1" dirty="0">
                          <a:solidFill>
                            <a:schemeClr val="bg2">
                              <a:lumMod val="65000"/>
                            </a:schemeClr>
                          </a:solidFill>
                        </a:rPr>
                        <a:t>10%</a:t>
                      </a:r>
                    </a:p>
                  </a:txBody>
                  <a:tcPr/>
                </a:tc>
                <a:tc>
                  <a:txBody>
                    <a:bodyPr/>
                    <a:lstStyle/>
                    <a:p>
                      <a:r>
                        <a:rPr lang="en-US" sz="1100" dirty="0">
                          <a:solidFill>
                            <a:schemeClr val="bg2">
                              <a:lumMod val="65000"/>
                            </a:schemeClr>
                          </a:solidFill>
                        </a:rPr>
                        <a:t>4</a:t>
                      </a:r>
                    </a:p>
                  </a:txBody>
                  <a:tcPr/>
                </a:tc>
                <a:tc>
                  <a:txBody>
                    <a:bodyPr/>
                    <a:lstStyle/>
                    <a:p>
                      <a:r>
                        <a:rPr lang="en-US" sz="1000" i="1" dirty="0">
                          <a:solidFill>
                            <a:schemeClr val="bg2">
                              <a:lumMod val="65000"/>
                            </a:schemeClr>
                          </a:solidFill>
                        </a:rPr>
                        <a:t>4%</a:t>
                      </a:r>
                    </a:p>
                  </a:txBody>
                  <a:tcPr/>
                </a:tc>
                <a:tc>
                  <a:txBody>
                    <a:bodyPr/>
                    <a:lstStyle/>
                    <a:p>
                      <a:r>
                        <a:rPr lang="en-US" sz="1100" dirty="0">
                          <a:solidFill>
                            <a:schemeClr val="bg2">
                              <a:lumMod val="65000"/>
                            </a:schemeClr>
                          </a:solidFill>
                        </a:rPr>
                        <a:t>0</a:t>
                      </a:r>
                    </a:p>
                  </a:txBody>
                  <a:tcPr/>
                </a:tc>
                <a:tc>
                  <a:txBody>
                    <a:bodyPr/>
                    <a:lstStyle/>
                    <a:p>
                      <a:r>
                        <a:rPr lang="en-US" sz="1000" i="1" dirty="0">
                          <a:solidFill>
                            <a:schemeClr val="bg2">
                              <a:lumMod val="65000"/>
                            </a:schemeClr>
                          </a:solidFill>
                        </a:rPr>
                        <a:t>0%</a:t>
                      </a:r>
                    </a:p>
                  </a:txBody>
                  <a:tcPr/>
                </a:tc>
                <a:tc>
                  <a:txBody>
                    <a:bodyPr/>
                    <a:lstStyle/>
                    <a:p>
                      <a:r>
                        <a:rPr lang="en-US" sz="1100" dirty="0">
                          <a:solidFill>
                            <a:schemeClr val="bg2">
                              <a:lumMod val="65000"/>
                            </a:schemeClr>
                          </a:solidFill>
                        </a:rPr>
                        <a:t>14</a:t>
                      </a:r>
                    </a:p>
                  </a:txBody>
                  <a:tcPr/>
                </a:tc>
                <a:tc>
                  <a:txBody>
                    <a:bodyPr/>
                    <a:lstStyle/>
                    <a:p>
                      <a:r>
                        <a:rPr lang="en-US" sz="1000" i="1" dirty="0">
                          <a:solidFill>
                            <a:schemeClr val="bg2">
                              <a:lumMod val="65000"/>
                            </a:schemeClr>
                          </a:solidFill>
                        </a:rPr>
                        <a:t>14%</a:t>
                      </a:r>
                    </a:p>
                  </a:txBody>
                  <a:tcPr/>
                </a:tc>
                <a:extLst>
                  <a:ext uri="{0D108BD9-81ED-4DB2-BD59-A6C34878D82A}">
                    <a16:rowId xmlns:a16="http://schemas.microsoft.com/office/drawing/2014/main" val="10003"/>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2">
                              <a:lumMod val="65000"/>
                            </a:schemeClr>
                          </a:solidFill>
                          <a:effectLst/>
                          <a:latin typeface="+mn-lt"/>
                          <a:ea typeface="+mn-ea"/>
                          <a:cs typeface="+mn-cs"/>
                        </a:rPr>
                        <a:t>B. Technology Environment</a:t>
                      </a:r>
                    </a:p>
                  </a:txBody>
                  <a:tcPr/>
                </a:tc>
                <a:tc>
                  <a:txBody>
                    <a:bodyPr/>
                    <a:lstStyle/>
                    <a:p>
                      <a:r>
                        <a:rPr lang="en-US" sz="1100" dirty="0">
                          <a:solidFill>
                            <a:schemeClr val="bg2">
                              <a:lumMod val="65000"/>
                            </a:schemeClr>
                          </a:solidFill>
                        </a:rPr>
                        <a:t>12 </a:t>
                      </a:r>
                    </a:p>
                  </a:txBody>
                  <a:tcPr/>
                </a:tc>
                <a:tc>
                  <a:txBody>
                    <a:bodyPr/>
                    <a:lstStyle/>
                    <a:p>
                      <a:r>
                        <a:rPr lang="en-US" sz="1000" i="1" dirty="0">
                          <a:solidFill>
                            <a:schemeClr val="bg2">
                              <a:lumMod val="65000"/>
                            </a:schemeClr>
                          </a:solidFill>
                        </a:rPr>
                        <a:t>12%</a:t>
                      </a:r>
                    </a:p>
                  </a:txBody>
                  <a:tcPr/>
                </a:tc>
                <a:tc>
                  <a:txBody>
                    <a:bodyPr/>
                    <a:lstStyle/>
                    <a:p>
                      <a:r>
                        <a:rPr lang="en-US" sz="1100" dirty="0">
                          <a:solidFill>
                            <a:schemeClr val="bg2">
                              <a:lumMod val="65000"/>
                            </a:schemeClr>
                          </a:solidFill>
                        </a:rPr>
                        <a:t>2</a:t>
                      </a:r>
                    </a:p>
                  </a:txBody>
                  <a:tcPr/>
                </a:tc>
                <a:tc>
                  <a:txBody>
                    <a:bodyPr/>
                    <a:lstStyle/>
                    <a:p>
                      <a:r>
                        <a:rPr lang="en-US" sz="1000" i="1" dirty="0">
                          <a:solidFill>
                            <a:schemeClr val="bg2">
                              <a:lumMod val="65000"/>
                            </a:schemeClr>
                          </a:solidFill>
                        </a:rPr>
                        <a:t>2%</a:t>
                      </a:r>
                    </a:p>
                  </a:txBody>
                  <a:tcPr/>
                </a:tc>
                <a:tc>
                  <a:txBody>
                    <a:bodyPr/>
                    <a:lstStyle/>
                    <a:p>
                      <a:r>
                        <a:rPr lang="en-US" sz="1100" dirty="0">
                          <a:solidFill>
                            <a:schemeClr val="bg2">
                              <a:lumMod val="65000"/>
                            </a:schemeClr>
                          </a:solidFill>
                        </a:rPr>
                        <a:t>0</a:t>
                      </a:r>
                    </a:p>
                  </a:txBody>
                  <a:tcPr/>
                </a:tc>
                <a:tc>
                  <a:txBody>
                    <a:bodyPr/>
                    <a:lstStyle/>
                    <a:p>
                      <a:r>
                        <a:rPr lang="en-US" sz="1000" i="1" dirty="0">
                          <a:solidFill>
                            <a:schemeClr val="bg2">
                              <a:lumMod val="65000"/>
                            </a:schemeClr>
                          </a:solidFill>
                        </a:rPr>
                        <a:t>0%</a:t>
                      </a:r>
                    </a:p>
                  </a:txBody>
                  <a:tcPr/>
                </a:tc>
                <a:tc>
                  <a:txBody>
                    <a:bodyPr/>
                    <a:lstStyle/>
                    <a:p>
                      <a:r>
                        <a:rPr lang="en-US" sz="1100" dirty="0">
                          <a:solidFill>
                            <a:schemeClr val="bg2">
                              <a:lumMod val="65000"/>
                            </a:schemeClr>
                          </a:solidFill>
                        </a:rPr>
                        <a:t>14</a:t>
                      </a:r>
                    </a:p>
                  </a:txBody>
                  <a:tcPr/>
                </a:tc>
                <a:tc>
                  <a:txBody>
                    <a:bodyPr/>
                    <a:lstStyle/>
                    <a:p>
                      <a:r>
                        <a:rPr lang="en-US" sz="1000" i="1" dirty="0">
                          <a:solidFill>
                            <a:schemeClr val="bg2">
                              <a:lumMod val="65000"/>
                            </a:schemeClr>
                          </a:solidFill>
                        </a:rPr>
                        <a:t>14%</a:t>
                      </a:r>
                    </a:p>
                  </a:txBody>
                  <a:tcPr/>
                </a:tc>
                <a:extLst>
                  <a:ext uri="{0D108BD9-81ED-4DB2-BD59-A6C34878D82A}">
                    <a16:rowId xmlns:a16="http://schemas.microsoft.com/office/drawing/2014/main" val="10004"/>
                  </a:ext>
                </a:extLst>
              </a:tr>
              <a:tr h="264582">
                <a:tc>
                  <a:txBody>
                    <a:bodyPr/>
                    <a:lstStyle/>
                    <a:p>
                      <a:r>
                        <a:rPr lang="en-US" sz="1200" b="1" kern="1200" dirty="0">
                          <a:solidFill>
                            <a:schemeClr val="bg2">
                              <a:lumMod val="65000"/>
                            </a:schemeClr>
                          </a:solidFill>
                          <a:effectLst/>
                          <a:latin typeface="+mn-lt"/>
                          <a:ea typeface="+mn-ea"/>
                          <a:cs typeface="+mn-cs"/>
                        </a:rPr>
                        <a:t>2. Systems</a:t>
                      </a:r>
                      <a:endParaRPr lang="en-US" sz="1200" dirty="0">
                        <a:solidFill>
                          <a:schemeClr val="bg2">
                            <a:lumMod val="65000"/>
                          </a:schemeClr>
                        </a:solidFill>
                      </a:endParaRPr>
                    </a:p>
                  </a:txBody>
                  <a:tcPr/>
                </a:tc>
                <a:tc>
                  <a:txBody>
                    <a:bodyPr/>
                    <a:lstStyle/>
                    <a:p>
                      <a:r>
                        <a:rPr lang="en-US" sz="1100" dirty="0">
                          <a:solidFill>
                            <a:schemeClr val="bg2">
                              <a:lumMod val="65000"/>
                            </a:schemeClr>
                          </a:solidFill>
                        </a:rPr>
                        <a:t>3</a:t>
                      </a:r>
                    </a:p>
                  </a:txBody>
                  <a:tcPr/>
                </a:tc>
                <a:tc>
                  <a:txBody>
                    <a:bodyPr/>
                    <a:lstStyle/>
                    <a:p>
                      <a:r>
                        <a:rPr lang="en-US" sz="1000" i="1" dirty="0">
                          <a:solidFill>
                            <a:schemeClr val="bg2">
                              <a:lumMod val="65000"/>
                            </a:schemeClr>
                          </a:solidFill>
                        </a:rPr>
                        <a:t>3%</a:t>
                      </a:r>
                    </a:p>
                  </a:txBody>
                  <a:tcPr/>
                </a:tc>
                <a:tc>
                  <a:txBody>
                    <a:bodyPr/>
                    <a:lstStyle/>
                    <a:p>
                      <a:r>
                        <a:rPr lang="en-US" sz="1100" dirty="0">
                          <a:solidFill>
                            <a:schemeClr val="bg2">
                              <a:lumMod val="65000"/>
                            </a:schemeClr>
                          </a:solidFill>
                        </a:rPr>
                        <a:t>22</a:t>
                      </a:r>
                    </a:p>
                  </a:txBody>
                  <a:tcPr/>
                </a:tc>
                <a:tc>
                  <a:txBody>
                    <a:bodyPr/>
                    <a:lstStyle/>
                    <a:p>
                      <a:r>
                        <a:rPr lang="en-US" sz="1000" i="1" dirty="0">
                          <a:solidFill>
                            <a:schemeClr val="bg2">
                              <a:lumMod val="65000"/>
                            </a:schemeClr>
                          </a:solidFill>
                        </a:rPr>
                        <a:t>22%</a:t>
                      </a:r>
                    </a:p>
                  </a:txBody>
                  <a:tcPr/>
                </a:tc>
                <a:tc>
                  <a:txBody>
                    <a:bodyPr/>
                    <a:lstStyle/>
                    <a:p>
                      <a:r>
                        <a:rPr lang="en-US" sz="1100" dirty="0">
                          <a:solidFill>
                            <a:schemeClr val="bg2">
                              <a:lumMod val="65000"/>
                            </a:schemeClr>
                          </a:solidFill>
                        </a:rPr>
                        <a:t>15</a:t>
                      </a:r>
                    </a:p>
                  </a:txBody>
                  <a:tcPr/>
                </a:tc>
                <a:tc>
                  <a:txBody>
                    <a:bodyPr/>
                    <a:lstStyle/>
                    <a:p>
                      <a:r>
                        <a:rPr lang="en-US" sz="1000" i="1" dirty="0">
                          <a:solidFill>
                            <a:schemeClr val="bg2">
                              <a:lumMod val="65000"/>
                            </a:schemeClr>
                          </a:solidFill>
                        </a:rPr>
                        <a:t>15%</a:t>
                      </a:r>
                    </a:p>
                  </a:txBody>
                  <a:tcPr/>
                </a:tc>
                <a:tc>
                  <a:txBody>
                    <a:bodyPr/>
                    <a:lstStyle/>
                    <a:p>
                      <a:r>
                        <a:rPr lang="en-US" sz="1100" dirty="0">
                          <a:solidFill>
                            <a:schemeClr val="bg2">
                              <a:lumMod val="65000"/>
                            </a:schemeClr>
                          </a:solidFill>
                        </a:rPr>
                        <a:t>40</a:t>
                      </a:r>
                    </a:p>
                  </a:txBody>
                  <a:tcPr/>
                </a:tc>
                <a:tc>
                  <a:txBody>
                    <a:bodyPr/>
                    <a:lstStyle/>
                    <a:p>
                      <a:r>
                        <a:rPr lang="en-US" sz="1000" i="1" dirty="0">
                          <a:solidFill>
                            <a:schemeClr val="bg2">
                              <a:lumMod val="65000"/>
                            </a:schemeClr>
                          </a:solidFill>
                        </a:rPr>
                        <a:t>40%</a:t>
                      </a:r>
                    </a:p>
                  </a:txBody>
                  <a:tcPr/>
                </a:tc>
                <a:extLst>
                  <a:ext uri="{0D108BD9-81ED-4DB2-BD59-A6C34878D82A}">
                    <a16:rowId xmlns:a16="http://schemas.microsoft.com/office/drawing/2014/main" val="10005"/>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2">
                              <a:lumMod val="65000"/>
                            </a:schemeClr>
                          </a:solidFill>
                          <a:effectLst/>
                          <a:latin typeface="+mn-lt"/>
                          <a:ea typeface="+mn-ea"/>
                          <a:cs typeface="+mn-cs"/>
                        </a:rPr>
                        <a:t>A. Analysis</a:t>
                      </a:r>
                    </a:p>
                  </a:txBody>
                  <a:tcPr/>
                </a:tc>
                <a:tc>
                  <a:txBody>
                    <a:bodyPr/>
                    <a:lstStyle/>
                    <a:p>
                      <a:r>
                        <a:rPr lang="en-US" sz="1100" dirty="0">
                          <a:solidFill>
                            <a:schemeClr val="bg2">
                              <a:lumMod val="65000"/>
                            </a:schemeClr>
                          </a:solidFill>
                        </a:rPr>
                        <a:t>2</a:t>
                      </a:r>
                    </a:p>
                  </a:txBody>
                  <a:tcPr/>
                </a:tc>
                <a:tc>
                  <a:txBody>
                    <a:bodyPr/>
                    <a:lstStyle/>
                    <a:p>
                      <a:r>
                        <a:rPr lang="en-US" sz="1000" i="1" dirty="0">
                          <a:solidFill>
                            <a:schemeClr val="bg2">
                              <a:lumMod val="65000"/>
                            </a:schemeClr>
                          </a:solidFill>
                        </a:rPr>
                        <a:t>2%</a:t>
                      </a:r>
                    </a:p>
                  </a:txBody>
                  <a:tcPr/>
                </a:tc>
                <a:tc>
                  <a:txBody>
                    <a:bodyPr/>
                    <a:lstStyle/>
                    <a:p>
                      <a:r>
                        <a:rPr lang="en-US" sz="1100" dirty="0">
                          <a:solidFill>
                            <a:schemeClr val="bg2">
                              <a:lumMod val="65000"/>
                            </a:schemeClr>
                          </a:solidFill>
                        </a:rPr>
                        <a:t>10</a:t>
                      </a:r>
                    </a:p>
                  </a:txBody>
                  <a:tcPr/>
                </a:tc>
                <a:tc>
                  <a:txBody>
                    <a:bodyPr/>
                    <a:lstStyle/>
                    <a:p>
                      <a:r>
                        <a:rPr lang="en-US" sz="1000" i="1" dirty="0">
                          <a:solidFill>
                            <a:schemeClr val="bg2">
                              <a:lumMod val="65000"/>
                            </a:schemeClr>
                          </a:solidFill>
                        </a:rPr>
                        <a:t>10%</a:t>
                      </a:r>
                    </a:p>
                  </a:txBody>
                  <a:tcPr/>
                </a:tc>
                <a:tc>
                  <a:txBody>
                    <a:bodyPr/>
                    <a:lstStyle/>
                    <a:p>
                      <a:r>
                        <a:rPr lang="en-US" sz="1100" dirty="0">
                          <a:solidFill>
                            <a:schemeClr val="bg2">
                              <a:lumMod val="65000"/>
                            </a:schemeClr>
                          </a:solidFill>
                        </a:rPr>
                        <a:t>4</a:t>
                      </a:r>
                    </a:p>
                  </a:txBody>
                  <a:tcPr/>
                </a:tc>
                <a:tc>
                  <a:txBody>
                    <a:bodyPr/>
                    <a:lstStyle/>
                    <a:p>
                      <a:r>
                        <a:rPr lang="en-US" sz="1000" i="1" dirty="0">
                          <a:solidFill>
                            <a:schemeClr val="bg2">
                              <a:lumMod val="65000"/>
                            </a:schemeClr>
                          </a:solidFill>
                        </a:rPr>
                        <a:t>4%</a:t>
                      </a:r>
                    </a:p>
                  </a:txBody>
                  <a:tcPr/>
                </a:tc>
                <a:tc>
                  <a:txBody>
                    <a:bodyPr/>
                    <a:lstStyle/>
                    <a:p>
                      <a:r>
                        <a:rPr lang="en-US" sz="1100" dirty="0">
                          <a:solidFill>
                            <a:schemeClr val="bg2">
                              <a:lumMod val="65000"/>
                            </a:schemeClr>
                          </a:solidFill>
                        </a:rPr>
                        <a:t>16  </a:t>
                      </a:r>
                    </a:p>
                  </a:txBody>
                  <a:tcPr/>
                </a:tc>
                <a:tc>
                  <a:txBody>
                    <a:bodyPr/>
                    <a:lstStyle/>
                    <a:p>
                      <a:r>
                        <a:rPr lang="en-US" sz="1000" i="1" dirty="0">
                          <a:solidFill>
                            <a:schemeClr val="bg2">
                              <a:lumMod val="65000"/>
                            </a:schemeClr>
                          </a:solidFill>
                        </a:rPr>
                        <a:t>16%</a:t>
                      </a:r>
                    </a:p>
                  </a:txBody>
                  <a:tcPr/>
                </a:tc>
                <a:extLst>
                  <a:ext uri="{0D108BD9-81ED-4DB2-BD59-A6C34878D82A}">
                    <a16:rowId xmlns:a16="http://schemas.microsoft.com/office/drawing/2014/main" val="10006"/>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2">
                              <a:lumMod val="65000"/>
                            </a:schemeClr>
                          </a:solidFill>
                          <a:effectLst/>
                          <a:latin typeface="+mn-lt"/>
                          <a:ea typeface="+mn-ea"/>
                          <a:cs typeface="+mn-cs"/>
                        </a:rPr>
                        <a:t>B. Design</a:t>
                      </a:r>
                    </a:p>
                  </a:txBody>
                  <a:tcPr/>
                </a:tc>
                <a:tc>
                  <a:txBody>
                    <a:bodyPr/>
                    <a:lstStyle/>
                    <a:p>
                      <a:r>
                        <a:rPr lang="en-US" sz="1100" dirty="0">
                          <a:solidFill>
                            <a:schemeClr val="bg2">
                              <a:lumMod val="65000"/>
                            </a:schemeClr>
                          </a:solidFill>
                        </a:rPr>
                        <a:t>0</a:t>
                      </a:r>
                    </a:p>
                  </a:txBody>
                  <a:tcPr/>
                </a:tc>
                <a:tc>
                  <a:txBody>
                    <a:bodyPr/>
                    <a:lstStyle/>
                    <a:p>
                      <a:r>
                        <a:rPr lang="en-US" sz="1000" i="1" dirty="0">
                          <a:solidFill>
                            <a:schemeClr val="bg2">
                              <a:lumMod val="65000"/>
                            </a:schemeClr>
                          </a:solidFill>
                        </a:rPr>
                        <a:t>0%</a:t>
                      </a:r>
                    </a:p>
                  </a:txBody>
                  <a:tcPr/>
                </a:tc>
                <a:tc>
                  <a:txBody>
                    <a:bodyPr/>
                    <a:lstStyle/>
                    <a:p>
                      <a:r>
                        <a:rPr lang="en-US" sz="1100" dirty="0">
                          <a:solidFill>
                            <a:schemeClr val="bg2">
                              <a:lumMod val="65000"/>
                            </a:schemeClr>
                          </a:solidFill>
                        </a:rPr>
                        <a:t>3</a:t>
                      </a:r>
                    </a:p>
                  </a:txBody>
                  <a:tcPr/>
                </a:tc>
                <a:tc>
                  <a:txBody>
                    <a:bodyPr/>
                    <a:lstStyle/>
                    <a:p>
                      <a:r>
                        <a:rPr lang="en-US" sz="1000" i="1" dirty="0">
                          <a:solidFill>
                            <a:schemeClr val="bg2">
                              <a:lumMod val="65000"/>
                            </a:schemeClr>
                          </a:solidFill>
                        </a:rPr>
                        <a:t>3%</a:t>
                      </a:r>
                    </a:p>
                  </a:txBody>
                  <a:tcPr/>
                </a:tc>
                <a:tc>
                  <a:txBody>
                    <a:bodyPr/>
                    <a:lstStyle/>
                    <a:p>
                      <a:r>
                        <a:rPr lang="en-US" sz="1100" dirty="0">
                          <a:solidFill>
                            <a:schemeClr val="bg2">
                              <a:lumMod val="65000"/>
                            </a:schemeClr>
                          </a:solidFill>
                        </a:rPr>
                        <a:t>3</a:t>
                      </a:r>
                    </a:p>
                  </a:txBody>
                  <a:tcPr/>
                </a:tc>
                <a:tc>
                  <a:txBody>
                    <a:bodyPr/>
                    <a:lstStyle/>
                    <a:p>
                      <a:r>
                        <a:rPr lang="en-US" sz="1000" i="1" dirty="0">
                          <a:solidFill>
                            <a:schemeClr val="bg2">
                              <a:lumMod val="65000"/>
                            </a:schemeClr>
                          </a:solidFill>
                        </a:rPr>
                        <a:t>3%</a:t>
                      </a:r>
                    </a:p>
                  </a:txBody>
                  <a:tcPr/>
                </a:tc>
                <a:tc>
                  <a:txBody>
                    <a:bodyPr/>
                    <a:lstStyle/>
                    <a:p>
                      <a:r>
                        <a:rPr lang="en-US" sz="1100" dirty="0">
                          <a:solidFill>
                            <a:schemeClr val="bg2">
                              <a:lumMod val="65000"/>
                            </a:schemeClr>
                          </a:solidFill>
                        </a:rPr>
                        <a:t>6</a:t>
                      </a:r>
                    </a:p>
                  </a:txBody>
                  <a:tcPr/>
                </a:tc>
                <a:tc>
                  <a:txBody>
                    <a:bodyPr/>
                    <a:lstStyle/>
                    <a:p>
                      <a:r>
                        <a:rPr lang="en-US" sz="1000" i="1" dirty="0">
                          <a:solidFill>
                            <a:schemeClr val="bg2">
                              <a:lumMod val="65000"/>
                            </a:schemeClr>
                          </a:solidFill>
                        </a:rPr>
                        <a:t>6%</a:t>
                      </a:r>
                    </a:p>
                  </a:txBody>
                  <a:tcPr/>
                </a:tc>
                <a:extLst>
                  <a:ext uri="{0D108BD9-81ED-4DB2-BD59-A6C34878D82A}">
                    <a16:rowId xmlns:a16="http://schemas.microsoft.com/office/drawing/2014/main" val="10007"/>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2">
                              <a:lumMod val="65000"/>
                            </a:schemeClr>
                          </a:solidFill>
                          <a:effectLst/>
                          <a:latin typeface="+mn-lt"/>
                          <a:ea typeface="+mn-ea"/>
                          <a:cs typeface="+mn-cs"/>
                        </a:rPr>
                        <a:t>C. Selection, Implementation, Support, and Maintenance</a:t>
                      </a:r>
                    </a:p>
                  </a:txBody>
                  <a:tcPr/>
                </a:tc>
                <a:tc>
                  <a:txBody>
                    <a:bodyPr/>
                    <a:lstStyle/>
                    <a:p>
                      <a:r>
                        <a:rPr lang="en-US" sz="1100" dirty="0">
                          <a:solidFill>
                            <a:schemeClr val="bg2">
                              <a:lumMod val="65000"/>
                            </a:schemeClr>
                          </a:solidFill>
                        </a:rPr>
                        <a:t>0</a:t>
                      </a:r>
                    </a:p>
                  </a:txBody>
                  <a:tcPr/>
                </a:tc>
                <a:tc>
                  <a:txBody>
                    <a:bodyPr/>
                    <a:lstStyle/>
                    <a:p>
                      <a:r>
                        <a:rPr lang="en-US" sz="1000" i="1" dirty="0">
                          <a:solidFill>
                            <a:schemeClr val="bg2">
                              <a:lumMod val="65000"/>
                            </a:schemeClr>
                          </a:solidFill>
                        </a:rPr>
                        <a:t>0%</a:t>
                      </a:r>
                    </a:p>
                  </a:txBody>
                  <a:tcPr/>
                </a:tc>
                <a:tc>
                  <a:txBody>
                    <a:bodyPr/>
                    <a:lstStyle/>
                    <a:p>
                      <a:r>
                        <a:rPr lang="en-US" sz="1100" dirty="0">
                          <a:solidFill>
                            <a:schemeClr val="bg2">
                              <a:lumMod val="65000"/>
                            </a:schemeClr>
                          </a:solidFill>
                        </a:rPr>
                        <a:t>4</a:t>
                      </a:r>
                    </a:p>
                  </a:txBody>
                  <a:tcPr/>
                </a:tc>
                <a:tc>
                  <a:txBody>
                    <a:bodyPr/>
                    <a:lstStyle/>
                    <a:p>
                      <a:r>
                        <a:rPr lang="en-US" sz="1000" i="1" dirty="0">
                          <a:solidFill>
                            <a:schemeClr val="bg2">
                              <a:lumMod val="65000"/>
                            </a:schemeClr>
                          </a:solidFill>
                        </a:rPr>
                        <a:t>4%</a:t>
                      </a:r>
                    </a:p>
                  </a:txBody>
                  <a:tcPr/>
                </a:tc>
                <a:tc>
                  <a:txBody>
                    <a:bodyPr/>
                    <a:lstStyle/>
                    <a:p>
                      <a:r>
                        <a:rPr lang="en-US" sz="1100" dirty="0">
                          <a:solidFill>
                            <a:schemeClr val="bg2">
                              <a:lumMod val="65000"/>
                            </a:schemeClr>
                          </a:solidFill>
                        </a:rPr>
                        <a:t>3</a:t>
                      </a:r>
                    </a:p>
                  </a:txBody>
                  <a:tcPr/>
                </a:tc>
                <a:tc>
                  <a:txBody>
                    <a:bodyPr/>
                    <a:lstStyle/>
                    <a:p>
                      <a:r>
                        <a:rPr lang="en-US" sz="1000" i="1" dirty="0">
                          <a:solidFill>
                            <a:schemeClr val="bg2">
                              <a:lumMod val="65000"/>
                            </a:schemeClr>
                          </a:solidFill>
                        </a:rPr>
                        <a:t>3%</a:t>
                      </a:r>
                    </a:p>
                  </a:txBody>
                  <a:tcPr/>
                </a:tc>
                <a:tc>
                  <a:txBody>
                    <a:bodyPr/>
                    <a:lstStyle/>
                    <a:p>
                      <a:r>
                        <a:rPr lang="en-US" sz="1100" dirty="0">
                          <a:solidFill>
                            <a:schemeClr val="bg2">
                              <a:lumMod val="65000"/>
                            </a:schemeClr>
                          </a:solidFill>
                        </a:rPr>
                        <a:t>7</a:t>
                      </a:r>
                    </a:p>
                  </a:txBody>
                  <a:tcPr/>
                </a:tc>
                <a:tc>
                  <a:txBody>
                    <a:bodyPr/>
                    <a:lstStyle/>
                    <a:p>
                      <a:r>
                        <a:rPr lang="en-US" sz="1000" i="1" dirty="0">
                          <a:solidFill>
                            <a:schemeClr val="bg2">
                              <a:lumMod val="65000"/>
                            </a:schemeClr>
                          </a:solidFill>
                        </a:rPr>
                        <a:t>7%</a:t>
                      </a:r>
                    </a:p>
                  </a:txBody>
                  <a:tcPr/>
                </a:tc>
                <a:extLst>
                  <a:ext uri="{0D108BD9-81ED-4DB2-BD59-A6C34878D82A}">
                    <a16:rowId xmlns:a16="http://schemas.microsoft.com/office/drawing/2014/main" val="10008"/>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2">
                              <a:lumMod val="65000"/>
                            </a:schemeClr>
                          </a:solidFill>
                          <a:effectLst/>
                          <a:latin typeface="+mn-lt"/>
                          <a:ea typeface="+mn-ea"/>
                          <a:cs typeface="+mn-cs"/>
                        </a:rPr>
                        <a:t>D. Testing and Evaluation</a:t>
                      </a:r>
                    </a:p>
                  </a:txBody>
                  <a:tcPr/>
                </a:tc>
                <a:tc>
                  <a:txBody>
                    <a:bodyPr/>
                    <a:lstStyle/>
                    <a:p>
                      <a:r>
                        <a:rPr lang="en-US" sz="1100" dirty="0">
                          <a:solidFill>
                            <a:schemeClr val="bg2">
                              <a:lumMod val="65000"/>
                            </a:schemeClr>
                          </a:solidFill>
                        </a:rPr>
                        <a:t>0</a:t>
                      </a:r>
                    </a:p>
                  </a:txBody>
                  <a:tcPr/>
                </a:tc>
                <a:tc>
                  <a:txBody>
                    <a:bodyPr/>
                    <a:lstStyle/>
                    <a:p>
                      <a:r>
                        <a:rPr lang="en-US" sz="1000" i="1" dirty="0">
                          <a:solidFill>
                            <a:schemeClr val="bg2">
                              <a:lumMod val="65000"/>
                            </a:schemeClr>
                          </a:solidFill>
                        </a:rPr>
                        <a:t>0%</a:t>
                      </a:r>
                    </a:p>
                  </a:txBody>
                  <a:tcPr/>
                </a:tc>
                <a:tc>
                  <a:txBody>
                    <a:bodyPr/>
                    <a:lstStyle/>
                    <a:p>
                      <a:r>
                        <a:rPr lang="en-US" sz="1100" dirty="0">
                          <a:solidFill>
                            <a:schemeClr val="bg2">
                              <a:lumMod val="65000"/>
                            </a:schemeClr>
                          </a:solidFill>
                        </a:rPr>
                        <a:t>2</a:t>
                      </a:r>
                    </a:p>
                  </a:txBody>
                  <a:tcPr/>
                </a:tc>
                <a:tc>
                  <a:txBody>
                    <a:bodyPr/>
                    <a:lstStyle/>
                    <a:p>
                      <a:r>
                        <a:rPr lang="en-US" sz="1000" i="1" dirty="0">
                          <a:solidFill>
                            <a:schemeClr val="bg2">
                              <a:lumMod val="65000"/>
                            </a:schemeClr>
                          </a:solidFill>
                        </a:rPr>
                        <a:t>2%</a:t>
                      </a:r>
                    </a:p>
                  </a:txBody>
                  <a:tcPr/>
                </a:tc>
                <a:tc>
                  <a:txBody>
                    <a:bodyPr/>
                    <a:lstStyle/>
                    <a:p>
                      <a:r>
                        <a:rPr lang="en-US" sz="1100" dirty="0">
                          <a:solidFill>
                            <a:schemeClr val="bg2">
                              <a:lumMod val="65000"/>
                            </a:schemeClr>
                          </a:solidFill>
                        </a:rPr>
                        <a:t>3</a:t>
                      </a:r>
                    </a:p>
                  </a:txBody>
                  <a:tcPr/>
                </a:tc>
                <a:tc>
                  <a:txBody>
                    <a:bodyPr/>
                    <a:lstStyle/>
                    <a:p>
                      <a:r>
                        <a:rPr lang="en-US" sz="1000" i="1" dirty="0">
                          <a:solidFill>
                            <a:schemeClr val="bg2">
                              <a:lumMod val="65000"/>
                            </a:schemeClr>
                          </a:solidFill>
                        </a:rPr>
                        <a:t>3%</a:t>
                      </a:r>
                    </a:p>
                  </a:txBody>
                  <a:tcPr/>
                </a:tc>
                <a:tc>
                  <a:txBody>
                    <a:bodyPr/>
                    <a:lstStyle/>
                    <a:p>
                      <a:r>
                        <a:rPr lang="en-US" sz="1100" dirty="0">
                          <a:solidFill>
                            <a:schemeClr val="bg2">
                              <a:lumMod val="65000"/>
                            </a:schemeClr>
                          </a:solidFill>
                        </a:rPr>
                        <a:t>5</a:t>
                      </a:r>
                    </a:p>
                  </a:txBody>
                  <a:tcPr/>
                </a:tc>
                <a:tc>
                  <a:txBody>
                    <a:bodyPr/>
                    <a:lstStyle/>
                    <a:p>
                      <a:r>
                        <a:rPr lang="en-US" sz="1000" i="1" dirty="0">
                          <a:solidFill>
                            <a:schemeClr val="bg2">
                              <a:lumMod val="65000"/>
                            </a:schemeClr>
                          </a:solidFill>
                        </a:rPr>
                        <a:t>5%</a:t>
                      </a:r>
                    </a:p>
                  </a:txBody>
                  <a:tcPr/>
                </a:tc>
                <a:extLst>
                  <a:ext uri="{0D108BD9-81ED-4DB2-BD59-A6C34878D82A}">
                    <a16:rowId xmlns:a16="http://schemas.microsoft.com/office/drawing/2014/main" val="10009"/>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2">
                              <a:lumMod val="65000"/>
                            </a:schemeClr>
                          </a:solidFill>
                          <a:effectLst/>
                          <a:latin typeface="+mn-lt"/>
                          <a:ea typeface="+mn-ea"/>
                          <a:cs typeface="+mn-cs"/>
                        </a:rPr>
                        <a:t>E. Privacy and Security</a:t>
                      </a:r>
                    </a:p>
                  </a:txBody>
                  <a:tcPr/>
                </a:tc>
                <a:tc>
                  <a:txBody>
                    <a:bodyPr/>
                    <a:lstStyle/>
                    <a:p>
                      <a:r>
                        <a:rPr lang="en-US" sz="1100" dirty="0">
                          <a:solidFill>
                            <a:schemeClr val="bg2">
                              <a:lumMod val="65000"/>
                            </a:schemeClr>
                          </a:solidFill>
                        </a:rPr>
                        <a:t>1</a:t>
                      </a:r>
                    </a:p>
                  </a:txBody>
                  <a:tcPr/>
                </a:tc>
                <a:tc>
                  <a:txBody>
                    <a:bodyPr/>
                    <a:lstStyle/>
                    <a:p>
                      <a:r>
                        <a:rPr lang="en-US" sz="1000" i="1" dirty="0">
                          <a:solidFill>
                            <a:schemeClr val="bg2">
                              <a:lumMod val="65000"/>
                            </a:schemeClr>
                          </a:solidFill>
                        </a:rPr>
                        <a:t>1%</a:t>
                      </a:r>
                    </a:p>
                  </a:txBody>
                  <a:tcPr/>
                </a:tc>
                <a:tc>
                  <a:txBody>
                    <a:bodyPr/>
                    <a:lstStyle/>
                    <a:p>
                      <a:r>
                        <a:rPr lang="en-US" sz="1100" dirty="0">
                          <a:solidFill>
                            <a:schemeClr val="bg2">
                              <a:lumMod val="65000"/>
                            </a:schemeClr>
                          </a:solidFill>
                        </a:rPr>
                        <a:t>3</a:t>
                      </a:r>
                    </a:p>
                  </a:txBody>
                  <a:tcPr/>
                </a:tc>
                <a:tc>
                  <a:txBody>
                    <a:bodyPr/>
                    <a:lstStyle/>
                    <a:p>
                      <a:r>
                        <a:rPr lang="en-US" sz="1000" i="1" dirty="0">
                          <a:solidFill>
                            <a:schemeClr val="bg2">
                              <a:lumMod val="65000"/>
                            </a:schemeClr>
                          </a:solidFill>
                        </a:rPr>
                        <a:t>3%</a:t>
                      </a:r>
                    </a:p>
                  </a:txBody>
                  <a:tcPr/>
                </a:tc>
                <a:tc>
                  <a:txBody>
                    <a:bodyPr/>
                    <a:lstStyle/>
                    <a:p>
                      <a:r>
                        <a:rPr lang="en-US" sz="1100" dirty="0">
                          <a:solidFill>
                            <a:schemeClr val="bg2">
                              <a:lumMod val="65000"/>
                            </a:schemeClr>
                          </a:solidFill>
                        </a:rPr>
                        <a:t>2</a:t>
                      </a:r>
                    </a:p>
                  </a:txBody>
                  <a:tcPr/>
                </a:tc>
                <a:tc>
                  <a:txBody>
                    <a:bodyPr/>
                    <a:lstStyle/>
                    <a:p>
                      <a:r>
                        <a:rPr lang="en-US" sz="1000" i="1" dirty="0">
                          <a:solidFill>
                            <a:schemeClr val="bg2">
                              <a:lumMod val="65000"/>
                            </a:schemeClr>
                          </a:solidFill>
                        </a:rPr>
                        <a:t>2%</a:t>
                      </a:r>
                    </a:p>
                  </a:txBody>
                  <a:tcPr/>
                </a:tc>
                <a:tc>
                  <a:txBody>
                    <a:bodyPr/>
                    <a:lstStyle/>
                    <a:p>
                      <a:r>
                        <a:rPr lang="en-US" sz="1100" dirty="0">
                          <a:solidFill>
                            <a:schemeClr val="bg2">
                              <a:lumMod val="65000"/>
                            </a:schemeClr>
                          </a:solidFill>
                        </a:rPr>
                        <a:t>6</a:t>
                      </a:r>
                    </a:p>
                  </a:txBody>
                  <a:tcPr/>
                </a:tc>
                <a:tc>
                  <a:txBody>
                    <a:bodyPr/>
                    <a:lstStyle/>
                    <a:p>
                      <a:r>
                        <a:rPr lang="en-US" sz="1000" i="1" dirty="0">
                          <a:solidFill>
                            <a:schemeClr val="bg2">
                              <a:lumMod val="65000"/>
                            </a:schemeClr>
                          </a:solidFill>
                        </a:rPr>
                        <a:t>6%</a:t>
                      </a:r>
                    </a:p>
                  </a:txBody>
                  <a:tcPr/>
                </a:tc>
                <a:extLst>
                  <a:ext uri="{0D108BD9-81ED-4DB2-BD59-A6C34878D82A}">
                    <a16:rowId xmlns:a16="http://schemas.microsoft.com/office/drawing/2014/main" val="10010"/>
                  </a:ext>
                </a:extLst>
              </a:tr>
              <a:tr h="264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3. Administration</a:t>
                      </a:r>
                      <a:endParaRPr lang="en-US" sz="1200" kern="1200" dirty="0">
                        <a:solidFill>
                          <a:schemeClr val="dk1"/>
                        </a:solidFill>
                        <a:effectLst/>
                        <a:latin typeface="+mn-lt"/>
                        <a:ea typeface="+mn-ea"/>
                        <a:cs typeface="+mn-cs"/>
                      </a:endParaRPr>
                    </a:p>
                  </a:txBody>
                  <a:tcPr/>
                </a:tc>
                <a:tc>
                  <a:txBody>
                    <a:bodyPr/>
                    <a:lstStyle/>
                    <a:p>
                      <a:r>
                        <a:rPr lang="en-US" sz="1100" dirty="0"/>
                        <a:t>5</a:t>
                      </a:r>
                    </a:p>
                  </a:txBody>
                  <a:tcPr/>
                </a:tc>
                <a:tc>
                  <a:txBody>
                    <a:bodyPr/>
                    <a:lstStyle/>
                    <a:p>
                      <a:r>
                        <a:rPr lang="en-US" sz="1000" i="1" dirty="0"/>
                        <a:t>5%</a:t>
                      </a:r>
                    </a:p>
                  </a:txBody>
                  <a:tcPr/>
                </a:tc>
                <a:tc>
                  <a:txBody>
                    <a:bodyPr/>
                    <a:lstStyle/>
                    <a:p>
                      <a:r>
                        <a:rPr lang="en-US" sz="1100" dirty="0"/>
                        <a:t>18</a:t>
                      </a:r>
                    </a:p>
                  </a:txBody>
                  <a:tcPr/>
                </a:tc>
                <a:tc>
                  <a:txBody>
                    <a:bodyPr/>
                    <a:lstStyle/>
                    <a:p>
                      <a:r>
                        <a:rPr lang="en-US" sz="1000" i="1" dirty="0"/>
                        <a:t>18%</a:t>
                      </a:r>
                    </a:p>
                  </a:txBody>
                  <a:tcPr/>
                </a:tc>
                <a:tc>
                  <a:txBody>
                    <a:bodyPr/>
                    <a:lstStyle/>
                    <a:p>
                      <a:r>
                        <a:rPr lang="en-US" sz="1100" dirty="0"/>
                        <a:t>9</a:t>
                      </a:r>
                    </a:p>
                  </a:txBody>
                  <a:tcPr/>
                </a:tc>
                <a:tc>
                  <a:txBody>
                    <a:bodyPr/>
                    <a:lstStyle/>
                    <a:p>
                      <a:r>
                        <a:rPr lang="en-US" sz="1000" i="1" dirty="0"/>
                        <a:t>9%</a:t>
                      </a:r>
                    </a:p>
                  </a:txBody>
                  <a:tcPr/>
                </a:tc>
                <a:tc>
                  <a:txBody>
                    <a:bodyPr/>
                    <a:lstStyle/>
                    <a:p>
                      <a:r>
                        <a:rPr lang="en-US" sz="1100" dirty="0"/>
                        <a:t>32</a:t>
                      </a:r>
                    </a:p>
                  </a:txBody>
                  <a:tcPr/>
                </a:tc>
                <a:tc>
                  <a:txBody>
                    <a:bodyPr/>
                    <a:lstStyle/>
                    <a:p>
                      <a:r>
                        <a:rPr lang="en-US" sz="1000" i="1" dirty="0"/>
                        <a:t>32%</a:t>
                      </a:r>
                    </a:p>
                  </a:txBody>
                  <a:tcPr/>
                </a:tc>
                <a:extLst>
                  <a:ext uri="{0D108BD9-81ED-4DB2-BD59-A6C34878D82A}">
                    <a16:rowId xmlns:a16="http://schemas.microsoft.com/office/drawing/2014/main" val="10011"/>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effectLst/>
                          <a:latin typeface="+mn-lt"/>
                          <a:ea typeface="+mn-ea"/>
                          <a:cs typeface="+mn-cs"/>
                        </a:rPr>
                        <a:t>A. Leadership</a:t>
                      </a:r>
                    </a:p>
                  </a:txBody>
                  <a:tcPr/>
                </a:tc>
                <a:tc>
                  <a:txBody>
                    <a:bodyPr/>
                    <a:lstStyle/>
                    <a:p>
                      <a:r>
                        <a:rPr lang="en-US" sz="1100" dirty="0"/>
                        <a:t>3</a:t>
                      </a:r>
                    </a:p>
                  </a:txBody>
                  <a:tcPr/>
                </a:tc>
                <a:tc>
                  <a:txBody>
                    <a:bodyPr/>
                    <a:lstStyle/>
                    <a:p>
                      <a:r>
                        <a:rPr lang="en-US" sz="1000" i="1" dirty="0"/>
                        <a:t>3%</a:t>
                      </a:r>
                    </a:p>
                  </a:txBody>
                  <a:tcPr/>
                </a:tc>
                <a:tc>
                  <a:txBody>
                    <a:bodyPr/>
                    <a:lstStyle/>
                    <a:p>
                      <a:r>
                        <a:rPr lang="en-US" sz="1100" dirty="0"/>
                        <a:t>10</a:t>
                      </a:r>
                    </a:p>
                  </a:txBody>
                  <a:tcPr/>
                </a:tc>
                <a:tc>
                  <a:txBody>
                    <a:bodyPr/>
                    <a:lstStyle/>
                    <a:p>
                      <a:r>
                        <a:rPr lang="en-US" sz="1000" i="1" dirty="0"/>
                        <a:t>10%</a:t>
                      </a:r>
                    </a:p>
                  </a:txBody>
                  <a:tcPr/>
                </a:tc>
                <a:tc>
                  <a:txBody>
                    <a:bodyPr/>
                    <a:lstStyle/>
                    <a:p>
                      <a:r>
                        <a:rPr lang="en-US" sz="1100" dirty="0"/>
                        <a:t>9</a:t>
                      </a:r>
                    </a:p>
                  </a:txBody>
                  <a:tcPr/>
                </a:tc>
                <a:tc>
                  <a:txBody>
                    <a:bodyPr/>
                    <a:lstStyle/>
                    <a:p>
                      <a:r>
                        <a:rPr lang="en-US" sz="1000" i="1" dirty="0"/>
                        <a:t>9%</a:t>
                      </a:r>
                    </a:p>
                  </a:txBody>
                  <a:tcPr/>
                </a:tc>
                <a:tc>
                  <a:txBody>
                    <a:bodyPr/>
                    <a:lstStyle/>
                    <a:p>
                      <a:r>
                        <a:rPr lang="en-US" sz="1100" dirty="0"/>
                        <a:t>22</a:t>
                      </a:r>
                    </a:p>
                  </a:txBody>
                  <a:tcPr/>
                </a:tc>
                <a:tc>
                  <a:txBody>
                    <a:bodyPr/>
                    <a:lstStyle/>
                    <a:p>
                      <a:r>
                        <a:rPr lang="en-US" sz="1000" i="1" dirty="0"/>
                        <a:t>22%</a:t>
                      </a:r>
                    </a:p>
                  </a:txBody>
                  <a:tcPr/>
                </a:tc>
                <a:extLst>
                  <a:ext uri="{0D108BD9-81ED-4DB2-BD59-A6C34878D82A}">
                    <a16:rowId xmlns:a16="http://schemas.microsoft.com/office/drawing/2014/main" val="10012"/>
                  </a:ext>
                </a:extLst>
              </a:tr>
              <a:tr h="249883">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2">
                              <a:lumMod val="65000"/>
                            </a:schemeClr>
                          </a:solidFill>
                          <a:effectLst/>
                          <a:latin typeface="+mn-lt"/>
                          <a:ea typeface="+mn-ea"/>
                          <a:cs typeface="+mn-cs"/>
                        </a:rPr>
                        <a:t>B.</a:t>
                      </a:r>
                      <a:r>
                        <a:rPr lang="en-US" sz="1100" kern="1200" baseline="0" dirty="0">
                          <a:solidFill>
                            <a:schemeClr val="bg2">
                              <a:lumMod val="65000"/>
                            </a:schemeClr>
                          </a:solidFill>
                          <a:effectLst/>
                          <a:latin typeface="+mn-lt"/>
                          <a:ea typeface="+mn-ea"/>
                          <a:cs typeface="+mn-cs"/>
                        </a:rPr>
                        <a:t> </a:t>
                      </a:r>
                      <a:r>
                        <a:rPr lang="en-US" sz="1100" kern="1200" dirty="0">
                          <a:solidFill>
                            <a:schemeClr val="bg2">
                              <a:lumMod val="65000"/>
                            </a:schemeClr>
                          </a:solidFill>
                          <a:effectLst/>
                          <a:latin typeface="+mn-lt"/>
                          <a:ea typeface="+mn-ea"/>
                          <a:cs typeface="+mn-cs"/>
                        </a:rPr>
                        <a:t>Management</a:t>
                      </a:r>
                    </a:p>
                  </a:txBody>
                  <a:tcPr/>
                </a:tc>
                <a:tc>
                  <a:txBody>
                    <a:bodyPr/>
                    <a:lstStyle/>
                    <a:p>
                      <a:r>
                        <a:rPr lang="en-US" sz="1100" dirty="0">
                          <a:solidFill>
                            <a:schemeClr val="bg2">
                              <a:lumMod val="65000"/>
                            </a:schemeClr>
                          </a:solidFill>
                        </a:rPr>
                        <a:t>2</a:t>
                      </a:r>
                    </a:p>
                  </a:txBody>
                  <a:tcPr/>
                </a:tc>
                <a:tc>
                  <a:txBody>
                    <a:bodyPr/>
                    <a:lstStyle/>
                    <a:p>
                      <a:r>
                        <a:rPr lang="en-US" sz="1000" i="1" dirty="0">
                          <a:solidFill>
                            <a:schemeClr val="bg2">
                              <a:lumMod val="65000"/>
                            </a:schemeClr>
                          </a:solidFill>
                        </a:rPr>
                        <a:t>2%</a:t>
                      </a:r>
                    </a:p>
                  </a:txBody>
                  <a:tcPr/>
                </a:tc>
                <a:tc>
                  <a:txBody>
                    <a:bodyPr/>
                    <a:lstStyle/>
                    <a:p>
                      <a:r>
                        <a:rPr lang="en-US" sz="1100" dirty="0">
                          <a:solidFill>
                            <a:schemeClr val="bg2">
                              <a:lumMod val="65000"/>
                            </a:schemeClr>
                          </a:solidFill>
                        </a:rPr>
                        <a:t>8</a:t>
                      </a:r>
                    </a:p>
                  </a:txBody>
                  <a:tcPr/>
                </a:tc>
                <a:tc>
                  <a:txBody>
                    <a:bodyPr/>
                    <a:lstStyle/>
                    <a:p>
                      <a:r>
                        <a:rPr lang="en-US" sz="1000" i="1" dirty="0">
                          <a:solidFill>
                            <a:schemeClr val="bg2">
                              <a:lumMod val="65000"/>
                            </a:schemeClr>
                          </a:solidFill>
                        </a:rPr>
                        <a:t>8%</a:t>
                      </a:r>
                    </a:p>
                  </a:txBody>
                  <a:tcPr/>
                </a:tc>
                <a:tc>
                  <a:txBody>
                    <a:bodyPr/>
                    <a:lstStyle/>
                    <a:p>
                      <a:r>
                        <a:rPr lang="en-US" sz="1100" dirty="0">
                          <a:solidFill>
                            <a:schemeClr val="bg2">
                              <a:lumMod val="65000"/>
                            </a:schemeClr>
                          </a:solidFill>
                        </a:rPr>
                        <a:t>0</a:t>
                      </a:r>
                    </a:p>
                  </a:txBody>
                  <a:tcPr/>
                </a:tc>
                <a:tc>
                  <a:txBody>
                    <a:bodyPr/>
                    <a:lstStyle/>
                    <a:p>
                      <a:r>
                        <a:rPr lang="en-US" sz="1000" i="1" dirty="0">
                          <a:solidFill>
                            <a:schemeClr val="bg2">
                              <a:lumMod val="65000"/>
                            </a:schemeClr>
                          </a:solidFill>
                        </a:rPr>
                        <a:t>0%</a:t>
                      </a:r>
                    </a:p>
                  </a:txBody>
                  <a:tcPr/>
                </a:tc>
                <a:tc>
                  <a:txBody>
                    <a:bodyPr/>
                    <a:lstStyle/>
                    <a:p>
                      <a:r>
                        <a:rPr lang="en-US" sz="1100" dirty="0">
                          <a:solidFill>
                            <a:schemeClr val="bg2">
                              <a:lumMod val="65000"/>
                            </a:schemeClr>
                          </a:solidFill>
                        </a:rPr>
                        <a:t>10</a:t>
                      </a:r>
                    </a:p>
                  </a:txBody>
                  <a:tcPr/>
                </a:tc>
                <a:tc>
                  <a:txBody>
                    <a:bodyPr/>
                    <a:lstStyle/>
                    <a:p>
                      <a:r>
                        <a:rPr lang="en-US" sz="1000" i="1" dirty="0">
                          <a:solidFill>
                            <a:schemeClr val="bg2">
                              <a:lumMod val="65000"/>
                            </a:schemeClr>
                          </a:solidFill>
                        </a:rPr>
                        <a:t>10%</a:t>
                      </a:r>
                    </a:p>
                  </a:txBody>
                  <a:tcPr/>
                </a:tc>
                <a:extLst>
                  <a:ext uri="{0D108BD9-81ED-4DB2-BD59-A6C34878D82A}">
                    <a16:rowId xmlns:a16="http://schemas.microsoft.com/office/drawing/2014/main" val="10013"/>
                  </a:ext>
                </a:extLst>
              </a:tr>
              <a:tr h="163086">
                <a:tc>
                  <a:txBody>
                    <a:bodyPr/>
                    <a:lstStyle/>
                    <a:p>
                      <a:pPr marL="3657600" marR="0" lvl="8" indent="-17145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bg2">
                              <a:lumMod val="65000"/>
                            </a:schemeClr>
                          </a:solidFill>
                          <a:effectLst/>
                          <a:latin typeface="+mn-lt"/>
                          <a:ea typeface="+mn-ea"/>
                          <a:cs typeface="+mn-cs"/>
                        </a:rPr>
                        <a:t>Total</a:t>
                      </a:r>
                    </a:p>
                  </a:txBody>
                  <a:tcPr/>
                </a:tc>
                <a:tc>
                  <a:txBody>
                    <a:bodyPr/>
                    <a:lstStyle/>
                    <a:p>
                      <a:r>
                        <a:rPr lang="en-US" sz="1100" dirty="0">
                          <a:solidFill>
                            <a:schemeClr val="bg2">
                              <a:lumMod val="65000"/>
                            </a:schemeClr>
                          </a:solidFill>
                        </a:rPr>
                        <a:t>30</a:t>
                      </a:r>
                    </a:p>
                  </a:txBody>
                  <a:tcPr/>
                </a:tc>
                <a:tc>
                  <a:txBody>
                    <a:bodyPr/>
                    <a:lstStyle/>
                    <a:p>
                      <a:r>
                        <a:rPr lang="en-US" sz="1000" i="1" dirty="0">
                          <a:solidFill>
                            <a:schemeClr val="bg2">
                              <a:lumMod val="65000"/>
                            </a:schemeClr>
                          </a:solidFill>
                        </a:rPr>
                        <a:t>30%</a:t>
                      </a:r>
                    </a:p>
                  </a:txBody>
                  <a:tcPr/>
                </a:tc>
                <a:tc>
                  <a:txBody>
                    <a:bodyPr/>
                    <a:lstStyle/>
                    <a:p>
                      <a:r>
                        <a:rPr lang="en-US" sz="1100" dirty="0">
                          <a:solidFill>
                            <a:schemeClr val="bg2">
                              <a:lumMod val="65000"/>
                            </a:schemeClr>
                          </a:solidFill>
                        </a:rPr>
                        <a:t>46</a:t>
                      </a:r>
                    </a:p>
                  </a:txBody>
                  <a:tcPr/>
                </a:tc>
                <a:tc>
                  <a:txBody>
                    <a:bodyPr/>
                    <a:lstStyle/>
                    <a:p>
                      <a:r>
                        <a:rPr lang="en-US" sz="1000" i="1" dirty="0">
                          <a:solidFill>
                            <a:schemeClr val="bg2">
                              <a:lumMod val="65000"/>
                            </a:schemeClr>
                          </a:solidFill>
                        </a:rPr>
                        <a:t>46%</a:t>
                      </a:r>
                    </a:p>
                  </a:txBody>
                  <a:tcPr/>
                </a:tc>
                <a:tc>
                  <a:txBody>
                    <a:bodyPr/>
                    <a:lstStyle/>
                    <a:p>
                      <a:r>
                        <a:rPr lang="en-US" sz="1100" dirty="0">
                          <a:solidFill>
                            <a:schemeClr val="bg2">
                              <a:lumMod val="65000"/>
                            </a:schemeClr>
                          </a:solidFill>
                        </a:rPr>
                        <a:t>24</a:t>
                      </a:r>
                    </a:p>
                  </a:txBody>
                  <a:tcPr/>
                </a:tc>
                <a:tc>
                  <a:txBody>
                    <a:bodyPr/>
                    <a:lstStyle/>
                    <a:p>
                      <a:r>
                        <a:rPr lang="en-US" sz="1000" i="1" dirty="0">
                          <a:solidFill>
                            <a:schemeClr val="bg2">
                              <a:lumMod val="65000"/>
                            </a:schemeClr>
                          </a:solidFill>
                        </a:rPr>
                        <a:t>24%</a:t>
                      </a:r>
                    </a:p>
                  </a:txBody>
                  <a:tcPr/>
                </a:tc>
                <a:tc>
                  <a:txBody>
                    <a:bodyPr/>
                    <a:lstStyle/>
                    <a:p>
                      <a:r>
                        <a:rPr lang="en-US" sz="1100" dirty="0">
                          <a:solidFill>
                            <a:schemeClr val="bg2">
                              <a:lumMod val="65000"/>
                            </a:schemeClr>
                          </a:solidFill>
                        </a:rPr>
                        <a:t>100</a:t>
                      </a:r>
                    </a:p>
                  </a:txBody>
                  <a:tcPr/>
                </a:tc>
                <a:tc>
                  <a:txBody>
                    <a:bodyPr/>
                    <a:lstStyle/>
                    <a:p>
                      <a:r>
                        <a:rPr lang="en-US" sz="1000" i="1" dirty="0">
                          <a:solidFill>
                            <a:schemeClr val="bg2">
                              <a:lumMod val="65000"/>
                            </a:schemeClr>
                          </a:solidFill>
                        </a:rPr>
                        <a:t>100%</a:t>
                      </a:r>
                    </a:p>
                  </a:txBody>
                  <a:tcPr/>
                </a:tc>
                <a:extLst>
                  <a:ext uri="{0D108BD9-81ED-4DB2-BD59-A6C34878D82A}">
                    <a16:rowId xmlns:a16="http://schemas.microsoft.com/office/drawing/2014/main" val="10014"/>
                  </a:ext>
                </a:extLst>
              </a:tr>
            </a:tbl>
          </a:graphicData>
        </a:graphic>
      </p:graphicFrame>
    </p:spTree>
    <p:custDataLst>
      <p:tags r:id="rId1"/>
    </p:custDataLst>
    <p:extLst>
      <p:ext uri="{BB962C8B-B14F-4D97-AF65-F5344CB8AC3E}">
        <p14:creationId xmlns:p14="http://schemas.microsoft.com/office/powerpoint/2010/main" val="3256085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a:t>The international organization that serves as a voluntary accrediting, quality and safety organization is:</a:t>
            </a:r>
          </a:p>
          <a:p>
            <a:pPr marL="1065276" lvl="1" indent="-514350">
              <a:buAutoNum type="alphaUcPeriod"/>
            </a:pPr>
            <a:r>
              <a:rPr lang="en-US" sz="2400"/>
              <a:t>Project Management Institute (PMI)</a:t>
            </a:r>
          </a:p>
          <a:p>
            <a:pPr marL="1065276" lvl="1" indent="-514350">
              <a:buAutoNum type="alphaUcPeriod"/>
            </a:pPr>
            <a:r>
              <a:rPr lang="en-US" sz="2400"/>
              <a:t>Centers for Medicare &amp; Medicaid Services (CMS)</a:t>
            </a:r>
          </a:p>
          <a:p>
            <a:pPr marL="1065276" lvl="1" indent="-514350">
              <a:buAutoNum type="alphaUcPeriod"/>
            </a:pPr>
            <a:r>
              <a:rPr lang="en-US" sz="2400"/>
              <a:t>Joint Commission International (JCI)</a:t>
            </a:r>
          </a:p>
          <a:p>
            <a:pPr marL="1065276" lvl="1" indent="-514350">
              <a:buAutoNum type="alphaUcPeriod"/>
            </a:pPr>
            <a:r>
              <a:rPr lang="en-US" sz="2400"/>
              <a:t>International Federation of Health Information Management Associations (IFHIMA)</a:t>
            </a:r>
            <a:endParaRPr lang="en-US" sz="2400" dirty="0"/>
          </a:p>
        </p:txBody>
      </p:sp>
      <p:sp>
        <p:nvSpPr>
          <p:cNvPr id="2" name="Title 1"/>
          <p:cNvSpPr>
            <a:spLocks noGrp="1"/>
          </p:cNvSpPr>
          <p:nvPr>
            <p:ph type="title"/>
          </p:nvPr>
        </p:nvSpPr>
        <p:spPr/>
        <p:txBody>
          <a:bodyPr/>
          <a:lstStyle/>
          <a:p>
            <a:r>
              <a:rPr lang="en-US" dirty="0"/>
              <a:t>Practice Question 5</a:t>
            </a:r>
          </a:p>
        </p:txBody>
      </p:sp>
    </p:spTree>
    <p:extLst>
      <p:ext uri="{BB962C8B-B14F-4D97-AF65-F5344CB8AC3E}">
        <p14:creationId xmlns:p14="http://schemas.microsoft.com/office/powerpoint/2010/main" val="1386206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dirty="0"/>
              <a:t>The international organization that serves as a voluntary accrediting, quality and safety organization is:</a:t>
            </a:r>
          </a:p>
          <a:p>
            <a:pPr marL="1065276" lvl="1" indent="-514350">
              <a:buAutoNum type="alphaUcPeriod"/>
            </a:pPr>
            <a:r>
              <a:rPr lang="en-US" sz="2400" dirty="0"/>
              <a:t>Project Management Institute (PMI)</a:t>
            </a:r>
          </a:p>
          <a:p>
            <a:pPr marL="1065276" lvl="1" indent="-514350">
              <a:buAutoNum type="alphaUcPeriod"/>
            </a:pPr>
            <a:r>
              <a:rPr lang="en-US" sz="2400" dirty="0"/>
              <a:t>Centers for Medicare &amp; Medicaid Services (CMS)</a:t>
            </a:r>
          </a:p>
          <a:p>
            <a:pPr marL="1065276" lvl="1" indent="-514350">
              <a:buAutoNum type="alphaUcPeriod"/>
            </a:pPr>
            <a:r>
              <a:rPr lang="en-US" sz="2400" dirty="0"/>
              <a:t>Joint Commission International (JCI)</a:t>
            </a:r>
          </a:p>
          <a:p>
            <a:pPr marL="1065276" lvl="1" indent="-514350">
              <a:buAutoNum type="alphaUcPeriod"/>
            </a:pPr>
            <a:r>
              <a:rPr lang="en-US" sz="2400" dirty="0"/>
              <a:t>International Federation of Health Information Management Associations (IFHIMA)</a:t>
            </a:r>
          </a:p>
        </p:txBody>
      </p:sp>
      <p:sp>
        <p:nvSpPr>
          <p:cNvPr id="2" name="Title 1"/>
          <p:cNvSpPr>
            <a:spLocks noGrp="1"/>
          </p:cNvSpPr>
          <p:nvPr>
            <p:ph type="title"/>
          </p:nvPr>
        </p:nvSpPr>
        <p:spPr/>
        <p:txBody>
          <a:bodyPr/>
          <a:lstStyle/>
          <a:p>
            <a:r>
              <a:rPr lang="en-US" dirty="0"/>
              <a:t>Practice Question 5</a:t>
            </a:r>
          </a:p>
        </p:txBody>
      </p:sp>
      <p:sp>
        <p:nvSpPr>
          <p:cNvPr id="4" name="Freeform 24"/>
          <p:cNvSpPr>
            <a:spLocks/>
          </p:cNvSpPr>
          <p:nvPr/>
        </p:nvSpPr>
        <p:spPr bwMode="auto">
          <a:xfrm>
            <a:off x="956657" y="3469105"/>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2260564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The actions of doing good, being honest and acting fairly are all components of a sound:</a:t>
            </a:r>
          </a:p>
          <a:p>
            <a:pPr marL="1065276" lvl="1" indent="-514350">
              <a:buAutoNum type="alphaUcPeriod"/>
            </a:pPr>
            <a:r>
              <a:rPr lang="en-US" sz="2400"/>
              <a:t>Business impact analysis</a:t>
            </a:r>
          </a:p>
          <a:p>
            <a:pPr marL="1065276" lvl="1" indent="-514350">
              <a:buAutoNum type="alphaUcPeriod"/>
            </a:pPr>
            <a:r>
              <a:rPr lang="en-US" sz="2400"/>
              <a:t>Systems design</a:t>
            </a:r>
          </a:p>
          <a:p>
            <a:pPr marL="1065276" lvl="1" indent="-514350">
              <a:buAutoNum type="alphaUcPeriod"/>
            </a:pPr>
            <a:r>
              <a:rPr lang="en-US" sz="2400"/>
              <a:t>Corporate mission</a:t>
            </a:r>
          </a:p>
          <a:p>
            <a:pPr marL="1065276" lvl="1" indent="-514350">
              <a:buAutoNum type="alphaUcPeriod"/>
            </a:pPr>
            <a:r>
              <a:rPr lang="en-US" sz="2400"/>
              <a:t>Business ethics position</a:t>
            </a:r>
            <a:endParaRPr lang="en-US" sz="2400" dirty="0"/>
          </a:p>
        </p:txBody>
      </p:sp>
      <p:sp>
        <p:nvSpPr>
          <p:cNvPr id="2" name="Title 1"/>
          <p:cNvSpPr>
            <a:spLocks noGrp="1"/>
          </p:cNvSpPr>
          <p:nvPr>
            <p:ph type="title"/>
          </p:nvPr>
        </p:nvSpPr>
        <p:spPr/>
        <p:txBody>
          <a:bodyPr/>
          <a:lstStyle/>
          <a:p>
            <a:r>
              <a:rPr lang="en-US" dirty="0"/>
              <a:t>Practice Question 6</a:t>
            </a:r>
          </a:p>
        </p:txBody>
      </p:sp>
    </p:spTree>
    <p:extLst>
      <p:ext uri="{BB962C8B-B14F-4D97-AF65-F5344CB8AC3E}">
        <p14:creationId xmlns:p14="http://schemas.microsoft.com/office/powerpoint/2010/main" val="1894955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The actions of doing good, being honest and acting fairly are all components of a sound:</a:t>
            </a:r>
          </a:p>
          <a:p>
            <a:pPr marL="1065276" lvl="1" indent="-514350">
              <a:buAutoNum type="alphaUcPeriod"/>
            </a:pPr>
            <a:r>
              <a:rPr lang="en-US" sz="2400" dirty="0"/>
              <a:t>Business impact analysis</a:t>
            </a:r>
          </a:p>
          <a:p>
            <a:pPr marL="1065276" lvl="1" indent="-514350">
              <a:buAutoNum type="alphaUcPeriod"/>
            </a:pPr>
            <a:r>
              <a:rPr lang="en-US" sz="2400" dirty="0"/>
              <a:t>Systems design</a:t>
            </a:r>
          </a:p>
          <a:p>
            <a:pPr marL="1065276" lvl="1" indent="-514350">
              <a:buAutoNum type="alphaUcPeriod"/>
            </a:pPr>
            <a:r>
              <a:rPr lang="en-US" sz="2400" dirty="0"/>
              <a:t>Corporate mission</a:t>
            </a:r>
          </a:p>
          <a:p>
            <a:pPr marL="1065276" lvl="1" indent="-514350">
              <a:buAutoNum type="alphaUcPeriod"/>
            </a:pPr>
            <a:r>
              <a:rPr lang="en-US" sz="2400" dirty="0"/>
              <a:t>Business ethics position</a:t>
            </a:r>
          </a:p>
        </p:txBody>
      </p:sp>
      <p:sp>
        <p:nvSpPr>
          <p:cNvPr id="2" name="Title 1"/>
          <p:cNvSpPr>
            <a:spLocks noGrp="1"/>
          </p:cNvSpPr>
          <p:nvPr>
            <p:ph type="title"/>
          </p:nvPr>
        </p:nvSpPr>
        <p:spPr/>
        <p:txBody>
          <a:bodyPr/>
          <a:lstStyle/>
          <a:p>
            <a:r>
              <a:rPr lang="en-US" dirty="0"/>
              <a:t>Practice Question 6</a:t>
            </a:r>
          </a:p>
        </p:txBody>
      </p:sp>
      <p:sp>
        <p:nvSpPr>
          <p:cNvPr id="4" name="Freeform 24"/>
          <p:cNvSpPr>
            <a:spLocks/>
          </p:cNvSpPr>
          <p:nvPr/>
        </p:nvSpPr>
        <p:spPr bwMode="auto">
          <a:xfrm>
            <a:off x="1063124" y="3950369"/>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1578311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Successful conflict resolution is achieved through a mutual focus on</a:t>
            </a:r>
          </a:p>
          <a:p>
            <a:pPr marL="1065276" lvl="1" indent="-514350">
              <a:buAutoNum type="alphaUcPeriod"/>
            </a:pPr>
            <a:r>
              <a:rPr lang="en-US" sz="2400"/>
              <a:t>Eliminating the differences of opinion or positions</a:t>
            </a:r>
          </a:p>
          <a:p>
            <a:pPr marL="1065276" lvl="1" indent="-514350">
              <a:buAutoNum type="alphaUcPeriod"/>
            </a:pPr>
            <a:r>
              <a:rPr lang="en-US" sz="2400"/>
              <a:t>The common ground of the parties in conflict</a:t>
            </a:r>
          </a:p>
          <a:p>
            <a:pPr marL="1065276" lvl="1" indent="-514350">
              <a:buAutoNum type="alphaUcPeriod"/>
            </a:pPr>
            <a:r>
              <a:rPr lang="en-US" sz="2400"/>
              <a:t>Understanding the personality types of the parties in conflict</a:t>
            </a:r>
          </a:p>
          <a:p>
            <a:pPr marL="1065276" lvl="1" indent="-514350">
              <a:buAutoNum type="alphaUcPeriod"/>
            </a:pPr>
            <a:r>
              <a:rPr lang="en-US" sz="2400"/>
              <a:t>A proposed solution provided by the mediator</a:t>
            </a:r>
            <a:endParaRPr lang="en-US" sz="2400" dirty="0"/>
          </a:p>
        </p:txBody>
      </p:sp>
      <p:sp>
        <p:nvSpPr>
          <p:cNvPr id="2" name="Title 1"/>
          <p:cNvSpPr>
            <a:spLocks noGrp="1"/>
          </p:cNvSpPr>
          <p:nvPr>
            <p:ph type="title"/>
          </p:nvPr>
        </p:nvSpPr>
        <p:spPr/>
        <p:txBody>
          <a:bodyPr/>
          <a:lstStyle/>
          <a:p>
            <a:r>
              <a:rPr lang="en-US" dirty="0"/>
              <a:t>Practice Question 7</a:t>
            </a:r>
          </a:p>
        </p:txBody>
      </p:sp>
    </p:spTree>
    <p:extLst>
      <p:ext uri="{BB962C8B-B14F-4D97-AF65-F5344CB8AC3E}">
        <p14:creationId xmlns:p14="http://schemas.microsoft.com/office/powerpoint/2010/main" val="1773329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Successful conflict resolution is achieved through a mutual focus on</a:t>
            </a:r>
          </a:p>
          <a:p>
            <a:pPr marL="1065276" lvl="1" indent="-514350">
              <a:buAutoNum type="alphaUcPeriod"/>
            </a:pPr>
            <a:r>
              <a:rPr lang="en-US" sz="2400" dirty="0"/>
              <a:t>Eliminating the differences of opinion or positions</a:t>
            </a:r>
          </a:p>
          <a:p>
            <a:pPr marL="1065276" lvl="1" indent="-514350">
              <a:buAutoNum type="alphaUcPeriod"/>
            </a:pPr>
            <a:r>
              <a:rPr lang="en-US" sz="2400" dirty="0"/>
              <a:t>The common ground of the parties in conflict</a:t>
            </a:r>
          </a:p>
          <a:p>
            <a:pPr marL="1065276" lvl="1" indent="-514350">
              <a:buAutoNum type="alphaUcPeriod"/>
            </a:pPr>
            <a:r>
              <a:rPr lang="en-US" sz="2400" dirty="0"/>
              <a:t>Understanding the personality types of the parties in conflict</a:t>
            </a:r>
          </a:p>
          <a:p>
            <a:pPr marL="1065276" lvl="1" indent="-514350">
              <a:buAutoNum type="alphaUcPeriod"/>
            </a:pPr>
            <a:r>
              <a:rPr lang="en-US" sz="2400" dirty="0"/>
              <a:t>A proposed solution provided by the mediator</a:t>
            </a:r>
          </a:p>
        </p:txBody>
      </p:sp>
      <p:sp>
        <p:nvSpPr>
          <p:cNvPr id="2" name="Title 1"/>
          <p:cNvSpPr>
            <a:spLocks noGrp="1"/>
          </p:cNvSpPr>
          <p:nvPr>
            <p:ph type="title"/>
          </p:nvPr>
        </p:nvSpPr>
        <p:spPr/>
        <p:txBody>
          <a:bodyPr/>
          <a:lstStyle/>
          <a:p>
            <a:r>
              <a:rPr lang="en-US" dirty="0"/>
              <a:t>Practice Question 7</a:t>
            </a:r>
          </a:p>
        </p:txBody>
      </p:sp>
      <p:sp>
        <p:nvSpPr>
          <p:cNvPr id="4" name="Freeform 24"/>
          <p:cNvSpPr>
            <a:spLocks/>
          </p:cNvSpPr>
          <p:nvPr/>
        </p:nvSpPr>
        <p:spPr bwMode="auto">
          <a:xfrm>
            <a:off x="1042735" y="2867830"/>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632553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a:t>Which of the following items is NOT typically a part of the IT strategic plan:</a:t>
            </a:r>
          </a:p>
          <a:p>
            <a:pPr marL="1065276" lvl="1" indent="-514350">
              <a:buAutoNum type="alphaUcPeriod"/>
            </a:pPr>
            <a:r>
              <a:rPr lang="en-US" sz="2400"/>
              <a:t>Current systems state</a:t>
            </a:r>
          </a:p>
          <a:p>
            <a:pPr marL="1065276" lvl="1" indent="-514350">
              <a:buAutoNum type="alphaUcPeriod"/>
            </a:pPr>
            <a:r>
              <a:rPr lang="en-US" sz="2400"/>
              <a:t>Desired future systems state</a:t>
            </a:r>
          </a:p>
          <a:p>
            <a:pPr marL="1065276" lvl="1" indent="-514350">
              <a:buAutoNum type="alphaUcPeriod"/>
            </a:pPr>
            <a:r>
              <a:rPr lang="en-US" sz="2400"/>
              <a:t>A summary of IT initiatives supporting organizational goals</a:t>
            </a:r>
          </a:p>
          <a:p>
            <a:pPr marL="1065276" lvl="1" indent="-514350">
              <a:buAutoNum type="alphaUcPeriod"/>
            </a:pPr>
            <a:r>
              <a:rPr lang="en-US" sz="2400"/>
              <a:t>The IT project sponsors for each initiative</a:t>
            </a:r>
            <a:endParaRPr lang="en-US" sz="2400" dirty="0"/>
          </a:p>
        </p:txBody>
      </p:sp>
      <p:sp>
        <p:nvSpPr>
          <p:cNvPr id="2" name="Title 1"/>
          <p:cNvSpPr>
            <a:spLocks noGrp="1"/>
          </p:cNvSpPr>
          <p:nvPr>
            <p:ph type="title"/>
          </p:nvPr>
        </p:nvSpPr>
        <p:spPr/>
        <p:txBody>
          <a:bodyPr/>
          <a:lstStyle/>
          <a:p>
            <a:r>
              <a:rPr lang="en-US" dirty="0"/>
              <a:t>Practice Question 8</a:t>
            </a:r>
          </a:p>
        </p:txBody>
      </p:sp>
    </p:spTree>
    <p:extLst>
      <p:ext uri="{BB962C8B-B14F-4D97-AF65-F5344CB8AC3E}">
        <p14:creationId xmlns:p14="http://schemas.microsoft.com/office/powerpoint/2010/main" val="1151449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dirty="0"/>
              <a:t>Which of the following items is NOT typically a part of the IT strategic plan:</a:t>
            </a:r>
          </a:p>
          <a:p>
            <a:pPr marL="1065276" lvl="1" indent="-514350">
              <a:buAutoNum type="alphaUcPeriod"/>
            </a:pPr>
            <a:r>
              <a:rPr lang="en-US" sz="2400" dirty="0"/>
              <a:t>Current systems state</a:t>
            </a:r>
          </a:p>
          <a:p>
            <a:pPr marL="1065276" lvl="1" indent="-514350">
              <a:buAutoNum type="alphaUcPeriod"/>
            </a:pPr>
            <a:r>
              <a:rPr lang="en-US" sz="2400" dirty="0"/>
              <a:t>Desired future systems state</a:t>
            </a:r>
          </a:p>
          <a:p>
            <a:pPr marL="1065276" lvl="1" indent="-514350">
              <a:buAutoNum type="alphaUcPeriod"/>
            </a:pPr>
            <a:r>
              <a:rPr lang="en-US" sz="2400" dirty="0"/>
              <a:t>A summary of IT initiatives supporting organizational goals</a:t>
            </a:r>
          </a:p>
          <a:p>
            <a:pPr marL="1065276" lvl="1" indent="-514350">
              <a:buAutoNum type="alphaUcPeriod"/>
            </a:pPr>
            <a:r>
              <a:rPr lang="en-US" sz="2400" dirty="0"/>
              <a:t>The IT project sponsors for each initiative</a:t>
            </a:r>
          </a:p>
        </p:txBody>
      </p:sp>
      <p:sp>
        <p:nvSpPr>
          <p:cNvPr id="2" name="Title 1"/>
          <p:cNvSpPr>
            <a:spLocks noGrp="1"/>
          </p:cNvSpPr>
          <p:nvPr>
            <p:ph type="title"/>
          </p:nvPr>
        </p:nvSpPr>
        <p:spPr/>
        <p:txBody>
          <a:bodyPr/>
          <a:lstStyle/>
          <a:p>
            <a:r>
              <a:rPr lang="en-US" dirty="0"/>
              <a:t>Practice Question 8</a:t>
            </a:r>
          </a:p>
        </p:txBody>
      </p:sp>
      <p:sp>
        <p:nvSpPr>
          <p:cNvPr id="4" name="Freeform 24"/>
          <p:cNvSpPr>
            <a:spLocks/>
          </p:cNvSpPr>
          <p:nvPr/>
        </p:nvSpPr>
        <p:spPr bwMode="auto">
          <a:xfrm>
            <a:off x="914400" y="4283242"/>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2215104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20" y="1376335"/>
            <a:ext cx="7970981" cy="3479031"/>
          </a:xfrm>
        </p:spPr>
        <p:txBody>
          <a:bodyPr>
            <a:noAutofit/>
          </a:bodyPr>
          <a:lstStyle/>
          <a:p>
            <a:pPr marL="0" indent="0">
              <a:buNone/>
            </a:pPr>
            <a:r>
              <a:rPr lang="en-US" sz="1800" dirty="0"/>
              <a:t>An organization has several pending IT projects.  The organization is struggling financially.  Which of the following will BEST determine project priorities?</a:t>
            </a:r>
          </a:p>
          <a:p>
            <a:pPr marL="880110" lvl="1" indent="-514350">
              <a:buAutoNum type="arabicPeriod"/>
            </a:pPr>
            <a:r>
              <a:rPr lang="en-US" sz="1800" dirty="0"/>
              <a:t>Existing environment</a:t>
            </a:r>
          </a:p>
          <a:p>
            <a:pPr marL="880110" lvl="1" indent="-514350">
              <a:buAutoNum type="arabicPeriod"/>
            </a:pPr>
            <a:r>
              <a:rPr lang="en-US" sz="1800" dirty="0"/>
              <a:t>Regulatory requirements </a:t>
            </a:r>
          </a:p>
          <a:p>
            <a:pPr marL="880110" lvl="1" indent="-514350">
              <a:buAutoNum type="arabicPeriod"/>
            </a:pPr>
            <a:r>
              <a:rPr lang="en-US" sz="1800" dirty="0"/>
              <a:t>Mission of organization</a:t>
            </a:r>
          </a:p>
          <a:p>
            <a:pPr marL="880110" lvl="1" indent="-514350">
              <a:buAutoNum type="arabicPeriod"/>
            </a:pPr>
            <a:r>
              <a:rPr lang="en-US" sz="1800" dirty="0"/>
              <a:t>Return on investment</a:t>
            </a:r>
          </a:p>
          <a:p>
            <a:pPr marL="0" indent="0">
              <a:buNone/>
            </a:pPr>
            <a:endParaRPr lang="en-US" sz="1800" dirty="0"/>
          </a:p>
          <a:p>
            <a:pPr marL="1065276" lvl="1" indent="-514350">
              <a:buAutoNum type="alphaUcPeriod"/>
            </a:pPr>
            <a:r>
              <a:rPr lang="en-US" sz="1800" dirty="0"/>
              <a:t>1, 2, and 3 only</a:t>
            </a:r>
          </a:p>
          <a:p>
            <a:pPr marL="1065276" lvl="1" indent="-514350">
              <a:buAutoNum type="alphaUcPeriod"/>
            </a:pPr>
            <a:r>
              <a:rPr lang="en-US" sz="1800" dirty="0"/>
              <a:t>1, 2, and 4 only</a:t>
            </a:r>
          </a:p>
          <a:p>
            <a:pPr marL="1065276" lvl="1" indent="-514350">
              <a:buAutoNum type="alphaUcPeriod"/>
            </a:pPr>
            <a:r>
              <a:rPr lang="en-US" sz="1800" dirty="0"/>
              <a:t>1, 3, and 4 only</a:t>
            </a:r>
          </a:p>
          <a:p>
            <a:pPr marL="1065276" lvl="1" indent="-514350">
              <a:buAutoNum type="alphaUcPeriod"/>
            </a:pPr>
            <a:r>
              <a:rPr lang="en-US" sz="1800" dirty="0"/>
              <a:t>2, 3, and 4 only</a:t>
            </a:r>
          </a:p>
        </p:txBody>
      </p:sp>
      <p:sp>
        <p:nvSpPr>
          <p:cNvPr id="2" name="Title 1"/>
          <p:cNvSpPr>
            <a:spLocks noGrp="1"/>
          </p:cNvSpPr>
          <p:nvPr>
            <p:ph type="title"/>
          </p:nvPr>
        </p:nvSpPr>
        <p:spPr/>
        <p:txBody>
          <a:bodyPr/>
          <a:lstStyle/>
          <a:p>
            <a:r>
              <a:rPr lang="en-US" dirty="0"/>
              <a:t>Practice Question 9</a:t>
            </a:r>
          </a:p>
        </p:txBody>
      </p:sp>
    </p:spTree>
    <p:extLst>
      <p:ext uri="{BB962C8B-B14F-4D97-AF65-F5344CB8AC3E}">
        <p14:creationId xmlns:p14="http://schemas.microsoft.com/office/powerpoint/2010/main" val="3190934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20" y="1376335"/>
            <a:ext cx="7970981" cy="3479031"/>
          </a:xfrm>
        </p:spPr>
        <p:txBody>
          <a:bodyPr>
            <a:noAutofit/>
          </a:bodyPr>
          <a:lstStyle/>
          <a:p>
            <a:pPr marL="0" indent="0">
              <a:buNone/>
            </a:pPr>
            <a:r>
              <a:rPr lang="en-US" sz="1800" dirty="0"/>
              <a:t>An organization has several pending IT projects.  The organization is struggling financially.  Which of the following will BEST determine project priorities?</a:t>
            </a:r>
          </a:p>
          <a:p>
            <a:pPr marL="880110" lvl="1" indent="-514350">
              <a:buAutoNum type="arabicPeriod"/>
            </a:pPr>
            <a:r>
              <a:rPr lang="en-US" sz="1800" dirty="0"/>
              <a:t>Existing environment</a:t>
            </a:r>
          </a:p>
          <a:p>
            <a:pPr marL="880110" lvl="1" indent="-514350">
              <a:buAutoNum type="arabicPeriod"/>
            </a:pPr>
            <a:r>
              <a:rPr lang="en-US" sz="1800" dirty="0"/>
              <a:t>Regulatory requirements </a:t>
            </a:r>
          </a:p>
          <a:p>
            <a:pPr marL="880110" lvl="1" indent="-514350">
              <a:buAutoNum type="arabicPeriod"/>
            </a:pPr>
            <a:r>
              <a:rPr lang="en-US" sz="1800" dirty="0"/>
              <a:t>Mission of organization</a:t>
            </a:r>
          </a:p>
          <a:p>
            <a:pPr marL="880110" lvl="1" indent="-514350">
              <a:buAutoNum type="arabicPeriod"/>
            </a:pPr>
            <a:r>
              <a:rPr lang="en-US" sz="1800" dirty="0"/>
              <a:t>Return on investment</a:t>
            </a:r>
          </a:p>
          <a:p>
            <a:pPr marL="0" indent="0">
              <a:buNone/>
            </a:pPr>
            <a:endParaRPr lang="en-US" sz="1800" dirty="0"/>
          </a:p>
          <a:p>
            <a:pPr marL="1065276" lvl="1" indent="-514350">
              <a:buAutoNum type="alphaUcPeriod"/>
            </a:pPr>
            <a:r>
              <a:rPr lang="en-US" sz="1800" dirty="0"/>
              <a:t>1, 2, and 3 only</a:t>
            </a:r>
          </a:p>
          <a:p>
            <a:pPr marL="1065276" lvl="1" indent="-514350">
              <a:buAutoNum type="alphaUcPeriod"/>
            </a:pPr>
            <a:r>
              <a:rPr lang="en-US" sz="1800" dirty="0"/>
              <a:t>1, 2, and 4 only</a:t>
            </a:r>
          </a:p>
          <a:p>
            <a:pPr marL="1065276" lvl="1" indent="-514350">
              <a:buAutoNum type="alphaUcPeriod"/>
            </a:pPr>
            <a:r>
              <a:rPr lang="en-US" sz="1800" dirty="0"/>
              <a:t>1, 3, and 4 only</a:t>
            </a:r>
          </a:p>
          <a:p>
            <a:pPr marL="1065276" lvl="1" indent="-514350">
              <a:buAutoNum type="alphaUcPeriod"/>
            </a:pPr>
            <a:r>
              <a:rPr lang="en-US" sz="1800" dirty="0"/>
              <a:t>2, 3, and 4 only</a:t>
            </a:r>
          </a:p>
        </p:txBody>
      </p:sp>
      <p:sp>
        <p:nvSpPr>
          <p:cNvPr id="2" name="Title 1"/>
          <p:cNvSpPr>
            <a:spLocks noGrp="1"/>
          </p:cNvSpPr>
          <p:nvPr>
            <p:ph type="title"/>
          </p:nvPr>
        </p:nvSpPr>
        <p:spPr/>
        <p:txBody>
          <a:bodyPr/>
          <a:lstStyle/>
          <a:p>
            <a:r>
              <a:rPr lang="en-US" dirty="0"/>
              <a:t>Practice Question 9</a:t>
            </a:r>
          </a:p>
        </p:txBody>
      </p:sp>
      <p:sp>
        <p:nvSpPr>
          <p:cNvPr id="4" name="Freeform 24"/>
          <p:cNvSpPr>
            <a:spLocks/>
          </p:cNvSpPr>
          <p:nvPr/>
        </p:nvSpPr>
        <p:spPr bwMode="auto">
          <a:xfrm>
            <a:off x="978568" y="5502063"/>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2951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Leadership is a skill </a:t>
            </a:r>
            <a:r>
              <a:rPr lang="en-US" sz="2400" b="1" dirty="0"/>
              <a:t>every</a:t>
            </a:r>
            <a:r>
              <a:rPr lang="en-US" sz="2400" dirty="0"/>
              <a:t> member of the organization is responsible for understanding and, when appropriate, undertaking</a:t>
            </a:r>
          </a:p>
          <a:p>
            <a:endParaRPr lang="en-US" dirty="0"/>
          </a:p>
        </p:txBody>
      </p:sp>
      <p:sp>
        <p:nvSpPr>
          <p:cNvPr id="7" name="Title 6"/>
          <p:cNvSpPr>
            <a:spLocks noGrp="1"/>
          </p:cNvSpPr>
          <p:nvPr>
            <p:ph type="title"/>
          </p:nvPr>
        </p:nvSpPr>
        <p:spPr/>
        <p:txBody>
          <a:bodyPr>
            <a:normAutofit/>
          </a:bodyPr>
          <a:lstStyle/>
          <a:p>
            <a:r>
              <a:rPr lang="en-US" sz="2800" dirty="0"/>
              <a:t>Administration Leadership</a:t>
            </a:r>
          </a:p>
        </p:txBody>
      </p:sp>
    </p:spTree>
    <p:extLst>
      <p:ext uri="{BB962C8B-B14F-4D97-AF65-F5344CB8AC3E}">
        <p14:creationId xmlns:p14="http://schemas.microsoft.com/office/powerpoint/2010/main" val="1607511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sz="2400"/>
              <a:t>The recent addition of two rural-based community health centers to a healthcare network has increased the demand for IT support services.  Which of the following line items will need to be increased in the IT budget for the next fiscal year?</a:t>
            </a:r>
          </a:p>
          <a:p>
            <a:pPr marL="1065276" lvl="1" indent="-514350">
              <a:buAutoNum type="alphaUcPeriod"/>
            </a:pPr>
            <a:r>
              <a:rPr lang="en-US" sz="2400"/>
              <a:t>Travel, supplies, salaries and benefits</a:t>
            </a:r>
          </a:p>
          <a:p>
            <a:pPr marL="1065276" lvl="1" indent="-514350">
              <a:buAutoNum type="alphaUcPeriod"/>
            </a:pPr>
            <a:r>
              <a:rPr lang="en-US" sz="2400"/>
              <a:t>Training, hardware, depreciation</a:t>
            </a:r>
          </a:p>
          <a:p>
            <a:pPr marL="1065276" lvl="1" indent="-514350">
              <a:buAutoNum type="alphaUcPeriod"/>
            </a:pPr>
            <a:r>
              <a:rPr lang="en-US" sz="2400"/>
              <a:t>Salaries and benefits, depreciation, training</a:t>
            </a:r>
          </a:p>
          <a:p>
            <a:pPr marL="1065276" lvl="1" indent="-514350">
              <a:buAutoNum type="alphaUcPeriod"/>
            </a:pPr>
            <a:r>
              <a:rPr lang="en-US" sz="2400"/>
              <a:t>Supplies, hardware, travel</a:t>
            </a:r>
          </a:p>
          <a:p>
            <a:pPr marL="0" indent="0">
              <a:buNone/>
            </a:pPr>
            <a:endParaRPr lang="en-US" dirty="0"/>
          </a:p>
        </p:txBody>
      </p:sp>
      <p:sp>
        <p:nvSpPr>
          <p:cNvPr id="2" name="Title 1"/>
          <p:cNvSpPr>
            <a:spLocks noGrp="1"/>
          </p:cNvSpPr>
          <p:nvPr>
            <p:ph type="title"/>
          </p:nvPr>
        </p:nvSpPr>
        <p:spPr/>
        <p:txBody>
          <a:bodyPr/>
          <a:lstStyle/>
          <a:p>
            <a:r>
              <a:rPr lang="en-US" dirty="0"/>
              <a:t>Practice Question 10</a:t>
            </a:r>
          </a:p>
        </p:txBody>
      </p:sp>
    </p:spTree>
    <p:extLst>
      <p:ext uri="{BB962C8B-B14F-4D97-AF65-F5344CB8AC3E}">
        <p14:creationId xmlns:p14="http://schemas.microsoft.com/office/powerpoint/2010/main" val="644271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sz="2400" dirty="0"/>
              <a:t>The recent addition of two rural-based community health centers to a healthcare network has increased the demand for IT support services.  Which of the following line items will need to be increased in the IT budget for the next fiscal year?</a:t>
            </a:r>
          </a:p>
          <a:p>
            <a:pPr marL="1065276" lvl="1" indent="-514350">
              <a:buAutoNum type="alphaUcPeriod"/>
            </a:pPr>
            <a:r>
              <a:rPr lang="en-US" sz="2400" dirty="0"/>
              <a:t>Travel, supplies, salaries and benefits</a:t>
            </a:r>
          </a:p>
          <a:p>
            <a:pPr marL="1065276" lvl="1" indent="-514350">
              <a:buAutoNum type="alphaUcPeriod"/>
            </a:pPr>
            <a:r>
              <a:rPr lang="en-US" sz="2400" dirty="0"/>
              <a:t>Training, hardware, depreciation</a:t>
            </a:r>
          </a:p>
          <a:p>
            <a:pPr marL="1065276" lvl="1" indent="-514350">
              <a:buAutoNum type="alphaUcPeriod"/>
            </a:pPr>
            <a:r>
              <a:rPr lang="en-US" sz="2400" dirty="0"/>
              <a:t>Salaries and benefits, depreciation, training</a:t>
            </a:r>
          </a:p>
          <a:p>
            <a:pPr marL="1065276" lvl="1" indent="-514350">
              <a:buAutoNum type="alphaUcPeriod"/>
            </a:pPr>
            <a:r>
              <a:rPr lang="en-US" sz="2400" dirty="0"/>
              <a:t>Supplies, hardware, travel</a:t>
            </a:r>
          </a:p>
          <a:p>
            <a:endParaRPr lang="en-US" dirty="0"/>
          </a:p>
        </p:txBody>
      </p:sp>
      <p:sp>
        <p:nvSpPr>
          <p:cNvPr id="2" name="Title 1"/>
          <p:cNvSpPr>
            <a:spLocks noGrp="1"/>
          </p:cNvSpPr>
          <p:nvPr>
            <p:ph type="title"/>
          </p:nvPr>
        </p:nvSpPr>
        <p:spPr/>
        <p:txBody>
          <a:bodyPr/>
          <a:lstStyle/>
          <a:p>
            <a:r>
              <a:rPr lang="en-US" dirty="0"/>
              <a:t>Practice Question 10</a:t>
            </a:r>
          </a:p>
        </p:txBody>
      </p:sp>
      <p:sp>
        <p:nvSpPr>
          <p:cNvPr id="4" name="Freeform 24"/>
          <p:cNvSpPr>
            <a:spLocks/>
          </p:cNvSpPr>
          <p:nvPr/>
        </p:nvSpPr>
        <p:spPr bwMode="auto">
          <a:xfrm>
            <a:off x="1034715" y="2908535"/>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369549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2400"/>
              <a:t>A director is preparing the IT department budget for the upcoming fiscal year.  A patient care system maintenance contract will automatically renew at the end of the 2</a:t>
            </a:r>
            <a:r>
              <a:rPr lang="en-US" sz="2400" baseline="30000"/>
              <a:t>nd</a:t>
            </a:r>
            <a:r>
              <a:rPr lang="en-US" sz="2400"/>
              <a:t> quarter next year.  The contract term calls for a 10% increase from the current contract rate of $12,000 per annum.  What amount should be budgeted?</a:t>
            </a:r>
          </a:p>
          <a:p>
            <a:pPr marL="1065276" lvl="1" indent="-514350">
              <a:buAutoNum type="alphaUcPeriod"/>
            </a:pPr>
            <a:r>
              <a:rPr lang="en-US" sz="2400"/>
              <a:t>$12,060</a:t>
            </a:r>
          </a:p>
          <a:p>
            <a:pPr marL="1065276" lvl="1" indent="-514350">
              <a:buAutoNum type="alphaUcPeriod"/>
            </a:pPr>
            <a:r>
              <a:rPr lang="en-US" sz="2400"/>
              <a:t>$12,120</a:t>
            </a:r>
          </a:p>
          <a:p>
            <a:pPr marL="1065276" lvl="1" indent="-514350">
              <a:buAutoNum type="alphaUcPeriod"/>
            </a:pPr>
            <a:r>
              <a:rPr lang="en-US" sz="2400"/>
              <a:t>$12,600</a:t>
            </a:r>
          </a:p>
          <a:p>
            <a:pPr marL="1065276" lvl="1" indent="-514350">
              <a:buAutoNum type="alphaUcPeriod"/>
            </a:pPr>
            <a:r>
              <a:rPr lang="en-US" sz="2400"/>
              <a:t>$13,200</a:t>
            </a:r>
          </a:p>
          <a:p>
            <a:endParaRPr lang="en-US" dirty="0"/>
          </a:p>
        </p:txBody>
      </p:sp>
      <p:sp>
        <p:nvSpPr>
          <p:cNvPr id="2" name="Title 1"/>
          <p:cNvSpPr>
            <a:spLocks noGrp="1"/>
          </p:cNvSpPr>
          <p:nvPr>
            <p:ph type="title"/>
          </p:nvPr>
        </p:nvSpPr>
        <p:spPr/>
        <p:txBody>
          <a:bodyPr/>
          <a:lstStyle/>
          <a:p>
            <a:r>
              <a:rPr lang="en-US" dirty="0"/>
              <a:t>Practice Question 11</a:t>
            </a:r>
          </a:p>
        </p:txBody>
      </p:sp>
    </p:spTree>
    <p:extLst>
      <p:ext uri="{BB962C8B-B14F-4D97-AF65-F5344CB8AC3E}">
        <p14:creationId xmlns:p14="http://schemas.microsoft.com/office/powerpoint/2010/main" val="912798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2400" dirty="0"/>
              <a:t>A director is preparing the IT department budget for the upcoming fiscal year.  A patient care system maintenance contract will automatically renew at the end of the 2</a:t>
            </a:r>
            <a:r>
              <a:rPr lang="en-US" sz="2400" baseline="30000" dirty="0"/>
              <a:t>nd</a:t>
            </a:r>
            <a:r>
              <a:rPr lang="en-US" sz="2400" dirty="0"/>
              <a:t> quarter next year.  The contract term calls for a 10% increase from the current contract rate of $12,000 per annum.  What amount should be budgeted?</a:t>
            </a:r>
          </a:p>
          <a:p>
            <a:pPr marL="1065276" lvl="1" indent="-514350">
              <a:buAutoNum type="alphaUcPeriod"/>
            </a:pPr>
            <a:r>
              <a:rPr lang="en-US" sz="2400" dirty="0"/>
              <a:t>$12,060</a:t>
            </a:r>
          </a:p>
          <a:p>
            <a:pPr marL="1065276" lvl="1" indent="-514350">
              <a:buAutoNum type="alphaUcPeriod"/>
            </a:pPr>
            <a:r>
              <a:rPr lang="en-US" sz="2400" dirty="0"/>
              <a:t>$12,120</a:t>
            </a:r>
          </a:p>
          <a:p>
            <a:pPr marL="1065276" lvl="1" indent="-514350">
              <a:buAutoNum type="alphaUcPeriod"/>
            </a:pPr>
            <a:r>
              <a:rPr lang="en-US" sz="2400" dirty="0"/>
              <a:t>$12,600</a:t>
            </a:r>
          </a:p>
          <a:p>
            <a:pPr marL="1065276" lvl="1" indent="-514350">
              <a:buAutoNum type="alphaUcPeriod"/>
            </a:pPr>
            <a:r>
              <a:rPr lang="en-US" sz="2400" dirty="0"/>
              <a:t>$13,200</a:t>
            </a:r>
          </a:p>
          <a:p>
            <a:endParaRPr lang="en-US" dirty="0"/>
          </a:p>
        </p:txBody>
      </p:sp>
      <p:sp>
        <p:nvSpPr>
          <p:cNvPr id="2" name="Title 1"/>
          <p:cNvSpPr>
            <a:spLocks noGrp="1"/>
          </p:cNvSpPr>
          <p:nvPr>
            <p:ph type="title"/>
          </p:nvPr>
        </p:nvSpPr>
        <p:spPr/>
        <p:txBody>
          <a:bodyPr/>
          <a:lstStyle/>
          <a:p>
            <a:r>
              <a:rPr lang="en-US" dirty="0"/>
              <a:t>Practice Question 11</a:t>
            </a:r>
          </a:p>
        </p:txBody>
      </p:sp>
      <p:sp>
        <p:nvSpPr>
          <p:cNvPr id="4" name="Freeform 24"/>
          <p:cNvSpPr>
            <a:spLocks/>
          </p:cNvSpPr>
          <p:nvPr/>
        </p:nvSpPr>
        <p:spPr bwMode="auto">
          <a:xfrm>
            <a:off x="1006810" y="3975392"/>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40149168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20" y="1497507"/>
            <a:ext cx="7970981" cy="4024987"/>
          </a:xfrm>
        </p:spPr>
        <p:txBody>
          <a:bodyPr>
            <a:normAutofit fontScale="92500" lnSpcReduction="10000"/>
          </a:bodyPr>
          <a:lstStyle/>
          <a:p>
            <a:pPr marL="0" indent="0">
              <a:buNone/>
            </a:pPr>
            <a:r>
              <a:rPr lang="en-US" sz="2000" dirty="0"/>
              <a:t>An IT department is trying to improve its customer service scorecard.  The scorecard measures performance on service level agreements (SLAs), service problem management, and business continuity readiness.  On which of the following should the IT manager focus improvement efforts?</a:t>
            </a:r>
          </a:p>
          <a:p>
            <a:pPr marL="1065276" lvl="1" indent="-514350">
              <a:buAutoNum type="alphaUcPeriod"/>
            </a:pPr>
            <a:r>
              <a:rPr lang="en-US" sz="2000" dirty="0"/>
              <a:t>Negotiating more achievable SLA goals</a:t>
            </a:r>
          </a:p>
          <a:p>
            <a:pPr marL="1065276" lvl="1" indent="-514350">
              <a:buAutoNum type="alphaUcPeriod"/>
            </a:pPr>
            <a:r>
              <a:rPr lang="en-US" sz="2000" dirty="0"/>
              <a:t>Including one more business continuity drill in next year’s budget</a:t>
            </a:r>
          </a:p>
          <a:p>
            <a:pPr marL="1065276" lvl="1" indent="-514350">
              <a:buAutoNum type="alphaUcPeriod"/>
            </a:pPr>
            <a:r>
              <a:rPr lang="en-US" sz="2000" dirty="0"/>
              <a:t>Requesting an analysis of the mean time to resolve a problems</a:t>
            </a:r>
          </a:p>
          <a:p>
            <a:pPr marL="1065276" lvl="1" indent="-514350">
              <a:buAutoNum type="alphaUcPeriod"/>
            </a:pPr>
            <a:r>
              <a:rPr lang="en-US" sz="2000" dirty="0"/>
              <a:t>Evaluating the utilization of the service request tracking system</a:t>
            </a:r>
          </a:p>
          <a:p>
            <a:endParaRPr lang="en-US" dirty="0"/>
          </a:p>
        </p:txBody>
      </p:sp>
      <p:sp>
        <p:nvSpPr>
          <p:cNvPr id="2" name="Title 1"/>
          <p:cNvSpPr>
            <a:spLocks noGrp="1"/>
          </p:cNvSpPr>
          <p:nvPr>
            <p:ph type="title"/>
          </p:nvPr>
        </p:nvSpPr>
        <p:spPr/>
        <p:txBody>
          <a:bodyPr/>
          <a:lstStyle/>
          <a:p>
            <a:r>
              <a:rPr lang="en-US" dirty="0"/>
              <a:t>Practice Question 12</a:t>
            </a:r>
          </a:p>
        </p:txBody>
      </p:sp>
    </p:spTree>
    <p:extLst>
      <p:ext uri="{BB962C8B-B14F-4D97-AF65-F5344CB8AC3E}">
        <p14:creationId xmlns:p14="http://schemas.microsoft.com/office/powerpoint/2010/main" val="341336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20" y="1497507"/>
            <a:ext cx="7970981" cy="4024987"/>
          </a:xfrm>
        </p:spPr>
        <p:txBody>
          <a:bodyPr>
            <a:normAutofit fontScale="92500" lnSpcReduction="10000"/>
          </a:bodyPr>
          <a:lstStyle/>
          <a:p>
            <a:pPr marL="0" indent="0">
              <a:buNone/>
            </a:pPr>
            <a:r>
              <a:rPr lang="en-US" sz="2000" dirty="0"/>
              <a:t>An IT department is trying to improve its customer service scorecard.  The scorecard measures performance on service level agreements (SLAs), service problem management, and business continuity readiness.  On which of the following should the IT manager focus improvement efforts?</a:t>
            </a:r>
          </a:p>
          <a:p>
            <a:pPr marL="1065276" lvl="1" indent="-514350">
              <a:buAutoNum type="alphaUcPeriod"/>
            </a:pPr>
            <a:r>
              <a:rPr lang="en-US" sz="2000" dirty="0"/>
              <a:t>Negotiating more achievable SLA goals</a:t>
            </a:r>
          </a:p>
          <a:p>
            <a:pPr marL="1065276" lvl="1" indent="-514350">
              <a:buAutoNum type="alphaUcPeriod"/>
            </a:pPr>
            <a:r>
              <a:rPr lang="en-US" sz="2000" dirty="0"/>
              <a:t>Including one more business continuity drill in next year’s budget</a:t>
            </a:r>
          </a:p>
          <a:p>
            <a:pPr marL="1065276" lvl="1" indent="-514350">
              <a:buAutoNum type="alphaUcPeriod"/>
            </a:pPr>
            <a:r>
              <a:rPr lang="en-US" sz="2000" dirty="0"/>
              <a:t>Requesting an analysis of the mean time to resolve a problems</a:t>
            </a:r>
          </a:p>
          <a:p>
            <a:pPr marL="1065276" lvl="1" indent="-514350">
              <a:buAutoNum type="alphaUcPeriod"/>
            </a:pPr>
            <a:r>
              <a:rPr lang="en-US" sz="2000" dirty="0"/>
              <a:t>Evaluating the utilization of the service request tracking system</a:t>
            </a:r>
          </a:p>
          <a:p>
            <a:endParaRPr lang="en-US" dirty="0"/>
          </a:p>
        </p:txBody>
      </p:sp>
      <p:sp>
        <p:nvSpPr>
          <p:cNvPr id="2" name="Title 1"/>
          <p:cNvSpPr>
            <a:spLocks noGrp="1"/>
          </p:cNvSpPr>
          <p:nvPr>
            <p:ph type="title"/>
          </p:nvPr>
        </p:nvSpPr>
        <p:spPr/>
        <p:txBody>
          <a:bodyPr/>
          <a:lstStyle/>
          <a:p>
            <a:r>
              <a:rPr lang="en-US" dirty="0"/>
              <a:t>Practice Question 12</a:t>
            </a:r>
          </a:p>
        </p:txBody>
      </p:sp>
      <p:sp>
        <p:nvSpPr>
          <p:cNvPr id="4" name="Freeform 24"/>
          <p:cNvSpPr>
            <a:spLocks/>
          </p:cNvSpPr>
          <p:nvPr/>
        </p:nvSpPr>
        <p:spPr bwMode="auto">
          <a:xfrm>
            <a:off x="1074822" y="4446713"/>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6302784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a:t>Which of the following is NOT a quality improvement aim?</a:t>
            </a:r>
          </a:p>
          <a:p>
            <a:pPr marL="857250" lvl="2" indent="0">
              <a:buNone/>
            </a:pPr>
            <a:r>
              <a:rPr lang="en-US" altLang="en-US" sz="2400"/>
              <a:t>A. Efficiency</a:t>
            </a:r>
          </a:p>
          <a:p>
            <a:pPr marL="857250" lvl="2" indent="0">
              <a:buNone/>
            </a:pPr>
            <a:r>
              <a:rPr lang="en-US" altLang="en-US" sz="2400"/>
              <a:t>B. Patient centeredness</a:t>
            </a:r>
          </a:p>
          <a:p>
            <a:pPr marL="857250" lvl="2" indent="0">
              <a:buNone/>
            </a:pPr>
            <a:r>
              <a:rPr lang="en-US" altLang="en-US" sz="2400"/>
              <a:t>C. Effectiveness</a:t>
            </a:r>
          </a:p>
          <a:p>
            <a:pPr marL="857250" lvl="2" indent="0">
              <a:buNone/>
            </a:pPr>
            <a:r>
              <a:rPr lang="en-US" altLang="en-US" sz="2400"/>
              <a:t>D. Innovation</a:t>
            </a:r>
          </a:p>
          <a:p>
            <a:endParaRPr lang="en-US" dirty="0"/>
          </a:p>
        </p:txBody>
      </p:sp>
      <p:sp>
        <p:nvSpPr>
          <p:cNvPr id="2" name="Title 1"/>
          <p:cNvSpPr>
            <a:spLocks noGrp="1"/>
          </p:cNvSpPr>
          <p:nvPr>
            <p:ph type="title"/>
          </p:nvPr>
        </p:nvSpPr>
        <p:spPr/>
        <p:txBody>
          <a:bodyPr/>
          <a:lstStyle/>
          <a:p>
            <a:r>
              <a:rPr lang="en-US" dirty="0"/>
              <a:t>Practice Question 13</a:t>
            </a:r>
          </a:p>
        </p:txBody>
      </p:sp>
    </p:spTree>
    <p:extLst>
      <p:ext uri="{BB962C8B-B14F-4D97-AF65-F5344CB8AC3E}">
        <p14:creationId xmlns:p14="http://schemas.microsoft.com/office/powerpoint/2010/main" val="1764808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Which of the following is NOT a quality improvement aim?</a:t>
            </a:r>
          </a:p>
          <a:p>
            <a:pPr marL="857250" lvl="2" indent="0">
              <a:buNone/>
            </a:pPr>
            <a:r>
              <a:rPr lang="en-US" altLang="en-US" sz="2400" dirty="0"/>
              <a:t>A. Efficiency</a:t>
            </a:r>
          </a:p>
          <a:p>
            <a:pPr marL="857250" lvl="2" indent="0">
              <a:buNone/>
            </a:pPr>
            <a:r>
              <a:rPr lang="en-US" altLang="en-US" sz="2400" dirty="0"/>
              <a:t>B. Patient centeredness</a:t>
            </a:r>
          </a:p>
          <a:p>
            <a:pPr marL="857250" lvl="2" indent="0">
              <a:buNone/>
            </a:pPr>
            <a:r>
              <a:rPr lang="en-US" altLang="en-US" sz="2400" dirty="0"/>
              <a:t>C. Effectiveness</a:t>
            </a:r>
          </a:p>
          <a:p>
            <a:pPr marL="857250" lvl="2" indent="0">
              <a:buNone/>
            </a:pPr>
            <a:r>
              <a:rPr lang="en-US" altLang="en-US" sz="2400" dirty="0"/>
              <a:t>D. Innovation</a:t>
            </a:r>
          </a:p>
          <a:p>
            <a:endParaRPr lang="en-US" dirty="0"/>
          </a:p>
        </p:txBody>
      </p:sp>
      <p:sp>
        <p:nvSpPr>
          <p:cNvPr id="2" name="Title 1"/>
          <p:cNvSpPr>
            <a:spLocks noGrp="1"/>
          </p:cNvSpPr>
          <p:nvPr>
            <p:ph type="title"/>
          </p:nvPr>
        </p:nvSpPr>
        <p:spPr/>
        <p:txBody>
          <a:bodyPr/>
          <a:lstStyle/>
          <a:p>
            <a:r>
              <a:rPr lang="en-US" dirty="0"/>
              <a:t>Practice Question 13</a:t>
            </a:r>
          </a:p>
        </p:txBody>
      </p:sp>
      <p:sp>
        <p:nvSpPr>
          <p:cNvPr id="4" name="Freeform 24"/>
          <p:cNvSpPr>
            <a:spLocks/>
          </p:cNvSpPr>
          <p:nvPr/>
        </p:nvSpPr>
        <p:spPr bwMode="auto">
          <a:xfrm>
            <a:off x="1335672" y="3962400"/>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17509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a:t>Participating in Organizational Strategic Planning</a:t>
            </a:r>
            <a:endParaRPr lang="en-US" sz="3100" dirty="0"/>
          </a:p>
        </p:txBody>
      </p:sp>
      <p:graphicFrame>
        <p:nvGraphicFramePr>
          <p:cNvPr id="7" name="Diagram 6"/>
          <p:cNvGraphicFramePr/>
          <p:nvPr>
            <p:extLst/>
          </p:nvPr>
        </p:nvGraphicFramePr>
        <p:xfrm>
          <a:off x="1131060" y="1913021"/>
          <a:ext cx="7140497" cy="4046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96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a:t>Leader responsibility</a:t>
            </a:r>
          </a:p>
          <a:p>
            <a:r>
              <a:rPr lang="en-US" sz="2400" dirty="0"/>
              <a:t>Strategy = formal or informal plan of action to achieve a goal</a:t>
            </a:r>
          </a:p>
          <a:p>
            <a:r>
              <a:rPr lang="en-US" sz="2400" dirty="0"/>
              <a:t>Strategic focus </a:t>
            </a:r>
            <a:r>
              <a:rPr lang="en-US" sz="2400" dirty="0">
                <a:sym typeface="Wingdings"/>
              </a:rPr>
              <a:t> points toward future</a:t>
            </a:r>
          </a:p>
          <a:p>
            <a:r>
              <a:rPr lang="en-US" sz="2400" dirty="0">
                <a:sym typeface="Wingdings"/>
              </a:rPr>
              <a:t>For the benefit of employees and customers, series of statements are created to outline and explain an organization's strategies </a:t>
            </a:r>
            <a:endParaRPr lang="en-US" sz="2400" dirty="0"/>
          </a:p>
        </p:txBody>
      </p:sp>
      <p:sp>
        <p:nvSpPr>
          <p:cNvPr id="5" name="Title 4"/>
          <p:cNvSpPr>
            <a:spLocks noGrp="1"/>
          </p:cNvSpPr>
          <p:nvPr>
            <p:ph type="title"/>
          </p:nvPr>
        </p:nvSpPr>
        <p:spPr/>
        <p:txBody>
          <a:bodyPr>
            <a:normAutofit fontScale="90000"/>
          </a:bodyPr>
          <a:lstStyle/>
          <a:p>
            <a:r>
              <a:rPr lang="en-US" sz="3100"/>
              <a:t>Participating in Organizational Strategic Planning</a:t>
            </a:r>
            <a:endParaRPr lang="en-US" sz="3100" dirty="0"/>
          </a:p>
        </p:txBody>
      </p:sp>
    </p:spTree>
    <p:extLst>
      <p:ext uri="{BB962C8B-B14F-4D97-AF65-F5344CB8AC3E}">
        <p14:creationId xmlns:p14="http://schemas.microsoft.com/office/powerpoint/2010/main" val="914218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AVESELECTION" val="True"/>
</p:tagLst>
</file>

<file path=ppt/tags/tag2.xml><?xml version="1.0" encoding="utf-8"?>
<p:tagLst xmlns:a="http://schemas.openxmlformats.org/drawingml/2006/main" xmlns:r="http://schemas.openxmlformats.org/officeDocument/2006/relationships" xmlns:p="http://schemas.openxmlformats.org/presentationml/2006/main">
  <p:tag name="SAVESELECTION" val="True"/>
</p:tagLst>
</file>

<file path=ppt/tags/tag3.xml><?xml version="1.0" encoding="utf-8"?>
<p:tagLst xmlns:a="http://schemas.openxmlformats.org/drawingml/2006/main" xmlns:r="http://schemas.openxmlformats.org/officeDocument/2006/relationships" xmlns:p="http://schemas.openxmlformats.org/presentationml/2006/main">
  <p:tag name="SAVESELECTION" val="True"/>
</p:tagLst>
</file>

<file path=ppt/tags/tag4.xml><?xml version="1.0" encoding="utf-8"?>
<p:tagLst xmlns:a="http://schemas.openxmlformats.org/drawingml/2006/main" xmlns:r="http://schemas.openxmlformats.org/officeDocument/2006/relationships" xmlns:p="http://schemas.openxmlformats.org/presentationml/2006/main">
  <p:tag name="SAVESELECTION" val="True"/>
</p:tagLst>
</file>

<file path=ppt/tags/tag5.xml><?xml version="1.0" encoding="utf-8"?>
<p:tagLst xmlns:a="http://schemas.openxmlformats.org/drawingml/2006/main" xmlns:r="http://schemas.openxmlformats.org/officeDocument/2006/relationships" xmlns:p="http://schemas.openxmlformats.org/presentationml/2006/main">
  <p:tag name="SAVESELECTION" val="True"/>
</p:tagLst>
</file>

<file path=ppt/theme/theme1.xml><?xml version="1.0" encoding="utf-8"?>
<a:theme xmlns:a="http://schemas.openxmlformats.org/drawingml/2006/main" name="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5590</TotalTime>
  <Words>3587</Words>
  <Application>Microsoft Office PowerPoint</Application>
  <PresentationFormat>On-screen Show (4:3)</PresentationFormat>
  <Paragraphs>623</Paragraphs>
  <Slides>77</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Helvetica Neue Light</vt:lpstr>
      <vt:lpstr>Verdana</vt:lpstr>
      <vt:lpstr>Wingdings</vt:lpstr>
      <vt:lpstr>Office Theme</vt:lpstr>
      <vt:lpstr>Module 8 Administration Leadership </vt:lpstr>
      <vt:lpstr>Learning Objectives</vt:lpstr>
      <vt:lpstr>Learning Objectives</vt:lpstr>
      <vt:lpstr>Learning Objectives</vt:lpstr>
      <vt:lpstr>Learning Objectives</vt:lpstr>
      <vt:lpstr>CPHIMS Competency Areas</vt:lpstr>
      <vt:lpstr>Administration Leadership</vt:lpstr>
      <vt:lpstr>Participating in Organizational Strategic Planning</vt:lpstr>
      <vt:lpstr>Participating in Organizational Strategic Planning</vt:lpstr>
      <vt:lpstr>Developing a Strategic Plan</vt:lpstr>
      <vt:lpstr>IT Strategic Plan</vt:lpstr>
      <vt:lpstr>IT Strategic Plan</vt:lpstr>
      <vt:lpstr>Forecasting Technical and Information Needs</vt:lpstr>
      <vt:lpstr>Forecasting Technical and Information Needs</vt:lpstr>
      <vt:lpstr>Forecasting Technical and Information Needs</vt:lpstr>
      <vt:lpstr>Implementing the IT Strategic Plan</vt:lpstr>
      <vt:lpstr>Evaluating Plan Performance</vt:lpstr>
      <vt:lpstr>Promoting Stakeholder Understanding</vt:lpstr>
      <vt:lpstr>Policies and Procedures Development</vt:lpstr>
      <vt:lpstr>Complying with Legal and Regulatory Standards</vt:lpstr>
      <vt:lpstr>Ethical Business Principles</vt:lpstr>
      <vt:lpstr>Employing Comparative Analysis Strategies</vt:lpstr>
      <vt:lpstr>Budgets</vt:lpstr>
      <vt:lpstr>Budgets Continued</vt:lpstr>
      <vt:lpstr>Benchmarks and Quality Indicators</vt:lpstr>
      <vt:lpstr>Preparing and Delivering Business Communications </vt:lpstr>
      <vt:lpstr>Facilitate Group Discussions and Meetings </vt:lpstr>
      <vt:lpstr>Providing In-House Consulting Services</vt:lpstr>
      <vt:lpstr>Developing Educational Strategies for IT Staff</vt:lpstr>
      <vt:lpstr>Staying Current on IT Technologies and Trends </vt:lpstr>
      <vt:lpstr>Managing Risk</vt:lpstr>
      <vt:lpstr>Quality Standards and Practices</vt:lpstr>
      <vt:lpstr>Create a Quality Toolkit</vt:lpstr>
      <vt:lpstr>Metric-Driven Transformation</vt:lpstr>
      <vt:lpstr>Metric-Driven Transformation</vt:lpstr>
      <vt:lpstr>Statistics</vt:lpstr>
      <vt:lpstr>Tools to Facilitate Planning</vt:lpstr>
      <vt:lpstr>Performance Measurement Tools</vt:lpstr>
      <vt:lpstr>Performance Measurement Tools</vt:lpstr>
      <vt:lpstr>Performance Measurement Tools</vt:lpstr>
      <vt:lpstr>Performance Measurement Tools</vt:lpstr>
      <vt:lpstr>Performance Measurement Tools</vt:lpstr>
      <vt:lpstr>Performance Measurement Tools</vt:lpstr>
      <vt:lpstr>Performance Measurement Tools</vt:lpstr>
      <vt:lpstr>Performance Measurement Tools</vt:lpstr>
      <vt:lpstr>Performance Measurement Tools</vt:lpstr>
      <vt:lpstr>Performance Measurement Tools</vt:lpstr>
      <vt:lpstr>Performance Measurement Tools</vt:lpstr>
      <vt:lpstr>Performance Measurement Tools</vt:lpstr>
      <vt:lpstr>Performance Measurement Tools</vt:lpstr>
      <vt:lpstr>Practice Questions  Module 8</vt:lpstr>
      <vt:lpstr>Practice Question 1</vt:lpstr>
      <vt:lpstr>Practice Question 1</vt:lpstr>
      <vt:lpstr>Practice Question 2</vt:lpstr>
      <vt:lpstr>Practice Question 2</vt:lpstr>
      <vt:lpstr>Practice Question 3</vt:lpstr>
      <vt:lpstr>Practice Question 3</vt:lpstr>
      <vt:lpstr>Practice Question 4</vt:lpstr>
      <vt:lpstr>Practice Question 4</vt:lpstr>
      <vt:lpstr>Practice Question 5</vt:lpstr>
      <vt:lpstr>Practice Question 5</vt:lpstr>
      <vt:lpstr>Practice Question 6</vt:lpstr>
      <vt:lpstr>Practice Question 6</vt:lpstr>
      <vt:lpstr>Practice Question 7</vt:lpstr>
      <vt:lpstr>Practice Question 7</vt:lpstr>
      <vt:lpstr>Practice Question 8</vt:lpstr>
      <vt:lpstr>Practice Question 8</vt:lpstr>
      <vt:lpstr>Practice Question 9</vt:lpstr>
      <vt:lpstr>Practice Question 9</vt:lpstr>
      <vt:lpstr>Practice Question 10</vt:lpstr>
      <vt:lpstr>Practice Question 10</vt:lpstr>
      <vt:lpstr>Practice Question 11</vt:lpstr>
      <vt:lpstr>Practice Question 11</vt:lpstr>
      <vt:lpstr>Practice Question 12</vt:lpstr>
      <vt:lpstr>Practice Question 12</vt:lpstr>
      <vt:lpstr>Practice Question 13</vt:lpstr>
      <vt:lpstr>Practice Question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khristenholmes@gmail.com</cp:lastModifiedBy>
  <cp:revision>129</cp:revision>
  <cp:lastPrinted>2018-05-11T02:05:08Z</cp:lastPrinted>
  <dcterms:created xsi:type="dcterms:W3CDTF">2013-05-22T16:51:34Z</dcterms:created>
  <dcterms:modified xsi:type="dcterms:W3CDTF">2018-12-02T07:47:28Z</dcterms:modified>
</cp:coreProperties>
</file>