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451" r:id="rId2"/>
    <p:sldId id="452" r:id="rId3"/>
    <p:sldId id="453" r:id="rId4"/>
    <p:sldId id="454" r:id="rId5"/>
    <p:sldId id="455" r:id="rId6"/>
    <p:sldId id="777" r:id="rId7"/>
    <p:sldId id="456" r:id="rId8"/>
    <p:sldId id="457" r:id="rId9"/>
    <p:sldId id="458" r:id="rId10"/>
    <p:sldId id="459" r:id="rId11"/>
    <p:sldId id="460" r:id="rId12"/>
    <p:sldId id="461" r:id="rId13"/>
    <p:sldId id="462" r:id="rId14"/>
    <p:sldId id="463" r:id="rId15"/>
    <p:sldId id="464" r:id="rId16"/>
    <p:sldId id="466" r:id="rId17"/>
    <p:sldId id="465" r:id="rId18"/>
    <p:sldId id="467" r:id="rId19"/>
    <p:sldId id="468" r:id="rId20"/>
    <p:sldId id="469" r:id="rId21"/>
    <p:sldId id="470" r:id="rId22"/>
    <p:sldId id="471" r:id="rId23"/>
    <p:sldId id="472" r:id="rId24"/>
    <p:sldId id="473" r:id="rId25"/>
    <p:sldId id="474" r:id="rId26"/>
    <p:sldId id="475" r:id="rId27"/>
    <p:sldId id="476" r:id="rId28"/>
    <p:sldId id="477" r:id="rId29"/>
    <p:sldId id="478" r:id="rId30"/>
    <p:sldId id="479" r:id="rId31"/>
    <p:sldId id="480" r:id="rId32"/>
    <p:sldId id="481" r:id="rId33"/>
    <p:sldId id="482" r:id="rId34"/>
    <p:sldId id="483" r:id="rId35"/>
    <p:sldId id="484" r:id="rId36"/>
    <p:sldId id="485" r:id="rId37"/>
    <p:sldId id="486" r:id="rId38"/>
    <p:sldId id="487" r:id="rId39"/>
    <p:sldId id="488" r:id="rId40"/>
    <p:sldId id="764" r:id="rId41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7">
          <p15:clr>
            <a:srgbClr val="A4A3A4"/>
          </p15:clr>
        </p15:guide>
        <p15:guide id="2" pos="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363"/>
    <a:srgbClr val="333333"/>
    <a:srgbClr val="B5B5B5"/>
    <a:srgbClr val="217A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380" autoAdjust="0"/>
    <p:restoredTop sz="94607" autoAdjust="0"/>
  </p:normalViewPr>
  <p:slideViewPr>
    <p:cSldViewPr snapToGrid="0" snapToObjects="1">
      <p:cViewPr varScale="1">
        <p:scale>
          <a:sx n="91" d="100"/>
          <a:sy n="91" d="100"/>
        </p:scale>
        <p:origin x="1062" y="90"/>
      </p:cViewPr>
      <p:guideLst>
        <p:guide orient="horz" pos="707"/>
        <p:guide pos="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E542F7-1D66-424E-BD83-9CC2DE54E2D0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4D3F62D-A354-7E4E-96EE-74A5A4E3D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08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8B7FA6D-CF96-46FB-AA6E-B1E2B801172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5A92D6A-38FB-4C61-BCE6-69BBCCB9C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39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66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613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6509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852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3662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7928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3077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5268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4349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984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02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047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0436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6412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5553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0182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028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9097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1179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623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2400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51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06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5154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7460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36552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7130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7900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8890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54849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904159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715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5452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6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074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828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9601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419826" y="1"/>
            <a:ext cx="3381248" cy="5058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26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80181" y="1919112"/>
            <a:ext cx="3502122" cy="882587"/>
          </a:xfrm>
          <a:prstGeom prst="rect">
            <a:avLst/>
          </a:prstGeom>
        </p:spPr>
        <p:txBody>
          <a:bodyPr lIns="0" rIns="0" anchor="t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000" baseline="0">
                <a:solidFill>
                  <a:srgbClr val="217AA0"/>
                </a:solidFill>
              </a:defRPr>
            </a:lvl1pPr>
          </a:lstStyle>
          <a:p>
            <a:r>
              <a:rPr lang="en-US" dirty="0"/>
              <a:t>Place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0182" y="2955637"/>
            <a:ext cx="3502121" cy="1508605"/>
          </a:xfrm>
          <a:prstGeom prst="rect">
            <a:avLst/>
          </a:prstGeom>
        </p:spPr>
        <p:txBody>
          <a:bodyPr lIns="0" rIns="0"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5269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214" y="1919112"/>
            <a:ext cx="8151090" cy="882587"/>
          </a:xfrm>
          <a:prstGeom prst="rect">
            <a:avLst/>
          </a:prstGeom>
        </p:spPr>
        <p:txBody>
          <a:bodyPr lIns="0" rIns="0" anchor="t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3600" baseline="0">
                <a:solidFill>
                  <a:srgbClr val="217AA0"/>
                </a:solidFill>
              </a:defRPr>
            </a:lvl1pPr>
          </a:lstStyle>
          <a:p>
            <a:r>
              <a:rPr lang="en-US" dirty="0"/>
              <a:t>Place Subtitle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213" y="2955637"/>
            <a:ext cx="8151090" cy="1508605"/>
          </a:xfrm>
          <a:prstGeom prst="rect">
            <a:avLst/>
          </a:prstGeom>
        </p:spPr>
        <p:txBody>
          <a:bodyPr lIns="0" rIns="0" anchor="t">
            <a:normAutofit/>
          </a:bodyPr>
          <a:lstStyle>
            <a:lvl1pPr marL="0" indent="0" algn="l">
              <a:buNone/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865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818" y="1579055"/>
            <a:ext cx="7970981" cy="3479031"/>
          </a:xfrm>
          <a:prstGeom prst="rect">
            <a:avLst/>
          </a:prstGeom>
        </p:spPr>
        <p:txBody>
          <a:bodyPr>
            <a:normAutofit/>
          </a:bodyPr>
          <a:lstStyle>
            <a:lvl1pPr marL="192024" indent="-192024">
              <a:lnSpc>
                <a:spcPct val="100000"/>
              </a:lnSpc>
              <a:defRPr sz="2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2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24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24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15818" y="572002"/>
            <a:ext cx="7970983" cy="80433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1075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212" y="1775435"/>
            <a:ext cx="3766176" cy="3971636"/>
          </a:xfrm>
          <a:prstGeom prst="rect">
            <a:avLst/>
          </a:prstGeom>
        </p:spPr>
        <p:txBody>
          <a:bodyPr>
            <a:normAutofit/>
          </a:bodyPr>
          <a:lstStyle>
            <a:lvl1pPr marL="192024" indent="-192024">
              <a:lnSpc>
                <a:spcPct val="90000"/>
              </a:lnSpc>
              <a:defRPr sz="2000">
                <a:solidFill>
                  <a:schemeClr val="tx1"/>
                </a:solidFill>
              </a:defRPr>
            </a:lvl1pPr>
            <a:lvl2pPr>
              <a:lnSpc>
                <a:spcPct val="80000"/>
              </a:lnSpc>
              <a:defRPr sz="2000">
                <a:solidFill>
                  <a:schemeClr val="tx1"/>
                </a:solidFill>
              </a:defRPr>
            </a:lvl2pPr>
            <a:lvl3pPr>
              <a:lnSpc>
                <a:spcPct val="80000"/>
              </a:lnSpc>
              <a:defRPr sz="2000">
                <a:solidFill>
                  <a:schemeClr val="tx1"/>
                </a:solidFill>
              </a:defRPr>
            </a:lvl3pPr>
            <a:lvl4pPr>
              <a:lnSpc>
                <a:spcPct val="80000"/>
              </a:lnSpc>
              <a:defRPr sz="2000">
                <a:solidFill>
                  <a:schemeClr val="tx1"/>
                </a:solidFill>
              </a:defRPr>
            </a:lvl4pPr>
            <a:lvl5pPr>
              <a:lnSpc>
                <a:spcPct val="80000"/>
              </a:lnSpc>
              <a:defRPr sz="20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775435"/>
            <a:ext cx="4041775" cy="3971636"/>
          </a:xfrm>
          <a:prstGeom prst="rect">
            <a:avLst/>
          </a:prstGeom>
        </p:spPr>
        <p:txBody>
          <a:bodyPr>
            <a:normAutofit/>
          </a:bodyPr>
          <a:lstStyle>
            <a:lvl1pPr marL="192024" indent="-192024"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20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20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20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sz="20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15818" y="572002"/>
            <a:ext cx="7970983" cy="80433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40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212" y="627581"/>
            <a:ext cx="2734302" cy="1056410"/>
          </a:xfrm>
          <a:prstGeom prst="rect">
            <a:avLst/>
          </a:prstGeom>
        </p:spPr>
        <p:txBody>
          <a:bodyPr anchor="t"/>
          <a:lstStyle>
            <a:lvl1pPr algn="l">
              <a:lnSpc>
                <a:spcPct val="80000"/>
              </a:lnSpc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7581"/>
            <a:ext cx="5111750" cy="4883450"/>
          </a:xfrm>
          <a:prstGeom prst="rect">
            <a:avLst/>
          </a:prstGeom>
        </p:spPr>
        <p:txBody>
          <a:bodyPr>
            <a:normAutofit/>
          </a:bodyPr>
          <a:lstStyle>
            <a:lvl1pPr marL="192024" indent="-192024"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20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20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 sz="20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212" y="1435102"/>
            <a:ext cx="2734302" cy="4075929"/>
          </a:xfrm>
          <a:prstGeom prst="rect">
            <a:avLst/>
          </a:prstGeom>
        </p:spPr>
        <p:txBody>
          <a:bodyPr>
            <a:normAutofit/>
          </a:bodyPr>
          <a:lstStyle>
            <a:lvl1pPr marL="192024" indent="-192024">
              <a:lnSpc>
                <a:spcPct val="100000"/>
              </a:lnSpc>
              <a:buFont typeface="Arial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1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212" y="4527493"/>
            <a:ext cx="7993688" cy="49093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"/>
            <a:ext cx="9144000" cy="45172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212" y="5018424"/>
            <a:ext cx="7993688" cy="76969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592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836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39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3" r:id="rId4"/>
    <p:sldLayoutId id="2147483656" r:id="rId5"/>
    <p:sldLayoutId id="2147483657" r:id="rId6"/>
    <p:sldLayoutId id="2147483655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rgbClr val="217AA0"/>
          </a:solidFill>
          <a:latin typeface="Verdana"/>
          <a:ea typeface="+mj-ea"/>
          <a:cs typeface="Verdana"/>
        </a:defRPr>
      </a:lvl1pPr>
    </p:titleStyle>
    <p:bodyStyle>
      <a:lvl1pPr marL="192024" indent="-192024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Arial"/>
        <a:buChar char="•"/>
        <a:defRPr sz="2400" b="0" i="0" kern="1200">
          <a:solidFill>
            <a:srgbClr val="63636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Arial"/>
        <a:buChar char="–"/>
        <a:defRPr sz="2400" b="0" i="0" kern="1200">
          <a:solidFill>
            <a:srgbClr val="63636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Arial"/>
        <a:buChar char="•"/>
        <a:defRPr sz="2400" b="0" i="0" kern="1200">
          <a:solidFill>
            <a:srgbClr val="63636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Arial"/>
        <a:buChar char="–"/>
        <a:defRPr sz="2400" b="0" i="0" kern="1200">
          <a:solidFill>
            <a:srgbClr val="63636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Arial"/>
        <a:buChar char="»"/>
        <a:defRPr sz="2400" b="0" i="0" kern="1200">
          <a:solidFill>
            <a:srgbClr val="63636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300"/>
              <a:t>Module 4</a:t>
            </a:r>
            <a:br>
              <a:rPr lang="en-US" sz="3300"/>
            </a:br>
            <a:r>
              <a:rPr lang="en-US" sz="3300"/>
              <a:t>Systems Design</a:t>
            </a:r>
            <a:br>
              <a:rPr lang="en-US"/>
            </a:b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6299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2400" dirty="0"/>
              <a:t>Project Sponsor</a:t>
            </a:r>
          </a:p>
          <a:p>
            <a:r>
              <a:rPr lang="en-US" sz="2400" dirty="0"/>
              <a:t>Project Manager</a:t>
            </a:r>
          </a:p>
          <a:p>
            <a:r>
              <a:rPr lang="en-US" sz="2400" dirty="0"/>
              <a:t>Business Analyst</a:t>
            </a:r>
          </a:p>
          <a:p>
            <a:r>
              <a:rPr lang="en-US" sz="2400" dirty="0"/>
              <a:t>Data/Process Modeler</a:t>
            </a:r>
          </a:p>
          <a:p>
            <a:r>
              <a:rPr lang="en-US" sz="2400" dirty="0"/>
              <a:t>Technical Lead/Architect</a:t>
            </a:r>
          </a:p>
          <a:p>
            <a:r>
              <a:rPr lang="en-US" sz="2400" dirty="0"/>
              <a:t>Biomedical Engineers</a:t>
            </a:r>
          </a:p>
          <a:p>
            <a:r>
              <a:rPr lang="en-US" sz="2400" dirty="0"/>
              <a:t>Application Developers</a:t>
            </a:r>
          </a:p>
          <a:p>
            <a:r>
              <a:rPr lang="en-US" sz="2400" dirty="0"/>
              <a:t>Quality Assurance Analysts</a:t>
            </a:r>
          </a:p>
          <a:p>
            <a:r>
              <a:rPr lang="en-US" sz="2400" dirty="0"/>
              <a:t>Information Security Officer</a:t>
            </a:r>
          </a:p>
          <a:p>
            <a:r>
              <a:rPr lang="en-US" sz="2400" dirty="0"/>
              <a:t>Stakeholders</a:t>
            </a:r>
          </a:p>
          <a:p>
            <a:r>
              <a:rPr lang="en-US" sz="2400" dirty="0"/>
              <a:t>Legal Counsel</a:t>
            </a:r>
          </a:p>
          <a:p>
            <a:r>
              <a:rPr lang="en-US" sz="2400" dirty="0"/>
              <a:t>Procurement Expert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Team Structure</a:t>
            </a:r>
          </a:p>
        </p:txBody>
      </p:sp>
    </p:spTree>
    <p:extLst>
      <p:ext uri="{BB962C8B-B14F-4D97-AF65-F5344CB8AC3E}">
        <p14:creationId xmlns:p14="http://schemas.microsoft.com/office/powerpoint/2010/main" val="2913311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Change management</a:t>
            </a:r>
          </a:p>
          <a:p>
            <a:r>
              <a:rPr lang="en-US" dirty="0"/>
              <a:t>Availability</a:t>
            </a:r>
          </a:p>
          <a:p>
            <a:r>
              <a:rPr lang="en-US" dirty="0"/>
              <a:t>Daylight savings support</a:t>
            </a:r>
          </a:p>
          <a:p>
            <a:r>
              <a:rPr lang="en-US" dirty="0"/>
              <a:t>Standards</a:t>
            </a:r>
          </a:p>
          <a:p>
            <a:r>
              <a:rPr lang="en-US" dirty="0"/>
              <a:t>Regulations</a:t>
            </a:r>
          </a:p>
          <a:p>
            <a:r>
              <a:rPr lang="en-US" dirty="0"/>
              <a:t>System integration</a:t>
            </a:r>
          </a:p>
          <a:p>
            <a:r>
              <a:rPr lang="en-US" dirty="0"/>
              <a:t>Usability</a:t>
            </a:r>
          </a:p>
          <a:p>
            <a:r>
              <a:rPr lang="en-US" dirty="0"/>
              <a:t>Workflow definitions</a:t>
            </a:r>
          </a:p>
          <a:p>
            <a:r>
              <a:rPr lang="en-US" dirty="0"/>
              <a:t>Data management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System and network architecture</a:t>
            </a:r>
          </a:p>
          <a:p>
            <a:r>
              <a:rPr lang="en-US" dirty="0"/>
              <a:t>Security &amp; data encryption</a:t>
            </a:r>
          </a:p>
          <a:p>
            <a:r>
              <a:rPr lang="en-US" dirty="0"/>
              <a:t>Disaster recovery</a:t>
            </a:r>
          </a:p>
          <a:p>
            <a:r>
              <a:rPr lang="en-US" dirty="0"/>
              <a:t>Data conversion</a:t>
            </a:r>
          </a:p>
          <a:p>
            <a:r>
              <a:rPr lang="en-US" dirty="0"/>
              <a:t>Response times</a:t>
            </a:r>
          </a:p>
          <a:p>
            <a:r>
              <a:rPr lang="en-US" dirty="0"/>
              <a:t>System backups</a:t>
            </a:r>
          </a:p>
          <a:p>
            <a:r>
              <a:rPr lang="en-US" dirty="0"/>
              <a:t>System monitoring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288284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818" y="1579055"/>
            <a:ext cx="7970981" cy="399156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Fundamental rethinking and radical redesign of business processes and workflow to achieve dramatic improvements in critical, contemporary measures of performance, such as cost, quality, service and speed</a:t>
            </a:r>
          </a:p>
          <a:p>
            <a:r>
              <a:rPr lang="en-US" dirty="0"/>
              <a:t>Common tools; Lean and Six-Sigma </a:t>
            </a:r>
          </a:p>
          <a:p>
            <a:pPr lvl="1"/>
            <a:r>
              <a:rPr lang="en-US" dirty="0"/>
              <a:t>Lean-emphasizes the transformation of the entire organization by looking at the business issues of purpose, process and people</a:t>
            </a:r>
          </a:p>
          <a:p>
            <a:pPr lvl="1"/>
            <a:r>
              <a:rPr lang="en-US" dirty="0"/>
              <a:t>Six-Sigma-strives to eliminate defects in processes</a:t>
            </a:r>
          </a:p>
          <a:p>
            <a:pPr lvl="2"/>
            <a:r>
              <a:rPr lang="en-US" dirty="0"/>
              <a:t>Uses an acronym known as DMAIC: Define, Measure, Analyze, Improve, Control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Process Reengineering</a:t>
            </a:r>
          </a:p>
        </p:txBody>
      </p:sp>
    </p:spTree>
    <p:extLst>
      <p:ext uri="{BB962C8B-B14F-4D97-AF65-F5344CB8AC3E}">
        <p14:creationId xmlns:p14="http://schemas.microsoft.com/office/powerpoint/2010/main" val="3208024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/>
              <a:t>Must be able to support today’s business requirements and anticipate emerging or future business requirements</a:t>
            </a:r>
          </a:p>
          <a:p>
            <a:r>
              <a:rPr lang="en-US" sz="2200" dirty="0"/>
              <a:t>Need to have a process in place to examine or evaluate emerging trends and technologies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Technology </a:t>
            </a:r>
          </a:p>
          <a:p>
            <a:pPr marL="0" indent="0">
              <a:buNone/>
            </a:pPr>
            <a:r>
              <a:rPr lang="en-US" sz="2200" dirty="0"/>
              <a:t>Adoption Curve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 Infrastructure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526" y="3825468"/>
            <a:ext cx="4536364" cy="2270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4563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818" y="3013487"/>
            <a:ext cx="7970981" cy="3479031"/>
          </a:xfrm>
        </p:spPr>
        <p:txBody>
          <a:bodyPr numCol="2">
            <a:normAutofit fontScale="250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8000" dirty="0"/>
              <a:t>Data governance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8000" dirty="0"/>
              <a:t>Data architecture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8000" dirty="0"/>
              <a:t>Data development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8000" dirty="0"/>
              <a:t>Database operations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8000" dirty="0"/>
              <a:t>Data security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8000" dirty="0"/>
              <a:t>Reference and master data management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8000" dirty="0"/>
              <a:t>Data warehousing and business intelligence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8000" dirty="0"/>
              <a:t>Document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8000" dirty="0"/>
              <a:t>Metadata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8000" dirty="0"/>
              <a:t>Data quality management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Management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5818" y="1284251"/>
            <a:ext cx="7620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Organization has to define a process to address the data management functions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Design team then must incorporate this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DAMA (Data Management International) created framework for data governance with ten (10) data management functions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644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After the design team has considered the information/specifications presented through the analysis and design phase to this point, a build vs. buy design is made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Point</a:t>
            </a:r>
          </a:p>
        </p:txBody>
      </p:sp>
    </p:spTree>
    <p:extLst>
      <p:ext uri="{BB962C8B-B14F-4D97-AF65-F5344CB8AC3E}">
        <p14:creationId xmlns:p14="http://schemas.microsoft.com/office/powerpoint/2010/main" val="289732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818" y="1556808"/>
            <a:ext cx="7970981" cy="3479031"/>
          </a:xfrm>
        </p:spPr>
        <p:txBody>
          <a:bodyPr numCol="2">
            <a:noAutofit/>
          </a:bodyPr>
          <a:lstStyle/>
          <a:p>
            <a:r>
              <a:rPr lang="en-US" sz="2200" dirty="0"/>
              <a:t>Influencing factors</a:t>
            </a:r>
          </a:p>
          <a:p>
            <a:pPr lvl="1"/>
            <a:r>
              <a:rPr lang="en-US" sz="2200" dirty="0"/>
              <a:t>IT Strategy</a:t>
            </a:r>
          </a:p>
          <a:p>
            <a:pPr lvl="1"/>
            <a:r>
              <a:rPr lang="en-US" sz="2200" dirty="0"/>
              <a:t>Core vs. non-core systems</a:t>
            </a:r>
          </a:p>
          <a:p>
            <a:pPr lvl="1"/>
            <a:r>
              <a:rPr lang="en-US" sz="2200" dirty="0"/>
              <a:t>Commodity vs. Competitive Advantage</a:t>
            </a:r>
          </a:p>
          <a:p>
            <a:pPr lvl="1"/>
            <a:r>
              <a:rPr lang="en-US" sz="2200" dirty="0"/>
              <a:t>Maturity</a:t>
            </a:r>
          </a:p>
          <a:p>
            <a:pPr lvl="1"/>
            <a:r>
              <a:rPr lang="en-US" sz="2200" dirty="0"/>
              <a:t>Requirements Fit</a:t>
            </a:r>
          </a:p>
          <a:p>
            <a:pPr lvl="1"/>
            <a:r>
              <a:rPr lang="en-US" sz="2200" dirty="0"/>
              <a:t>Cost and Value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Time and Timing</a:t>
            </a:r>
          </a:p>
          <a:p>
            <a:pPr lvl="1"/>
            <a:r>
              <a:rPr lang="en-US" sz="2200" dirty="0"/>
              <a:t>Political Factors</a:t>
            </a:r>
          </a:p>
          <a:p>
            <a:pPr lvl="1"/>
            <a:r>
              <a:rPr lang="en-US" sz="2200" dirty="0"/>
              <a:t>Regulatory Support</a:t>
            </a:r>
          </a:p>
          <a:p>
            <a:pPr lvl="1"/>
            <a:r>
              <a:rPr lang="en-US" sz="2200" dirty="0"/>
              <a:t>Platform</a:t>
            </a:r>
          </a:p>
          <a:p>
            <a:pPr lvl="1"/>
            <a:r>
              <a:rPr lang="en-US" sz="2200" dirty="0"/>
              <a:t>Integration</a:t>
            </a:r>
          </a:p>
          <a:p>
            <a:pPr lvl="1"/>
            <a:r>
              <a:rPr lang="en-US" sz="2200" dirty="0"/>
              <a:t>Lifecycle cost estimate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Buy Versus Build</a:t>
            </a:r>
          </a:p>
        </p:txBody>
      </p:sp>
    </p:spTree>
    <p:extLst>
      <p:ext uri="{BB962C8B-B14F-4D97-AF65-F5344CB8AC3E}">
        <p14:creationId xmlns:p14="http://schemas.microsoft.com/office/powerpoint/2010/main" val="3240397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Solicits background information on companies and their capabilities</a:t>
            </a:r>
          </a:p>
          <a:p>
            <a:r>
              <a:rPr lang="en-US" dirty="0"/>
              <a:t>Used to help decide whether vendors offer a solution to the need being addressed</a:t>
            </a:r>
          </a:p>
          <a:p>
            <a:r>
              <a:rPr lang="en-US" dirty="0"/>
              <a:t>RFI Outline</a:t>
            </a:r>
          </a:p>
          <a:p>
            <a:pPr lvl="1"/>
            <a:r>
              <a:rPr lang="en-US" dirty="0"/>
              <a:t>Introduction</a:t>
            </a:r>
          </a:p>
          <a:p>
            <a:pPr lvl="1"/>
            <a:r>
              <a:rPr lang="en-US" dirty="0"/>
              <a:t>Background</a:t>
            </a:r>
          </a:p>
          <a:p>
            <a:pPr lvl="1"/>
            <a:r>
              <a:rPr lang="en-US" dirty="0"/>
              <a:t>Requirements</a:t>
            </a:r>
          </a:p>
          <a:p>
            <a:pPr lvl="1"/>
            <a:r>
              <a:rPr lang="en-US" dirty="0"/>
              <a:t>Submittal information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for Information (RFI)</a:t>
            </a:r>
          </a:p>
        </p:txBody>
      </p:sp>
    </p:spTree>
    <p:extLst>
      <p:ext uri="{BB962C8B-B14F-4D97-AF65-F5344CB8AC3E}">
        <p14:creationId xmlns:p14="http://schemas.microsoft.com/office/powerpoint/2010/main" val="3372408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820" y="2000160"/>
            <a:ext cx="7970981" cy="347903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Smaller, niche vendors vs. large vendors</a:t>
            </a:r>
          </a:p>
          <a:p>
            <a:r>
              <a:rPr lang="en-US" dirty="0"/>
              <a:t>1980’s single vendor vs. current state multiple vendors, integrated systems</a:t>
            </a:r>
          </a:p>
          <a:p>
            <a:r>
              <a:rPr lang="en-US" dirty="0"/>
              <a:t>Standards in 1990 (HL7 and DICOM) assisted in integrating best of breed solutions</a:t>
            </a:r>
          </a:p>
          <a:p>
            <a:r>
              <a:rPr lang="en-US" dirty="0"/>
              <a:t>Integrating the Healthcare Enterprise (IHE)</a:t>
            </a:r>
          </a:p>
          <a:p>
            <a:r>
              <a:rPr lang="en-US" dirty="0"/>
              <a:t>Patient safety seems to have pushed the industry towards single-vendor solutions that integrate CPOE and </a:t>
            </a:r>
            <a:r>
              <a:rPr lang="en-US" dirty="0" err="1"/>
              <a:t>eMAR</a:t>
            </a:r>
            <a:r>
              <a:rPr lang="en-US" dirty="0"/>
              <a:t> </a:t>
            </a:r>
          </a:p>
          <a:p>
            <a:r>
              <a:rPr lang="en-US" dirty="0"/>
              <a:t>Final decision should come from request for proposal (RFP)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Best of Breed vs. Single-Vendor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852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820" y="1376335"/>
            <a:ext cx="7970981" cy="3479031"/>
          </a:xfrm>
        </p:spPr>
        <p:txBody>
          <a:bodyPr>
            <a:normAutofit/>
          </a:bodyPr>
          <a:lstStyle/>
          <a:p>
            <a:r>
              <a:rPr lang="en-US" dirty="0"/>
              <a:t>Seeks vendor responses with the intent to purchase one of their products</a:t>
            </a:r>
          </a:p>
          <a:p>
            <a:r>
              <a:rPr lang="en-US" dirty="0"/>
              <a:t>Much lengthier and more involved/detailed than the RFI</a:t>
            </a:r>
          </a:p>
          <a:p>
            <a:r>
              <a:rPr lang="en-US" dirty="0"/>
              <a:t>Request for Proposal Outline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Request for Proposal (RFP)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509" y="3325255"/>
            <a:ext cx="8229600" cy="255454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General contact information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Services requested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Technical questions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Pre-bid conference call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Evaluation criteria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Selection process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Addendums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Notable dates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Submission process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Federal contractor</a:t>
            </a:r>
          </a:p>
        </p:txBody>
      </p:sp>
    </p:spTree>
    <p:extLst>
      <p:ext uri="{BB962C8B-B14F-4D97-AF65-F5344CB8AC3E}">
        <p14:creationId xmlns:p14="http://schemas.microsoft.com/office/powerpoint/2010/main" val="2290772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818" y="1579055"/>
            <a:ext cx="7970981" cy="435251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Identify system designs to accommodate business processes</a:t>
            </a:r>
          </a:p>
          <a:p>
            <a:r>
              <a:rPr lang="en-US" dirty="0"/>
              <a:t>Develop requests for information and/or requests for proposals</a:t>
            </a:r>
          </a:p>
          <a:p>
            <a:r>
              <a:rPr lang="en-US" dirty="0"/>
              <a:t>Ensure compatibility of software, hardware, network components and medical devices</a:t>
            </a:r>
          </a:p>
          <a:p>
            <a:r>
              <a:rPr lang="en-US" dirty="0"/>
              <a:t>Ensure compliance with applicable industry, regulatory and organizational standards </a:t>
            </a:r>
          </a:p>
          <a:p>
            <a:r>
              <a:rPr lang="en-US" dirty="0"/>
              <a:t>Ensure a process exists to incorporate industry, technology, infrastructure, legal and regulatory environment trends</a:t>
            </a:r>
          </a:p>
          <a:p>
            <a:r>
              <a:rPr lang="en-US" dirty="0"/>
              <a:t>Design an information infrastructure that supports current and anticipated business needs (e.g., business continuity and disaster recovery)</a:t>
            </a:r>
          </a:p>
          <a:p>
            <a:r>
              <a:rPr lang="en-US" dirty="0"/>
              <a:t>Evaluate existing and emerging technologies to support organization’s future growth and strategy</a:t>
            </a:r>
          </a:p>
          <a:p>
            <a:r>
              <a:rPr lang="en-US" dirty="0"/>
              <a:t>Employ effective data management practices</a:t>
            </a:r>
          </a:p>
          <a:p>
            <a:endParaRPr lang="en-US" dirty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Objectives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3387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818" y="1579055"/>
            <a:ext cx="7970981" cy="448486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Requested services/functions	</a:t>
            </a:r>
          </a:p>
          <a:p>
            <a:pPr lvl="1"/>
            <a:r>
              <a:rPr lang="en-US" dirty="0"/>
              <a:t>What are the details of the </a:t>
            </a:r>
            <a:r>
              <a:rPr lang="en-US"/>
              <a:t>desired features?</a:t>
            </a:r>
            <a:endParaRPr lang="en-US" dirty="0"/>
          </a:p>
          <a:p>
            <a:r>
              <a:rPr lang="en-US" dirty="0"/>
              <a:t>Deployment and development schedule</a:t>
            </a:r>
          </a:p>
          <a:p>
            <a:pPr lvl="1"/>
            <a:r>
              <a:rPr lang="en-US" dirty="0"/>
              <a:t>What are the dates required to meet the requester’s requirements?</a:t>
            </a:r>
          </a:p>
          <a:p>
            <a:r>
              <a:rPr lang="en-US" dirty="0"/>
              <a:t>Training/warranty</a:t>
            </a:r>
          </a:p>
          <a:p>
            <a:pPr lvl="1"/>
            <a:r>
              <a:rPr lang="en-US" dirty="0"/>
              <a:t>What training and support are offered?</a:t>
            </a:r>
          </a:p>
          <a:p>
            <a:pPr lvl="1"/>
            <a:r>
              <a:rPr lang="en-US" dirty="0"/>
              <a:t>What are the details of warranty?</a:t>
            </a:r>
          </a:p>
          <a:p>
            <a:r>
              <a:rPr lang="en-US" dirty="0"/>
              <a:t>Professional service fees</a:t>
            </a:r>
          </a:p>
          <a:p>
            <a:pPr lvl="1"/>
            <a:r>
              <a:rPr lang="en-US" dirty="0"/>
              <a:t>What are the fees during implementation?</a:t>
            </a:r>
          </a:p>
          <a:p>
            <a:pPr lvl="1"/>
            <a:r>
              <a:rPr lang="en-US" dirty="0"/>
              <a:t>What are the fees after implementation?</a:t>
            </a:r>
          </a:p>
          <a:p>
            <a:r>
              <a:rPr lang="en-US" dirty="0"/>
              <a:t>References 	</a:t>
            </a:r>
          </a:p>
          <a:p>
            <a:pPr lvl="1"/>
            <a:r>
              <a:rPr lang="en-US" dirty="0"/>
              <a:t>What references are available to contact?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Request for Proposal Outline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6712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/>
              <a:t>Practice Questions</a:t>
            </a:r>
            <a:br>
              <a:rPr lang="en-US"/>
            </a:br>
            <a:br>
              <a:rPr lang="en-US"/>
            </a:br>
            <a:r>
              <a:rPr lang="en-US"/>
              <a:t>Module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933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All of the following are parts of a request for information (RFI) except: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Background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Submittal information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Cost requirements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Introduction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1</a:t>
            </a:r>
          </a:p>
        </p:txBody>
      </p:sp>
    </p:spTree>
    <p:extLst>
      <p:ext uri="{BB962C8B-B14F-4D97-AF65-F5344CB8AC3E}">
        <p14:creationId xmlns:p14="http://schemas.microsoft.com/office/powerpoint/2010/main" val="3564201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All of the following are parts of a request for information (RFI) except: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Background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Submittal information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Cost requirements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Introduction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1</a:t>
            </a:r>
          </a:p>
        </p:txBody>
      </p:sp>
      <p:sp>
        <p:nvSpPr>
          <p:cNvPr id="4" name="Freeform 24"/>
          <p:cNvSpPr>
            <a:spLocks/>
          </p:cNvSpPr>
          <p:nvPr/>
        </p:nvSpPr>
        <p:spPr bwMode="auto">
          <a:xfrm>
            <a:off x="838200" y="3477125"/>
            <a:ext cx="425450" cy="487363"/>
          </a:xfrm>
          <a:custGeom>
            <a:avLst/>
            <a:gdLst/>
            <a:ahLst/>
            <a:cxnLst>
              <a:cxn ang="0">
                <a:pos x="0" y="444"/>
              </a:cxn>
              <a:cxn ang="0">
                <a:pos x="67" y="531"/>
              </a:cxn>
              <a:cxn ang="0">
                <a:pos x="141" y="643"/>
              </a:cxn>
              <a:cxn ang="0">
                <a:pos x="232" y="463"/>
              </a:cxn>
              <a:cxn ang="0">
                <a:pos x="420" y="151"/>
              </a:cxn>
              <a:cxn ang="0">
                <a:pos x="536" y="0"/>
              </a:cxn>
              <a:cxn ang="0">
                <a:pos x="395" y="71"/>
              </a:cxn>
              <a:cxn ang="0">
                <a:pos x="253" y="354"/>
              </a:cxn>
              <a:cxn ang="0">
                <a:pos x="141" y="582"/>
              </a:cxn>
              <a:cxn ang="0">
                <a:pos x="54" y="368"/>
              </a:cxn>
              <a:cxn ang="0">
                <a:pos x="0" y="444"/>
              </a:cxn>
            </a:cxnLst>
            <a:rect l="0" t="0" r="r" b="b"/>
            <a:pathLst>
              <a:path w="536" h="643">
                <a:moveTo>
                  <a:pt x="0" y="444"/>
                </a:moveTo>
                <a:lnTo>
                  <a:pt x="67" y="531"/>
                </a:lnTo>
                <a:lnTo>
                  <a:pt x="141" y="643"/>
                </a:lnTo>
                <a:lnTo>
                  <a:pt x="232" y="463"/>
                </a:lnTo>
                <a:lnTo>
                  <a:pt x="420" y="151"/>
                </a:lnTo>
                <a:lnTo>
                  <a:pt x="536" y="0"/>
                </a:lnTo>
                <a:lnTo>
                  <a:pt x="395" y="71"/>
                </a:lnTo>
                <a:lnTo>
                  <a:pt x="253" y="354"/>
                </a:lnTo>
                <a:lnTo>
                  <a:pt x="141" y="582"/>
                </a:lnTo>
                <a:lnTo>
                  <a:pt x="54" y="368"/>
                </a:lnTo>
                <a:lnTo>
                  <a:pt x="0" y="444"/>
                </a:lnTo>
                <a:close/>
              </a:path>
            </a:pathLst>
          </a:custGeom>
          <a:solidFill>
            <a:srgbClr val="FF0000"/>
          </a:solidFill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0321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2400"/>
              <a:t>The following roles are typically represented in a system design team except:</a:t>
            </a:r>
          </a:p>
          <a:p>
            <a:pPr marL="914400" lvl="2" indent="-514350">
              <a:buFont typeface="+mj-lt"/>
              <a:buAutoNum type="alphaUcPeriod"/>
            </a:pPr>
            <a:r>
              <a:rPr lang="en-US" sz="2400"/>
              <a:t>Technical Lead/Architect</a:t>
            </a:r>
          </a:p>
          <a:p>
            <a:pPr marL="914400" lvl="2" indent="-514350">
              <a:buFont typeface="+mj-lt"/>
              <a:buAutoNum type="alphaUcPeriod"/>
            </a:pPr>
            <a:r>
              <a:rPr lang="en-US" sz="2400"/>
              <a:t>Board Member</a:t>
            </a:r>
          </a:p>
          <a:p>
            <a:pPr marL="914400" lvl="2" indent="-514350">
              <a:buFont typeface="+mj-lt"/>
              <a:buAutoNum type="alphaUcPeriod"/>
            </a:pPr>
            <a:r>
              <a:rPr lang="en-US" sz="2400"/>
              <a:t>Information Security Officer</a:t>
            </a:r>
          </a:p>
          <a:p>
            <a:pPr marL="914400" lvl="2" indent="-514350">
              <a:buFont typeface="+mj-lt"/>
              <a:buAutoNum type="alphaUcPeriod"/>
            </a:pPr>
            <a:r>
              <a:rPr lang="en-US" sz="2400"/>
              <a:t>Procurement	</a:t>
            </a:r>
          </a:p>
          <a:p>
            <a:pPr marL="0" indent="0">
              <a:buNone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2</a:t>
            </a:r>
          </a:p>
        </p:txBody>
      </p:sp>
    </p:spTree>
    <p:extLst>
      <p:ext uri="{BB962C8B-B14F-4D97-AF65-F5344CB8AC3E}">
        <p14:creationId xmlns:p14="http://schemas.microsoft.com/office/powerpoint/2010/main" val="3165387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2400"/>
              <a:t>The following roles are typically represented in a system design team except:</a:t>
            </a:r>
          </a:p>
          <a:p>
            <a:pPr marL="914400" lvl="2" indent="-514350">
              <a:buFont typeface="+mj-lt"/>
              <a:buAutoNum type="alphaUcPeriod"/>
            </a:pPr>
            <a:r>
              <a:rPr lang="en-US" sz="2400"/>
              <a:t>Technical Lead/Architect</a:t>
            </a:r>
          </a:p>
          <a:p>
            <a:pPr marL="914400" lvl="2" indent="-514350">
              <a:buFont typeface="+mj-lt"/>
              <a:buAutoNum type="alphaUcPeriod"/>
            </a:pPr>
            <a:r>
              <a:rPr lang="en-US" sz="2400"/>
              <a:t>Board Member</a:t>
            </a:r>
          </a:p>
          <a:p>
            <a:pPr marL="914400" lvl="2" indent="-514350">
              <a:buFont typeface="+mj-lt"/>
              <a:buAutoNum type="alphaUcPeriod"/>
            </a:pPr>
            <a:r>
              <a:rPr lang="en-US" sz="2400"/>
              <a:t>Information Security Officer</a:t>
            </a:r>
          </a:p>
          <a:p>
            <a:pPr marL="914400" lvl="2" indent="-514350">
              <a:buFont typeface="+mj-lt"/>
              <a:buAutoNum type="alphaUcPeriod"/>
            </a:pPr>
            <a:r>
              <a:rPr lang="en-US" sz="2400"/>
              <a:t>Procurement	</a:t>
            </a:r>
          </a:p>
          <a:p>
            <a:pPr marL="0" indent="0">
              <a:buNone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2</a:t>
            </a:r>
          </a:p>
        </p:txBody>
      </p:sp>
      <p:sp>
        <p:nvSpPr>
          <p:cNvPr id="4" name="Freeform 24"/>
          <p:cNvSpPr>
            <a:spLocks/>
          </p:cNvSpPr>
          <p:nvPr/>
        </p:nvSpPr>
        <p:spPr bwMode="auto">
          <a:xfrm>
            <a:off x="960872" y="2903924"/>
            <a:ext cx="425450" cy="487363"/>
          </a:xfrm>
          <a:custGeom>
            <a:avLst/>
            <a:gdLst/>
            <a:ahLst/>
            <a:cxnLst>
              <a:cxn ang="0">
                <a:pos x="0" y="444"/>
              </a:cxn>
              <a:cxn ang="0">
                <a:pos x="67" y="531"/>
              </a:cxn>
              <a:cxn ang="0">
                <a:pos x="141" y="643"/>
              </a:cxn>
              <a:cxn ang="0">
                <a:pos x="232" y="463"/>
              </a:cxn>
              <a:cxn ang="0">
                <a:pos x="420" y="151"/>
              </a:cxn>
              <a:cxn ang="0">
                <a:pos x="536" y="0"/>
              </a:cxn>
              <a:cxn ang="0">
                <a:pos x="395" y="71"/>
              </a:cxn>
              <a:cxn ang="0">
                <a:pos x="253" y="354"/>
              </a:cxn>
              <a:cxn ang="0">
                <a:pos x="141" y="582"/>
              </a:cxn>
              <a:cxn ang="0">
                <a:pos x="54" y="368"/>
              </a:cxn>
              <a:cxn ang="0">
                <a:pos x="0" y="444"/>
              </a:cxn>
            </a:cxnLst>
            <a:rect l="0" t="0" r="r" b="b"/>
            <a:pathLst>
              <a:path w="536" h="643">
                <a:moveTo>
                  <a:pt x="0" y="444"/>
                </a:moveTo>
                <a:lnTo>
                  <a:pt x="67" y="531"/>
                </a:lnTo>
                <a:lnTo>
                  <a:pt x="141" y="643"/>
                </a:lnTo>
                <a:lnTo>
                  <a:pt x="232" y="463"/>
                </a:lnTo>
                <a:lnTo>
                  <a:pt x="420" y="151"/>
                </a:lnTo>
                <a:lnTo>
                  <a:pt x="536" y="0"/>
                </a:lnTo>
                <a:lnTo>
                  <a:pt x="395" y="71"/>
                </a:lnTo>
                <a:lnTo>
                  <a:pt x="253" y="354"/>
                </a:lnTo>
                <a:lnTo>
                  <a:pt x="141" y="582"/>
                </a:lnTo>
                <a:lnTo>
                  <a:pt x="54" y="368"/>
                </a:lnTo>
                <a:lnTo>
                  <a:pt x="0" y="444"/>
                </a:lnTo>
                <a:close/>
              </a:path>
            </a:pathLst>
          </a:custGeom>
          <a:solidFill>
            <a:srgbClr val="FF0000"/>
          </a:solidFill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59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400"/>
              <a:t>Which of the following must be considered during system design?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US" sz="2400"/>
              <a:t>System monitoring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US" sz="2400"/>
              <a:t>Disaster Recovery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US" sz="2400"/>
              <a:t>Availability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US" sz="2400"/>
              <a:t>All of the above</a:t>
            </a:r>
            <a:r>
              <a:rPr lang="en-US"/>
              <a:t>		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Practice Question 3</a:t>
            </a:r>
          </a:p>
        </p:txBody>
      </p:sp>
    </p:spTree>
    <p:extLst>
      <p:ext uri="{BB962C8B-B14F-4D97-AF65-F5344CB8AC3E}">
        <p14:creationId xmlns:p14="http://schemas.microsoft.com/office/powerpoint/2010/main" val="32539843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400"/>
              <a:t>Which of the following must be considered during system design?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US" sz="2400"/>
              <a:t>System monitoring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US" sz="2400"/>
              <a:t>Disaster Recovery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US" sz="2400"/>
              <a:t>Availability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US" sz="2400"/>
              <a:t>All of the above</a:t>
            </a:r>
            <a:r>
              <a:rPr lang="en-US"/>
              <a:t>		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Practice Question 3</a:t>
            </a:r>
          </a:p>
        </p:txBody>
      </p:sp>
      <p:sp>
        <p:nvSpPr>
          <p:cNvPr id="4" name="Freeform 24"/>
          <p:cNvSpPr>
            <a:spLocks/>
          </p:cNvSpPr>
          <p:nvPr/>
        </p:nvSpPr>
        <p:spPr bwMode="auto">
          <a:xfrm>
            <a:off x="1339850" y="3926305"/>
            <a:ext cx="425450" cy="487363"/>
          </a:xfrm>
          <a:custGeom>
            <a:avLst/>
            <a:gdLst/>
            <a:ahLst/>
            <a:cxnLst>
              <a:cxn ang="0">
                <a:pos x="0" y="444"/>
              </a:cxn>
              <a:cxn ang="0">
                <a:pos x="67" y="531"/>
              </a:cxn>
              <a:cxn ang="0">
                <a:pos x="141" y="643"/>
              </a:cxn>
              <a:cxn ang="0">
                <a:pos x="232" y="463"/>
              </a:cxn>
              <a:cxn ang="0">
                <a:pos x="420" y="151"/>
              </a:cxn>
              <a:cxn ang="0">
                <a:pos x="536" y="0"/>
              </a:cxn>
              <a:cxn ang="0">
                <a:pos x="395" y="71"/>
              </a:cxn>
              <a:cxn ang="0">
                <a:pos x="253" y="354"/>
              </a:cxn>
              <a:cxn ang="0">
                <a:pos x="141" y="582"/>
              </a:cxn>
              <a:cxn ang="0">
                <a:pos x="54" y="368"/>
              </a:cxn>
              <a:cxn ang="0">
                <a:pos x="0" y="444"/>
              </a:cxn>
            </a:cxnLst>
            <a:rect l="0" t="0" r="r" b="b"/>
            <a:pathLst>
              <a:path w="536" h="643">
                <a:moveTo>
                  <a:pt x="0" y="444"/>
                </a:moveTo>
                <a:lnTo>
                  <a:pt x="67" y="531"/>
                </a:lnTo>
                <a:lnTo>
                  <a:pt x="141" y="643"/>
                </a:lnTo>
                <a:lnTo>
                  <a:pt x="232" y="463"/>
                </a:lnTo>
                <a:lnTo>
                  <a:pt x="420" y="151"/>
                </a:lnTo>
                <a:lnTo>
                  <a:pt x="536" y="0"/>
                </a:lnTo>
                <a:lnTo>
                  <a:pt x="395" y="71"/>
                </a:lnTo>
                <a:lnTo>
                  <a:pt x="253" y="354"/>
                </a:lnTo>
                <a:lnTo>
                  <a:pt x="141" y="582"/>
                </a:lnTo>
                <a:lnTo>
                  <a:pt x="54" y="368"/>
                </a:lnTo>
                <a:lnTo>
                  <a:pt x="0" y="444"/>
                </a:lnTo>
                <a:close/>
              </a:path>
            </a:pathLst>
          </a:custGeom>
          <a:solidFill>
            <a:srgbClr val="FF0000"/>
          </a:solidFill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91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Detailed technical specifications address all of the following except: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System monitoring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Programming Language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Security and data encryption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Government regulations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4</a:t>
            </a:r>
          </a:p>
        </p:txBody>
      </p:sp>
    </p:spTree>
    <p:extLst>
      <p:ext uri="{BB962C8B-B14F-4D97-AF65-F5344CB8AC3E}">
        <p14:creationId xmlns:p14="http://schemas.microsoft.com/office/powerpoint/2010/main" val="37064436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Detailed technical specifications address all of the following except: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System monitoring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Programming Language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Security and data encryption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Government regulations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4</a:t>
            </a:r>
          </a:p>
        </p:txBody>
      </p:sp>
      <p:sp>
        <p:nvSpPr>
          <p:cNvPr id="4" name="Freeform 24"/>
          <p:cNvSpPr>
            <a:spLocks/>
          </p:cNvSpPr>
          <p:nvPr/>
        </p:nvSpPr>
        <p:spPr bwMode="auto">
          <a:xfrm>
            <a:off x="838200" y="2831207"/>
            <a:ext cx="425450" cy="487363"/>
          </a:xfrm>
          <a:custGeom>
            <a:avLst/>
            <a:gdLst/>
            <a:ahLst/>
            <a:cxnLst>
              <a:cxn ang="0">
                <a:pos x="0" y="444"/>
              </a:cxn>
              <a:cxn ang="0">
                <a:pos x="67" y="531"/>
              </a:cxn>
              <a:cxn ang="0">
                <a:pos x="141" y="643"/>
              </a:cxn>
              <a:cxn ang="0">
                <a:pos x="232" y="463"/>
              </a:cxn>
              <a:cxn ang="0">
                <a:pos x="420" y="151"/>
              </a:cxn>
              <a:cxn ang="0">
                <a:pos x="536" y="0"/>
              </a:cxn>
              <a:cxn ang="0">
                <a:pos x="395" y="71"/>
              </a:cxn>
              <a:cxn ang="0">
                <a:pos x="253" y="354"/>
              </a:cxn>
              <a:cxn ang="0">
                <a:pos x="141" y="582"/>
              </a:cxn>
              <a:cxn ang="0">
                <a:pos x="54" y="368"/>
              </a:cxn>
              <a:cxn ang="0">
                <a:pos x="0" y="444"/>
              </a:cxn>
            </a:cxnLst>
            <a:rect l="0" t="0" r="r" b="b"/>
            <a:pathLst>
              <a:path w="536" h="643">
                <a:moveTo>
                  <a:pt x="0" y="444"/>
                </a:moveTo>
                <a:lnTo>
                  <a:pt x="67" y="531"/>
                </a:lnTo>
                <a:lnTo>
                  <a:pt x="141" y="643"/>
                </a:lnTo>
                <a:lnTo>
                  <a:pt x="232" y="463"/>
                </a:lnTo>
                <a:lnTo>
                  <a:pt x="420" y="151"/>
                </a:lnTo>
                <a:lnTo>
                  <a:pt x="536" y="0"/>
                </a:lnTo>
                <a:lnTo>
                  <a:pt x="395" y="71"/>
                </a:lnTo>
                <a:lnTo>
                  <a:pt x="253" y="354"/>
                </a:lnTo>
                <a:lnTo>
                  <a:pt x="141" y="582"/>
                </a:lnTo>
                <a:lnTo>
                  <a:pt x="54" y="368"/>
                </a:lnTo>
                <a:lnTo>
                  <a:pt x="0" y="444"/>
                </a:lnTo>
                <a:close/>
              </a:path>
            </a:pathLst>
          </a:custGeom>
          <a:solidFill>
            <a:srgbClr val="FF0000"/>
          </a:solidFill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783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CPHIMS Competency Areas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091177"/>
              </p:ext>
            </p:extLst>
          </p:nvPr>
        </p:nvGraphicFramePr>
        <p:xfrm>
          <a:off x="845467" y="1643703"/>
          <a:ext cx="7841334" cy="41148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77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9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27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5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9883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CPHIMS Examination Content Outline</a:t>
                      </a:r>
                    </a:p>
                    <a:p>
                      <a:pPr algn="ctr"/>
                      <a:r>
                        <a:rPr lang="en-US" sz="12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(effective February, 2014)</a:t>
                      </a:r>
                      <a:endParaRPr lang="en-US" sz="1200" b="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Cognitive Level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Total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5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Recall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Application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Analysis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582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General</a:t>
                      </a:r>
                      <a:endParaRPr lang="en-US" sz="1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883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Healthcare  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883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Technology 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582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Systems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/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883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16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883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/>
                        <a:t>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883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Selection, Implementation, Support, and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883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Testing and Evaluation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883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 Privacy and 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Administration</a:t>
                      </a:r>
                      <a:endParaRPr lang="en-US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883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Leadership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9883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</a:t>
                      </a:r>
                      <a:r>
                        <a:rPr lang="en-US" sz="11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086">
                <a:tc>
                  <a:txBody>
                    <a:bodyPr/>
                    <a:lstStyle/>
                    <a:p>
                      <a:pPr marL="3657600" marR="0" lvl="8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450364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If the design team decides that the system should be built rather than bought, the following more technical roles should be brought onto the design team except: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Data modeler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Application developer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Legal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Technical Architect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5</a:t>
            </a:r>
          </a:p>
        </p:txBody>
      </p:sp>
    </p:spTree>
    <p:extLst>
      <p:ext uri="{BB962C8B-B14F-4D97-AF65-F5344CB8AC3E}">
        <p14:creationId xmlns:p14="http://schemas.microsoft.com/office/powerpoint/2010/main" val="31418364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If the design team decides that the system should be built rather than bought, the following more technical roles should be brought onto the design team except: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Data modeler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Application developer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Legal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Technical Architect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5</a:t>
            </a:r>
          </a:p>
        </p:txBody>
      </p:sp>
      <p:sp>
        <p:nvSpPr>
          <p:cNvPr id="4" name="Freeform 24"/>
          <p:cNvSpPr>
            <a:spLocks/>
          </p:cNvSpPr>
          <p:nvPr/>
        </p:nvSpPr>
        <p:spPr bwMode="auto">
          <a:xfrm>
            <a:off x="838200" y="3834063"/>
            <a:ext cx="425450" cy="487363"/>
          </a:xfrm>
          <a:custGeom>
            <a:avLst/>
            <a:gdLst/>
            <a:ahLst/>
            <a:cxnLst>
              <a:cxn ang="0">
                <a:pos x="0" y="444"/>
              </a:cxn>
              <a:cxn ang="0">
                <a:pos x="67" y="531"/>
              </a:cxn>
              <a:cxn ang="0">
                <a:pos x="141" y="643"/>
              </a:cxn>
              <a:cxn ang="0">
                <a:pos x="232" y="463"/>
              </a:cxn>
              <a:cxn ang="0">
                <a:pos x="420" y="151"/>
              </a:cxn>
              <a:cxn ang="0">
                <a:pos x="536" y="0"/>
              </a:cxn>
              <a:cxn ang="0">
                <a:pos x="395" y="71"/>
              </a:cxn>
              <a:cxn ang="0">
                <a:pos x="253" y="354"/>
              </a:cxn>
              <a:cxn ang="0">
                <a:pos x="141" y="582"/>
              </a:cxn>
              <a:cxn ang="0">
                <a:pos x="54" y="368"/>
              </a:cxn>
              <a:cxn ang="0">
                <a:pos x="0" y="444"/>
              </a:cxn>
            </a:cxnLst>
            <a:rect l="0" t="0" r="r" b="b"/>
            <a:pathLst>
              <a:path w="536" h="643">
                <a:moveTo>
                  <a:pt x="0" y="444"/>
                </a:moveTo>
                <a:lnTo>
                  <a:pt x="67" y="531"/>
                </a:lnTo>
                <a:lnTo>
                  <a:pt x="141" y="643"/>
                </a:lnTo>
                <a:lnTo>
                  <a:pt x="232" y="463"/>
                </a:lnTo>
                <a:lnTo>
                  <a:pt x="420" y="151"/>
                </a:lnTo>
                <a:lnTo>
                  <a:pt x="536" y="0"/>
                </a:lnTo>
                <a:lnTo>
                  <a:pt x="395" y="71"/>
                </a:lnTo>
                <a:lnTo>
                  <a:pt x="253" y="354"/>
                </a:lnTo>
                <a:lnTo>
                  <a:pt x="141" y="582"/>
                </a:lnTo>
                <a:lnTo>
                  <a:pt x="54" y="368"/>
                </a:lnTo>
                <a:lnTo>
                  <a:pt x="0" y="444"/>
                </a:lnTo>
                <a:close/>
              </a:path>
            </a:pathLst>
          </a:custGeom>
          <a:solidFill>
            <a:srgbClr val="FF0000"/>
          </a:solidFill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8359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Unclear of poorly written technical requirements can lead to any of the following except: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Positive vendor relationships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Vendors submitting high bids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Inability of the vendor to deliver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Litigation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6</a:t>
            </a:r>
          </a:p>
        </p:txBody>
      </p:sp>
    </p:spTree>
    <p:extLst>
      <p:ext uri="{BB962C8B-B14F-4D97-AF65-F5344CB8AC3E}">
        <p14:creationId xmlns:p14="http://schemas.microsoft.com/office/powerpoint/2010/main" val="3014667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Unclear of poorly written technical requirements can lead to any of the following except: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Positive vendor relationships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Vendors submitting high bids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Inability of the vendor to deliver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/>
              <a:t>Litigation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6</a:t>
            </a:r>
          </a:p>
        </p:txBody>
      </p:sp>
      <p:sp>
        <p:nvSpPr>
          <p:cNvPr id="4" name="Freeform 24"/>
          <p:cNvSpPr>
            <a:spLocks/>
          </p:cNvSpPr>
          <p:nvPr/>
        </p:nvSpPr>
        <p:spPr bwMode="auto">
          <a:xfrm>
            <a:off x="844323" y="2438400"/>
            <a:ext cx="425450" cy="487363"/>
          </a:xfrm>
          <a:custGeom>
            <a:avLst/>
            <a:gdLst/>
            <a:ahLst/>
            <a:cxnLst>
              <a:cxn ang="0">
                <a:pos x="0" y="444"/>
              </a:cxn>
              <a:cxn ang="0">
                <a:pos x="67" y="531"/>
              </a:cxn>
              <a:cxn ang="0">
                <a:pos x="141" y="643"/>
              </a:cxn>
              <a:cxn ang="0">
                <a:pos x="232" y="463"/>
              </a:cxn>
              <a:cxn ang="0">
                <a:pos x="420" y="151"/>
              </a:cxn>
              <a:cxn ang="0">
                <a:pos x="536" y="0"/>
              </a:cxn>
              <a:cxn ang="0">
                <a:pos x="395" y="71"/>
              </a:cxn>
              <a:cxn ang="0">
                <a:pos x="253" y="354"/>
              </a:cxn>
              <a:cxn ang="0">
                <a:pos x="141" y="582"/>
              </a:cxn>
              <a:cxn ang="0">
                <a:pos x="54" y="368"/>
              </a:cxn>
              <a:cxn ang="0">
                <a:pos x="0" y="444"/>
              </a:cxn>
            </a:cxnLst>
            <a:rect l="0" t="0" r="r" b="b"/>
            <a:pathLst>
              <a:path w="536" h="643">
                <a:moveTo>
                  <a:pt x="0" y="444"/>
                </a:moveTo>
                <a:lnTo>
                  <a:pt x="67" y="531"/>
                </a:lnTo>
                <a:lnTo>
                  <a:pt x="141" y="643"/>
                </a:lnTo>
                <a:lnTo>
                  <a:pt x="232" y="463"/>
                </a:lnTo>
                <a:lnTo>
                  <a:pt x="420" y="151"/>
                </a:lnTo>
                <a:lnTo>
                  <a:pt x="536" y="0"/>
                </a:lnTo>
                <a:lnTo>
                  <a:pt x="395" y="71"/>
                </a:lnTo>
                <a:lnTo>
                  <a:pt x="253" y="354"/>
                </a:lnTo>
                <a:lnTo>
                  <a:pt x="141" y="582"/>
                </a:lnTo>
                <a:lnTo>
                  <a:pt x="54" y="368"/>
                </a:lnTo>
                <a:lnTo>
                  <a:pt x="0" y="444"/>
                </a:lnTo>
                <a:close/>
              </a:path>
            </a:pathLst>
          </a:custGeom>
          <a:solidFill>
            <a:srgbClr val="FF0000"/>
          </a:solidFill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8679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/>
              <a:t>When designing and implementing clinical systems, which of the following is the MOST important consideration?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altLang="en-US" sz="2600"/>
              <a:t>Workflow of the caregiver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altLang="en-US" sz="2600"/>
              <a:t>Ability to graphically display laboratory data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altLang="en-US" sz="2600"/>
              <a:t>Aggregating data across time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altLang="en-US" sz="2600"/>
              <a:t>Providing access to images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7</a:t>
            </a:r>
          </a:p>
        </p:txBody>
      </p:sp>
    </p:spTree>
    <p:extLst>
      <p:ext uri="{BB962C8B-B14F-4D97-AF65-F5344CB8AC3E}">
        <p14:creationId xmlns:p14="http://schemas.microsoft.com/office/powerpoint/2010/main" val="1511851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/>
              <a:t>When designing and implementing clinical systems, which of the following is the MOST important consideration?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altLang="en-US" sz="2600"/>
              <a:t>Workflow of the caregiver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altLang="en-US" sz="2600"/>
              <a:t>Ability to graphically display laboratory data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altLang="en-US" sz="2600"/>
              <a:t>Aggregating data across time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altLang="en-US" sz="2600"/>
              <a:t>Providing access to images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7</a:t>
            </a:r>
          </a:p>
        </p:txBody>
      </p:sp>
      <p:sp>
        <p:nvSpPr>
          <p:cNvPr id="4" name="Freeform 24"/>
          <p:cNvSpPr>
            <a:spLocks/>
          </p:cNvSpPr>
          <p:nvPr/>
        </p:nvSpPr>
        <p:spPr bwMode="auto">
          <a:xfrm>
            <a:off x="958516" y="2746986"/>
            <a:ext cx="425450" cy="487363"/>
          </a:xfrm>
          <a:custGeom>
            <a:avLst/>
            <a:gdLst/>
            <a:ahLst/>
            <a:cxnLst>
              <a:cxn ang="0">
                <a:pos x="0" y="444"/>
              </a:cxn>
              <a:cxn ang="0">
                <a:pos x="67" y="531"/>
              </a:cxn>
              <a:cxn ang="0">
                <a:pos x="141" y="643"/>
              </a:cxn>
              <a:cxn ang="0">
                <a:pos x="232" y="463"/>
              </a:cxn>
              <a:cxn ang="0">
                <a:pos x="420" y="151"/>
              </a:cxn>
              <a:cxn ang="0">
                <a:pos x="536" y="0"/>
              </a:cxn>
              <a:cxn ang="0">
                <a:pos x="395" y="71"/>
              </a:cxn>
              <a:cxn ang="0">
                <a:pos x="253" y="354"/>
              </a:cxn>
              <a:cxn ang="0">
                <a:pos x="141" y="582"/>
              </a:cxn>
              <a:cxn ang="0">
                <a:pos x="54" y="368"/>
              </a:cxn>
              <a:cxn ang="0">
                <a:pos x="0" y="444"/>
              </a:cxn>
            </a:cxnLst>
            <a:rect l="0" t="0" r="r" b="b"/>
            <a:pathLst>
              <a:path w="536" h="643">
                <a:moveTo>
                  <a:pt x="0" y="444"/>
                </a:moveTo>
                <a:lnTo>
                  <a:pt x="67" y="531"/>
                </a:lnTo>
                <a:lnTo>
                  <a:pt x="141" y="643"/>
                </a:lnTo>
                <a:lnTo>
                  <a:pt x="232" y="463"/>
                </a:lnTo>
                <a:lnTo>
                  <a:pt x="420" y="151"/>
                </a:lnTo>
                <a:lnTo>
                  <a:pt x="536" y="0"/>
                </a:lnTo>
                <a:lnTo>
                  <a:pt x="395" y="71"/>
                </a:lnTo>
                <a:lnTo>
                  <a:pt x="253" y="354"/>
                </a:lnTo>
                <a:lnTo>
                  <a:pt x="141" y="582"/>
                </a:lnTo>
                <a:lnTo>
                  <a:pt x="54" y="368"/>
                </a:lnTo>
                <a:lnTo>
                  <a:pt x="0" y="444"/>
                </a:lnTo>
                <a:close/>
              </a:path>
            </a:pathLst>
          </a:custGeom>
          <a:solidFill>
            <a:srgbClr val="FF0000"/>
          </a:solidFill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929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Which of the following is a prescreening tool used in the selection process to limit the number of vendors included in the formal bidding process?</a:t>
            </a:r>
          </a:p>
          <a:p>
            <a:pPr marL="457200" lvl="1" indent="0">
              <a:buNone/>
            </a:pPr>
            <a:r>
              <a:rPr lang="en-US" altLang="en-US"/>
              <a:t>A.  Request for information</a:t>
            </a:r>
          </a:p>
          <a:p>
            <a:pPr marL="457200" lvl="1" indent="0">
              <a:buNone/>
            </a:pPr>
            <a:r>
              <a:rPr lang="en-US" altLang="en-US"/>
              <a:t>B.  Vendor’s annual report</a:t>
            </a:r>
          </a:p>
          <a:p>
            <a:pPr marL="457200" lvl="1" indent="0">
              <a:buNone/>
            </a:pPr>
            <a:r>
              <a:rPr lang="en-US" altLang="en-US"/>
              <a:t>C.  Letter of understanding</a:t>
            </a:r>
          </a:p>
          <a:p>
            <a:pPr marL="457200" lvl="1" indent="0">
              <a:buNone/>
            </a:pPr>
            <a:r>
              <a:rPr lang="en-US" altLang="en-US"/>
              <a:t>D.  Request for proposal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8</a:t>
            </a:r>
          </a:p>
        </p:txBody>
      </p:sp>
    </p:spTree>
    <p:extLst>
      <p:ext uri="{BB962C8B-B14F-4D97-AF65-F5344CB8AC3E}">
        <p14:creationId xmlns:p14="http://schemas.microsoft.com/office/powerpoint/2010/main" val="9483699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Which of the following is a prescreening tool used in the selection process to limit the number of vendors included in the formal bidding process?</a:t>
            </a:r>
          </a:p>
          <a:p>
            <a:pPr marL="457200" lvl="1" indent="0">
              <a:buNone/>
            </a:pPr>
            <a:r>
              <a:rPr lang="en-US" altLang="en-US"/>
              <a:t>A.  Request for information</a:t>
            </a:r>
          </a:p>
          <a:p>
            <a:pPr marL="457200" lvl="1" indent="0">
              <a:buNone/>
            </a:pPr>
            <a:r>
              <a:rPr lang="en-US" altLang="en-US"/>
              <a:t>B.  Vendor’s annual report</a:t>
            </a:r>
          </a:p>
          <a:p>
            <a:pPr marL="457200" lvl="1" indent="0">
              <a:buNone/>
            </a:pPr>
            <a:r>
              <a:rPr lang="en-US" altLang="en-US"/>
              <a:t>C.  Letter of understanding</a:t>
            </a:r>
          </a:p>
          <a:p>
            <a:pPr marL="457200" lvl="1" indent="0">
              <a:buNone/>
            </a:pPr>
            <a:r>
              <a:rPr lang="en-US" altLang="en-US"/>
              <a:t>D.  Request for proposal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8</a:t>
            </a:r>
          </a:p>
        </p:txBody>
      </p:sp>
      <p:sp>
        <p:nvSpPr>
          <p:cNvPr id="4" name="Freeform 24"/>
          <p:cNvSpPr>
            <a:spLocks/>
          </p:cNvSpPr>
          <p:nvPr/>
        </p:nvSpPr>
        <p:spPr bwMode="auto">
          <a:xfrm>
            <a:off x="1006976" y="2735116"/>
            <a:ext cx="425450" cy="487363"/>
          </a:xfrm>
          <a:custGeom>
            <a:avLst/>
            <a:gdLst/>
            <a:ahLst/>
            <a:cxnLst>
              <a:cxn ang="0">
                <a:pos x="0" y="444"/>
              </a:cxn>
              <a:cxn ang="0">
                <a:pos x="67" y="531"/>
              </a:cxn>
              <a:cxn ang="0">
                <a:pos x="141" y="643"/>
              </a:cxn>
              <a:cxn ang="0">
                <a:pos x="232" y="463"/>
              </a:cxn>
              <a:cxn ang="0">
                <a:pos x="420" y="151"/>
              </a:cxn>
              <a:cxn ang="0">
                <a:pos x="536" y="0"/>
              </a:cxn>
              <a:cxn ang="0">
                <a:pos x="395" y="71"/>
              </a:cxn>
              <a:cxn ang="0">
                <a:pos x="253" y="354"/>
              </a:cxn>
              <a:cxn ang="0">
                <a:pos x="141" y="582"/>
              </a:cxn>
              <a:cxn ang="0">
                <a:pos x="54" y="368"/>
              </a:cxn>
              <a:cxn ang="0">
                <a:pos x="0" y="444"/>
              </a:cxn>
            </a:cxnLst>
            <a:rect l="0" t="0" r="r" b="b"/>
            <a:pathLst>
              <a:path w="536" h="643">
                <a:moveTo>
                  <a:pt x="0" y="444"/>
                </a:moveTo>
                <a:lnTo>
                  <a:pt x="67" y="531"/>
                </a:lnTo>
                <a:lnTo>
                  <a:pt x="141" y="643"/>
                </a:lnTo>
                <a:lnTo>
                  <a:pt x="232" y="463"/>
                </a:lnTo>
                <a:lnTo>
                  <a:pt x="420" y="151"/>
                </a:lnTo>
                <a:lnTo>
                  <a:pt x="536" y="0"/>
                </a:lnTo>
                <a:lnTo>
                  <a:pt x="395" y="71"/>
                </a:lnTo>
                <a:lnTo>
                  <a:pt x="253" y="354"/>
                </a:lnTo>
                <a:lnTo>
                  <a:pt x="141" y="582"/>
                </a:lnTo>
                <a:lnTo>
                  <a:pt x="54" y="368"/>
                </a:lnTo>
                <a:lnTo>
                  <a:pt x="0" y="444"/>
                </a:lnTo>
                <a:close/>
              </a:path>
            </a:pathLst>
          </a:custGeom>
          <a:solidFill>
            <a:srgbClr val="FF0000"/>
          </a:solidFill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10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/>
              <a:t>A mid-sized community healthcare organization is planning to implement a new clinical information system. The organization does not plan to replace current laboratory and radiology systems.  The goal is to have a clinical data repository for storing all patient results including images from one source.  Compliance with which of the following data protocol standards is critical for reaching this goal? 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200"/>
              <a:t>ANSI ASC X12 and DES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200"/>
              <a:t>HL7 and DES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200"/>
              <a:t>ANSI ASC X12 and DICOM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200"/>
              <a:t>HL7 and DICOM</a:t>
            </a:r>
          </a:p>
          <a:p>
            <a:pPr marL="800100" lvl="1" indent="-342900">
              <a:buFont typeface="+mj-lt"/>
              <a:buAutoNum type="alphaUcPeriod"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Practice Question 9</a:t>
            </a:r>
          </a:p>
        </p:txBody>
      </p:sp>
    </p:spTree>
    <p:extLst>
      <p:ext uri="{BB962C8B-B14F-4D97-AF65-F5344CB8AC3E}">
        <p14:creationId xmlns:p14="http://schemas.microsoft.com/office/powerpoint/2010/main" val="3245205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/>
              <a:t>A mid-sized community healthcare organization is planning to implement a new clinical information system. The organization does not plan to replace current laboratory and radiology systems.  The goal is to have a clinical data repository for storing all patient results including images from one source.  Compliance with which of the following data protocol standards is critical for reaching this goal? 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200"/>
              <a:t>ANSI ASC X12 and DES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200"/>
              <a:t>HL7 and DES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200"/>
              <a:t>ANSI ASC X12 and DICOM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200"/>
              <a:t>HL7 and DICOM</a:t>
            </a:r>
          </a:p>
          <a:p>
            <a:pPr marL="800100" lvl="1" indent="-342900">
              <a:buFont typeface="+mj-lt"/>
              <a:buAutoNum type="alphaUcPeriod"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Practice Question 9</a:t>
            </a:r>
          </a:p>
        </p:txBody>
      </p:sp>
      <p:sp>
        <p:nvSpPr>
          <p:cNvPr id="4" name="Freeform 24"/>
          <p:cNvSpPr>
            <a:spLocks/>
          </p:cNvSpPr>
          <p:nvPr/>
        </p:nvSpPr>
        <p:spPr bwMode="auto">
          <a:xfrm>
            <a:off x="902958" y="5398169"/>
            <a:ext cx="425450" cy="487363"/>
          </a:xfrm>
          <a:custGeom>
            <a:avLst/>
            <a:gdLst/>
            <a:ahLst/>
            <a:cxnLst>
              <a:cxn ang="0">
                <a:pos x="0" y="444"/>
              </a:cxn>
              <a:cxn ang="0">
                <a:pos x="67" y="531"/>
              </a:cxn>
              <a:cxn ang="0">
                <a:pos x="141" y="643"/>
              </a:cxn>
              <a:cxn ang="0">
                <a:pos x="232" y="463"/>
              </a:cxn>
              <a:cxn ang="0">
                <a:pos x="420" y="151"/>
              </a:cxn>
              <a:cxn ang="0">
                <a:pos x="536" y="0"/>
              </a:cxn>
              <a:cxn ang="0">
                <a:pos x="395" y="71"/>
              </a:cxn>
              <a:cxn ang="0">
                <a:pos x="253" y="354"/>
              </a:cxn>
              <a:cxn ang="0">
                <a:pos x="141" y="582"/>
              </a:cxn>
              <a:cxn ang="0">
                <a:pos x="54" y="368"/>
              </a:cxn>
              <a:cxn ang="0">
                <a:pos x="0" y="444"/>
              </a:cxn>
            </a:cxnLst>
            <a:rect l="0" t="0" r="r" b="b"/>
            <a:pathLst>
              <a:path w="536" h="643">
                <a:moveTo>
                  <a:pt x="0" y="444"/>
                </a:moveTo>
                <a:lnTo>
                  <a:pt x="67" y="531"/>
                </a:lnTo>
                <a:lnTo>
                  <a:pt x="141" y="643"/>
                </a:lnTo>
                <a:lnTo>
                  <a:pt x="232" y="463"/>
                </a:lnTo>
                <a:lnTo>
                  <a:pt x="420" y="151"/>
                </a:lnTo>
                <a:lnTo>
                  <a:pt x="536" y="0"/>
                </a:lnTo>
                <a:lnTo>
                  <a:pt x="395" y="71"/>
                </a:lnTo>
                <a:lnTo>
                  <a:pt x="253" y="354"/>
                </a:lnTo>
                <a:lnTo>
                  <a:pt x="141" y="582"/>
                </a:lnTo>
                <a:lnTo>
                  <a:pt x="54" y="368"/>
                </a:lnTo>
                <a:lnTo>
                  <a:pt x="0" y="444"/>
                </a:lnTo>
                <a:close/>
              </a:path>
            </a:pathLst>
          </a:custGeom>
          <a:solidFill>
            <a:srgbClr val="FF0000"/>
          </a:solidFill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79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activity of proceeding from an identified set of requirements for a system to a design that meets those requirements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Purpose and Goals of Systems Design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Deliver accurate technical specifications and/or prototype or working software for iterative validation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Ensures traceability to requirements and test procedures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Validation promotes user acceptance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Deliverables and timing determined by methodology utilized (Waterfall vs. Agile)</a:t>
            </a:r>
            <a:endParaRPr lang="en-US" altLang="en-US" sz="2400" dirty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100"/>
              <a:t>Systems Design</a:t>
            </a:r>
            <a:br>
              <a:rPr lang="en-US" altLang="en-US"/>
            </a:br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1552119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/>
              <a:t>Questions?</a:t>
            </a:r>
            <a:endParaRPr lang="en-US" sz="3000" dirty="0"/>
          </a:p>
        </p:txBody>
      </p:sp>
      <p:pic>
        <p:nvPicPr>
          <p:cNvPr id="20483" name="Picture 3" descr="C:\Users\kwheeler\Pictures\Question and Answer iStock_000015122897_Sma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506" y="2213810"/>
            <a:ext cx="4059816" cy="341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316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Defines the organization’s way of doing business</a:t>
            </a:r>
          </a:p>
          <a:p>
            <a:r>
              <a:rPr lang="en-US" sz="2400" dirty="0"/>
              <a:t>For a successful design, organizations must:</a:t>
            </a:r>
          </a:p>
          <a:p>
            <a:pPr lvl="1"/>
            <a:r>
              <a:rPr lang="en-US" dirty="0"/>
              <a:t>define business objectives</a:t>
            </a:r>
          </a:p>
          <a:p>
            <a:pPr lvl="1"/>
            <a:r>
              <a:rPr lang="en-US" dirty="0"/>
              <a:t>create a business case</a:t>
            </a:r>
          </a:p>
          <a:p>
            <a:pPr lvl="1"/>
            <a:r>
              <a:rPr lang="en-US" dirty="0"/>
              <a:t>use workflow analysis and mapping to align their business process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Business Process Management (BPM)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387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Improve admission intake time from two hours to one hour within the next year to improve patient satisfaction.</a:t>
            </a:r>
          </a:p>
          <a:p>
            <a:pPr lvl="2"/>
            <a:r>
              <a:rPr lang="en-US" dirty="0"/>
              <a:t>Three (3) rules while defining business objectives</a:t>
            </a:r>
          </a:p>
          <a:p>
            <a:pPr lvl="3"/>
            <a:r>
              <a:rPr lang="en-US" dirty="0"/>
              <a:t>Measurable and quantifiable</a:t>
            </a:r>
          </a:p>
          <a:p>
            <a:pPr lvl="3"/>
            <a:r>
              <a:rPr lang="en-US" dirty="0"/>
              <a:t>Time frame</a:t>
            </a:r>
          </a:p>
          <a:p>
            <a:pPr lvl="3"/>
            <a:r>
              <a:rPr lang="en-US" dirty="0"/>
              <a:t>Attainable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Objectives</a:t>
            </a:r>
          </a:p>
        </p:txBody>
      </p:sp>
    </p:spTree>
    <p:extLst>
      <p:ext uri="{BB962C8B-B14F-4D97-AF65-F5344CB8AC3E}">
        <p14:creationId xmlns:p14="http://schemas.microsoft.com/office/powerpoint/2010/main" val="3372165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818" y="1376335"/>
            <a:ext cx="7970981" cy="499018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Involves defining a comprehensive view of the project, as well as the financial justification and return on investment.</a:t>
            </a:r>
          </a:p>
          <a:p>
            <a:pPr lvl="1"/>
            <a:r>
              <a:rPr lang="en-US" dirty="0"/>
              <a:t>Key Elements</a:t>
            </a:r>
          </a:p>
          <a:p>
            <a:pPr lvl="2"/>
            <a:r>
              <a:rPr lang="en-US" dirty="0"/>
              <a:t>Executive Summary</a:t>
            </a:r>
          </a:p>
          <a:p>
            <a:pPr lvl="2"/>
            <a:r>
              <a:rPr lang="en-US" dirty="0"/>
              <a:t>Situational Analysis and Problem Statement</a:t>
            </a:r>
          </a:p>
          <a:p>
            <a:pPr lvl="2"/>
            <a:r>
              <a:rPr lang="en-US" dirty="0"/>
              <a:t>Project Description</a:t>
            </a:r>
          </a:p>
          <a:p>
            <a:pPr lvl="2"/>
            <a:r>
              <a:rPr lang="en-US" dirty="0"/>
              <a:t>Solution Overview</a:t>
            </a:r>
          </a:p>
          <a:p>
            <a:pPr lvl="2"/>
            <a:r>
              <a:rPr lang="en-US" dirty="0"/>
              <a:t>Solution Detail</a:t>
            </a:r>
          </a:p>
          <a:p>
            <a:pPr lvl="2"/>
            <a:r>
              <a:rPr lang="en-US" dirty="0"/>
              <a:t>Solution Alternatives (workflow mapping &amp; analysis)</a:t>
            </a:r>
          </a:p>
          <a:p>
            <a:pPr lvl="2"/>
            <a:r>
              <a:rPr lang="en-US" dirty="0"/>
              <a:t>Costs</a:t>
            </a:r>
          </a:p>
          <a:p>
            <a:pPr lvl="2"/>
            <a:r>
              <a:rPr lang="en-US" dirty="0"/>
              <a:t>Benefits</a:t>
            </a:r>
          </a:p>
          <a:p>
            <a:pPr lvl="2"/>
            <a:r>
              <a:rPr lang="en-US" dirty="0"/>
              <a:t>Implementation Timeline</a:t>
            </a:r>
          </a:p>
          <a:p>
            <a:pPr lvl="2"/>
            <a:r>
              <a:rPr lang="en-US" dirty="0"/>
              <a:t>Critical Assumptions and Risk assessment</a:t>
            </a:r>
          </a:p>
          <a:p>
            <a:pPr lvl="2"/>
            <a:r>
              <a:rPr lang="en-US" dirty="0"/>
              <a:t>SWOT (strengths, weaknesses, opportunities, threats) Analysis</a:t>
            </a:r>
          </a:p>
          <a:p>
            <a:pPr lvl="2"/>
            <a:r>
              <a:rPr lang="en-US" dirty="0"/>
              <a:t>Conclusions and Recommendations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Case</a:t>
            </a:r>
          </a:p>
        </p:txBody>
      </p:sp>
    </p:spTree>
    <p:extLst>
      <p:ext uri="{BB962C8B-B14F-4D97-AF65-F5344CB8AC3E}">
        <p14:creationId xmlns:p14="http://schemas.microsoft.com/office/powerpoint/2010/main" val="112384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818" y="1579055"/>
            <a:ext cx="7970981" cy="43886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Compatibility of system components</a:t>
            </a:r>
          </a:p>
          <a:p>
            <a:r>
              <a:rPr lang="en-US" dirty="0"/>
              <a:t>Standards compliance</a:t>
            </a:r>
          </a:p>
          <a:p>
            <a:r>
              <a:rPr lang="en-US" dirty="0"/>
              <a:t>Process to address industry trends (technology, infrastructure, legal and regulatory) </a:t>
            </a:r>
          </a:p>
          <a:p>
            <a:pPr lvl="1"/>
            <a:r>
              <a:rPr lang="en-US" dirty="0"/>
              <a:t>e.g. medical devices as part of IT</a:t>
            </a:r>
          </a:p>
          <a:p>
            <a:r>
              <a:rPr lang="en-US" dirty="0"/>
              <a:t>Design team structure</a:t>
            </a:r>
          </a:p>
          <a:p>
            <a:r>
              <a:rPr lang="en-US" dirty="0"/>
              <a:t>Detailed technical specifications</a:t>
            </a:r>
          </a:p>
          <a:p>
            <a:pPr lvl="1"/>
            <a:r>
              <a:rPr lang="en-US" dirty="0"/>
              <a:t>Usability</a:t>
            </a:r>
          </a:p>
          <a:p>
            <a:pPr lvl="1"/>
            <a:r>
              <a:rPr lang="en-US" dirty="0"/>
              <a:t>Business process re-engineering</a:t>
            </a:r>
          </a:p>
          <a:p>
            <a:pPr lvl="1"/>
            <a:r>
              <a:rPr lang="en-US" dirty="0"/>
              <a:t>Information infrastructure</a:t>
            </a:r>
          </a:p>
          <a:p>
            <a:pPr lvl="1"/>
            <a:r>
              <a:rPr lang="en-US" dirty="0"/>
              <a:t>Data management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Design – Points to Consider</a:t>
            </a:r>
          </a:p>
        </p:txBody>
      </p:sp>
    </p:spTree>
    <p:extLst>
      <p:ext uri="{BB962C8B-B14F-4D97-AF65-F5344CB8AC3E}">
        <p14:creationId xmlns:p14="http://schemas.microsoft.com/office/powerpoint/2010/main" val="4183387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 dirty="0"/>
              <a:t>Flowcharts and diagrams</a:t>
            </a:r>
          </a:p>
          <a:p>
            <a:pPr lvl="1" eaLnBrk="1" hangingPunct="1"/>
            <a:r>
              <a:rPr lang="en-US" altLang="en-US" sz="2400" dirty="0"/>
              <a:t>Data flowcharts</a:t>
            </a:r>
          </a:p>
          <a:p>
            <a:pPr lvl="1" eaLnBrk="1" hangingPunct="1"/>
            <a:r>
              <a:rPr lang="en-US" altLang="en-US" sz="2400" dirty="0"/>
              <a:t>Unified Modeling Language (UML)</a:t>
            </a:r>
          </a:p>
          <a:p>
            <a:pPr lvl="1" eaLnBrk="1" hangingPunct="1"/>
            <a:r>
              <a:rPr lang="en-US" altLang="en-US" sz="2400" dirty="0"/>
              <a:t>Entity-relationship</a:t>
            </a:r>
          </a:p>
          <a:p>
            <a:pPr lvl="1" eaLnBrk="1" hangingPunct="1"/>
            <a:r>
              <a:rPr lang="en-US" altLang="en-US" sz="2400" dirty="0"/>
              <a:t>Network topology</a:t>
            </a:r>
          </a:p>
          <a:p>
            <a:pPr lvl="1" eaLnBrk="1" hangingPunct="1"/>
            <a:r>
              <a:rPr lang="en-US" altLang="en-US" sz="2400" dirty="0"/>
              <a:t>Data exchange (interoperability diagrams)</a:t>
            </a:r>
          </a:p>
          <a:p>
            <a:pPr eaLnBrk="1" hangingPunct="1"/>
            <a:r>
              <a:rPr lang="en-US" altLang="en-US" sz="2400" dirty="0"/>
              <a:t>Prototypes or working software (Agile Method)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Systems Design Tools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61804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AVESELECTIO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AVESELECTION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AVESELECTION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AVESELECTION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AVESELECTION" val="True"/>
</p:tagLst>
</file>

<file path=ppt/theme/theme1.xml><?xml version="1.0" encoding="utf-8"?>
<a:theme xmlns:a="http://schemas.openxmlformats.org/drawingml/2006/main" name="Office Theme">
  <a:themeElements>
    <a:clrScheme name="HIMSS">
      <a:dk1>
        <a:srgbClr val="000000"/>
      </a:dk1>
      <a:lt1>
        <a:sysClr val="window" lastClr="FFFFFF"/>
      </a:lt1>
      <a:dk2>
        <a:srgbClr val="8F8F93"/>
      </a:dk2>
      <a:lt2>
        <a:srgbClr val="FFFFFF"/>
      </a:lt2>
      <a:accent1>
        <a:srgbClr val="13547D"/>
      </a:accent1>
      <a:accent2>
        <a:srgbClr val="0C3351"/>
      </a:accent2>
      <a:accent3>
        <a:srgbClr val="1B799F"/>
      </a:accent3>
      <a:accent4>
        <a:srgbClr val="91BAD3"/>
      </a:accent4>
      <a:accent5>
        <a:srgbClr val="414139"/>
      </a:accent5>
      <a:accent6>
        <a:srgbClr val="8F8F93"/>
      </a:accent6>
      <a:hlink>
        <a:srgbClr val="13547D"/>
      </a:hlink>
      <a:folHlink>
        <a:srgbClr val="1B799F"/>
      </a:folHlink>
    </a:clrScheme>
    <a:fontScheme name="Office 2">
      <a:majorFont>
        <a:latin typeface="Proxima Nova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Helvetica Neue Light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5567</TotalTime>
  <Words>1758</Words>
  <Application>Microsoft Office PowerPoint</Application>
  <PresentationFormat>On-screen Show (4:3)</PresentationFormat>
  <Paragraphs>423</Paragraphs>
  <Slides>40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Helvetica Neue Light</vt:lpstr>
      <vt:lpstr>Verdana</vt:lpstr>
      <vt:lpstr>Office Theme</vt:lpstr>
      <vt:lpstr>Module 4 Systems Design </vt:lpstr>
      <vt:lpstr>Learning Objectives</vt:lpstr>
      <vt:lpstr>CPHIMS Competency Areas</vt:lpstr>
      <vt:lpstr>Systems Design </vt:lpstr>
      <vt:lpstr>Business Process Management (BPM)</vt:lpstr>
      <vt:lpstr>Business Objectives</vt:lpstr>
      <vt:lpstr>Business Case</vt:lpstr>
      <vt:lpstr>System Design – Points to Consider</vt:lpstr>
      <vt:lpstr>Systems Design Tools</vt:lpstr>
      <vt:lpstr>Design Team Structure</vt:lpstr>
      <vt:lpstr>Technical Specifications</vt:lpstr>
      <vt:lpstr>Business Process Reengineering</vt:lpstr>
      <vt:lpstr>Information Infrastructure</vt:lpstr>
      <vt:lpstr>Data Management</vt:lpstr>
      <vt:lpstr>Decision Point</vt:lpstr>
      <vt:lpstr>Buy Versus Build</vt:lpstr>
      <vt:lpstr>Request for Information (RFI)</vt:lpstr>
      <vt:lpstr>Best of Breed vs. Single-Vendor Solution</vt:lpstr>
      <vt:lpstr>Request for Proposal (RFP)</vt:lpstr>
      <vt:lpstr>Request for Proposal Outline Continued</vt:lpstr>
      <vt:lpstr>Practice Questions  Module 4</vt:lpstr>
      <vt:lpstr>Practice Question 1</vt:lpstr>
      <vt:lpstr>Practice Question 1</vt:lpstr>
      <vt:lpstr>Practice Question 2</vt:lpstr>
      <vt:lpstr>Practice Question 2</vt:lpstr>
      <vt:lpstr> Practice Question 3</vt:lpstr>
      <vt:lpstr> Practice Question 3</vt:lpstr>
      <vt:lpstr>Practice Question 4</vt:lpstr>
      <vt:lpstr>Practice Question 4</vt:lpstr>
      <vt:lpstr>Practice Question 5</vt:lpstr>
      <vt:lpstr>Practice Question 5</vt:lpstr>
      <vt:lpstr>Practice Question 6</vt:lpstr>
      <vt:lpstr>Practice Question 6</vt:lpstr>
      <vt:lpstr>Practice Question 7</vt:lpstr>
      <vt:lpstr>Practice Question 7</vt:lpstr>
      <vt:lpstr>Practice Question 8</vt:lpstr>
      <vt:lpstr>Practice Question 8</vt:lpstr>
      <vt:lpstr>Practice Question 9</vt:lpstr>
      <vt:lpstr>Practice Question 9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</dc:creator>
  <cp:lastModifiedBy>Holmes, Khristen</cp:lastModifiedBy>
  <cp:revision>123</cp:revision>
  <cp:lastPrinted>2018-05-11T02:05:08Z</cp:lastPrinted>
  <dcterms:created xsi:type="dcterms:W3CDTF">2013-05-22T16:51:34Z</dcterms:created>
  <dcterms:modified xsi:type="dcterms:W3CDTF">2018-11-30T19:38:34Z</dcterms:modified>
</cp:coreProperties>
</file>