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6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396" r:id="rId2"/>
    <p:sldId id="397" r:id="rId3"/>
    <p:sldId id="398" r:id="rId4"/>
    <p:sldId id="399" r:id="rId5"/>
    <p:sldId id="400" r:id="rId6"/>
    <p:sldId id="401" r:id="rId7"/>
    <p:sldId id="402" r:id="rId8"/>
    <p:sldId id="403" r:id="rId9"/>
    <p:sldId id="404" r:id="rId10"/>
    <p:sldId id="405" r:id="rId11"/>
    <p:sldId id="406" r:id="rId12"/>
    <p:sldId id="407" r:id="rId13"/>
    <p:sldId id="408" r:id="rId14"/>
    <p:sldId id="409" r:id="rId15"/>
    <p:sldId id="411" r:id="rId16"/>
    <p:sldId id="410" r:id="rId17"/>
    <p:sldId id="773" r:id="rId18"/>
    <p:sldId id="771" r:id="rId19"/>
    <p:sldId id="772" r:id="rId20"/>
    <p:sldId id="412" r:id="rId21"/>
    <p:sldId id="413" r:id="rId22"/>
    <p:sldId id="414" r:id="rId23"/>
    <p:sldId id="415" r:id="rId24"/>
    <p:sldId id="416" r:id="rId25"/>
    <p:sldId id="417" r:id="rId26"/>
    <p:sldId id="418" r:id="rId27"/>
    <p:sldId id="419" r:id="rId28"/>
    <p:sldId id="420" r:id="rId29"/>
    <p:sldId id="421" r:id="rId30"/>
    <p:sldId id="422" r:id="rId31"/>
    <p:sldId id="423" r:id="rId32"/>
    <p:sldId id="426" r:id="rId33"/>
    <p:sldId id="425" r:id="rId34"/>
    <p:sldId id="427" r:id="rId35"/>
    <p:sldId id="430" r:id="rId36"/>
    <p:sldId id="431" r:id="rId37"/>
    <p:sldId id="432" r:id="rId38"/>
    <p:sldId id="433" r:id="rId39"/>
    <p:sldId id="434" r:id="rId40"/>
    <p:sldId id="435" r:id="rId41"/>
    <p:sldId id="436" r:id="rId42"/>
    <p:sldId id="437" r:id="rId43"/>
    <p:sldId id="438" r:id="rId44"/>
    <p:sldId id="439" r:id="rId45"/>
    <p:sldId id="440" r:id="rId46"/>
    <p:sldId id="441" r:id="rId47"/>
    <p:sldId id="442" r:id="rId48"/>
    <p:sldId id="443" r:id="rId49"/>
    <p:sldId id="774" r:id="rId50"/>
    <p:sldId id="445" r:id="rId51"/>
    <p:sldId id="446" r:id="rId52"/>
    <p:sldId id="447" r:id="rId53"/>
    <p:sldId id="775" r:id="rId54"/>
    <p:sldId id="449" r:id="rId55"/>
    <p:sldId id="776" r:id="rId56"/>
    <p:sldId id="764" r:id="rId57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>
          <p15:clr>
            <a:srgbClr val="A4A3A4"/>
          </p15:clr>
        </p15:guide>
        <p15:guide id="2" pos="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363"/>
    <a:srgbClr val="333333"/>
    <a:srgbClr val="B5B5B5"/>
    <a:srgbClr val="217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7025" autoAdjust="0"/>
    <p:restoredTop sz="94607" autoAdjust="0"/>
  </p:normalViewPr>
  <p:slideViewPr>
    <p:cSldViewPr snapToGrid="0" snapToObjects="1">
      <p:cViewPr varScale="1">
        <p:scale>
          <a:sx n="91" d="100"/>
          <a:sy n="91" d="100"/>
        </p:scale>
        <p:origin x="474" y="90"/>
      </p:cViewPr>
      <p:guideLst>
        <p:guide orient="horz" pos="707"/>
        <p:guide pos="4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9E542F7-1D66-424E-BD83-9CC2DE54E2D0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4D3F62D-A354-7E4E-96EE-74A5A4E3D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08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8B7FA6D-CF96-46FB-AA6E-B1E2B801172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5A92D6A-38FB-4C61-BCE6-69BBCCB9C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39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640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011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9242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2922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5100" y="785813"/>
            <a:ext cx="5003800" cy="3752850"/>
          </a:xfrm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3573" y="4775600"/>
            <a:ext cx="5723467" cy="45372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4630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272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13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18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37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359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72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6796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0480375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358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561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359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135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8039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363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580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1396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337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2878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0029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2446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837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026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80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5288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890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9930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5698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36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6967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754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8284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351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0449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110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257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3882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715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058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207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525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519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8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80181" y="1919112"/>
            <a:ext cx="3502122" cy="882587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000" baseline="0">
                <a:solidFill>
                  <a:srgbClr val="217AA0"/>
                </a:solidFill>
              </a:defRPr>
            </a:lvl1pPr>
          </a:lstStyle>
          <a:p>
            <a:r>
              <a:rPr lang="en-US" dirty="0"/>
              <a:t>Place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0182" y="2955637"/>
            <a:ext cx="3502121" cy="1508605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5269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214" y="1919112"/>
            <a:ext cx="8151090" cy="882587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600" baseline="0">
                <a:solidFill>
                  <a:srgbClr val="217AA0"/>
                </a:solidFill>
              </a:defRPr>
            </a:lvl1pPr>
          </a:lstStyle>
          <a:p>
            <a:r>
              <a:rPr lang="en-US" dirty="0"/>
              <a:t>Place Subtitle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213" y="2955637"/>
            <a:ext cx="8151090" cy="1508605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 algn="l">
              <a:buNone/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8654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18" y="1579055"/>
            <a:ext cx="7970981" cy="3479031"/>
          </a:xfrm>
          <a:prstGeom prst="rect">
            <a:avLst/>
          </a:prstGeom>
        </p:spPr>
        <p:txBody>
          <a:bodyPr>
            <a:normAutofit/>
          </a:bodyPr>
          <a:lstStyle>
            <a:lvl1pPr marL="192024" indent="-192024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24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24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5818" y="572002"/>
            <a:ext cx="7970983" cy="80433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075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212" y="1775435"/>
            <a:ext cx="3766176" cy="3971636"/>
          </a:xfrm>
          <a:prstGeom prst="rect">
            <a:avLst/>
          </a:prstGeom>
        </p:spPr>
        <p:txBody>
          <a:bodyPr>
            <a:normAutofit/>
          </a:bodyPr>
          <a:lstStyle>
            <a:lvl1pPr marL="192024" indent="-192024">
              <a:lnSpc>
                <a:spcPct val="90000"/>
              </a:lnSpc>
              <a:defRPr sz="2000">
                <a:solidFill>
                  <a:schemeClr val="tx1"/>
                </a:solidFill>
              </a:defRPr>
            </a:lvl1pPr>
            <a:lvl2pPr>
              <a:lnSpc>
                <a:spcPct val="80000"/>
              </a:lnSpc>
              <a:defRPr sz="2000">
                <a:solidFill>
                  <a:schemeClr val="tx1"/>
                </a:solidFill>
              </a:defRPr>
            </a:lvl2pPr>
            <a:lvl3pPr>
              <a:lnSpc>
                <a:spcPct val="8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80000"/>
              </a:lnSpc>
              <a:defRPr sz="2000">
                <a:solidFill>
                  <a:schemeClr val="tx1"/>
                </a:solidFill>
              </a:defRPr>
            </a:lvl4pPr>
            <a:lvl5pPr>
              <a:lnSpc>
                <a:spcPct val="80000"/>
              </a:lnSpc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5435"/>
            <a:ext cx="4041775" cy="3971636"/>
          </a:xfrm>
          <a:prstGeom prst="rect">
            <a:avLst/>
          </a:prstGeom>
        </p:spPr>
        <p:txBody>
          <a:bodyPr>
            <a:normAutofit/>
          </a:bodyPr>
          <a:lstStyle>
            <a:lvl1pPr marL="192024" indent="-192024">
              <a:lnSpc>
                <a:spcPct val="100000"/>
              </a:lnSpc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5818" y="572002"/>
            <a:ext cx="7970983" cy="80433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407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212" y="627581"/>
            <a:ext cx="2734302" cy="105641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81"/>
            <a:ext cx="5111750" cy="4883450"/>
          </a:xfrm>
          <a:prstGeom prst="rect">
            <a:avLst/>
          </a:prstGeom>
        </p:spPr>
        <p:txBody>
          <a:bodyPr>
            <a:normAutofit/>
          </a:bodyPr>
          <a:lstStyle>
            <a:lvl1pPr marL="192024" indent="-192024">
              <a:lnSpc>
                <a:spcPct val="100000"/>
              </a:lnSpc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212" y="1435102"/>
            <a:ext cx="2734302" cy="4075929"/>
          </a:xfrm>
          <a:prstGeom prst="rect">
            <a:avLst/>
          </a:prstGeom>
        </p:spPr>
        <p:txBody>
          <a:bodyPr>
            <a:normAutofit/>
          </a:bodyPr>
          <a:lstStyle>
            <a:lvl1pPr marL="192024" indent="-192024">
              <a:lnSpc>
                <a:spcPct val="100000"/>
              </a:lnSpc>
              <a:buFont typeface="Arial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1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212" y="4527493"/>
            <a:ext cx="7993688" cy="49093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4517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212" y="5018424"/>
            <a:ext cx="7993688" cy="7696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5928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36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9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3" r:id="rId4"/>
    <p:sldLayoutId id="2147483656" r:id="rId5"/>
    <p:sldLayoutId id="2147483657" r:id="rId6"/>
    <p:sldLayoutId id="214748365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217AA0"/>
          </a:solidFill>
          <a:latin typeface="Verdana"/>
          <a:ea typeface="+mj-ea"/>
          <a:cs typeface="Verdana"/>
        </a:defRPr>
      </a:lvl1pPr>
    </p:titleStyle>
    <p:bodyStyle>
      <a:lvl1pPr marL="192024" indent="-192024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Arial"/>
        <a:buChar char="•"/>
        <a:defRPr sz="2400" b="0" i="0" kern="1200">
          <a:solidFill>
            <a:srgbClr val="63636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Arial"/>
        <a:buChar char="–"/>
        <a:defRPr sz="2400" b="0" i="0" kern="1200">
          <a:solidFill>
            <a:srgbClr val="63636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Arial"/>
        <a:buChar char="•"/>
        <a:defRPr sz="2400" b="0" i="0" kern="1200">
          <a:solidFill>
            <a:srgbClr val="63636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Arial"/>
        <a:buChar char="–"/>
        <a:defRPr sz="2400" b="0" i="0" kern="1200">
          <a:solidFill>
            <a:srgbClr val="63636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Arial"/>
        <a:buChar char="»"/>
        <a:defRPr sz="2400" b="0" i="0" kern="1200">
          <a:solidFill>
            <a:srgbClr val="63636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300"/>
              <a:t>Module 3</a:t>
            </a:r>
            <a:br>
              <a:rPr lang="en-US" sz="3300"/>
            </a:br>
            <a:r>
              <a:rPr lang="en-US" sz="3300"/>
              <a:t>Systems Analysis </a:t>
            </a:r>
            <a:br>
              <a:rPr lang="en-US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2370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5818" y="1508251"/>
            <a:ext cx="7949378" cy="3797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Problem Analysis vs. Needs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629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4611E-2DFE-41BB-8A31-5AB64DB74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The documented record of what the system actually does</a:t>
            </a:r>
          </a:p>
          <a:p>
            <a:r>
              <a:rPr lang="en-US" sz="2400" dirty="0"/>
              <a:t>Critical for alignment </a:t>
            </a:r>
            <a:r>
              <a:rPr lang="en-US" dirty="0"/>
              <a:t>to</a:t>
            </a:r>
            <a:r>
              <a:rPr lang="en-US" sz="2400" dirty="0"/>
              <a:t> project scope</a:t>
            </a:r>
          </a:p>
          <a:p>
            <a:r>
              <a:rPr lang="en-US" sz="2400" dirty="0"/>
              <a:t>Essential for testing – test cases should validate that the  system meets requirements</a:t>
            </a:r>
          </a:p>
          <a:p>
            <a:r>
              <a:rPr lang="en-US" sz="2400" dirty="0"/>
              <a:t>Describes the “future state” </a:t>
            </a:r>
          </a:p>
          <a:p>
            <a:r>
              <a:rPr lang="en-US" sz="2400" dirty="0"/>
              <a:t>Primary input for estimating resources, cost and time needed for project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73F6D3-5BAC-4288-84EB-4FB7C8ECB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Determine the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083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715818" y="1579055"/>
            <a:ext cx="7970981" cy="3979534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Describe – Validate – Prioritize - Signoff</a:t>
            </a:r>
          </a:p>
          <a:p>
            <a:r>
              <a:rPr lang="en-US" altLang="en-US" dirty="0"/>
              <a:t>Requirements document </a:t>
            </a:r>
          </a:p>
          <a:p>
            <a:pPr lvl="1"/>
            <a:r>
              <a:rPr lang="en-US" altLang="en-US" dirty="0"/>
              <a:t>High level description/use cases</a:t>
            </a:r>
          </a:p>
          <a:p>
            <a:pPr lvl="1"/>
            <a:r>
              <a:rPr lang="en-US" altLang="en-US" dirty="0"/>
              <a:t>Detailed description of each requirement</a:t>
            </a:r>
          </a:p>
          <a:p>
            <a:pPr lvl="1"/>
            <a:r>
              <a:rPr lang="en-US" altLang="en-US" dirty="0"/>
              <a:t>Graphical depiction</a:t>
            </a:r>
          </a:p>
          <a:p>
            <a:r>
              <a:rPr lang="en-US" altLang="en-US" dirty="0"/>
              <a:t>Prioritize</a:t>
            </a:r>
          </a:p>
          <a:p>
            <a:pPr lvl="1"/>
            <a:r>
              <a:rPr lang="en-US" altLang="en-US" dirty="0"/>
              <a:t>Needs are must-haves, which are critical to benefits realization</a:t>
            </a:r>
          </a:p>
          <a:p>
            <a:pPr lvl="1"/>
            <a:r>
              <a:rPr lang="en-US" altLang="en-US" dirty="0"/>
              <a:t>Wants are desirables</a:t>
            </a:r>
          </a:p>
          <a:p>
            <a:pPr lvl="1"/>
            <a:r>
              <a:rPr lang="en-US" altLang="en-US" dirty="0"/>
              <a:t>Use scoring methodology and/or force ranking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Requirements Analysis</a:t>
            </a:r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627697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 numCol="2">
            <a:normAutofit fontScale="92500"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/>
              <a:t>Functional and workflow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Reporting/analysis capabilities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Regulatory requirements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Data/database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Security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System performance and response time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Disaster recovery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Platform compatibility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Interfaces and Interoperability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Physical plant considerations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Client devices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Network</a:t>
            </a:r>
            <a:endParaRPr lang="en-US" altLang="en-US" sz="2000"/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Categorization of Requirements</a:t>
            </a:r>
            <a:endParaRPr lang="en-US" alt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912133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F7696-17AE-49C9-AA89-24A74631D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Used to document workflow, process steps, data flow</a:t>
            </a:r>
          </a:p>
          <a:p>
            <a:r>
              <a:rPr lang="en-US" sz="2400" dirty="0"/>
              <a:t>Common tools </a:t>
            </a:r>
          </a:p>
          <a:p>
            <a:pPr lvl="1"/>
            <a:r>
              <a:rPr lang="en-US" sz="2400" dirty="0"/>
              <a:t>Activity Diagram</a:t>
            </a:r>
          </a:p>
          <a:p>
            <a:pPr lvl="1"/>
            <a:r>
              <a:rPr lang="en-US" sz="2400" dirty="0"/>
              <a:t>Flowchart</a:t>
            </a:r>
          </a:p>
          <a:p>
            <a:pPr lvl="1"/>
            <a:r>
              <a:rPr lang="en-US" sz="2400" dirty="0"/>
              <a:t>Data Flow Diagram</a:t>
            </a:r>
          </a:p>
          <a:p>
            <a:pPr lvl="1"/>
            <a:r>
              <a:rPr lang="en-US" sz="2400" dirty="0"/>
              <a:t>Entity Relationship Diagram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8E8480-1C9C-47C2-9EA5-DDFA24C41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Modeling Current and Future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171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715818" y="1579055"/>
            <a:ext cx="7970981" cy="420011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Visual representation that shows</a:t>
            </a:r>
          </a:p>
          <a:p>
            <a:pPr lvl="1"/>
            <a:r>
              <a:rPr lang="en-US" altLang="en-US" dirty="0"/>
              <a:t>Boundaries of the process</a:t>
            </a:r>
          </a:p>
          <a:p>
            <a:pPr lvl="1"/>
            <a:r>
              <a:rPr lang="en-US" altLang="en-US" dirty="0"/>
              <a:t>Steps</a:t>
            </a:r>
          </a:p>
          <a:p>
            <a:pPr lvl="1"/>
            <a:r>
              <a:rPr lang="en-US" altLang="en-US" dirty="0"/>
              <a:t>Sequence</a:t>
            </a:r>
          </a:p>
          <a:p>
            <a:r>
              <a:rPr lang="en-US" altLang="en-US" dirty="0"/>
              <a:t>Utilizes standard symbols</a:t>
            </a:r>
          </a:p>
          <a:p>
            <a:r>
              <a:rPr lang="en-US" altLang="en-US" dirty="0"/>
              <a:t>Different approaches use different symbol sets</a:t>
            </a:r>
          </a:p>
          <a:p>
            <a:r>
              <a:rPr lang="en-US" altLang="en-US" dirty="0"/>
              <a:t>Standards and Tools</a:t>
            </a:r>
          </a:p>
          <a:p>
            <a:pPr lvl="1"/>
            <a:r>
              <a:rPr lang="en-US" altLang="en-US" dirty="0"/>
              <a:t>ISO 5807 </a:t>
            </a:r>
          </a:p>
          <a:p>
            <a:pPr lvl="1"/>
            <a:r>
              <a:rPr lang="en-US" altLang="en-US" dirty="0"/>
              <a:t>UML (Unified Modeling Language)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Flowcharts and Process Diagrams</a:t>
            </a:r>
            <a:endParaRPr lang="en-US" altLang="en-US" dirty="0"/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7317919" y="5779168"/>
            <a:ext cx="1353006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8385175" y="4807618"/>
            <a:ext cx="0" cy="714375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 flipH="1">
            <a:off x="7270750" y="5236243"/>
            <a:ext cx="742950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7595" name="Line 11"/>
          <p:cNvSpPr>
            <a:spLocks noChangeShapeType="1"/>
          </p:cNvSpPr>
          <p:nvPr/>
        </p:nvSpPr>
        <p:spPr bwMode="auto">
          <a:xfrm flipV="1">
            <a:off x="6927850" y="5093368"/>
            <a:ext cx="0" cy="559388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708942" y="2227977"/>
            <a:ext cx="1860383" cy="290053"/>
          </a:xfrm>
          <a:prstGeom prst="flowChartTerminator">
            <a:avLst/>
          </a:prstGeom>
          <a:solidFill>
            <a:srgbClr val="003399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6699250" y="2685026"/>
            <a:ext cx="1860383" cy="290053"/>
          </a:xfrm>
          <a:prstGeom prst="flowChartProcess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6708942" y="3254375"/>
            <a:ext cx="1822116" cy="504290"/>
          </a:xfrm>
          <a:prstGeom prst="flowChartDocumen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6708942" y="4015840"/>
            <a:ext cx="1860383" cy="538670"/>
          </a:xfrm>
          <a:prstGeom prst="flowChartDecision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314137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b="1"/>
              <a:t>Sample Activity Diagram –</a:t>
            </a:r>
            <a:br>
              <a:rPr lang="en-US" altLang="en-US" b="1"/>
            </a:br>
            <a:r>
              <a:rPr lang="en-US" altLang="en-US" b="1"/>
              <a:t>High Level Flow of Practice Visit</a:t>
            </a:r>
            <a:endParaRPr lang="en-US" altLang="en-US" b="1" dirty="0"/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1171284" y="1752432"/>
            <a:ext cx="6071727" cy="4160520"/>
            <a:chOff x="192" y="672"/>
            <a:chExt cx="5328" cy="3600"/>
          </a:xfrm>
        </p:grpSpPr>
        <p:sp>
          <p:nvSpPr>
            <p:cNvPr id="66566" name="Oval 4"/>
            <p:cNvSpPr>
              <a:spLocks noChangeArrowheads="1"/>
            </p:cNvSpPr>
            <p:nvPr/>
          </p:nvSpPr>
          <p:spPr bwMode="auto">
            <a:xfrm>
              <a:off x="672" y="672"/>
              <a:ext cx="288" cy="2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66567" name="AutoShape 5"/>
            <p:cNvSpPr>
              <a:spLocks noChangeArrowheads="1"/>
            </p:cNvSpPr>
            <p:nvPr/>
          </p:nvSpPr>
          <p:spPr bwMode="auto">
            <a:xfrm>
              <a:off x="480" y="1152"/>
              <a:ext cx="672" cy="38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100" b="1" dirty="0">
                  <a:solidFill>
                    <a:schemeClr val="bg1"/>
                  </a:solidFill>
                </a:rPr>
                <a:t>Patient</a:t>
              </a:r>
            </a:p>
            <a:p>
              <a:pPr algn="ctr" eaLnBrk="1" hangingPunct="1"/>
              <a:r>
                <a:rPr lang="en-US" altLang="en-US" sz="1100" b="1" dirty="0">
                  <a:solidFill>
                    <a:schemeClr val="bg1"/>
                  </a:solidFill>
                </a:rPr>
                <a:t>Appears at</a:t>
              </a:r>
            </a:p>
            <a:p>
              <a:pPr algn="ctr" eaLnBrk="1" hangingPunct="1"/>
              <a:r>
                <a:rPr lang="en-US" altLang="en-US" sz="1100" b="1" dirty="0">
                  <a:solidFill>
                    <a:schemeClr val="bg1"/>
                  </a:solidFill>
                </a:rPr>
                <a:t>Front Desk</a:t>
              </a:r>
            </a:p>
          </p:txBody>
        </p:sp>
        <p:sp>
          <p:nvSpPr>
            <p:cNvPr id="66568" name="AutoShape 7"/>
            <p:cNvSpPr>
              <a:spLocks noChangeArrowheads="1"/>
            </p:cNvSpPr>
            <p:nvPr/>
          </p:nvSpPr>
          <p:spPr bwMode="auto">
            <a:xfrm>
              <a:off x="2256" y="1164"/>
              <a:ext cx="742" cy="38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100" b="1" dirty="0">
                  <a:solidFill>
                    <a:schemeClr val="bg1"/>
                  </a:solidFill>
                </a:rPr>
                <a:t>History</a:t>
              </a:r>
            </a:p>
            <a:p>
              <a:pPr algn="ctr" eaLnBrk="1" hangingPunct="1"/>
              <a:r>
                <a:rPr lang="en-US" altLang="en-US" sz="1100" b="1" dirty="0">
                  <a:solidFill>
                    <a:schemeClr val="bg1"/>
                  </a:solidFill>
                </a:rPr>
                <a:t>Form</a:t>
              </a:r>
            </a:p>
            <a:p>
              <a:pPr algn="ctr" eaLnBrk="1" hangingPunct="1"/>
              <a:r>
                <a:rPr lang="en-US" altLang="en-US" sz="1100" b="1" dirty="0">
                  <a:solidFill>
                    <a:schemeClr val="bg1"/>
                  </a:solidFill>
                </a:rPr>
                <a:t>Completed</a:t>
              </a:r>
            </a:p>
          </p:txBody>
        </p:sp>
        <p:sp>
          <p:nvSpPr>
            <p:cNvPr id="66571" name="AutoShape 12"/>
            <p:cNvSpPr>
              <a:spLocks noChangeArrowheads="1"/>
            </p:cNvSpPr>
            <p:nvPr/>
          </p:nvSpPr>
          <p:spPr bwMode="auto">
            <a:xfrm>
              <a:off x="2304" y="2256"/>
              <a:ext cx="576" cy="38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100" b="1" dirty="0">
                  <a:solidFill>
                    <a:schemeClr val="bg1"/>
                  </a:solidFill>
                </a:rPr>
                <a:t>Documents</a:t>
              </a:r>
            </a:p>
            <a:p>
              <a:pPr algn="ctr" eaLnBrk="1" hangingPunct="1"/>
              <a:r>
                <a:rPr lang="en-US" altLang="en-US" sz="1100" b="1" dirty="0">
                  <a:solidFill>
                    <a:schemeClr val="bg1"/>
                  </a:solidFill>
                </a:rPr>
                <a:t>Complaint</a:t>
              </a:r>
            </a:p>
          </p:txBody>
        </p:sp>
        <p:sp>
          <p:nvSpPr>
            <p:cNvPr id="66572" name="AutoShape 13"/>
            <p:cNvSpPr>
              <a:spLocks noChangeArrowheads="1"/>
            </p:cNvSpPr>
            <p:nvPr/>
          </p:nvSpPr>
          <p:spPr bwMode="auto">
            <a:xfrm>
              <a:off x="2304" y="2784"/>
              <a:ext cx="576" cy="38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100" b="1" dirty="0">
                  <a:solidFill>
                    <a:schemeClr val="bg1"/>
                  </a:solidFill>
                </a:rPr>
                <a:t>Takes Ht.,</a:t>
              </a:r>
            </a:p>
            <a:p>
              <a:pPr algn="ctr" eaLnBrk="1" hangingPunct="1"/>
              <a:r>
                <a:rPr lang="en-US" altLang="en-US" sz="1100" b="1" dirty="0">
                  <a:solidFill>
                    <a:schemeClr val="bg1"/>
                  </a:solidFill>
                </a:rPr>
                <a:t>Wt., Vitals</a:t>
              </a:r>
            </a:p>
          </p:txBody>
        </p:sp>
        <p:sp>
          <p:nvSpPr>
            <p:cNvPr id="66573" name="AutoShape 14"/>
            <p:cNvSpPr>
              <a:spLocks noChangeArrowheads="1"/>
            </p:cNvSpPr>
            <p:nvPr/>
          </p:nvSpPr>
          <p:spPr bwMode="auto">
            <a:xfrm>
              <a:off x="2304" y="3312"/>
              <a:ext cx="576" cy="38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100" b="1" dirty="0">
                  <a:solidFill>
                    <a:schemeClr val="bg1"/>
                  </a:solidFill>
                </a:rPr>
                <a:t>Reviews</a:t>
              </a:r>
            </a:p>
            <a:p>
              <a:pPr algn="ctr" eaLnBrk="1" hangingPunct="1"/>
              <a:r>
                <a:rPr lang="en-US" altLang="en-US" sz="1100" b="1" dirty="0">
                  <a:solidFill>
                    <a:schemeClr val="bg1"/>
                  </a:solidFill>
                </a:rPr>
                <a:t>Chart</a:t>
              </a:r>
            </a:p>
          </p:txBody>
        </p:sp>
        <p:sp>
          <p:nvSpPr>
            <p:cNvPr id="66574" name="AutoShape 15"/>
            <p:cNvSpPr>
              <a:spLocks noChangeArrowheads="1"/>
            </p:cNvSpPr>
            <p:nvPr/>
          </p:nvSpPr>
          <p:spPr bwMode="auto">
            <a:xfrm>
              <a:off x="2304" y="3888"/>
              <a:ext cx="576" cy="38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100" b="1" dirty="0">
                  <a:solidFill>
                    <a:schemeClr val="bg1"/>
                  </a:solidFill>
                </a:rPr>
                <a:t>Examines</a:t>
              </a:r>
            </a:p>
            <a:p>
              <a:pPr algn="ctr" eaLnBrk="1" hangingPunct="1"/>
              <a:r>
                <a:rPr lang="en-US" altLang="en-US" sz="1100" b="1" dirty="0">
                  <a:solidFill>
                    <a:schemeClr val="bg1"/>
                  </a:solidFill>
                </a:rPr>
                <a:t>Patient</a:t>
              </a:r>
            </a:p>
          </p:txBody>
        </p:sp>
        <p:sp>
          <p:nvSpPr>
            <p:cNvPr id="66575" name="AutoShape 16"/>
            <p:cNvSpPr>
              <a:spLocks noChangeArrowheads="1"/>
            </p:cNvSpPr>
            <p:nvPr/>
          </p:nvSpPr>
          <p:spPr bwMode="auto">
            <a:xfrm>
              <a:off x="3648" y="3888"/>
              <a:ext cx="576" cy="38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100" b="1" dirty="0">
                  <a:solidFill>
                    <a:schemeClr val="bg1"/>
                  </a:solidFill>
                </a:rPr>
                <a:t>Writes</a:t>
              </a:r>
            </a:p>
            <a:p>
              <a:pPr algn="ctr" eaLnBrk="1" hangingPunct="1"/>
              <a:r>
                <a:rPr lang="en-US" altLang="en-US" sz="1100" b="1" dirty="0">
                  <a:solidFill>
                    <a:schemeClr val="bg1"/>
                  </a:solidFill>
                </a:rPr>
                <a:t>Orders</a:t>
              </a:r>
            </a:p>
          </p:txBody>
        </p:sp>
        <p:sp>
          <p:nvSpPr>
            <p:cNvPr id="66576" name="AutoShape 17"/>
            <p:cNvSpPr>
              <a:spLocks noChangeArrowheads="1"/>
            </p:cNvSpPr>
            <p:nvPr/>
          </p:nvSpPr>
          <p:spPr bwMode="auto">
            <a:xfrm>
              <a:off x="3648" y="2496"/>
              <a:ext cx="576" cy="38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100" b="1" dirty="0">
                  <a:solidFill>
                    <a:schemeClr val="bg1"/>
                  </a:solidFill>
                </a:rPr>
                <a:t>Educates</a:t>
              </a:r>
            </a:p>
            <a:p>
              <a:pPr algn="ctr" eaLnBrk="1" hangingPunct="1"/>
              <a:r>
                <a:rPr lang="en-US" altLang="en-US" sz="1100" b="1" dirty="0">
                  <a:solidFill>
                    <a:schemeClr val="bg1"/>
                  </a:solidFill>
                </a:rPr>
                <a:t>Patient</a:t>
              </a:r>
            </a:p>
          </p:txBody>
        </p:sp>
        <p:sp>
          <p:nvSpPr>
            <p:cNvPr id="66577" name="AutoShape 18"/>
            <p:cNvSpPr>
              <a:spLocks noChangeArrowheads="1"/>
            </p:cNvSpPr>
            <p:nvPr/>
          </p:nvSpPr>
          <p:spPr bwMode="auto">
            <a:xfrm>
              <a:off x="4320" y="1296"/>
              <a:ext cx="576" cy="38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100" b="1" dirty="0">
                  <a:solidFill>
                    <a:schemeClr val="bg1"/>
                  </a:solidFill>
                </a:rPr>
                <a:t>Schedules</a:t>
              </a:r>
            </a:p>
            <a:p>
              <a:pPr algn="ctr" eaLnBrk="1" hangingPunct="1"/>
              <a:r>
                <a:rPr lang="en-US" altLang="en-US" sz="1100" b="1" dirty="0">
                  <a:solidFill>
                    <a:schemeClr val="bg1"/>
                  </a:solidFill>
                </a:rPr>
                <a:t>Follow-up</a:t>
              </a:r>
            </a:p>
            <a:p>
              <a:pPr algn="ctr" eaLnBrk="1" hangingPunct="1"/>
              <a:r>
                <a:rPr lang="en-US" altLang="en-US" sz="1100" b="1" dirty="0">
                  <a:solidFill>
                    <a:schemeClr val="bg1"/>
                  </a:solidFill>
                </a:rPr>
                <a:t>Visit</a:t>
              </a:r>
            </a:p>
          </p:txBody>
        </p:sp>
        <p:sp>
          <p:nvSpPr>
            <p:cNvPr id="66578" name="Line 21"/>
            <p:cNvSpPr>
              <a:spLocks noChangeShapeType="1"/>
            </p:cNvSpPr>
            <p:nvPr/>
          </p:nvSpPr>
          <p:spPr bwMode="auto">
            <a:xfrm>
              <a:off x="192" y="1056"/>
              <a:ext cx="53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579" name="Line 22"/>
            <p:cNvSpPr>
              <a:spLocks noChangeShapeType="1"/>
            </p:cNvSpPr>
            <p:nvPr/>
          </p:nvSpPr>
          <p:spPr bwMode="auto">
            <a:xfrm>
              <a:off x="240" y="2208"/>
              <a:ext cx="52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580" name="Line 23"/>
            <p:cNvSpPr>
              <a:spLocks noChangeShapeType="1"/>
            </p:cNvSpPr>
            <p:nvPr/>
          </p:nvSpPr>
          <p:spPr bwMode="auto">
            <a:xfrm>
              <a:off x="240" y="3216"/>
              <a:ext cx="52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581" name="Line 25"/>
            <p:cNvSpPr>
              <a:spLocks noChangeShapeType="1"/>
            </p:cNvSpPr>
            <p:nvPr/>
          </p:nvSpPr>
          <p:spPr bwMode="auto">
            <a:xfrm>
              <a:off x="816" y="960"/>
              <a:ext cx="0" cy="192"/>
            </a:xfrm>
            <a:prstGeom prst="line">
              <a:avLst/>
            </a:prstGeom>
            <a:noFill/>
            <a:ln w="793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582" name="Line 27"/>
            <p:cNvSpPr>
              <a:spLocks noChangeShapeType="1"/>
            </p:cNvSpPr>
            <p:nvPr/>
          </p:nvSpPr>
          <p:spPr bwMode="auto">
            <a:xfrm>
              <a:off x="2592" y="2640"/>
              <a:ext cx="0" cy="192"/>
            </a:xfrm>
            <a:prstGeom prst="line">
              <a:avLst/>
            </a:prstGeom>
            <a:noFill/>
            <a:ln w="793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583" name="Line 28"/>
            <p:cNvSpPr>
              <a:spLocks noChangeShapeType="1"/>
            </p:cNvSpPr>
            <p:nvPr/>
          </p:nvSpPr>
          <p:spPr bwMode="auto">
            <a:xfrm>
              <a:off x="2592" y="3168"/>
              <a:ext cx="0" cy="192"/>
            </a:xfrm>
            <a:prstGeom prst="line">
              <a:avLst/>
            </a:prstGeom>
            <a:noFill/>
            <a:ln w="793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584" name="Line 29"/>
            <p:cNvSpPr>
              <a:spLocks noChangeShapeType="1"/>
            </p:cNvSpPr>
            <p:nvPr/>
          </p:nvSpPr>
          <p:spPr bwMode="auto">
            <a:xfrm>
              <a:off x="2592" y="3696"/>
              <a:ext cx="0" cy="192"/>
            </a:xfrm>
            <a:prstGeom prst="line">
              <a:avLst/>
            </a:prstGeom>
            <a:noFill/>
            <a:ln w="793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585" name="Line 30"/>
            <p:cNvSpPr>
              <a:spLocks noChangeShapeType="1"/>
            </p:cNvSpPr>
            <p:nvPr/>
          </p:nvSpPr>
          <p:spPr bwMode="auto">
            <a:xfrm>
              <a:off x="2592" y="1584"/>
              <a:ext cx="0" cy="720"/>
            </a:xfrm>
            <a:prstGeom prst="line">
              <a:avLst/>
            </a:prstGeom>
            <a:noFill/>
            <a:ln w="793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cxnSp>
          <p:nvCxnSpPr>
            <p:cNvPr id="66587" name="AutoShape 32"/>
            <p:cNvCxnSpPr>
              <a:cxnSpLocks noChangeShapeType="1"/>
              <a:stCxn id="66567" idx="3"/>
              <a:endCxn id="66568" idx="1"/>
            </p:cNvCxnSpPr>
            <p:nvPr/>
          </p:nvCxnSpPr>
          <p:spPr bwMode="auto">
            <a:xfrm>
              <a:off x="1152" y="1344"/>
              <a:ext cx="1104" cy="12"/>
            </a:xfrm>
            <a:prstGeom prst="straightConnector1">
              <a:avLst/>
            </a:prstGeom>
            <a:noFill/>
            <a:ln w="793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89" name="AutoShape 34"/>
            <p:cNvCxnSpPr>
              <a:cxnSpLocks noChangeShapeType="1"/>
              <a:stCxn id="66574" idx="3"/>
              <a:endCxn id="66575" idx="1"/>
            </p:cNvCxnSpPr>
            <p:nvPr/>
          </p:nvCxnSpPr>
          <p:spPr bwMode="auto">
            <a:xfrm>
              <a:off x="2880" y="4080"/>
              <a:ext cx="768" cy="0"/>
            </a:xfrm>
            <a:prstGeom prst="straightConnector1">
              <a:avLst/>
            </a:prstGeom>
            <a:noFill/>
            <a:ln w="793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590" name="AutoShape 35"/>
            <p:cNvSpPr>
              <a:spLocks noChangeArrowheads="1"/>
            </p:cNvSpPr>
            <p:nvPr/>
          </p:nvSpPr>
          <p:spPr bwMode="auto">
            <a:xfrm>
              <a:off x="3552" y="3264"/>
              <a:ext cx="720" cy="480"/>
            </a:xfrm>
            <a:prstGeom prst="diamond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100" b="1" dirty="0">
                  <a:solidFill>
                    <a:schemeClr val="bg1"/>
                  </a:solidFill>
                </a:rPr>
                <a:t>Education</a:t>
              </a:r>
            </a:p>
            <a:p>
              <a:pPr algn="ctr" eaLnBrk="1" hangingPunct="1"/>
              <a:r>
                <a:rPr lang="en-US" altLang="en-US" sz="1100" b="1" dirty="0">
                  <a:solidFill>
                    <a:schemeClr val="bg1"/>
                  </a:solidFill>
                </a:rPr>
                <a:t>Ordered?</a:t>
              </a:r>
            </a:p>
          </p:txBody>
        </p:sp>
        <p:sp>
          <p:nvSpPr>
            <p:cNvPr id="66591" name="Line 39"/>
            <p:cNvSpPr>
              <a:spLocks noChangeShapeType="1"/>
            </p:cNvSpPr>
            <p:nvPr/>
          </p:nvSpPr>
          <p:spPr bwMode="auto">
            <a:xfrm flipV="1">
              <a:off x="3936" y="3696"/>
              <a:ext cx="0" cy="240"/>
            </a:xfrm>
            <a:prstGeom prst="line">
              <a:avLst/>
            </a:prstGeom>
            <a:noFill/>
            <a:ln w="793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cxnSp>
          <p:nvCxnSpPr>
            <p:cNvPr id="66592" name="AutoShape 40"/>
            <p:cNvCxnSpPr>
              <a:cxnSpLocks noChangeShapeType="1"/>
              <a:stCxn id="66590" idx="0"/>
              <a:endCxn id="66576" idx="2"/>
            </p:cNvCxnSpPr>
            <p:nvPr/>
          </p:nvCxnSpPr>
          <p:spPr bwMode="auto">
            <a:xfrm flipV="1">
              <a:off x="3912" y="2880"/>
              <a:ext cx="24" cy="384"/>
            </a:xfrm>
            <a:prstGeom prst="straightConnector1">
              <a:avLst/>
            </a:prstGeom>
            <a:noFill/>
            <a:ln w="793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93" name="AutoShape 41"/>
            <p:cNvCxnSpPr>
              <a:cxnSpLocks noChangeShapeType="1"/>
              <a:stCxn id="66576" idx="0"/>
              <a:endCxn id="66577" idx="1"/>
            </p:cNvCxnSpPr>
            <p:nvPr/>
          </p:nvCxnSpPr>
          <p:spPr bwMode="auto">
            <a:xfrm rot="-5400000">
              <a:off x="3624" y="1800"/>
              <a:ext cx="1008" cy="384"/>
            </a:xfrm>
            <a:prstGeom prst="bentConnector2">
              <a:avLst/>
            </a:prstGeom>
            <a:noFill/>
            <a:ln w="7937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94" name="AutoShape 42"/>
            <p:cNvCxnSpPr>
              <a:cxnSpLocks noChangeShapeType="1"/>
              <a:stCxn id="66590" idx="3"/>
              <a:endCxn id="66577" idx="2"/>
            </p:cNvCxnSpPr>
            <p:nvPr/>
          </p:nvCxnSpPr>
          <p:spPr bwMode="auto">
            <a:xfrm flipV="1">
              <a:off x="4272" y="1680"/>
              <a:ext cx="336" cy="1824"/>
            </a:xfrm>
            <a:prstGeom prst="bentConnector2">
              <a:avLst/>
            </a:prstGeom>
            <a:noFill/>
            <a:ln w="7937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595" name="Text Box 43"/>
            <p:cNvSpPr txBox="1">
              <a:spLocks noChangeArrowheads="1"/>
            </p:cNvSpPr>
            <p:nvPr/>
          </p:nvSpPr>
          <p:spPr bwMode="auto">
            <a:xfrm>
              <a:off x="192" y="1776"/>
              <a:ext cx="1103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1" dirty="0"/>
                <a:t>Receptionist</a:t>
              </a:r>
            </a:p>
          </p:txBody>
        </p:sp>
        <p:sp>
          <p:nvSpPr>
            <p:cNvPr id="66596" name="Text Box 44"/>
            <p:cNvSpPr txBox="1">
              <a:spLocks noChangeArrowheads="1"/>
            </p:cNvSpPr>
            <p:nvPr/>
          </p:nvSpPr>
          <p:spPr bwMode="auto">
            <a:xfrm>
              <a:off x="192" y="2793"/>
              <a:ext cx="608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1" dirty="0"/>
                <a:t>Nurse</a:t>
              </a:r>
            </a:p>
          </p:txBody>
        </p:sp>
        <p:sp>
          <p:nvSpPr>
            <p:cNvPr id="66597" name="Text Box 45"/>
            <p:cNvSpPr txBox="1">
              <a:spLocks noChangeArrowheads="1"/>
            </p:cNvSpPr>
            <p:nvPr/>
          </p:nvSpPr>
          <p:spPr bwMode="auto">
            <a:xfrm>
              <a:off x="192" y="3897"/>
              <a:ext cx="895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1" dirty="0"/>
                <a:t>Physician</a:t>
              </a:r>
            </a:p>
          </p:txBody>
        </p:sp>
        <p:sp>
          <p:nvSpPr>
            <p:cNvPr id="66599" name="Text Box 47"/>
            <p:cNvSpPr txBox="1">
              <a:spLocks noChangeArrowheads="1"/>
            </p:cNvSpPr>
            <p:nvPr/>
          </p:nvSpPr>
          <p:spPr bwMode="auto">
            <a:xfrm>
              <a:off x="4655" y="2553"/>
              <a:ext cx="398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1" dirty="0"/>
                <a:t>NO</a:t>
              </a:r>
            </a:p>
          </p:txBody>
        </p:sp>
        <p:sp>
          <p:nvSpPr>
            <p:cNvPr id="66600" name="Text Box 48"/>
            <p:cNvSpPr txBox="1">
              <a:spLocks noChangeArrowheads="1"/>
            </p:cNvSpPr>
            <p:nvPr/>
          </p:nvSpPr>
          <p:spPr bwMode="auto">
            <a:xfrm>
              <a:off x="3406" y="2942"/>
              <a:ext cx="479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1" dirty="0"/>
                <a:t>YES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256849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Flowchart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2275" y="974168"/>
            <a:ext cx="4199020" cy="558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50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Dataflow Diagram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49"/>
          <a:stretch/>
        </p:blipFill>
        <p:spPr>
          <a:xfrm>
            <a:off x="2720010" y="1461406"/>
            <a:ext cx="5160674" cy="434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32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3876" y="1376335"/>
            <a:ext cx="5674865" cy="432370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Entity Relationship Diagram</a:t>
            </a:r>
          </a:p>
        </p:txBody>
      </p:sp>
    </p:spTree>
    <p:extLst>
      <p:ext uri="{BB962C8B-B14F-4D97-AF65-F5344CB8AC3E}">
        <p14:creationId xmlns:p14="http://schemas.microsoft.com/office/powerpoint/2010/main" val="2105629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/>
              <a:t>Describe the major components of the systems analysis process with regard to IT implementation in healthcare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/>
              <a:t>Articulate the problem that can be resolved through proper policies based on IT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/>
              <a:t>Explain the current and developing trends in IT systems analysis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/>
              <a:t>Perform a cost–benefit analysis of a proposed initiative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/>
              <a:t>Identify the project management stages that are most important to the systems analysis phase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Learning Objectives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8988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5F4D4-7B65-4356-BACA-EA5E9F82F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Establishes basis of commitment for stakeholders and project team</a:t>
            </a:r>
          </a:p>
          <a:p>
            <a:r>
              <a:rPr lang="en-US" sz="2400" dirty="0"/>
              <a:t>Reflects what the stakeholder team has prioritized</a:t>
            </a:r>
          </a:p>
          <a:p>
            <a:r>
              <a:rPr lang="en-US" sz="2400" dirty="0"/>
              <a:t>Creates baseline for scope of work</a:t>
            </a:r>
          </a:p>
          <a:p>
            <a:r>
              <a:rPr lang="en-US" sz="2400" dirty="0"/>
              <a:t>Clearly states what requirements will be addressed and what requirements will not be addressed</a:t>
            </a:r>
          </a:p>
          <a:p>
            <a:r>
              <a:rPr lang="en-US" sz="2400" dirty="0"/>
              <a:t>Provides basis for initial estimates in cost-benefit analysis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DE725-8B71-462F-BE36-A9AAA8F48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Requirements Signoff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42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F746F-FE61-4C35-B723-C31E709DB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818" y="1579055"/>
            <a:ext cx="7970981" cy="413594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Decision point at which the team is asking for resources:</a:t>
            </a:r>
          </a:p>
          <a:p>
            <a:pPr lvl="1"/>
            <a:r>
              <a:rPr lang="en-US" dirty="0"/>
              <a:t>to do detailed design, build and implementation </a:t>
            </a:r>
          </a:p>
          <a:p>
            <a:pPr lvl="1"/>
            <a:r>
              <a:rPr lang="en-US" dirty="0"/>
              <a:t>to engage in a vendor selection process based on requirements analysis</a:t>
            </a:r>
          </a:p>
          <a:p>
            <a:r>
              <a:rPr lang="en-US" dirty="0"/>
              <a:t> Clear processes </a:t>
            </a:r>
          </a:p>
          <a:p>
            <a:pPr lvl="1"/>
            <a:r>
              <a:rPr lang="en-US" dirty="0"/>
              <a:t>Governance</a:t>
            </a:r>
          </a:p>
          <a:p>
            <a:pPr lvl="1"/>
            <a:r>
              <a:rPr lang="en-US" dirty="0"/>
              <a:t>Documents/Artifacts</a:t>
            </a:r>
          </a:p>
          <a:p>
            <a:pPr lvl="1"/>
            <a:r>
              <a:rPr lang="en-US" dirty="0"/>
              <a:t>Signoff Requirements </a:t>
            </a:r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C81787-944D-4805-9964-854013FD7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Approval</a:t>
            </a:r>
          </a:p>
        </p:txBody>
      </p:sp>
    </p:spTree>
    <p:extLst>
      <p:ext uri="{BB962C8B-B14F-4D97-AF65-F5344CB8AC3E}">
        <p14:creationId xmlns:p14="http://schemas.microsoft.com/office/powerpoint/2010/main" val="3613703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Step-by-step plan for implementing the project</a:t>
            </a:r>
          </a:p>
          <a:p>
            <a:pPr lvl="1"/>
            <a:r>
              <a:rPr lang="en-US" dirty="0"/>
              <a:t>Materials and equipment layout</a:t>
            </a:r>
          </a:p>
          <a:p>
            <a:pPr lvl="1"/>
            <a:r>
              <a:rPr lang="en-US" dirty="0"/>
              <a:t>Intended workflow processes</a:t>
            </a:r>
          </a:p>
          <a:p>
            <a:pPr lvl="1"/>
            <a:r>
              <a:rPr lang="en-US" dirty="0"/>
              <a:t>Managing the time</a:t>
            </a:r>
          </a:p>
          <a:p>
            <a:pPr lvl="1"/>
            <a:r>
              <a:rPr lang="en-US" dirty="0"/>
              <a:t>Analysis of the processes</a:t>
            </a:r>
          </a:p>
          <a:p>
            <a:pPr lvl="1"/>
            <a:r>
              <a:rPr lang="en-US" dirty="0"/>
              <a:t>Evaluation of the outcomes</a:t>
            </a:r>
          </a:p>
          <a:p>
            <a:r>
              <a:rPr lang="en-US" dirty="0"/>
              <a:t>Needed for IT acceptance by healthcare facilities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 Plan/Proposal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064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Executive Summary</a:t>
            </a:r>
          </a:p>
          <a:p>
            <a:r>
              <a:rPr lang="en-US"/>
              <a:t>Introduction and Background</a:t>
            </a:r>
          </a:p>
          <a:p>
            <a:r>
              <a:rPr lang="en-US"/>
              <a:t>Goals and Objectives</a:t>
            </a:r>
          </a:p>
          <a:p>
            <a:r>
              <a:rPr lang="en-US"/>
              <a:t>Resources and Constraints</a:t>
            </a:r>
          </a:p>
          <a:p>
            <a:r>
              <a:rPr lang="en-US"/>
              <a:t>Alternatives Considered</a:t>
            </a:r>
          </a:p>
          <a:p>
            <a:r>
              <a:rPr lang="en-US"/>
              <a:t>Strategies and Actions</a:t>
            </a:r>
          </a:p>
          <a:p>
            <a:r>
              <a:rPr lang="en-US"/>
              <a:t>Work Plan Accountability</a:t>
            </a:r>
          </a:p>
          <a:p>
            <a:r>
              <a:rPr lang="en-US"/>
              <a:t>Cost Benefit Analysis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Elements of a Work Plan/Proposal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424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is the project aimed at?</a:t>
            </a:r>
          </a:p>
          <a:p>
            <a:r>
              <a:rPr lang="en-US" sz="2400" dirty="0"/>
              <a:t>What is being assessed?</a:t>
            </a:r>
          </a:p>
          <a:p>
            <a:r>
              <a:rPr lang="en-US" sz="2400" dirty="0"/>
              <a:t>What is the purpose of the project?</a:t>
            </a:r>
          </a:p>
          <a:p>
            <a:r>
              <a:rPr lang="en-US" sz="2400" dirty="0"/>
              <a:t>What will the plan provide?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Executive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125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What is the issue that needs to be addressed and why is it a problem?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and Background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83358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18" y="1579055"/>
            <a:ext cx="7970981" cy="435251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What is the goal and what are the specific objectives that must be met to accomplish the goal</a:t>
            </a:r>
          </a:p>
          <a:p>
            <a:pPr lvl="1"/>
            <a:r>
              <a:rPr lang="en-US" dirty="0"/>
              <a:t>Includes evaluation of the current situation</a:t>
            </a:r>
          </a:p>
          <a:p>
            <a:pPr lvl="1"/>
            <a:r>
              <a:rPr lang="en-US" dirty="0"/>
              <a:t>Identify the major problems and processes</a:t>
            </a:r>
          </a:p>
          <a:p>
            <a:pPr lvl="1"/>
            <a:r>
              <a:rPr lang="en-US" dirty="0"/>
              <a:t>Identify alternative solutions</a:t>
            </a:r>
          </a:p>
          <a:p>
            <a:pPr lvl="1"/>
            <a:r>
              <a:rPr lang="en-US" dirty="0"/>
              <a:t>Do comparative analysis between original and alternative</a:t>
            </a:r>
          </a:p>
          <a:p>
            <a:pPr lvl="1"/>
            <a:r>
              <a:rPr lang="en-US" dirty="0"/>
              <a:t>Evaluate alternatives against plan objectives</a:t>
            </a:r>
          </a:p>
          <a:p>
            <a:pPr lvl="1"/>
            <a:r>
              <a:rPr lang="en-US" dirty="0"/>
              <a:t>Evaluate ethical, legal, social, economic implications through cost-benefit analysis</a:t>
            </a:r>
          </a:p>
          <a:p>
            <a:pPr lvl="1"/>
            <a:r>
              <a:rPr lang="en-US" dirty="0"/>
              <a:t>Develop a proposal for implementation of recommendations and follow up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and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6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Level Objectives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948757"/>
              </p:ext>
            </p:extLst>
          </p:nvPr>
        </p:nvGraphicFramePr>
        <p:xfrm>
          <a:off x="715818" y="1550369"/>
          <a:ext cx="7200960" cy="46825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0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9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8233"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Patient satisfaction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Efficient processes</a:t>
                      </a:r>
                    </a:p>
                    <a:p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- reduce delay time</a:t>
                      </a:r>
                    </a:p>
                    <a:p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- enhance customer experience</a:t>
                      </a:r>
                    </a:p>
                    <a:p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- offer good follow-up on patient issues</a:t>
                      </a:r>
                    </a:p>
                    <a:p>
                      <a:endParaRPr lang="en-US" sz="1600" b="0" i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145"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Revenue generation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Reduced staff time spent per patient</a:t>
                      </a:r>
                    </a:p>
                    <a:p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- leads to increase in daily patient volumes</a:t>
                      </a:r>
                    </a:p>
                    <a:p>
                      <a:endParaRPr lang="en-US" sz="1600" b="0" i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8233"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Efficient processes</a:t>
                      </a:r>
                    </a:p>
                    <a:p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(cut costs/increase profit)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Reduced work duplication and improved service quality</a:t>
                      </a:r>
                    </a:p>
                    <a:p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- increase revenue generation through cost cutting</a:t>
                      </a:r>
                    </a:p>
                    <a:p>
                      <a:endParaRPr lang="en-US" sz="1600" b="0" i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0145"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Conform to industry 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Establishment of a platform for global standardization of healthcare IT processes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595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18" y="1579055"/>
            <a:ext cx="7970981" cy="414797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Resources</a:t>
            </a:r>
          </a:p>
          <a:p>
            <a:pPr lvl="1"/>
            <a:r>
              <a:rPr lang="en-US" dirty="0"/>
              <a:t>Personnel – software support, simulation, project evaluation, engineers, technical, others</a:t>
            </a:r>
          </a:p>
          <a:p>
            <a:pPr lvl="1"/>
            <a:r>
              <a:rPr lang="en-US" dirty="0"/>
              <a:t>Partners – government, government-sponsored partners, non-governmental organizations, private investment agencies</a:t>
            </a:r>
          </a:p>
          <a:p>
            <a:pPr lvl="1"/>
            <a:r>
              <a:rPr lang="en-US" dirty="0"/>
              <a:t>Equipment – facilities, computers, software, other</a:t>
            </a:r>
          </a:p>
          <a:p>
            <a:pPr lvl="1"/>
            <a:r>
              <a:rPr lang="en-US" dirty="0"/>
              <a:t>Legal and regulatory infrastructure</a:t>
            </a:r>
          </a:p>
          <a:p>
            <a:r>
              <a:rPr lang="en-US" dirty="0"/>
              <a:t>Constraints </a:t>
            </a:r>
          </a:p>
          <a:p>
            <a:pPr lvl="1"/>
            <a:r>
              <a:rPr lang="en-US" dirty="0"/>
              <a:t>What are the expected barriers?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 and Constraints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126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4894A-2B36-47EA-8293-295B678BF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Use requirements in analysis of alternatives</a:t>
            </a:r>
          </a:p>
          <a:p>
            <a:pPr lvl="1"/>
            <a:r>
              <a:rPr lang="en-US" sz="2400"/>
              <a:t>Do nothing</a:t>
            </a:r>
          </a:p>
          <a:p>
            <a:pPr lvl="1"/>
            <a:r>
              <a:rPr lang="en-US" sz="2400"/>
              <a:t>Enhance existing system </a:t>
            </a:r>
          </a:p>
          <a:p>
            <a:pPr lvl="1"/>
            <a:r>
              <a:rPr lang="en-US" sz="2400"/>
              <a:t>Partially implement the proposed solution</a:t>
            </a:r>
          </a:p>
          <a:p>
            <a:r>
              <a:rPr lang="en-US" sz="2400"/>
              <a:t>Understand the pros and cons of each</a:t>
            </a: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63674-3973-47A0-BF2D-45C0A1B2A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Alternatives Considered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CPHIMS Competency Areas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984897"/>
              </p:ext>
            </p:extLst>
          </p:nvPr>
        </p:nvGraphicFramePr>
        <p:xfrm>
          <a:off x="845467" y="1559483"/>
          <a:ext cx="7841334" cy="411489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77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27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5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49883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CPHIMS Examination Content Outline</a:t>
                      </a:r>
                    </a:p>
                    <a:p>
                      <a:pPr algn="ctr"/>
                      <a:r>
                        <a:rPr lang="en-US" sz="1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(effective February, 2014)</a:t>
                      </a:r>
                      <a:endParaRPr lang="en-US" sz="1200" b="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Cognitive Level</a:t>
                      </a:r>
                      <a:endParaRPr lang="en-US" sz="12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Total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Recall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Application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Analysis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582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General</a:t>
                      </a:r>
                      <a:endParaRPr lang="en-US" sz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883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Healthcare  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883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 Technology 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582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Systems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/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883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16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/>
                        <a:t>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883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883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 Selection, Implementation, Support, and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883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 Testing and 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883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 Privacy and 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45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Administration</a:t>
                      </a:r>
                      <a:endParaRPr lang="en-US" sz="120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883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Leadership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9883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</a:t>
                      </a:r>
                      <a:r>
                        <a:rPr lang="en-US" sz="1100" kern="12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3086">
                <a:tc>
                  <a:txBody>
                    <a:bodyPr/>
                    <a:lstStyle/>
                    <a:p>
                      <a:pPr marL="3657600" marR="0" lvl="8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9597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How will the work be done?</a:t>
            </a:r>
          </a:p>
          <a:p>
            <a:r>
              <a:rPr lang="en-US" sz="2400" dirty="0"/>
              <a:t>What are the responsibilities?</a:t>
            </a:r>
          </a:p>
          <a:p>
            <a:r>
              <a:rPr lang="en-US" dirty="0"/>
              <a:t>What will people be looking at?</a:t>
            </a:r>
          </a:p>
          <a:p>
            <a:r>
              <a:rPr lang="en-US" dirty="0"/>
              <a:t>What information will they be gathering, analyzing, organizing?</a:t>
            </a:r>
          </a:p>
          <a:p>
            <a:r>
              <a:rPr lang="en-US" dirty="0"/>
              <a:t>How will simulations/tests be conducted?</a:t>
            </a:r>
          </a:p>
          <a:p>
            <a:r>
              <a:rPr lang="en-US" dirty="0"/>
              <a:t>How will the actual implementation be managed?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Strategies and 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05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How will the work and the people be governed?</a:t>
            </a:r>
          </a:p>
          <a:p>
            <a:r>
              <a:rPr lang="en-US" sz="2400"/>
              <a:t>Who will be held accountable?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 Plan Accountability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977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18" y="1579055"/>
            <a:ext cx="7970981" cy="418407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Validation that benefits in recommended solution are equal to or greater than costs</a:t>
            </a:r>
          </a:p>
          <a:p>
            <a:r>
              <a:rPr lang="en-US" dirty="0"/>
              <a:t>Common yardstick for comparison of alternatives</a:t>
            </a:r>
          </a:p>
          <a:p>
            <a:r>
              <a:rPr lang="en-US" dirty="0"/>
              <a:t>Basis for holding stakeholders accountable for realizing benefits</a:t>
            </a:r>
          </a:p>
          <a:p>
            <a:r>
              <a:rPr lang="en-US" dirty="0"/>
              <a:t>High level benefits given a financial value</a:t>
            </a:r>
          </a:p>
          <a:p>
            <a:pPr lvl="1"/>
            <a:r>
              <a:rPr lang="en-US" dirty="0"/>
              <a:t>Improved efficiency in Medical Records handling = total time eliminated in paper  record pulls and paper record filing based on assumptions about total hours needed per year and cost per hour of existing FTEs</a:t>
            </a:r>
          </a:p>
          <a:p>
            <a:r>
              <a:rPr lang="en-US" dirty="0"/>
              <a:t>Costs based on preliminary project plan outlining resources and time  as well as assumptions about costs of hardware, network, recurring fees, etc.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 Benefit Analysis (CBA)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2206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47D9D-C274-4FBD-8C0E-B2D53178F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818" y="1579055"/>
            <a:ext cx="7970981" cy="416000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Involves project team, stakeholders, Finance or Accounting</a:t>
            </a:r>
          </a:p>
          <a:p>
            <a:pPr lvl="1"/>
            <a:r>
              <a:rPr lang="en-US" dirty="0"/>
              <a:t>Often complicated calculations</a:t>
            </a:r>
          </a:p>
          <a:p>
            <a:pPr lvl="1"/>
            <a:r>
              <a:rPr lang="en-US" dirty="0"/>
              <a:t>Process ensures credibility</a:t>
            </a:r>
          </a:p>
          <a:p>
            <a:pPr lvl="1"/>
            <a:r>
              <a:rPr lang="en-US" dirty="0"/>
              <a:t>Will often include a preliminary work plan with assumptions about costs, resources, time</a:t>
            </a:r>
          </a:p>
          <a:p>
            <a:r>
              <a:rPr lang="en-US" dirty="0"/>
              <a:t>Can include tangible and intangible benefits</a:t>
            </a:r>
          </a:p>
          <a:p>
            <a:r>
              <a:rPr lang="en-US" dirty="0"/>
              <a:t>Common metrics</a:t>
            </a:r>
          </a:p>
          <a:p>
            <a:pPr lvl="1"/>
            <a:r>
              <a:rPr lang="en-US" dirty="0"/>
              <a:t>Return on Investment</a:t>
            </a:r>
          </a:p>
          <a:p>
            <a:pPr lvl="2"/>
            <a:r>
              <a:rPr lang="en-US" dirty="0"/>
              <a:t>Dollar amount or percent</a:t>
            </a:r>
          </a:p>
          <a:p>
            <a:pPr lvl="1"/>
            <a:r>
              <a:rPr lang="en-US" dirty="0"/>
              <a:t>Payback Period</a:t>
            </a:r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D87EE0-8D1A-4081-954C-BF4B81544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 Benefit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00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1"/>
          <a:stretch/>
        </p:blipFill>
        <p:spPr bwMode="auto">
          <a:xfrm>
            <a:off x="703015" y="1082016"/>
            <a:ext cx="7935658" cy="496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Cost Benefit Analysis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20793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/>
              <a:t>Practice Questions</a:t>
            </a:r>
            <a:br>
              <a:rPr lang="en-US"/>
            </a:br>
            <a:br>
              <a:rPr lang="en-US"/>
            </a:br>
            <a:r>
              <a:rPr lang="en-US"/>
              <a:t>Module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6469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/>
              <a:t>What system will give informative guidelines to practitioners regarding medication and procedures, including warning systems relating to high-risk medications and processes?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Clinical decision support system (CDSS)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Computerized practitioner order  entry (CPOE)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Picture archiving and communications system (PACS)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Electronic health record (EHR)</a:t>
            </a:r>
          </a:p>
          <a:p>
            <a:pPr marL="514350" indent="-514350">
              <a:buFont typeface="+mj-lt"/>
              <a:buAutoNum type="alphaUcPeriod"/>
            </a:pPr>
            <a:endParaRPr lang="en-US"/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 1</a:t>
            </a:r>
          </a:p>
        </p:txBody>
      </p:sp>
    </p:spTree>
    <p:extLst>
      <p:ext uri="{BB962C8B-B14F-4D97-AF65-F5344CB8AC3E}">
        <p14:creationId xmlns:p14="http://schemas.microsoft.com/office/powerpoint/2010/main" val="13532086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/>
              <a:t>What system will give informative guidelines to practitioners regarding medication and procedures, including warning systems relating to high-risk medications and processes?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Clinical decision support system (CDSS)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Computerized practitioner order  entry (CPOE)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Picture archiving and communications system (PACS)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Electronic health record (EHR)</a:t>
            </a:r>
          </a:p>
          <a:p>
            <a:pPr marL="514350" indent="-514350">
              <a:buFont typeface="+mj-lt"/>
              <a:buAutoNum type="alphaUcPeriod"/>
            </a:pPr>
            <a:endParaRPr lang="en-US"/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 1</a:t>
            </a:r>
          </a:p>
        </p:txBody>
      </p:sp>
      <p:sp>
        <p:nvSpPr>
          <p:cNvPr id="4" name="Freeform 24"/>
          <p:cNvSpPr>
            <a:spLocks/>
          </p:cNvSpPr>
          <p:nvPr/>
        </p:nvSpPr>
        <p:spPr bwMode="auto">
          <a:xfrm>
            <a:off x="1087187" y="2658018"/>
            <a:ext cx="425450" cy="487363"/>
          </a:xfrm>
          <a:custGeom>
            <a:avLst/>
            <a:gdLst/>
            <a:ahLst/>
            <a:cxnLst>
              <a:cxn ang="0">
                <a:pos x="0" y="444"/>
              </a:cxn>
              <a:cxn ang="0">
                <a:pos x="67" y="531"/>
              </a:cxn>
              <a:cxn ang="0">
                <a:pos x="141" y="643"/>
              </a:cxn>
              <a:cxn ang="0">
                <a:pos x="232" y="463"/>
              </a:cxn>
              <a:cxn ang="0">
                <a:pos x="420" y="151"/>
              </a:cxn>
              <a:cxn ang="0">
                <a:pos x="536" y="0"/>
              </a:cxn>
              <a:cxn ang="0">
                <a:pos x="395" y="71"/>
              </a:cxn>
              <a:cxn ang="0">
                <a:pos x="253" y="354"/>
              </a:cxn>
              <a:cxn ang="0">
                <a:pos x="141" y="582"/>
              </a:cxn>
              <a:cxn ang="0">
                <a:pos x="54" y="368"/>
              </a:cxn>
              <a:cxn ang="0">
                <a:pos x="0" y="444"/>
              </a:cxn>
            </a:cxnLst>
            <a:rect l="0" t="0" r="r" b="b"/>
            <a:pathLst>
              <a:path w="536" h="643">
                <a:moveTo>
                  <a:pt x="0" y="444"/>
                </a:moveTo>
                <a:lnTo>
                  <a:pt x="67" y="531"/>
                </a:lnTo>
                <a:lnTo>
                  <a:pt x="141" y="643"/>
                </a:lnTo>
                <a:lnTo>
                  <a:pt x="232" y="463"/>
                </a:lnTo>
                <a:lnTo>
                  <a:pt x="420" y="151"/>
                </a:lnTo>
                <a:lnTo>
                  <a:pt x="536" y="0"/>
                </a:lnTo>
                <a:lnTo>
                  <a:pt x="395" y="71"/>
                </a:lnTo>
                <a:lnTo>
                  <a:pt x="253" y="354"/>
                </a:lnTo>
                <a:lnTo>
                  <a:pt x="141" y="582"/>
                </a:lnTo>
                <a:lnTo>
                  <a:pt x="54" y="368"/>
                </a:lnTo>
                <a:lnTo>
                  <a:pt x="0" y="444"/>
                </a:lnTo>
                <a:close/>
              </a:path>
            </a:pathLst>
          </a:custGeom>
          <a:solidFill>
            <a:srgbClr val="FF0000"/>
          </a:solidFill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623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When defining problems and opportunities, major areas of change can occur in the following areas: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Analytical, supervisory, financial, administrative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Clinical, administrative, financial, application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Supervisory, administrative, financial, clinical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Application, analytical, administrative, financial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Question 2</a:t>
            </a:r>
          </a:p>
        </p:txBody>
      </p:sp>
    </p:spTree>
    <p:extLst>
      <p:ext uri="{BB962C8B-B14F-4D97-AF65-F5344CB8AC3E}">
        <p14:creationId xmlns:p14="http://schemas.microsoft.com/office/powerpoint/2010/main" val="7862973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When defining problems and opportunities, major areas of change can occur in the following areas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Analytical, supervisory, financial, administrative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Clinical, administrative, financial, application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Supervisory, administrative, financial, clinical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Application, analytical, administrative, financial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Question 2</a:t>
            </a:r>
          </a:p>
        </p:txBody>
      </p:sp>
      <p:sp>
        <p:nvSpPr>
          <p:cNvPr id="4" name="Freeform 24"/>
          <p:cNvSpPr>
            <a:spLocks/>
          </p:cNvSpPr>
          <p:nvPr/>
        </p:nvSpPr>
        <p:spPr bwMode="auto">
          <a:xfrm>
            <a:off x="1087187" y="2930134"/>
            <a:ext cx="425450" cy="487363"/>
          </a:xfrm>
          <a:custGeom>
            <a:avLst/>
            <a:gdLst/>
            <a:ahLst/>
            <a:cxnLst>
              <a:cxn ang="0">
                <a:pos x="0" y="444"/>
              </a:cxn>
              <a:cxn ang="0">
                <a:pos x="67" y="531"/>
              </a:cxn>
              <a:cxn ang="0">
                <a:pos x="141" y="643"/>
              </a:cxn>
              <a:cxn ang="0">
                <a:pos x="232" y="463"/>
              </a:cxn>
              <a:cxn ang="0">
                <a:pos x="420" y="151"/>
              </a:cxn>
              <a:cxn ang="0">
                <a:pos x="536" y="0"/>
              </a:cxn>
              <a:cxn ang="0">
                <a:pos x="395" y="71"/>
              </a:cxn>
              <a:cxn ang="0">
                <a:pos x="253" y="354"/>
              </a:cxn>
              <a:cxn ang="0">
                <a:pos x="141" y="582"/>
              </a:cxn>
              <a:cxn ang="0">
                <a:pos x="54" y="368"/>
              </a:cxn>
              <a:cxn ang="0">
                <a:pos x="0" y="444"/>
              </a:cxn>
            </a:cxnLst>
            <a:rect l="0" t="0" r="r" b="b"/>
            <a:pathLst>
              <a:path w="536" h="643">
                <a:moveTo>
                  <a:pt x="0" y="444"/>
                </a:moveTo>
                <a:lnTo>
                  <a:pt x="67" y="531"/>
                </a:lnTo>
                <a:lnTo>
                  <a:pt x="141" y="643"/>
                </a:lnTo>
                <a:lnTo>
                  <a:pt x="232" y="463"/>
                </a:lnTo>
                <a:lnTo>
                  <a:pt x="420" y="151"/>
                </a:lnTo>
                <a:lnTo>
                  <a:pt x="536" y="0"/>
                </a:lnTo>
                <a:lnTo>
                  <a:pt x="395" y="71"/>
                </a:lnTo>
                <a:lnTo>
                  <a:pt x="253" y="354"/>
                </a:lnTo>
                <a:lnTo>
                  <a:pt x="141" y="582"/>
                </a:lnTo>
                <a:lnTo>
                  <a:pt x="54" y="368"/>
                </a:lnTo>
                <a:lnTo>
                  <a:pt x="0" y="444"/>
                </a:lnTo>
                <a:close/>
              </a:path>
            </a:pathLst>
          </a:custGeom>
          <a:solidFill>
            <a:srgbClr val="FF0000"/>
          </a:solidFill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83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18" y="1747497"/>
            <a:ext cx="7970981" cy="3479031"/>
          </a:xfrm>
        </p:spPr>
        <p:txBody>
          <a:bodyPr>
            <a:normAutofit/>
          </a:bodyPr>
          <a:lstStyle/>
          <a:p>
            <a:r>
              <a:rPr lang="en-US" sz="2400" dirty="0"/>
              <a:t>Conceptual model used in project management that describes the stages involved in an information system development project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/>
              <a:t>System Development Life Cycle (SDLC)</a:t>
            </a:r>
            <a:r>
              <a:rPr lang="en-US"/>
              <a:t>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57" y="3101473"/>
            <a:ext cx="3959517" cy="24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974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When defining requirements, what is the key to implementing safe, sustainable and cost-effective IT practices?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Quality tools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Sustainment plan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Control plan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Project plan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 3</a:t>
            </a:r>
          </a:p>
        </p:txBody>
      </p:sp>
    </p:spTree>
    <p:extLst>
      <p:ext uri="{BB962C8B-B14F-4D97-AF65-F5344CB8AC3E}">
        <p14:creationId xmlns:p14="http://schemas.microsoft.com/office/powerpoint/2010/main" val="28279588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When defining requirements, what is the key to implementing safe, sustainable and cost-effective IT practices?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Quality tools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Sustainment plan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Control plan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Project plan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 3</a:t>
            </a:r>
          </a:p>
        </p:txBody>
      </p:sp>
      <p:sp>
        <p:nvSpPr>
          <p:cNvPr id="4" name="Freeform 24"/>
          <p:cNvSpPr>
            <a:spLocks/>
          </p:cNvSpPr>
          <p:nvPr/>
        </p:nvSpPr>
        <p:spPr bwMode="auto">
          <a:xfrm>
            <a:off x="914400" y="4307306"/>
            <a:ext cx="425450" cy="487363"/>
          </a:xfrm>
          <a:custGeom>
            <a:avLst/>
            <a:gdLst/>
            <a:ahLst/>
            <a:cxnLst>
              <a:cxn ang="0">
                <a:pos x="0" y="444"/>
              </a:cxn>
              <a:cxn ang="0">
                <a:pos x="67" y="531"/>
              </a:cxn>
              <a:cxn ang="0">
                <a:pos x="141" y="643"/>
              </a:cxn>
              <a:cxn ang="0">
                <a:pos x="232" y="463"/>
              </a:cxn>
              <a:cxn ang="0">
                <a:pos x="420" y="151"/>
              </a:cxn>
              <a:cxn ang="0">
                <a:pos x="536" y="0"/>
              </a:cxn>
              <a:cxn ang="0">
                <a:pos x="395" y="71"/>
              </a:cxn>
              <a:cxn ang="0">
                <a:pos x="253" y="354"/>
              </a:cxn>
              <a:cxn ang="0">
                <a:pos x="141" y="582"/>
              </a:cxn>
              <a:cxn ang="0">
                <a:pos x="54" y="368"/>
              </a:cxn>
              <a:cxn ang="0">
                <a:pos x="0" y="444"/>
              </a:cxn>
            </a:cxnLst>
            <a:rect l="0" t="0" r="r" b="b"/>
            <a:pathLst>
              <a:path w="536" h="643">
                <a:moveTo>
                  <a:pt x="0" y="444"/>
                </a:moveTo>
                <a:lnTo>
                  <a:pt x="67" y="531"/>
                </a:lnTo>
                <a:lnTo>
                  <a:pt x="141" y="643"/>
                </a:lnTo>
                <a:lnTo>
                  <a:pt x="232" y="463"/>
                </a:lnTo>
                <a:lnTo>
                  <a:pt x="420" y="151"/>
                </a:lnTo>
                <a:lnTo>
                  <a:pt x="536" y="0"/>
                </a:lnTo>
                <a:lnTo>
                  <a:pt x="395" y="71"/>
                </a:lnTo>
                <a:lnTo>
                  <a:pt x="253" y="354"/>
                </a:lnTo>
                <a:lnTo>
                  <a:pt x="141" y="582"/>
                </a:lnTo>
                <a:lnTo>
                  <a:pt x="54" y="368"/>
                </a:lnTo>
                <a:lnTo>
                  <a:pt x="0" y="444"/>
                </a:lnTo>
                <a:close/>
              </a:path>
            </a:pathLst>
          </a:custGeom>
          <a:solidFill>
            <a:srgbClr val="FF0000"/>
          </a:solidFill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789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Sustainable controls for IT implementation can result in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Uncontrolled security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Serving minimum purpose possible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Determining what is practical for local area implementation and testing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Satisfying integration with policy regulations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 4</a:t>
            </a:r>
          </a:p>
        </p:txBody>
      </p:sp>
    </p:spTree>
    <p:extLst>
      <p:ext uri="{BB962C8B-B14F-4D97-AF65-F5344CB8AC3E}">
        <p14:creationId xmlns:p14="http://schemas.microsoft.com/office/powerpoint/2010/main" val="29353231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Sustainable controls for IT implementation can result in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Uncontrolled security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Serving minimum purpose possible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Determining what is practical for local area implementation and testing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Satisfying integration with policy regulations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 4</a:t>
            </a:r>
          </a:p>
        </p:txBody>
      </p:sp>
      <p:sp>
        <p:nvSpPr>
          <p:cNvPr id="4" name="Freeform 24"/>
          <p:cNvSpPr>
            <a:spLocks/>
          </p:cNvSpPr>
          <p:nvPr/>
        </p:nvSpPr>
        <p:spPr bwMode="auto">
          <a:xfrm>
            <a:off x="1042904" y="3109484"/>
            <a:ext cx="425450" cy="418171"/>
          </a:xfrm>
          <a:custGeom>
            <a:avLst/>
            <a:gdLst/>
            <a:ahLst/>
            <a:cxnLst>
              <a:cxn ang="0">
                <a:pos x="0" y="444"/>
              </a:cxn>
              <a:cxn ang="0">
                <a:pos x="67" y="531"/>
              </a:cxn>
              <a:cxn ang="0">
                <a:pos x="141" y="643"/>
              </a:cxn>
              <a:cxn ang="0">
                <a:pos x="232" y="463"/>
              </a:cxn>
              <a:cxn ang="0">
                <a:pos x="420" y="151"/>
              </a:cxn>
              <a:cxn ang="0">
                <a:pos x="536" y="0"/>
              </a:cxn>
              <a:cxn ang="0">
                <a:pos x="395" y="71"/>
              </a:cxn>
              <a:cxn ang="0">
                <a:pos x="253" y="354"/>
              </a:cxn>
              <a:cxn ang="0">
                <a:pos x="141" y="582"/>
              </a:cxn>
              <a:cxn ang="0">
                <a:pos x="54" y="368"/>
              </a:cxn>
              <a:cxn ang="0">
                <a:pos x="0" y="444"/>
              </a:cxn>
            </a:cxnLst>
            <a:rect l="0" t="0" r="r" b="b"/>
            <a:pathLst>
              <a:path w="536" h="643">
                <a:moveTo>
                  <a:pt x="0" y="444"/>
                </a:moveTo>
                <a:lnTo>
                  <a:pt x="67" y="531"/>
                </a:lnTo>
                <a:lnTo>
                  <a:pt x="141" y="643"/>
                </a:lnTo>
                <a:lnTo>
                  <a:pt x="232" y="463"/>
                </a:lnTo>
                <a:lnTo>
                  <a:pt x="420" y="151"/>
                </a:lnTo>
                <a:lnTo>
                  <a:pt x="536" y="0"/>
                </a:lnTo>
                <a:lnTo>
                  <a:pt x="395" y="71"/>
                </a:lnTo>
                <a:lnTo>
                  <a:pt x="253" y="354"/>
                </a:lnTo>
                <a:lnTo>
                  <a:pt x="141" y="582"/>
                </a:lnTo>
                <a:lnTo>
                  <a:pt x="54" y="368"/>
                </a:lnTo>
                <a:lnTo>
                  <a:pt x="0" y="444"/>
                </a:lnTo>
                <a:close/>
              </a:path>
            </a:pathLst>
          </a:custGeom>
          <a:solidFill>
            <a:srgbClr val="FF0000"/>
          </a:solidFill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2574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/>
              <a:t>When performing cost-benefit analysis, important variables to be considered include: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Sustainability versus total costs per month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Time and cost of implementation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Impact on internal parties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Process mapping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 5</a:t>
            </a:r>
          </a:p>
        </p:txBody>
      </p:sp>
    </p:spTree>
    <p:extLst>
      <p:ext uri="{BB962C8B-B14F-4D97-AF65-F5344CB8AC3E}">
        <p14:creationId xmlns:p14="http://schemas.microsoft.com/office/powerpoint/2010/main" val="19197658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/>
              <a:t>When performing cost-benefit analysis, important variables to be considered include: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Sustainability versus total costs per month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Time and cost of implementation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Impact on internal parties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Process mapping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 5</a:t>
            </a:r>
          </a:p>
        </p:txBody>
      </p:sp>
      <p:sp>
        <p:nvSpPr>
          <p:cNvPr id="4" name="Freeform 24"/>
          <p:cNvSpPr>
            <a:spLocks/>
          </p:cNvSpPr>
          <p:nvPr/>
        </p:nvSpPr>
        <p:spPr bwMode="auto">
          <a:xfrm>
            <a:off x="1030872" y="2831207"/>
            <a:ext cx="425450" cy="487363"/>
          </a:xfrm>
          <a:custGeom>
            <a:avLst/>
            <a:gdLst/>
            <a:ahLst/>
            <a:cxnLst>
              <a:cxn ang="0">
                <a:pos x="0" y="444"/>
              </a:cxn>
              <a:cxn ang="0">
                <a:pos x="67" y="531"/>
              </a:cxn>
              <a:cxn ang="0">
                <a:pos x="141" y="643"/>
              </a:cxn>
              <a:cxn ang="0">
                <a:pos x="232" y="463"/>
              </a:cxn>
              <a:cxn ang="0">
                <a:pos x="420" y="151"/>
              </a:cxn>
              <a:cxn ang="0">
                <a:pos x="536" y="0"/>
              </a:cxn>
              <a:cxn ang="0">
                <a:pos x="395" y="71"/>
              </a:cxn>
              <a:cxn ang="0">
                <a:pos x="253" y="354"/>
              </a:cxn>
              <a:cxn ang="0">
                <a:pos x="141" y="582"/>
              </a:cxn>
              <a:cxn ang="0">
                <a:pos x="54" y="368"/>
              </a:cxn>
              <a:cxn ang="0">
                <a:pos x="0" y="444"/>
              </a:cxn>
            </a:cxnLst>
            <a:rect l="0" t="0" r="r" b="b"/>
            <a:pathLst>
              <a:path w="536" h="643">
                <a:moveTo>
                  <a:pt x="0" y="444"/>
                </a:moveTo>
                <a:lnTo>
                  <a:pt x="67" y="531"/>
                </a:lnTo>
                <a:lnTo>
                  <a:pt x="141" y="643"/>
                </a:lnTo>
                <a:lnTo>
                  <a:pt x="232" y="463"/>
                </a:lnTo>
                <a:lnTo>
                  <a:pt x="420" y="151"/>
                </a:lnTo>
                <a:lnTo>
                  <a:pt x="536" y="0"/>
                </a:lnTo>
                <a:lnTo>
                  <a:pt x="395" y="71"/>
                </a:lnTo>
                <a:lnTo>
                  <a:pt x="253" y="354"/>
                </a:lnTo>
                <a:lnTo>
                  <a:pt x="141" y="582"/>
                </a:lnTo>
                <a:lnTo>
                  <a:pt x="54" y="368"/>
                </a:lnTo>
                <a:lnTo>
                  <a:pt x="0" y="444"/>
                </a:lnTo>
                <a:close/>
              </a:path>
            </a:pathLst>
          </a:custGeom>
          <a:solidFill>
            <a:srgbClr val="FF0000"/>
          </a:solidFill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726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/>
              <a:t>The benefits of developing proposals in support of integrating healthcare practices can include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Secure information sharing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Minimal communication between various localized care providers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Stand-alone architectures for various equipment and software applications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Enhanced efficiency in the communications flow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Question 6</a:t>
            </a:r>
          </a:p>
        </p:txBody>
      </p:sp>
    </p:spTree>
    <p:extLst>
      <p:ext uri="{BB962C8B-B14F-4D97-AF65-F5344CB8AC3E}">
        <p14:creationId xmlns:p14="http://schemas.microsoft.com/office/powerpoint/2010/main" val="7823203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/>
              <a:t>The benefits of developing proposals in support of integrating healthcare practices can include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Secure information sharing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Minimal communication between various localized care providers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Stand-alone architectures for various equipment and software applications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Enhanced efficiency in the communications flow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Question 6</a:t>
            </a:r>
          </a:p>
        </p:txBody>
      </p:sp>
      <p:sp>
        <p:nvSpPr>
          <p:cNvPr id="4" name="Freeform 24"/>
          <p:cNvSpPr>
            <a:spLocks/>
          </p:cNvSpPr>
          <p:nvPr/>
        </p:nvSpPr>
        <p:spPr bwMode="auto">
          <a:xfrm>
            <a:off x="1030872" y="2386263"/>
            <a:ext cx="425450" cy="487363"/>
          </a:xfrm>
          <a:custGeom>
            <a:avLst/>
            <a:gdLst/>
            <a:ahLst/>
            <a:cxnLst>
              <a:cxn ang="0">
                <a:pos x="0" y="444"/>
              </a:cxn>
              <a:cxn ang="0">
                <a:pos x="67" y="531"/>
              </a:cxn>
              <a:cxn ang="0">
                <a:pos x="141" y="643"/>
              </a:cxn>
              <a:cxn ang="0">
                <a:pos x="232" y="463"/>
              </a:cxn>
              <a:cxn ang="0">
                <a:pos x="420" y="151"/>
              </a:cxn>
              <a:cxn ang="0">
                <a:pos x="536" y="0"/>
              </a:cxn>
              <a:cxn ang="0">
                <a:pos x="395" y="71"/>
              </a:cxn>
              <a:cxn ang="0">
                <a:pos x="253" y="354"/>
              </a:cxn>
              <a:cxn ang="0">
                <a:pos x="141" y="582"/>
              </a:cxn>
              <a:cxn ang="0">
                <a:pos x="54" y="368"/>
              </a:cxn>
              <a:cxn ang="0">
                <a:pos x="0" y="444"/>
              </a:cxn>
            </a:cxnLst>
            <a:rect l="0" t="0" r="r" b="b"/>
            <a:pathLst>
              <a:path w="536" h="643">
                <a:moveTo>
                  <a:pt x="0" y="444"/>
                </a:moveTo>
                <a:lnTo>
                  <a:pt x="67" y="531"/>
                </a:lnTo>
                <a:lnTo>
                  <a:pt x="141" y="643"/>
                </a:lnTo>
                <a:lnTo>
                  <a:pt x="232" y="463"/>
                </a:lnTo>
                <a:lnTo>
                  <a:pt x="420" y="151"/>
                </a:lnTo>
                <a:lnTo>
                  <a:pt x="536" y="0"/>
                </a:lnTo>
                <a:lnTo>
                  <a:pt x="395" y="71"/>
                </a:lnTo>
                <a:lnTo>
                  <a:pt x="253" y="354"/>
                </a:lnTo>
                <a:lnTo>
                  <a:pt x="141" y="582"/>
                </a:lnTo>
                <a:lnTo>
                  <a:pt x="54" y="368"/>
                </a:lnTo>
                <a:lnTo>
                  <a:pt x="0" y="444"/>
                </a:lnTo>
                <a:close/>
              </a:path>
            </a:pathLst>
          </a:custGeom>
          <a:solidFill>
            <a:srgbClr val="FF0000"/>
          </a:solidFill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003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20" y="1268907"/>
            <a:ext cx="7970981" cy="46506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When presenting your analysis to your executive leadership, key elements may include</a:t>
            </a:r>
          </a:p>
          <a:p>
            <a:pPr marL="1008126" lvl="1" indent="-457200">
              <a:buFont typeface="+mj-lt"/>
              <a:buAutoNum type="alphaUcPeriod"/>
            </a:pPr>
            <a:r>
              <a:rPr lang="en-US" sz="2000" dirty="0"/>
              <a:t>Possible changes in the project implementation that can be driven by changes in technology standards</a:t>
            </a:r>
          </a:p>
          <a:p>
            <a:pPr marL="1008126" lvl="1" indent="-457200">
              <a:buFont typeface="+mj-lt"/>
              <a:buAutoNum type="alphaUcPeriod"/>
            </a:pPr>
            <a:r>
              <a:rPr lang="en-US" sz="2000" dirty="0"/>
              <a:t>Requirements that may change, affecting the strategic capability of the proposal</a:t>
            </a:r>
          </a:p>
          <a:p>
            <a:pPr marL="1008126" lvl="1" indent="-457200">
              <a:buFont typeface="+mj-lt"/>
              <a:buAutoNum type="alphaUcPeriod"/>
            </a:pPr>
            <a:r>
              <a:rPr lang="en-US" sz="2000" dirty="0"/>
              <a:t>Sensitivity to challenges or changes in the internal environment that may rely on the establishment of a support team within the organization</a:t>
            </a:r>
          </a:p>
          <a:p>
            <a:pPr marL="1008126" lvl="1" indent="-457200">
              <a:buFont typeface="+mj-lt"/>
              <a:buAutoNum type="alphaUcPeriod"/>
            </a:pPr>
            <a:r>
              <a:rPr lang="en-US" sz="2000" dirty="0"/>
              <a:t>Expectations that the implementation of analysis and subsequent proposals will rely on the presence of standard operational processes in the internal environment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Question 7</a:t>
            </a:r>
          </a:p>
        </p:txBody>
      </p:sp>
    </p:spTree>
    <p:extLst>
      <p:ext uri="{BB962C8B-B14F-4D97-AF65-F5344CB8AC3E}">
        <p14:creationId xmlns:p14="http://schemas.microsoft.com/office/powerpoint/2010/main" val="18636686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20" y="1268907"/>
            <a:ext cx="7970981" cy="46506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When presenting your analysis to your executive leadership, key elements may include</a:t>
            </a:r>
          </a:p>
          <a:p>
            <a:pPr marL="1008126" lvl="1" indent="-457200">
              <a:buFont typeface="+mj-lt"/>
              <a:buAutoNum type="alphaUcPeriod"/>
            </a:pPr>
            <a:r>
              <a:rPr lang="en-US" sz="2000" dirty="0"/>
              <a:t>Possible changes in the project implementation that can be driven by changes in technology standards</a:t>
            </a:r>
          </a:p>
          <a:p>
            <a:pPr marL="1008126" lvl="1" indent="-457200">
              <a:buFont typeface="+mj-lt"/>
              <a:buAutoNum type="alphaUcPeriod"/>
            </a:pPr>
            <a:r>
              <a:rPr lang="en-US" sz="2000" dirty="0"/>
              <a:t>Requirements that may change, affecting the strategic capability of the proposal</a:t>
            </a:r>
          </a:p>
          <a:p>
            <a:pPr marL="1008126" lvl="1" indent="-457200">
              <a:buFont typeface="+mj-lt"/>
              <a:buAutoNum type="alphaUcPeriod"/>
            </a:pPr>
            <a:r>
              <a:rPr lang="en-US" sz="2000" dirty="0"/>
              <a:t>Sensitivity to challenges or changes in the internal environment that may rely on the establishment of a support team within the organization</a:t>
            </a:r>
          </a:p>
          <a:p>
            <a:pPr marL="1008126" lvl="1" indent="-457200">
              <a:buFont typeface="+mj-lt"/>
              <a:buAutoNum type="alphaUcPeriod"/>
            </a:pPr>
            <a:r>
              <a:rPr lang="en-US" sz="2000" dirty="0"/>
              <a:t>Expectations that the implementation of analysis and subsequent proposals will rely on the presence of standard operational processes in the internal environment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Question 7</a:t>
            </a:r>
          </a:p>
        </p:txBody>
      </p:sp>
      <p:sp>
        <p:nvSpPr>
          <p:cNvPr id="4" name="Freeform 24"/>
          <p:cNvSpPr>
            <a:spLocks/>
          </p:cNvSpPr>
          <p:nvPr/>
        </p:nvSpPr>
        <p:spPr bwMode="auto">
          <a:xfrm>
            <a:off x="1042904" y="1943183"/>
            <a:ext cx="425450" cy="487363"/>
          </a:xfrm>
          <a:custGeom>
            <a:avLst/>
            <a:gdLst/>
            <a:ahLst/>
            <a:cxnLst>
              <a:cxn ang="0">
                <a:pos x="0" y="444"/>
              </a:cxn>
              <a:cxn ang="0">
                <a:pos x="67" y="531"/>
              </a:cxn>
              <a:cxn ang="0">
                <a:pos x="141" y="643"/>
              </a:cxn>
              <a:cxn ang="0">
                <a:pos x="232" y="463"/>
              </a:cxn>
              <a:cxn ang="0">
                <a:pos x="420" y="151"/>
              </a:cxn>
              <a:cxn ang="0">
                <a:pos x="536" y="0"/>
              </a:cxn>
              <a:cxn ang="0">
                <a:pos x="395" y="71"/>
              </a:cxn>
              <a:cxn ang="0">
                <a:pos x="253" y="354"/>
              </a:cxn>
              <a:cxn ang="0">
                <a:pos x="141" y="582"/>
              </a:cxn>
              <a:cxn ang="0">
                <a:pos x="54" y="368"/>
              </a:cxn>
              <a:cxn ang="0">
                <a:pos x="0" y="444"/>
              </a:cxn>
            </a:cxnLst>
            <a:rect l="0" t="0" r="r" b="b"/>
            <a:pathLst>
              <a:path w="536" h="643">
                <a:moveTo>
                  <a:pt x="0" y="444"/>
                </a:moveTo>
                <a:lnTo>
                  <a:pt x="67" y="531"/>
                </a:lnTo>
                <a:lnTo>
                  <a:pt x="141" y="643"/>
                </a:lnTo>
                <a:lnTo>
                  <a:pt x="232" y="463"/>
                </a:lnTo>
                <a:lnTo>
                  <a:pt x="420" y="151"/>
                </a:lnTo>
                <a:lnTo>
                  <a:pt x="536" y="0"/>
                </a:lnTo>
                <a:lnTo>
                  <a:pt x="395" y="71"/>
                </a:lnTo>
                <a:lnTo>
                  <a:pt x="253" y="354"/>
                </a:lnTo>
                <a:lnTo>
                  <a:pt x="141" y="582"/>
                </a:lnTo>
                <a:lnTo>
                  <a:pt x="54" y="368"/>
                </a:lnTo>
                <a:lnTo>
                  <a:pt x="0" y="444"/>
                </a:lnTo>
                <a:close/>
              </a:path>
            </a:pathLst>
          </a:custGeom>
          <a:solidFill>
            <a:srgbClr val="FF0000"/>
          </a:solidFill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724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First step in the system development life cycle (SDLC)</a:t>
            </a:r>
          </a:p>
          <a:p>
            <a:pPr lvl="1"/>
            <a:r>
              <a:rPr lang="en-US" sz="2400" dirty="0"/>
              <a:t>Problem Definition</a:t>
            </a:r>
          </a:p>
          <a:p>
            <a:pPr lvl="1"/>
            <a:r>
              <a:rPr lang="en-US" sz="2400" dirty="0"/>
              <a:t>Needs Analysis</a:t>
            </a:r>
          </a:p>
          <a:p>
            <a:pPr lvl="1"/>
            <a:r>
              <a:rPr lang="en-US" sz="2400" dirty="0"/>
              <a:t>Cost Benefit Analysis</a:t>
            </a:r>
          </a:p>
          <a:p>
            <a:pPr lvl="1"/>
            <a:r>
              <a:rPr lang="en-US" sz="2400" dirty="0"/>
              <a:t>Determine the “why”</a:t>
            </a:r>
          </a:p>
          <a:p>
            <a:r>
              <a:rPr lang="en-US" sz="2400" dirty="0"/>
              <a:t>Establishes scope and value</a:t>
            </a:r>
          </a:p>
          <a:p>
            <a:r>
              <a:rPr lang="en-US" sz="2400" dirty="0"/>
              <a:t>Lays the foundation</a:t>
            </a:r>
          </a:p>
          <a:p>
            <a:r>
              <a:rPr lang="en-US" sz="2400" dirty="0"/>
              <a:t>Determines what the desired system is to do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Systems Analysis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916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/>
              <a:t>When managing projects and resources it is important to have a work plan that: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Is aimed at establishing a generic implementation setup for a project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Includes equipment costs 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Plans the intended workflow processes by managing personnel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Analyzes processes and evaluates outcomes.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Question 8</a:t>
            </a:r>
          </a:p>
        </p:txBody>
      </p:sp>
    </p:spTree>
    <p:extLst>
      <p:ext uri="{BB962C8B-B14F-4D97-AF65-F5344CB8AC3E}">
        <p14:creationId xmlns:p14="http://schemas.microsoft.com/office/powerpoint/2010/main" val="9003077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/>
              <a:t>When managing projects and resources it is important to have a work plan that: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Is aimed at establishing a generic implementation setup for a project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Includes equipment costs 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Plans the intended workflow processes by managing personnel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400"/>
              <a:t>Analyzes processes and evaluates outcomes.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Question 8</a:t>
            </a:r>
          </a:p>
        </p:txBody>
      </p:sp>
      <p:sp>
        <p:nvSpPr>
          <p:cNvPr id="4" name="Freeform 24"/>
          <p:cNvSpPr>
            <a:spLocks/>
          </p:cNvSpPr>
          <p:nvPr/>
        </p:nvSpPr>
        <p:spPr bwMode="auto">
          <a:xfrm>
            <a:off x="914400" y="4295273"/>
            <a:ext cx="425450" cy="487363"/>
          </a:xfrm>
          <a:custGeom>
            <a:avLst/>
            <a:gdLst/>
            <a:ahLst/>
            <a:cxnLst>
              <a:cxn ang="0">
                <a:pos x="0" y="444"/>
              </a:cxn>
              <a:cxn ang="0">
                <a:pos x="67" y="531"/>
              </a:cxn>
              <a:cxn ang="0">
                <a:pos x="141" y="643"/>
              </a:cxn>
              <a:cxn ang="0">
                <a:pos x="232" y="463"/>
              </a:cxn>
              <a:cxn ang="0">
                <a:pos x="420" y="151"/>
              </a:cxn>
              <a:cxn ang="0">
                <a:pos x="536" y="0"/>
              </a:cxn>
              <a:cxn ang="0">
                <a:pos x="395" y="71"/>
              </a:cxn>
              <a:cxn ang="0">
                <a:pos x="253" y="354"/>
              </a:cxn>
              <a:cxn ang="0">
                <a:pos x="141" y="582"/>
              </a:cxn>
              <a:cxn ang="0">
                <a:pos x="54" y="368"/>
              </a:cxn>
              <a:cxn ang="0">
                <a:pos x="0" y="444"/>
              </a:cxn>
            </a:cxnLst>
            <a:rect l="0" t="0" r="r" b="b"/>
            <a:pathLst>
              <a:path w="536" h="643">
                <a:moveTo>
                  <a:pt x="0" y="444"/>
                </a:moveTo>
                <a:lnTo>
                  <a:pt x="67" y="531"/>
                </a:lnTo>
                <a:lnTo>
                  <a:pt x="141" y="643"/>
                </a:lnTo>
                <a:lnTo>
                  <a:pt x="232" y="463"/>
                </a:lnTo>
                <a:lnTo>
                  <a:pt x="420" y="151"/>
                </a:lnTo>
                <a:lnTo>
                  <a:pt x="536" y="0"/>
                </a:lnTo>
                <a:lnTo>
                  <a:pt x="395" y="71"/>
                </a:lnTo>
                <a:lnTo>
                  <a:pt x="253" y="354"/>
                </a:lnTo>
                <a:lnTo>
                  <a:pt x="141" y="582"/>
                </a:lnTo>
                <a:lnTo>
                  <a:pt x="54" y="368"/>
                </a:lnTo>
                <a:lnTo>
                  <a:pt x="0" y="444"/>
                </a:lnTo>
                <a:close/>
              </a:path>
            </a:pathLst>
          </a:custGeom>
          <a:solidFill>
            <a:srgbClr val="FF0000"/>
          </a:solidFill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763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20" y="1583546"/>
            <a:ext cx="7970981" cy="34790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Promotion and application of system analysis can include: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200" dirty="0"/>
              <a:t>Evaluating past operational situations in an average healthcare facility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200" dirty="0"/>
              <a:t>Identifying the minor problems in processes with respect to optimization of IT use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200" dirty="0"/>
              <a:t>Identification of primary solutions to problems through the implementation of IT policies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200" dirty="0"/>
              <a:t>Evaluation of alternative solutions’ with the specific objectives set out in the plan.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 9</a:t>
            </a:r>
          </a:p>
        </p:txBody>
      </p:sp>
    </p:spTree>
    <p:extLst>
      <p:ext uri="{BB962C8B-B14F-4D97-AF65-F5344CB8AC3E}">
        <p14:creationId xmlns:p14="http://schemas.microsoft.com/office/powerpoint/2010/main" val="18886373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20" y="1583546"/>
            <a:ext cx="7970981" cy="34790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Promotion and application of system analysis can include: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200" dirty="0"/>
              <a:t>Evaluating past operational situations in an average healthcare facility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200" dirty="0"/>
              <a:t>Identifying the minor problems in processes with respect to optimization of IT use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200" dirty="0"/>
              <a:t>Identification of primary solutions to problems through the implementation of IT policies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200" dirty="0"/>
              <a:t>Evaluation of alternative solutions’ with the specific objectives set out in the plan.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 9</a:t>
            </a:r>
          </a:p>
        </p:txBody>
      </p:sp>
      <p:sp>
        <p:nvSpPr>
          <p:cNvPr id="4" name="Freeform 24"/>
          <p:cNvSpPr>
            <a:spLocks/>
          </p:cNvSpPr>
          <p:nvPr/>
        </p:nvSpPr>
        <p:spPr bwMode="auto">
          <a:xfrm>
            <a:off x="990600" y="4403513"/>
            <a:ext cx="425450" cy="487363"/>
          </a:xfrm>
          <a:custGeom>
            <a:avLst/>
            <a:gdLst/>
            <a:ahLst/>
            <a:cxnLst>
              <a:cxn ang="0">
                <a:pos x="0" y="444"/>
              </a:cxn>
              <a:cxn ang="0">
                <a:pos x="67" y="531"/>
              </a:cxn>
              <a:cxn ang="0">
                <a:pos x="141" y="643"/>
              </a:cxn>
              <a:cxn ang="0">
                <a:pos x="232" y="463"/>
              </a:cxn>
              <a:cxn ang="0">
                <a:pos x="420" y="151"/>
              </a:cxn>
              <a:cxn ang="0">
                <a:pos x="536" y="0"/>
              </a:cxn>
              <a:cxn ang="0">
                <a:pos x="395" y="71"/>
              </a:cxn>
              <a:cxn ang="0">
                <a:pos x="253" y="354"/>
              </a:cxn>
              <a:cxn ang="0">
                <a:pos x="141" y="582"/>
              </a:cxn>
              <a:cxn ang="0">
                <a:pos x="54" y="368"/>
              </a:cxn>
              <a:cxn ang="0">
                <a:pos x="0" y="444"/>
              </a:cxn>
            </a:cxnLst>
            <a:rect l="0" t="0" r="r" b="b"/>
            <a:pathLst>
              <a:path w="536" h="643">
                <a:moveTo>
                  <a:pt x="0" y="444"/>
                </a:moveTo>
                <a:lnTo>
                  <a:pt x="67" y="531"/>
                </a:lnTo>
                <a:lnTo>
                  <a:pt x="141" y="643"/>
                </a:lnTo>
                <a:lnTo>
                  <a:pt x="232" y="463"/>
                </a:lnTo>
                <a:lnTo>
                  <a:pt x="420" y="151"/>
                </a:lnTo>
                <a:lnTo>
                  <a:pt x="536" y="0"/>
                </a:lnTo>
                <a:lnTo>
                  <a:pt x="395" y="71"/>
                </a:lnTo>
                <a:lnTo>
                  <a:pt x="253" y="354"/>
                </a:lnTo>
                <a:lnTo>
                  <a:pt x="141" y="582"/>
                </a:lnTo>
                <a:lnTo>
                  <a:pt x="54" y="368"/>
                </a:lnTo>
                <a:lnTo>
                  <a:pt x="0" y="444"/>
                </a:lnTo>
                <a:close/>
              </a:path>
            </a:pathLst>
          </a:custGeom>
          <a:solidFill>
            <a:srgbClr val="FF0000"/>
          </a:solidFill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479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20" y="1425430"/>
            <a:ext cx="7970981" cy="34790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What are possible characteristics that you may encounter when analyzing future healthcare IT trends?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200" dirty="0"/>
              <a:t>Integration of possible entities within an organization in preparation for standardization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200" dirty="0"/>
              <a:t>Alignment with emerging trends on the local IT platform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200" dirty="0"/>
              <a:t>Loss of a low volume of business due to nonalignment of health-sector players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200" dirty="0"/>
              <a:t>Importance of implementing an operational work plan to align the healthcare sector with current IT trends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 10</a:t>
            </a:r>
          </a:p>
        </p:txBody>
      </p:sp>
    </p:spTree>
    <p:extLst>
      <p:ext uri="{BB962C8B-B14F-4D97-AF65-F5344CB8AC3E}">
        <p14:creationId xmlns:p14="http://schemas.microsoft.com/office/powerpoint/2010/main" val="27290031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20" y="1425430"/>
            <a:ext cx="7970981" cy="34790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What are possible characteristics that you may encounter when analyzing future healthcare IT trends?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200" dirty="0"/>
              <a:t>Integration of possible entities within an organization in preparation for standardization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200" dirty="0"/>
              <a:t>Alignment with emerging trends on the local IT platform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200" dirty="0"/>
              <a:t>Loss of a low volume of business due to nonalignment of health-sector players</a:t>
            </a:r>
          </a:p>
          <a:p>
            <a:pPr marL="1065276" lvl="1" indent="-514350">
              <a:buFont typeface="+mj-lt"/>
              <a:buAutoNum type="alphaUcPeriod"/>
            </a:pPr>
            <a:r>
              <a:rPr lang="en-US" sz="2200" dirty="0"/>
              <a:t>Importance of implementing an operational work plan to align the healthcare sector with current IT trends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 10</a:t>
            </a:r>
          </a:p>
        </p:txBody>
      </p:sp>
      <p:sp>
        <p:nvSpPr>
          <p:cNvPr id="4" name="Freeform 24"/>
          <p:cNvSpPr>
            <a:spLocks/>
          </p:cNvSpPr>
          <p:nvPr/>
        </p:nvSpPr>
        <p:spPr bwMode="auto">
          <a:xfrm>
            <a:off x="978569" y="2189747"/>
            <a:ext cx="425450" cy="487363"/>
          </a:xfrm>
          <a:custGeom>
            <a:avLst/>
            <a:gdLst/>
            <a:ahLst/>
            <a:cxnLst>
              <a:cxn ang="0">
                <a:pos x="0" y="444"/>
              </a:cxn>
              <a:cxn ang="0">
                <a:pos x="67" y="531"/>
              </a:cxn>
              <a:cxn ang="0">
                <a:pos x="141" y="643"/>
              </a:cxn>
              <a:cxn ang="0">
                <a:pos x="232" y="463"/>
              </a:cxn>
              <a:cxn ang="0">
                <a:pos x="420" y="151"/>
              </a:cxn>
              <a:cxn ang="0">
                <a:pos x="536" y="0"/>
              </a:cxn>
              <a:cxn ang="0">
                <a:pos x="395" y="71"/>
              </a:cxn>
              <a:cxn ang="0">
                <a:pos x="253" y="354"/>
              </a:cxn>
              <a:cxn ang="0">
                <a:pos x="141" y="582"/>
              </a:cxn>
              <a:cxn ang="0">
                <a:pos x="54" y="368"/>
              </a:cxn>
              <a:cxn ang="0">
                <a:pos x="0" y="444"/>
              </a:cxn>
            </a:cxnLst>
            <a:rect l="0" t="0" r="r" b="b"/>
            <a:pathLst>
              <a:path w="536" h="643">
                <a:moveTo>
                  <a:pt x="0" y="444"/>
                </a:moveTo>
                <a:lnTo>
                  <a:pt x="67" y="531"/>
                </a:lnTo>
                <a:lnTo>
                  <a:pt x="141" y="643"/>
                </a:lnTo>
                <a:lnTo>
                  <a:pt x="232" y="463"/>
                </a:lnTo>
                <a:lnTo>
                  <a:pt x="420" y="151"/>
                </a:lnTo>
                <a:lnTo>
                  <a:pt x="536" y="0"/>
                </a:lnTo>
                <a:lnTo>
                  <a:pt x="395" y="71"/>
                </a:lnTo>
                <a:lnTo>
                  <a:pt x="253" y="354"/>
                </a:lnTo>
                <a:lnTo>
                  <a:pt x="141" y="582"/>
                </a:lnTo>
                <a:lnTo>
                  <a:pt x="54" y="368"/>
                </a:lnTo>
                <a:lnTo>
                  <a:pt x="0" y="444"/>
                </a:lnTo>
                <a:close/>
              </a:path>
            </a:pathLst>
          </a:custGeom>
          <a:solidFill>
            <a:srgbClr val="FF0000"/>
          </a:solidFill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01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/>
              <a:t>Questions?</a:t>
            </a:r>
            <a:endParaRPr lang="en-US" sz="3000" dirty="0"/>
          </a:p>
        </p:txBody>
      </p:sp>
      <p:pic>
        <p:nvPicPr>
          <p:cNvPr id="20483" name="Picture 3" descr="C:\Users\kwheeler\Pictures\Question and Answer iStock_000015122897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506" y="2213810"/>
            <a:ext cx="4059816" cy="341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316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18" y="1579055"/>
            <a:ext cx="7970981" cy="430438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Describe the problem: What type of failure is occurring?</a:t>
            </a:r>
          </a:p>
          <a:p>
            <a:pPr lvl="1"/>
            <a:r>
              <a:rPr lang="en-US" dirty="0"/>
              <a:t>This printed patient scheduled report is not showing all of the patients that are visible to the front desk clerk online.</a:t>
            </a:r>
          </a:p>
          <a:p>
            <a:r>
              <a:rPr lang="en-US" dirty="0"/>
              <a:t>Identify where the problem is occurring: Everywhere? Only specific time and location for specific users?</a:t>
            </a:r>
          </a:p>
          <a:p>
            <a:pPr lvl="1"/>
            <a:r>
              <a:rPr lang="en-US" dirty="0"/>
              <a:t>In the morning reports for the pediatrics practice.</a:t>
            </a:r>
          </a:p>
          <a:p>
            <a:r>
              <a:rPr lang="en-US" dirty="0"/>
              <a:t>Describe the size of the problem in measurable terms.</a:t>
            </a:r>
          </a:p>
          <a:p>
            <a:pPr lvl="1"/>
            <a:r>
              <a:rPr lang="en-US" dirty="0"/>
              <a:t>Over the past 3 days, an average of 3 out of 82 patients per day were missing from the report.</a:t>
            </a:r>
          </a:p>
          <a:p>
            <a:r>
              <a:rPr lang="en-US" dirty="0"/>
              <a:t>Describe the impact of the problem to help determine the priority.</a:t>
            </a:r>
          </a:p>
          <a:p>
            <a:pPr lvl="1"/>
            <a:r>
              <a:rPr lang="en-US" dirty="0"/>
              <a:t>Backup=Low priority</a:t>
            </a:r>
          </a:p>
          <a:p>
            <a:pPr lvl="1"/>
            <a:r>
              <a:rPr lang="en-US" dirty="0"/>
              <a:t>Reconciliation=High priority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Definition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853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18" y="1843750"/>
            <a:ext cx="7970981" cy="396750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Clinical Functions</a:t>
            </a:r>
          </a:p>
          <a:p>
            <a:pPr lvl="1"/>
            <a:r>
              <a:rPr lang="en-US" dirty="0"/>
              <a:t>Use of physical patient files, lack of computerized order information, lack of electronic health records </a:t>
            </a:r>
          </a:p>
          <a:p>
            <a:r>
              <a:rPr lang="en-US" dirty="0"/>
              <a:t>Administrative and Financial functions</a:t>
            </a:r>
          </a:p>
          <a:p>
            <a:pPr lvl="1"/>
            <a:r>
              <a:rPr lang="en-US" dirty="0"/>
              <a:t>General ledger operations, billing, cost accounting, payroll, personnel management, integrated HR functions, patient registration, electronic management of materials</a:t>
            </a:r>
          </a:p>
          <a:p>
            <a:r>
              <a:rPr lang="en-US" dirty="0"/>
              <a:t>Infrastructure</a:t>
            </a:r>
          </a:p>
          <a:p>
            <a:pPr lvl="1"/>
            <a:r>
              <a:rPr lang="en-US" dirty="0"/>
              <a:t>Security, network development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of Healthcare Problems and Opportunities for IT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458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18" y="1579055"/>
            <a:ext cx="7970981" cy="419610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Identify main challenges in the sector and specifically those needs that can be sufficiently met by the implementation of sustainable, secure, and cost-efficient IT practices</a:t>
            </a:r>
          </a:p>
          <a:p>
            <a:r>
              <a:rPr lang="en-US" dirty="0"/>
              <a:t>Needs are categorized as</a:t>
            </a:r>
          </a:p>
          <a:p>
            <a:pPr lvl="1"/>
            <a:r>
              <a:rPr lang="en-US" dirty="0"/>
              <a:t>Operational</a:t>
            </a:r>
          </a:p>
          <a:p>
            <a:pPr lvl="1"/>
            <a:r>
              <a:rPr lang="en-US" dirty="0"/>
              <a:t>Administrative</a:t>
            </a:r>
          </a:p>
          <a:p>
            <a:pPr lvl="1"/>
            <a:r>
              <a:rPr lang="en-US" dirty="0"/>
              <a:t>Industry related</a:t>
            </a:r>
          </a:p>
          <a:p>
            <a:r>
              <a:rPr lang="en-US" dirty="0"/>
              <a:t>Tools used in a needs analysis</a:t>
            </a:r>
          </a:p>
          <a:p>
            <a:pPr lvl="1"/>
            <a:r>
              <a:rPr lang="en-US" dirty="0"/>
              <a:t>Interviews, review of documentation, observation, surveys, data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Needs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201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Drives the likelihood of project acceptance</a:t>
            </a:r>
          </a:p>
          <a:p>
            <a:r>
              <a:rPr lang="en-US" sz="2400"/>
              <a:t>Examples</a:t>
            </a:r>
          </a:p>
          <a:p>
            <a:pPr lvl="1"/>
            <a:r>
              <a:rPr lang="en-US" sz="2400"/>
              <a:t>Patient safety</a:t>
            </a:r>
          </a:p>
          <a:p>
            <a:pPr lvl="1"/>
            <a:r>
              <a:rPr lang="en-US" sz="2400"/>
              <a:t>Profitability</a:t>
            </a:r>
          </a:p>
          <a:p>
            <a:pPr lvl="1"/>
            <a:r>
              <a:rPr lang="en-US" sz="2400"/>
              <a:t>Ease of processes</a:t>
            </a:r>
          </a:p>
          <a:p>
            <a:pPr lvl="1"/>
            <a:r>
              <a:rPr lang="en-US" sz="2400"/>
              <a:t>Industry standardization</a:t>
            </a:r>
          </a:p>
          <a:p>
            <a:endParaRPr lang="en-US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Needs Prioritization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6086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ESELECTIO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ESELECTIO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ESELECTIO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ESELECTIO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ESELECTIO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ESELECTION" val="True"/>
</p:tagLst>
</file>

<file path=ppt/theme/theme1.xml><?xml version="1.0" encoding="utf-8"?>
<a:theme xmlns:a="http://schemas.openxmlformats.org/drawingml/2006/main" name="Office Theme">
  <a:themeElements>
    <a:clrScheme name="HIMSS">
      <a:dk1>
        <a:srgbClr val="000000"/>
      </a:dk1>
      <a:lt1>
        <a:sysClr val="window" lastClr="FFFFFF"/>
      </a:lt1>
      <a:dk2>
        <a:srgbClr val="8F8F93"/>
      </a:dk2>
      <a:lt2>
        <a:srgbClr val="FFFFFF"/>
      </a:lt2>
      <a:accent1>
        <a:srgbClr val="13547D"/>
      </a:accent1>
      <a:accent2>
        <a:srgbClr val="0C3351"/>
      </a:accent2>
      <a:accent3>
        <a:srgbClr val="1B799F"/>
      </a:accent3>
      <a:accent4>
        <a:srgbClr val="91BAD3"/>
      </a:accent4>
      <a:accent5>
        <a:srgbClr val="414139"/>
      </a:accent5>
      <a:accent6>
        <a:srgbClr val="8F8F93"/>
      </a:accent6>
      <a:hlink>
        <a:srgbClr val="13547D"/>
      </a:hlink>
      <a:folHlink>
        <a:srgbClr val="1B799F"/>
      </a:folHlink>
    </a:clrScheme>
    <a:fontScheme name="Office 2">
      <a:majorFont>
        <a:latin typeface="Proxima Nova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elvetica Neue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5572</TotalTime>
  <Words>2488</Words>
  <Application>Microsoft Office PowerPoint</Application>
  <PresentationFormat>On-screen Show (4:3)</PresentationFormat>
  <Paragraphs>484</Paragraphs>
  <Slides>56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Helvetica Neue Light</vt:lpstr>
      <vt:lpstr>Verdana</vt:lpstr>
      <vt:lpstr>Office Theme</vt:lpstr>
      <vt:lpstr>Module 3 Systems Analysis  </vt:lpstr>
      <vt:lpstr>Learning Objectives</vt:lpstr>
      <vt:lpstr>CPHIMS Competency Areas</vt:lpstr>
      <vt:lpstr>System Development Life Cycle (SDLC) </vt:lpstr>
      <vt:lpstr>Systems Analysis </vt:lpstr>
      <vt:lpstr>Problem Definition</vt:lpstr>
      <vt:lpstr>Examples of Healthcare Problems and Opportunities for IT Implementation</vt:lpstr>
      <vt:lpstr>Needs Analysis</vt:lpstr>
      <vt:lpstr>Needs Prioritization</vt:lpstr>
      <vt:lpstr>Problem Analysis vs. Needs Analysis</vt:lpstr>
      <vt:lpstr>Determine the Requirements</vt:lpstr>
      <vt:lpstr>Requirements Analysis</vt:lpstr>
      <vt:lpstr>Categorization of Requirements</vt:lpstr>
      <vt:lpstr>Modeling Current and Future State</vt:lpstr>
      <vt:lpstr>Flowcharts and Process Diagrams</vt:lpstr>
      <vt:lpstr>Sample Activity Diagram – High Level Flow of Practice Visit</vt:lpstr>
      <vt:lpstr>Sample Flowchart</vt:lpstr>
      <vt:lpstr>Sample Dataflow Diagram</vt:lpstr>
      <vt:lpstr>Sample Entity Relationship Diagram</vt:lpstr>
      <vt:lpstr>Requirements Signoff</vt:lpstr>
      <vt:lpstr>Approval</vt:lpstr>
      <vt:lpstr>Work Plan/Proposal Development</vt:lpstr>
      <vt:lpstr>Elements of a Work Plan/Proposal</vt:lpstr>
      <vt:lpstr>Executive Summary</vt:lpstr>
      <vt:lpstr>Introduction and Background</vt:lpstr>
      <vt:lpstr>Goals and Objectives</vt:lpstr>
      <vt:lpstr>High Level Objectives</vt:lpstr>
      <vt:lpstr>Resources and Constraints</vt:lpstr>
      <vt:lpstr>Alternatives Considered</vt:lpstr>
      <vt:lpstr>Strategies and Actions</vt:lpstr>
      <vt:lpstr>Work Plan Accountability</vt:lpstr>
      <vt:lpstr>Cost Benefit Analysis (CBA)</vt:lpstr>
      <vt:lpstr>Cost Benefit Analysis</vt:lpstr>
      <vt:lpstr>Sample Cost Benefit Analysis</vt:lpstr>
      <vt:lpstr>Practice Questions  Module 3</vt:lpstr>
      <vt:lpstr>Practice Question 1</vt:lpstr>
      <vt:lpstr>Practice Question 1</vt:lpstr>
      <vt:lpstr>Practice Question 2</vt:lpstr>
      <vt:lpstr>Practice Question 2</vt:lpstr>
      <vt:lpstr>Practice Question 3</vt:lpstr>
      <vt:lpstr>Practice Question 3</vt:lpstr>
      <vt:lpstr>Practice Question 4</vt:lpstr>
      <vt:lpstr>Practice Question 4</vt:lpstr>
      <vt:lpstr>Practice Question 5</vt:lpstr>
      <vt:lpstr>Practice Question 5</vt:lpstr>
      <vt:lpstr>Practice Question 6</vt:lpstr>
      <vt:lpstr>Practice Question 6</vt:lpstr>
      <vt:lpstr>Practice Question 7</vt:lpstr>
      <vt:lpstr>Practice Question 7</vt:lpstr>
      <vt:lpstr>Practice Question 8</vt:lpstr>
      <vt:lpstr>Practice Question 8</vt:lpstr>
      <vt:lpstr>Practice Question 9</vt:lpstr>
      <vt:lpstr>Practice Question 9</vt:lpstr>
      <vt:lpstr>Practice Question 10</vt:lpstr>
      <vt:lpstr>Practice Question 10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</dc:creator>
  <cp:lastModifiedBy>Holmes, Khristen</cp:lastModifiedBy>
  <cp:revision>123</cp:revision>
  <cp:lastPrinted>2018-05-11T02:05:08Z</cp:lastPrinted>
  <dcterms:created xsi:type="dcterms:W3CDTF">2013-05-22T16:51:34Z</dcterms:created>
  <dcterms:modified xsi:type="dcterms:W3CDTF">2018-11-30T19:36:30Z</dcterms:modified>
</cp:coreProperties>
</file>