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2" r:id="rId4"/>
    <p:sldId id="263" r:id="rId5"/>
    <p:sldId id="264" r:id="rId6"/>
    <p:sldId id="265" r:id="rId7"/>
    <p:sldId id="266" r:id="rId8"/>
    <p:sldId id="267" r:id="rId9"/>
    <p:sldId id="257" r:id="rId10"/>
    <p:sldId id="259" r:id="rId11"/>
    <p:sldId id="260" r:id="rId12"/>
    <p:sldId id="276" r:id="rId13"/>
    <p:sldId id="261" r:id="rId14"/>
    <p:sldId id="275" r:id="rId15"/>
    <p:sldId id="274" r:id="rId16"/>
    <p:sldId id="268" r:id="rId17"/>
    <p:sldId id="269" r:id="rId18"/>
    <p:sldId id="271" r:id="rId19"/>
    <p:sldId id="272" r:id="rId20"/>
    <p:sldId id="273"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3"/>
    <p:restoredTop sz="94674"/>
  </p:normalViewPr>
  <p:slideViewPr>
    <p:cSldViewPr snapToGrid="0" snapToObjects="1">
      <p:cViewPr varScale="1">
        <p:scale>
          <a:sx n="62" d="100"/>
          <a:sy n="62" d="100"/>
        </p:scale>
        <p:origin x="208" y="1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11/16/21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11/16/21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www.cpalms.org/Public/search/Standar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www.floridaearlylearning.com/vpk/floridas-vpk-program/types-of-vpk-progra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http://www.floridaearlylearning.com/vpk/vpk-providers/vpk-curriculu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36B7-A7ED-004F-9AE0-65D667C17857}"/>
              </a:ext>
            </a:extLst>
          </p:cNvPr>
          <p:cNvSpPr>
            <a:spLocks noGrp="1"/>
          </p:cNvSpPr>
          <p:nvPr>
            <p:ph type="ctrTitle"/>
          </p:nvPr>
        </p:nvSpPr>
        <p:spPr/>
        <p:txBody>
          <a:bodyPr/>
          <a:lstStyle/>
          <a:p>
            <a:r>
              <a:rPr lang="en-US" dirty="0" err="1"/>
              <a:t>PreSchool</a:t>
            </a:r>
            <a:r>
              <a:rPr lang="en-US" dirty="0"/>
              <a:t> Curriculum</a:t>
            </a:r>
          </a:p>
        </p:txBody>
      </p:sp>
      <p:sp>
        <p:nvSpPr>
          <p:cNvPr id="3" name="Subtitle 2">
            <a:extLst>
              <a:ext uri="{FF2B5EF4-FFF2-40B4-BE49-F238E27FC236}">
                <a16:creationId xmlns:a16="http://schemas.microsoft.com/office/drawing/2014/main" id="{D1F0A16A-5CD5-D64E-BEDB-593A56552716}"/>
              </a:ext>
            </a:extLst>
          </p:cNvPr>
          <p:cNvSpPr>
            <a:spLocks noGrp="1"/>
          </p:cNvSpPr>
          <p:nvPr>
            <p:ph type="subTitle" idx="1"/>
          </p:nvPr>
        </p:nvSpPr>
        <p:spPr/>
        <p:txBody>
          <a:bodyPr/>
          <a:lstStyle/>
          <a:p>
            <a:r>
              <a:rPr lang="en-US" dirty="0"/>
              <a:t>EEC 4268</a:t>
            </a:r>
          </a:p>
          <a:p>
            <a:r>
              <a:rPr lang="en-US" dirty="0"/>
              <a:t>Lecture Notes</a:t>
            </a:r>
          </a:p>
        </p:txBody>
      </p:sp>
      <p:pic>
        <p:nvPicPr>
          <p:cNvPr id="4" name="Picture 3">
            <a:extLst>
              <a:ext uri="{FF2B5EF4-FFF2-40B4-BE49-F238E27FC236}">
                <a16:creationId xmlns:a16="http://schemas.microsoft.com/office/drawing/2014/main" id="{361210F8-ECC7-CC46-ACD1-FAD030FB9A84}"/>
              </a:ext>
            </a:extLst>
          </p:cNvPr>
          <p:cNvPicPr>
            <a:picLocks noChangeAspect="1"/>
          </p:cNvPicPr>
          <p:nvPr/>
        </p:nvPicPr>
        <p:blipFill>
          <a:blip r:embed="rId2"/>
          <a:stretch>
            <a:fillRect/>
          </a:stretch>
        </p:blipFill>
        <p:spPr>
          <a:xfrm>
            <a:off x="7870372" y="4128655"/>
            <a:ext cx="3445905" cy="2288886"/>
          </a:xfrm>
          <a:prstGeom prst="rect">
            <a:avLst/>
          </a:prstGeom>
        </p:spPr>
      </p:pic>
    </p:spTree>
    <p:extLst>
      <p:ext uri="{BB962C8B-B14F-4D97-AF65-F5344CB8AC3E}">
        <p14:creationId xmlns:p14="http://schemas.microsoft.com/office/powerpoint/2010/main" val="208801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56EF-E836-254D-8AA9-F46F24F7BDD7}"/>
              </a:ext>
            </a:extLst>
          </p:cNvPr>
          <p:cNvSpPr>
            <a:spLocks noGrp="1"/>
          </p:cNvSpPr>
          <p:nvPr>
            <p:ph type="title"/>
          </p:nvPr>
        </p:nvSpPr>
        <p:spPr/>
        <p:txBody>
          <a:bodyPr/>
          <a:lstStyle/>
          <a:p>
            <a:r>
              <a:rPr lang="en-US" dirty="0"/>
              <a:t>4 Year Old Milestones &amp; standards</a:t>
            </a:r>
          </a:p>
        </p:txBody>
      </p:sp>
      <p:sp>
        <p:nvSpPr>
          <p:cNvPr id="3" name="Content Placeholder 2">
            <a:extLst>
              <a:ext uri="{FF2B5EF4-FFF2-40B4-BE49-F238E27FC236}">
                <a16:creationId xmlns:a16="http://schemas.microsoft.com/office/drawing/2014/main" id="{CDF7F420-6DCF-B549-B63F-0DCF6D6043E5}"/>
              </a:ext>
            </a:extLst>
          </p:cNvPr>
          <p:cNvSpPr>
            <a:spLocks noGrp="1"/>
          </p:cNvSpPr>
          <p:nvPr>
            <p:ph idx="1"/>
          </p:nvPr>
        </p:nvSpPr>
        <p:spPr>
          <a:xfrm>
            <a:off x="493615" y="2015731"/>
            <a:ext cx="4771112" cy="4107977"/>
          </a:xfrm>
        </p:spPr>
        <p:txBody>
          <a:bodyPr>
            <a:normAutofit fontScale="77500" lnSpcReduction="20000"/>
          </a:bodyPr>
          <a:lstStyle/>
          <a:p>
            <a:pPr marL="0" indent="0">
              <a:buNone/>
            </a:pPr>
            <a:r>
              <a:rPr lang="en-US" b="1" dirty="0"/>
              <a:t>Cognitive (learning, thinking, problem-solving) </a:t>
            </a:r>
          </a:p>
          <a:p>
            <a:pPr marL="0" indent="0">
              <a:buNone/>
            </a:pPr>
            <a:r>
              <a:rPr lang="en-US" dirty="0"/>
              <a:t>o Names some colors and some numbers </a:t>
            </a:r>
          </a:p>
          <a:p>
            <a:pPr marL="0" indent="0">
              <a:buNone/>
            </a:pPr>
            <a:r>
              <a:rPr lang="en-US" dirty="0"/>
              <a:t>o Understands the idea of counting </a:t>
            </a:r>
          </a:p>
          <a:p>
            <a:pPr marL="0" indent="0">
              <a:buNone/>
            </a:pPr>
            <a:r>
              <a:rPr lang="en-US" dirty="0"/>
              <a:t>o Starts to understand time </a:t>
            </a:r>
          </a:p>
          <a:p>
            <a:pPr marL="0" indent="0">
              <a:buNone/>
            </a:pPr>
            <a:r>
              <a:rPr lang="en-US" dirty="0"/>
              <a:t>o Remembers parts of a story </a:t>
            </a:r>
          </a:p>
          <a:p>
            <a:pPr marL="0" indent="0">
              <a:buNone/>
            </a:pPr>
            <a:r>
              <a:rPr lang="en-US" dirty="0"/>
              <a:t>o Understands the idea of “same” and “different” </a:t>
            </a:r>
          </a:p>
          <a:p>
            <a:pPr marL="0" indent="0">
              <a:buNone/>
            </a:pPr>
            <a:r>
              <a:rPr lang="en-US" dirty="0"/>
              <a:t>o Draws a person with 2 to 4 body parts </a:t>
            </a:r>
          </a:p>
          <a:p>
            <a:pPr marL="0" indent="0">
              <a:buNone/>
            </a:pPr>
            <a:r>
              <a:rPr lang="en-US" dirty="0"/>
              <a:t>o Uses scissors o Starts to copy some capital letters </a:t>
            </a:r>
          </a:p>
          <a:p>
            <a:pPr marL="0" indent="0">
              <a:buNone/>
            </a:pPr>
            <a:r>
              <a:rPr lang="en-US" dirty="0"/>
              <a:t>o Plays board or card games </a:t>
            </a:r>
          </a:p>
          <a:p>
            <a:pPr marL="0" indent="0">
              <a:buNone/>
            </a:pPr>
            <a:r>
              <a:rPr lang="en-US" dirty="0"/>
              <a:t>o Tells you what he thinks is going to happen next in a book</a:t>
            </a:r>
          </a:p>
        </p:txBody>
      </p:sp>
      <p:sp>
        <p:nvSpPr>
          <p:cNvPr id="5" name="TextBox 4">
            <a:extLst>
              <a:ext uri="{FF2B5EF4-FFF2-40B4-BE49-F238E27FC236}">
                <a16:creationId xmlns:a16="http://schemas.microsoft.com/office/drawing/2014/main" id="{90AACB1F-9121-DB46-9ED6-7789BFAD5882}"/>
              </a:ext>
            </a:extLst>
          </p:cNvPr>
          <p:cNvSpPr txBox="1"/>
          <p:nvPr/>
        </p:nvSpPr>
        <p:spPr>
          <a:xfrm>
            <a:off x="5818909" y="1853754"/>
            <a:ext cx="5235945" cy="3970318"/>
          </a:xfrm>
          <a:prstGeom prst="rect">
            <a:avLst/>
          </a:prstGeom>
          <a:noFill/>
        </p:spPr>
        <p:txBody>
          <a:bodyPr wrap="square" rtlCol="0">
            <a:spAutoFit/>
          </a:bodyPr>
          <a:lstStyle/>
          <a:p>
            <a:r>
              <a:rPr lang="en-US" dirty="0">
                <a:hlinkClick r:id="rId2"/>
              </a:rPr>
              <a:t>https://www.cpalms.org/Public/search/Standard</a:t>
            </a:r>
            <a:endParaRPr lang="en-US" dirty="0"/>
          </a:p>
          <a:p>
            <a:endParaRPr lang="en-US" dirty="0"/>
          </a:p>
          <a:p>
            <a:endParaRPr lang="en-US" dirty="0"/>
          </a:p>
          <a:p>
            <a:pPr marL="285750" indent="-285750">
              <a:buFont typeface="Arial" panose="020B0604020202020204" pitchFamily="34" charset="0"/>
              <a:buChar char="•"/>
            </a:pPr>
            <a:r>
              <a:rPr lang="en-US" dirty="0"/>
              <a:t>English Language Arts</a:t>
            </a:r>
          </a:p>
          <a:p>
            <a:pPr marL="285750" indent="-285750">
              <a:buFont typeface="Arial" panose="020B0604020202020204" pitchFamily="34" charset="0"/>
              <a:buChar char="•"/>
            </a:pPr>
            <a:r>
              <a:rPr lang="en-US" dirty="0"/>
              <a:t>Mathematics</a:t>
            </a:r>
          </a:p>
          <a:p>
            <a:pPr marL="285750" indent="-285750">
              <a:buFont typeface="Arial" panose="020B0604020202020204" pitchFamily="34" charset="0"/>
              <a:buChar char="•"/>
            </a:pPr>
            <a:r>
              <a:rPr lang="en-US" dirty="0"/>
              <a:t>Science</a:t>
            </a:r>
          </a:p>
          <a:p>
            <a:pPr marL="285750" indent="-285750">
              <a:buFont typeface="Arial" panose="020B0604020202020204" pitchFamily="34" charset="0"/>
              <a:buChar char="•"/>
            </a:pPr>
            <a:r>
              <a:rPr lang="en-US" dirty="0"/>
              <a:t>Social Studies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Visual Arts</a:t>
            </a:r>
          </a:p>
          <a:p>
            <a:pPr marL="285750" indent="-285750">
              <a:buFont typeface="Arial" panose="020B0604020202020204" pitchFamily="34" charset="0"/>
              <a:buChar char="•"/>
            </a:pPr>
            <a:r>
              <a:rPr lang="en-US" dirty="0"/>
              <a:t>Theater</a:t>
            </a:r>
          </a:p>
          <a:p>
            <a:pPr marL="285750" indent="-285750">
              <a:buFont typeface="Arial" panose="020B0604020202020204" pitchFamily="34" charset="0"/>
              <a:buChar char="•"/>
            </a:pPr>
            <a:r>
              <a:rPr lang="en-US" dirty="0"/>
              <a:t>Music</a:t>
            </a:r>
          </a:p>
          <a:p>
            <a:pPr marL="285750" indent="-285750">
              <a:buFont typeface="Arial" panose="020B0604020202020204" pitchFamily="34" charset="0"/>
              <a:buChar char="•"/>
            </a:pPr>
            <a:r>
              <a:rPr lang="en-US" dirty="0"/>
              <a:t>Physical Education</a:t>
            </a:r>
          </a:p>
          <a:p>
            <a:pPr marL="285750" indent="-285750">
              <a:buFont typeface="Arial" panose="020B0604020202020204" pitchFamily="34" charset="0"/>
              <a:buChar char="•"/>
            </a:pPr>
            <a:r>
              <a:rPr lang="en-US" dirty="0"/>
              <a:t>Dance</a:t>
            </a:r>
          </a:p>
          <a:p>
            <a:endParaRPr lang="en-US" dirty="0"/>
          </a:p>
        </p:txBody>
      </p:sp>
      <p:pic>
        <p:nvPicPr>
          <p:cNvPr id="6" name="Picture 5">
            <a:extLst>
              <a:ext uri="{FF2B5EF4-FFF2-40B4-BE49-F238E27FC236}">
                <a16:creationId xmlns:a16="http://schemas.microsoft.com/office/drawing/2014/main" id="{B728432F-0AD5-054D-8291-AD26D1DA5917}"/>
              </a:ext>
            </a:extLst>
          </p:cNvPr>
          <p:cNvPicPr>
            <a:picLocks noChangeAspect="1"/>
          </p:cNvPicPr>
          <p:nvPr/>
        </p:nvPicPr>
        <p:blipFill>
          <a:blip r:embed="rId3"/>
          <a:stretch>
            <a:fillRect/>
          </a:stretch>
        </p:blipFill>
        <p:spPr>
          <a:xfrm>
            <a:off x="8733136" y="2902989"/>
            <a:ext cx="3140868" cy="2361738"/>
          </a:xfrm>
          <a:prstGeom prst="rect">
            <a:avLst/>
          </a:prstGeom>
        </p:spPr>
      </p:pic>
    </p:spTree>
    <p:extLst>
      <p:ext uri="{BB962C8B-B14F-4D97-AF65-F5344CB8AC3E}">
        <p14:creationId xmlns:p14="http://schemas.microsoft.com/office/powerpoint/2010/main" val="342272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E635-5A0D-4340-946E-64197A1255EA}"/>
              </a:ext>
            </a:extLst>
          </p:cNvPr>
          <p:cNvSpPr>
            <a:spLocks noGrp="1"/>
          </p:cNvSpPr>
          <p:nvPr>
            <p:ph type="title"/>
          </p:nvPr>
        </p:nvSpPr>
        <p:spPr/>
        <p:txBody>
          <a:bodyPr/>
          <a:lstStyle/>
          <a:p>
            <a:r>
              <a:rPr lang="en-US" dirty="0"/>
              <a:t>Types of Preschools: Florida</a:t>
            </a:r>
          </a:p>
        </p:txBody>
      </p:sp>
      <p:sp>
        <p:nvSpPr>
          <p:cNvPr id="3" name="Content Placeholder 2">
            <a:extLst>
              <a:ext uri="{FF2B5EF4-FFF2-40B4-BE49-F238E27FC236}">
                <a16:creationId xmlns:a16="http://schemas.microsoft.com/office/drawing/2014/main" id="{0664A55C-9446-3246-9A9E-85E1432FB285}"/>
              </a:ext>
            </a:extLst>
          </p:cNvPr>
          <p:cNvSpPr>
            <a:spLocks noGrp="1"/>
          </p:cNvSpPr>
          <p:nvPr>
            <p:ph idx="1"/>
          </p:nvPr>
        </p:nvSpPr>
        <p:spPr/>
        <p:txBody>
          <a:bodyPr>
            <a:normAutofit/>
          </a:bodyPr>
          <a:lstStyle/>
          <a:p>
            <a:r>
              <a:rPr lang="en-US" sz="3600" dirty="0"/>
              <a:t>Voluntary PreK</a:t>
            </a:r>
          </a:p>
          <a:p>
            <a:r>
              <a:rPr lang="en-US" sz="3600" dirty="0"/>
              <a:t>Head Start</a:t>
            </a:r>
          </a:p>
          <a:p>
            <a:r>
              <a:rPr lang="en-US" sz="3600" dirty="0"/>
              <a:t>Private Pre-Kindergarten (Not taking State $)</a:t>
            </a:r>
          </a:p>
        </p:txBody>
      </p:sp>
      <p:pic>
        <p:nvPicPr>
          <p:cNvPr id="4" name="Picture 3">
            <a:extLst>
              <a:ext uri="{FF2B5EF4-FFF2-40B4-BE49-F238E27FC236}">
                <a16:creationId xmlns:a16="http://schemas.microsoft.com/office/drawing/2014/main" id="{6451F3B4-B73F-C646-8F2D-E03933D0A5C5}"/>
              </a:ext>
            </a:extLst>
          </p:cNvPr>
          <p:cNvPicPr>
            <a:picLocks noChangeAspect="1"/>
          </p:cNvPicPr>
          <p:nvPr/>
        </p:nvPicPr>
        <p:blipFill>
          <a:blip r:embed="rId2"/>
          <a:stretch>
            <a:fillRect/>
          </a:stretch>
        </p:blipFill>
        <p:spPr>
          <a:xfrm>
            <a:off x="3214255" y="4720030"/>
            <a:ext cx="5292435" cy="1906415"/>
          </a:xfrm>
          <a:prstGeom prst="rect">
            <a:avLst/>
          </a:prstGeom>
        </p:spPr>
      </p:pic>
    </p:spTree>
    <p:extLst>
      <p:ext uri="{BB962C8B-B14F-4D97-AF65-F5344CB8AC3E}">
        <p14:creationId xmlns:p14="http://schemas.microsoft.com/office/powerpoint/2010/main" val="255464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5FF4-C6BD-D640-BBBC-7D24E6F11F3B}"/>
              </a:ext>
            </a:extLst>
          </p:cNvPr>
          <p:cNvSpPr>
            <a:spLocks noGrp="1"/>
          </p:cNvSpPr>
          <p:nvPr>
            <p:ph type="title"/>
          </p:nvPr>
        </p:nvSpPr>
        <p:spPr/>
        <p:txBody>
          <a:bodyPr/>
          <a:lstStyle/>
          <a:p>
            <a:r>
              <a:rPr lang="en-US" dirty="0"/>
              <a:t>Experience with </a:t>
            </a:r>
            <a:r>
              <a:rPr lang="en-US" dirty="0" err="1"/>
              <a:t>PreSchool</a:t>
            </a:r>
            <a:r>
              <a:rPr lang="en-US" dirty="0"/>
              <a:t> Types</a:t>
            </a:r>
          </a:p>
        </p:txBody>
      </p:sp>
      <p:sp>
        <p:nvSpPr>
          <p:cNvPr id="3" name="Content Placeholder 2">
            <a:extLst>
              <a:ext uri="{FF2B5EF4-FFF2-40B4-BE49-F238E27FC236}">
                <a16:creationId xmlns:a16="http://schemas.microsoft.com/office/drawing/2014/main" id="{21F20200-D303-084A-9244-E9AEC9F009A8}"/>
              </a:ext>
            </a:extLst>
          </p:cNvPr>
          <p:cNvSpPr>
            <a:spLocks noGrp="1"/>
          </p:cNvSpPr>
          <p:nvPr>
            <p:ph idx="1"/>
          </p:nvPr>
        </p:nvSpPr>
        <p:spPr>
          <a:xfrm>
            <a:off x="775855" y="2015732"/>
            <a:ext cx="10278999" cy="4107977"/>
          </a:xfrm>
        </p:spPr>
        <p:txBody>
          <a:bodyPr>
            <a:normAutofit/>
          </a:bodyPr>
          <a:lstStyle/>
          <a:p>
            <a:r>
              <a:rPr lang="en-US" sz="2800" dirty="0"/>
              <a:t>What types of Preschools have you observed?</a:t>
            </a:r>
          </a:p>
          <a:p>
            <a:r>
              <a:rPr lang="en-US" sz="2800" dirty="0"/>
              <a:t>Were there differences? Similarities?</a:t>
            </a:r>
          </a:p>
          <a:p>
            <a:r>
              <a:rPr lang="en-US" sz="2800" dirty="0"/>
              <a:t>How did they compare to </a:t>
            </a:r>
            <a:r>
              <a:rPr lang="en-US" sz="2800" dirty="0" err="1"/>
              <a:t>Gestwicki</a:t>
            </a:r>
            <a:r>
              <a:rPr lang="en-US" sz="2800" dirty="0"/>
              <a:t> p. 74 Checklist?</a:t>
            </a:r>
          </a:p>
          <a:p>
            <a:r>
              <a:rPr lang="en-US" sz="2800" dirty="0"/>
              <a:t>What type of Curriculum were they using?</a:t>
            </a:r>
          </a:p>
        </p:txBody>
      </p:sp>
      <p:pic>
        <p:nvPicPr>
          <p:cNvPr id="4" name="Picture 3">
            <a:extLst>
              <a:ext uri="{FF2B5EF4-FFF2-40B4-BE49-F238E27FC236}">
                <a16:creationId xmlns:a16="http://schemas.microsoft.com/office/drawing/2014/main" id="{7A158C3D-6303-4C49-8799-F9C0F79C9452}"/>
              </a:ext>
            </a:extLst>
          </p:cNvPr>
          <p:cNvPicPr>
            <a:picLocks noChangeAspect="1"/>
          </p:cNvPicPr>
          <p:nvPr/>
        </p:nvPicPr>
        <p:blipFill>
          <a:blip r:embed="rId2"/>
          <a:stretch>
            <a:fillRect/>
          </a:stretch>
        </p:blipFill>
        <p:spPr>
          <a:xfrm>
            <a:off x="8257309" y="4185662"/>
            <a:ext cx="3750045" cy="2100025"/>
          </a:xfrm>
          <a:prstGeom prst="rect">
            <a:avLst/>
          </a:prstGeom>
        </p:spPr>
      </p:pic>
    </p:spTree>
    <p:extLst>
      <p:ext uri="{BB962C8B-B14F-4D97-AF65-F5344CB8AC3E}">
        <p14:creationId xmlns:p14="http://schemas.microsoft.com/office/powerpoint/2010/main" val="388878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C804-8F73-D340-9EB6-757DFCE5656A}"/>
              </a:ext>
            </a:extLst>
          </p:cNvPr>
          <p:cNvSpPr>
            <a:spLocks noGrp="1"/>
          </p:cNvSpPr>
          <p:nvPr>
            <p:ph type="title"/>
          </p:nvPr>
        </p:nvSpPr>
        <p:spPr/>
        <p:txBody>
          <a:bodyPr/>
          <a:lstStyle/>
          <a:p>
            <a:r>
              <a:rPr lang="en-US" dirty="0"/>
              <a:t>Voluntary Prekindergarten</a:t>
            </a:r>
            <a:br>
              <a:rPr lang="en-US" dirty="0"/>
            </a:br>
            <a:endParaRPr lang="en-US" dirty="0"/>
          </a:p>
        </p:txBody>
      </p:sp>
      <p:sp>
        <p:nvSpPr>
          <p:cNvPr id="3" name="Content Placeholder 2">
            <a:extLst>
              <a:ext uri="{FF2B5EF4-FFF2-40B4-BE49-F238E27FC236}">
                <a16:creationId xmlns:a16="http://schemas.microsoft.com/office/drawing/2014/main" id="{10A723D5-3451-244A-9A65-C687849C06D3}"/>
              </a:ext>
            </a:extLst>
          </p:cNvPr>
          <p:cNvSpPr>
            <a:spLocks noGrp="1"/>
          </p:cNvSpPr>
          <p:nvPr>
            <p:ph idx="1"/>
          </p:nvPr>
        </p:nvSpPr>
        <p:spPr>
          <a:xfrm>
            <a:off x="831273" y="2015732"/>
            <a:ext cx="10223581" cy="4107977"/>
          </a:xfrm>
        </p:spPr>
        <p:txBody>
          <a:bodyPr>
            <a:normAutofit/>
          </a:bodyPr>
          <a:lstStyle/>
          <a:p>
            <a:r>
              <a:rPr lang="en-US" dirty="0"/>
              <a:t>Florida was one of the first states in the country to offer free prekindergarten for all 4-year-olds regardless of family income. </a:t>
            </a:r>
          </a:p>
          <a:p>
            <a:pPr lvl="1"/>
            <a:r>
              <a:rPr lang="en-US" dirty="0"/>
              <a:t>The Voluntary Prekindergarten Education Program -- or VPK -- prepares early learners for success in kindergarten and beyond. VPK helps build a strong foundation for school using educational material corresponding to various stages in a child's development.</a:t>
            </a:r>
          </a:p>
          <a:p>
            <a:r>
              <a:rPr lang="en-US" dirty="0"/>
              <a:t>To be eligible, children must live in Florida and be 4 years old on or before Sept. 1 of the current school year. </a:t>
            </a:r>
          </a:p>
          <a:p>
            <a:r>
              <a:rPr lang="en-US" dirty="0"/>
              <a:t>Parents can choose from different educational settings and </a:t>
            </a:r>
            <a:r>
              <a:rPr lang="en-US" dirty="0">
                <a:hlinkClick r:id="rId2"/>
              </a:rPr>
              <a:t>various program options</a:t>
            </a:r>
            <a:r>
              <a:rPr lang="en-US" dirty="0"/>
              <a:t>. Private child care centers, public schools and specialized instructional services providers offer VPK.</a:t>
            </a:r>
          </a:p>
          <a:p>
            <a:pPr marL="0" indent="0">
              <a:buNone/>
            </a:pPr>
            <a:endParaRPr lang="en-US" dirty="0"/>
          </a:p>
        </p:txBody>
      </p:sp>
      <p:pic>
        <p:nvPicPr>
          <p:cNvPr id="4" name="Picture 3">
            <a:extLst>
              <a:ext uri="{FF2B5EF4-FFF2-40B4-BE49-F238E27FC236}">
                <a16:creationId xmlns:a16="http://schemas.microsoft.com/office/drawing/2014/main" id="{3840D6C5-994B-7445-AC73-FE050EDB0D02}"/>
              </a:ext>
            </a:extLst>
          </p:cNvPr>
          <p:cNvPicPr>
            <a:picLocks noChangeAspect="1"/>
          </p:cNvPicPr>
          <p:nvPr/>
        </p:nvPicPr>
        <p:blipFill>
          <a:blip r:embed="rId3"/>
          <a:stretch>
            <a:fillRect/>
          </a:stretch>
        </p:blipFill>
        <p:spPr>
          <a:xfrm>
            <a:off x="8368145" y="313136"/>
            <a:ext cx="3373582" cy="1730042"/>
          </a:xfrm>
          <a:prstGeom prst="rect">
            <a:avLst/>
          </a:prstGeom>
        </p:spPr>
      </p:pic>
    </p:spTree>
    <p:extLst>
      <p:ext uri="{BB962C8B-B14F-4D97-AF65-F5344CB8AC3E}">
        <p14:creationId xmlns:p14="http://schemas.microsoft.com/office/powerpoint/2010/main" val="427713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8205-13B3-DD47-B6EC-9BAE1B85E68B}"/>
              </a:ext>
            </a:extLst>
          </p:cNvPr>
          <p:cNvSpPr>
            <a:spLocks noGrp="1"/>
          </p:cNvSpPr>
          <p:nvPr>
            <p:ph type="title"/>
          </p:nvPr>
        </p:nvSpPr>
        <p:spPr>
          <a:xfrm>
            <a:off x="443345" y="804519"/>
            <a:ext cx="10611509" cy="1049235"/>
          </a:xfrm>
        </p:spPr>
        <p:txBody>
          <a:bodyPr/>
          <a:lstStyle/>
          <a:p>
            <a:r>
              <a:rPr lang="en-US" dirty="0"/>
              <a:t>Head Start</a:t>
            </a:r>
          </a:p>
        </p:txBody>
      </p:sp>
      <p:sp>
        <p:nvSpPr>
          <p:cNvPr id="3" name="Content Placeholder 2">
            <a:extLst>
              <a:ext uri="{FF2B5EF4-FFF2-40B4-BE49-F238E27FC236}">
                <a16:creationId xmlns:a16="http://schemas.microsoft.com/office/drawing/2014/main" id="{A8CC0C6C-D6F1-C045-AF2E-459819793757}"/>
              </a:ext>
            </a:extLst>
          </p:cNvPr>
          <p:cNvSpPr>
            <a:spLocks noGrp="1"/>
          </p:cNvSpPr>
          <p:nvPr>
            <p:ph idx="1"/>
          </p:nvPr>
        </p:nvSpPr>
        <p:spPr>
          <a:xfrm>
            <a:off x="443345" y="1853754"/>
            <a:ext cx="11305310" cy="4325373"/>
          </a:xfrm>
        </p:spPr>
        <p:txBody>
          <a:bodyPr>
            <a:normAutofit/>
          </a:bodyPr>
          <a:lstStyle/>
          <a:p>
            <a:r>
              <a:rPr lang="en-US" dirty="0"/>
              <a:t>Head Start: Federally Funded (HHS) Program (Block Grants)</a:t>
            </a:r>
          </a:p>
          <a:p>
            <a:r>
              <a:rPr lang="en-US" dirty="0"/>
              <a:t>Head Start programs promote the school readiness of infants, toddlers, and preschool-aged children from low-income families.</a:t>
            </a:r>
          </a:p>
          <a:p>
            <a:pPr lvl="1"/>
            <a:r>
              <a:rPr lang="en-US" dirty="0"/>
              <a:t>Early Learning &amp; Development</a:t>
            </a:r>
          </a:p>
          <a:p>
            <a:pPr lvl="1"/>
            <a:r>
              <a:rPr lang="en-US" dirty="0"/>
              <a:t>Health</a:t>
            </a:r>
          </a:p>
          <a:p>
            <a:pPr lvl="1"/>
            <a:r>
              <a:rPr lang="en-US" dirty="0"/>
              <a:t>Family Well-Being</a:t>
            </a:r>
          </a:p>
          <a:p>
            <a:r>
              <a:rPr lang="en-US" dirty="0"/>
              <a:t>Head Start programs are available at no cost to children ages birth to 5 from low-income families. </a:t>
            </a:r>
          </a:p>
          <a:p>
            <a:r>
              <a:rPr lang="en-US" dirty="0"/>
              <a:t>Orange County Head Start: Early Head Start Lead Teacher  Bachelor’s Degree in Child Development or a related field and a minimum of a CA Child Development Teacher Permit. Three (3) years teaching experience required: $20.78/hr.</a:t>
            </a:r>
          </a:p>
        </p:txBody>
      </p:sp>
      <p:pic>
        <p:nvPicPr>
          <p:cNvPr id="4" name="Picture 3">
            <a:extLst>
              <a:ext uri="{FF2B5EF4-FFF2-40B4-BE49-F238E27FC236}">
                <a16:creationId xmlns:a16="http://schemas.microsoft.com/office/drawing/2014/main" id="{ADFB5F78-664C-924A-8CDC-C5069830BC0A}"/>
              </a:ext>
            </a:extLst>
          </p:cNvPr>
          <p:cNvPicPr>
            <a:picLocks noChangeAspect="1"/>
          </p:cNvPicPr>
          <p:nvPr/>
        </p:nvPicPr>
        <p:blipFill>
          <a:blip r:embed="rId2"/>
          <a:stretch>
            <a:fillRect/>
          </a:stretch>
        </p:blipFill>
        <p:spPr>
          <a:xfrm>
            <a:off x="8340436" y="252068"/>
            <a:ext cx="3408219" cy="2044931"/>
          </a:xfrm>
          <a:prstGeom prst="rect">
            <a:avLst/>
          </a:prstGeom>
        </p:spPr>
      </p:pic>
    </p:spTree>
    <p:extLst>
      <p:ext uri="{BB962C8B-B14F-4D97-AF65-F5344CB8AC3E}">
        <p14:creationId xmlns:p14="http://schemas.microsoft.com/office/powerpoint/2010/main" val="310253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7E96-FF43-AB41-8746-EA1079091279}"/>
              </a:ext>
            </a:extLst>
          </p:cNvPr>
          <p:cNvSpPr>
            <a:spLocks noGrp="1"/>
          </p:cNvSpPr>
          <p:nvPr>
            <p:ph type="title"/>
          </p:nvPr>
        </p:nvSpPr>
        <p:spPr/>
        <p:txBody>
          <a:bodyPr/>
          <a:lstStyle/>
          <a:p>
            <a:r>
              <a:rPr lang="en-US" dirty="0"/>
              <a:t>Readiness: Turn and Talk</a:t>
            </a:r>
          </a:p>
        </p:txBody>
      </p:sp>
      <p:sp>
        <p:nvSpPr>
          <p:cNvPr id="3" name="Content Placeholder 2">
            <a:extLst>
              <a:ext uri="{FF2B5EF4-FFF2-40B4-BE49-F238E27FC236}">
                <a16:creationId xmlns:a16="http://schemas.microsoft.com/office/drawing/2014/main" id="{C5A8FF43-E94B-3540-BD78-94D4F055024B}"/>
              </a:ext>
            </a:extLst>
          </p:cNvPr>
          <p:cNvSpPr>
            <a:spLocks noGrp="1"/>
          </p:cNvSpPr>
          <p:nvPr>
            <p:ph idx="1"/>
          </p:nvPr>
        </p:nvSpPr>
        <p:spPr>
          <a:xfrm>
            <a:off x="873941" y="2015732"/>
            <a:ext cx="10180914" cy="3972374"/>
          </a:xfrm>
        </p:spPr>
        <p:txBody>
          <a:bodyPr>
            <a:normAutofit/>
          </a:bodyPr>
          <a:lstStyle/>
          <a:p>
            <a:r>
              <a:rPr lang="en-US" sz="3200" dirty="0"/>
              <a:t>How do we define readiness?</a:t>
            </a:r>
          </a:p>
          <a:p>
            <a:r>
              <a:rPr lang="en-US" sz="3200" dirty="0"/>
              <a:t>What does  a child need to be successful in Kindergarten and Elementary School?</a:t>
            </a:r>
          </a:p>
          <a:p>
            <a:r>
              <a:rPr lang="en-US" sz="3200" dirty="0"/>
              <a:t>What Developmental Stages/Milestones are important in making these decisions?</a:t>
            </a:r>
          </a:p>
        </p:txBody>
      </p:sp>
      <p:pic>
        <p:nvPicPr>
          <p:cNvPr id="4" name="Picture 3">
            <a:extLst>
              <a:ext uri="{FF2B5EF4-FFF2-40B4-BE49-F238E27FC236}">
                <a16:creationId xmlns:a16="http://schemas.microsoft.com/office/drawing/2014/main" id="{87B8270C-F58E-E643-9EB6-04C84A7D000F}"/>
              </a:ext>
            </a:extLst>
          </p:cNvPr>
          <p:cNvPicPr>
            <a:picLocks noChangeAspect="1"/>
          </p:cNvPicPr>
          <p:nvPr/>
        </p:nvPicPr>
        <p:blipFill>
          <a:blip r:embed="rId2"/>
          <a:stretch>
            <a:fillRect/>
          </a:stretch>
        </p:blipFill>
        <p:spPr>
          <a:xfrm>
            <a:off x="7978744" y="363936"/>
            <a:ext cx="3564402" cy="1651796"/>
          </a:xfrm>
          <a:prstGeom prst="rect">
            <a:avLst/>
          </a:prstGeom>
        </p:spPr>
      </p:pic>
    </p:spTree>
    <p:extLst>
      <p:ext uri="{BB962C8B-B14F-4D97-AF65-F5344CB8AC3E}">
        <p14:creationId xmlns:p14="http://schemas.microsoft.com/office/powerpoint/2010/main" val="106991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D8B8-F839-D44D-AFBA-031E31E24071}"/>
              </a:ext>
            </a:extLst>
          </p:cNvPr>
          <p:cNvSpPr>
            <a:spLocks noGrp="1"/>
          </p:cNvSpPr>
          <p:nvPr>
            <p:ph type="title"/>
          </p:nvPr>
        </p:nvSpPr>
        <p:spPr/>
        <p:txBody>
          <a:bodyPr/>
          <a:lstStyle/>
          <a:p>
            <a:r>
              <a:rPr lang="en-US" dirty="0"/>
              <a:t>Voluntary Prekindergarten: Curriculum</a:t>
            </a:r>
          </a:p>
        </p:txBody>
      </p:sp>
      <p:sp>
        <p:nvSpPr>
          <p:cNvPr id="3" name="Content Placeholder 2">
            <a:extLst>
              <a:ext uri="{FF2B5EF4-FFF2-40B4-BE49-F238E27FC236}">
                <a16:creationId xmlns:a16="http://schemas.microsoft.com/office/drawing/2014/main" id="{47BE798B-AE6D-3841-9B76-3492CE2BB882}"/>
              </a:ext>
            </a:extLst>
          </p:cNvPr>
          <p:cNvSpPr>
            <a:spLocks noGrp="1"/>
          </p:cNvSpPr>
          <p:nvPr>
            <p:ph idx="1"/>
          </p:nvPr>
        </p:nvSpPr>
        <p:spPr>
          <a:xfrm>
            <a:off x="498765" y="2015732"/>
            <a:ext cx="11166762" cy="3969432"/>
          </a:xfrm>
        </p:spPr>
        <p:txBody>
          <a:bodyPr/>
          <a:lstStyle/>
          <a:p>
            <a:r>
              <a:rPr lang="en-US" dirty="0"/>
              <a:t>Each VPK provider's curriculum must be developmentally appropriate, designed to prepare a student for early literacy, enhance age-appropriate student progress in attaining state-adopted performance standards, and prepare students to be ready for kindergarten based on the statewide kindergarten screening as described in Section 1002.67(2)(b), Florida Statutes. </a:t>
            </a:r>
          </a:p>
          <a:p>
            <a:r>
              <a:rPr lang="en-US" b="1" dirty="0"/>
              <a:t>VPK providers may select or design the curriculum for their classrooms, unless they are on probation as a result of their kindergarten readiness rates falling below the minimum rate</a:t>
            </a:r>
            <a:r>
              <a:rPr lang="en-US" dirty="0"/>
              <a:t>.</a:t>
            </a:r>
          </a:p>
          <a:p>
            <a:r>
              <a:rPr lang="en-US" dirty="0">
                <a:hlinkClick r:id="rId2"/>
              </a:rPr>
              <a:t>http://www.floridaearlylearning.com/vpk/vpk-providers/vpk-curriculum</a:t>
            </a:r>
            <a:endParaRPr lang="en-US" dirty="0"/>
          </a:p>
          <a:p>
            <a:endParaRPr lang="en-US" dirty="0"/>
          </a:p>
        </p:txBody>
      </p:sp>
      <p:pic>
        <p:nvPicPr>
          <p:cNvPr id="4" name="Picture 3">
            <a:extLst>
              <a:ext uri="{FF2B5EF4-FFF2-40B4-BE49-F238E27FC236}">
                <a16:creationId xmlns:a16="http://schemas.microsoft.com/office/drawing/2014/main" id="{95D8156A-82E0-A143-ADD4-5DB348E33FC5}"/>
              </a:ext>
            </a:extLst>
          </p:cNvPr>
          <p:cNvPicPr>
            <a:picLocks noChangeAspect="1"/>
          </p:cNvPicPr>
          <p:nvPr/>
        </p:nvPicPr>
        <p:blipFill>
          <a:blip r:embed="rId3"/>
          <a:stretch>
            <a:fillRect/>
          </a:stretch>
        </p:blipFill>
        <p:spPr>
          <a:xfrm>
            <a:off x="8728364" y="4474547"/>
            <a:ext cx="2937163" cy="2113867"/>
          </a:xfrm>
          <a:prstGeom prst="rect">
            <a:avLst/>
          </a:prstGeom>
        </p:spPr>
      </p:pic>
    </p:spTree>
    <p:extLst>
      <p:ext uri="{BB962C8B-B14F-4D97-AF65-F5344CB8AC3E}">
        <p14:creationId xmlns:p14="http://schemas.microsoft.com/office/powerpoint/2010/main" val="263519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5264-C650-9E4F-9B3E-508CEFF3E37D}"/>
              </a:ext>
            </a:extLst>
          </p:cNvPr>
          <p:cNvSpPr>
            <a:spLocks noGrp="1"/>
          </p:cNvSpPr>
          <p:nvPr>
            <p:ph type="title"/>
          </p:nvPr>
        </p:nvSpPr>
        <p:spPr/>
        <p:txBody>
          <a:bodyPr/>
          <a:lstStyle/>
          <a:p>
            <a:r>
              <a:rPr lang="en-US" dirty="0"/>
              <a:t>Kindergarten Readiness</a:t>
            </a:r>
          </a:p>
        </p:txBody>
      </p:sp>
      <p:sp>
        <p:nvSpPr>
          <p:cNvPr id="3" name="Content Placeholder 2">
            <a:extLst>
              <a:ext uri="{FF2B5EF4-FFF2-40B4-BE49-F238E27FC236}">
                <a16:creationId xmlns:a16="http://schemas.microsoft.com/office/drawing/2014/main" id="{D77042EA-AA63-CA4D-AE4C-D279D0D87800}"/>
              </a:ext>
            </a:extLst>
          </p:cNvPr>
          <p:cNvSpPr>
            <a:spLocks noGrp="1"/>
          </p:cNvSpPr>
          <p:nvPr>
            <p:ph idx="1"/>
          </p:nvPr>
        </p:nvSpPr>
        <p:spPr>
          <a:xfrm>
            <a:off x="221673" y="2015732"/>
            <a:ext cx="11222182" cy="4218813"/>
          </a:xfrm>
        </p:spPr>
        <p:txBody>
          <a:bodyPr>
            <a:normAutofit fontScale="47500" lnSpcReduction="20000"/>
          </a:bodyPr>
          <a:lstStyle/>
          <a:p>
            <a:pPr marL="0" indent="0">
              <a:buNone/>
            </a:pPr>
            <a:r>
              <a:rPr lang="en-US" b="1" dirty="0"/>
              <a:t>What is school readiness?</a:t>
            </a:r>
          </a:p>
          <a:p>
            <a:pPr marL="0" indent="0">
              <a:buNone/>
            </a:pPr>
            <a:r>
              <a:rPr lang="en-US" dirty="0"/>
              <a:t>School readiness isn't easy to define. Typical development can vary significantly among children around the ages of 4 and 5. And a child's development in one skill doesn't necessarily translate into development in others. However, there are </a:t>
            </a:r>
            <a:r>
              <a:rPr lang="en-US" b="1" u="sng" dirty="0"/>
              <a:t>milestones in childhood development </a:t>
            </a:r>
            <a:r>
              <a:rPr lang="en-US" dirty="0"/>
              <a:t>that can help make the transition to the kindergarten classroom more successful. Children are likely to have some readiness in:</a:t>
            </a:r>
          </a:p>
          <a:p>
            <a:r>
              <a:rPr lang="en-US" dirty="0"/>
              <a:t>Demonstrating a curiosity or interest in learning new things</a:t>
            </a:r>
          </a:p>
          <a:p>
            <a:r>
              <a:rPr lang="en-US" dirty="0"/>
              <a:t>Being able to explore new things through their senses</a:t>
            </a:r>
          </a:p>
          <a:p>
            <a:r>
              <a:rPr lang="en-US" dirty="0"/>
              <a:t>Taking turns and cooperating with peers</a:t>
            </a:r>
          </a:p>
          <a:p>
            <a:r>
              <a:rPr lang="en-US" dirty="0"/>
              <a:t>Speaking with and listening to peers and adults</a:t>
            </a:r>
          </a:p>
          <a:p>
            <a:r>
              <a:rPr lang="en-US" dirty="0"/>
              <a:t>Following instructions</a:t>
            </a:r>
          </a:p>
          <a:p>
            <a:r>
              <a:rPr lang="en-US" dirty="0"/>
              <a:t>Communicating how they're feeling</a:t>
            </a:r>
          </a:p>
          <a:p>
            <a:r>
              <a:rPr lang="en-US" dirty="0"/>
              <a:t>Empathizing with other children</a:t>
            </a:r>
          </a:p>
          <a:p>
            <a:r>
              <a:rPr lang="en-US" dirty="0"/>
              <a:t>Controlling impulses</a:t>
            </a:r>
          </a:p>
          <a:p>
            <a:r>
              <a:rPr lang="en-US" dirty="0"/>
              <a:t>Paying attention</a:t>
            </a:r>
          </a:p>
          <a:p>
            <a:r>
              <a:rPr lang="en-US" dirty="0"/>
              <a:t>Limiting disruptive behaviors</a:t>
            </a:r>
          </a:p>
          <a:p>
            <a:pPr marL="0" indent="0">
              <a:buNone/>
            </a:pPr>
            <a:r>
              <a:rPr lang="en-US" dirty="0"/>
              <a:t>These skills develop over time, depending on the individual child's abilities and experiences. As a result, school readiness might best be understood not as a single goal but as a process — providing early childhood experiences and an environment that prepares them to learn.</a:t>
            </a:r>
          </a:p>
          <a:p>
            <a:pPr marL="0" indent="0">
              <a:buNone/>
            </a:pPr>
            <a:endParaRPr lang="en-US" dirty="0"/>
          </a:p>
        </p:txBody>
      </p:sp>
      <p:pic>
        <p:nvPicPr>
          <p:cNvPr id="4" name="Picture 3">
            <a:extLst>
              <a:ext uri="{FF2B5EF4-FFF2-40B4-BE49-F238E27FC236}">
                <a16:creationId xmlns:a16="http://schemas.microsoft.com/office/drawing/2014/main" id="{74F60B96-3460-494A-B05D-4DBD4C66382F}"/>
              </a:ext>
            </a:extLst>
          </p:cNvPr>
          <p:cNvPicPr>
            <a:picLocks noChangeAspect="1"/>
          </p:cNvPicPr>
          <p:nvPr/>
        </p:nvPicPr>
        <p:blipFill>
          <a:blip r:embed="rId2"/>
          <a:stretch>
            <a:fillRect/>
          </a:stretch>
        </p:blipFill>
        <p:spPr>
          <a:xfrm>
            <a:off x="8368147" y="3019056"/>
            <a:ext cx="2244436" cy="2212163"/>
          </a:xfrm>
          <a:prstGeom prst="rect">
            <a:avLst/>
          </a:prstGeom>
        </p:spPr>
      </p:pic>
    </p:spTree>
    <p:extLst>
      <p:ext uri="{BB962C8B-B14F-4D97-AF65-F5344CB8AC3E}">
        <p14:creationId xmlns:p14="http://schemas.microsoft.com/office/powerpoint/2010/main" val="339694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D04B-3CB9-C64F-B215-23021DD1D94E}"/>
              </a:ext>
            </a:extLst>
          </p:cNvPr>
          <p:cNvSpPr>
            <a:spLocks noGrp="1"/>
          </p:cNvSpPr>
          <p:nvPr>
            <p:ph type="title"/>
          </p:nvPr>
        </p:nvSpPr>
        <p:spPr/>
        <p:txBody>
          <a:bodyPr>
            <a:normAutofit fontScale="90000"/>
          </a:bodyPr>
          <a:lstStyle/>
          <a:p>
            <a:r>
              <a:rPr lang="en-US" b="1" dirty="0"/>
              <a:t>Florida Kindergarten Readiness Screener</a:t>
            </a:r>
            <a:br>
              <a:rPr lang="en-US" b="1" dirty="0"/>
            </a:br>
            <a:endParaRPr lang="en-US" dirty="0"/>
          </a:p>
        </p:txBody>
      </p:sp>
      <p:sp>
        <p:nvSpPr>
          <p:cNvPr id="3" name="Content Placeholder 2">
            <a:extLst>
              <a:ext uri="{FF2B5EF4-FFF2-40B4-BE49-F238E27FC236}">
                <a16:creationId xmlns:a16="http://schemas.microsoft.com/office/drawing/2014/main" id="{B914A6F8-DA8D-C64D-87E1-8D4CD5194E28}"/>
              </a:ext>
            </a:extLst>
          </p:cNvPr>
          <p:cNvSpPr>
            <a:spLocks noGrp="1"/>
          </p:cNvSpPr>
          <p:nvPr>
            <p:ph idx="1"/>
          </p:nvPr>
        </p:nvSpPr>
        <p:spPr>
          <a:xfrm>
            <a:off x="443345" y="2015732"/>
            <a:ext cx="11416146" cy="4246523"/>
          </a:xfrm>
        </p:spPr>
        <p:txBody>
          <a:bodyPr>
            <a:normAutofit lnSpcReduction="10000"/>
          </a:bodyPr>
          <a:lstStyle/>
          <a:p>
            <a:r>
              <a:rPr lang="en-US" dirty="0"/>
              <a:t>FLKRS is also used to calculate the kindergarten readiness rates for the VPK Program. Kindergarten students must demonstrate a score of at least 500 on the Star Early Literacy assessment to be considered “ready for kindergarten.” </a:t>
            </a:r>
          </a:p>
          <a:p>
            <a:r>
              <a:rPr lang="en-US" dirty="0"/>
              <a:t>Star Early Literacy: 20 minutes of testing time;  Computer Based; 27 Test Questions/Items</a:t>
            </a:r>
          </a:p>
          <a:p>
            <a:pPr lvl="1"/>
            <a:r>
              <a:rPr lang="en-US" dirty="0"/>
              <a:t>Alphabetic Principle</a:t>
            </a:r>
          </a:p>
          <a:p>
            <a:pPr lvl="1"/>
            <a:r>
              <a:rPr lang="en-US" dirty="0"/>
              <a:t>Concept of Work</a:t>
            </a:r>
          </a:p>
          <a:p>
            <a:pPr lvl="1"/>
            <a:r>
              <a:rPr lang="en-US" dirty="0"/>
              <a:t>Visual Discrimination</a:t>
            </a:r>
          </a:p>
          <a:p>
            <a:pPr lvl="1"/>
            <a:r>
              <a:rPr lang="en-US" dirty="0"/>
              <a:t>Phonemic Awareness</a:t>
            </a:r>
          </a:p>
          <a:p>
            <a:pPr lvl="1"/>
            <a:r>
              <a:rPr lang="en-US" dirty="0"/>
              <a:t>Phonics</a:t>
            </a:r>
          </a:p>
          <a:p>
            <a:pPr lvl="1"/>
            <a:r>
              <a:rPr lang="en-US" dirty="0"/>
              <a:t>Vocabulary </a:t>
            </a:r>
          </a:p>
          <a:p>
            <a:pPr lvl="1"/>
            <a:r>
              <a:rPr lang="en-US" dirty="0"/>
              <a:t>Early Numeracy</a:t>
            </a:r>
          </a:p>
          <a:p>
            <a:pPr lvl="1"/>
            <a:endParaRPr lang="en-US" dirty="0"/>
          </a:p>
        </p:txBody>
      </p:sp>
      <p:pic>
        <p:nvPicPr>
          <p:cNvPr id="4" name="Picture 3">
            <a:extLst>
              <a:ext uri="{FF2B5EF4-FFF2-40B4-BE49-F238E27FC236}">
                <a16:creationId xmlns:a16="http://schemas.microsoft.com/office/drawing/2014/main" id="{E420FDCC-0B73-224D-A193-2F1544FBF2C2}"/>
              </a:ext>
            </a:extLst>
          </p:cNvPr>
          <p:cNvPicPr>
            <a:picLocks noChangeAspect="1"/>
          </p:cNvPicPr>
          <p:nvPr/>
        </p:nvPicPr>
        <p:blipFill>
          <a:blip r:embed="rId2"/>
          <a:stretch>
            <a:fillRect/>
          </a:stretch>
        </p:blipFill>
        <p:spPr>
          <a:xfrm>
            <a:off x="7924800" y="3666931"/>
            <a:ext cx="3451514" cy="2595324"/>
          </a:xfrm>
          <a:prstGeom prst="rect">
            <a:avLst/>
          </a:prstGeom>
        </p:spPr>
      </p:pic>
    </p:spTree>
    <p:extLst>
      <p:ext uri="{BB962C8B-B14F-4D97-AF65-F5344CB8AC3E}">
        <p14:creationId xmlns:p14="http://schemas.microsoft.com/office/powerpoint/2010/main" val="34782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00ED-FC2A-5246-9883-98E70C9048EB}"/>
              </a:ext>
            </a:extLst>
          </p:cNvPr>
          <p:cNvSpPr>
            <a:spLocks noGrp="1"/>
          </p:cNvSpPr>
          <p:nvPr>
            <p:ph type="title"/>
          </p:nvPr>
        </p:nvSpPr>
        <p:spPr/>
        <p:txBody>
          <a:bodyPr/>
          <a:lstStyle/>
          <a:p>
            <a:r>
              <a:rPr lang="en-US" dirty="0"/>
              <a:t>STAR Literacy Content</a:t>
            </a:r>
          </a:p>
        </p:txBody>
      </p:sp>
      <p:sp>
        <p:nvSpPr>
          <p:cNvPr id="3" name="Content Placeholder 2">
            <a:extLst>
              <a:ext uri="{FF2B5EF4-FFF2-40B4-BE49-F238E27FC236}">
                <a16:creationId xmlns:a16="http://schemas.microsoft.com/office/drawing/2014/main" id="{46DF70F1-2609-4A49-8308-251216E83778}"/>
              </a:ext>
            </a:extLst>
          </p:cNvPr>
          <p:cNvSpPr>
            <a:spLocks noGrp="1"/>
          </p:cNvSpPr>
          <p:nvPr>
            <p:ph idx="1"/>
          </p:nvPr>
        </p:nvSpPr>
        <p:spPr>
          <a:xfrm>
            <a:off x="332509" y="2015732"/>
            <a:ext cx="11637818" cy="4080268"/>
          </a:xfrm>
        </p:spPr>
        <p:txBody>
          <a:bodyPr>
            <a:normAutofit/>
          </a:bodyPr>
          <a:lstStyle/>
          <a:p>
            <a:r>
              <a:rPr lang="en-US" b="1" dirty="0"/>
              <a:t>Alphabetic Principle</a:t>
            </a:r>
          </a:p>
          <a:p>
            <a:pPr marL="0" indent="0">
              <a:buNone/>
            </a:pPr>
            <a:r>
              <a:rPr lang="en-US" dirty="0"/>
              <a:t>• Distinguish numbers from letters; Identify the letter that comes next; Recognize sound of uppercase letters</a:t>
            </a:r>
          </a:p>
          <a:p>
            <a:r>
              <a:rPr lang="en-US" b="1" dirty="0"/>
              <a:t>Concept of Word</a:t>
            </a:r>
          </a:p>
          <a:p>
            <a:pPr marL="0" indent="0">
              <a:buNone/>
            </a:pPr>
            <a:r>
              <a:rPr lang="en-US" dirty="0"/>
              <a:t>• Identify longest word • Identify number of words • Differentiate letters from words</a:t>
            </a:r>
          </a:p>
          <a:p>
            <a:r>
              <a:rPr lang="en-US" b="1" dirty="0"/>
              <a:t>Visual Discrimination</a:t>
            </a:r>
          </a:p>
          <a:p>
            <a:pPr marL="0" indent="0">
              <a:buNone/>
            </a:pPr>
            <a:r>
              <a:rPr lang="en-US" dirty="0"/>
              <a:t>• Differentiate uppercase letters • Identify words that are different • Match words that are the same</a:t>
            </a:r>
            <a:endParaRPr lang="en-US" b="1" dirty="0"/>
          </a:p>
          <a:p>
            <a:r>
              <a:rPr lang="en-US" b="1" dirty="0"/>
              <a:t>Phonological Awareness</a:t>
            </a:r>
          </a:p>
          <a:p>
            <a:pPr marL="0" indent="0">
              <a:buNone/>
            </a:pPr>
            <a:r>
              <a:rPr lang="en-US" dirty="0"/>
              <a:t>• Identify rhyming words; Blend 2-syllable words; Recognize same final sounds (pictures)</a:t>
            </a:r>
          </a:p>
          <a:p>
            <a:pPr marL="0" indent="0">
              <a:buNone/>
            </a:pPr>
            <a:endParaRPr lang="en-US" dirty="0"/>
          </a:p>
          <a:p>
            <a:endParaRPr lang="en-US" dirty="0"/>
          </a:p>
        </p:txBody>
      </p:sp>
      <p:pic>
        <p:nvPicPr>
          <p:cNvPr id="4" name="Picture 3">
            <a:extLst>
              <a:ext uri="{FF2B5EF4-FFF2-40B4-BE49-F238E27FC236}">
                <a16:creationId xmlns:a16="http://schemas.microsoft.com/office/drawing/2014/main" id="{7C126837-6AD8-9740-B6A6-59B7A632660D}"/>
              </a:ext>
            </a:extLst>
          </p:cNvPr>
          <p:cNvPicPr>
            <a:picLocks noChangeAspect="1"/>
          </p:cNvPicPr>
          <p:nvPr/>
        </p:nvPicPr>
        <p:blipFill>
          <a:blip r:embed="rId2"/>
          <a:stretch>
            <a:fillRect/>
          </a:stretch>
        </p:blipFill>
        <p:spPr>
          <a:xfrm>
            <a:off x="8644343" y="353592"/>
            <a:ext cx="3003866" cy="1662139"/>
          </a:xfrm>
          <a:prstGeom prst="rect">
            <a:avLst/>
          </a:prstGeom>
        </p:spPr>
      </p:pic>
    </p:spTree>
    <p:extLst>
      <p:ext uri="{BB962C8B-B14F-4D97-AF65-F5344CB8AC3E}">
        <p14:creationId xmlns:p14="http://schemas.microsoft.com/office/powerpoint/2010/main" val="413231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0A46-5A51-234A-9A45-B2E63D1138E0}"/>
              </a:ext>
            </a:extLst>
          </p:cNvPr>
          <p:cNvSpPr>
            <a:spLocks noGrp="1"/>
          </p:cNvSpPr>
          <p:nvPr>
            <p:ph type="title"/>
          </p:nvPr>
        </p:nvSpPr>
        <p:spPr/>
        <p:txBody>
          <a:bodyPr/>
          <a:lstStyle/>
          <a:p>
            <a:r>
              <a:rPr lang="en-US" dirty="0"/>
              <a:t>Pre-Kindergarten: What do We know?</a:t>
            </a:r>
          </a:p>
        </p:txBody>
      </p:sp>
      <p:sp>
        <p:nvSpPr>
          <p:cNvPr id="3" name="Content Placeholder 2">
            <a:extLst>
              <a:ext uri="{FF2B5EF4-FFF2-40B4-BE49-F238E27FC236}">
                <a16:creationId xmlns:a16="http://schemas.microsoft.com/office/drawing/2014/main" id="{DD139593-A455-F24D-B964-0ABCF53AB04D}"/>
              </a:ext>
            </a:extLst>
          </p:cNvPr>
          <p:cNvSpPr>
            <a:spLocks noGrp="1"/>
          </p:cNvSpPr>
          <p:nvPr>
            <p:ph idx="1"/>
          </p:nvPr>
        </p:nvSpPr>
        <p:spPr>
          <a:xfrm>
            <a:off x="250853" y="2015732"/>
            <a:ext cx="11580929" cy="4274232"/>
          </a:xfrm>
        </p:spPr>
        <p:txBody>
          <a:bodyPr/>
          <a:lstStyle/>
          <a:p>
            <a:r>
              <a:rPr lang="en-US" sz="2800" dirty="0"/>
              <a:t>What should children learn in PreK?</a:t>
            </a:r>
          </a:p>
          <a:p>
            <a:r>
              <a:rPr lang="en-US" sz="2800" dirty="0"/>
              <a:t>What kinds of schooling experiences are available for 4-year-olds?</a:t>
            </a:r>
          </a:p>
          <a:p>
            <a:r>
              <a:rPr lang="en-US" sz="2800" dirty="0"/>
              <a:t>What is Kindergarten Readiness? How does this impact Preschool?</a:t>
            </a:r>
          </a:p>
          <a:p>
            <a:endParaRPr lang="en-US" dirty="0"/>
          </a:p>
        </p:txBody>
      </p:sp>
      <p:pic>
        <p:nvPicPr>
          <p:cNvPr id="4" name="Picture 3">
            <a:extLst>
              <a:ext uri="{FF2B5EF4-FFF2-40B4-BE49-F238E27FC236}">
                <a16:creationId xmlns:a16="http://schemas.microsoft.com/office/drawing/2014/main" id="{DEBA8F5D-8EFB-624A-BB59-18D4E5A85FE8}"/>
              </a:ext>
            </a:extLst>
          </p:cNvPr>
          <p:cNvPicPr>
            <a:picLocks noChangeAspect="1"/>
          </p:cNvPicPr>
          <p:nvPr/>
        </p:nvPicPr>
        <p:blipFill>
          <a:blip r:embed="rId2"/>
          <a:stretch>
            <a:fillRect/>
          </a:stretch>
        </p:blipFill>
        <p:spPr>
          <a:xfrm>
            <a:off x="4128655" y="4059253"/>
            <a:ext cx="3602181" cy="2392689"/>
          </a:xfrm>
          <a:prstGeom prst="rect">
            <a:avLst/>
          </a:prstGeom>
        </p:spPr>
      </p:pic>
    </p:spTree>
    <p:extLst>
      <p:ext uri="{BB962C8B-B14F-4D97-AF65-F5344CB8AC3E}">
        <p14:creationId xmlns:p14="http://schemas.microsoft.com/office/powerpoint/2010/main" val="189816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CC2F-3486-DF4A-9A7E-3185995E7FB7}"/>
              </a:ext>
            </a:extLst>
          </p:cNvPr>
          <p:cNvSpPr>
            <a:spLocks noGrp="1"/>
          </p:cNvSpPr>
          <p:nvPr>
            <p:ph type="title"/>
          </p:nvPr>
        </p:nvSpPr>
        <p:spPr/>
        <p:txBody>
          <a:bodyPr/>
          <a:lstStyle/>
          <a:p>
            <a:r>
              <a:rPr lang="en-US" dirty="0"/>
              <a:t>STAR Literacy Content</a:t>
            </a:r>
          </a:p>
        </p:txBody>
      </p:sp>
      <p:sp>
        <p:nvSpPr>
          <p:cNvPr id="3" name="Content Placeholder 2">
            <a:extLst>
              <a:ext uri="{FF2B5EF4-FFF2-40B4-BE49-F238E27FC236}">
                <a16:creationId xmlns:a16="http://schemas.microsoft.com/office/drawing/2014/main" id="{585F0E75-FD37-5B4D-A8A3-1471C17280DE}"/>
              </a:ext>
            </a:extLst>
          </p:cNvPr>
          <p:cNvSpPr>
            <a:spLocks noGrp="1"/>
          </p:cNvSpPr>
          <p:nvPr>
            <p:ph idx="1"/>
          </p:nvPr>
        </p:nvSpPr>
        <p:spPr>
          <a:xfrm>
            <a:off x="387927" y="2015732"/>
            <a:ext cx="10666927" cy="3858595"/>
          </a:xfrm>
        </p:spPr>
        <p:txBody>
          <a:bodyPr/>
          <a:lstStyle/>
          <a:p>
            <a:r>
              <a:rPr lang="en-US" b="1" dirty="0"/>
              <a:t>Phonics</a:t>
            </a:r>
          </a:p>
          <a:p>
            <a:pPr marL="0" indent="0">
              <a:buNone/>
            </a:pPr>
            <a:r>
              <a:rPr lang="en-US" dirty="0"/>
              <a:t>• Match short vowel sounds to letters • Identify letter for final consonant sound • Identify sounds with word families</a:t>
            </a:r>
            <a:endParaRPr lang="en-US" b="1" dirty="0"/>
          </a:p>
          <a:p>
            <a:r>
              <a:rPr lang="en-US" b="1" dirty="0"/>
              <a:t>Vocabulary</a:t>
            </a:r>
          </a:p>
          <a:p>
            <a:pPr marL="0" indent="0">
              <a:buNone/>
            </a:pPr>
            <a:r>
              <a:rPr lang="en-US" dirty="0"/>
              <a:t>• Read grade-level sight words • Understand position words • Match words with their synonyms</a:t>
            </a:r>
          </a:p>
          <a:p>
            <a:r>
              <a:rPr lang="en-US" b="1" dirty="0"/>
              <a:t>Early Numeracy</a:t>
            </a:r>
          </a:p>
          <a:p>
            <a:pPr marL="0" indent="0">
              <a:buNone/>
            </a:pPr>
            <a:r>
              <a:rPr lang="en-US" dirty="0"/>
              <a:t>• Recognize numbers 0-20 • Complete a picture pattern • Compare sizes, weights, and volumes</a:t>
            </a:r>
          </a:p>
        </p:txBody>
      </p:sp>
      <p:pic>
        <p:nvPicPr>
          <p:cNvPr id="4" name="Picture 3">
            <a:extLst>
              <a:ext uri="{FF2B5EF4-FFF2-40B4-BE49-F238E27FC236}">
                <a16:creationId xmlns:a16="http://schemas.microsoft.com/office/drawing/2014/main" id="{21AC9F2E-1180-CA4A-AC5E-44E8C38434C2}"/>
              </a:ext>
            </a:extLst>
          </p:cNvPr>
          <p:cNvPicPr>
            <a:picLocks noChangeAspect="1"/>
          </p:cNvPicPr>
          <p:nvPr/>
        </p:nvPicPr>
        <p:blipFill>
          <a:blip r:embed="rId2"/>
          <a:stretch>
            <a:fillRect/>
          </a:stretch>
        </p:blipFill>
        <p:spPr>
          <a:xfrm>
            <a:off x="8368145" y="385395"/>
            <a:ext cx="2992582" cy="1884706"/>
          </a:xfrm>
          <a:prstGeom prst="rect">
            <a:avLst/>
          </a:prstGeom>
        </p:spPr>
      </p:pic>
    </p:spTree>
    <p:extLst>
      <p:ext uri="{BB962C8B-B14F-4D97-AF65-F5344CB8AC3E}">
        <p14:creationId xmlns:p14="http://schemas.microsoft.com/office/powerpoint/2010/main" val="280616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18EB-7FE1-0144-B84B-3CDBE5D51302}"/>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4812FA81-4EA9-654D-86FF-94C64BAF5E19}"/>
              </a:ext>
            </a:extLst>
          </p:cNvPr>
          <p:cNvSpPr>
            <a:spLocks noGrp="1"/>
          </p:cNvSpPr>
          <p:nvPr>
            <p:ph idx="1"/>
          </p:nvPr>
        </p:nvSpPr>
        <p:spPr>
          <a:xfrm>
            <a:off x="420786" y="2015732"/>
            <a:ext cx="11547333" cy="4088841"/>
          </a:xfrm>
        </p:spPr>
        <p:txBody>
          <a:bodyPr>
            <a:normAutofit/>
          </a:bodyPr>
          <a:lstStyle/>
          <a:p>
            <a:r>
              <a:rPr lang="en-US" sz="2800" dirty="0"/>
              <a:t>Should Preschool Curriculum be Skills Based or Global/Integrated?</a:t>
            </a:r>
          </a:p>
          <a:p>
            <a:r>
              <a:rPr lang="en-US" sz="2800" dirty="0"/>
              <a:t>How would you balance the  STARs Readiness Test with Social Emotional?</a:t>
            </a:r>
          </a:p>
          <a:p>
            <a:r>
              <a:rPr lang="en-US" sz="2800" dirty="0"/>
              <a:t>What beyond literacy needs to be accounted for in later school success? </a:t>
            </a:r>
          </a:p>
          <a:p>
            <a:pPr lvl="1"/>
            <a:r>
              <a:rPr lang="en-US" sz="2800" dirty="0"/>
              <a:t>How would you assess/measure it?</a:t>
            </a:r>
          </a:p>
          <a:p>
            <a:pPr lvl="1"/>
            <a:endParaRPr lang="en-US" dirty="0"/>
          </a:p>
          <a:p>
            <a:pPr lvl="1"/>
            <a:endParaRPr lang="en-US" dirty="0"/>
          </a:p>
        </p:txBody>
      </p:sp>
      <p:pic>
        <p:nvPicPr>
          <p:cNvPr id="4" name="Picture 3">
            <a:extLst>
              <a:ext uri="{FF2B5EF4-FFF2-40B4-BE49-F238E27FC236}">
                <a16:creationId xmlns:a16="http://schemas.microsoft.com/office/drawing/2014/main" id="{B1DEBEA6-A9DA-BF45-93CA-9A7894D878AC}"/>
              </a:ext>
            </a:extLst>
          </p:cNvPr>
          <p:cNvPicPr>
            <a:picLocks noChangeAspect="1"/>
          </p:cNvPicPr>
          <p:nvPr/>
        </p:nvPicPr>
        <p:blipFill>
          <a:blip r:embed="rId2"/>
          <a:stretch>
            <a:fillRect/>
          </a:stretch>
        </p:blipFill>
        <p:spPr>
          <a:xfrm>
            <a:off x="3908453" y="4677196"/>
            <a:ext cx="4234942" cy="1890599"/>
          </a:xfrm>
          <a:prstGeom prst="rect">
            <a:avLst/>
          </a:prstGeom>
        </p:spPr>
      </p:pic>
    </p:spTree>
    <p:extLst>
      <p:ext uri="{BB962C8B-B14F-4D97-AF65-F5344CB8AC3E}">
        <p14:creationId xmlns:p14="http://schemas.microsoft.com/office/powerpoint/2010/main" val="242893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4112-17A5-A64F-984E-681D38F3F8CC}"/>
              </a:ext>
            </a:extLst>
          </p:cNvPr>
          <p:cNvSpPr>
            <a:spLocks noGrp="1"/>
          </p:cNvSpPr>
          <p:nvPr>
            <p:ph type="title"/>
          </p:nvPr>
        </p:nvSpPr>
        <p:spPr>
          <a:xfrm>
            <a:off x="554183" y="804519"/>
            <a:ext cx="10500672" cy="1049235"/>
          </a:xfrm>
        </p:spPr>
        <p:txBody>
          <a:bodyPr/>
          <a:lstStyle/>
          <a:p>
            <a:r>
              <a:rPr lang="en-US" dirty="0"/>
              <a:t>Pre-Kindergarten:  What does the Research Say?</a:t>
            </a:r>
          </a:p>
        </p:txBody>
      </p:sp>
      <p:sp>
        <p:nvSpPr>
          <p:cNvPr id="3" name="Content Placeholder 2">
            <a:extLst>
              <a:ext uri="{FF2B5EF4-FFF2-40B4-BE49-F238E27FC236}">
                <a16:creationId xmlns:a16="http://schemas.microsoft.com/office/drawing/2014/main" id="{08C691FE-5A7E-9A4F-ACA1-0C57890598D1}"/>
              </a:ext>
            </a:extLst>
          </p:cNvPr>
          <p:cNvSpPr>
            <a:spLocks noGrp="1"/>
          </p:cNvSpPr>
          <p:nvPr>
            <p:ph idx="1"/>
          </p:nvPr>
        </p:nvSpPr>
        <p:spPr>
          <a:xfrm>
            <a:off x="554182" y="2015732"/>
            <a:ext cx="11388435" cy="4052559"/>
          </a:xfrm>
        </p:spPr>
        <p:txBody>
          <a:bodyPr>
            <a:normAutofit/>
          </a:bodyPr>
          <a:lstStyle/>
          <a:p>
            <a:r>
              <a:rPr lang="en-US" dirty="0"/>
              <a:t>Children who attend high-quality preschool do better when they enter kindergarten, which can make a make a big difference later. </a:t>
            </a:r>
          </a:p>
          <a:p>
            <a:r>
              <a:rPr lang="en-US" dirty="0"/>
              <a:t>An affiliate of the U.S. Chamber of Commerce reported in 2010 that "for every dollar invested today, savings range from $2.50 to as much as $17 in the years ahead." </a:t>
            </a:r>
          </a:p>
          <a:p>
            <a:r>
              <a:rPr lang="en-US" dirty="0"/>
              <a:t>Research from Nobel laureate and economist James J. Heckman, of the University of Chicago, points to a seven- to ten-percent annual return on investment in high-quality preschool.</a:t>
            </a:r>
          </a:p>
          <a:p>
            <a:r>
              <a:rPr lang="en-US" dirty="0"/>
              <a:t>Some studies have shown that the academic “bump” PreK children receive disappears by 3-4</a:t>
            </a:r>
            <a:r>
              <a:rPr lang="en-US" baseline="30000" dirty="0"/>
              <a:t>th</a:t>
            </a:r>
            <a:r>
              <a:rPr lang="en-US" dirty="0"/>
              <a:t> grade.</a:t>
            </a:r>
          </a:p>
        </p:txBody>
      </p:sp>
      <p:pic>
        <p:nvPicPr>
          <p:cNvPr id="4" name="Picture 3">
            <a:extLst>
              <a:ext uri="{FF2B5EF4-FFF2-40B4-BE49-F238E27FC236}">
                <a16:creationId xmlns:a16="http://schemas.microsoft.com/office/drawing/2014/main" id="{DB5EDDCF-D5E7-DF4C-8BE3-C4137250A9D9}"/>
              </a:ext>
            </a:extLst>
          </p:cNvPr>
          <p:cNvPicPr>
            <a:picLocks noChangeAspect="1"/>
          </p:cNvPicPr>
          <p:nvPr/>
        </p:nvPicPr>
        <p:blipFill>
          <a:blip r:embed="rId2"/>
          <a:stretch>
            <a:fillRect/>
          </a:stretch>
        </p:blipFill>
        <p:spPr>
          <a:xfrm>
            <a:off x="9504218" y="5193594"/>
            <a:ext cx="2097809" cy="1471597"/>
          </a:xfrm>
          <a:prstGeom prst="rect">
            <a:avLst/>
          </a:prstGeom>
        </p:spPr>
      </p:pic>
    </p:spTree>
    <p:extLst>
      <p:ext uri="{BB962C8B-B14F-4D97-AF65-F5344CB8AC3E}">
        <p14:creationId xmlns:p14="http://schemas.microsoft.com/office/powerpoint/2010/main" val="66732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A15A-9921-554A-968E-75ECF9ACD264}"/>
              </a:ext>
            </a:extLst>
          </p:cNvPr>
          <p:cNvSpPr>
            <a:spLocks noGrp="1"/>
          </p:cNvSpPr>
          <p:nvPr>
            <p:ph type="title"/>
          </p:nvPr>
        </p:nvSpPr>
        <p:spPr>
          <a:xfrm>
            <a:off x="360219" y="471055"/>
            <a:ext cx="10694635" cy="1382699"/>
          </a:xfrm>
        </p:spPr>
        <p:txBody>
          <a:bodyPr/>
          <a:lstStyle/>
          <a:p>
            <a:r>
              <a:rPr lang="en-US" dirty="0"/>
              <a:t>Impacts of Experience Prior to Pre-K</a:t>
            </a:r>
          </a:p>
        </p:txBody>
      </p:sp>
      <p:sp>
        <p:nvSpPr>
          <p:cNvPr id="3" name="Content Placeholder 2">
            <a:extLst>
              <a:ext uri="{FF2B5EF4-FFF2-40B4-BE49-F238E27FC236}">
                <a16:creationId xmlns:a16="http://schemas.microsoft.com/office/drawing/2014/main" id="{D5B9E87C-2BB0-B546-9CBA-A3FE38BE5598}"/>
              </a:ext>
            </a:extLst>
          </p:cNvPr>
          <p:cNvSpPr>
            <a:spLocks noGrp="1"/>
          </p:cNvSpPr>
          <p:nvPr>
            <p:ph idx="1"/>
          </p:nvPr>
        </p:nvSpPr>
        <p:spPr>
          <a:xfrm>
            <a:off x="360219" y="2015732"/>
            <a:ext cx="11554690" cy="3941723"/>
          </a:xfrm>
        </p:spPr>
        <p:txBody>
          <a:bodyPr/>
          <a:lstStyle/>
          <a:p>
            <a:r>
              <a:rPr lang="en-US" dirty="0"/>
              <a:t>The science is clear: early experiences in the home, in other care settings, and in communities are built into the developing brain and body with life-long effects on learning, adaptive behavior, and health. </a:t>
            </a:r>
          </a:p>
          <a:p>
            <a:pPr lvl="1"/>
            <a:r>
              <a:rPr lang="en-US" dirty="0"/>
              <a:t>Supportive early-life conditions foster curiosity, trust, learning, self-regulation, and steady growth. </a:t>
            </a:r>
          </a:p>
          <a:p>
            <a:r>
              <a:rPr lang="en-US" dirty="0"/>
              <a:t>Adverse early life conditions such as extreme poverty, exposure to violence, and parental disengagement disrupt developing brain networks and can undermine a young child’s capacity to learn and to develop healthy relationships.</a:t>
            </a:r>
          </a:p>
          <a:p>
            <a:pPr lvl="1"/>
            <a:r>
              <a:rPr lang="en-US" dirty="0"/>
              <a:t>Why? Experiences in pre-k aimed at addressing the consequences of adversity and providing environments rich in language and cognitive stimulation thus have the potential to strengthen critical neural networks associated with learning. </a:t>
            </a:r>
          </a:p>
        </p:txBody>
      </p:sp>
      <p:pic>
        <p:nvPicPr>
          <p:cNvPr id="4" name="Picture 3">
            <a:extLst>
              <a:ext uri="{FF2B5EF4-FFF2-40B4-BE49-F238E27FC236}">
                <a16:creationId xmlns:a16="http://schemas.microsoft.com/office/drawing/2014/main" id="{90E9419C-DE44-864E-A66E-C967CCE1D11D}"/>
              </a:ext>
            </a:extLst>
          </p:cNvPr>
          <p:cNvPicPr>
            <a:picLocks noChangeAspect="1"/>
          </p:cNvPicPr>
          <p:nvPr/>
        </p:nvPicPr>
        <p:blipFill>
          <a:blip r:embed="rId2"/>
          <a:stretch>
            <a:fillRect/>
          </a:stretch>
        </p:blipFill>
        <p:spPr>
          <a:xfrm>
            <a:off x="9337964" y="201192"/>
            <a:ext cx="2576945" cy="1711693"/>
          </a:xfrm>
          <a:prstGeom prst="rect">
            <a:avLst/>
          </a:prstGeom>
        </p:spPr>
      </p:pic>
    </p:spTree>
    <p:extLst>
      <p:ext uri="{BB962C8B-B14F-4D97-AF65-F5344CB8AC3E}">
        <p14:creationId xmlns:p14="http://schemas.microsoft.com/office/powerpoint/2010/main" val="133417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8287-63ED-C741-894E-3E0CF2BB68EE}"/>
              </a:ext>
            </a:extLst>
          </p:cNvPr>
          <p:cNvSpPr>
            <a:spLocks noGrp="1"/>
          </p:cNvSpPr>
          <p:nvPr>
            <p:ph type="title"/>
          </p:nvPr>
        </p:nvSpPr>
        <p:spPr>
          <a:xfrm>
            <a:off x="471055" y="804519"/>
            <a:ext cx="10583799" cy="1049235"/>
          </a:xfrm>
        </p:spPr>
        <p:txBody>
          <a:bodyPr/>
          <a:lstStyle/>
          <a:p>
            <a:r>
              <a:rPr lang="en-US" dirty="0"/>
              <a:t>Impacts of Experiences During Pre-Kindergarten</a:t>
            </a:r>
          </a:p>
        </p:txBody>
      </p:sp>
      <p:sp>
        <p:nvSpPr>
          <p:cNvPr id="3" name="Content Placeholder 2">
            <a:extLst>
              <a:ext uri="{FF2B5EF4-FFF2-40B4-BE49-F238E27FC236}">
                <a16:creationId xmlns:a16="http://schemas.microsoft.com/office/drawing/2014/main" id="{2E1D8352-F0DC-2B4A-A269-2AB99E6D095A}"/>
              </a:ext>
            </a:extLst>
          </p:cNvPr>
          <p:cNvSpPr>
            <a:spLocks noGrp="1"/>
          </p:cNvSpPr>
          <p:nvPr>
            <p:ph idx="1"/>
          </p:nvPr>
        </p:nvSpPr>
        <p:spPr>
          <a:xfrm>
            <a:off x="471055" y="2015732"/>
            <a:ext cx="11277600" cy="4107977"/>
          </a:xfrm>
        </p:spPr>
        <p:txBody>
          <a:bodyPr>
            <a:normAutofit/>
          </a:bodyPr>
          <a:lstStyle/>
          <a:p>
            <a:r>
              <a:rPr lang="en-US" sz="2800" dirty="0"/>
              <a:t>Pre-k programs are not all equally effective. </a:t>
            </a:r>
          </a:p>
          <a:p>
            <a:r>
              <a:rPr lang="en-US" sz="2800" dirty="0"/>
              <a:t>Several effectiveness factors may be at work in the most successful programs. </a:t>
            </a:r>
          </a:p>
          <a:p>
            <a:r>
              <a:rPr lang="en-US" sz="2800" dirty="0"/>
              <a:t>One such factor supporting early learning is a well implemented, evidence-based curriculum. </a:t>
            </a:r>
          </a:p>
          <a:p>
            <a:r>
              <a:rPr lang="en-US" sz="2800" dirty="0"/>
              <a:t>Coaching for teachers, as well as efforts to promote orderly but active classrooms, may also be helpful.</a:t>
            </a:r>
          </a:p>
        </p:txBody>
      </p:sp>
      <p:pic>
        <p:nvPicPr>
          <p:cNvPr id="4" name="Picture 3">
            <a:extLst>
              <a:ext uri="{FF2B5EF4-FFF2-40B4-BE49-F238E27FC236}">
                <a16:creationId xmlns:a16="http://schemas.microsoft.com/office/drawing/2014/main" id="{7055E8DD-C530-A347-957A-63E0875861E7}"/>
              </a:ext>
            </a:extLst>
          </p:cNvPr>
          <p:cNvPicPr>
            <a:picLocks noChangeAspect="1"/>
          </p:cNvPicPr>
          <p:nvPr/>
        </p:nvPicPr>
        <p:blipFill>
          <a:blip r:embed="rId2"/>
          <a:stretch>
            <a:fillRect/>
          </a:stretch>
        </p:blipFill>
        <p:spPr>
          <a:xfrm>
            <a:off x="8894618" y="1464842"/>
            <a:ext cx="2603501" cy="1133289"/>
          </a:xfrm>
          <a:prstGeom prst="rect">
            <a:avLst/>
          </a:prstGeom>
        </p:spPr>
      </p:pic>
    </p:spTree>
    <p:extLst>
      <p:ext uri="{BB962C8B-B14F-4D97-AF65-F5344CB8AC3E}">
        <p14:creationId xmlns:p14="http://schemas.microsoft.com/office/powerpoint/2010/main" val="59108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5689-2496-FD45-836B-D2076B2695BD}"/>
              </a:ext>
            </a:extLst>
          </p:cNvPr>
          <p:cNvSpPr>
            <a:spLocks noGrp="1"/>
          </p:cNvSpPr>
          <p:nvPr>
            <p:ph type="title"/>
          </p:nvPr>
        </p:nvSpPr>
        <p:spPr>
          <a:xfrm>
            <a:off x="498765" y="804519"/>
            <a:ext cx="10556090" cy="1049235"/>
          </a:xfrm>
        </p:spPr>
        <p:txBody>
          <a:bodyPr/>
          <a:lstStyle/>
          <a:p>
            <a:r>
              <a:rPr lang="en-US" dirty="0"/>
              <a:t>Pre-K Curriculum</a:t>
            </a:r>
          </a:p>
        </p:txBody>
      </p:sp>
      <p:sp>
        <p:nvSpPr>
          <p:cNvPr id="3" name="Content Placeholder 2">
            <a:extLst>
              <a:ext uri="{FF2B5EF4-FFF2-40B4-BE49-F238E27FC236}">
                <a16:creationId xmlns:a16="http://schemas.microsoft.com/office/drawing/2014/main" id="{67B1D524-D0C3-2D4B-8C88-0A0A67BE2353}"/>
              </a:ext>
            </a:extLst>
          </p:cNvPr>
          <p:cNvSpPr>
            <a:spLocks noGrp="1"/>
          </p:cNvSpPr>
          <p:nvPr>
            <p:ph idx="1"/>
          </p:nvPr>
        </p:nvSpPr>
        <p:spPr>
          <a:xfrm>
            <a:off x="304800" y="1853754"/>
            <a:ext cx="11887200" cy="4380791"/>
          </a:xfrm>
        </p:spPr>
        <p:txBody>
          <a:bodyPr>
            <a:normAutofit lnSpcReduction="10000"/>
          </a:bodyPr>
          <a:lstStyle/>
          <a:p>
            <a:r>
              <a:rPr lang="en-US" dirty="0"/>
              <a:t>Children who have a solid grounding in early developing skills are in a better position to gain from instruction that is focused on more advanced skills. </a:t>
            </a:r>
          </a:p>
          <a:p>
            <a:pPr lvl="1"/>
            <a:r>
              <a:rPr lang="en-US" dirty="0"/>
              <a:t>Learning letter words and sounds supports the development of vocabulary and the capacity to share well-formed narratives, while learning to count supports children’s understanding of mathematical concepts such as cardinality, relative size, and problem-solving (calculating, measuring) skills. </a:t>
            </a:r>
          </a:p>
          <a:p>
            <a:pPr lvl="1"/>
            <a:r>
              <a:rPr lang="en-US" dirty="0"/>
              <a:t>Learning to share and take turns prepares a child for collaborative projects. </a:t>
            </a:r>
          </a:p>
          <a:p>
            <a:pPr lvl="1"/>
            <a:r>
              <a:rPr lang="en-US" dirty="0"/>
              <a:t>Strong conceptual skills—a rich vocabulary, a range of problem-solving strategies, a base of scientific and cultural knowledge, strong narrative skills—in turn make for more productive and efficient subsequent learning. </a:t>
            </a:r>
          </a:p>
          <a:p>
            <a:pPr lvl="1"/>
            <a:r>
              <a:rPr lang="en-US" dirty="0"/>
              <a:t>Engaged young learners also display positive attitudes about school and about themselves as students, as well as foundational capacities to focus attention, remember and follow directions, </a:t>
            </a:r>
          </a:p>
          <a:p>
            <a:r>
              <a:rPr lang="en-US" dirty="0"/>
              <a:t>Developmental science tells us that a key ingredient is the instructional, social, and emotional “serve-and-return” interactions that occur daily between teachers and children, as well as among classmates. </a:t>
            </a:r>
          </a:p>
        </p:txBody>
      </p:sp>
      <p:pic>
        <p:nvPicPr>
          <p:cNvPr id="4" name="Picture 3">
            <a:extLst>
              <a:ext uri="{FF2B5EF4-FFF2-40B4-BE49-F238E27FC236}">
                <a16:creationId xmlns:a16="http://schemas.microsoft.com/office/drawing/2014/main" id="{89676EC8-37AA-2A4F-9E18-D0715D99064E}"/>
              </a:ext>
            </a:extLst>
          </p:cNvPr>
          <p:cNvPicPr>
            <a:picLocks noChangeAspect="1"/>
          </p:cNvPicPr>
          <p:nvPr/>
        </p:nvPicPr>
        <p:blipFill>
          <a:blip r:embed="rId2"/>
          <a:stretch>
            <a:fillRect/>
          </a:stretch>
        </p:blipFill>
        <p:spPr>
          <a:xfrm>
            <a:off x="8312727" y="271119"/>
            <a:ext cx="2936093" cy="1644212"/>
          </a:xfrm>
          <a:prstGeom prst="rect">
            <a:avLst/>
          </a:prstGeom>
        </p:spPr>
      </p:pic>
    </p:spTree>
    <p:extLst>
      <p:ext uri="{BB962C8B-B14F-4D97-AF65-F5344CB8AC3E}">
        <p14:creationId xmlns:p14="http://schemas.microsoft.com/office/powerpoint/2010/main" val="408358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D9C2-2683-B14F-8DE8-B4AEE8132C5A}"/>
              </a:ext>
            </a:extLst>
          </p:cNvPr>
          <p:cNvSpPr>
            <a:spLocks noGrp="1"/>
          </p:cNvSpPr>
          <p:nvPr>
            <p:ph type="title"/>
          </p:nvPr>
        </p:nvSpPr>
        <p:spPr>
          <a:xfrm>
            <a:off x="193965" y="804519"/>
            <a:ext cx="10860890" cy="1049235"/>
          </a:xfrm>
        </p:spPr>
        <p:txBody>
          <a:bodyPr/>
          <a:lstStyle/>
          <a:p>
            <a:r>
              <a:rPr lang="en-US" dirty="0"/>
              <a:t>Key Factors in Pre-K curriculum</a:t>
            </a:r>
          </a:p>
        </p:txBody>
      </p:sp>
      <p:sp>
        <p:nvSpPr>
          <p:cNvPr id="3" name="Content Placeholder 2">
            <a:extLst>
              <a:ext uri="{FF2B5EF4-FFF2-40B4-BE49-F238E27FC236}">
                <a16:creationId xmlns:a16="http://schemas.microsoft.com/office/drawing/2014/main" id="{377DDD04-16E3-9B43-AEC8-A3BCE06CD235}"/>
              </a:ext>
            </a:extLst>
          </p:cNvPr>
          <p:cNvSpPr>
            <a:spLocks noGrp="1"/>
          </p:cNvSpPr>
          <p:nvPr>
            <p:ph idx="1"/>
          </p:nvPr>
        </p:nvSpPr>
        <p:spPr>
          <a:xfrm>
            <a:off x="193964" y="2015731"/>
            <a:ext cx="11665527" cy="4357360"/>
          </a:xfrm>
        </p:spPr>
        <p:txBody>
          <a:bodyPr/>
          <a:lstStyle/>
          <a:p>
            <a:pPr marL="0" indent="0">
              <a:buNone/>
            </a:pPr>
            <a:r>
              <a:rPr lang="en-US" dirty="0"/>
              <a:t>(1) curricula that are known to build foundational skills and knowledge, coupled with</a:t>
            </a:r>
          </a:p>
          <a:p>
            <a:pPr marL="0" indent="0">
              <a:buNone/>
            </a:pPr>
            <a:r>
              <a:rPr lang="en-US" dirty="0"/>
              <a:t>(2) professional development and coaching that enable teachers </a:t>
            </a:r>
          </a:p>
          <a:p>
            <a:pPr marL="0" indent="0">
              <a:buNone/>
            </a:pPr>
            <a:r>
              <a:rPr lang="en-US" dirty="0"/>
              <a:t>(3) to create organized and engaging classrooms. </a:t>
            </a:r>
          </a:p>
          <a:p>
            <a:endParaRPr lang="en-US" dirty="0"/>
          </a:p>
          <a:p>
            <a:pPr marL="0" indent="0">
              <a:buNone/>
            </a:pPr>
            <a:r>
              <a:rPr lang="en-US" dirty="0"/>
              <a:t>Effective curricula provide engaging activities focused on skills and concepts that are ripe for learning by young children and that provide an essential foundation for more demanding, conceptually rich learning opportunities to follow.</a:t>
            </a:r>
          </a:p>
          <a:p>
            <a:pPr marL="0" indent="0">
              <a:buNone/>
            </a:pPr>
            <a:r>
              <a:rPr lang="en-US" b="1" dirty="0"/>
              <a:t>“Global” vs. “Skills Area” Curriculum</a:t>
            </a:r>
          </a:p>
        </p:txBody>
      </p:sp>
      <p:pic>
        <p:nvPicPr>
          <p:cNvPr id="4" name="Picture 3">
            <a:extLst>
              <a:ext uri="{FF2B5EF4-FFF2-40B4-BE49-F238E27FC236}">
                <a16:creationId xmlns:a16="http://schemas.microsoft.com/office/drawing/2014/main" id="{7F3817FB-0408-8C49-AA42-743CE612F7CB}"/>
              </a:ext>
            </a:extLst>
          </p:cNvPr>
          <p:cNvPicPr>
            <a:picLocks noChangeAspect="1"/>
          </p:cNvPicPr>
          <p:nvPr/>
        </p:nvPicPr>
        <p:blipFill>
          <a:blip r:embed="rId2"/>
          <a:stretch>
            <a:fillRect/>
          </a:stretch>
        </p:blipFill>
        <p:spPr>
          <a:xfrm>
            <a:off x="9144000" y="423972"/>
            <a:ext cx="2715491" cy="1810327"/>
          </a:xfrm>
          <a:prstGeom prst="rect">
            <a:avLst/>
          </a:prstGeom>
        </p:spPr>
      </p:pic>
    </p:spTree>
    <p:extLst>
      <p:ext uri="{BB962C8B-B14F-4D97-AF65-F5344CB8AC3E}">
        <p14:creationId xmlns:p14="http://schemas.microsoft.com/office/powerpoint/2010/main" val="319513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9B43-E937-EA41-BF53-F861D5DFDCB8}"/>
              </a:ext>
            </a:extLst>
          </p:cNvPr>
          <p:cNvSpPr>
            <a:spLocks noGrp="1"/>
          </p:cNvSpPr>
          <p:nvPr>
            <p:ph type="title"/>
          </p:nvPr>
        </p:nvSpPr>
        <p:spPr/>
        <p:txBody>
          <a:bodyPr/>
          <a:lstStyle/>
          <a:p>
            <a:r>
              <a:rPr lang="en-US" dirty="0"/>
              <a:t>High Quality Pre-K classroom: NAEYC</a:t>
            </a:r>
          </a:p>
        </p:txBody>
      </p:sp>
      <p:sp>
        <p:nvSpPr>
          <p:cNvPr id="3" name="Content Placeholder 2">
            <a:extLst>
              <a:ext uri="{FF2B5EF4-FFF2-40B4-BE49-F238E27FC236}">
                <a16:creationId xmlns:a16="http://schemas.microsoft.com/office/drawing/2014/main" id="{7B389621-7BD9-4C45-9141-CF0692B2918E}"/>
              </a:ext>
            </a:extLst>
          </p:cNvPr>
          <p:cNvSpPr>
            <a:spLocks noGrp="1"/>
          </p:cNvSpPr>
          <p:nvPr>
            <p:ph idx="1"/>
          </p:nvPr>
        </p:nvSpPr>
        <p:spPr>
          <a:xfrm>
            <a:off x="461246" y="2015732"/>
            <a:ext cx="11239837" cy="4158491"/>
          </a:xfrm>
        </p:spPr>
        <p:txBody>
          <a:bodyPr>
            <a:normAutofit/>
          </a:bodyPr>
          <a:lstStyle/>
          <a:p>
            <a:r>
              <a:rPr lang="en-US" dirty="0"/>
              <a:t>Creating a Caring Community of Learners</a:t>
            </a:r>
          </a:p>
          <a:p>
            <a:r>
              <a:rPr lang="en-US" dirty="0"/>
              <a:t>Teaching to Support Children’s Development and Learning</a:t>
            </a:r>
          </a:p>
          <a:p>
            <a:r>
              <a:rPr lang="en-US" b="1" dirty="0">
                <a:solidFill>
                  <a:schemeClr val="accent2">
                    <a:lumMod val="50000"/>
                  </a:schemeClr>
                </a:solidFill>
              </a:rPr>
              <a:t>Planning and Adapting Curriculum</a:t>
            </a:r>
          </a:p>
          <a:p>
            <a:pPr lvl="2"/>
            <a:r>
              <a:rPr lang="en-US" b="1" dirty="0">
                <a:solidFill>
                  <a:schemeClr val="accent2">
                    <a:lumMod val="50000"/>
                  </a:schemeClr>
                </a:solidFill>
              </a:rPr>
              <a:t>Setting learning goals for children that are challenging but achievable with help</a:t>
            </a:r>
          </a:p>
          <a:p>
            <a:pPr lvl="2"/>
            <a:r>
              <a:rPr lang="en-US" b="1" dirty="0">
                <a:solidFill>
                  <a:schemeClr val="accent2">
                    <a:lumMod val="50000"/>
                  </a:schemeClr>
                </a:solidFill>
              </a:rPr>
              <a:t>Balancing group activities and instruction guided by the teacher with activities children choose themselves</a:t>
            </a:r>
          </a:p>
          <a:p>
            <a:pPr lvl="2"/>
            <a:r>
              <a:rPr lang="en-US" b="1" dirty="0">
                <a:solidFill>
                  <a:schemeClr val="accent2">
                    <a:lumMod val="50000"/>
                  </a:schemeClr>
                </a:solidFill>
              </a:rPr>
              <a:t>Providing enough time for children to get deeply involved in activities and learning</a:t>
            </a:r>
          </a:p>
          <a:p>
            <a:pPr lvl="2"/>
            <a:r>
              <a:rPr lang="en-US" b="1" dirty="0">
                <a:solidFill>
                  <a:schemeClr val="accent2">
                    <a:lumMod val="50000"/>
                  </a:schemeClr>
                </a:solidFill>
              </a:rPr>
              <a:t>Paying attention to and supporting children's interests, skills, and knowledge</a:t>
            </a:r>
          </a:p>
          <a:p>
            <a:r>
              <a:rPr lang="en-US" dirty="0"/>
              <a:t>Assessing Children’s Development and Learning </a:t>
            </a:r>
          </a:p>
          <a:p>
            <a:r>
              <a:rPr lang="en-US" dirty="0"/>
              <a:t>Developing Relationships with Families</a:t>
            </a:r>
          </a:p>
        </p:txBody>
      </p:sp>
      <p:pic>
        <p:nvPicPr>
          <p:cNvPr id="4" name="Picture 3">
            <a:extLst>
              <a:ext uri="{FF2B5EF4-FFF2-40B4-BE49-F238E27FC236}">
                <a16:creationId xmlns:a16="http://schemas.microsoft.com/office/drawing/2014/main" id="{47DA4E7D-46E8-9541-831E-EE0192283C01}"/>
              </a:ext>
            </a:extLst>
          </p:cNvPr>
          <p:cNvPicPr>
            <a:picLocks noChangeAspect="1"/>
          </p:cNvPicPr>
          <p:nvPr/>
        </p:nvPicPr>
        <p:blipFill>
          <a:blip r:embed="rId2"/>
          <a:stretch>
            <a:fillRect/>
          </a:stretch>
        </p:blipFill>
        <p:spPr>
          <a:xfrm>
            <a:off x="9485429" y="1329136"/>
            <a:ext cx="2215654" cy="2215654"/>
          </a:xfrm>
          <a:prstGeom prst="rect">
            <a:avLst/>
          </a:prstGeom>
        </p:spPr>
      </p:pic>
    </p:spTree>
    <p:extLst>
      <p:ext uri="{BB962C8B-B14F-4D97-AF65-F5344CB8AC3E}">
        <p14:creationId xmlns:p14="http://schemas.microsoft.com/office/powerpoint/2010/main" val="420284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46E1-7013-0A48-A276-962A9AA92615}"/>
              </a:ext>
            </a:extLst>
          </p:cNvPr>
          <p:cNvSpPr>
            <a:spLocks noGrp="1"/>
          </p:cNvSpPr>
          <p:nvPr>
            <p:ph type="title"/>
          </p:nvPr>
        </p:nvSpPr>
        <p:spPr/>
        <p:txBody>
          <a:bodyPr>
            <a:normAutofit fontScale="90000"/>
          </a:bodyPr>
          <a:lstStyle/>
          <a:p>
            <a:r>
              <a:rPr lang="en-US" b="1" dirty="0"/>
              <a:t>Pre-Kindergarten: 4 Year Old Milestones</a:t>
            </a:r>
            <a:br>
              <a:rPr lang="en-US" b="1" dirty="0"/>
            </a:br>
            <a:endParaRPr lang="en-US" dirty="0"/>
          </a:p>
        </p:txBody>
      </p:sp>
      <p:sp>
        <p:nvSpPr>
          <p:cNvPr id="3" name="Content Placeholder 2">
            <a:extLst>
              <a:ext uri="{FF2B5EF4-FFF2-40B4-BE49-F238E27FC236}">
                <a16:creationId xmlns:a16="http://schemas.microsoft.com/office/drawing/2014/main" id="{ADB202B9-264F-3349-935F-ADA2207D1B39}"/>
              </a:ext>
            </a:extLst>
          </p:cNvPr>
          <p:cNvSpPr>
            <a:spLocks noGrp="1"/>
          </p:cNvSpPr>
          <p:nvPr>
            <p:ph idx="1"/>
          </p:nvPr>
        </p:nvSpPr>
        <p:spPr>
          <a:xfrm>
            <a:off x="803564" y="2216727"/>
            <a:ext cx="4605019" cy="3749289"/>
          </a:xfrm>
        </p:spPr>
        <p:txBody>
          <a:bodyPr>
            <a:normAutofit fontScale="77500" lnSpcReduction="20000"/>
          </a:bodyPr>
          <a:lstStyle/>
          <a:p>
            <a:pPr marL="0" indent="0">
              <a:buNone/>
            </a:pPr>
            <a:r>
              <a:rPr lang="en-US" b="1" dirty="0"/>
              <a:t>Social/Emotional</a:t>
            </a:r>
          </a:p>
          <a:p>
            <a:pPr marL="0" indent="0">
              <a:buNone/>
            </a:pPr>
            <a:r>
              <a:rPr lang="en-US" dirty="0"/>
              <a:t>o Enjoys doing new things o Plays “Mom” and “Dad” </a:t>
            </a:r>
          </a:p>
          <a:p>
            <a:pPr marL="0" indent="0">
              <a:buNone/>
            </a:pPr>
            <a:r>
              <a:rPr lang="en-US" dirty="0"/>
              <a:t>o Is more and more creative with make-believe play </a:t>
            </a:r>
          </a:p>
          <a:p>
            <a:pPr marL="0" indent="0">
              <a:buNone/>
            </a:pPr>
            <a:r>
              <a:rPr lang="en-US" dirty="0"/>
              <a:t>o Would rather play with other children than by himself </a:t>
            </a:r>
          </a:p>
          <a:p>
            <a:pPr marL="0" indent="0">
              <a:buNone/>
            </a:pPr>
            <a:r>
              <a:rPr lang="en-US" dirty="0"/>
              <a:t>o Cooperates with other children </a:t>
            </a:r>
          </a:p>
          <a:p>
            <a:pPr marL="0" indent="0">
              <a:buNone/>
            </a:pPr>
            <a:r>
              <a:rPr lang="en-US" dirty="0"/>
              <a:t>o Often can’t tell what’s real and what’s make-believe </a:t>
            </a:r>
          </a:p>
          <a:p>
            <a:pPr marL="0" indent="0">
              <a:buNone/>
            </a:pPr>
            <a:r>
              <a:rPr lang="en-US" dirty="0"/>
              <a:t>o Talks about what she likes and what she is interested in</a:t>
            </a:r>
          </a:p>
        </p:txBody>
      </p:sp>
      <p:sp>
        <p:nvSpPr>
          <p:cNvPr id="5" name="TextBox 4">
            <a:extLst>
              <a:ext uri="{FF2B5EF4-FFF2-40B4-BE49-F238E27FC236}">
                <a16:creationId xmlns:a16="http://schemas.microsoft.com/office/drawing/2014/main" id="{84FDFD48-A170-4244-B8A3-EAC61DA1E457}"/>
              </a:ext>
            </a:extLst>
          </p:cNvPr>
          <p:cNvSpPr txBox="1"/>
          <p:nvPr/>
        </p:nvSpPr>
        <p:spPr>
          <a:xfrm>
            <a:off x="6262255" y="2216727"/>
            <a:ext cx="4792599" cy="1477328"/>
          </a:xfrm>
          <a:prstGeom prst="rect">
            <a:avLst/>
          </a:prstGeom>
          <a:noFill/>
        </p:spPr>
        <p:txBody>
          <a:bodyPr wrap="square" rtlCol="0">
            <a:spAutoFit/>
          </a:bodyPr>
          <a:lstStyle/>
          <a:p>
            <a:r>
              <a:rPr lang="en-US" b="1" dirty="0"/>
              <a:t>Movement/Physical Development </a:t>
            </a:r>
          </a:p>
          <a:p>
            <a:r>
              <a:rPr lang="en-US" dirty="0"/>
              <a:t>o Hops and stands on one foot up to 2 seconds</a:t>
            </a:r>
          </a:p>
          <a:p>
            <a:r>
              <a:rPr lang="en-US" dirty="0"/>
              <a:t>o Catches a bounced ball most of the time </a:t>
            </a:r>
          </a:p>
          <a:p>
            <a:r>
              <a:rPr lang="en-US" dirty="0"/>
              <a:t>o Pours, cuts with supervision, and mashes own food</a:t>
            </a:r>
          </a:p>
        </p:txBody>
      </p:sp>
      <p:sp>
        <p:nvSpPr>
          <p:cNvPr id="6" name="TextBox 5">
            <a:extLst>
              <a:ext uri="{FF2B5EF4-FFF2-40B4-BE49-F238E27FC236}">
                <a16:creationId xmlns:a16="http://schemas.microsoft.com/office/drawing/2014/main" id="{207BCACC-D23C-5E42-B8FF-0B667FCC627A}"/>
              </a:ext>
            </a:extLst>
          </p:cNvPr>
          <p:cNvSpPr txBox="1"/>
          <p:nvPr/>
        </p:nvSpPr>
        <p:spPr>
          <a:xfrm>
            <a:off x="6262255" y="3962400"/>
            <a:ext cx="5569527" cy="2031325"/>
          </a:xfrm>
          <a:prstGeom prst="rect">
            <a:avLst/>
          </a:prstGeom>
          <a:noFill/>
        </p:spPr>
        <p:txBody>
          <a:bodyPr wrap="square" rtlCol="0">
            <a:spAutoFit/>
          </a:bodyPr>
          <a:lstStyle/>
          <a:p>
            <a:r>
              <a:rPr lang="en-US" b="1" dirty="0"/>
              <a:t>Language/Communication </a:t>
            </a:r>
          </a:p>
          <a:p>
            <a:r>
              <a:rPr lang="en-US" dirty="0"/>
              <a:t>o Knows some basic rules of grammar, such as correctly using “he” and “she” </a:t>
            </a:r>
          </a:p>
          <a:p>
            <a:r>
              <a:rPr lang="en-US" dirty="0"/>
              <a:t>o Sings a song or says a poem from memory such as the “Itsy Bitsy Spider” or the “Wheels on the Bus” </a:t>
            </a:r>
          </a:p>
          <a:p>
            <a:r>
              <a:rPr lang="en-US" dirty="0"/>
              <a:t>o Tells stories </a:t>
            </a:r>
          </a:p>
          <a:p>
            <a:r>
              <a:rPr lang="en-US" dirty="0"/>
              <a:t>o Can say first and last name</a:t>
            </a:r>
          </a:p>
        </p:txBody>
      </p:sp>
      <p:pic>
        <p:nvPicPr>
          <p:cNvPr id="7" name="Picture 6">
            <a:extLst>
              <a:ext uri="{FF2B5EF4-FFF2-40B4-BE49-F238E27FC236}">
                <a16:creationId xmlns:a16="http://schemas.microsoft.com/office/drawing/2014/main" id="{BEE42296-2823-2847-922F-B7699E7DB80B}"/>
              </a:ext>
            </a:extLst>
          </p:cNvPr>
          <p:cNvPicPr>
            <a:picLocks noChangeAspect="1"/>
          </p:cNvPicPr>
          <p:nvPr/>
        </p:nvPicPr>
        <p:blipFill>
          <a:blip r:embed="rId2"/>
          <a:stretch>
            <a:fillRect/>
          </a:stretch>
        </p:blipFill>
        <p:spPr>
          <a:xfrm>
            <a:off x="3186545" y="5098473"/>
            <a:ext cx="2648874" cy="1445393"/>
          </a:xfrm>
          <a:prstGeom prst="rect">
            <a:avLst/>
          </a:prstGeom>
        </p:spPr>
      </p:pic>
    </p:spTree>
    <p:extLst>
      <p:ext uri="{BB962C8B-B14F-4D97-AF65-F5344CB8AC3E}">
        <p14:creationId xmlns:p14="http://schemas.microsoft.com/office/powerpoint/2010/main" val="4638249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1186</TotalTime>
  <Words>1825</Words>
  <Application>Microsoft Macintosh PowerPoint</Application>
  <PresentationFormat>Widescreen</PresentationFormat>
  <Paragraphs>162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MT</vt:lpstr>
      <vt:lpstr>Gallery</vt:lpstr>
      <vt:lpstr>PreSchool Curriculum</vt:lpstr>
      <vt:lpstr>Pre-Kindergarten: What do We know?</vt:lpstr>
      <vt:lpstr>Pre-Kindergarten:  What does the Research Say?</vt:lpstr>
      <vt:lpstr>Impacts of Experience Prior to Pre-K</vt:lpstr>
      <vt:lpstr>Impacts of Experiences During Pre-Kindergarten</vt:lpstr>
      <vt:lpstr>Pre-K Curriculum</vt:lpstr>
      <vt:lpstr>Key Factors in Pre-K curriculum</vt:lpstr>
      <vt:lpstr>High Quality Pre-K classroom: NAEYC</vt:lpstr>
      <vt:lpstr>Pre-Kindergarten: 4 Year Old Milestones </vt:lpstr>
      <vt:lpstr>4 Year Old Milestones &amp; standards</vt:lpstr>
      <vt:lpstr>Types of Preschools: Florida</vt:lpstr>
      <vt:lpstr>Experience with PreSchool Types</vt:lpstr>
      <vt:lpstr>Voluntary Prekindergarten </vt:lpstr>
      <vt:lpstr>Head Start</vt:lpstr>
      <vt:lpstr>Readiness: Turn and Talk</vt:lpstr>
      <vt:lpstr>Voluntary Prekindergarten: Curriculum</vt:lpstr>
      <vt:lpstr>Kindergarten Readiness</vt:lpstr>
      <vt:lpstr>Florida Kindergarten Readiness Screener </vt:lpstr>
      <vt:lpstr>STAR Literacy Content</vt:lpstr>
      <vt:lpstr>STAR Literacy Content</vt:lpstr>
      <vt:lpstr>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Curriculum</dc:title>
  <dc:creator>Microsoft Office User</dc:creator>
  <cp:lastModifiedBy>Sara Michael Luna</cp:lastModifiedBy>
  <cp:revision>10</cp:revision>
  <dcterms:created xsi:type="dcterms:W3CDTF">2020-11-09T18:21:00Z</dcterms:created>
  <dcterms:modified xsi:type="dcterms:W3CDTF">2021-11-16T14:12:08Z</dcterms:modified>
</cp:coreProperties>
</file>