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8" r:id="rId3"/>
    <p:sldId id="267" r:id="rId4"/>
    <p:sldId id="266" r:id="rId5"/>
    <p:sldId id="258" r:id="rId6"/>
    <p:sldId id="257" r:id="rId7"/>
    <p:sldId id="259" r:id="rId8"/>
    <p:sldId id="260" r:id="rId9"/>
    <p:sldId id="261" r:id="rId10"/>
    <p:sldId id="262" r:id="rId11"/>
    <p:sldId id="263"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33"/>
    <p:restoredTop sz="94674"/>
  </p:normalViewPr>
  <p:slideViewPr>
    <p:cSldViewPr snapToGrid="0" snapToObjects="1">
      <p:cViewPr varScale="1">
        <p:scale>
          <a:sx n="145" d="100"/>
          <a:sy n="145" d="100"/>
        </p:scale>
        <p:origin x="192" y="3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226E8-161C-314D-ACF6-0E9E6F6AAE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6364CB-0B88-1645-8C37-0683BEA561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8936A3-ACF5-4440-9C30-6F2A03BC4D37}"/>
              </a:ext>
            </a:extLst>
          </p:cNvPr>
          <p:cNvSpPr>
            <a:spLocks noGrp="1"/>
          </p:cNvSpPr>
          <p:nvPr>
            <p:ph type="dt" sz="half" idx="10"/>
          </p:nvPr>
        </p:nvSpPr>
        <p:spPr/>
        <p:txBody>
          <a:bodyPr/>
          <a:lstStyle/>
          <a:p>
            <a:fld id="{9490BAB8-23B1-0240-9CDD-896105F219A4}" type="datetimeFigureOut">
              <a:rPr lang="en-US" smtClean="0"/>
              <a:t>2/15/22</a:t>
            </a:fld>
            <a:endParaRPr lang="en-US" dirty="0"/>
          </a:p>
        </p:txBody>
      </p:sp>
      <p:sp>
        <p:nvSpPr>
          <p:cNvPr id="5" name="Footer Placeholder 4">
            <a:extLst>
              <a:ext uri="{FF2B5EF4-FFF2-40B4-BE49-F238E27FC236}">
                <a16:creationId xmlns:a16="http://schemas.microsoft.com/office/drawing/2014/main" id="{627C1086-11E7-D640-B0B9-C6EAA9C703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4FC246-EE2F-EC4D-81DA-1731B893BEDE}"/>
              </a:ext>
            </a:extLst>
          </p:cNvPr>
          <p:cNvSpPr>
            <a:spLocks noGrp="1"/>
          </p:cNvSpPr>
          <p:nvPr>
            <p:ph type="sldNum" sz="quarter" idx="12"/>
          </p:nvPr>
        </p:nvSpPr>
        <p:spPr/>
        <p:txBody>
          <a:bodyPr/>
          <a:lstStyle/>
          <a:p>
            <a:fld id="{9B52CA8A-6272-4842-BB1B-A36EC9AE1330}" type="slidenum">
              <a:rPr lang="en-US" smtClean="0"/>
              <a:t>‹#›</a:t>
            </a:fld>
            <a:endParaRPr lang="en-US" dirty="0"/>
          </a:p>
        </p:txBody>
      </p:sp>
    </p:spTree>
    <p:extLst>
      <p:ext uri="{BB962C8B-B14F-4D97-AF65-F5344CB8AC3E}">
        <p14:creationId xmlns:p14="http://schemas.microsoft.com/office/powerpoint/2010/main" val="160135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F303B-9D24-084F-ADB7-E6BFA805D4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E0572D-27FF-FB4B-B38E-C5E0587E6F9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3BF641-7094-DA4D-90AF-B540950EAC14}"/>
              </a:ext>
            </a:extLst>
          </p:cNvPr>
          <p:cNvSpPr>
            <a:spLocks noGrp="1"/>
          </p:cNvSpPr>
          <p:nvPr>
            <p:ph type="dt" sz="half" idx="10"/>
          </p:nvPr>
        </p:nvSpPr>
        <p:spPr/>
        <p:txBody>
          <a:bodyPr/>
          <a:lstStyle/>
          <a:p>
            <a:fld id="{9490BAB8-23B1-0240-9CDD-896105F219A4}" type="datetimeFigureOut">
              <a:rPr lang="en-US" smtClean="0"/>
              <a:t>2/15/22</a:t>
            </a:fld>
            <a:endParaRPr lang="en-US" dirty="0"/>
          </a:p>
        </p:txBody>
      </p:sp>
      <p:sp>
        <p:nvSpPr>
          <p:cNvPr id="5" name="Footer Placeholder 4">
            <a:extLst>
              <a:ext uri="{FF2B5EF4-FFF2-40B4-BE49-F238E27FC236}">
                <a16:creationId xmlns:a16="http://schemas.microsoft.com/office/drawing/2014/main" id="{A8178B54-276A-374C-AB62-3E364A766E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415F8F-DF6E-844D-A63E-8E966D26ACCA}"/>
              </a:ext>
            </a:extLst>
          </p:cNvPr>
          <p:cNvSpPr>
            <a:spLocks noGrp="1"/>
          </p:cNvSpPr>
          <p:nvPr>
            <p:ph type="sldNum" sz="quarter" idx="12"/>
          </p:nvPr>
        </p:nvSpPr>
        <p:spPr/>
        <p:txBody>
          <a:bodyPr/>
          <a:lstStyle/>
          <a:p>
            <a:fld id="{9B52CA8A-6272-4842-BB1B-A36EC9AE1330}" type="slidenum">
              <a:rPr lang="en-US" smtClean="0"/>
              <a:t>‹#›</a:t>
            </a:fld>
            <a:endParaRPr lang="en-US" dirty="0"/>
          </a:p>
        </p:txBody>
      </p:sp>
    </p:spTree>
    <p:extLst>
      <p:ext uri="{BB962C8B-B14F-4D97-AF65-F5344CB8AC3E}">
        <p14:creationId xmlns:p14="http://schemas.microsoft.com/office/powerpoint/2010/main" val="1514166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2D7F5B-F088-6741-ABC7-81DC783D75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861B00-DA7E-104F-B85E-9557E802D85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26BE53-59AC-4645-A13C-46131FF4EEDD}"/>
              </a:ext>
            </a:extLst>
          </p:cNvPr>
          <p:cNvSpPr>
            <a:spLocks noGrp="1"/>
          </p:cNvSpPr>
          <p:nvPr>
            <p:ph type="dt" sz="half" idx="10"/>
          </p:nvPr>
        </p:nvSpPr>
        <p:spPr/>
        <p:txBody>
          <a:bodyPr/>
          <a:lstStyle/>
          <a:p>
            <a:fld id="{9490BAB8-23B1-0240-9CDD-896105F219A4}" type="datetimeFigureOut">
              <a:rPr lang="en-US" smtClean="0"/>
              <a:t>2/15/22</a:t>
            </a:fld>
            <a:endParaRPr lang="en-US" dirty="0"/>
          </a:p>
        </p:txBody>
      </p:sp>
      <p:sp>
        <p:nvSpPr>
          <p:cNvPr id="5" name="Footer Placeholder 4">
            <a:extLst>
              <a:ext uri="{FF2B5EF4-FFF2-40B4-BE49-F238E27FC236}">
                <a16:creationId xmlns:a16="http://schemas.microsoft.com/office/drawing/2014/main" id="{152EEAB6-0E5B-3E41-A5D0-9D380EC7D3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04315D2-48EC-7A4B-BBB9-A254826F186A}"/>
              </a:ext>
            </a:extLst>
          </p:cNvPr>
          <p:cNvSpPr>
            <a:spLocks noGrp="1"/>
          </p:cNvSpPr>
          <p:nvPr>
            <p:ph type="sldNum" sz="quarter" idx="12"/>
          </p:nvPr>
        </p:nvSpPr>
        <p:spPr/>
        <p:txBody>
          <a:bodyPr/>
          <a:lstStyle/>
          <a:p>
            <a:fld id="{9B52CA8A-6272-4842-BB1B-A36EC9AE1330}" type="slidenum">
              <a:rPr lang="en-US" smtClean="0"/>
              <a:t>‹#›</a:t>
            </a:fld>
            <a:endParaRPr lang="en-US" dirty="0"/>
          </a:p>
        </p:txBody>
      </p:sp>
    </p:spTree>
    <p:extLst>
      <p:ext uri="{BB962C8B-B14F-4D97-AF65-F5344CB8AC3E}">
        <p14:creationId xmlns:p14="http://schemas.microsoft.com/office/powerpoint/2010/main" val="3367792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45B2-F13B-BE45-8866-7440F7AFBB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1720C8-98D8-D64F-92F0-53175A151AD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4F0F7-CC2B-CA45-90B4-B93769E8C613}"/>
              </a:ext>
            </a:extLst>
          </p:cNvPr>
          <p:cNvSpPr>
            <a:spLocks noGrp="1"/>
          </p:cNvSpPr>
          <p:nvPr>
            <p:ph type="dt" sz="half" idx="10"/>
          </p:nvPr>
        </p:nvSpPr>
        <p:spPr/>
        <p:txBody>
          <a:bodyPr/>
          <a:lstStyle/>
          <a:p>
            <a:fld id="{9490BAB8-23B1-0240-9CDD-896105F219A4}" type="datetimeFigureOut">
              <a:rPr lang="en-US" smtClean="0"/>
              <a:t>2/15/22</a:t>
            </a:fld>
            <a:endParaRPr lang="en-US" dirty="0"/>
          </a:p>
        </p:txBody>
      </p:sp>
      <p:sp>
        <p:nvSpPr>
          <p:cNvPr id="5" name="Footer Placeholder 4">
            <a:extLst>
              <a:ext uri="{FF2B5EF4-FFF2-40B4-BE49-F238E27FC236}">
                <a16:creationId xmlns:a16="http://schemas.microsoft.com/office/drawing/2014/main" id="{E2B6B1F5-8347-8F4B-B6E0-519C8AC60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5498C1-C0C7-BF49-A25E-2D2C361A8A35}"/>
              </a:ext>
            </a:extLst>
          </p:cNvPr>
          <p:cNvSpPr>
            <a:spLocks noGrp="1"/>
          </p:cNvSpPr>
          <p:nvPr>
            <p:ph type="sldNum" sz="quarter" idx="12"/>
          </p:nvPr>
        </p:nvSpPr>
        <p:spPr/>
        <p:txBody>
          <a:bodyPr/>
          <a:lstStyle/>
          <a:p>
            <a:fld id="{9B52CA8A-6272-4842-BB1B-A36EC9AE1330}" type="slidenum">
              <a:rPr lang="en-US" smtClean="0"/>
              <a:t>‹#›</a:t>
            </a:fld>
            <a:endParaRPr lang="en-US" dirty="0"/>
          </a:p>
        </p:txBody>
      </p:sp>
    </p:spTree>
    <p:extLst>
      <p:ext uri="{BB962C8B-B14F-4D97-AF65-F5344CB8AC3E}">
        <p14:creationId xmlns:p14="http://schemas.microsoft.com/office/powerpoint/2010/main" val="1836635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142F3-241F-B94D-B4A1-9CB913E5D3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1759EE-6B0A-0E4D-8C0B-A48315CD97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BBA9E41-A272-8C4F-91A2-357984882FBA}"/>
              </a:ext>
            </a:extLst>
          </p:cNvPr>
          <p:cNvSpPr>
            <a:spLocks noGrp="1"/>
          </p:cNvSpPr>
          <p:nvPr>
            <p:ph type="dt" sz="half" idx="10"/>
          </p:nvPr>
        </p:nvSpPr>
        <p:spPr/>
        <p:txBody>
          <a:bodyPr/>
          <a:lstStyle/>
          <a:p>
            <a:fld id="{9490BAB8-23B1-0240-9CDD-896105F219A4}" type="datetimeFigureOut">
              <a:rPr lang="en-US" smtClean="0"/>
              <a:t>2/15/22</a:t>
            </a:fld>
            <a:endParaRPr lang="en-US" dirty="0"/>
          </a:p>
        </p:txBody>
      </p:sp>
      <p:sp>
        <p:nvSpPr>
          <p:cNvPr id="5" name="Footer Placeholder 4">
            <a:extLst>
              <a:ext uri="{FF2B5EF4-FFF2-40B4-BE49-F238E27FC236}">
                <a16:creationId xmlns:a16="http://schemas.microsoft.com/office/drawing/2014/main" id="{D52CE57B-4337-8240-A7F6-382E1BB313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8659F6-405B-1D44-9D48-7414E401EE13}"/>
              </a:ext>
            </a:extLst>
          </p:cNvPr>
          <p:cNvSpPr>
            <a:spLocks noGrp="1"/>
          </p:cNvSpPr>
          <p:nvPr>
            <p:ph type="sldNum" sz="quarter" idx="12"/>
          </p:nvPr>
        </p:nvSpPr>
        <p:spPr/>
        <p:txBody>
          <a:bodyPr/>
          <a:lstStyle/>
          <a:p>
            <a:fld id="{9B52CA8A-6272-4842-BB1B-A36EC9AE1330}" type="slidenum">
              <a:rPr lang="en-US" smtClean="0"/>
              <a:t>‹#›</a:t>
            </a:fld>
            <a:endParaRPr lang="en-US" dirty="0"/>
          </a:p>
        </p:txBody>
      </p:sp>
    </p:spTree>
    <p:extLst>
      <p:ext uri="{BB962C8B-B14F-4D97-AF65-F5344CB8AC3E}">
        <p14:creationId xmlns:p14="http://schemas.microsoft.com/office/powerpoint/2010/main" val="775820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25E7B-DC93-E047-9B73-15312EBEA0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585A4B-A807-4F40-AE26-7EBE2FDEA6E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D7B1A7-0614-9544-9D66-F638CC54629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8AA68D-EFE2-B240-8D1C-A2279D113823}"/>
              </a:ext>
            </a:extLst>
          </p:cNvPr>
          <p:cNvSpPr>
            <a:spLocks noGrp="1"/>
          </p:cNvSpPr>
          <p:nvPr>
            <p:ph type="dt" sz="half" idx="10"/>
          </p:nvPr>
        </p:nvSpPr>
        <p:spPr/>
        <p:txBody>
          <a:bodyPr/>
          <a:lstStyle/>
          <a:p>
            <a:fld id="{9490BAB8-23B1-0240-9CDD-896105F219A4}" type="datetimeFigureOut">
              <a:rPr lang="en-US" smtClean="0"/>
              <a:t>2/15/22</a:t>
            </a:fld>
            <a:endParaRPr lang="en-US" dirty="0"/>
          </a:p>
        </p:txBody>
      </p:sp>
      <p:sp>
        <p:nvSpPr>
          <p:cNvPr id="6" name="Footer Placeholder 5">
            <a:extLst>
              <a:ext uri="{FF2B5EF4-FFF2-40B4-BE49-F238E27FC236}">
                <a16:creationId xmlns:a16="http://schemas.microsoft.com/office/drawing/2014/main" id="{88F1861D-0D7C-9842-844B-1F1ACA4BB85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DE3E01E-C18A-A043-ADB8-2EB70C5CF30C}"/>
              </a:ext>
            </a:extLst>
          </p:cNvPr>
          <p:cNvSpPr>
            <a:spLocks noGrp="1"/>
          </p:cNvSpPr>
          <p:nvPr>
            <p:ph type="sldNum" sz="quarter" idx="12"/>
          </p:nvPr>
        </p:nvSpPr>
        <p:spPr/>
        <p:txBody>
          <a:bodyPr/>
          <a:lstStyle/>
          <a:p>
            <a:fld id="{9B52CA8A-6272-4842-BB1B-A36EC9AE1330}" type="slidenum">
              <a:rPr lang="en-US" smtClean="0"/>
              <a:t>‹#›</a:t>
            </a:fld>
            <a:endParaRPr lang="en-US" dirty="0"/>
          </a:p>
        </p:txBody>
      </p:sp>
    </p:spTree>
    <p:extLst>
      <p:ext uri="{BB962C8B-B14F-4D97-AF65-F5344CB8AC3E}">
        <p14:creationId xmlns:p14="http://schemas.microsoft.com/office/powerpoint/2010/main" val="2848752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D1021-CAFF-FC41-BB39-4FA06DC976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EE0058-C3A2-B84E-901B-20618BE7F8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2ACB40D-29FE-F04A-98FF-9FFE13D940F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6C34D3-6EEC-AF45-A09D-875BFD1D3D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206646A-E832-EE45-BDD9-4BB552D7D5C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C5BE47-68E3-2749-AEC2-D23E362ECCFD}"/>
              </a:ext>
            </a:extLst>
          </p:cNvPr>
          <p:cNvSpPr>
            <a:spLocks noGrp="1"/>
          </p:cNvSpPr>
          <p:nvPr>
            <p:ph type="dt" sz="half" idx="10"/>
          </p:nvPr>
        </p:nvSpPr>
        <p:spPr/>
        <p:txBody>
          <a:bodyPr/>
          <a:lstStyle/>
          <a:p>
            <a:fld id="{9490BAB8-23B1-0240-9CDD-896105F219A4}" type="datetimeFigureOut">
              <a:rPr lang="en-US" smtClean="0"/>
              <a:t>2/15/22</a:t>
            </a:fld>
            <a:endParaRPr lang="en-US" dirty="0"/>
          </a:p>
        </p:txBody>
      </p:sp>
      <p:sp>
        <p:nvSpPr>
          <p:cNvPr id="8" name="Footer Placeholder 7">
            <a:extLst>
              <a:ext uri="{FF2B5EF4-FFF2-40B4-BE49-F238E27FC236}">
                <a16:creationId xmlns:a16="http://schemas.microsoft.com/office/drawing/2014/main" id="{DEDB5EB0-61B4-9C40-822B-E09876529C8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011791A-FBCE-4F41-8EEE-FABF5AC324E7}"/>
              </a:ext>
            </a:extLst>
          </p:cNvPr>
          <p:cNvSpPr>
            <a:spLocks noGrp="1"/>
          </p:cNvSpPr>
          <p:nvPr>
            <p:ph type="sldNum" sz="quarter" idx="12"/>
          </p:nvPr>
        </p:nvSpPr>
        <p:spPr/>
        <p:txBody>
          <a:bodyPr/>
          <a:lstStyle/>
          <a:p>
            <a:fld id="{9B52CA8A-6272-4842-BB1B-A36EC9AE1330}" type="slidenum">
              <a:rPr lang="en-US" smtClean="0"/>
              <a:t>‹#›</a:t>
            </a:fld>
            <a:endParaRPr lang="en-US" dirty="0"/>
          </a:p>
        </p:txBody>
      </p:sp>
    </p:spTree>
    <p:extLst>
      <p:ext uri="{BB962C8B-B14F-4D97-AF65-F5344CB8AC3E}">
        <p14:creationId xmlns:p14="http://schemas.microsoft.com/office/powerpoint/2010/main" val="557799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65952-2F56-E84E-BB26-DF1D659360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79F6F7-FCC9-6C4C-B34C-0FE707052F16}"/>
              </a:ext>
            </a:extLst>
          </p:cNvPr>
          <p:cNvSpPr>
            <a:spLocks noGrp="1"/>
          </p:cNvSpPr>
          <p:nvPr>
            <p:ph type="dt" sz="half" idx="10"/>
          </p:nvPr>
        </p:nvSpPr>
        <p:spPr/>
        <p:txBody>
          <a:bodyPr/>
          <a:lstStyle/>
          <a:p>
            <a:fld id="{9490BAB8-23B1-0240-9CDD-896105F219A4}" type="datetimeFigureOut">
              <a:rPr lang="en-US" smtClean="0"/>
              <a:t>2/15/22</a:t>
            </a:fld>
            <a:endParaRPr lang="en-US" dirty="0"/>
          </a:p>
        </p:txBody>
      </p:sp>
      <p:sp>
        <p:nvSpPr>
          <p:cNvPr id="4" name="Footer Placeholder 3">
            <a:extLst>
              <a:ext uri="{FF2B5EF4-FFF2-40B4-BE49-F238E27FC236}">
                <a16:creationId xmlns:a16="http://schemas.microsoft.com/office/drawing/2014/main" id="{B564DE0F-7895-AA47-BEFA-B11B946A068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D4CA6BA-B7AA-B148-9279-E7EBB758A0DE}"/>
              </a:ext>
            </a:extLst>
          </p:cNvPr>
          <p:cNvSpPr>
            <a:spLocks noGrp="1"/>
          </p:cNvSpPr>
          <p:nvPr>
            <p:ph type="sldNum" sz="quarter" idx="12"/>
          </p:nvPr>
        </p:nvSpPr>
        <p:spPr/>
        <p:txBody>
          <a:bodyPr/>
          <a:lstStyle/>
          <a:p>
            <a:fld id="{9B52CA8A-6272-4842-BB1B-A36EC9AE1330}" type="slidenum">
              <a:rPr lang="en-US" smtClean="0"/>
              <a:t>‹#›</a:t>
            </a:fld>
            <a:endParaRPr lang="en-US" dirty="0"/>
          </a:p>
        </p:txBody>
      </p:sp>
    </p:spTree>
    <p:extLst>
      <p:ext uri="{BB962C8B-B14F-4D97-AF65-F5344CB8AC3E}">
        <p14:creationId xmlns:p14="http://schemas.microsoft.com/office/powerpoint/2010/main" val="2075575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718267-B609-B245-97D1-C6CAA6F1E0A4}"/>
              </a:ext>
            </a:extLst>
          </p:cNvPr>
          <p:cNvSpPr>
            <a:spLocks noGrp="1"/>
          </p:cNvSpPr>
          <p:nvPr>
            <p:ph type="dt" sz="half" idx="10"/>
          </p:nvPr>
        </p:nvSpPr>
        <p:spPr/>
        <p:txBody>
          <a:bodyPr/>
          <a:lstStyle/>
          <a:p>
            <a:fld id="{9490BAB8-23B1-0240-9CDD-896105F219A4}" type="datetimeFigureOut">
              <a:rPr lang="en-US" smtClean="0"/>
              <a:t>2/15/22</a:t>
            </a:fld>
            <a:endParaRPr lang="en-US" dirty="0"/>
          </a:p>
        </p:txBody>
      </p:sp>
      <p:sp>
        <p:nvSpPr>
          <p:cNvPr id="3" name="Footer Placeholder 2">
            <a:extLst>
              <a:ext uri="{FF2B5EF4-FFF2-40B4-BE49-F238E27FC236}">
                <a16:creationId xmlns:a16="http://schemas.microsoft.com/office/drawing/2014/main" id="{27C92229-80EC-A44B-8BE1-62DC227C9D0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E5F3854-9BFE-E343-B769-A5E9E7389E16}"/>
              </a:ext>
            </a:extLst>
          </p:cNvPr>
          <p:cNvSpPr>
            <a:spLocks noGrp="1"/>
          </p:cNvSpPr>
          <p:nvPr>
            <p:ph type="sldNum" sz="quarter" idx="12"/>
          </p:nvPr>
        </p:nvSpPr>
        <p:spPr/>
        <p:txBody>
          <a:bodyPr/>
          <a:lstStyle/>
          <a:p>
            <a:fld id="{9B52CA8A-6272-4842-BB1B-A36EC9AE1330}" type="slidenum">
              <a:rPr lang="en-US" smtClean="0"/>
              <a:t>‹#›</a:t>
            </a:fld>
            <a:endParaRPr lang="en-US" dirty="0"/>
          </a:p>
        </p:txBody>
      </p:sp>
    </p:spTree>
    <p:extLst>
      <p:ext uri="{BB962C8B-B14F-4D97-AF65-F5344CB8AC3E}">
        <p14:creationId xmlns:p14="http://schemas.microsoft.com/office/powerpoint/2010/main" val="3338474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D41B-FAB9-BC48-B79A-5C7F71C49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9CB8F8-73EF-E846-AD29-B367477D0A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5FAB79-D609-0E4D-9F8B-D7CFDEC577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1F0343-3337-5344-9597-E8771F773445}"/>
              </a:ext>
            </a:extLst>
          </p:cNvPr>
          <p:cNvSpPr>
            <a:spLocks noGrp="1"/>
          </p:cNvSpPr>
          <p:nvPr>
            <p:ph type="dt" sz="half" idx="10"/>
          </p:nvPr>
        </p:nvSpPr>
        <p:spPr/>
        <p:txBody>
          <a:bodyPr/>
          <a:lstStyle/>
          <a:p>
            <a:fld id="{9490BAB8-23B1-0240-9CDD-896105F219A4}" type="datetimeFigureOut">
              <a:rPr lang="en-US" smtClean="0"/>
              <a:t>2/15/22</a:t>
            </a:fld>
            <a:endParaRPr lang="en-US" dirty="0"/>
          </a:p>
        </p:txBody>
      </p:sp>
      <p:sp>
        <p:nvSpPr>
          <p:cNvPr id="6" name="Footer Placeholder 5">
            <a:extLst>
              <a:ext uri="{FF2B5EF4-FFF2-40B4-BE49-F238E27FC236}">
                <a16:creationId xmlns:a16="http://schemas.microsoft.com/office/drawing/2014/main" id="{69CF9C59-01F1-6348-9E71-2C1A83BF39D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A65ADC6-CE72-BB49-837F-BDF7E77CB8D4}"/>
              </a:ext>
            </a:extLst>
          </p:cNvPr>
          <p:cNvSpPr>
            <a:spLocks noGrp="1"/>
          </p:cNvSpPr>
          <p:nvPr>
            <p:ph type="sldNum" sz="quarter" idx="12"/>
          </p:nvPr>
        </p:nvSpPr>
        <p:spPr/>
        <p:txBody>
          <a:bodyPr/>
          <a:lstStyle/>
          <a:p>
            <a:fld id="{9B52CA8A-6272-4842-BB1B-A36EC9AE1330}" type="slidenum">
              <a:rPr lang="en-US" smtClean="0"/>
              <a:t>‹#›</a:t>
            </a:fld>
            <a:endParaRPr lang="en-US" dirty="0"/>
          </a:p>
        </p:txBody>
      </p:sp>
    </p:spTree>
    <p:extLst>
      <p:ext uri="{BB962C8B-B14F-4D97-AF65-F5344CB8AC3E}">
        <p14:creationId xmlns:p14="http://schemas.microsoft.com/office/powerpoint/2010/main" val="7311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B4FDB-EDEC-384D-ACDD-E65270717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B62D43-BBE8-3441-B309-98BFA0A03E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9F24B79-6BCF-3643-99C9-B3D7810CFE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201D2A-A8F5-B648-818E-5EBB78D97A3E}"/>
              </a:ext>
            </a:extLst>
          </p:cNvPr>
          <p:cNvSpPr>
            <a:spLocks noGrp="1"/>
          </p:cNvSpPr>
          <p:nvPr>
            <p:ph type="dt" sz="half" idx="10"/>
          </p:nvPr>
        </p:nvSpPr>
        <p:spPr/>
        <p:txBody>
          <a:bodyPr/>
          <a:lstStyle/>
          <a:p>
            <a:fld id="{9490BAB8-23B1-0240-9CDD-896105F219A4}" type="datetimeFigureOut">
              <a:rPr lang="en-US" smtClean="0"/>
              <a:t>2/15/22</a:t>
            </a:fld>
            <a:endParaRPr lang="en-US" dirty="0"/>
          </a:p>
        </p:txBody>
      </p:sp>
      <p:sp>
        <p:nvSpPr>
          <p:cNvPr id="6" name="Footer Placeholder 5">
            <a:extLst>
              <a:ext uri="{FF2B5EF4-FFF2-40B4-BE49-F238E27FC236}">
                <a16:creationId xmlns:a16="http://schemas.microsoft.com/office/drawing/2014/main" id="{99F858BB-4711-A443-B9D4-4AD98AA5E8C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89489AA-0269-AB46-99E6-DC88612B7F9C}"/>
              </a:ext>
            </a:extLst>
          </p:cNvPr>
          <p:cNvSpPr>
            <a:spLocks noGrp="1"/>
          </p:cNvSpPr>
          <p:nvPr>
            <p:ph type="sldNum" sz="quarter" idx="12"/>
          </p:nvPr>
        </p:nvSpPr>
        <p:spPr/>
        <p:txBody>
          <a:bodyPr/>
          <a:lstStyle/>
          <a:p>
            <a:fld id="{9B52CA8A-6272-4842-BB1B-A36EC9AE1330}" type="slidenum">
              <a:rPr lang="en-US" smtClean="0"/>
              <a:t>‹#›</a:t>
            </a:fld>
            <a:endParaRPr lang="en-US" dirty="0"/>
          </a:p>
        </p:txBody>
      </p:sp>
    </p:spTree>
    <p:extLst>
      <p:ext uri="{BB962C8B-B14F-4D97-AF65-F5344CB8AC3E}">
        <p14:creationId xmlns:p14="http://schemas.microsoft.com/office/powerpoint/2010/main" val="1438519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71C627-3889-394F-9B04-EE78EA44B0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0D4ED8-7C43-CE47-8581-D93432312F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5C5716-1934-A844-9167-7F70134C2C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90BAB8-23B1-0240-9CDD-896105F219A4}" type="datetimeFigureOut">
              <a:rPr lang="en-US" smtClean="0"/>
              <a:t>2/15/22</a:t>
            </a:fld>
            <a:endParaRPr lang="en-US" dirty="0"/>
          </a:p>
        </p:txBody>
      </p:sp>
      <p:sp>
        <p:nvSpPr>
          <p:cNvPr id="5" name="Footer Placeholder 4">
            <a:extLst>
              <a:ext uri="{FF2B5EF4-FFF2-40B4-BE49-F238E27FC236}">
                <a16:creationId xmlns:a16="http://schemas.microsoft.com/office/drawing/2014/main" id="{AC1B7597-B5C4-AB43-B3D0-95E0E2F945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28FBCDE-6192-D845-9BB9-5EE7C27CB3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52CA8A-6272-4842-BB1B-A36EC9AE1330}" type="slidenum">
              <a:rPr lang="en-US" smtClean="0"/>
              <a:t>‹#›</a:t>
            </a:fld>
            <a:endParaRPr lang="en-US" dirty="0"/>
          </a:p>
        </p:txBody>
      </p:sp>
    </p:spTree>
    <p:extLst>
      <p:ext uri="{BB962C8B-B14F-4D97-AF65-F5344CB8AC3E}">
        <p14:creationId xmlns:p14="http://schemas.microsoft.com/office/powerpoint/2010/main" val="4143894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6.tiff"/><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tiff"/><Relationship Id="rId1" Type="http://schemas.openxmlformats.org/officeDocument/2006/relationships/slideLayout" Target="../slideLayouts/slideLayout7.xml"/><Relationship Id="rId4" Type="http://schemas.openxmlformats.org/officeDocument/2006/relationships/image" Target="../media/image22.tiff"/></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BECF1-BFA9-3144-9D4D-008B4013F46D}"/>
              </a:ext>
            </a:extLst>
          </p:cNvPr>
          <p:cNvSpPr>
            <a:spLocks noGrp="1"/>
          </p:cNvSpPr>
          <p:nvPr>
            <p:ph type="ctrTitle"/>
          </p:nvPr>
        </p:nvSpPr>
        <p:spPr>
          <a:xfrm>
            <a:off x="1524000" y="2353055"/>
            <a:ext cx="9144000" cy="1665245"/>
          </a:xfrm>
        </p:spPr>
        <p:txBody>
          <a:bodyPr>
            <a:normAutofit fontScale="90000"/>
          </a:bodyPr>
          <a:lstStyle/>
          <a:p>
            <a:r>
              <a:rPr lang="en-US" altLang="en-US" dirty="0">
                <a:ea typeface="ＭＳ Ｐゴシック" panose="020B0600070205080204" pitchFamily="34" charset="-128"/>
              </a:rPr>
              <a:t>How to…Read Aloud a book to young children</a:t>
            </a:r>
            <a:endParaRPr lang="en-US" dirty="0"/>
          </a:p>
        </p:txBody>
      </p:sp>
      <p:sp>
        <p:nvSpPr>
          <p:cNvPr id="3" name="Subtitle 2">
            <a:extLst>
              <a:ext uri="{FF2B5EF4-FFF2-40B4-BE49-F238E27FC236}">
                <a16:creationId xmlns:a16="http://schemas.microsoft.com/office/drawing/2014/main" id="{4744FA74-CB32-DB44-9357-4262A1A0843B}"/>
              </a:ext>
            </a:extLst>
          </p:cNvPr>
          <p:cNvSpPr>
            <a:spLocks noGrp="1"/>
          </p:cNvSpPr>
          <p:nvPr>
            <p:ph type="subTitle" idx="1"/>
          </p:nvPr>
        </p:nvSpPr>
        <p:spPr>
          <a:xfrm>
            <a:off x="1524000" y="4100892"/>
            <a:ext cx="9144000" cy="1156907"/>
          </a:xfrm>
        </p:spPr>
        <p:txBody>
          <a:bodyPr/>
          <a:lstStyle/>
          <a:p>
            <a:r>
              <a:rPr lang="en-US" dirty="0"/>
              <a:t>EEC 4268</a:t>
            </a:r>
          </a:p>
        </p:txBody>
      </p:sp>
      <p:pic>
        <p:nvPicPr>
          <p:cNvPr id="4" name="Picture 3">
            <a:extLst>
              <a:ext uri="{FF2B5EF4-FFF2-40B4-BE49-F238E27FC236}">
                <a16:creationId xmlns:a16="http://schemas.microsoft.com/office/drawing/2014/main" id="{4A970CD9-D5E0-A442-89A0-84231FF54490}"/>
              </a:ext>
            </a:extLst>
          </p:cNvPr>
          <p:cNvPicPr>
            <a:picLocks noChangeAspect="1"/>
          </p:cNvPicPr>
          <p:nvPr/>
        </p:nvPicPr>
        <p:blipFill>
          <a:blip r:embed="rId2"/>
          <a:stretch>
            <a:fillRect/>
          </a:stretch>
        </p:blipFill>
        <p:spPr>
          <a:xfrm>
            <a:off x="4624251" y="4584192"/>
            <a:ext cx="2769326" cy="2079745"/>
          </a:xfrm>
          <a:prstGeom prst="rect">
            <a:avLst/>
          </a:prstGeom>
        </p:spPr>
      </p:pic>
      <p:pic>
        <p:nvPicPr>
          <p:cNvPr id="5" name="Picture 4">
            <a:extLst>
              <a:ext uri="{FF2B5EF4-FFF2-40B4-BE49-F238E27FC236}">
                <a16:creationId xmlns:a16="http://schemas.microsoft.com/office/drawing/2014/main" id="{F2512D56-F394-9F4F-BB08-7B45FE9BAF4B}"/>
              </a:ext>
            </a:extLst>
          </p:cNvPr>
          <p:cNvPicPr>
            <a:picLocks noChangeAspect="1"/>
          </p:cNvPicPr>
          <p:nvPr/>
        </p:nvPicPr>
        <p:blipFill>
          <a:blip r:embed="rId3"/>
          <a:stretch>
            <a:fillRect/>
          </a:stretch>
        </p:blipFill>
        <p:spPr>
          <a:xfrm>
            <a:off x="377916" y="313133"/>
            <a:ext cx="2439914" cy="1882768"/>
          </a:xfrm>
          <a:prstGeom prst="rect">
            <a:avLst/>
          </a:prstGeom>
        </p:spPr>
      </p:pic>
      <p:pic>
        <p:nvPicPr>
          <p:cNvPr id="6" name="Picture 5">
            <a:extLst>
              <a:ext uri="{FF2B5EF4-FFF2-40B4-BE49-F238E27FC236}">
                <a16:creationId xmlns:a16="http://schemas.microsoft.com/office/drawing/2014/main" id="{3660FB42-129B-B747-BD2E-CEEF36AD1DA5}"/>
              </a:ext>
            </a:extLst>
          </p:cNvPr>
          <p:cNvPicPr>
            <a:picLocks noChangeAspect="1"/>
          </p:cNvPicPr>
          <p:nvPr/>
        </p:nvPicPr>
        <p:blipFill>
          <a:blip r:embed="rId4"/>
          <a:stretch>
            <a:fillRect/>
          </a:stretch>
        </p:blipFill>
        <p:spPr>
          <a:xfrm>
            <a:off x="3151113" y="468911"/>
            <a:ext cx="1838897" cy="1407906"/>
          </a:xfrm>
          <a:prstGeom prst="rect">
            <a:avLst/>
          </a:prstGeom>
        </p:spPr>
      </p:pic>
      <p:pic>
        <p:nvPicPr>
          <p:cNvPr id="7" name="Picture 6">
            <a:extLst>
              <a:ext uri="{FF2B5EF4-FFF2-40B4-BE49-F238E27FC236}">
                <a16:creationId xmlns:a16="http://schemas.microsoft.com/office/drawing/2014/main" id="{1262C7B8-162B-654B-9D54-B0CFDE13E184}"/>
              </a:ext>
            </a:extLst>
          </p:cNvPr>
          <p:cNvPicPr>
            <a:picLocks noChangeAspect="1"/>
          </p:cNvPicPr>
          <p:nvPr/>
        </p:nvPicPr>
        <p:blipFill>
          <a:blip r:embed="rId5"/>
          <a:stretch>
            <a:fillRect/>
          </a:stretch>
        </p:blipFill>
        <p:spPr>
          <a:xfrm>
            <a:off x="5323293" y="511663"/>
            <a:ext cx="2070284" cy="1478774"/>
          </a:xfrm>
          <a:prstGeom prst="rect">
            <a:avLst/>
          </a:prstGeom>
        </p:spPr>
      </p:pic>
      <p:pic>
        <p:nvPicPr>
          <p:cNvPr id="8" name="Picture 7">
            <a:extLst>
              <a:ext uri="{FF2B5EF4-FFF2-40B4-BE49-F238E27FC236}">
                <a16:creationId xmlns:a16="http://schemas.microsoft.com/office/drawing/2014/main" id="{2EEA2ACB-3E6F-744A-BE67-F93E8F7730E0}"/>
              </a:ext>
            </a:extLst>
          </p:cNvPr>
          <p:cNvPicPr>
            <a:picLocks noChangeAspect="1"/>
          </p:cNvPicPr>
          <p:nvPr/>
        </p:nvPicPr>
        <p:blipFill>
          <a:blip r:embed="rId6"/>
          <a:stretch>
            <a:fillRect/>
          </a:stretch>
        </p:blipFill>
        <p:spPr>
          <a:xfrm>
            <a:off x="7492636" y="511663"/>
            <a:ext cx="2202860" cy="1365153"/>
          </a:xfrm>
          <a:prstGeom prst="rect">
            <a:avLst/>
          </a:prstGeom>
        </p:spPr>
      </p:pic>
      <p:pic>
        <p:nvPicPr>
          <p:cNvPr id="9" name="Picture 8">
            <a:extLst>
              <a:ext uri="{FF2B5EF4-FFF2-40B4-BE49-F238E27FC236}">
                <a16:creationId xmlns:a16="http://schemas.microsoft.com/office/drawing/2014/main" id="{A28AE852-223B-F042-B763-723DF24B986A}"/>
              </a:ext>
            </a:extLst>
          </p:cNvPr>
          <p:cNvPicPr>
            <a:picLocks noChangeAspect="1"/>
          </p:cNvPicPr>
          <p:nvPr/>
        </p:nvPicPr>
        <p:blipFill>
          <a:blip r:embed="rId7"/>
          <a:stretch>
            <a:fillRect/>
          </a:stretch>
        </p:blipFill>
        <p:spPr>
          <a:xfrm>
            <a:off x="9899040" y="511663"/>
            <a:ext cx="1899803" cy="1447745"/>
          </a:xfrm>
          <a:prstGeom prst="rect">
            <a:avLst/>
          </a:prstGeom>
        </p:spPr>
      </p:pic>
    </p:spTree>
    <p:extLst>
      <p:ext uri="{BB962C8B-B14F-4D97-AF65-F5344CB8AC3E}">
        <p14:creationId xmlns:p14="http://schemas.microsoft.com/office/powerpoint/2010/main" val="3953982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B076B-9F0C-4E4E-B212-4A1403176F26}"/>
              </a:ext>
            </a:extLst>
          </p:cNvPr>
          <p:cNvSpPr>
            <a:spLocks noGrp="1"/>
          </p:cNvSpPr>
          <p:nvPr>
            <p:ph type="title"/>
          </p:nvPr>
        </p:nvSpPr>
        <p:spPr>
          <a:xfrm>
            <a:off x="207264" y="365125"/>
            <a:ext cx="11146536" cy="561467"/>
          </a:xfrm>
        </p:spPr>
        <p:txBody>
          <a:bodyPr>
            <a:normAutofit fontScale="90000"/>
          </a:bodyPr>
          <a:lstStyle/>
          <a:p>
            <a:r>
              <a:rPr lang="en-US" dirty="0"/>
              <a:t>6. Dramatic Reading and Questions</a:t>
            </a:r>
          </a:p>
        </p:txBody>
      </p:sp>
      <p:sp>
        <p:nvSpPr>
          <p:cNvPr id="3" name="Content Placeholder 2">
            <a:extLst>
              <a:ext uri="{FF2B5EF4-FFF2-40B4-BE49-F238E27FC236}">
                <a16:creationId xmlns:a16="http://schemas.microsoft.com/office/drawing/2014/main" id="{B86C44FA-2839-CA44-A432-5B6F8A63EA29}"/>
              </a:ext>
            </a:extLst>
          </p:cNvPr>
          <p:cNvSpPr>
            <a:spLocks noGrp="1"/>
          </p:cNvSpPr>
          <p:nvPr>
            <p:ph idx="1"/>
          </p:nvPr>
        </p:nvSpPr>
        <p:spPr>
          <a:xfrm>
            <a:off x="207264" y="1055620"/>
            <a:ext cx="10927080" cy="5700349"/>
          </a:xfrm>
        </p:spPr>
        <p:txBody>
          <a:bodyPr>
            <a:normAutofit fontScale="77500" lnSpcReduction="20000"/>
          </a:bodyPr>
          <a:lstStyle/>
          <a:p>
            <a:pPr marL="0" indent="0">
              <a:lnSpc>
                <a:spcPct val="80000"/>
              </a:lnSpc>
              <a:buNone/>
            </a:pPr>
            <a:r>
              <a:rPr lang="en-US" altLang="en-US" sz="2400" dirty="0">
                <a:solidFill>
                  <a:srgbClr val="77933C"/>
                </a:solidFill>
                <a:ea typeface="ＭＳ Ｐゴシック" panose="020B0600070205080204" pitchFamily="34" charset="-128"/>
              </a:rPr>
              <a:t>Dialogic Reading</a:t>
            </a:r>
            <a:r>
              <a:rPr lang="en-US" altLang="en-US" sz="2400" dirty="0">
                <a:ea typeface="ＭＳ Ｐゴシック" panose="020B0600070205080204" pitchFamily="34" charset="-128"/>
              </a:rPr>
              <a:t>: </a:t>
            </a:r>
            <a:r>
              <a:rPr lang="en-US" altLang="en-US" sz="2400" b="1" i="1" dirty="0">
                <a:ea typeface="ＭＳ Ｐゴシック" panose="020B0600070205080204" pitchFamily="34" charset="-128"/>
              </a:rPr>
              <a:t>Questions = During Reading Assessments</a:t>
            </a:r>
          </a:p>
          <a:p>
            <a:pPr marL="0" indent="0">
              <a:lnSpc>
                <a:spcPct val="80000"/>
              </a:lnSpc>
              <a:buNone/>
            </a:pPr>
            <a:endParaRPr lang="en-US" altLang="en-US" sz="2400" dirty="0">
              <a:ea typeface="ＭＳ Ｐゴシック" panose="020B0600070205080204" pitchFamily="34" charset="-128"/>
            </a:endParaRPr>
          </a:p>
          <a:p>
            <a:pPr marL="400050" lvl="1" indent="0">
              <a:lnSpc>
                <a:spcPct val="80000"/>
              </a:lnSpc>
              <a:buNone/>
            </a:pPr>
            <a:r>
              <a:rPr lang="en-US" altLang="en-US" sz="2000" dirty="0">
                <a:solidFill>
                  <a:srgbClr val="FF0000"/>
                </a:solidFill>
                <a:ea typeface="ＭＳ Ｐゴシック" panose="020B0600070205080204" pitchFamily="34" charset="-128"/>
              </a:rPr>
              <a:t>Literal questions &amp; labeling</a:t>
            </a:r>
          </a:p>
          <a:p>
            <a:pPr marL="742950" lvl="1" indent="-342900">
              <a:lnSpc>
                <a:spcPct val="80000"/>
              </a:lnSpc>
            </a:pPr>
            <a:r>
              <a:rPr lang="en-US" altLang="en-US" sz="2000" dirty="0">
                <a:ea typeface="ＭＳ Ｐゴシック" panose="020B0600070205080204" pitchFamily="34" charset="-128"/>
              </a:rPr>
              <a:t>	What  is the caterpillar eating  on this page?</a:t>
            </a:r>
          </a:p>
          <a:p>
            <a:pPr marL="742950" lvl="1" indent="-342900">
              <a:lnSpc>
                <a:spcPct val="80000"/>
              </a:lnSpc>
            </a:pPr>
            <a:r>
              <a:rPr lang="en-US" altLang="en-US" sz="2000" dirty="0">
                <a:ea typeface="ＭＳ Ｐゴシック" panose="020B0600070205080204" pitchFamily="34" charset="-128"/>
              </a:rPr>
              <a:t>	What does a stomachache feel like?</a:t>
            </a:r>
          </a:p>
          <a:p>
            <a:pPr marL="400050" lvl="1" indent="0">
              <a:lnSpc>
                <a:spcPct val="80000"/>
              </a:lnSpc>
              <a:buNone/>
            </a:pPr>
            <a:endParaRPr lang="en-US" altLang="en-US" sz="2000" dirty="0">
              <a:ea typeface="ＭＳ Ｐゴシック" panose="020B0600070205080204" pitchFamily="34" charset="-128"/>
            </a:endParaRPr>
          </a:p>
          <a:p>
            <a:pPr marL="400050" lvl="1" indent="0">
              <a:lnSpc>
                <a:spcPct val="80000"/>
              </a:lnSpc>
              <a:buNone/>
            </a:pPr>
            <a:r>
              <a:rPr lang="en-US" altLang="en-US" sz="2000" dirty="0">
                <a:solidFill>
                  <a:srgbClr val="00B050"/>
                </a:solidFill>
                <a:ea typeface="ＭＳ Ｐゴシック" panose="020B0600070205080204" pitchFamily="34" charset="-128"/>
              </a:rPr>
              <a:t>Beyond the Text: </a:t>
            </a:r>
          </a:p>
          <a:p>
            <a:pPr marL="742950" lvl="1" indent="-342900">
              <a:lnSpc>
                <a:spcPct val="80000"/>
              </a:lnSpc>
            </a:pPr>
            <a:r>
              <a:rPr lang="en-US" altLang="en-US" sz="2000" dirty="0">
                <a:ea typeface="ＭＳ Ｐゴシック" panose="020B0600070205080204" pitchFamily="34" charset="-128"/>
              </a:rPr>
              <a:t>Predictions:</a:t>
            </a:r>
          </a:p>
          <a:p>
            <a:pPr marL="1200150" lvl="2" indent="-342900">
              <a:lnSpc>
                <a:spcPct val="80000"/>
              </a:lnSpc>
            </a:pPr>
            <a:r>
              <a:rPr lang="en-US" altLang="en-US" sz="1600" dirty="0">
                <a:ea typeface="ＭＳ Ｐゴシック" panose="020B0600070205080204" pitchFamily="34" charset="-128"/>
              </a:rPr>
              <a:t>What  do  you  think will happen to  the  caterpillar when he eats all that junk food?</a:t>
            </a:r>
          </a:p>
          <a:p>
            <a:pPr marL="742950" lvl="1" indent="-342900">
              <a:lnSpc>
                <a:spcPct val="80000"/>
              </a:lnSpc>
            </a:pPr>
            <a:r>
              <a:rPr lang="en-US" altLang="en-US" sz="2000" dirty="0">
                <a:ea typeface="ＭＳ Ｐゴシック" panose="020B0600070205080204" pitchFamily="34" charset="-128"/>
              </a:rPr>
              <a:t>Inferences</a:t>
            </a:r>
          </a:p>
          <a:p>
            <a:pPr marL="1200150" lvl="2" indent="-342900">
              <a:lnSpc>
                <a:spcPct val="80000"/>
              </a:lnSpc>
            </a:pPr>
            <a:r>
              <a:rPr lang="en-US" altLang="en-US" sz="1600" dirty="0">
                <a:ea typeface="ＭＳ Ｐゴシック" panose="020B0600070205080204" pitchFamily="34" charset="-128"/>
              </a:rPr>
              <a:t>I   am noticing  that the  caterpillar has a sad or pained face. Why do you think  he looks  uncomfortable?</a:t>
            </a:r>
            <a:endParaRPr lang="en-US" altLang="en-US" sz="2000" dirty="0">
              <a:ea typeface="ＭＳ Ｐゴシック" panose="020B0600070205080204" pitchFamily="34" charset="-128"/>
            </a:endParaRPr>
          </a:p>
          <a:p>
            <a:pPr lvl="1" indent="-285750">
              <a:lnSpc>
                <a:spcPct val="80000"/>
              </a:lnSpc>
            </a:pPr>
            <a:r>
              <a:rPr lang="en-US" altLang="en-US" sz="2000" dirty="0">
                <a:ea typeface="ＭＳ Ｐゴシック" panose="020B0600070205080204" pitchFamily="34" charset="-128"/>
              </a:rPr>
              <a:t>Book to Self/Relating Experience:  </a:t>
            </a:r>
          </a:p>
          <a:p>
            <a:pPr lvl="2" indent="-285750">
              <a:lnSpc>
                <a:spcPct val="80000"/>
              </a:lnSpc>
            </a:pPr>
            <a:r>
              <a:rPr lang="en-US" altLang="en-US" sz="1600" dirty="0">
                <a:ea typeface="ＭＳ Ｐゴシック" panose="020B0600070205080204" pitchFamily="34" charset="-128"/>
              </a:rPr>
              <a:t>Have  you  ever had  a stomachache? How did it feel?</a:t>
            </a:r>
          </a:p>
          <a:p>
            <a:pPr lvl="1" indent="-285750">
              <a:lnSpc>
                <a:spcPct val="80000"/>
              </a:lnSpc>
            </a:pPr>
            <a:r>
              <a:rPr lang="en-US" altLang="en-US" sz="2000" dirty="0">
                <a:ea typeface="ＭＳ Ｐゴシック" panose="020B0600070205080204" pitchFamily="34" charset="-128"/>
              </a:rPr>
              <a:t>Book to Academic Content: </a:t>
            </a:r>
          </a:p>
          <a:p>
            <a:pPr lvl="2" indent="-285750">
              <a:lnSpc>
                <a:spcPct val="80000"/>
              </a:lnSpc>
            </a:pPr>
            <a:r>
              <a:rPr lang="en-US" altLang="en-US" sz="1600" dirty="0">
                <a:ea typeface="ＭＳ Ｐゴシック" panose="020B0600070205080204" pitchFamily="34" charset="-128"/>
              </a:rPr>
              <a:t>Does anyone remember yesterday’s lesson on the Five Sense when  we tasted the different kinds of fruit?  What does a  plum taste like?</a:t>
            </a:r>
          </a:p>
          <a:p>
            <a:pPr lvl="1" indent="-285750">
              <a:lnSpc>
                <a:spcPct val="80000"/>
              </a:lnSpc>
            </a:pPr>
            <a:r>
              <a:rPr lang="en-US" altLang="en-US" sz="2000" dirty="0">
                <a:ea typeface="ＭＳ Ｐゴシック" panose="020B0600070205080204" pitchFamily="34" charset="-128"/>
              </a:rPr>
              <a:t>Book to Book: </a:t>
            </a:r>
          </a:p>
          <a:p>
            <a:pPr lvl="2" indent="-285750">
              <a:lnSpc>
                <a:spcPct val="80000"/>
              </a:lnSpc>
            </a:pPr>
            <a:r>
              <a:rPr lang="en-US" altLang="en-US" sz="1700" dirty="0">
                <a:ea typeface="ＭＳ Ｐゴシック" panose="020B0600070205080204" pitchFamily="34" charset="-128"/>
              </a:rPr>
              <a:t>Yesterday, we read a  short passage about the butterfly life cycle.  Does anyone remember what  the first  stage is?</a:t>
            </a:r>
            <a:endParaRPr lang="en-US" altLang="en-US" sz="1400" dirty="0">
              <a:ea typeface="ＭＳ Ｐゴシック" panose="020B0600070205080204" pitchFamily="34" charset="-128"/>
            </a:endParaRPr>
          </a:p>
          <a:p>
            <a:pPr marL="0" indent="0">
              <a:buNone/>
            </a:pPr>
            <a:endParaRPr lang="en-US" b="1" dirty="0"/>
          </a:p>
          <a:p>
            <a:pPr marL="0" indent="0">
              <a:buNone/>
            </a:pPr>
            <a:r>
              <a:rPr lang="en-US" b="1" dirty="0"/>
              <a:t>What should you write?</a:t>
            </a:r>
          </a:p>
          <a:p>
            <a:pPr lvl="1"/>
            <a:r>
              <a:rPr lang="en-US" dirty="0"/>
              <a:t>Be detailed &amp; include page numbers. </a:t>
            </a:r>
          </a:p>
          <a:p>
            <a:pPr lvl="1"/>
            <a:r>
              <a:rPr lang="en-US" dirty="0"/>
              <a:t>Write the questions out fully!</a:t>
            </a:r>
          </a:p>
          <a:p>
            <a:pPr lvl="1"/>
            <a:r>
              <a:rPr lang="en-US" dirty="0"/>
              <a:t>Relate the questions to your aim &amp; content standards</a:t>
            </a:r>
          </a:p>
          <a:p>
            <a:pPr lvl="1"/>
            <a:r>
              <a:rPr lang="en-US" dirty="0"/>
              <a:t>Describe HOW the children will answer the questions (Turn &amp; Talk, Non-verbal…)</a:t>
            </a:r>
          </a:p>
        </p:txBody>
      </p:sp>
      <p:pic>
        <p:nvPicPr>
          <p:cNvPr id="4" name="Picture 3">
            <a:extLst>
              <a:ext uri="{FF2B5EF4-FFF2-40B4-BE49-F238E27FC236}">
                <a16:creationId xmlns:a16="http://schemas.microsoft.com/office/drawing/2014/main" id="{DDD41A3F-D955-BE43-9FB3-C6BA42AEB437}"/>
              </a:ext>
            </a:extLst>
          </p:cNvPr>
          <p:cNvPicPr>
            <a:picLocks noChangeAspect="1"/>
          </p:cNvPicPr>
          <p:nvPr/>
        </p:nvPicPr>
        <p:blipFill>
          <a:blip r:embed="rId2"/>
          <a:stretch>
            <a:fillRect/>
          </a:stretch>
        </p:blipFill>
        <p:spPr>
          <a:xfrm>
            <a:off x="8691234" y="674688"/>
            <a:ext cx="2846898" cy="2277518"/>
          </a:xfrm>
          <a:prstGeom prst="rect">
            <a:avLst/>
          </a:prstGeom>
        </p:spPr>
      </p:pic>
    </p:spTree>
    <p:extLst>
      <p:ext uri="{BB962C8B-B14F-4D97-AF65-F5344CB8AC3E}">
        <p14:creationId xmlns:p14="http://schemas.microsoft.com/office/powerpoint/2010/main" val="2608507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19B0A-FE16-024D-B9E9-DBD7FF915974}"/>
              </a:ext>
            </a:extLst>
          </p:cNvPr>
          <p:cNvSpPr>
            <a:spLocks noGrp="1"/>
          </p:cNvSpPr>
          <p:nvPr>
            <p:ph type="title"/>
          </p:nvPr>
        </p:nvSpPr>
        <p:spPr>
          <a:xfrm>
            <a:off x="215900" y="365125"/>
            <a:ext cx="11137900" cy="841883"/>
          </a:xfrm>
        </p:spPr>
        <p:txBody>
          <a:bodyPr/>
          <a:lstStyle/>
          <a:p>
            <a:r>
              <a:rPr lang="en-US" dirty="0"/>
              <a:t>7. Post-Reading Assessment</a:t>
            </a:r>
          </a:p>
        </p:txBody>
      </p:sp>
      <p:sp>
        <p:nvSpPr>
          <p:cNvPr id="3" name="Content Placeholder 2">
            <a:extLst>
              <a:ext uri="{FF2B5EF4-FFF2-40B4-BE49-F238E27FC236}">
                <a16:creationId xmlns:a16="http://schemas.microsoft.com/office/drawing/2014/main" id="{DD0CB0ED-6882-FA4C-BB0E-3868A8DC0389}"/>
              </a:ext>
            </a:extLst>
          </p:cNvPr>
          <p:cNvSpPr>
            <a:spLocks noGrp="1"/>
          </p:cNvSpPr>
          <p:nvPr>
            <p:ph idx="1"/>
          </p:nvPr>
        </p:nvSpPr>
        <p:spPr>
          <a:xfrm>
            <a:off x="459740" y="1207008"/>
            <a:ext cx="10894060" cy="5449431"/>
          </a:xfrm>
        </p:spPr>
        <p:txBody>
          <a:bodyPr>
            <a:normAutofit lnSpcReduction="10000"/>
          </a:bodyPr>
          <a:lstStyle/>
          <a:p>
            <a:pPr marL="0" indent="0">
              <a:buNone/>
            </a:pPr>
            <a:r>
              <a:rPr lang="en-US" dirty="0"/>
              <a:t>After your finish the book, you must orally assess  children’s understanding  of the  text</a:t>
            </a:r>
          </a:p>
          <a:p>
            <a:r>
              <a:rPr lang="en-US" dirty="0"/>
              <a:t>Retell Story</a:t>
            </a:r>
          </a:p>
          <a:p>
            <a:pPr lvl="1"/>
            <a:r>
              <a:rPr lang="en-US" dirty="0"/>
              <a:t>Easiest:  Picture Scaffolded Oral Retelling</a:t>
            </a:r>
          </a:p>
          <a:p>
            <a:pPr lvl="2"/>
            <a:r>
              <a:rPr lang="en-US" dirty="0"/>
              <a:t>Show Picture Cues and Ask what happened </a:t>
            </a:r>
          </a:p>
          <a:p>
            <a:pPr lvl="1"/>
            <a:r>
              <a:rPr lang="en-US" dirty="0"/>
              <a:t>More Challenging: Minimal Scaffolding Oral Retell</a:t>
            </a:r>
          </a:p>
          <a:p>
            <a:pPr lvl="2"/>
            <a:r>
              <a:rPr lang="en-US" dirty="0"/>
              <a:t>What  happened at  the  beginning? What happened in  the middle? What happened  at  the end?</a:t>
            </a:r>
          </a:p>
          <a:p>
            <a:pPr lvl="2"/>
            <a:r>
              <a:rPr lang="en-US" dirty="0"/>
              <a:t>Use Book pictures to scaffold answers</a:t>
            </a:r>
          </a:p>
          <a:p>
            <a:pPr lvl="1"/>
            <a:r>
              <a:rPr lang="en-US" dirty="0"/>
              <a:t>Challenging: Written/Draw Retelling</a:t>
            </a:r>
          </a:p>
          <a:p>
            <a:pPr lvl="2"/>
            <a:r>
              <a:rPr lang="en-US" dirty="0"/>
              <a:t>Pictures: Beginning,  Middle,  End  (favorite part)</a:t>
            </a:r>
          </a:p>
          <a:p>
            <a:pPr lvl="2"/>
            <a:r>
              <a:rPr lang="en-US" dirty="0"/>
              <a:t>Written: Beginning,  Middle,  End  (favorite part)</a:t>
            </a:r>
          </a:p>
          <a:p>
            <a:pPr lvl="2"/>
            <a:r>
              <a:rPr lang="en-US" dirty="0"/>
              <a:t>Independent use of book to scaffold retelling</a:t>
            </a:r>
          </a:p>
          <a:p>
            <a:pPr lvl="2"/>
            <a:endParaRPr lang="en-US" dirty="0"/>
          </a:p>
          <a:p>
            <a:r>
              <a:rPr lang="en-US" i="1" dirty="0"/>
              <a:t>This can serve as your post-reading activity!</a:t>
            </a:r>
          </a:p>
        </p:txBody>
      </p:sp>
      <p:pic>
        <p:nvPicPr>
          <p:cNvPr id="4" name="Picture 3">
            <a:extLst>
              <a:ext uri="{FF2B5EF4-FFF2-40B4-BE49-F238E27FC236}">
                <a16:creationId xmlns:a16="http://schemas.microsoft.com/office/drawing/2014/main" id="{CCABB9FE-B020-A64B-931D-C01969972F76}"/>
              </a:ext>
            </a:extLst>
          </p:cNvPr>
          <p:cNvPicPr>
            <a:picLocks noChangeAspect="1"/>
          </p:cNvPicPr>
          <p:nvPr/>
        </p:nvPicPr>
        <p:blipFill>
          <a:blip r:embed="rId2"/>
          <a:stretch>
            <a:fillRect/>
          </a:stretch>
        </p:blipFill>
        <p:spPr>
          <a:xfrm>
            <a:off x="9875520" y="365124"/>
            <a:ext cx="2100580" cy="2743615"/>
          </a:xfrm>
          <a:prstGeom prst="rect">
            <a:avLst/>
          </a:prstGeom>
        </p:spPr>
      </p:pic>
      <p:pic>
        <p:nvPicPr>
          <p:cNvPr id="5" name="Picture 4">
            <a:extLst>
              <a:ext uri="{FF2B5EF4-FFF2-40B4-BE49-F238E27FC236}">
                <a16:creationId xmlns:a16="http://schemas.microsoft.com/office/drawing/2014/main" id="{E9E5830B-0F4E-ED45-BEC9-868425D58870}"/>
              </a:ext>
            </a:extLst>
          </p:cNvPr>
          <p:cNvPicPr>
            <a:picLocks noChangeAspect="1"/>
          </p:cNvPicPr>
          <p:nvPr/>
        </p:nvPicPr>
        <p:blipFill>
          <a:blip r:embed="rId3"/>
          <a:stretch>
            <a:fillRect/>
          </a:stretch>
        </p:blipFill>
        <p:spPr>
          <a:xfrm>
            <a:off x="9457509" y="4595043"/>
            <a:ext cx="2274751" cy="1755320"/>
          </a:xfrm>
          <a:prstGeom prst="rect">
            <a:avLst/>
          </a:prstGeom>
        </p:spPr>
      </p:pic>
    </p:spTree>
    <p:extLst>
      <p:ext uri="{BB962C8B-B14F-4D97-AF65-F5344CB8AC3E}">
        <p14:creationId xmlns:p14="http://schemas.microsoft.com/office/powerpoint/2010/main" val="3252763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680827C-3AA9-684A-9075-125544EB86F2}"/>
              </a:ext>
            </a:extLst>
          </p:cNvPr>
          <p:cNvGraphicFramePr>
            <a:graphicFrameLocks noGrp="1"/>
          </p:cNvGraphicFramePr>
          <p:nvPr>
            <p:extLst>
              <p:ext uri="{D42A27DB-BD31-4B8C-83A1-F6EECF244321}">
                <p14:modId xmlns:p14="http://schemas.microsoft.com/office/powerpoint/2010/main" val="3774956782"/>
              </p:ext>
            </p:extLst>
          </p:nvPr>
        </p:nvGraphicFramePr>
        <p:xfrm>
          <a:off x="862149" y="491613"/>
          <a:ext cx="5199017" cy="6154993"/>
        </p:xfrm>
        <a:graphic>
          <a:graphicData uri="http://schemas.openxmlformats.org/drawingml/2006/table">
            <a:tbl>
              <a:tblPr firstCol="1" bandRow="1">
                <a:tableStyleId>{5C22544A-7EE6-4342-B048-85BDC9FD1C3A}</a:tableStyleId>
              </a:tblPr>
              <a:tblGrid>
                <a:gridCol w="5199017">
                  <a:extLst>
                    <a:ext uri="{9D8B030D-6E8A-4147-A177-3AD203B41FA5}">
                      <a16:colId xmlns:a16="http://schemas.microsoft.com/office/drawing/2014/main" val="1298311391"/>
                    </a:ext>
                  </a:extLst>
                </a:gridCol>
              </a:tblGrid>
              <a:tr h="6154993">
                <a:tc>
                  <a:txBody>
                    <a:bodyPr/>
                    <a:lstStyle/>
                    <a:p>
                      <a:pPr marL="0" marR="0">
                        <a:spcBef>
                          <a:spcPts val="0"/>
                        </a:spcBef>
                        <a:spcAft>
                          <a:spcPts val="0"/>
                        </a:spcAft>
                      </a:pPr>
                      <a:r>
                        <a:rPr lang="en-US" sz="900" dirty="0">
                          <a:effectLst/>
                        </a:rPr>
                        <a:t>Lesson Steps/Procedure:</a:t>
                      </a:r>
                    </a:p>
                    <a:p>
                      <a:pPr marL="0" marR="0">
                        <a:spcBef>
                          <a:spcPts val="0"/>
                        </a:spcBef>
                        <a:spcAft>
                          <a:spcPts val="0"/>
                        </a:spcAft>
                      </a:pPr>
                      <a:r>
                        <a:rPr lang="en-US" sz="900" dirty="0">
                          <a:effectLst/>
                        </a:rPr>
                        <a:t>Step 1 (Introduction): Begin story time by welcoming the students to the carpet. Introduce the story title, author and illustrator clearly. This story is called Where Once There Was a Wood by Denise Fleming. </a:t>
                      </a:r>
                    </a:p>
                    <a:p>
                      <a:pPr marL="0" marR="0">
                        <a:spcBef>
                          <a:spcPts val="0"/>
                        </a:spcBef>
                        <a:spcAft>
                          <a:spcPts val="0"/>
                        </a:spcAft>
                      </a:pPr>
                      <a:r>
                        <a:rPr lang="en-US" sz="900" dirty="0">
                          <a:effectLst/>
                        </a:rPr>
                        <a:t>Step 2(Schema Activation): Ask the students if there is anything on the title page of their book that they recognize from their nature walk. Ask  children  what animals  they saw on  the  nature walk yesterday.</a:t>
                      </a:r>
                    </a:p>
                    <a:p>
                      <a:pPr marL="0" marR="0">
                        <a:spcBef>
                          <a:spcPts val="0"/>
                        </a:spcBef>
                        <a:spcAft>
                          <a:spcPts val="0"/>
                        </a:spcAft>
                      </a:pPr>
                      <a:r>
                        <a:rPr lang="en-US" sz="900" dirty="0">
                          <a:effectLst/>
                        </a:rPr>
                        <a:t>Step 3: (Book Summary) Explain to the students that we will be reading a poem about a true habitat: the forest. Tell the students that this forest is similar to the one we live near. </a:t>
                      </a:r>
                    </a:p>
                    <a:p>
                      <a:pPr marL="0" marR="0">
                        <a:spcBef>
                          <a:spcPts val="0"/>
                        </a:spcBef>
                        <a:spcAft>
                          <a:spcPts val="0"/>
                        </a:spcAft>
                      </a:pPr>
                      <a:r>
                        <a:rPr lang="en-US" sz="900" dirty="0">
                          <a:effectLst/>
                        </a:rPr>
                        <a:t>Step 4 (Prediction): Ask the students to make predictions about the story we will be reading based on the title and front cover. Ask the students to share with you animals that may live in a forest. </a:t>
                      </a:r>
                    </a:p>
                    <a:p>
                      <a:pPr marL="0" marR="0">
                        <a:spcBef>
                          <a:spcPts val="0"/>
                        </a:spcBef>
                        <a:spcAft>
                          <a:spcPts val="0"/>
                        </a:spcAft>
                      </a:pPr>
                      <a:r>
                        <a:rPr lang="en-US" sz="900" dirty="0">
                          <a:effectLst/>
                        </a:rPr>
                        <a:t>Step 5(Pre-Teach Concepts/Picture Walk): Take the students on a “picture walk,” pointing out the animals and naming them as they appear on the pages. Pre-Teach Vocabulary by giving simple definitions of the words “unfurled”, “violets” (flowers), “brood” and “rummaged”. Write the definitions on the board after the picture walk and place pictures next to the definitions.</a:t>
                      </a:r>
                    </a:p>
                    <a:p>
                      <a:pPr marL="0" marR="0">
                        <a:spcBef>
                          <a:spcPts val="0"/>
                        </a:spcBef>
                        <a:spcAft>
                          <a:spcPts val="0"/>
                        </a:spcAft>
                      </a:pPr>
                      <a:r>
                        <a:rPr lang="en-US" sz="900" dirty="0">
                          <a:effectLst/>
                        </a:rPr>
                        <a:t>Step 6 (Set Listening Goal): Tell the children to be listening for the different types of animals they see and hear in the story.  Each time  they hear  an  animal mentioned  they should  touch their nose. Tell  them that  we will  be  using this  information  for an activity we will be doing later. </a:t>
                      </a:r>
                    </a:p>
                    <a:p>
                      <a:pPr marL="0" marR="0">
                        <a:spcBef>
                          <a:spcPts val="0"/>
                        </a:spcBef>
                        <a:spcAft>
                          <a:spcPts val="0"/>
                        </a:spcAft>
                      </a:pPr>
                      <a:r>
                        <a:rPr lang="en-US" sz="900" dirty="0">
                          <a:effectLst/>
                        </a:rPr>
                        <a:t>Step 7 (Dramatic Reading): Next, read the story to the students. Point out rhyming words as you read the story.   Ask the children (p. 6) What do you think the word unfurled  means? (Remind  them of the  pre-teach  &amp; have  them unfurl their hand). Ask  the  children (p. 10) what color violets  are. Remind them that  violet  is  a color and a flower. On  page 12, ask  children  to notice a group of  animals  (babies and mommy. Reread  the  sentence and ask children  to  inference  what  brood means (mom and  group  of babies).  On page 15, ask  children to listen  to  the word ”rummage” and look  at the picture. What do  they think  “rummage” means? Ask one  child illustrate “rummage”  through  their desk. </a:t>
                      </a:r>
                    </a:p>
                    <a:p>
                      <a:pPr marL="0" marR="0">
                        <a:spcBef>
                          <a:spcPts val="0"/>
                        </a:spcBef>
                        <a:spcAft>
                          <a:spcPts val="0"/>
                        </a:spcAft>
                      </a:pPr>
                      <a:r>
                        <a:rPr lang="en-US" sz="900" dirty="0">
                          <a:effectLst/>
                        </a:rPr>
                        <a:t>Step 8 (Comprehension Check): After finishing the story, ask the students how they felt about the ending. Were they sad that the forest no longer existed? How could we prevent the forest from going away? What animals did they see in the story? Ask the students to raise their hands if the recognize something in the book that they saw on their nature walk. </a:t>
                      </a:r>
                    </a:p>
                    <a:p>
                      <a:pPr marL="0" marR="0">
                        <a:spcBef>
                          <a:spcPts val="0"/>
                        </a:spcBef>
                        <a:spcAft>
                          <a:spcPts val="0"/>
                        </a:spcAft>
                      </a:pPr>
                      <a:r>
                        <a:rPr lang="en-US" sz="900" dirty="0">
                          <a:effectLst/>
                        </a:rPr>
                        <a:t>Step 9: Ask the students to retell the story. First, we will practice  retelling  the  story by asking  the children to answer: What happened at the beginning (show page 3); what happened in  the middle  (show  page 10). What happened at  the  end  (show page 16). </a:t>
                      </a:r>
                    </a:p>
                    <a:p>
                      <a:pPr marL="0" marR="0">
                        <a:spcBef>
                          <a:spcPts val="0"/>
                        </a:spcBef>
                        <a:spcAft>
                          <a:spcPts val="0"/>
                        </a:spcAft>
                      </a:pPr>
                      <a:r>
                        <a:rPr lang="en-US" sz="900" dirty="0">
                          <a:effectLst/>
                        </a:rPr>
                        <a:t>Step 10:  Students return to their seats  and Explain to the students that they will be creating a drawing of the beginning, middle and  end of  the  story.  Students fold a  paper into  three equal  boxes  and  write beginning at the top of  the first box, middle  at the top of  the second box and end  at top of  the third  box.   A copy of  the book is  placed on   each table for student  reference and  students are encouraged to  talk to  each other as they  first draw and  then  write one sentence in each box.  </a:t>
                      </a:r>
                    </a:p>
                    <a:p>
                      <a:pPr marL="0" marR="0">
                        <a:spcBef>
                          <a:spcPts val="0"/>
                        </a:spcBef>
                        <a:spcAft>
                          <a:spcPts val="0"/>
                        </a:spcAft>
                      </a:pPr>
                      <a:r>
                        <a:rPr lang="en-US" sz="900" dirty="0">
                          <a:effectLst/>
                        </a:rPr>
                        <a:t>Step 11: Give the students 10 minutes to write and draw their beginning, middle and end.   If a  student finishes early, they have can write/draw their plan for how to  bring  the forest back or they can color   their  pictures.</a:t>
                      </a:r>
                    </a:p>
                    <a:p>
                      <a:pPr marL="0" marR="0">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Step 12: Students share their  work  with their table  or the class depending on  time. Teacher will assess comprehension  of  story based on  completion and accuracy of writing  and  drawing.</a:t>
                      </a:r>
                    </a:p>
                  </a:txBody>
                  <a:tcPr marL="50992" marR="50992" marT="0" marB="0"/>
                </a:tc>
                <a:extLst>
                  <a:ext uri="{0D108BD9-81ED-4DB2-BD59-A6C34878D82A}">
                    <a16:rowId xmlns:a16="http://schemas.microsoft.com/office/drawing/2014/main" val="1449311565"/>
                  </a:ext>
                </a:extLst>
              </a:tr>
            </a:tbl>
          </a:graphicData>
        </a:graphic>
      </p:graphicFrame>
      <p:pic>
        <p:nvPicPr>
          <p:cNvPr id="3" name="Picture 2">
            <a:extLst>
              <a:ext uri="{FF2B5EF4-FFF2-40B4-BE49-F238E27FC236}">
                <a16:creationId xmlns:a16="http://schemas.microsoft.com/office/drawing/2014/main" id="{BEE6FB5B-CDBD-1A47-AE56-B608CDE2EC01}"/>
              </a:ext>
            </a:extLst>
          </p:cNvPr>
          <p:cNvPicPr>
            <a:picLocks noChangeAspect="1"/>
          </p:cNvPicPr>
          <p:nvPr/>
        </p:nvPicPr>
        <p:blipFill>
          <a:blip r:embed="rId2"/>
          <a:stretch>
            <a:fillRect/>
          </a:stretch>
        </p:blipFill>
        <p:spPr>
          <a:xfrm>
            <a:off x="9562011" y="491613"/>
            <a:ext cx="1963421" cy="2564468"/>
          </a:xfrm>
          <a:prstGeom prst="rect">
            <a:avLst/>
          </a:prstGeom>
        </p:spPr>
      </p:pic>
      <p:pic>
        <p:nvPicPr>
          <p:cNvPr id="4" name="Picture 3">
            <a:extLst>
              <a:ext uri="{FF2B5EF4-FFF2-40B4-BE49-F238E27FC236}">
                <a16:creationId xmlns:a16="http://schemas.microsoft.com/office/drawing/2014/main" id="{4EC00670-675A-5541-AC80-FD2F866AFDF9}"/>
              </a:ext>
            </a:extLst>
          </p:cNvPr>
          <p:cNvPicPr>
            <a:picLocks noChangeAspect="1"/>
          </p:cNvPicPr>
          <p:nvPr/>
        </p:nvPicPr>
        <p:blipFill>
          <a:blip r:embed="rId3"/>
          <a:stretch>
            <a:fillRect/>
          </a:stretch>
        </p:blipFill>
        <p:spPr>
          <a:xfrm>
            <a:off x="6766560" y="3561864"/>
            <a:ext cx="3777161" cy="2508917"/>
          </a:xfrm>
          <a:prstGeom prst="rect">
            <a:avLst/>
          </a:prstGeom>
        </p:spPr>
      </p:pic>
      <p:pic>
        <p:nvPicPr>
          <p:cNvPr id="5" name="Picture 4">
            <a:extLst>
              <a:ext uri="{FF2B5EF4-FFF2-40B4-BE49-F238E27FC236}">
                <a16:creationId xmlns:a16="http://schemas.microsoft.com/office/drawing/2014/main" id="{41476641-D635-8448-8F67-65D0165436D9}"/>
              </a:ext>
            </a:extLst>
          </p:cNvPr>
          <p:cNvPicPr>
            <a:picLocks noChangeAspect="1"/>
          </p:cNvPicPr>
          <p:nvPr/>
        </p:nvPicPr>
        <p:blipFill>
          <a:blip r:embed="rId4"/>
          <a:stretch>
            <a:fillRect/>
          </a:stretch>
        </p:blipFill>
        <p:spPr>
          <a:xfrm>
            <a:off x="6978560" y="839470"/>
            <a:ext cx="2094591" cy="1381216"/>
          </a:xfrm>
          <a:prstGeom prst="rect">
            <a:avLst/>
          </a:prstGeom>
        </p:spPr>
      </p:pic>
    </p:spTree>
    <p:extLst>
      <p:ext uri="{BB962C8B-B14F-4D97-AF65-F5344CB8AC3E}">
        <p14:creationId xmlns:p14="http://schemas.microsoft.com/office/powerpoint/2010/main" val="2931540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74"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Rectangle 77">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227DA547-CA54-A544-889B-0DF6CF22679E}"/>
              </a:ext>
            </a:extLst>
          </p:cNvPr>
          <p:cNvSpPr>
            <a:spLocks noGrp="1"/>
          </p:cNvSpPr>
          <p:nvPr>
            <p:ph type="title"/>
          </p:nvPr>
        </p:nvSpPr>
        <p:spPr>
          <a:xfrm>
            <a:off x="1047280" y="759805"/>
            <a:ext cx="10306520" cy="1325563"/>
          </a:xfrm>
        </p:spPr>
        <p:txBody>
          <a:bodyPr>
            <a:normAutofit/>
          </a:bodyPr>
          <a:lstStyle/>
          <a:p>
            <a:r>
              <a:rPr lang="en-US" sz="4000">
                <a:solidFill>
                  <a:srgbClr val="FFFFFF"/>
                </a:solidFill>
              </a:rPr>
              <a:t>Before you start…</a:t>
            </a:r>
          </a:p>
        </p:txBody>
      </p:sp>
      <p:sp>
        <p:nvSpPr>
          <p:cNvPr id="3" name="Content Placeholder 2">
            <a:extLst>
              <a:ext uri="{FF2B5EF4-FFF2-40B4-BE49-F238E27FC236}">
                <a16:creationId xmlns:a16="http://schemas.microsoft.com/office/drawing/2014/main" id="{7BB73E81-C4BA-0545-A100-AD256F022B1A}"/>
              </a:ext>
            </a:extLst>
          </p:cNvPr>
          <p:cNvSpPr>
            <a:spLocks noGrp="1"/>
          </p:cNvSpPr>
          <p:nvPr>
            <p:ph idx="1"/>
          </p:nvPr>
        </p:nvSpPr>
        <p:spPr>
          <a:xfrm>
            <a:off x="1354272" y="2209457"/>
            <a:ext cx="6857176" cy="4270855"/>
          </a:xfrm>
        </p:spPr>
        <p:txBody>
          <a:bodyPr>
            <a:normAutofit lnSpcReduction="10000"/>
          </a:bodyPr>
          <a:lstStyle/>
          <a:p>
            <a:pPr marL="0" indent="0">
              <a:buNone/>
            </a:pPr>
            <a:r>
              <a:rPr lang="en-US" sz="2400" dirty="0"/>
              <a:t>Choose Standards (</a:t>
            </a:r>
            <a:r>
              <a:rPr lang="en-US" sz="2400" dirty="0">
                <a:solidFill>
                  <a:srgbClr val="0070C0"/>
                </a:solidFill>
              </a:rPr>
              <a:t>ELA</a:t>
            </a:r>
            <a:r>
              <a:rPr lang="en-US" sz="2400" dirty="0"/>
              <a:t> + </a:t>
            </a:r>
            <a:r>
              <a:rPr lang="en-US" sz="2400" dirty="0">
                <a:solidFill>
                  <a:srgbClr val="00B050"/>
                </a:solidFill>
              </a:rPr>
              <a:t>Science</a:t>
            </a:r>
            <a:r>
              <a:rPr lang="en-US" sz="2400" dirty="0"/>
              <a:t> + other?)</a:t>
            </a:r>
          </a:p>
          <a:p>
            <a:pPr marL="0" indent="0">
              <a:buNone/>
            </a:pPr>
            <a:r>
              <a:rPr lang="en-US" sz="2400" dirty="0"/>
              <a:t>	CPALMS  </a:t>
            </a:r>
            <a:r>
              <a:rPr lang="en-US" sz="2400" dirty="0">
                <a:solidFill>
                  <a:srgbClr val="0070C0"/>
                </a:solidFill>
              </a:rPr>
              <a:t>ELA</a:t>
            </a:r>
            <a:r>
              <a:rPr lang="en-US" sz="2400" dirty="0"/>
              <a:t>  Standards </a:t>
            </a:r>
          </a:p>
          <a:p>
            <a:pPr marL="0" indent="0">
              <a:buNone/>
            </a:pPr>
            <a:r>
              <a:rPr lang="en-US" sz="2400" dirty="0"/>
              <a:t>Think about the pedagogy (How are you going to teach the lesson)</a:t>
            </a:r>
          </a:p>
          <a:p>
            <a:pPr lvl="1"/>
            <a:r>
              <a:rPr lang="en-US" dirty="0">
                <a:solidFill>
                  <a:srgbClr val="0070C0"/>
                </a:solidFill>
              </a:rPr>
              <a:t>Model</a:t>
            </a:r>
          </a:p>
          <a:p>
            <a:pPr lvl="1"/>
            <a:r>
              <a:rPr lang="en-US" dirty="0">
                <a:solidFill>
                  <a:srgbClr val="00B050"/>
                </a:solidFill>
              </a:rPr>
              <a:t>Scaffold</a:t>
            </a:r>
          </a:p>
          <a:p>
            <a:pPr lvl="1"/>
            <a:r>
              <a:rPr lang="en-US" dirty="0">
                <a:solidFill>
                  <a:srgbClr val="7030A0"/>
                </a:solidFill>
              </a:rPr>
              <a:t>Independent Practice</a:t>
            </a:r>
          </a:p>
          <a:p>
            <a:pPr marL="0" indent="0">
              <a:buNone/>
            </a:pPr>
            <a:r>
              <a:rPr lang="en-US" sz="2400" dirty="0"/>
              <a:t>Assessments or Evidence for child comprehension</a:t>
            </a:r>
          </a:p>
          <a:p>
            <a:pPr lvl="1"/>
            <a:r>
              <a:rPr lang="en-US" dirty="0"/>
              <a:t>Pre-lesson Assessment</a:t>
            </a:r>
          </a:p>
          <a:p>
            <a:pPr lvl="1"/>
            <a:r>
              <a:rPr lang="en-US" dirty="0"/>
              <a:t>During lesson  Assessments</a:t>
            </a:r>
          </a:p>
          <a:p>
            <a:pPr lvl="1"/>
            <a:r>
              <a:rPr lang="en-US" dirty="0"/>
              <a:t>Post-lesson Assessment</a:t>
            </a:r>
          </a:p>
          <a:p>
            <a:pPr marL="0" indent="0">
              <a:buNone/>
            </a:pPr>
            <a:endParaRPr lang="en-US" sz="1500" dirty="0"/>
          </a:p>
        </p:txBody>
      </p:sp>
      <p:pic>
        <p:nvPicPr>
          <p:cNvPr id="2050" name="Picture 2" descr="Tips for Creating Effective Read Alouds">
            <a:extLst>
              <a:ext uri="{FF2B5EF4-FFF2-40B4-BE49-F238E27FC236}">
                <a16:creationId xmlns:a16="http://schemas.microsoft.com/office/drawing/2014/main" id="{B1D58CEF-EE3A-984B-BA80-E6E2810084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340" r="13190" b="2"/>
          <a:stretch/>
        </p:blipFill>
        <p:spPr bwMode="auto">
          <a:xfrm>
            <a:off x="8517835" y="2868521"/>
            <a:ext cx="2602122" cy="2898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495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897DEB4-4A88-4293-A935-9B25506C1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FBE42BC3-6707-4CBF-9386-048B994A4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886" y="0"/>
            <a:ext cx="7538114" cy="6858000"/>
          </a:xfrm>
          <a:custGeom>
            <a:avLst/>
            <a:gdLst>
              <a:gd name="connsiteX0" fmla="*/ 366246 w 7538114"/>
              <a:gd name="connsiteY0" fmla="*/ 0 h 6858000"/>
              <a:gd name="connsiteX1" fmla="*/ 2830292 w 7538114"/>
              <a:gd name="connsiteY1" fmla="*/ 0 h 6858000"/>
              <a:gd name="connsiteX2" fmla="*/ 3903260 w 7538114"/>
              <a:gd name="connsiteY2" fmla="*/ 0 h 6858000"/>
              <a:gd name="connsiteX3" fmla="*/ 4597266 w 7538114"/>
              <a:gd name="connsiteY3" fmla="*/ 0 h 6858000"/>
              <a:gd name="connsiteX4" fmla="*/ 7192370 w 7538114"/>
              <a:gd name="connsiteY4" fmla="*/ 0 h 6858000"/>
              <a:gd name="connsiteX5" fmla="*/ 7538114 w 7538114"/>
              <a:gd name="connsiteY5" fmla="*/ 0 h 6858000"/>
              <a:gd name="connsiteX6" fmla="*/ 7538114 w 7538114"/>
              <a:gd name="connsiteY6" fmla="*/ 6858000 h 6858000"/>
              <a:gd name="connsiteX7" fmla="*/ 7192370 w 7538114"/>
              <a:gd name="connsiteY7" fmla="*/ 6858000 h 6858000"/>
              <a:gd name="connsiteX8" fmla="*/ 4597266 w 7538114"/>
              <a:gd name="connsiteY8" fmla="*/ 6858000 h 6858000"/>
              <a:gd name="connsiteX9" fmla="*/ 3903260 w 7538114"/>
              <a:gd name="connsiteY9" fmla="*/ 6858000 h 6858000"/>
              <a:gd name="connsiteX10" fmla="*/ 2830292 w 7538114"/>
              <a:gd name="connsiteY10" fmla="*/ 6858000 h 6858000"/>
              <a:gd name="connsiteX11" fmla="*/ 170314 w 7538114"/>
              <a:gd name="connsiteY11" fmla="*/ 6858000 h 6858000"/>
              <a:gd name="connsiteX12" fmla="*/ 170341 w 7538114"/>
              <a:gd name="connsiteY12" fmla="*/ 6857759 h 6858000"/>
              <a:gd name="connsiteX13" fmla="*/ 173485 w 7538114"/>
              <a:gd name="connsiteY13" fmla="*/ 6852129 h 6858000"/>
              <a:gd name="connsiteX14" fmla="*/ 167544 w 7538114"/>
              <a:gd name="connsiteY14" fmla="*/ 6830335 h 6858000"/>
              <a:gd name="connsiteX15" fmla="*/ 163472 w 7538114"/>
              <a:gd name="connsiteY15" fmla="*/ 6796707 h 6858000"/>
              <a:gd name="connsiteX16" fmla="*/ 160535 w 7538114"/>
              <a:gd name="connsiteY16" fmla="*/ 6780725 h 6858000"/>
              <a:gd name="connsiteX17" fmla="*/ 162318 w 7538114"/>
              <a:gd name="connsiteY17" fmla="*/ 6767829 h 6858000"/>
              <a:gd name="connsiteX18" fmla="*/ 162771 w 7538114"/>
              <a:gd name="connsiteY18" fmla="*/ 6694444 h 6858000"/>
              <a:gd name="connsiteX19" fmla="*/ 165604 w 7538114"/>
              <a:gd name="connsiteY19" fmla="*/ 6677569 h 6858000"/>
              <a:gd name="connsiteX20" fmla="*/ 171255 w 7538114"/>
              <a:gd name="connsiteY20" fmla="*/ 6669571 h 6858000"/>
              <a:gd name="connsiteX21" fmla="*/ 169240 w 7538114"/>
              <a:gd name="connsiteY21" fmla="*/ 6663304 h 6858000"/>
              <a:gd name="connsiteX22" fmla="*/ 169039 w 7538114"/>
              <a:gd name="connsiteY22" fmla="*/ 6618916 h 6858000"/>
              <a:gd name="connsiteX23" fmla="*/ 168392 w 7538114"/>
              <a:gd name="connsiteY23" fmla="*/ 6589960 h 6858000"/>
              <a:gd name="connsiteX24" fmla="*/ 160636 w 7538114"/>
              <a:gd name="connsiteY24" fmla="*/ 6588200 h 6858000"/>
              <a:gd name="connsiteX25" fmla="*/ 157872 w 7538114"/>
              <a:gd name="connsiteY25" fmla="*/ 6562416 h 6858000"/>
              <a:gd name="connsiteX26" fmla="*/ 162851 w 7538114"/>
              <a:gd name="connsiteY26" fmla="*/ 6534939 h 6858000"/>
              <a:gd name="connsiteX27" fmla="*/ 162153 w 7538114"/>
              <a:gd name="connsiteY27" fmla="*/ 6502552 h 6858000"/>
              <a:gd name="connsiteX28" fmla="*/ 161821 w 7538114"/>
              <a:gd name="connsiteY28" fmla="*/ 6483172 h 6858000"/>
              <a:gd name="connsiteX29" fmla="*/ 154586 w 7538114"/>
              <a:gd name="connsiteY29" fmla="*/ 6432309 h 6858000"/>
              <a:gd name="connsiteX30" fmla="*/ 127078 w 7538114"/>
              <a:gd name="connsiteY30" fmla="*/ 6349783 h 6858000"/>
              <a:gd name="connsiteX31" fmla="*/ 123181 w 7538114"/>
              <a:gd name="connsiteY31" fmla="*/ 6323872 h 6858000"/>
              <a:gd name="connsiteX32" fmla="*/ 124767 w 7538114"/>
              <a:gd name="connsiteY32" fmla="*/ 6319343 h 6858000"/>
              <a:gd name="connsiteX33" fmla="*/ 108246 w 7538114"/>
              <a:gd name="connsiteY33" fmla="*/ 6190348 h 6858000"/>
              <a:gd name="connsiteX34" fmla="*/ 107279 w 7538114"/>
              <a:gd name="connsiteY34" fmla="*/ 6167269 h 6858000"/>
              <a:gd name="connsiteX35" fmla="*/ 107883 w 7538114"/>
              <a:gd name="connsiteY35" fmla="*/ 6149986 h 6858000"/>
              <a:gd name="connsiteX36" fmla="*/ 102380 w 7538114"/>
              <a:gd name="connsiteY36" fmla="*/ 6108622 h 6858000"/>
              <a:gd name="connsiteX37" fmla="*/ 90314 w 7538114"/>
              <a:gd name="connsiteY37" fmla="*/ 6041155 h 6858000"/>
              <a:gd name="connsiteX38" fmla="*/ 88409 w 7538114"/>
              <a:gd name="connsiteY38" fmla="*/ 6026587 h 6858000"/>
              <a:gd name="connsiteX39" fmla="*/ 89403 w 7538114"/>
              <a:gd name="connsiteY39" fmla="*/ 6013265 h 6858000"/>
              <a:gd name="connsiteX40" fmla="*/ 91927 w 7538114"/>
              <a:gd name="connsiteY40" fmla="*/ 6009478 h 6858000"/>
              <a:gd name="connsiteX41" fmla="*/ 91302 w 7538114"/>
              <a:gd name="connsiteY41" fmla="*/ 6001336 h 6858000"/>
              <a:gd name="connsiteX42" fmla="*/ 91687 w 7538114"/>
              <a:gd name="connsiteY42" fmla="*/ 5999003 h 6858000"/>
              <a:gd name="connsiteX43" fmla="*/ 93336 w 7538114"/>
              <a:gd name="connsiteY43" fmla="*/ 5985795 h 6858000"/>
              <a:gd name="connsiteX44" fmla="*/ 83190 w 7538114"/>
              <a:gd name="connsiteY44" fmla="*/ 5961758 h 6858000"/>
              <a:gd name="connsiteX45" fmla="*/ 81952 w 7538114"/>
              <a:gd name="connsiteY45" fmla="*/ 5928761 h 6858000"/>
              <a:gd name="connsiteX46" fmla="*/ 67420 w 7538114"/>
              <a:gd name="connsiteY46" fmla="*/ 5787247 h 6858000"/>
              <a:gd name="connsiteX47" fmla="*/ 50760 w 7538114"/>
              <a:gd name="connsiteY47" fmla="*/ 5710700 h 6858000"/>
              <a:gd name="connsiteX48" fmla="*/ 42956 w 7538114"/>
              <a:gd name="connsiteY48" fmla="*/ 5641754 h 6858000"/>
              <a:gd name="connsiteX49" fmla="*/ 29695 w 7538114"/>
              <a:gd name="connsiteY49" fmla="*/ 5602326 h 6858000"/>
              <a:gd name="connsiteX50" fmla="*/ 18841 w 7538114"/>
              <a:gd name="connsiteY50" fmla="*/ 5570885 h 6858000"/>
              <a:gd name="connsiteX51" fmla="*/ 9977 w 7538114"/>
              <a:gd name="connsiteY51" fmla="*/ 5543492 h 6858000"/>
              <a:gd name="connsiteX52" fmla="*/ 5255 w 7538114"/>
              <a:gd name="connsiteY52" fmla="*/ 5531024 h 6858000"/>
              <a:gd name="connsiteX53" fmla="*/ 5447 w 7538114"/>
              <a:gd name="connsiteY53" fmla="*/ 5527845 h 6858000"/>
              <a:gd name="connsiteX54" fmla="*/ 0 w 7538114"/>
              <a:gd name="connsiteY54" fmla="*/ 5507724 h 6858000"/>
              <a:gd name="connsiteX55" fmla="*/ 435 w 7538114"/>
              <a:gd name="connsiteY55" fmla="*/ 5507045 h 6858000"/>
              <a:gd name="connsiteX56" fmla="*/ 1128 w 7538114"/>
              <a:gd name="connsiteY56" fmla="*/ 5499619 h 6858000"/>
              <a:gd name="connsiteX57" fmla="*/ 1291 w 7538114"/>
              <a:gd name="connsiteY57" fmla="*/ 5486342 h 6858000"/>
              <a:gd name="connsiteX58" fmla="*/ 7976 w 7538114"/>
              <a:gd name="connsiteY58" fmla="*/ 5450755 h 6858000"/>
              <a:gd name="connsiteX59" fmla="*/ 2355 w 7538114"/>
              <a:gd name="connsiteY59" fmla="*/ 5429732 h 6858000"/>
              <a:gd name="connsiteX60" fmla="*/ 1499 w 7538114"/>
              <a:gd name="connsiteY60" fmla="*/ 5370432 h 6858000"/>
              <a:gd name="connsiteX61" fmla="*/ 11483 w 7538114"/>
              <a:gd name="connsiteY61" fmla="*/ 5308330 h 6858000"/>
              <a:gd name="connsiteX62" fmla="*/ 12793 w 7538114"/>
              <a:gd name="connsiteY62" fmla="*/ 5246026 h 6858000"/>
              <a:gd name="connsiteX63" fmla="*/ 12525 w 7538114"/>
              <a:gd name="connsiteY63" fmla="*/ 5223468 h 6858000"/>
              <a:gd name="connsiteX64" fmla="*/ 15322 w 7538114"/>
              <a:gd name="connsiteY64" fmla="*/ 5183258 h 6858000"/>
              <a:gd name="connsiteX65" fmla="*/ 18633 w 7538114"/>
              <a:gd name="connsiteY65" fmla="*/ 5164842 h 6858000"/>
              <a:gd name="connsiteX66" fmla="*/ 18428 w 7538114"/>
              <a:gd name="connsiteY66" fmla="*/ 5164034 h 6858000"/>
              <a:gd name="connsiteX67" fmla="*/ 19854 w 7538114"/>
              <a:gd name="connsiteY67" fmla="*/ 5162388 h 6858000"/>
              <a:gd name="connsiteX68" fmla="*/ 20514 w 7538114"/>
              <a:gd name="connsiteY68" fmla="*/ 5158981 h 6858000"/>
              <a:gd name="connsiteX69" fmla="*/ 20089 w 7538114"/>
              <a:gd name="connsiteY69" fmla="*/ 5149681 h 6858000"/>
              <a:gd name="connsiteX70" fmla="*/ 19561 w 7538114"/>
              <a:gd name="connsiteY70" fmla="*/ 5146183 h 6858000"/>
              <a:gd name="connsiteX71" fmla="*/ 19571 w 7538114"/>
              <a:gd name="connsiteY71" fmla="*/ 5141065 h 6858000"/>
              <a:gd name="connsiteX72" fmla="*/ 19690 w 7538114"/>
              <a:gd name="connsiteY72" fmla="*/ 5140937 h 6858000"/>
              <a:gd name="connsiteX73" fmla="*/ 19471 w 7538114"/>
              <a:gd name="connsiteY73" fmla="*/ 5136144 h 6858000"/>
              <a:gd name="connsiteX74" fmla="*/ 16918 w 7538114"/>
              <a:gd name="connsiteY74" fmla="*/ 5112689 h 6858000"/>
              <a:gd name="connsiteX75" fmla="*/ 28071 w 7538114"/>
              <a:gd name="connsiteY75" fmla="*/ 5081696 h 6858000"/>
              <a:gd name="connsiteX76" fmla="*/ 30005 w 7538114"/>
              <a:gd name="connsiteY76" fmla="*/ 5068879 h 6858000"/>
              <a:gd name="connsiteX77" fmla="*/ 31661 w 7538114"/>
              <a:gd name="connsiteY77" fmla="*/ 5062033 h 6858000"/>
              <a:gd name="connsiteX78" fmla="*/ 32169 w 7538114"/>
              <a:gd name="connsiteY78" fmla="*/ 5061608 h 6858000"/>
              <a:gd name="connsiteX79" fmla="*/ 27436 w 7538114"/>
              <a:gd name="connsiteY79" fmla="*/ 5021480 h 6858000"/>
              <a:gd name="connsiteX80" fmla="*/ 26614 w 7538114"/>
              <a:gd name="connsiteY80" fmla="*/ 5013906 h 6858000"/>
              <a:gd name="connsiteX81" fmla="*/ 25056 w 7538114"/>
              <a:gd name="connsiteY81" fmla="*/ 5011767 h 6858000"/>
              <a:gd name="connsiteX82" fmla="*/ 24513 w 7538114"/>
              <a:gd name="connsiteY82" fmla="*/ 5000592 h 6858000"/>
              <a:gd name="connsiteX83" fmla="*/ 24951 w 7538114"/>
              <a:gd name="connsiteY83" fmla="*/ 4999307 h 6858000"/>
              <a:gd name="connsiteX84" fmla="*/ 22644 w 7538114"/>
              <a:gd name="connsiteY84" fmla="*/ 4990090 h 6858000"/>
              <a:gd name="connsiteX85" fmla="*/ 18465 w 7538114"/>
              <a:gd name="connsiteY85" fmla="*/ 4982366 h 6858000"/>
              <a:gd name="connsiteX86" fmla="*/ 20888 w 7538114"/>
              <a:gd name="connsiteY86" fmla="*/ 4887310 h 6858000"/>
              <a:gd name="connsiteX87" fmla="*/ 15781 w 7538114"/>
              <a:gd name="connsiteY87" fmla="*/ 4807298 h 6858000"/>
              <a:gd name="connsiteX88" fmla="*/ 19649 w 7538114"/>
              <a:gd name="connsiteY88" fmla="*/ 4779990 h 6858000"/>
              <a:gd name="connsiteX89" fmla="*/ 21858 w 7538114"/>
              <a:gd name="connsiteY89" fmla="*/ 4664237 h 6858000"/>
              <a:gd name="connsiteX90" fmla="*/ 13583 w 7538114"/>
              <a:gd name="connsiteY90" fmla="*/ 4598607 h 6858000"/>
              <a:gd name="connsiteX91" fmla="*/ 7118 w 7538114"/>
              <a:gd name="connsiteY91" fmla="*/ 4546768 h 6858000"/>
              <a:gd name="connsiteX92" fmla="*/ 14555 w 7538114"/>
              <a:gd name="connsiteY92" fmla="*/ 4522182 h 6858000"/>
              <a:gd name="connsiteX93" fmla="*/ 17290 w 7538114"/>
              <a:gd name="connsiteY93" fmla="*/ 4509768 h 6858000"/>
              <a:gd name="connsiteX94" fmla="*/ 17421 w 7538114"/>
              <a:gd name="connsiteY94" fmla="*/ 4494586 h 6858000"/>
              <a:gd name="connsiteX95" fmla="*/ 18193 w 7538114"/>
              <a:gd name="connsiteY95" fmla="*/ 4440649 h 6858000"/>
              <a:gd name="connsiteX96" fmla="*/ 16616 w 7538114"/>
              <a:gd name="connsiteY96" fmla="*/ 4431853 h 6858000"/>
              <a:gd name="connsiteX97" fmla="*/ 19246 w 7538114"/>
              <a:gd name="connsiteY97" fmla="*/ 4403141 h 6858000"/>
              <a:gd name="connsiteX98" fmla="*/ 19623 w 7538114"/>
              <a:gd name="connsiteY98" fmla="*/ 4356631 h 6858000"/>
              <a:gd name="connsiteX99" fmla="*/ 20293 w 7538114"/>
              <a:gd name="connsiteY99" fmla="*/ 4339937 h 6858000"/>
              <a:gd name="connsiteX100" fmla="*/ 18752 w 7538114"/>
              <a:gd name="connsiteY100" fmla="*/ 4331435 h 6858000"/>
              <a:gd name="connsiteX101" fmla="*/ 24901 w 7538114"/>
              <a:gd name="connsiteY101" fmla="*/ 4320990 h 6858000"/>
              <a:gd name="connsiteX102" fmla="*/ 23734 w 7538114"/>
              <a:gd name="connsiteY102" fmla="*/ 4309111 h 6858000"/>
              <a:gd name="connsiteX103" fmla="*/ 29040 w 7538114"/>
              <a:gd name="connsiteY103" fmla="*/ 4263489 h 6858000"/>
              <a:gd name="connsiteX104" fmla="*/ 29429 w 7538114"/>
              <a:gd name="connsiteY104" fmla="*/ 4258775 h 6858000"/>
              <a:gd name="connsiteX105" fmla="*/ 33702 w 7538114"/>
              <a:gd name="connsiteY105" fmla="*/ 4248512 h 6858000"/>
              <a:gd name="connsiteX106" fmla="*/ 37356 w 7538114"/>
              <a:gd name="connsiteY106" fmla="*/ 4228644 h 6858000"/>
              <a:gd name="connsiteX107" fmla="*/ 50107 w 7538114"/>
              <a:gd name="connsiteY107" fmla="*/ 4193665 h 6858000"/>
              <a:gd name="connsiteX108" fmla="*/ 56192 w 7538114"/>
              <a:gd name="connsiteY108" fmla="*/ 4173105 h 6858000"/>
              <a:gd name="connsiteX109" fmla="*/ 61800 w 7538114"/>
              <a:gd name="connsiteY109" fmla="*/ 4159194 h 6858000"/>
              <a:gd name="connsiteX110" fmla="*/ 69720 w 7538114"/>
              <a:gd name="connsiteY110" fmla="*/ 4118135 h 6858000"/>
              <a:gd name="connsiteX111" fmla="*/ 80190 w 7538114"/>
              <a:gd name="connsiteY111" fmla="*/ 4047713 h 6858000"/>
              <a:gd name="connsiteX112" fmla="*/ 96666 w 7538114"/>
              <a:gd name="connsiteY112" fmla="*/ 3980780 h 6858000"/>
              <a:gd name="connsiteX113" fmla="*/ 107651 w 7538114"/>
              <a:gd name="connsiteY113" fmla="*/ 3941872 h 6858000"/>
              <a:gd name="connsiteX114" fmla="*/ 118444 w 7538114"/>
              <a:gd name="connsiteY114" fmla="*/ 3897465 h 6858000"/>
              <a:gd name="connsiteX115" fmla="*/ 134545 w 7538114"/>
              <a:gd name="connsiteY115" fmla="*/ 3811132 h 6858000"/>
              <a:gd name="connsiteX116" fmla="*/ 145381 w 7538114"/>
              <a:gd name="connsiteY116" fmla="*/ 3746540 h 6858000"/>
              <a:gd name="connsiteX117" fmla="*/ 146587 w 7538114"/>
              <a:gd name="connsiteY117" fmla="*/ 3670275 h 6858000"/>
              <a:gd name="connsiteX118" fmla="*/ 165690 w 7538114"/>
              <a:gd name="connsiteY118" fmla="*/ 3580981 h 6858000"/>
              <a:gd name="connsiteX119" fmla="*/ 163175 w 7538114"/>
              <a:gd name="connsiteY119" fmla="*/ 3570960 h 6858000"/>
              <a:gd name="connsiteX120" fmla="*/ 162665 w 7538114"/>
              <a:gd name="connsiteY120" fmla="*/ 3560693 h 6858000"/>
              <a:gd name="connsiteX121" fmla="*/ 163299 w 7538114"/>
              <a:gd name="connsiteY121" fmla="*/ 3559743 h 6858000"/>
              <a:gd name="connsiteX122" fmla="*/ 164777 w 7538114"/>
              <a:gd name="connsiteY122" fmla="*/ 3548721 h 6858000"/>
              <a:gd name="connsiteX123" fmla="*/ 163708 w 7538114"/>
              <a:gd name="connsiteY123" fmla="*/ 3545693 h 6858000"/>
              <a:gd name="connsiteX124" fmla="*/ 164286 w 7538114"/>
              <a:gd name="connsiteY124" fmla="*/ 3537938 h 6858000"/>
              <a:gd name="connsiteX125" fmla="*/ 164247 w 7538114"/>
              <a:gd name="connsiteY125" fmla="*/ 3522141 h 6858000"/>
              <a:gd name="connsiteX126" fmla="*/ 165343 w 7538114"/>
              <a:gd name="connsiteY126" fmla="*/ 3519672 h 6858000"/>
              <a:gd name="connsiteX127" fmla="*/ 167001 w 7538114"/>
              <a:gd name="connsiteY127" fmla="*/ 3496604 h 6858000"/>
              <a:gd name="connsiteX128" fmla="*/ 167547 w 7538114"/>
              <a:gd name="connsiteY128" fmla="*/ 3496517 h 6858000"/>
              <a:gd name="connsiteX129" fmla="*/ 170301 w 7538114"/>
              <a:gd name="connsiteY129" fmla="*/ 3491023 h 6858000"/>
              <a:gd name="connsiteX130" fmla="*/ 174371 w 7538114"/>
              <a:gd name="connsiteY130" fmla="*/ 3479998 h 6858000"/>
              <a:gd name="connsiteX131" fmla="*/ 190228 w 7538114"/>
              <a:gd name="connsiteY131" fmla="*/ 3457434 h 6858000"/>
              <a:gd name="connsiteX132" fmla="*/ 192016 w 7538114"/>
              <a:gd name="connsiteY132" fmla="*/ 3433411 h 6858000"/>
              <a:gd name="connsiteX133" fmla="*/ 192663 w 7538114"/>
              <a:gd name="connsiteY133" fmla="*/ 3428691 h 6858000"/>
              <a:gd name="connsiteX134" fmla="*/ 192793 w 7538114"/>
              <a:gd name="connsiteY134" fmla="*/ 3428643 h 6858000"/>
              <a:gd name="connsiteX135" fmla="*/ 193710 w 7538114"/>
              <a:gd name="connsiteY135" fmla="*/ 3423760 h 6858000"/>
              <a:gd name="connsiteX136" fmla="*/ 193839 w 7538114"/>
              <a:gd name="connsiteY136" fmla="*/ 3420085 h 6858000"/>
              <a:gd name="connsiteX137" fmla="*/ 195094 w 7538114"/>
              <a:gd name="connsiteY137" fmla="*/ 3410930 h 6858000"/>
              <a:gd name="connsiteX138" fmla="*/ 196311 w 7538114"/>
              <a:gd name="connsiteY138" fmla="*/ 3408092 h 6858000"/>
              <a:gd name="connsiteX139" fmla="*/ 197928 w 7538114"/>
              <a:gd name="connsiteY139" fmla="*/ 3407419 h 6858000"/>
              <a:gd name="connsiteX140" fmla="*/ 197881 w 7538114"/>
              <a:gd name="connsiteY140" fmla="*/ 3406520 h 6858000"/>
              <a:gd name="connsiteX141" fmla="*/ 204222 w 7538114"/>
              <a:gd name="connsiteY141" fmla="*/ 3391015 h 6858000"/>
              <a:gd name="connsiteX142" fmla="*/ 213950 w 7538114"/>
              <a:gd name="connsiteY142" fmla="*/ 3354361 h 6858000"/>
              <a:gd name="connsiteX143" fmla="*/ 217699 w 7538114"/>
              <a:gd name="connsiteY143" fmla="*/ 3332639 h 6858000"/>
              <a:gd name="connsiteX144" fmla="*/ 229963 w 7538114"/>
              <a:gd name="connsiteY144" fmla="*/ 3273935 h 6858000"/>
              <a:gd name="connsiteX145" fmla="*/ 243785 w 7538114"/>
              <a:gd name="connsiteY145" fmla="*/ 3215621 h 6858000"/>
              <a:gd name="connsiteX146" fmla="*/ 259175 w 7538114"/>
              <a:gd name="connsiteY146" fmla="*/ 3189909 h 6858000"/>
              <a:gd name="connsiteX147" fmla="*/ 259988 w 7538114"/>
              <a:gd name="connsiteY147" fmla="*/ 3186579 h 6858000"/>
              <a:gd name="connsiteX148" fmla="*/ 259980 w 7538114"/>
              <a:gd name="connsiteY148" fmla="*/ 3177264 h 6858000"/>
              <a:gd name="connsiteX149" fmla="*/ 259609 w 7538114"/>
              <a:gd name="connsiteY149" fmla="*/ 3173723 h 6858000"/>
              <a:gd name="connsiteX150" fmla="*/ 259848 w 7538114"/>
              <a:gd name="connsiteY150" fmla="*/ 3168622 h 6858000"/>
              <a:gd name="connsiteX151" fmla="*/ 259971 w 7538114"/>
              <a:gd name="connsiteY151" fmla="*/ 3168508 h 6858000"/>
              <a:gd name="connsiteX152" fmla="*/ 259966 w 7538114"/>
              <a:gd name="connsiteY152" fmla="*/ 3163706 h 6858000"/>
              <a:gd name="connsiteX153" fmla="*/ 258467 w 7538114"/>
              <a:gd name="connsiteY153" fmla="*/ 3140064 h 6858000"/>
              <a:gd name="connsiteX154" fmla="*/ 270990 w 7538114"/>
              <a:gd name="connsiteY154" fmla="*/ 3110288 h 6858000"/>
              <a:gd name="connsiteX155" fmla="*/ 273494 w 7538114"/>
              <a:gd name="connsiteY155" fmla="*/ 3097704 h 6858000"/>
              <a:gd name="connsiteX156" fmla="*/ 275456 w 7538114"/>
              <a:gd name="connsiteY156" fmla="*/ 3091047 h 6858000"/>
              <a:gd name="connsiteX157" fmla="*/ 275980 w 7538114"/>
              <a:gd name="connsiteY157" fmla="*/ 3090672 h 6858000"/>
              <a:gd name="connsiteX158" fmla="*/ 274486 w 7538114"/>
              <a:gd name="connsiteY158" fmla="*/ 3068004 h 6858000"/>
              <a:gd name="connsiteX159" fmla="*/ 275226 w 7538114"/>
              <a:gd name="connsiteY159" fmla="*/ 3065087 h 6858000"/>
              <a:gd name="connsiteX160" fmla="*/ 273050 w 7538114"/>
              <a:gd name="connsiteY160" fmla="*/ 3050191 h 6858000"/>
              <a:gd name="connsiteX161" fmla="*/ 272566 w 7538114"/>
              <a:gd name="connsiteY161" fmla="*/ 3042559 h 6858000"/>
              <a:gd name="connsiteX162" fmla="*/ 271107 w 7538114"/>
              <a:gd name="connsiteY162" fmla="*/ 3040271 h 6858000"/>
              <a:gd name="connsiteX163" fmla="*/ 271065 w 7538114"/>
              <a:gd name="connsiteY163" fmla="*/ 3029072 h 6858000"/>
              <a:gd name="connsiteX164" fmla="*/ 271558 w 7538114"/>
              <a:gd name="connsiteY164" fmla="*/ 3027835 h 6858000"/>
              <a:gd name="connsiteX165" fmla="*/ 268717 w 7538114"/>
              <a:gd name="connsiteY165" fmla="*/ 2964245 h 6858000"/>
              <a:gd name="connsiteX166" fmla="*/ 272511 w 7538114"/>
              <a:gd name="connsiteY166" fmla="*/ 2915772 h 6858000"/>
              <a:gd name="connsiteX167" fmla="*/ 270356 w 7538114"/>
              <a:gd name="connsiteY167" fmla="*/ 2825842 h 6858000"/>
              <a:gd name="connsiteX168" fmla="*/ 273897 w 7538114"/>
              <a:gd name="connsiteY168" fmla="*/ 2734957 h 6858000"/>
              <a:gd name="connsiteX169" fmla="*/ 274458 w 7538114"/>
              <a:gd name="connsiteY169" fmla="*/ 2636572 h 6858000"/>
              <a:gd name="connsiteX170" fmla="*/ 279157 w 7538114"/>
              <a:gd name="connsiteY170" fmla="*/ 2604260 h 6858000"/>
              <a:gd name="connsiteX171" fmla="*/ 288131 w 7538114"/>
              <a:gd name="connsiteY171" fmla="*/ 2582747 h 6858000"/>
              <a:gd name="connsiteX172" fmla="*/ 282516 w 7538114"/>
              <a:gd name="connsiteY172" fmla="*/ 2478755 h 6858000"/>
              <a:gd name="connsiteX173" fmla="*/ 287359 w 7538114"/>
              <a:gd name="connsiteY173" fmla="*/ 2451804 h 6858000"/>
              <a:gd name="connsiteX174" fmla="*/ 289577 w 7538114"/>
              <a:gd name="connsiteY174" fmla="*/ 2408801 h 6858000"/>
              <a:gd name="connsiteX175" fmla="*/ 293203 w 7538114"/>
              <a:gd name="connsiteY175" fmla="*/ 2392670 h 6858000"/>
              <a:gd name="connsiteX176" fmla="*/ 304183 w 7538114"/>
              <a:gd name="connsiteY176" fmla="*/ 2330165 h 6858000"/>
              <a:gd name="connsiteX177" fmla="*/ 310900 w 7538114"/>
              <a:gd name="connsiteY177" fmla="*/ 2276363 h 6858000"/>
              <a:gd name="connsiteX178" fmla="*/ 303909 w 7538114"/>
              <a:gd name="connsiteY178" fmla="*/ 2236310 h 6858000"/>
              <a:gd name="connsiteX179" fmla="*/ 306187 w 7538114"/>
              <a:gd name="connsiteY179" fmla="*/ 2232984 h 6858000"/>
              <a:gd name="connsiteX180" fmla="*/ 307158 w 7538114"/>
              <a:gd name="connsiteY180" fmla="*/ 2205763 h 6858000"/>
              <a:gd name="connsiteX181" fmla="*/ 304860 w 7538114"/>
              <a:gd name="connsiteY181" fmla="*/ 2145703 h 6858000"/>
              <a:gd name="connsiteX182" fmla="*/ 304273 w 7538114"/>
              <a:gd name="connsiteY182" fmla="*/ 2092533 h 6858000"/>
              <a:gd name="connsiteX183" fmla="*/ 301642 w 7538114"/>
              <a:gd name="connsiteY183" fmla="*/ 2057359 h 6858000"/>
              <a:gd name="connsiteX184" fmla="*/ 306736 w 7538114"/>
              <a:gd name="connsiteY184" fmla="*/ 2016105 h 6858000"/>
              <a:gd name="connsiteX185" fmla="*/ 316234 w 7538114"/>
              <a:gd name="connsiteY185" fmla="*/ 1983129 h 6858000"/>
              <a:gd name="connsiteX186" fmla="*/ 318238 w 7538114"/>
              <a:gd name="connsiteY186" fmla="*/ 1956745 h 6858000"/>
              <a:gd name="connsiteX187" fmla="*/ 311341 w 7538114"/>
              <a:gd name="connsiteY187" fmla="*/ 1950160 h 6858000"/>
              <a:gd name="connsiteX188" fmla="*/ 323556 w 7538114"/>
              <a:gd name="connsiteY188" fmla="*/ 1879546 h 6858000"/>
              <a:gd name="connsiteX189" fmla="*/ 326085 w 7538114"/>
              <a:gd name="connsiteY189" fmla="*/ 1854893 h 6858000"/>
              <a:gd name="connsiteX190" fmla="*/ 335058 w 7538114"/>
              <a:gd name="connsiteY190" fmla="*/ 1787684 h 6858000"/>
              <a:gd name="connsiteX191" fmla="*/ 345620 w 7538114"/>
              <a:gd name="connsiteY191" fmla="*/ 1720464 h 6858000"/>
              <a:gd name="connsiteX192" fmla="*/ 360760 w 7538114"/>
              <a:gd name="connsiteY192" fmla="*/ 1681196 h 6858000"/>
              <a:gd name="connsiteX193" fmla="*/ 368483 w 7538114"/>
              <a:gd name="connsiteY193" fmla="*/ 1625881 h 6858000"/>
              <a:gd name="connsiteX194" fmla="*/ 371077 w 7538114"/>
              <a:gd name="connsiteY194" fmla="*/ 1616704 h 6858000"/>
              <a:gd name="connsiteX195" fmla="*/ 383008 w 7538114"/>
              <a:gd name="connsiteY195" fmla="*/ 1551493 h 6858000"/>
              <a:gd name="connsiteX196" fmla="*/ 384834 w 7538114"/>
              <a:gd name="connsiteY196" fmla="*/ 1475233 h 6858000"/>
              <a:gd name="connsiteX197" fmla="*/ 418371 w 7538114"/>
              <a:gd name="connsiteY197" fmla="*/ 1380155 h 6858000"/>
              <a:gd name="connsiteX198" fmla="*/ 469641 w 7538114"/>
              <a:gd name="connsiteY198" fmla="*/ 1210871 h 6858000"/>
              <a:gd name="connsiteX199" fmla="*/ 489701 w 7538114"/>
              <a:gd name="connsiteY199" fmla="*/ 1028427 h 6858000"/>
              <a:gd name="connsiteX200" fmla="*/ 486354 w 7538114"/>
              <a:gd name="connsiteY200" fmla="*/ 980383 h 6858000"/>
              <a:gd name="connsiteX201" fmla="*/ 479762 w 7538114"/>
              <a:gd name="connsiteY201" fmla="*/ 839699 h 6858000"/>
              <a:gd name="connsiteX202" fmla="*/ 445664 w 7538114"/>
              <a:gd name="connsiteY202" fmla="*/ 696545 h 6858000"/>
              <a:gd name="connsiteX203" fmla="*/ 440047 w 7538114"/>
              <a:gd name="connsiteY203" fmla="*/ 606615 h 6858000"/>
              <a:gd name="connsiteX204" fmla="*/ 431225 w 7538114"/>
              <a:gd name="connsiteY204" fmla="*/ 563889 h 6858000"/>
              <a:gd name="connsiteX205" fmla="*/ 430803 w 7538114"/>
              <a:gd name="connsiteY205" fmla="*/ 534294 h 6858000"/>
              <a:gd name="connsiteX206" fmla="*/ 429777 w 7538114"/>
              <a:gd name="connsiteY206" fmla="*/ 516548 h 6858000"/>
              <a:gd name="connsiteX207" fmla="*/ 415090 w 7538114"/>
              <a:gd name="connsiteY207" fmla="*/ 485808 h 6858000"/>
              <a:gd name="connsiteX208" fmla="*/ 410499 w 7538114"/>
              <a:gd name="connsiteY208" fmla="*/ 369873 h 6858000"/>
              <a:gd name="connsiteX209" fmla="*/ 425314 w 7538114"/>
              <a:gd name="connsiteY209" fmla="*/ 259180 h 6858000"/>
              <a:gd name="connsiteX210" fmla="*/ 383240 w 7538114"/>
              <a:gd name="connsiteY210" fmla="*/ 94173 h 6858000"/>
              <a:gd name="connsiteX211" fmla="*/ 379938 w 7538114"/>
              <a:gd name="connsiteY211" fmla="*/ 77267 h 6858000"/>
              <a:gd name="connsiteX212" fmla="*/ 373430 w 7538114"/>
              <a:gd name="connsiteY212" fmla="*/ 3885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7538114" h="6858000">
                <a:moveTo>
                  <a:pt x="366246" y="0"/>
                </a:moveTo>
                <a:lnTo>
                  <a:pt x="2830292" y="0"/>
                </a:lnTo>
                <a:lnTo>
                  <a:pt x="3903260" y="0"/>
                </a:lnTo>
                <a:lnTo>
                  <a:pt x="4597266" y="0"/>
                </a:lnTo>
                <a:lnTo>
                  <a:pt x="7192370" y="0"/>
                </a:lnTo>
                <a:lnTo>
                  <a:pt x="7538114" y="0"/>
                </a:lnTo>
                <a:lnTo>
                  <a:pt x="7538114" y="6858000"/>
                </a:lnTo>
                <a:lnTo>
                  <a:pt x="7192370" y="6858000"/>
                </a:lnTo>
                <a:lnTo>
                  <a:pt x="4597266" y="6858000"/>
                </a:lnTo>
                <a:lnTo>
                  <a:pt x="3903260" y="6858000"/>
                </a:lnTo>
                <a:lnTo>
                  <a:pt x="2830292" y="6858000"/>
                </a:lnTo>
                <a:lnTo>
                  <a:pt x="170314" y="6858000"/>
                </a:lnTo>
                <a:cubicBezTo>
                  <a:pt x="170323" y="6857920"/>
                  <a:pt x="170332" y="6857839"/>
                  <a:pt x="170341" y="6857759"/>
                </a:cubicBezTo>
                <a:lnTo>
                  <a:pt x="173485" y="6852129"/>
                </a:lnTo>
                <a:lnTo>
                  <a:pt x="167544" y="6830335"/>
                </a:lnTo>
                <a:cubicBezTo>
                  <a:pt x="165474" y="6819600"/>
                  <a:pt x="164100" y="6808301"/>
                  <a:pt x="163472" y="6796707"/>
                </a:cubicBezTo>
                <a:cubicBezTo>
                  <a:pt x="167658" y="6794106"/>
                  <a:pt x="161711" y="6785006"/>
                  <a:pt x="160535" y="6780725"/>
                </a:cubicBezTo>
                <a:cubicBezTo>
                  <a:pt x="163268" y="6780680"/>
                  <a:pt x="164578" y="6771195"/>
                  <a:pt x="162318" y="6767829"/>
                </a:cubicBezTo>
                <a:cubicBezTo>
                  <a:pt x="152545" y="6697090"/>
                  <a:pt x="178083" y="6736894"/>
                  <a:pt x="162771" y="6694444"/>
                </a:cubicBezTo>
                <a:cubicBezTo>
                  <a:pt x="161971" y="6687342"/>
                  <a:pt x="163342" y="6682014"/>
                  <a:pt x="165604" y="6677569"/>
                </a:cubicBezTo>
                <a:lnTo>
                  <a:pt x="171255" y="6669571"/>
                </a:lnTo>
                <a:lnTo>
                  <a:pt x="169240" y="6663304"/>
                </a:lnTo>
                <a:cubicBezTo>
                  <a:pt x="169082" y="6639651"/>
                  <a:pt x="174873" y="6632678"/>
                  <a:pt x="169039" y="6618916"/>
                </a:cubicBezTo>
                <a:cubicBezTo>
                  <a:pt x="181164" y="6598580"/>
                  <a:pt x="170248" y="6605428"/>
                  <a:pt x="168392" y="6589960"/>
                </a:cubicBezTo>
                <a:cubicBezTo>
                  <a:pt x="165975" y="6577758"/>
                  <a:pt x="161323" y="6600160"/>
                  <a:pt x="160636" y="6588200"/>
                </a:cubicBezTo>
                <a:cubicBezTo>
                  <a:pt x="163766" y="6575263"/>
                  <a:pt x="154044" y="6575871"/>
                  <a:pt x="157872" y="6562416"/>
                </a:cubicBezTo>
                <a:cubicBezTo>
                  <a:pt x="165196" y="6565685"/>
                  <a:pt x="156453" y="6535866"/>
                  <a:pt x="162851" y="6534939"/>
                </a:cubicBezTo>
                <a:cubicBezTo>
                  <a:pt x="153702" y="6523511"/>
                  <a:pt x="164973" y="6517769"/>
                  <a:pt x="162153" y="6502552"/>
                </a:cubicBezTo>
                <a:cubicBezTo>
                  <a:pt x="158692" y="6495386"/>
                  <a:pt x="158098" y="6490216"/>
                  <a:pt x="161821" y="6483172"/>
                </a:cubicBezTo>
                <a:cubicBezTo>
                  <a:pt x="144969" y="6450162"/>
                  <a:pt x="161066" y="6463202"/>
                  <a:pt x="154586" y="6432309"/>
                </a:cubicBezTo>
                <a:cubicBezTo>
                  <a:pt x="147771" y="6405695"/>
                  <a:pt x="143349" y="6375524"/>
                  <a:pt x="127078" y="6349783"/>
                </a:cubicBezTo>
                <a:cubicBezTo>
                  <a:pt x="122468" y="6345058"/>
                  <a:pt x="120723" y="6333456"/>
                  <a:pt x="123181" y="6323872"/>
                </a:cubicBezTo>
                <a:cubicBezTo>
                  <a:pt x="123604" y="6322225"/>
                  <a:pt x="124138" y="6320698"/>
                  <a:pt x="124767" y="6319343"/>
                </a:cubicBezTo>
                <a:cubicBezTo>
                  <a:pt x="122278" y="6297089"/>
                  <a:pt x="111161" y="6215694"/>
                  <a:pt x="108246" y="6190348"/>
                </a:cubicBezTo>
                <a:cubicBezTo>
                  <a:pt x="114169" y="6188296"/>
                  <a:pt x="103482" y="6175479"/>
                  <a:pt x="107279" y="6167269"/>
                </a:cubicBezTo>
                <a:cubicBezTo>
                  <a:pt x="110610" y="6161389"/>
                  <a:pt x="108145" y="6156128"/>
                  <a:pt x="107883" y="6149986"/>
                </a:cubicBezTo>
                <a:cubicBezTo>
                  <a:pt x="110502" y="6141894"/>
                  <a:pt x="105773" y="6115502"/>
                  <a:pt x="102380" y="6108622"/>
                </a:cubicBezTo>
                <a:cubicBezTo>
                  <a:pt x="90593" y="6092179"/>
                  <a:pt x="99346" y="6054816"/>
                  <a:pt x="90314" y="6041155"/>
                </a:cubicBezTo>
                <a:cubicBezTo>
                  <a:pt x="88990" y="6036198"/>
                  <a:pt x="88454" y="6031348"/>
                  <a:pt x="88409" y="6026587"/>
                </a:cubicBezTo>
                <a:lnTo>
                  <a:pt x="89403" y="6013265"/>
                </a:lnTo>
                <a:lnTo>
                  <a:pt x="91927" y="6009478"/>
                </a:lnTo>
                <a:lnTo>
                  <a:pt x="91302" y="6001336"/>
                </a:lnTo>
                <a:cubicBezTo>
                  <a:pt x="91431" y="6000558"/>
                  <a:pt x="91559" y="5999781"/>
                  <a:pt x="91687" y="5999003"/>
                </a:cubicBezTo>
                <a:cubicBezTo>
                  <a:pt x="92431" y="5994547"/>
                  <a:pt x="93080" y="5990148"/>
                  <a:pt x="93336" y="5985795"/>
                </a:cubicBezTo>
                <a:cubicBezTo>
                  <a:pt x="80676" y="5991520"/>
                  <a:pt x="93430" y="5949705"/>
                  <a:pt x="83190" y="5961758"/>
                </a:cubicBezTo>
                <a:cubicBezTo>
                  <a:pt x="82399" y="5938832"/>
                  <a:pt x="72862" y="5956319"/>
                  <a:pt x="81952" y="5928761"/>
                </a:cubicBezTo>
                <a:cubicBezTo>
                  <a:pt x="79324" y="5899676"/>
                  <a:pt x="72619" y="5823590"/>
                  <a:pt x="67420" y="5787247"/>
                </a:cubicBezTo>
                <a:cubicBezTo>
                  <a:pt x="53530" y="5750058"/>
                  <a:pt x="57730" y="5736292"/>
                  <a:pt x="50760" y="5710700"/>
                </a:cubicBezTo>
                <a:cubicBezTo>
                  <a:pt x="47368" y="5660911"/>
                  <a:pt x="30723" y="5663675"/>
                  <a:pt x="42956" y="5641754"/>
                </a:cubicBezTo>
                <a:cubicBezTo>
                  <a:pt x="39970" y="5608358"/>
                  <a:pt x="24769" y="5637338"/>
                  <a:pt x="29695" y="5602326"/>
                </a:cubicBezTo>
                <a:cubicBezTo>
                  <a:pt x="27700" y="5601239"/>
                  <a:pt x="20274" y="5573144"/>
                  <a:pt x="18841" y="5570885"/>
                </a:cubicBezTo>
                <a:lnTo>
                  <a:pt x="9977" y="5543492"/>
                </a:lnTo>
                <a:lnTo>
                  <a:pt x="5255" y="5531024"/>
                </a:lnTo>
                <a:lnTo>
                  <a:pt x="5447" y="5527845"/>
                </a:lnTo>
                <a:lnTo>
                  <a:pt x="0" y="5507724"/>
                </a:lnTo>
                <a:lnTo>
                  <a:pt x="435" y="5507045"/>
                </a:lnTo>
                <a:cubicBezTo>
                  <a:pt x="1286" y="5505065"/>
                  <a:pt x="1681" y="5502734"/>
                  <a:pt x="1128" y="5499619"/>
                </a:cubicBezTo>
                <a:cubicBezTo>
                  <a:pt x="9450" y="5498516"/>
                  <a:pt x="3652" y="5495435"/>
                  <a:pt x="1291" y="5486342"/>
                </a:cubicBezTo>
                <a:cubicBezTo>
                  <a:pt x="13688" y="5482600"/>
                  <a:pt x="2464" y="5460320"/>
                  <a:pt x="7976" y="5450755"/>
                </a:cubicBezTo>
                <a:cubicBezTo>
                  <a:pt x="5962" y="5444157"/>
                  <a:pt x="4058" y="5437113"/>
                  <a:pt x="2355" y="5429732"/>
                </a:cubicBezTo>
                <a:lnTo>
                  <a:pt x="1499" y="5370432"/>
                </a:lnTo>
                <a:lnTo>
                  <a:pt x="11483" y="5308330"/>
                </a:lnTo>
                <a:cubicBezTo>
                  <a:pt x="11701" y="5285359"/>
                  <a:pt x="15408" y="5265468"/>
                  <a:pt x="12793" y="5246026"/>
                </a:cubicBezTo>
                <a:cubicBezTo>
                  <a:pt x="15678" y="5238129"/>
                  <a:pt x="16842" y="5230685"/>
                  <a:pt x="12525" y="5223468"/>
                </a:cubicBezTo>
                <a:cubicBezTo>
                  <a:pt x="13966" y="5202031"/>
                  <a:pt x="20131" y="5196842"/>
                  <a:pt x="15322" y="5183258"/>
                </a:cubicBezTo>
                <a:cubicBezTo>
                  <a:pt x="25294" y="5171214"/>
                  <a:pt x="21488" y="5170502"/>
                  <a:pt x="18633" y="5164842"/>
                </a:cubicBezTo>
                <a:cubicBezTo>
                  <a:pt x="18565" y="5164573"/>
                  <a:pt x="18496" y="5164303"/>
                  <a:pt x="18428" y="5164034"/>
                </a:cubicBezTo>
                <a:lnTo>
                  <a:pt x="19854" y="5162388"/>
                </a:lnTo>
                <a:lnTo>
                  <a:pt x="20514" y="5158981"/>
                </a:lnTo>
                <a:lnTo>
                  <a:pt x="20089" y="5149681"/>
                </a:lnTo>
                <a:lnTo>
                  <a:pt x="19561" y="5146183"/>
                </a:lnTo>
                <a:cubicBezTo>
                  <a:pt x="19336" y="5143774"/>
                  <a:pt x="19361" y="5142173"/>
                  <a:pt x="19571" y="5141065"/>
                </a:cubicBezTo>
                <a:lnTo>
                  <a:pt x="19690" y="5140937"/>
                </a:lnTo>
                <a:cubicBezTo>
                  <a:pt x="19617" y="5139339"/>
                  <a:pt x="19544" y="5137742"/>
                  <a:pt x="19471" y="5136144"/>
                </a:cubicBezTo>
                <a:cubicBezTo>
                  <a:pt x="18832" y="5128055"/>
                  <a:pt x="17958" y="5120182"/>
                  <a:pt x="16918" y="5112689"/>
                </a:cubicBezTo>
                <a:cubicBezTo>
                  <a:pt x="23464" y="5106353"/>
                  <a:pt x="15733" y="5078666"/>
                  <a:pt x="28071" y="5081696"/>
                </a:cubicBezTo>
                <a:cubicBezTo>
                  <a:pt x="27036" y="5071588"/>
                  <a:pt x="21912" y="5065475"/>
                  <a:pt x="30005" y="5068879"/>
                </a:cubicBezTo>
                <a:cubicBezTo>
                  <a:pt x="29897" y="5065551"/>
                  <a:pt x="30585" y="5063501"/>
                  <a:pt x="31661" y="5062033"/>
                </a:cubicBezTo>
                <a:lnTo>
                  <a:pt x="32169" y="5061608"/>
                </a:lnTo>
                <a:lnTo>
                  <a:pt x="27436" y="5021480"/>
                </a:lnTo>
                <a:lnTo>
                  <a:pt x="26614" y="5013906"/>
                </a:lnTo>
                <a:lnTo>
                  <a:pt x="25056" y="5011767"/>
                </a:lnTo>
                <a:cubicBezTo>
                  <a:pt x="24110" y="5009457"/>
                  <a:pt x="23701" y="5006147"/>
                  <a:pt x="24513" y="5000592"/>
                </a:cubicBezTo>
                <a:lnTo>
                  <a:pt x="24951" y="4999307"/>
                </a:lnTo>
                <a:lnTo>
                  <a:pt x="22644" y="4990090"/>
                </a:lnTo>
                <a:cubicBezTo>
                  <a:pt x="21579" y="4987122"/>
                  <a:pt x="20222" y="4984494"/>
                  <a:pt x="18465" y="4982366"/>
                </a:cubicBezTo>
                <a:cubicBezTo>
                  <a:pt x="27858" y="4950984"/>
                  <a:pt x="19264" y="4921373"/>
                  <a:pt x="20888" y="4887310"/>
                </a:cubicBezTo>
                <a:cubicBezTo>
                  <a:pt x="17563" y="4848813"/>
                  <a:pt x="18386" y="4829570"/>
                  <a:pt x="15781" y="4807298"/>
                </a:cubicBezTo>
                <a:cubicBezTo>
                  <a:pt x="15634" y="4803627"/>
                  <a:pt x="14440" y="4773874"/>
                  <a:pt x="19649" y="4779990"/>
                </a:cubicBezTo>
                <a:cubicBezTo>
                  <a:pt x="18744" y="4746827"/>
                  <a:pt x="22869" y="4698305"/>
                  <a:pt x="21858" y="4664237"/>
                </a:cubicBezTo>
                <a:cubicBezTo>
                  <a:pt x="34232" y="4642340"/>
                  <a:pt x="11268" y="4621318"/>
                  <a:pt x="13583" y="4598607"/>
                </a:cubicBezTo>
                <a:cubicBezTo>
                  <a:pt x="2193" y="4604819"/>
                  <a:pt x="19974" y="4548010"/>
                  <a:pt x="7118" y="4546768"/>
                </a:cubicBezTo>
                <a:lnTo>
                  <a:pt x="14555" y="4522182"/>
                </a:lnTo>
                <a:lnTo>
                  <a:pt x="17290" y="4509768"/>
                </a:lnTo>
                <a:cubicBezTo>
                  <a:pt x="17884" y="4505118"/>
                  <a:pt x="18021" y="4500115"/>
                  <a:pt x="17421" y="4494586"/>
                </a:cubicBezTo>
                <a:cubicBezTo>
                  <a:pt x="12327" y="4480984"/>
                  <a:pt x="18571" y="4459805"/>
                  <a:pt x="18193" y="4440649"/>
                </a:cubicBezTo>
                <a:lnTo>
                  <a:pt x="16616" y="4431853"/>
                </a:lnTo>
                <a:lnTo>
                  <a:pt x="19246" y="4403141"/>
                </a:lnTo>
                <a:cubicBezTo>
                  <a:pt x="19372" y="4387638"/>
                  <a:pt x="19497" y="4372134"/>
                  <a:pt x="19623" y="4356631"/>
                </a:cubicBezTo>
                <a:cubicBezTo>
                  <a:pt x="19508" y="4349062"/>
                  <a:pt x="15847" y="4339045"/>
                  <a:pt x="20293" y="4339937"/>
                </a:cubicBezTo>
                <a:lnTo>
                  <a:pt x="18752" y="4331435"/>
                </a:lnTo>
                <a:cubicBezTo>
                  <a:pt x="19520" y="4328277"/>
                  <a:pt x="24070" y="4324711"/>
                  <a:pt x="24901" y="4320990"/>
                </a:cubicBezTo>
                <a:lnTo>
                  <a:pt x="23734" y="4309111"/>
                </a:lnTo>
                <a:cubicBezTo>
                  <a:pt x="24423" y="4299527"/>
                  <a:pt x="28090" y="4271878"/>
                  <a:pt x="29040" y="4263489"/>
                </a:cubicBezTo>
                <a:cubicBezTo>
                  <a:pt x="29169" y="4261918"/>
                  <a:pt x="29300" y="4260346"/>
                  <a:pt x="29429" y="4258775"/>
                </a:cubicBezTo>
                <a:lnTo>
                  <a:pt x="33702" y="4248512"/>
                </a:lnTo>
                <a:cubicBezTo>
                  <a:pt x="36933" y="4241044"/>
                  <a:pt x="39109" y="4235167"/>
                  <a:pt x="37356" y="4228644"/>
                </a:cubicBezTo>
                <a:cubicBezTo>
                  <a:pt x="41530" y="4217526"/>
                  <a:pt x="53227" y="4209759"/>
                  <a:pt x="50107" y="4193665"/>
                </a:cubicBezTo>
                <a:cubicBezTo>
                  <a:pt x="55406" y="4198550"/>
                  <a:pt x="50749" y="4175793"/>
                  <a:pt x="56192" y="4173105"/>
                </a:cubicBezTo>
                <a:cubicBezTo>
                  <a:pt x="60575" y="4171863"/>
                  <a:pt x="60184" y="4164671"/>
                  <a:pt x="61800" y="4159194"/>
                </a:cubicBezTo>
                <a:cubicBezTo>
                  <a:pt x="66276" y="4155290"/>
                  <a:pt x="70363" y="4127730"/>
                  <a:pt x="69720" y="4118135"/>
                </a:cubicBezTo>
                <a:cubicBezTo>
                  <a:pt x="65265" y="4091091"/>
                  <a:pt x="83289" y="4069336"/>
                  <a:pt x="80190" y="4047713"/>
                </a:cubicBezTo>
                <a:cubicBezTo>
                  <a:pt x="84682" y="4020435"/>
                  <a:pt x="92089" y="3998420"/>
                  <a:pt x="96666" y="3980780"/>
                </a:cubicBezTo>
                <a:cubicBezTo>
                  <a:pt x="98580" y="3977851"/>
                  <a:pt x="106155" y="3945259"/>
                  <a:pt x="107651" y="3941872"/>
                </a:cubicBezTo>
                <a:cubicBezTo>
                  <a:pt x="111761" y="3922504"/>
                  <a:pt x="112043" y="3930219"/>
                  <a:pt x="118444" y="3897465"/>
                </a:cubicBezTo>
                <a:cubicBezTo>
                  <a:pt x="124996" y="3869981"/>
                  <a:pt x="127657" y="3841768"/>
                  <a:pt x="134545" y="3811132"/>
                </a:cubicBezTo>
                <a:cubicBezTo>
                  <a:pt x="143817" y="3778601"/>
                  <a:pt x="141464" y="3759343"/>
                  <a:pt x="145381" y="3746540"/>
                </a:cubicBezTo>
                <a:cubicBezTo>
                  <a:pt x="156739" y="3719637"/>
                  <a:pt x="147664" y="3711291"/>
                  <a:pt x="146587" y="3670275"/>
                </a:cubicBezTo>
                <a:cubicBezTo>
                  <a:pt x="154134" y="3638754"/>
                  <a:pt x="151397" y="3605028"/>
                  <a:pt x="165690" y="3580981"/>
                </a:cubicBezTo>
                <a:cubicBezTo>
                  <a:pt x="164433" y="3577837"/>
                  <a:pt x="163639" y="3574469"/>
                  <a:pt x="163175" y="3570960"/>
                </a:cubicBezTo>
                <a:lnTo>
                  <a:pt x="162665" y="3560693"/>
                </a:lnTo>
                <a:lnTo>
                  <a:pt x="163299" y="3559743"/>
                </a:lnTo>
                <a:cubicBezTo>
                  <a:pt x="165039" y="3554949"/>
                  <a:pt x="165246" y="3551528"/>
                  <a:pt x="164777" y="3548721"/>
                </a:cubicBezTo>
                <a:lnTo>
                  <a:pt x="163708" y="3545693"/>
                </a:lnTo>
                <a:lnTo>
                  <a:pt x="164286" y="3537938"/>
                </a:lnTo>
                <a:cubicBezTo>
                  <a:pt x="164273" y="3532672"/>
                  <a:pt x="164261" y="3527407"/>
                  <a:pt x="164247" y="3522141"/>
                </a:cubicBezTo>
                <a:lnTo>
                  <a:pt x="165343" y="3519672"/>
                </a:lnTo>
                <a:lnTo>
                  <a:pt x="167001" y="3496604"/>
                </a:lnTo>
                <a:lnTo>
                  <a:pt x="167547" y="3496517"/>
                </a:lnTo>
                <a:cubicBezTo>
                  <a:pt x="168811" y="3495796"/>
                  <a:pt x="169814" y="3494272"/>
                  <a:pt x="170301" y="3491023"/>
                </a:cubicBezTo>
                <a:cubicBezTo>
                  <a:pt x="177219" y="3499391"/>
                  <a:pt x="173541" y="3490314"/>
                  <a:pt x="174371" y="3479998"/>
                </a:cubicBezTo>
                <a:cubicBezTo>
                  <a:pt x="185299" y="3490692"/>
                  <a:pt x="183023" y="3459350"/>
                  <a:pt x="190228" y="3457434"/>
                </a:cubicBezTo>
                <a:cubicBezTo>
                  <a:pt x="190591" y="3449617"/>
                  <a:pt x="191174" y="3441542"/>
                  <a:pt x="192016" y="3433411"/>
                </a:cubicBezTo>
                <a:lnTo>
                  <a:pt x="192663" y="3428691"/>
                </a:lnTo>
                <a:cubicBezTo>
                  <a:pt x="192706" y="3428676"/>
                  <a:pt x="192750" y="3428659"/>
                  <a:pt x="192793" y="3428643"/>
                </a:cubicBezTo>
                <a:cubicBezTo>
                  <a:pt x="193186" y="3427720"/>
                  <a:pt x="193494" y="3426206"/>
                  <a:pt x="193710" y="3423760"/>
                </a:cubicBezTo>
                <a:cubicBezTo>
                  <a:pt x="193753" y="3422535"/>
                  <a:pt x="193797" y="3421310"/>
                  <a:pt x="193839" y="3420085"/>
                </a:cubicBezTo>
                <a:lnTo>
                  <a:pt x="195094" y="3410930"/>
                </a:lnTo>
                <a:lnTo>
                  <a:pt x="196311" y="3408092"/>
                </a:lnTo>
                <a:lnTo>
                  <a:pt x="197928" y="3407419"/>
                </a:lnTo>
                <a:cubicBezTo>
                  <a:pt x="197912" y="3407119"/>
                  <a:pt x="197897" y="3406820"/>
                  <a:pt x="197881" y="3406520"/>
                </a:cubicBezTo>
                <a:cubicBezTo>
                  <a:pt x="196231" y="3399306"/>
                  <a:pt x="192821" y="3396220"/>
                  <a:pt x="204222" y="3391015"/>
                </a:cubicBezTo>
                <a:cubicBezTo>
                  <a:pt x="202162" y="3374996"/>
                  <a:pt x="208811" y="3373934"/>
                  <a:pt x="213950" y="3354361"/>
                </a:cubicBezTo>
                <a:cubicBezTo>
                  <a:pt x="211218" y="3344737"/>
                  <a:pt x="213619" y="3338360"/>
                  <a:pt x="217699" y="3332639"/>
                </a:cubicBezTo>
                <a:cubicBezTo>
                  <a:pt x="218717" y="3312409"/>
                  <a:pt x="225688" y="3295747"/>
                  <a:pt x="229963" y="3273935"/>
                </a:cubicBezTo>
                <a:cubicBezTo>
                  <a:pt x="228293" y="3248488"/>
                  <a:pt x="239257" y="3238943"/>
                  <a:pt x="243785" y="3215621"/>
                </a:cubicBezTo>
                <a:cubicBezTo>
                  <a:pt x="237893" y="3192522"/>
                  <a:pt x="253940" y="3201000"/>
                  <a:pt x="259175" y="3189909"/>
                </a:cubicBezTo>
                <a:lnTo>
                  <a:pt x="259988" y="3186579"/>
                </a:lnTo>
                <a:lnTo>
                  <a:pt x="259980" y="3177264"/>
                </a:lnTo>
                <a:lnTo>
                  <a:pt x="259609" y="3173723"/>
                </a:lnTo>
                <a:cubicBezTo>
                  <a:pt x="259490" y="3171299"/>
                  <a:pt x="259588" y="3169704"/>
                  <a:pt x="259848" y="3168622"/>
                </a:cubicBezTo>
                <a:lnTo>
                  <a:pt x="259971" y="3168508"/>
                </a:lnTo>
                <a:cubicBezTo>
                  <a:pt x="259969" y="3166907"/>
                  <a:pt x="259968" y="3165307"/>
                  <a:pt x="259966" y="3163706"/>
                </a:cubicBezTo>
                <a:cubicBezTo>
                  <a:pt x="259691" y="3155577"/>
                  <a:pt x="259171" y="3147642"/>
                  <a:pt x="258467" y="3140064"/>
                </a:cubicBezTo>
                <a:cubicBezTo>
                  <a:pt x="265286" y="3134408"/>
                  <a:pt x="258805" y="3106027"/>
                  <a:pt x="270990" y="3110288"/>
                </a:cubicBezTo>
                <a:cubicBezTo>
                  <a:pt x="270407" y="3100106"/>
                  <a:pt x="265565" y="3093497"/>
                  <a:pt x="273494" y="3097704"/>
                </a:cubicBezTo>
                <a:cubicBezTo>
                  <a:pt x="273534" y="3094376"/>
                  <a:pt x="274313" y="3092401"/>
                  <a:pt x="275456" y="3091047"/>
                </a:cubicBezTo>
                <a:lnTo>
                  <a:pt x="275980" y="3090672"/>
                </a:lnTo>
                <a:lnTo>
                  <a:pt x="274486" y="3068004"/>
                </a:lnTo>
                <a:lnTo>
                  <a:pt x="275226" y="3065087"/>
                </a:lnTo>
                <a:lnTo>
                  <a:pt x="273050" y="3050191"/>
                </a:lnTo>
                <a:cubicBezTo>
                  <a:pt x="272889" y="3047647"/>
                  <a:pt x="272728" y="3045103"/>
                  <a:pt x="272566" y="3042559"/>
                </a:cubicBezTo>
                <a:lnTo>
                  <a:pt x="271107" y="3040271"/>
                </a:lnTo>
                <a:cubicBezTo>
                  <a:pt x="270265" y="3037872"/>
                  <a:pt x="270006" y="3034528"/>
                  <a:pt x="271065" y="3029072"/>
                </a:cubicBezTo>
                <a:lnTo>
                  <a:pt x="271558" y="3027835"/>
                </a:lnTo>
                <a:cubicBezTo>
                  <a:pt x="270688" y="3024705"/>
                  <a:pt x="268559" y="2982922"/>
                  <a:pt x="268717" y="2964245"/>
                </a:cubicBezTo>
                <a:cubicBezTo>
                  <a:pt x="279502" y="2933904"/>
                  <a:pt x="269365" y="2949568"/>
                  <a:pt x="272511" y="2915772"/>
                </a:cubicBezTo>
                <a:cubicBezTo>
                  <a:pt x="272017" y="2877552"/>
                  <a:pt x="270125" y="2850992"/>
                  <a:pt x="270356" y="2825842"/>
                </a:cubicBezTo>
                <a:cubicBezTo>
                  <a:pt x="269433" y="2814032"/>
                  <a:pt x="268938" y="2727859"/>
                  <a:pt x="273897" y="2734957"/>
                </a:cubicBezTo>
                <a:cubicBezTo>
                  <a:pt x="264242" y="2698391"/>
                  <a:pt x="277769" y="2677127"/>
                  <a:pt x="274458" y="2636572"/>
                </a:cubicBezTo>
                <a:cubicBezTo>
                  <a:pt x="287792" y="2615986"/>
                  <a:pt x="275829" y="2626668"/>
                  <a:pt x="279157" y="2604260"/>
                </a:cubicBezTo>
                <a:cubicBezTo>
                  <a:pt x="279270" y="2587221"/>
                  <a:pt x="288019" y="2599786"/>
                  <a:pt x="288131" y="2582747"/>
                </a:cubicBezTo>
                <a:cubicBezTo>
                  <a:pt x="260352" y="2545890"/>
                  <a:pt x="290145" y="2525479"/>
                  <a:pt x="282516" y="2478755"/>
                </a:cubicBezTo>
                <a:lnTo>
                  <a:pt x="287359" y="2451804"/>
                </a:lnTo>
                <a:cubicBezTo>
                  <a:pt x="285426" y="2443087"/>
                  <a:pt x="285710" y="2414879"/>
                  <a:pt x="289577" y="2408801"/>
                </a:cubicBezTo>
                <a:cubicBezTo>
                  <a:pt x="290424" y="2402768"/>
                  <a:pt x="289064" y="2396183"/>
                  <a:pt x="293203" y="2392670"/>
                </a:cubicBezTo>
                <a:cubicBezTo>
                  <a:pt x="295637" y="2379564"/>
                  <a:pt x="301233" y="2349549"/>
                  <a:pt x="304183" y="2330165"/>
                </a:cubicBezTo>
                <a:cubicBezTo>
                  <a:pt x="298973" y="2319718"/>
                  <a:pt x="309550" y="2303314"/>
                  <a:pt x="310900" y="2276363"/>
                </a:cubicBezTo>
                <a:cubicBezTo>
                  <a:pt x="304874" y="2264930"/>
                  <a:pt x="311891" y="2258198"/>
                  <a:pt x="303909" y="2236310"/>
                </a:cubicBezTo>
                <a:cubicBezTo>
                  <a:pt x="304734" y="2235412"/>
                  <a:pt x="305502" y="2234293"/>
                  <a:pt x="306187" y="2232984"/>
                </a:cubicBezTo>
                <a:cubicBezTo>
                  <a:pt x="310170" y="2225381"/>
                  <a:pt x="310605" y="2213194"/>
                  <a:pt x="307158" y="2205763"/>
                </a:cubicBezTo>
                <a:cubicBezTo>
                  <a:pt x="296601" y="2170883"/>
                  <a:pt x="306474" y="2175442"/>
                  <a:pt x="304860" y="2145703"/>
                </a:cubicBezTo>
                <a:cubicBezTo>
                  <a:pt x="304314" y="2112090"/>
                  <a:pt x="314083" y="2134724"/>
                  <a:pt x="304273" y="2092533"/>
                </a:cubicBezTo>
                <a:cubicBezTo>
                  <a:pt x="308983" y="2088154"/>
                  <a:pt x="303590" y="2066396"/>
                  <a:pt x="301642" y="2057359"/>
                </a:cubicBezTo>
                <a:cubicBezTo>
                  <a:pt x="301720" y="2041038"/>
                  <a:pt x="313213" y="2032807"/>
                  <a:pt x="306736" y="2016105"/>
                </a:cubicBezTo>
                <a:cubicBezTo>
                  <a:pt x="312847" y="2019262"/>
                  <a:pt x="310007" y="1975377"/>
                  <a:pt x="316234" y="1983129"/>
                </a:cubicBezTo>
                <a:cubicBezTo>
                  <a:pt x="322177" y="1972692"/>
                  <a:pt x="313034" y="1967129"/>
                  <a:pt x="318238" y="1956745"/>
                </a:cubicBezTo>
                <a:cubicBezTo>
                  <a:pt x="319718" y="1944884"/>
                  <a:pt x="311423" y="1963350"/>
                  <a:pt x="311341" y="1950160"/>
                </a:cubicBezTo>
                <a:lnTo>
                  <a:pt x="323556" y="1879546"/>
                </a:lnTo>
                <a:cubicBezTo>
                  <a:pt x="320263" y="1869846"/>
                  <a:pt x="322312" y="1862247"/>
                  <a:pt x="326085" y="1854893"/>
                </a:cubicBezTo>
                <a:cubicBezTo>
                  <a:pt x="325955" y="1832625"/>
                  <a:pt x="332007" y="1812578"/>
                  <a:pt x="335058" y="1787684"/>
                </a:cubicBezTo>
                <a:cubicBezTo>
                  <a:pt x="331933" y="1760490"/>
                  <a:pt x="342400" y="1747069"/>
                  <a:pt x="345620" y="1720464"/>
                </a:cubicBezTo>
                <a:cubicBezTo>
                  <a:pt x="337355" y="1693643"/>
                  <a:pt x="360215" y="1703686"/>
                  <a:pt x="360760" y="1681196"/>
                </a:cubicBezTo>
                <a:cubicBezTo>
                  <a:pt x="353923" y="1644243"/>
                  <a:pt x="368449" y="1682451"/>
                  <a:pt x="368483" y="1625881"/>
                </a:cubicBezTo>
                <a:cubicBezTo>
                  <a:pt x="367181" y="1622619"/>
                  <a:pt x="369088" y="1615868"/>
                  <a:pt x="371077" y="1616704"/>
                </a:cubicBezTo>
                <a:cubicBezTo>
                  <a:pt x="371005" y="1604306"/>
                  <a:pt x="384453" y="1569256"/>
                  <a:pt x="383008" y="1551493"/>
                </a:cubicBezTo>
                <a:cubicBezTo>
                  <a:pt x="390598" y="1517303"/>
                  <a:pt x="381821" y="1500132"/>
                  <a:pt x="384834" y="1475233"/>
                </a:cubicBezTo>
                <a:cubicBezTo>
                  <a:pt x="393221" y="1446677"/>
                  <a:pt x="400498" y="1430031"/>
                  <a:pt x="418371" y="1380155"/>
                </a:cubicBezTo>
                <a:lnTo>
                  <a:pt x="469641" y="1210871"/>
                </a:lnTo>
                <a:cubicBezTo>
                  <a:pt x="507460" y="1148093"/>
                  <a:pt x="486915" y="1066841"/>
                  <a:pt x="489701" y="1028427"/>
                </a:cubicBezTo>
                <a:cubicBezTo>
                  <a:pt x="478454" y="1012506"/>
                  <a:pt x="490925" y="999600"/>
                  <a:pt x="486354" y="980383"/>
                </a:cubicBezTo>
                <a:cubicBezTo>
                  <a:pt x="483880" y="937629"/>
                  <a:pt x="471099" y="895192"/>
                  <a:pt x="479762" y="839699"/>
                </a:cubicBezTo>
                <a:cubicBezTo>
                  <a:pt x="444550" y="814685"/>
                  <a:pt x="465776" y="749644"/>
                  <a:pt x="445664" y="696545"/>
                </a:cubicBezTo>
                <a:cubicBezTo>
                  <a:pt x="441558" y="665722"/>
                  <a:pt x="459046" y="617297"/>
                  <a:pt x="440047" y="606615"/>
                </a:cubicBezTo>
                <a:cubicBezTo>
                  <a:pt x="451675" y="592509"/>
                  <a:pt x="432892" y="579307"/>
                  <a:pt x="431225" y="563889"/>
                </a:cubicBezTo>
                <a:cubicBezTo>
                  <a:pt x="438618" y="551582"/>
                  <a:pt x="432225" y="545475"/>
                  <a:pt x="430803" y="534294"/>
                </a:cubicBezTo>
                <a:cubicBezTo>
                  <a:pt x="435364" y="529230"/>
                  <a:pt x="435126" y="519767"/>
                  <a:pt x="429777" y="516548"/>
                </a:cubicBezTo>
                <a:cubicBezTo>
                  <a:pt x="417444" y="521116"/>
                  <a:pt x="423596" y="488251"/>
                  <a:pt x="415090" y="485808"/>
                </a:cubicBezTo>
                <a:cubicBezTo>
                  <a:pt x="413316" y="466733"/>
                  <a:pt x="424116" y="383903"/>
                  <a:pt x="410499" y="369873"/>
                </a:cubicBezTo>
                <a:cubicBezTo>
                  <a:pt x="404034" y="331308"/>
                  <a:pt x="425696" y="275570"/>
                  <a:pt x="425314" y="259180"/>
                </a:cubicBezTo>
                <a:cubicBezTo>
                  <a:pt x="450188" y="242918"/>
                  <a:pt x="384634" y="163766"/>
                  <a:pt x="383240" y="94173"/>
                </a:cubicBezTo>
                <a:cubicBezTo>
                  <a:pt x="385641" y="84795"/>
                  <a:pt x="385609" y="79782"/>
                  <a:pt x="379938" y="77267"/>
                </a:cubicBezTo>
                <a:cubicBezTo>
                  <a:pt x="378301" y="68220"/>
                  <a:pt x="376144" y="54774"/>
                  <a:pt x="373430" y="3885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1EFCEB8-72D9-D946-8325-9D969B49BB0E}"/>
              </a:ext>
            </a:extLst>
          </p:cNvPr>
          <p:cNvSpPr>
            <a:spLocks noGrp="1"/>
          </p:cNvSpPr>
          <p:nvPr>
            <p:ph type="title"/>
          </p:nvPr>
        </p:nvSpPr>
        <p:spPr>
          <a:xfrm>
            <a:off x="5449824" y="149087"/>
            <a:ext cx="6266688" cy="566530"/>
          </a:xfrm>
        </p:spPr>
        <p:txBody>
          <a:bodyPr>
            <a:normAutofit fontScale="90000"/>
          </a:bodyPr>
          <a:lstStyle/>
          <a:p>
            <a:r>
              <a:rPr lang="en-US" b="1" dirty="0"/>
              <a:t>Read Aloud Assessments</a:t>
            </a:r>
          </a:p>
        </p:txBody>
      </p:sp>
      <p:pic>
        <p:nvPicPr>
          <p:cNvPr id="3074" name="Picture 2" descr="How To Build Comprehension Skills With Read-Alouds | HighScope Blog">
            <a:extLst>
              <a:ext uri="{FF2B5EF4-FFF2-40B4-BE49-F238E27FC236}">
                <a16:creationId xmlns:a16="http://schemas.microsoft.com/office/drawing/2014/main" id="{11EE048F-195D-6F48-B94E-85830BD867B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4427" y="2211904"/>
            <a:ext cx="3720152" cy="244428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196BBDD-3D5E-EE4B-9805-D6A452A9AA49}"/>
              </a:ext>
            </a:extLst>
          </p:cNvPr>
          <p:cNvSpPr>
            <a:spLocks noGrp="1"/>
          </p:cNvSpPr>
          <p:nvPr>
            <p:ph idx="1"/>
          </p:nvPr>
        </p:nvSpPr>
        <p:spPr>
          <a:xfrm>
            <a:off x="5303520" y="864704"/>
            <a:ext cx="6717792" cy="5767744"/>
          </a:xfrm>
        </p:spPr>
        <p:txBody>
          <a:bodyPr>
            <a:noAutofit/>
          </a:bodyPr>
          <a:lstStyle/>
          <a:p>
            <a:r>
              <a:rPr lang="en-US" sz="2400" dirty="0">
                <a:solidFill>
                  <a:srgbClr val="7030A0"/>
                </a:solidFill>
              </a:rPr>
              <a:t>Before</a:t>
            </a:r>
            <a:r>
              <a:rPr lang="en-US" sz="2400" dirty="0"/>
              <a:t> you begin reading: Ask your students what  they know (or make reference to a previous activity where the student’s knowledge is evident).</a:t>
            </a:r>
          </a:p>
          <a:p>
            <a:r>
              <a:rPr lang="en-US" sz="2400" dirty="0">
                <a:solidFill>
                  <a:srgbClr val="00B050"/>
                </a:solidFill>
              </a:rPr>
              <a:t>During </a:t>
            </a:r>
            <a:r>
              <a:rPr lang="en-US" sz="2400" dirty="0"/>
              <a:t>the read aloud: Ask your students questions related to your learning aim/goal. </a:t>
            </a:r>
          </a:p>
          <a:p>
            <a:pPr lvl="1"/>
            <a:r>
              <a:rPr lang="en-US" dirty="0"/>
              <a:t>What are different ways to ask questions?</a:t>
            </a:r>
          </a:p>
          <a:p>
            <a:pPr lvl="1"/>
            <a:r>
              <a:rPr lang="en-US" dirty="0"/>
              <a:t>What are different ways for students to respond to questions?</a:t>
            </a:r>
          </a:p>
          <a:p>
            <a:r>
              <a:rPr lang="en-US" sz="2400" dirty="0">
                <a:solidFill>
                  <a:srgbClr val="FF0000"/>
                </a:solidFill>
              </a:rPr>
              <a:t>After</a:t>
            </a:r>
            <a:r>
              <a:rPr lang="en-US" sz="2400" dirty="0"/>
              <a:t> the read aloud: Design an activity or  experience for the students that  show what they learned.</a:t>
            </a:r>
          </a:p>
          <a:p>
            <a:pPr lvl="1"/>
            <a:r>
              <a:rPr lang="en-US" dirty="0"/>
              <a:t>What are  the  different ways students could do these activities (Scaffolded vs. Independent)?</a:t>
            </a:r>
          </a:p>
          <a:p>
            <a:pPr lvl="1"/>
            <a:r>
              <a:rPr lang="en-US" dirty="0"/>
              <a:t>What role might the Zone of Proximal Development (ZPD – Vygotsky)  play?</a:t>
            </a:r>
          </a:p>
        </p:txBody>
      </p:sp>
    </p:spTree>
    <p:extLst>
      <p:ext uri="{BB962C8B-B14F-4D97-AF65-F5344CB8AC3E}">
        <p14:creationId xmlns:p14="http://schemas.microsoft.com/office/powerpoint/2010/main" val="2242820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Arc 7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505236F-6990-B949-9D30-1248D79727F2}"/>
              </a:ext>
            </a:extLst>
          </p:cNvPr>
          <p:cNvSpPr>
            <a:spLocks noGrp="1"/>
          </p:cNvSpPr>
          <p:nvPr>
            <p:ph type="title"/>
          </p:nvPr>
        </p:nvSpPr>
        <p:spPr>
          <a:xfrm>
            <a:off x="838200" y="785191"/>
            <a:ext cx="10515600" cy="655983"/>
          </a:xfrm>
        </p:spPr>
        <p:txBody>
          <a:bodyPr>
            <a:normAutofit/>
          </a:bodyPr>
          <a:lstStyle/>
          <a:p>
            <a:r>
              <a:rPr lang="en-US" sz="4100" dirty="0"/>
              <a:t>Assess what the children know about your aim.</a:t>
            </a:r>
          </a:p>
        </p:txBody>
      </p:sp>
      <p:sp>
        <p:nvSpPr>
          <p:cNvPr id="75" name="Freeform: Shape 7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Love from The Very Hungry Caterpillar by Eric Carle">
            <a:extLst>
              <a:ext uri="{FF2B5EF4-FFF2-40B4-BE49-F238E27FC236}">
                <a16:creationId xmlns:a16="http://schemas.microsoft.com/office/drawing/2014/main" id="{1BF5B069-34E0-A74B-B439-C6EDAC8BFBF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8200" y="3429000"/>
            <a:ext cx="2999851" cy="299985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DE92987-FDC2-4C43-911F-EC7F0CCE2243}"/>
              </a:ext>
            </a:extLst>
          </p:cNvPr>
          <p:cNvSpPr>
            <a:spLocks noGrp="1"/>
          </p:cNvSpPr>
          <p:nvPr>
            <p:ph idx="1"/>
          </p:nvPr>
        </p:nvSpPr>
        <p:spPr>
          <a:xfrm>
            <a:off x="3697357" y="1550504"/>
            <a:ext cx="7656443" cy="5137751"/>
          </a:xfrm>
        </p:spPr>
        <p:txBody>
          <a:bodyPr>
            <a:normAutofit fontScale="92500" lnSpcReduction="20000"/>
          </a:bodyPr>
          <a:lstStyle/>
          <a:p>
            <a:pPr marL="0" indent="0">
              <a:buNone/>
            </a:pPr>
            <a:r>
              <a:rPr lang="en-US" b="1" dirty="0"/>
              <a:t>Writing  your Read Aloud Lesson Plan</a:t>
            </a:r>
            <a:r>
              <a:rPr lang="en-US" dirty="0"/>
              <a:t>:</a:t>
            </a:r>
          </a:p>
          <a:p>
            <a:r>
              <a:rPr lang="en-US" dirty="0"/>
              <a:t>Select a Content Standard (</a:t>
            </a:r>
            <a:r>
              <a:rPr lang="en-US" dirty="0">
                <a:solidFill>
                  <a:srgbClr val="00B050"/>
                </a:solidFill>
              </a:rPr>
              <a:t>Science</a:t>
            </a:r>
            <a:r>
              <a:rPr lang="en-US" dirty="0"/>
              <a:t>) from CPALMS.</a:t>
            </a:r>
          </a:p>
          <a:p>
            <a:r>
              <a:rPr lang="en-US" dirty="0"/>
              <a:t>Select an </a:t>
            </a:r>
            <a:r>
              <a:rPr lang="en-US" dirty="0">
                <a:solidFill>
                  <a:srgbClr val="0070C0"/>
                </a:solidFill>
              </a:rPr>
              <a:t>ELA</a:t>
            </a:r>
            <a:r>
              <a:rPr lang="en-US" dirty="0"/>
              <a:t> standard from  CPALMS</a:t>
            </a:r>
          </a:p>
          <a:p>
            <a:r>
              <a:rPr lang="en-US" dirty="0"/>
              <a:t>State your learning  goal (The students will…) </a:t>
            </a:r>
          </a:p>
          <a:p>
            <a:pPr lvl="1"/>
            <a:r>
              <a:rPr lang="en-US" sz="2800" dirty="0"/>
              <a:t>You can write one </a:t>
            </a:r>
            <a:r>
              <a:rPr lang="en-US" sz="2800" dirty="0">
                <a:solidFill>
                  <a:srgbClr val="0070C0"/>
                </a:solidFill>
              </a:rPr>
              <a:t>ELA</a:t>
            </a:r>
            <a:r>
              <a:rPr lang="en-US" sz="2800" dirty="0"/>
              <a:t> statement and one </a:t>
            </a:r>
            <a:r>
              <a:rPr lang="en-US" sz="2800" dirty="0">
                <a:solidFill>
                  <a:srgbClr val="00B050"/>
                </a:solidFill>
              </a:rPr>
              <a:t>Science</a:t>
            </a:r>
            <a:r>
              <a:rPr lang="en-US" sz="2800" dirty="0"/>
              <a:t> statement.</a:t>
            </a:r>
          </a:p>
          <a:p>
            <a:pPr marL="0" indent="0">
              <a:buNone/>
            </a:pPr>
            <a:r>
              <a:rPr lang="en-US" b="1" dirty="0">
                <a:solidFill>
                  <a:srgbClr val="C00000"/>
                </a:solidFill>
              </a:rPr>
              <a:t>In the Procedure:</a:t>
            </a:r>
          </a:p>
          <a:p>
            <a:r>
              <a:rPr lang="en-US" dirty="0"/>
              <a:t>Before you beginning reading any story,  you should assess what your students </a:t>
            </a:r>
            <a:r>
              <a:rPr lang="en-US" dirty="0">
                <a:solidFill>
                  <a:srgbClr val="7030A0"/>
                </a:solidFill>
              </a:rPr>
              <a:t>ALREADY KNOW (pre-assessment) </a:t>
            </a:r>
            <a:r>
              <a:rPr lang="en-US" dirty="0"/>
              <a:t>about your learning goal/aim.</a:t>
            </a:r>
          </a:p>
          <a:p>
            <a:pPr lvl="1"/>
            <a:r>
              <a:rPr lang="en-US" sz="2800" dirty="0"/>
              <a:t>Turn and Talk to your table: </a:t>
            </a:r>
          </a:p>
          <a:p>
            <a:pPr lvl="2"/>
            <a:r>
              <a:rPr lang="en-US" sz="2800" dirty="0"/>
              <a:t>What do you know about assessments? </a:t>
            </a:r>
          </a:p>
          <a:p>
            <a:pPr lvl="2"/>
            <a:r>
              <a:rPr lang="en-US" sz="2800" dirty="0"/>
              <a:t>What are some types of  assessments that would work with a read aloud?</a:t>
            </a:r>
          </a:p>
          <a:p>
            <a:pPr marL="457200" lvl="1" indent="0">
              <a:buNone/>
            </a:pPr>
            <a:endParaRPr lang="en-US" sz="1100" dirty="0"/>
          </a:p>
          <a:p>
            <a:pPr marL="457200" lvl="1" indent="0">
              <a:buNone/>
            </a:pPr>
            <a:endParaRPr lang="en-US" sz="1100" dirty="0"/>
          </a:p>
          <a:p>
            <a:pPr marL="0" indent="0">
              <a:buNone/>
            </a:pPr>
            <a:endParaRPr lang="en-US" sz="1100" dirty="0"/>
          </a:p>
        </p:txBody>
      </p:sp>
    </p:spTree>
    <p:extLst>
      <p:ext uri="{BB962C8B-B14F-4D97-AF65-F5344CB8AC3E}">
        <p14:creationId xmlns:p14="http://schemas.microsoft.com/office/powerpoint/2010/main" val="4007231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2D05657-94EE-4B2D-BC1B-A1D065063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c 18">
            <a:extLst>
              <a:ext uri="{FF2B5EF4-FFF2-40B4-BE49-F238E27FC236}">
                <a16:creationId xmlns:a16="http://schemas.microsoft.com/office/drawing/2014/main" id="{7586665A-47B3-4AEE-BC94-15D89FF70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5099" y="486184"/>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itle 1">
            <a:extLst>
              <a:ext uri="{FF2B5EF4-FFF2-40B4-BE49-F238E27FC236}">
                <a16:creationId xmlns:a16="http://schemas.microsoft.com/office/drawing/2014/main" id="{8863C884-BE07-BC44-922A-4710764C4295}"/>
              </a:ext>
            </a:extLst>
          </p:cNvPr>
          <p:cNvSpPr>
            <a:spLocks noGrp="1"/>
          </p:cNvSpPr>
          <p:nvPr>
            <p:ph type="title"/>
          </p:nvPr>
        </p:nvSpPr>
        <p:spPr>
          <a:xfrm>
            <a:off x="243840" y="170689"/>
            <a:ext cx="11304692" cy="445008"/>
          </a:xfrm>
        </p:spPr>
        <p:txBody>
          <a:bodyPr>
            <a:noAutofit/>
          </a:bodyPr>
          <a:lstStyle/>
          <a:p>
            <a:r>
              <a:rPr lang="en-US" altLang="en-US" sz="2800" dirty="0">
                <a:ea typeface="ＭＳ Ｐゴシック" panose="020B0600070205080204" pitchFamily="34" charset="-128"/>
              </a:rPr>
              <a:t>1. Schema Activation/Background Knowledge/Pre-Reading Assessment</a:t>
            </a:r>
            <a:endParaRPr lang="en-US" sz="2800" dirty="0"/>
          </a:p>
        </p:txBody>
      </p:sp>
      <p:pic>
        <p:nvPicPr>
          <p:cNvPr id="4" name="Picture 3">
            <a:extLst>
              <a:ext uri="{FF2B5EF4-FFF2-40B4-BE49-F238E27FC236}">
                <a16:creationId xmlns:a16="http://schemas.microsoft.com/office/drawing/2014/main" id="{5F85E9C9-E963-7C4B-A8BD-BEA72ABC42B6}"/>
              </a:ext>
            </a:extLst>
          </p:cNvPr>
          <p:cNvPicPr>
            <a:picLocks noChangeAspect="1"/>
          </p:cNvPicPr>
          <p:nvPr/>
        </p:nvPicPr>
        <p:blipFill rotWithShape="1">
          <a:blip r:embed="rId2"/>
          <a:srcRect/>
          <a:stretch/>
        </p:blipFill>
        <p:spPr>
          <a:xfrm>
            <a:off x="9473929" y="1974954"/>
            <a:ext cx="1655215" cy="1655215"/>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sp>
        <p:nvSpPr>
          <p:cNvPr id="3" name="Content Placeholder 2">
            <a:extLst>
              <a:ext uri="{FF2B5EF4-FFF2-40B4-BE49-F238E27FC236}">
                <a16:creationId xmlns:a16="http://schemas.microsoft.com/office/drawing/2014/main" id="{2CD0218D-B293-A74F-AA43-841D02DC145A}"/>
              </a:ext>
            </a:extLst>
          </p:cNvPr>
          <p:cNvSpPr>
            <a:spLocks noGrp="1"/>
          </p:cNvSpPr>
          <p:nvPr>
            <p:ph idx="1"/>
          </p:nvPr>
        </p:nvSpPr>
        <p:spPr>
          <a:xfrm>
            <a:off x="243840" y="786386"/>
            <a:ext cx="11366634" cy="5687566"/>
          </a:xfrm>
        </p:spPr>
        <p:txBody>
          <a:bodyPr>
            <a:noAutofit/>
          </a:bodyPr>
          <a:lstStyle/>
          <a:p>
            <a:pPr>
              <a:buAutoNum type="arabicPeriod"/>
            </a:pPr>
            <a:r>
              <a:rPr lang="en-US" sz="1600" b="1" dirty="0">
                <a:solidFill>
                  <a:schemeClr val="accent2"/>
                </a:solidFill>
              </a:rPr>
              <a:t>Introduce</a:t>
            </a:r>
            <a:r>
              <a:rPr lang="en-US" sz="1600" dirty="0"/>
              <a:t> the topic of the story (remember your standards and aim). </a:t>
            </a:r>
          </a:p>
          <a:p>
            <a:pPr>
              <a:buAutoNum type="arabicPeriod"/>
            </a:pPr>
            <a:r>
              <a:rPr lang="en-US" sz="1600" b="1" dirty="0">
                <a:solidFill>
                  <a:srgbClr val="7030A0"/>
                </a:solidFill>
              </a:rPr>
              <a:t>Activate Background knowledge </a:t>
            </a:r>
            <a:r>
              <a:rPr lang="en-US" sz="1600" dirty="0"/>
              <a:t>(Remind the children of previous activities with this knowledge or ask them about their home experiences)</a:t>
            </a:r>
          </a:p>
          <a:p>
            <a:pPr>
              <a:buAutoNum type="arabicPeriod"/>
            </a:pPr>
            <a:r>
              <a:rPr lang="en-US" sz="1600" b="1" dirty="0">
                <a:solidFill>
                  <a:srgbClr val="FF0000"/>
                </a:solidFill>
              </a:rPr>
              <a:t>Assess</a:t>
            </a:r>
            <a:r>
              <a:rPr lang="en-US" sz="1600" dirty="0"/>
              <a:t> what they already know (an informal oral assessment is great)!</a:t>
            </a:r>
          </a:p>
          <a:p>
            <a:pPr lvl="1"/>
            <a:r>
              <a:rPr lang="en-US" sz="1200" dirty="0"/>
              <a:t>For  example :</a:t>
            </a:r>
          </a:p>
          <a:p>
            <a:pPr lvl="2"/>
            <a:r>
              <a:rPr lang="en-US" sz="1200" dirty="0"/>
              <a:t>What children already know about topic.</a:t>
            </a:r>
          </a:p>
          <a:p>
            <a:pPr lvl="2"/>
            <a:r>
              <a:rPr lang="en-US" sz="1200" dirty="0"/>
              <a:t>Connecting topic to material previously covered in class</a:t>
            </a:r>
          </a:p>
          <a:p>
            <a:pPr lvl="2"/>
            <a:r>
              <a:rPr lang="en-US" sz="1200" dirty="0"/>
              <a:t>Connect to activity done in class</a:t>
            </a:r>
          </a:p>
          <a:p>
            <a:pPr lvl="2"/>
            <a:r>
              <a:rPr lang="en-US" sz="1200" dirty="0"/>
              <a:t>Connect to book previously read in class</a:t>
            </a:r>
          </a:p>
          <a:p>
            <a:pPr lvl="2"/>
            <a:r>
              <a:rPr lang="en-US" sz="1200" dirty="0"/>
              <a:t>Ask Children what questions they might have about the topic</a:t>
            </a:r>
          </a:p>
          <a:p>
            <a:pPr marL="0" indent="0">
              <a:buNone/>
            </a:pPr>
            <a:r>
              <a:rPr lang="en-US" sz="1600" b="1" dirty="0"/>
              <a:t>YOUR LESSON PLAN:</a:t>
            </a:r>
          </a:p>
          <a:p>
            <a:r>
              <a:rPr lang="en-US" sz="1600" dirty="0"/>
              <a:t>What should you write?</a:t>
            </a:r>
          </a:p>
          <a:p>
            <a:pPr lvl="1"/>
            <a:r>
              <a:rPr lang="en-US" sz="1600" i="1" dirty="0"/>
              <a:t>Be detailed and  descriptive!</a:t>
            </a:r>
          </a:p>
          <a:p>
            <a:pPr lvl="1"/>
            <a:r>
              <a:rPr lang="en-US" sz="1600" dirty="0"/>
              <a:t>“I will begin welcoming  the children to the rug area and say,  </a:t>
            </a:r>
            <a:r>
              <a:rPr lang="en-US" sz="1600" i="1" dirty="0"/>
              <a:t>”Friends, yesterday we learned about the five senses. I want everyone to  turn and tell to their neighbor their favorite sense and what it does.” </a:t>
            </a:r>
            <a:r>
              <a:rPr lang="en-US" sz="1600" dirty="0"/>
              <a:t>I will listen carefully to my English learners, who I will have sitting near me.  </a:t>
            </a:r>
          </a:p>
          <a:p>
            <a:r>
              <a:rPr lang="en-US" sz="1600" dirty="0"/>
              <a:t>How should you write it? (</a:t>
            </a:r>
            <a:r>
              <a:rPr lang="en-US" sz="1600" b="1" dirty="0"/>
              <a:t>Bullet Point</a:t>
            </a:r>
            <a:r>
              <a:rPr lang="en-US" sz="1600" dirty="0"/>
              <a:t>)</a:t>
            </a:r>
          </a:p>
          <a:p>
            <a:r>
              <a:rPr lang="en-US" sz="1600" dirty="0"/>
              <a:t>Take a minute and write out at least three bullet points for your Introduction.</a:t>
            </a:r>
          </a:p>
          <a:p>
            <a:pPr lvl="1"/>
            <a:r>
              <a:rPr lang="en-US" sz="1600" dirty="0"/>
              <a:t>Review your topic and learning aims (Students will)</a:t>
            </a:r>
          </a:p>
          <a:p>
            <a:pPr lvl="1"/>
            <a:r>
              <a:rPr lang="en-US" sz="1600" dirty="0"/>
              <a:t>Decide </a:t>
            </a:r>
            <a:r>
              <a:rPr lang="en-US" sz="1600" b="1" i="1" dirty="0"/>
              <a:t>how</a:t>
            </a:r>
            <a:r>
              <a:rPr lang="en-US" sz="1600" dirty="0"/>
              <a:t> you will do an oral assessment of knowledge.</a:t>
            </a:r>
          </a:p>
        </p:txBody>
      </p:sp>
    </p:spTree>
    <p:extLst>
      <p:ext uri="{BB962C8B-B14F-4D97-AF65-F5344CB8AC3E}">
        <p14:creationId xmlns:p14="http://schemas.microsoft.com/office/powerpoint/2010/main" val="2906351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39C3025-4784-4B16-914D-CCFC3E833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AD20437-C88A-4F45-9C6D-DA32B29A4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8610598"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DA4A84-263F-EA4D-ABA5-B662EE08B3C8}"/>
              </a:ext>
            </a:extLst>
          </p:cNvPr>
          <p:cNvSpPr>
            <a:spLocks noGrp="1"/>
          </p:cNvSpPr>
          <p:nvPr>
            <p:ph type="title"/>
          </p:nvPr>
        </p:nvSpPr>
        <p:spPr>
          <a:xfrm>
            <a:off x="198783" y="347872"/>
            <a:ext cx="7050471" cy="64203"/>
          </a:xfrm>
        </p:spPr>
        <p:txBody>
          <a:bodyPr>
            <a:noAutofit/>
          </a:bodyPr>
          <a:lstStyle/>
          <a:p>
            <a:r>
              <a:rPr lang="en-US" sz="3200" dirty="0">
                <a:solidFill>
                  <a:schemeClr val="tx1">
                    <a:lumMod val="85000"/>
                    <a:lumOff val="15000"/>
                  </a:schemeClr>
                </a:solidFill>
              </a:rPr>
              <a:t>2. Introduce Book (Step 2)</a:t>
            </a:r>
          </a:p>
        </p:txBody>
      </p:sp>
      <p:sp>
        <p:nvSpPr>
          <p:cNvPr id="3" name="Content Placeholder 2">
            <a:extLst>
              <a:ext uri="{FF2B5EF4-FFF2-40B4-BE49-F238E27FC236}">
                <a16:creationId xmlns:a16="http://schemas.microsoft.com/office/drawing/2014/main" id="{EAA77ACB-E853-FB47-8052-80773A8D210C}"/>
              </a:ext>
            </a:extLst>
          </p:cNvPr>
          <p:cNvSpPr>
            <a:spLocks noGrp="1"/>
          </p:cNvSpPr>
          <p:nvPr>
            <p:ph idx="1"/>
          </p:nvPr>
        </p:nvSpPr>
        <p:spPr>
          <a:xfrm>
            <a:off x="268357" y="759947"/>
            <a:ext cx="7547289" cy="5948966"/>
          </a:xfrm>
        </p:spPr>
        <p:txBody>
          <a:bodyPr>
            <a:noAutofit/>
          </a:bodyPr>
          <a:lstStyle/>
          <a:p>
            <a:pPr marL="0" indent="0">
              <a:buNone/>
            </a:pPr>
            <a:r>
              <a:rPr lang="en-US" sz="1800" dirty="0">
                <a:solidFill>
                  <a:schemeClr val="tx1">
                    <a:lumMod val="85000"/>
                    <a:lumOff val="15000"/>
                  </a:schemeClr>
                </a:solidFill>
              </a:rPr>
              <a:t>2. Introduce the book (Concepts about Print)</a:t>
            </a:r>
          </a:p>
          <a:p>
            <a:pPr lvl="1"/>
            <a:r>
              <a:rPr lang="en-US" sz="1800" dirty="0">
                <a:solidFill>
                  <a:schemeClr val="tx1">
                    <a:lumMod val="85000"/>
                    <a:lumOff val="15000"/>
                  </a:schemeClr>
                </a:solidFill>
              </a:rPr>
              <a:t>Author</a:t>
            </a:r>
          </a:p>
          <a:p>
            <a:pPr lvl="1"/>
            <a:r>
              <a:rPr lang="en-US" sz="1800" dirty="0">
                <a:solidFill>
                  <a:schemeClr val="tx1">
                    <a:lumMod val="85000"/>
                    <a:lumOff val="15000"/>
                  </a:schemeClr>
                </a:solidFill>
              </a:rPr>
              <a:t>Title</a:t>
            </a:r>
          </a:p>
          <a:p>
            <a:pPr lvl="1"/>
            <a:r>
              <a:rPr lang="en-US" sz="1800" dirty="0">
                <a:solidFill>
                  <a:schemeClr val="tx1">
                    <a:lumMod val="85000"/>
                    <a:lumOff val="15000"/>
                  </a:schemeClr>
                </a:solidFill>
              </a:rPr>
              <a:t>Illustrator</a:t>
            </a:r>
          </a:p>
          <a:p>
            <a:pPr lvl="1"/>
            <a:r>
              <a:rPr lang="en-US" sz="1800" dirty="0">
                <a:solidFill>
                  <a:schemeClr val="tx1">
                    <a:lumMod val="85000"/>
                    <a:lumOff val="15000"/>
                  </a:schemeClr>
                </a:solidFill>
              </a:rPr>
              <a:t>Cover Picture</a:t>
            </a:r>
          </a:p>
          <a:p>
            <a:pPr lvl="2"/>
            <a:r>
              <a:rPr lang="en-US" sz="1800" dirty="0">
                <a:solidFill>
                  <a:schemeClr val="tx1">
                    <a:lumMod val="85000"/>
                    <a:lumOff val="15000"/>
                  </a:schemeClr>
                </a:solidFill>
              </a:rPr>
              <a:t>Make a prediction about book topic based on Cover photo</a:t>
            </a:r>
          </a:p>
          <a:p>
            <a:pPr lvl="2"/>
            <a:r>
              <a:rPr lang="en-US" sz="1800" dirty="0">
                <a:solidFill>
                  <a:schemeClr val="tx1">
                    <a:lumMod val="85000"/>
                    <a:lumOff val="15000"/>
                  </a:schemeClr>
                </a:solidFill>
              </a:rPr>
              <a:t>Relate your prediction to your lesson aims.</a:t>
            </a:r>
          </a:p>
          <a:p>
            <a:pPr lvl="2"/>
            <a:endParaRPr lang="en-US" sz="1800" dirty="0">
              <a:solidFill>
                <a:schemeClr val="tx1">
                  <a:lumMod val="85000"/>
                  <a:lumOff val="15000"/>
                </a:schemeClr>
              </a:solidFill>
            </a:endParaRPr>
          </a:p>
          <a:p>
            <a:pPr marL="0" indent="0">
              <a:buNone/>
            </a:pPr>
            <a:r>
              <a:rPr lang="en-US" sz="1800" b="1" dirty="0"/>
              <a:t>YOUR LESSON PLAN:</a:t>
            </a:r>
          </a:p>
          <a:p>
            <a:r>
              <a:rPr lang="en-US" sz="1800" dirty="0"/>
              <a:t>What should you write?</a:t>
            </a:r>
          </a:p>
          <a:p>
            <a:pPr lvl="1"/>
            <a:r>
              <a:rPr lang="en-US" sz="1800" i="1" dirty="0"/>
              <a:t>Be detailed and  descriptive!</a:t>
            </a:r>
          </a:p>
          <a:p>
            <a:pPr lvl="2"/>
            <a:r>
              <a:rPr lang="en-US" sz="1800" dirty="0"/>
              <a:t>I will show the students the cover of the book. I will ask the students to make a prediction about what they think will happen to the Caterpillar. Do they know what a Caterpillar looks like when it  “grows up.” </a:t>
            </a:r>
          </a:p>
          <a:p>
            <a:pPr lvl="2"/>
            <a:r>
              <a:rPr lang="en-US" sz="1800" dirty="0"/>
              <a:t>Next, I will ask for a volunteer to show the class the author and illustrator.  </a:t>
            </a:r>
          </a:p>
          <a:p>
            <a:pPr lvl="2"/>
            <a:r>
              <a:rPr lang="en-US" sz="1800" dirty="0"/>
              <a:t>Finally,  I will read the title. I will have students supply the sight words (The) (very) hungry Caterpillar. </a:t>
            </a:r>
          </a:p>
          <a:p>
            <a:endParaRPr lang="en-US" sz="2600" dirty="0">
              <a:solidFill>
                <a:schemeClr val="tx1">
                  <a:lumMod val="85000"/>
                  <a:lumOff val="15000"/>
                </a:schemeClr>
              </a:solidFill>
            </a:endParaRPr>
          </a:p>
          <a:p>
            <a:pPr lvl="2"/>
            <a:endParaRPr lang="en-US" sz="1800" dirty="0">
              <a:solidFill>
                <a:schemeClr val="tx1">
                  <a:lumMod val="85000"/>
                  <a:lumOff val="15000"/>
                </a:schemeClr>
              </a:solidFill>
            </a:endParaRPr>
          </a:p>
          <a:p>
            <a:pPr lvl="2"/>
            <a:endParaRPr lang="en-US" sz="1800" dirty="0">
              <a:solidFill>
                <a:schemeClr val="tx1">
                  <a:lumMod val="85000"/>
                  <a:lumOff val="15000"/>
                </a:schemeClr>
              </a:solidFill>
            </a:endParaRPr>
          </a:p>
        </p:txBody>
      </p:sp>
      <p:pic>
        <p:nvPicPr>
          <p:cNvPr id="5" name="Picture 4">
            <a:extLst>
              <a:ext uri="{FF2B5EF4-FFF2-40B4-BE49-F238E27FC236}">
                <a16:creationId xmlns:a16="http://schemas.microsoft.com/office/drawing/2014/main" id="{A8E36F2C-9069-444D-B97B-29A17315ECAF}"/>
              </a:ext>
            </a:extLst>
          </p:cNvPr>
          <p:cNvPicPr>
            <a:picLocks noChangeAspect="1"/>
          </p:cNvPicPr>
          <p:nvPr/>
        </p:nvPicPr>
        <p:blipFill rotWithShape="1">
          <a:blip r:embed="rId2"/>
          <a:srcRect l="28710" r="17266" b="-1"/>
          <a:stretch/>
        </p:blipFill>
        <p:spPr>
          <a:xfrm>
            <a:off x="8203273" y="3896139"/>
            <a:ext cx="3601101" cy="2812774"/>
          </a:xfrm>
          <a:custGeom>
            <a:avLst/>
            <a:gdLst/>
            <a:ahLst/>
            <a:cxnLst/>
            <a:rect l="l" t="t" r="r" b="b"/>
            <a:pathLst>
              <a:path w="4390035" h="3429000">
                <a:moveTo>
                  <a:pt x="73290" y="0"/>
                </a:moveTo>
                <a:lnTo>
                  <a:pt x="4390035" y="0"/>
                </a:lnTo>
                <a:lnTo>
                  <a:pt x="4390035" y="3429000"/>
                </a:lnTo>
                <a:lnTo>
                  <a:pt x="436073" y="3429000"/>
                </a:lnTo>
                <a:lnTo>
                  <a:pt x="427332" y="3410468"/>
                </a:lnTo>
                <a:cubicBezTo>
                  <a:pt x="419323" y="3391643"/>
                  <a:pt x="413863" y="3372861"/>
                  <a:pt x="421685" y="3366814"/>
                </a:cubicBezTo>
                <a:cubicBezTo>
                  <a:pt x="417583" y="3332384"/>
                  <a:pt x="433681" y="3294011"/>
                  <a:pt x="423663" y="3247798"/>
                </a:cubicBezTo>
                <a:cubicBezTo>
                  <a:pt x="421194" y="3188032"/>
                  <a:pt x="418245" y="3205513"/>
                  <a:pt x="412524" y="3110724"/>
                </a:cubicBezTo>
                <a:cubicBezTo>
                  <a:pt x="404022" y="3069386"/>
                  <a:pt x="436006" y="3027577"/>
                  <a:pt x="419732" y="3004503"/>
                </a:cubicBezTo>
                <a:cubicBezTo>
                  <a:pt x="407578" y="2949657"/>
                  <a:pt x="388511" y="2896851"/>
                  <a:pt x="363651" y="2842588"/>
                </a:cubicBezTo>
                <a:cubicBezTo>
                  <a:pt x="332103" y="2797699"/>
                  <a:pt x="331554" y="2711800"/>
                  <a:pt x="263212" y="2651456"/>
                </a:cubicBezTo>
                <a:cubicBezTo>
                  <a:pt x="235935" y="2585326"/>
                  <a:pt x="214760" y="2535145"/>
                  <a:pt x="194330" y="2484251"/>
                </a:cubicBezTo>
                <a:cubicBezTo>
                  <a:pt x="184580" y="2468441"/>
                  <a:pt x="154039" y="2380429"/>
                  <a:pt x="140630" y="2346096"/>
                </a:cubicBezTo>
                <a:cubicBezTo>
                  <a:pt x="76681" y="2257531"/>
                  <a:pt x="91260" y="2243719"/>
                  <a:pt x="77185" y="2144811"/>
                </a:cubicBezTo>
                <a:cubicBezTo>
                  <a:pt x="66953" y="2112233"/>
                  <a:pt x="67414" y="2096078"/>
                  <a:pt x="50887" y="2061697"/>
                </a:cubicBezTo>
                <a:lnTo>
                  <a:pt x="27133" y="1969379"/>
                </a:lnTo>
                <a:lnTo>
                  <a:pt x="29988" y="1961973"/>
                </a:lnTo>
                <a:lnTo>
                  <a:pt x="31559" y="1961231"/>
                </a:lnTo>
                <a:lnTo>
                  <a:pt x="14905" y="1880268"/>
                </a:lnTo>
                <a:cubicBezTo>
                  <a:pt x="12271" y="1874644"/>
                  <a:pt x="-805" y="1860096"/>
                  <a:pt x="2188" y="1847922"/>
                </a:cubicBezTo>
                <a:lnTo>
                  <a:pt x="21879" y="1779161"/>
                </a:lnTo>
                <a:lnTo>
                  <a:pt x="27968" y="1733684"/>
                </a:lnTo>
                <a:cubicBezTo>
                  <a:pt x="25035" y="1726530"/>
                  <a:pt x="21617" y="1619937"/>
                  <a:pt x="16511" y="1614373"/>
                </a:cubicBezTo>
                <a:cubicBezTo>
                  <a:pt x="47946" y="1547691"/>
                  <a:pt x="4394" y="1556097"/>
                  <a:pt x="12613" y="1479987"/>
                </a:cubicBezTo>
                <a:cubicBezTo>
                  <a:pt x="15110" y="1387360"/>
                  <a:pt x="4986" y="1320420"/>
                  <a:pt x="4190" y="1214801"/>
                </a:cubicBezTo>
                <a:cubicBezTo>
                  <a:pt x="3611" y="1152457"/>
                  <a:pt x="-6268" y="1080052"/>
                  <a:pt x="6503" y="966549"/>
                </a:cubicBezTo>
                <a:cubicBezTo>
                  <a:pt x="10182" y="901722"/>
                  <a:pt x="25065" y="884915"/>
                  <a:pt x="20609" y="845066"/>
                </a:cubicBezTo>
                <a:cubicBezTo>
                  <a:pt x="20199" y="816540"/>
                  <a:pt x="19791" y="788014"/>
                  <a:pt x="19381" y="759488"/>
                </a:cubicBezTo>
                <a:lnTo>
                  <a:pt x="21672" y="741102"/>
                </a:lnTo>
                <a:lnTo>
                  <a:pt x="30720" y="737125"/>
                </a:lnTo>
                <a:lnTo>
                  <a:pt x="23211" y="691098"/>
                </a:lnTo>
                <a:cubicBezTo>
                  <a:pt x="25461" y="680873"/>
                  <a:pt x="43338" y="650431"/>
                  <a:pt x="42062" y="637700"/>
                </a:cubicBezTo>
                <a:cubicBezTo>
                  <a:pt x="23297" y="593852"/>
                  <a:pt x="30263" y="601340"/>
                  <a:pt x="41571" y="540174"/>
                </a:cubicBezTo>
                <a:cubicBezTo>
                  <a:pt x="35397" y="519975"/>
                  <a:pt x="35174" y="428356"/>
                  <a:pt x="46636" y="415352"/>
                </a:cubicBezTo>
                <a:cubicBezTo>
                  <a:pt x="48960" y="401821"/>
                  <a:pt x="44602" y="386587"/>
                  <a:pt x="56977" y="379461"/>
                </a:cubicBezTo>
                <a:cubicBezTo>
                  <a:pt x="71829" y="368123"/>
                  <a:pt x="47958" y="323384"/>
                  <a:pt x="65759" y="328645"/>
                </a:cubicBezTo>
                <a:cubicBezTo>
                  <a:pt x="49386" y="296830"/>
                  <a:pt x="65237" y="231983"/>
                  <a:pt x="72589" y="203608"/>
                </a:cubicBezTo>
                <a:cubicBezTo>
                  <a:pt x="75524" y="153257"/>
                  <a:pt x="77980" y="142710"/>
                  <a:pt x="78370" y="105992"/>
                </a:cubicBezTo>
                <a:cubicBezTo>
                  <a:pt x="80828" y="104127"/>
                  <a:pt x="70890" y="52128"/>
                  <a:pt x="70125" y="25135"/>
                </a:cubicBezTo>
                <a:close/>
              </a:path>
            </a:pathLst>
          </a:custGeom>
        </p:spPr>
      </p:pic>
      <p:pic>
        <p:nvPicPr>
          <p:cNvPr id="4" name="Picture 3">
            <a:extLst>
              <a:ext uri="{FF2B5EF4-FFF2-40B4-BE49-F238E27FC236}">
                <a16:creationId xmlns:a16="http://schemas.microsoft.com/office/drawing/2014/main" id="{D82A2C5B-1BC7-3441-BB04-14639EF0C0D9}"/>
              </a:ext>
            </a:extLst>
          </p:cNvPr>
          <p:cNvPicPr>
            <a:picLocks noChangeAspect="1"/>
          </p:cNvPicPr>
          <p:nvPr/>
        </p:nvPicPr>
        <p:blipFill rotWithShape="1">
          <a:blip r:embed="rId3"/>
          <a:srcRect t="6205" r="-1" b="14873"/>
          <a:stretch/>
        </p:blipFill>
        <p:spPr>
          <a:xfrm>
            <a:off x="8240358" y="1083363"/>
            <a:ext cx="3564016" cy="2812774"/>
          </a:xfrm>
          <a:custGeom>
            <a:avLst/>
            <a:gdLst/>
            <a:ahLst/>
            <a:cxnLst/>
            <a:rect l="l" t="t" r="r" b="b"/>
            <a:pathLst>
              <a:path w="4349068" h="3428999">
                <a:moveTo>
                  <a:pt x="711944" y="0"/>
                </a:moveTo>
                <a:lnTo>
                  <a:pt x="4349068" y="0"/>
                </a:lnTo>
                <a:lnTo>
                  <a:pt x="4349068" y="3428999"/>
                </a:lnTo>
                <a:lnTo>
                  <a:pt x="32307" y="3428999"/>
                </a:lnTo>
                <a:lnTo>
                  <a:pt x="34693" y="3410051"/>
                </a:lnTo>
                <a:cubicBezTo>
                  <a:pt x="37039" y="3395347"/>
                  <a:pt x="38143" y="3381819"/>
                  <a:pt x="32792" y="3373027"/>
                </a:cubicBezTo>
                <a:cubicBezTo>
                  <a:pt x="29961" y="3298527"/>
                  <a:pt x="20335" y="3290617"/>
                  <a:pt x="14318" y="3222737"/>
                </a:cubicBezTo>
                <a:cubicBezTo>
                  <a:pt x="11384" y="3146284"/>
                  <a:pt x="-6116" y="3184007"/>
                  <a:pt x="2241" y="3118188"/>
                </a:cubicBezTo>
                <a:cubicBezTo>
                  <a:pt x="16306" y="3109217"/>
                  <a:pt x="34183" y="3024732"/>
                  <a:pt x="27952" y="3003808"/>
                </a:cubicBezTo>
                <a:cubicBezTo>
                  <a:pt x="27563" y="2966753"/>
                  <a:pt x="27366" y="2989870"/>
                  <a:pt x="27149" y="2944921"/>
                </a:cubicBezTo>
                <a:lnTo>
                  <a:pt x="41941" y="2877744"/>
                </a:lnTo>
                <a:cubicBezTo>
                  <a:pt x="36258" y="2880724"/>
                  <a:pt x="54303" y="2822146"/>
                  <a:pt x="53926" y="2807161"/>
                </a:cubicBezTo>
                <a:cubicBezTo>
                  <a:pt x="56083" y="2775643"/>
                  <a:pt x="30060" y="2769288"/>
                  <a:pt x="53334" y="2752347"/>
                </a:cubicBezTo>
                <a:lnTo>
                  <a:pt x="60008" y="2748299"/>
                </a:lnTo>
                <a:cubicBezTo>
                  <a:pt x="60210" y="2745962"/>
                  <a:pt x="60411" y="2743625"/>
                  <a:pt x="60613" y="2741288"/>
                </a:cubicBezTo>
                <a:cubicBezTo>
                  <a:pt x="60116" y="2737657"/>
                  <a:pt x="58269" y="2735847"/>
                  <a:pt x="53819" y="2737160"/>
                </a:cubicBezTo>
                <a:cubicBezTo>
                  <a:pt x="70191" y="2705347"/>
                  <a:pt x="64153" y="2699356"/>
                  <a:pt x="66799" y="2659631"/>
                </a:cubicBezTo>
                <a:cubicBezTo>
                  <a:pt x="77943" y="2612127"/>
                  <a:pt x="64846" y="2628594"/>
                  <a:pt x="86795" y="2573336"/>
                </a:cubicBezTo>
                <a:cubicBezTo>
                  <a:pt x="96119" y="2559732"/>
                  <a:pt x="108676" y="2541339"/>
                  <a:pt x="108890" y="2528057"/>
                </a:cubicBezTo>
                <a:lnTo>
                  <a:pt x="137074" y="2489594"/>
                </a:lnTo>
                <a:cubicBezTo>
                  <a:pt x="138076" y="2487774"/>
                  <a:pt x="138422" y="2473350"/>
                  <a:pt x="137897" y="2468303"/>
                </a:cubicBezTo>
                <a:lnTo>
                  <a:pt x="155171" y="2460480"/>
                </a:lnTo>
                <a:lnTo>
                  <a:pt x="147972" y="2423535"/>
                </a:lnTo>
                <a:lnTo>
                  <a:pt x="155293" y="2404394"/>
                </a:lnTo>
                <a:cubicBezTo>
                  <a:pt x="172891" y="2392610"/>
                  <a:pt x="160687" y="2347474"/>
                  <a:pt x="168818" y="2324643"/>
                </a:cubicBezTo>
                <a:cubicBezTo>
                  <a:pt x="169390" y="2297698"/>
                  <a:pt x="193082" y="2284202"/>
                  <a:pt x="198340" y="2255535"/>
                </a:cubicBezTo>
                <a:cubicBezTo>
                  <a:pt x="214268" y="2249648"/>
                  <a:pt x="228319" y="2207828"/>
                  <a:pt x="217338" y="2184679"/>
                </a:cubicBezTo>
                <a:lnTo>
                  <a:pt x="242924" y="2093132"/>
                </a:lnTo>
                <a:cubicBezTo>
                  <a:pt x="264937" y="2084587"/>
                  <a:pt x="280562" y="1985868"/>
                  <a:pt x="290446" y="1950235"/>
                </a:cubicBezTo>
                <a:cubicBezTo>
                  <a:pt x="308239" y="1920183"/>
                  <a:pt x="350073" y="1898905"/>
                  <a:pt x="361001" y="1861568"/>
                </a:cubicBezTo>
                <a:cubicBezTo>
                  <a:pt x="367163" y="1810687"/>
                  <a:pt x="352049" y="1869507"/>
                  <a:pt x="356015" y="1809499"/>
                </a:cubicBezTo>
                <a:cubicBezTo>
                  <a:pt x="355145" y="1754297"/>
                  <a:pt x="367821" y="1767680"/>
                  <a:pt x="375846" y="1693716"/>
                </a:cubicBezTo>
                <a:cubicBezTo>
                  <a:pt x="374712" y="1654244"/>
                  <a:pt x="382062" y="1627007"/>
                  <a:pt x="381776" y="1605195"/>
                </a:cubicBezTo>
                <a:cubicBezTo>
                  <a:pt x="389848" y="1568952"/>
                  <a:pt x="392552" y="1564518"/>
                  <a:pt x="396301" y="1516217"/>
                </a:cubicBezTo>
                <a:cubicBezTo>
                  <a:pt x="401397" y="1488452"/>
                  <a:pt x="428137" y="1457870"/>
                  <a:pt x="409866" y="1429841"/>
                </a:cubicBezTo>
                <a:cubicBezTo>
                  <a:pt x="422203" y="1412325"/>
                  <a:pt x="460064" y="1413592"/>
                  <a:pt x="442210" y="1380081"/>
                </a:cubicBezTo>
                <a:cubicBezTo>
                  <a:pt x="464590" y="1394128"/>
                  <a:pt x="443394" y="1335176"/>
                  <a:pt x="463662" y="1334891"/>
                </a:cubicBezTo>
                <a:cubicBezTo>
                  <a:pt x="480316" y="1336427"/>
                  <a:pt x="515162" y="1194568"/>
                  <a:pt x="519523" y="1185551"/>
                </a:cubicBezTo>
                <a:cubicBezTo>
                  <a:pt x="527731" y="1149210"/>
                  <a:pt x="536547" y="1148087"/>
                  <a:pt x="542909" y="1111168"/>
                </a:cubicBezTo>
                <a:cubicBezTo>
                  <a:pt x="555522" y="1057226"/>
                  <a:pt x="531818" y="1022543"/>
                  <a:pt x="543055" y="993353"/>
                </a:cubicBezTo>
                <a:cubicBezTo>
                  <a:pt x="559986" y="960214"/>
                  <a:pt x="580459" y="867450"/>
                  <a:pt x="592544" y="813953"/>
                </a:cubicBezTo>
                <a:cubicBezTo>
                  <a:pt x="604272" y="746430"/>
                  <a:pt x="608119" y="666470"/>
                  <a:pt x="613420" y="588218"/>
                </a:cubicBezTo>
                <a:cubicBezTo>
                  <a:pt x="604962" y="475380"/>
                  <a:pt x="590630" y="536119"/>
                  <a:pt x="596055" y="376479"/>
                </a:cubicBezTo>
                <a:lnTo>
                  <a:pt x="605018" y="280992"/>
                </a:lnTo>
                <a:cubicBezTo>
                  <a:pt x="604854" y="276227"/>
                  <a:pt x="610771" y="223140"/>
                  <a:pt x="610608" y="218374"/>
                </a:cubicBezTo>
                <a:lnTo>
                  <a:pt x="604880" y="188178"/>
                </a:lnTo>
                <a:lnTo>
                  <a:pt x="630913" y="152404"/>
                </a:lnTo>
                <a:cubicBezTo>
                  <a:pt x="640688" y="136342"/>
                  <a:pt x="647365" y="122048"/>
                  <a:pt x="663530" y="91810"/>
                </a:cubicBezTo>
                <a:lnTo>
                  <a:pt x="705264" y="3016"/>
                </a:lnTo>
                <a:close/>
              </a:path>
            </a:pathLst>
          </a:custGeom>
        </p:spPr>
      </p:pic>
    </p:spTree>
    <p:extLst>
      <p:ext uri="{BB962C8B-B14F-4D97-AF65-F5344CB8AC3E}">
        <p14:creationId xmlns:p14="http://schemas.microsoft.com/office/powerpoint/2010/main" val="2907654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3F404-FBD5-B849-A03E-1A616C0325E6}"/>
              </a:ext>
            </a:extLst>
          </p:cNvPr>
          <p:cNvSpPr>
            <a:spLocks noGrp="1"/>
          </p:cNvSpPr>
          <p:nvPr>
            <p:ph type="title"/>
          </p:nvPr>
        </p:nvSpPr>
        <p:spPr>
          <a:xfrm>
            <a:off x="256032" y="365126"/>
            <a:ext cx="11097768" cy="524890"/>
          </a:xfrm>
        </p:spPr>
        <p:txBody>
          <a:bodyPr>
            <a:normAutofit fontScale="90000"/>
          </a:bodyPr>
          <a:lstStyle/>
          <a:p>
            <a:r>
              <a:rPr lang="en-US" dirty="0"/>
              <a:t>3. Pre-Reading Activities</a:t>
            </a:r>
          </a:p>
        </p:txBody>
      </p:sp>
      <p:sp>
        <p:nvSpPr>
          <p:cNvPr id="3" name="Content Placeholder 2">
            <a:extLst>
              <a:ext uri="{FF2B5EF4-FFF2-40B4-BE49-F238E27FC236}">
                <a16:creationId xmlns:a16="http://schemas.microsoft.com/office/drawing/2014/main" id="{C88604B3-8A76-2044-9E81-DC345F45C5E0}"/>
              </a:ext>
            </a:extLst>
          </p:cNvPr>
          <p:cNvSpPr>
            <a:spLocks noGrp="1"/>
          </p:cNvSpPr>
          <p:nvPr>
            <p:ph idx="1"/>
          </p:nvPr>
        </p:nvSpPr>
        <p:spPr>
          <a:xfrm>
            <a:off x="353568" y="1246910"/>
            <a:ext cx="11521440" cy="5347853"/>
          </a:xfrm>
        </p:spPr>
        <p:txBody>
          <a:bodyPr>
            <a:normAutofit/>
          </a:bodyPr>
          <a:lstStyle/>
          <a:p>
            <a:r>
              <a:rPr lang="en-US" dirty="0"/>
              <a:t>Picture Walk </a:t>
            </a:r>
          </a:p>
          <a:p>
            <a:pPr lvl="1"/>
            <a:r>
              <a:rPr lang="en-US" dirty="0"/>
              <a:t>Choice 1: Ask children what they think is happening in KEY pictures in book </a:t>
            </a:r>
          </a:p>
          <a:p>
            <a:pPr lvl="2"/>
            <a:r>
              <a:rPr lang="en-US" dirty="0"/>
              <a:t>Choose your Key Pictures BASED ON YOUR AIM!</a:t>
            </a:r>
          </a:p>
          <a:p>
            <a:pPr lvl="1"/>
            <a:r>
              <a:rPr lang="en-US" dirty="0"/>
              <a:t>Choice 2: Slowly look at each page in book and ask questions like (What do you think is happening here? Or When you  look at her face, how do you think she is feeling? Or  I am noticing a lot of  trees on this page. Where do you think this is taking place?) (PreK, Kindergarten, ELs)</a:t>
            </a:r>
          </a:p>
          <a:p>
            <a:r>
              <a:rPr lang="en-US" dirty="0"/>
              <a:t>Pre-Teach Vocabulary or Concepts</a:t>
            </a:r>
          </a:p>
          <a:p>
            <a:pPr lvl="1"/>
            <a:r>
              <a:rPr lang="en-US" dirty="0"/>
              <a:t>3-5 Key Vocabulary Words</a:t>
            </a:r>
          </a:p>
          <a:p>
            <a:pPr lvl="2"/>
            <a:r>
              <a:rPr lang="en-US" dirty="0"/>
              <a:t>Use Illustrations in Text to help with definitions</a:t>
            </a:r>
          </a:p>
          <a:p>
            <a:pPr lvl="2"/>
            <a:r>
              <a:rPr lang="en-US" dirty="0"/>
              <a:t>Use other drawings or photos to help with definitions</a:t>
            </a:r>
          </a:p>
          <a:p>
            <a:pPr lvl="2"/>
            <a:r>
              <a:rPr lang="en-US" dirty="0"/>
              <a:t>Write (K-3</a:t>
            </a:r>
            <a:r>
              <a:rPr lang="en-US" baseline="30000" dirty="0"/>
              <a:t>rd</a:t>
            </a:r>
            <a:r>
              <a:rPr lang="en-US" dirty="0"/>
              <a:t>) Definitions with supporting pictures</a:t>
            </a:r>
          </a:p>
          <a:p>
            <a:pPr lvl="2"/>
            <a:r>
              <a:rPr lang="en-US" dirty="0"/>
              <a:t>Connect new vocabulary to previous knowledge</a:t>
            </a:r>
          </a:p>
        </p:txBody>
      </p:sp>
      <p:pic>
        <p:nvPicPr>
          <p:cNvPr id="4" name="Picture 3">
            <a:extLst>
              <a:ext uri="{FF2B5EF4-FFF2-40B4-BE49-F238E27FC236}">
                <a16:creationId xmlns:a16="http://schemas.microsoft.com/office/drawing/2014/main" id="{22020773-7EB5-844E-8502-6D7CCD1AD0E7}"/>
              </a:ext>
            </a:extLst>
          </p:cNvPr>
          <p:cNvPicPr>
            <a:picLocks noChangeAspect="1"/>
          </p:cNvPicPr>
          <p:nvPr/>
        </p:nvPicPr>
        <p:blipFill>
          <a:blip r:embed="rId2"/>
          <a:stretch>
            <a:fillRect/>
          </a:stretch>
        </p:blipFill>
        <p:spPr>
          <a:xfrm>
            <a:off x="8543109" y="3471289"/>
            <a:ext cx="3123474" cy="3123474"/>
          </a:xfrm>
          <a:prstGeom prst="rect">
            <a:avLst/>
          </a:prstGeom>
        </p:spPr>
      </p:pic>
    </p:spTree>
    <p:extLst>
      <p:ext uri="{BB962C8B-B14F-4D97-AF65-F5344CB8AC3E}">
        <p14:creationId xmlns:p14="http://schemas.microsoft.com/office/powerpoint/2010/main" val="2592398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6EFAA-865F-FC4C-A867-CE2B1A7817D6}"/>
              </a:ext>
            </a:extLst>
          </p:cNvPr>
          <p:cNvSpPr>
            <a:spLocks noGrp="1"/>
          </p:cNvSpPr>
          <p:nvPr>
            <p:ph type="title"/>
          </p:nvPr>
        </p:nvSpPr>
        <p:spPr>
          <a:xfrm>
            <a:off x="292608" y="365125"/>
            <a:ext cx="11061192" cy="1325563"/>
          </a:xfrm>
        </p:spPr>
        <p:txBody>
          <a:bodyPr/>
          <a:lstStyle/>
          <a:p>
            <a:r>
              <a:rPr lang="en-US" dirty="0"/>
              <a:t>4. Summarize Text (Step 4)</a:t>
            </a:r>
          </a:p>
        </p:txBody>
      </p:sp>
      <p:sp>
        <p:nvSpPr>
          <p:cNvPr id="3" name="Content Placeholder 2">
            <a:extLst>
              <a:ext uri="{FF2B5EF4-FFF2-40B4-BE49-F238E27FC236}">
                <a16:creationId xmlns:a16="http://schemas.microsoft.com/office/drawing/2014/main" id="{B3C03E0B-D420-D34C-8BD7-B864DDA71F7E}"/>
              </a:ext>
            </a:extLst>
          </p:cNvPr>
          <p:cNvSpPr>
            <a:spLocks noGrp="1"/>
          </p:cNvSpPr>
          <p:nvPr>
            <p:ph idx="1"/>
          </p:nvPr>
        </p:nvSpPr>
        <p:spPr>
          <a:xfrm>
            <a:off x="437243" y="1690688"/>
            <a:ext cx="10916557" cy="4486275"/>
          </a:xfrm>
        </p:spPr>
        <p:txBody>
          <a:bodyPr/>
          <a:lstStyle/>
          <a:p>
            <a:r>
              <a:rPr lang="en-US" dirty="0"/>
              <a:t>Write a 1 sentence summary for the text/book</a:t>
            </a:r>
          </a:p>
          <a:p>
            <a:pPr lvl="1"/>
            <a:r>
              <a:rPr lang="en-US" dirty="0"/>
              <a:t>Make summary match learning goal/aim.</a:t>
            </a:r>
          </a:p>
          <a:p>
            <a:pPr lvl="1"/>
            <a:r>
              <a:rPr lang="en-US" dirty="0"/>
              <a:t>For example, The Very Hungry Caterpillar</a:t>
            </a:r>
          </a:p>
          <a:p>
            <a:pPr lvl="2"/>
            <a:r>
              <a:rPr lang="en-US" dirty="0"/>
              <a:t>Learning Goal: Children will understand the butterfly life cycle</a:t>
            </a:r>
          </a:p>
          <a:p>
            <a:pPr lvl="2"/>
            <a:r>
              <a:rPr lang="en-US" dirty="0"/>
              <a:t>Summary: This story is about a caterpillar who eats a lot, grows a chrysalis and becomes a butterfly.</a:t>
            </a:r>
          </a:p>
          <a:p>
            <a:pPr lvl="2"/>
            <a:endParaRPr lang="en-US" dirty="0"/>
          </a:p>
          <a:p>
            <a:pPr lvl="2"/>
            <a:r>
              <a:rPr lang="en-US" dirty="0"/>
              <a:t>Learning Goal: Children will learn about good nutrient</a:t>
            </a:r>
          </a:p>
          <a:p>
            <a:pPr lvl="2"/>
            <a:r>
              <a:rPr lang="en-US" dirty="0"/>
              <a:t>Summary: This  is  a  story  about a caterpillar who eats nutritious food that helps  him grow and not-nutritious  food  that gives him a stomachache. </a:t>
            </a:r>
          </a:p>
        </p:txBody>
      </p:sp>
      <p:pic>
        <p:nvPicPr>
          <p:cNvPr id="4" name="Picture 3">
            <a:extLst>
              <a:ext uri="{FF2B5EF4-FFF2-40B4-BE49-F238E27FC236}">
                <a16:creationId xmlns:a16="http://schemas.microsoft.com/office/drawing/2014/main" id="{DEAFF0FE-6EB7-9F45-8EDC-520B4413B380}"/>
              </a:ext>
            </a:extLst>
          </p:cNvPr>
          <p:cNvPicPr>
            <a:picLocks noChangeAspect="1"/>
          </p:cNvPicPr>
          <p:nvPr/>
        </p:nvPicPr>
        <p:blipFill>
          <a:blip r:embed="rId2"/>
          <a:stretch>
            <a:fillRect/>
          </a:stretch>
        </p:blipFill>
        <p:spPr>
          <a:xfrm>
            <a:off x="8595360" y="230187"/>
            <a:ext cx="3159397" cy="2333093"/>
          </a:xfrm>
          <a:prstGeom prst="rect">
            <a:avLst/>
          </a:prstGeom>
        </p:spPr>
      </p:pic>
    </p:spTree>
    <p:extLst>
      <p:ext uri="{BB962C8B-B14F-4D97-AF65-F5344CB8AC3E}">
        <p14:creationId xmlns:p14="http://schemas.microsoft.com/office/powerpoint/2010/main" val="472430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E2E71-676D-E249-BED6-B971570C7D67}"/>
              </a:ext>
            </a:extLst>
          </p:cNvPr>
          <p:cNvSpPr>
            <a:spLocks noGrp="1"/>
          </p:cNvSpPr>
          <p:nvPr>
            <p:ph type="title"/>
          </p:nvPr>
        </p:nvSpPr>
        <p:spPr>
          <a:xfrm>
            <a:off x="316992" y="365125"/>
            <a:ext cx="11036808" cy="1325563"/>
          </a:xfrm>
        </p:spPr>
        <p:txBody>
          <a:bodyPr/>
          <a:lstStyle/>
          <a:p>
            <a:r>
              <a:rPr lang="en-US" altLang="en-US" dirty="0">
                <a:ea typeface="ＭＳ Ｐゴシック" panose="020B0600070205080204" pitchFamily="34" charset="-128"/>
              </a:rPr>
              <a:t>5. Set Listening </a:t>
            </a:r>
            <a:r>
              <a:rPr lang="en-US" altLang="en-US" dirty="0">
                <a:solidFill>
                  <a:schemeClr val="tx2"/>
                </a:solidFill>
                <a:ea typeface="ＭＳ Ｐゴシック" panose="020B0600070205080204" pitchFamily="34" charset="-128"/>
              </a:rPr>
              <a:t>Goal  (Step 5)</a:t>
            </a:r>
            <a:endParaRPr lang="en-US" dirty="0"/>
          </a:p>
        </p:txBody>
      </p:sp>
      <p:sp>
        <p:nvSpPr>
          <p:cNvPr id="3" name="Content Placeholder 2">
            <a:extLst>
              <a:ext uri="{FF2B5EF4-FFF2-40B4-BE49-F238E27FC236}">
                <a16:creationId xmlns:a16="http://schemas.microsoft.com/office/drawing/2014/main" id="{6A563D34-0689-7D4A-AA85-41B7255D5631}"/>
              </a:ext>
            </a:extLst>
          </p:cNvPr>
          <p:cNvSpPr>
            <a:spLocks noGrp="1"/>
          </p:cNvSpPr>
          <p:nvPr>
            <p:ph idx="1"/>
          </p:nvPr>
        </p:nvSpPr>
        <p:spPr>
          <a:xfrm>
            <a:off x="408940" y="1690688"/>
            <a:ext cx="10944860" cy="4486275"/>
          </a:xfrm>
        </p:spPr>
        <p:txBody>
          <a:bodyPr/>
          <a:lstStyle/>
          <a:p>
            <a:r>
              <a:rPr lang="en-US" dirty="0"/>
              <a:t>Set  a listening goal  (a question students should listen to answer)</a:t>
            </a:r>
          </a:p>
          <a:p>
            <a:pPr lvl="1"/>
            <a:r>
              <a:rPr lang="en-US" dirty="0"/>
              <a:t>Listening Goal should:</a:t>
            </a:r>
          </a:p>
          <a:p>
            <a:pPr lvl="2"/>
            <a:r>
              <a:rPr lang="en-US" dirty="0"/>
              <a:t>Be  something  students can non-verbally respond  to</a:t>
            </a:r>
          </a:p>
          <a:p>
            <a:pPr lvl="2"/>
            <a:r>
              <a:rPr lang="en-US" dirty="0"/>
              <a:t>Connected to Summary/Learning goal</a:t>
            </a:r>
          </a:p>
          <a:p>
            <a:pPr lvl="2"/>
            <a:endParaRPr lang="en-US" dirty="0"/>
          </a:p>
          <a:p>
            <a:pPr lvl="1"/>
            <a:r>
              <a:rPr lang="en-US" dirty="0"/>
              <a:t>For example, The Very Hungry Caterpillar</a:t>
            </a:r>
          </a:p>
          <a:p>
            <a:pPr lvl="2"/>
            <a:r>
              <a:rPr lang="en-US" dirty="0"/>
              <a:t>I would like you to listen for food that you think is delicious! When  you  hear or  see  a  food that you like to eat,  I want you  to stick out your  tongue.</a:t>
            </a:r>
          </a:p>
          <a:p>
            <a:pPr lvl="2"/>
            <a:endParaRPr lang="en-US" dirty="0"/>
          </a:p>
          <a:p>
            <a:pPr lvl="2"/>
            <a:endParaRPr lang="en-US" dirty="0"/>
          </a:p>
        </p:txBody>
      </p:sp>
      <p:pic>
        <p:nvPicPr>
          <p:cNvPr id="5" name="Picture 4">
            <a:extLst>
              <a:ext uri="{FF2B5EF4-FFF2-40B4-BE49-F238E27FC236}">
                <a16:creationId xmlns:a16="http://schemas.microsoft.com/office/drawing/2014/main" id="{FA0ED897-36C8-1347-B79D-88EFA732A04E}"/>
              </a:ext>
            </a:extLst>
          </p:cNvPr>
          <p:cNvPicPr>
            <a:picLocks noChangeAspect="1"/>
          </p:cNvPicPr>
          <p:nvPr/>
        </p:nvPicPr>
        <p:blipFill>
          <a:blip r:embed="rId2"/>
          <a:stretch>
            <a:fillRect/>
          </a:stretch>
        </p:blipFill>
        <p:spPr>
          <a:xfrm>
            <a:off x="9379131" y="4450707"/>
            <a:ext cx="2403929" cy="2159462"/>
          </a:xfrm>
          <a:prstGeom prst="rect">
            <a:avLst/>
          </a:prstGeom>
        </p:spPr>
      </p:pic>
      <p:pic>
        <p:nvPicPr>
          <p:cNvPr id="6" name="Picture 5">
            <a:extLst>
              <a:ext uri="{FF2B5EF4-FFF2-40B4-BE49-F238E27FC236}">
                <a16:creationId xmlns:a16="http://schemas.microsoft.com/office/drawing/2014/main" id="{14EE6ED6-979D-5B4C-99C2-29BD092C05D5}"/>
              </a:ext>
            </a:extLst>
          </p:cNvPr>
          <p:cNvPicPr>
            <a:picLocks noChangeAspect="1"/>
          </p:cNvPicPr>
          <p:nvPr/>
        </p:nvPicPr>
        <p:blipFill>
          <a:blip r:embed="rId3"/>
          <a:stretch>
            <a:fillRect/>
          </a:stretch>
        </p:blipFill>
        <p:spPr>
          <a:xfrm>
            <a:off x="609419" y="4781006"/>
            <a:ext cx="1715770" cy="1612560"/>
          </a:xfrm>
          <a:prstGeom prst="rect">
            <a:avLst/>
          </a:prstGeom>
        </p:spPr>
      </p:pic>
    </p:spTree>
    <p:extLst>
      <p:ext uri="{BB962C8B-B14F-4D97-AF65-F5344CB8AC3E}">
        <p14:creationId xmlns:p14="http://schemas.microsoft.com/office/powerpoint/2010/main" val="4241355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675</TotalTime>
  <Words>2030</Words>
  <Application>Microsoft Macintosh PowerPoint</Application>
  <PresentationFormat>Widescreen</PresentationFormat>
  <Paragraphs>146</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How to…Read Aloud a book to young children</vt:lpstr>
      <vt:lpstr>Before you start…</vt:lpstr>
      <vt:lpstr>Read Aloud Assessments</vt:lpstr>
      <vt:lpstr>Assess what the children know about your aim.</vt:lpstr>
      <vt:lpstr>1. Schema Activation/Background Knowledge/Pre-Reading Assessment</vt:lpstr>
      <vt:lpstr>2. Introduce Book (Step 2)</vt:lpstr>
      <vt:lpstr>3. Pre-Reading Activities</vt:lpstr>
      <vt:lpstr>4. Summarize Text (Step 4)</vt:lpstr>
      <vt:lpstr>5. Set Listening Goal  (Step 5)</vt:lpstr>
      <vt:lpstr>6. Dramatic Reading and Questions</vt:lpstr>
      <vt:lpstr>7. Post-Reading Assessment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to…Read Aloud</dc:title>
  <dc:creator>Microsoft Office User</dc:creator>
  <cp:lastModifiedBy>Sara Michael Luna</cp:lastModifiedBy>
  <cp:revision>10</cp:revision>
  <cp:lastPrinted>2022-02-15T15:38:21Z</cp:lastPrinted>
  <dcterms:created xsi:type="dcterms:W3CDTF">2020-11-17T17:10:30Z</dcterms:created>
  <dcterms:modified xsi:type="dcterms:W3CDTF">2022-02-15T21:46:36Z</dcterms:modified>
</cp:coreProperties>
</file>