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1"/>
  </p:notesMasterIdLst>
  <p:sldIdLst>
    <p:sldId id="256" r:id="rId2"/>
    <p:sldId id="268" r:id="rId3"/>
    <p:sldId id="269" r:id="rId4"/>
    <p:sldId id="278" r:id="rId5"/>
    <p:sldId id="270" r:id="rId6"/>
    <p:sldId id="257" r:id="rId7"/>
    <p:sldId id="285" r:id="rId8"/>
    <p:sldId id="274" r:id="rId9"/>
    <p:sldId id="258" r:id="rId10"/>
    <p:sldId id="280" r:id="rId11"/>
    <p:sldId id="282" r:id="rId12"/>
    <p:sldId id="281" r:id="rId13"/>
    <p:sldId id="283" r:id="rId14"/>
    <p:sldId id="284" r:id="rId15"/>
    <p:sldId id="286" r:id="rId16"/>
    <p:sldId id="287" r:id="rId17"/>
    <p:sldId id="289" r:id="rId18"/>
    <p:sldId id="288" r:id="rId19"/>
    <p:sldId id="262" r:id="rId20"/>
    <p:sldId id="259" r:id="rId21"/>
    <p:sldId id="265" r:id="rId22"/>
    <p:sldId id="264" r:id="rId23"/>
    <p:sldId id="276" r:id="rId24"/>
    <p:sldId id="266" r:id="rId25"/>
    <p:sldId id="279" r:id="rId26"/>
    <p:sldId id="267" r:id="rId27"/>
    <p:sldId id="271" r:id="rId28"/>
    <p:sldId id="272" r:id="rId29"/>
    <p:sldId id="2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97"/>
    <p:restoredTop sz="94674"/>
  </p:normalViewPr>
  <p:slideViewPr>
    <p:cSldViewPr snapToGrid="0" snapToObjects="1">
      <p:cViewPr varScale="1">
        <p:scale>
          <a:sx n="129" d="100"/>
          <a:sy n="129" d="100"/>
        </p:scale>
        <p:origin x="240"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68D31-F05E-4DB1-951F-42ABAAF2444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B283239-EA4D-41C6-8F9E-5C99226CFE0D}">
      <dgm:prSet/>
      <dgm:spPr/>
      <dgm:t>
        <a:bodyPr/>
        <a:lstStyle/>
        <a:p>
          <a:r>
            <a:rPr lang="en-US" b="1" i="0"/>
            <a:t>Head Start/Early Head Start: </a:t>
          </a:r>
          <a:r>
            <a:rPr lang="en-US" b="0" i="0"/>
            <a:t>Federally  Funded Program (Grants from HHS that are given to local providers). Income based admissions to early education.</a:t>
          </a:r>
          <a:endParaRPr lang="en-US"/>
        </a:p>
      </dgm:t>
    </dgm:pt>
    <dgm:pt modelId="{7DAEB032-18C5-4742-8592-E0C19F8F6D57}" type="parTrans" cxnId="{EFE92FE3-325A-4F45-93DE-D6A8EE0C3A78}">
      <dgm:prSet/>
      <dgm:spPr/>
      <dgm:t>
        <a:bodyPr/>
        <a:lstStyle/>
        <a:p>
          <a:endParaRPr lang="en-US"/>
        </a:p>
      </dgm:t>
    </dgm:pt>
    <dgm:pt modelId="{AB461A28-C756-4ED8-9A2E-FCE518D9AF97}" type="sibTrans" cxnId="{EFE92FE3-325A-4F45-93DE-D6A8EE0C3A78}">
      <dgm:prSet/>
      <dgm:spPr/>
      <dgm:t>
        <a:bodyPr/>
        <a:lstStyle/>
        <a:p>
          <a:endParaRPr lang="en-US"/>
        </a:p>
      </dgm:t>
    </dgm:pt>
    <dgm:pt modelId="{92350194-0B3C-4B62-9D4B-83E56F368D8C}">
      <dgm:prSet/>
      <dgm:spPr/>
      <dgm:t>
        <a:bodyPr/>
        <a:lstStyle/>
        <a:p>
          <a:r>
            <a:rPr lang="en-US" b="1" i="0"/>
            <a:t>Universal Pre-K: </a:t>
          </a:r>
          <a:r>
            <a:rPr lang="en-US" b="0" i="0"/>
            <a:t>State funded or sponsored 4-year-old Kindergarten. Eligibility  is “age” and not income.</a:t>
          </a:r>
          <a:endParaRPr lang="en-US"/>
        </a:p>
      </dgm:t>
    </dgm:pt>
    <dgm:pt modelId="{3BBFC5F9-C812-4709-9DB0-DD146799C7B8}" type="parTrans" cxnId="{D247E3E4-4BFF-4EDF-BD9C-71E33A757811}">
      <dgm:prSet/>
      <dgm:spPr/>
      <dgm:t>
        <a:bodyPr/>
        <a:lstStyle/>
        <a:p>
          <a:endParaRPr lang="en-US"/>
        </a:p>
      </dgm:t>
    </dgm:pt>
    <dgm:pt modelId="{027CBFA7-0004-4658-9B62-A00C9922429E}" type="sibTrans" cxnId="{D247E3E4-4BFF-4EDF-BD9C-71E33A757811}">
      <dgm:prSet/>
      <dgm:spPr/>
      <dgm:t>
        <a:bodyPr/>
        <a:lstStyle/>
        <a:p>
          <a:endParaRPr lang="en-US"/>
        </a:p>
      </dgm:t>
    </dgm:pt>
    <dgm:pt modelId="{425955CA-877A-4E38-B95F-D2C1F58313CF}">
      <dgm:prSet/>
      <dgm:spPr/>
      <dgm:t>
        <a:bodyPr/>
        <a:lstStyle/>
        <a:p>
          <a:r>
            <a:rPr lang="en-US" b="1" i="0"/>
            <a:t>Targeted UPK</a:t>
          </a:r>
          <a:r>
            <a:rPr lang="en-US" b="0" i="0"/>
            <a:t>: State sponsored 4-year-old Kindergarten where eligibility  is  age and (usually) income.</a:t>
          </a:r>
          <a:endParaRPr lang="en-US"/>
        </a:p>
      </dgm:t>
    </dgm:pt>
    <dgm:pt modelId="{A13E8B13-DD7B-41E7-99D8-0552C840367E}" type="parTrans" cxnId="{0E21D3A3-46FC-439B-8918-3EEF9CB288F3}">
      <dgm:prSet/>
      <dgm:spPr/>
      <dgm:t>
        <a:bodyPr/>
        <a:lstStyle/>
        <a:p>
          <a:endParaRPr lang="en-US"/>
        </a:p>
      </dgm:t>
    </dgm:pt>
    <dgm:pt modelId="{9E8C22D9-C366-422F-8E28-F5C788DD651D}" type="sibTrans" cxnId="{0E21D3A3-46FC-439B-8918-3EEF9CB288F3}">
      <dgm:prSet/>
      <dgm:spPr/>
      <dgm:t>
        <a:bodyPr/>
        <a:lstStyle/>
        <a:p>
          <a:endParaRPr lang="en-US"/>
        </a:p>
      </dgm:t>
    </dgm:pt>
    <dgm:pt modelId="{B2E17E80-84D9-4FC8-A035-48DCDF4046A8}">
      <dgm:prSet/>
      <dgm:spPr/>
      <dgm:t>
        <a:bodyPr/>
        <a:lstStyle/>
        <a:p>
          <a:r>
            <a:rPr lang="en-US" b="1" i="0"/>
            <a:t>Voluntary Pre-K:</a:t>
          </a:r>
          <a:r>
            <a:rPr lang="en-US" b="0" i="0"/>
            <a:t> Florida’s UPK program, which  is state sponsored  4-year-old kindergarten. Can be offered by school districts or community organizations. Base pay of teachers supplied by state and state regulations (regarding curriculum) must be followed to qualify for the funding.</a:t>
          </a:r>
          <a:endParaRPr lang="en-US"/>
        </a:p>
      </dgm:t>
    </dgm:pt>
    <dgm:pt modelId="{ECD4007E-4153-49CB-B97D-D81F59926A1B}" type="parTrans" cxnId="{188033F8-6C1E-4955-9D0C-85A0897FBB8A}">
      <dgm:prSet/>
      <dgm:spPr/>
      <dgm:t>
        <a:bodyPr/>
        <a:lstStyle/>
        <a:p>
          <a:endParaRPr lang="en-US"/>
        </a:p>
      </dgm:t>
    </dgm:pt>
    <dgm:pt modelId="{DA59032C-E188-4BB2-8B85-080FCB59A58A}" type="sibTrans" cxnId="{188033F8-6C1E-4955-9D0C-85A0897FBB8A}">
      <dgm:prSet/>
      <dgm:spPr/>
      <dgm:t>
        <a:bodyPr/>
        <a:lstStyle/>
        <a:p>
          <a:endParaRPr lang="en-US"/>
        </a:p>
      </dgm:t>
    </dgm:pt>
    <dgm:pt modelId="{436C9B0E-3E9D-4C99-9BDE-48D901CBA584}">
      <dgm:prSet/>
      <dgm:spPr/>
      <dgm:t>
        <a:bodyPr/>
        <a:lstStyle/>
        <a:p>
          <a:r>
            <a:rPr lang="en-US" b="0" i="0"/>
            <a:t>Only Vermont, D.C. and Florida offer fully UNIVERSAL Pre-K.</a:t>
          </a:r>
          <a:endParaRPr lang="en-US"/>
        </a:p>
      </dgm:t>
    </dgm:pt>
    <dgm:pt modelId="{9704E5FB-C586-4D5E-B226-43A147923CE5}" type="parTrans" cxnId="{F453B7E5-5AA3-4DA1-B75C-D9BED19ADF65}">
      <dgm:prSet/>
      <dgm:spPr/>
      <dgm:t>
        <a:bodyPr/>
        <a:lstStyle/>
        <a:p>
          <a:endParaRPr lang="en-US"/>
        </a:p>
      </dgm:t>
    </dgm:pt>
    <dgm:pt modelId="{A82CD6FB-FA9A-4840-9F5D-79DF6FBD2067}" type="sibTrans" cxnId="{F453B7E5-5AA3-4DA1-B75C-D9BED19ADF65}">
      <dgm:prSet/>
      <dgm:spPr/>
      <dgm:t>
        <a:bodyPr/>
        <a:lstStyle/>
        <a:p>
          <a:endParaRPr lang="en-US"/>
        </a:p>
      </dgm:t>
    </dgm:pt>
    <dgm:pt modelId="{DE85A63F-FDBA-4A59-8EE3-F9D448E6B7CD}">
      <dgm:prSet/>
      <dgm:spPr/>
      <dgm:t>
        <a:bodyPr/>
        <a:lstStyle/>
        <a:p>
          <a:r>
            <a:rPr lang="en-US" b="0" i="0"/>
            <a:t>Targeted UPK: Oklahoma, West Verginia, New Jersey …</a:t>
          </a:r>
          <a:endParaRPr lang="en-US"/>
        </a:p>
      </dgm:t>
    </dgm:pt>
    <dgm:pt modelId="{2DDBB214-6ADC-41DD-8489-FB0CC2B59DD5}" type="parTrans" cxnId="{B45CD436-3E91-41BB-8C0C-FBB1B1C311E3}">
      <dgm:prSet/>
      <dgm:spPr/>
      <dgm:t>
        <a:bodyPr/>
        <a:lstStyle/>
        <a:p>
          <a:endParaRPr lang="en-US"/>
        </a:p>
      </dgm:t>
    </dgm:pt>
    <dgm:pt modelId="{8D0CDBC2-C4F5-4936-ADEB-6B6A225F06C1}" type="sibTrans" cxnId="{B45CD436-3E91-41BB-8C0C-FBB1B1C311E3}">
      <dgm:prSet/>
      <dgm:spPr/>
      <dgm:t>
        <a:bodyPr/>
        <a:lstStyle/>
        <a:p>
          <a:endParaRPr lang="en-US"/>
        </a:p>
      </dgm:t>
    </dgm:pt>
    <dgm:pt modelId="{06B4B57D-ADD7-4BE0-9F57-2833B920ABF0}">
      <dgm:prSet/>
      <dgm:spPr/>
      <dgm:t>
        <a:bodyPr/>
        <a:lstStyle/>
        <a:p>
          <a:r>
            <a:rPr lang="en-US" b="0" i="0"/>
            <a:t>Georgia, Illinois, Iowa, New York, California and Wisconsin offer watered down versions.</a:t>
          </a:r>
          <a:endParaRPr lang="en-US"/>
        </a:p>
      </dgm:t>
    </dgm:pt>
    <dgm:pt modelId="{E4E59BE2-A710-4B1C-832E-F9A7D79DF207}" type="parTrans" cxnId="{2B1315F3-6F1A-4F4A-A7D9-8BBEB223CBEE}">
      <dgm:prSet/>
      <dgm:spPr/>
      <dgm:t>
        <a:bodyPr/>
        <a:lstStyle/>
        <a:p>
          <a:endParaRPr lang="en-US"/>
        </a:p>
      </dgm:t>
    </dgm:pt>
    <dgm:pt modelId="{4F26779D-8C25-441F-BC36-7D155D19432D}" type="sibTrans" cxnId="{2B1315F3-6F1A-4F4A-A7D9-8BBEB223CBEE}">
      <dgm:prSet/>
      <dgm:spPr/>
      <dgm:t>
        <a:bodyPr/>
        <a:lstStyle/>
        <a:p>
          <a:endParaRPr lang="en-US"/>
        </a:p>
      </dgm:t>
    </dgm:pt>
    <dgm:pt modelId="{B40B790D-18E7-4279-9853-E93DB188A1DC}">
      <dgm:prSet/>
      <dgm:spPr/>
      <dgm:t>
        <a:bodyPr/>
        <a:lstStyle/>
        <a:p>
          <a:r>
            <a:rPr lang="en-US" b="0" i="0"/>
            <a:t>Head Start in Florida has higher teacher qualification requirements and has consistently shown higher assessment rate for children.</a:t>
          </a:r>
          <a:endParaRPr lang="en-US"/>
        </a:p>
      </dgm:t>
    </dgm:pt>
    <dgm:pt modelId="{B9EF0105-1DE4-4BD2-A9D8-65126E8FED5A}" type="parTrans" cxnId="{D5246314-02B9-461A-BA1F-5669B454A4B6}">
      <dgm:prSet/>
      <dgm:spPr/>
      <dgm:t>
        <a:bodyPr/>
        <a:lstStyle/>
        <a:p>
          <a:endParaRPr lang="en-US"/>
        </a:p>
      </dgm:t>
    </dgm:pt>
    <dgm:pt modelId="{F05E9A8E-DB14-4EFA-87D4-C66CEF3CDE74}" type="sibTrans" cxnId="{D5246314-02B9-461A-BA1F-5669B454A4B6}">
      <dgm:prSet/>
      <dgm:spPr/>
      <dgm:t>
        <a:bodyPr/>
        <a:lstStyle/>
        <a:p>
          <a:endParaRPr lang="en-US"/>
        </a:p>
      </dgm:t>
    </dgm:pt>
    <dgm:pt modelId="{28FC53A7-A0D9-0B4F-9372-101D7D8665E4}" type="pres">
      <dgm:prSet presAssocID="{3B468D31-F05E-4DB1-951F-42ABAAF24444}" presName="linear" presStyleCnt="0">
        <dgm:presLayoutVars>
          <dgm:animLvl val="lvl"/>
          <dgm:resizeHandles val="exact"/>
        </dgm:presLayoutVars>
      </dgm:prSet>
      <dgm:spPr/>
    </dgm:pt>
    <dgm:pt modelId="{BF50607C-2D3D-464D-B749-028971A8EECA}" type="pres">
      <dgm:prSet presAssocID="{3B283239-EA4D-41C6-8F9E-5C99226CFE0D}" presName="parentText" presStyleLbl="node1" presStyleIdx="0" presStyleCnt="4">
        <dgm:presLayoutVars>
          <dgm:chMax val="0"/>
          <dgm:bulletEnabled val="1"/>
        </dgm:presLayoutVars>
      </dgm:prSet>
      <dgm:spPr/>
    </dgm:pt>
    <dgm:pt modelId="{68AF8E9E-9EB5-D440-94E0-65B8C40C6F96}" type="pres">
      <dgm:prSet presAssocID="{AB461A28-C756-4ED8-9A2E-FCE518D9AF97}" presName="spacer" presStyleCnt="0"/>
      <dgm:spPr/>
    </dgm:pt>
    <dgm:pt modelId="{8E4C770B-71E1-4A46-9825-78851EA9C68B}" type="pres">
      <dgm:prSet presAssocID="{92350194-0B3C-4B62-9D4B-83E56F368D8C}" presName="parentText" presStyleLbl="node1" presStyleIdx="1" presStyleCnt="4">
        <dgm:presLayoutVars>
          <dgm:chMax val="0"/>
          <dgm:bulletEnabled val="1"/>
        </dgm:presLayoutVars>
      </dgm:prSet>
      <dgm:spPr/>
    </dgm:pt>
    <dgm:pt modelId="{C4560B40-6C48-A843-8BEE-BA6BAE494977}" type="pres">
      <dgm:prSet presAssocID="{027CBFA7-0004-4658-9B62-A00C9922429E}" presName="spacer" presStyleCnt="0"/>
      <dgm:spPr/>
    </dgm:pt>
    <dgm:pt modelId="{DAF5380C-4244-CD4A-96B7-ACA03E6F3B07}" type="pres">
      <dgm:prSet presAssocID="{425955CA-877A-4E38-B95F-D2C1F58313CF}" presName="parentText" presStyleLbl="node1" presStyleIdx="2" presStyleCnt="4">
        <dgm:presLayoutVars>
          <dgm:chMax val="0"/>
          <dgm:bulletEnabled val="1"/>
        </dgm:presLayoutVars>
      </dgm:prSet>
      <dgm:spPr/>
    </dgm:pt>
    <dgm:pt modelId="{76EC956B-A1E2-0141-8FA9-0842569C244C}" type="pres">
      <dgm:prSet presAssocID="{9E8C22D9-C366-422F-8E28-F5C788DD651D}" presName="spacer" presStyleCnt="0"/>
      <dgm:spPr/>
    </dgm:pt>
    <dgm:pt modelId="{4E926D65-F031-B948-9E5B-979CBC555A13}" type="pres">
      <dgm:prSet presAssocID="{B2E17E80-84D9-4FC8-A035-48DCDF4046A8}" presName="parentText" presStyleLbl="node1" presStyleIdx="3" presStyleCnt="4" custScaleY="82478">
        <dgm:presLayoutVars>
          <dgm:chMax val="0"/>
          <dgm:bulletEnabled val="1"/>
        </dgm:presLayoutVars>
      </dgm:prSet>
      <dgm:spPr/>
    </dgm:pt>
    <dgm:pt modelId="{9609FCA5-82F0-654C-AB41-9DF87922BABF}" type="pres">
      <dgm:prSet presAssocID="{B2E17E80-84D9-4FC8-A035-48DCDF4046A8}" presName="childText" presStyleLbl="revTx" presStyleIdx="0" presStyleCnt="1">
        <dgm:presLayoutVars>
          <dgm:bulletEnabled val="1"/>
        </dgm:presLayoutVars>
      </dgm:prSet>
      <dgm:spPr/>
    </dgm:pt>
  </dgm:ptLst>
  <dgm:cxnLst>
    <dgm:cxn modelId="{323CA704-3F4C-4C47-BB3E-A2F0871127D5}" type="presOf" srcId="{3B283239-EA4D-41C6-8F9E-5C99226CFE0D}" destId="{BF50607C-2D3D-464D-B749-028971A8EECA}" srcOrd="0" destOrd="0" presId="urn:microsoft.com/office/officeart/2005/8/layout/vList2"/>
    <dgm:cxn modelId="{D5246314-02B9-461A-BA1F-5669B454A4B6}" srcId="{B2E17E80-84D9-4FC8-A035-48DCDF4046A8}" destId="{B40B790D-18E7-4279-9853-E93DB188A1DC}" srcOrd="3" destOrd="0" parTransId="{B9EF0105-1DE4-4BD2-A9D8-65126E8FED5A}" sibTransId="{F05E9A8E-DB14-4EFA-87D4-C66CEF3CDE74}"/>
    <dgm:cxn modelId="{7BF98024-5387-6D41-B9CC-A058D109BF6C}" type="presOf" srcId="{425955CA-877A-4E38-B95F-D2C1F58313CF}" destId="{DAF5380C-4244-CD4A-96B7-ACA03E6F3B07}" srcOrd="0" destOrd="0" presId="urn:microsoft.com/office/officeart/2005/8/layout/vList2"/>
    <dgm:cxn modelId="{C742F131-D557-6E46-B307-3EF8B29AABC6}" type="presOf" srcId="{B40B790D-18E7-4279-9853-E93DB188A1DC}" destId="{9609FCA5-82F0-654C-AB41-9DF87922BABF}" srcOrd="0" destOrd="3" presId="urn:microsoft.com/office/officeart/2005/8/layout/vList2"/>
    <dgm:cxn modelId="{B45CD436-3E91-41BB-8C0C-FBB1B1C311E3}" srcId="{B2E17E80-84D9-4FC8-A035-48DCDF4046A8}" destId="{DE85A63F-FDBA-4A59-8EE3-F9D448E6B7CD}" srcOrd="1" destOrd="0" parTransId="{2DDBB214-6ADC-41DD-8489-FB0CC2B59DD5}" sibTransId="{8D0CDBC2-C4F5-4936-ADEB-6B6A225F06C1}"/>
    <dgm:cxn modelId="{E3C1385C-1E17-D446-A2D6-1AE5A7A7C36A}" type="presOf" srcId="{436C9B0E-3E9D-4C99-9BDE-48D901CBA584}" destId="{9609FCA5-82F0-654C-AB41-9DF87922BABF}" srcOrd="0" destOrd="0" presId="urn:microsoft.com/office/officeart/2005/8/layout/vList2"/>
    <dgm:cxn modelId="{BFE3018D-095D-0345-B370-1E88686F62D0}" type="presOf" srcId="{3B468D31-F05E-4DB1-951F-42ABAAF24444}" destId="{28FC53A7-A0D9-0B4F-9372-101D7D8665E4}" srcOrd="0" destOrd="0" presId="urn:microsoft.com/office/officeart/2005/8/layout/vList2"/>
    <dgm:cxn modelId="{0E21D3A3-46FC-439B-8918-3EEF9CB288F3}" srcId="{3B468D31-F05E-4DB1-951F-42ABAAF24444}" destId="{425955CA-877A-4E38-B95F-D2C1F58313CF}" srcOrd="2" destOrd="0" parTransId="{A13E8B13-DD7B-41E7-99D8-0552C840367E}" sibTransId="{9E8C22D9-C366-422F-8E28-F5C788DD651D}"/>
    <dgm:cxn modelId="{3F915AAA-2870-4F44-AAA9-E456AD421403}" type="presOf" srcId="{DE85A63F-FDBA-4A59-8EE3-F9D448E6B7CD}" destId="{9609FCA5-82F0-654C-AB41-9DF87922BABF}" srcOrd="0" destOrd="1" presId="urn:microsoft.com/office/officeart/2005/8/layout/vList2"/>
    <dgm:cxn modelId="{0D8242BD-5479-E04B-98A8-CC8503A0269E}" type="presOf" srcId="{92350194-0B3C-4B62-9D4B-83E56F368D8C}" destId="{8E4C770B-71E1-4A46-9825-78851EA9C68B}" srcOrd="0" destOrd="0" presId="urn:microsoft.com/office/officeart/2005/8/layout/vList2"/>
    <dgm:cxn modelId="{94E788D4-4292-B040-9C51-9A0E6610A4B1}" type="presOf" srcId="{B2E17E80-84D9-4FC8-A035-48DCDF4046A8}" destId="{4E926D65-F031-B948-9E5B-979CBC555A13}" srcOrd="0" destOrd="0" presId="urn:microsoft.com/office/officeart/2005/8/layout/vList2"/>
    <dgm:cxn modelId="{EFE92FE3-325A-4F45-93DE-D6A8EE0C3A78}" srcId="{3B468D31-F05E-4DB1-951F-42ABAAF24444}" destId="{3B283239-EA4D-41C6-8F9E-5C99226CFE0D}" srcOrd="0" destOrd="0" parTransId="{7DAEB032-18C5-4742-8592-E0C19F8F6D57}" sibTransId="{AB461A28-C756-4ED8-9A2E-FCE518D9AF97}"/>
    <dgm:cxn modelId="{D247E3E4-4BFF-4EDF-BD9C-71E33A757811}" srcId="{3B468D31-F05E-4DB1-951F-42ABAAF24444}" destId="{92350194-0B3C-4B62-9D4B-83E56F368D8C}" srcOrd="1" destOrd="0" parTransId="{3BBFC5F9-C812-4709-9DB0-DD146799C7B8}" sibTransId="{027CBFA7-0004-4658-9B62-A00C9922429E}"/>
    <dgm:cxn modelId="{F453B7E5-5AA3-4DA1-B75C-D9BED19ADF65}" srcId="{B2E17E80-84D9-4FC8-A035-48DCDF4046A8}" destId="{436C9B0E-3E9D-4C99-9BDE-48D901CBA584}" srcOrd="0" destOrd="0" parTransId="{9704E5FB-C586-4D5E-B226-43A147923CE5}" sibTransId="{A82CD6FB-FA9A-4840-9F5D-79DF6FBD2067}"/>
    <dgm:cxn modelId="{5F840AF2-594D-F045-A27A-B98348578FEC}" type="presOf" srcId="{06B4B57D-ADD7-4BE0-9F57-2833B920ABF0}" destId="{9609FCA5-82F0-654C-AB41-9DF87922BABF}" srcOrd="0" destOrd="2" presId="urn:microsoft.com/office/officeart/2005/8/layout/vList2"/>
    <dgm:cxn modelId="{2B1315F3-6F1A-4F4A-A7D9-8BBEB223CBEE}" srcId="{B2E17E80-84D9-4FC8-A035-48DCDF4046A8}" destId="{06B4B57D-ADD7-4BE0-9F57-2833B920ABF0}" srcOrd="2" destOrd="0" parTransId="{E4E59BE2-A710-4B1C-832E-F9A7D79DF207}" sibTransId="{4F26779D-8C25-441F-BC36-7D155D19432D}"/>
    <dgm:cxn modelId="{188033F8-6C1E-4955-9D0C-85A0897FBB8A}" srcId="{3B468D31-F05E-4DB1-951F-42ABAAF24444}" destId="{B2E17E80-84D9-4FC8-A035-48DCDF4046A8}" srcOrd="3" destOrd="0" parTransId="{ECD4007E-4153-49CB-B97D-D81F59926A1B}" sibTransId="{DA59032C-E188-4BB2-8B85-080FCB59A58A}"/>
    <dgm:cxn modelId="{EBF3EE79-33CA-B84B-9419-D41C37A8790C}" type="presParOf" srcId="{28FC53A7-A0D9-0B4F-9372-101D7D8665E4}" destId="{BF50607C-2D3D-464D-B749-028971A8EECA}" srcOrd="0" destOrd="0" presId="urn:microsoft.com/office/officeart/2005/8/layout/vList2"/>
    <dgm:cxn modelId="{75899397-7DDE-8E4C-BD88-3FBEAFC1FF38}" type="presParOf" srcId="{28FC53A7-A0D9-0B4F-9372-101D7D8665E4}" destId="{68AF8E9E-9EB5-D440-94E0-65B8C40C6F96}" srcOrd="1" destOrd="0" presId="urn:microsoft.com/office/officeart/2005/8/layout/vList2"/>
    <dgm:cxn modelId="{4D078782-7EE6-9247-9BF8-D645E47010DB}" type="presParOf" srcId="{28FC53A7-A0D9-0B4F-9372-101D7D8665E4}" destId="{8E4C770B-71E1-4A46-9825-78851EA9C68B}" srcOrd="2" destOrd="0" presId="urn:microsoft.com/office/officeart/2005/8/layout/vList2"/>
    <dgm:cxn modelId="{377FBAE5-D818-C14B-8229-803CD8E40CE1}" type="presParOf" srcId="{28FC53A7-A0D9-0B4F-9372-101D7D8665E4}" destId="{C4560B40-6C48-A843-8BEE-BA6BAE494977}" srcOrd="3" destOrd="0" presId="urn:microsoft.com/office/officeart/2005/8/layout/vList2"/>
    <dgm:cxn modelId="{C9983DF6-78D8-F64C-9A9D-7A068DFDE5CB}" type="presParOf" srcId="{28FC53A7-A0D9-0B4F-9372-101D7D8665E4}" destId="{DAF5380C-4244-CD4A-96B7-ACA03E6F3B07}" srcOrd="4" destOrd="0" presId="urn:microsoft.com/office/officeart/2005/8/layout/vList2"/>
    <dgm:cxn modelId="{EB4F1F6C-6D82-F240-97F4-BEBD37E3DE16}" type="presParOf" srcId="{28FC53A7-A0D9-0B4F-9372-101D7D8665E4}" destId="{76EC956B-A1E2-0141-8FA9-0842569C244C}" srcOrd="5" destOrd="0" presId="urn:microsoft.com/office/officeart/2005/8/layout/vList2"/>
    <dgm:cxn modelId="{E83DA396-F36C-1D4B-B105-A5EA4431DE5C}" type="presParOf" srcId="{28FC53A7-A0D9-0B4F-9372-101D7D8665E4}" destId="{4E926D65-F031-B948-9E5B-979CBC555A13}" srcOrd="6" destOrd="0" presId="urn:microsoft.com/office/officeart/2005/8/layout/vList2"/>
    <dgm:cxn modelId="{F9D5C62D-1B8A-5647-AADD-44F9960D8E67}" type="presParOf" srcId="{28FC53A7-A0D9-0B4F-9372-101D7D8665E4}" destId="{9609FCA5-82F0-654C-AB41-9DF87922BABF}"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0607C-2D3D-464D-B749-028971A8EECA}">
      <dsp:nvSpPr>
        <dsp:cNvPr id="0" name=""/>
        <dsp:cNvSpPr/>
      </dsp:nvSpPr>
      <dsp:spPr>
        <a:xfrm>
          <a:off x="0" y="21075"/>
          <a:ext cx="6496050" cy="122850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0" kern="1200"/>
            <a:t>Head Start/Early Head Start: </a:t>
          </a:r>
          <a:r>
            <a:rPr lang="en-US" sz="1300" b="0" i="0" kern="1200"/>
            <a:t>Federally  Funded Program (Grants from HHS that are given to local providers). Income based admissions to early education.</a:t>
          </a:r>
          <a:endParaRPr lang="en-US" sz="1300" kern="1200"/>
        </a:p>
      </dsp:txBody>
      <dsp:txXfrm>
        <a:off x="59970" y="81045"/>
        <a:ext cx="6376110" cy="1108560"/>
      </dsp:txXfrm>
    </dsp:sp>
    <dsp:sp modelId="{8E4C770B-71E1-4A46-9825-78851EA9C68B}">
      <dsp:nvSpPr>
        <dsp:cNvPr id="0" name=""/>
        <dsp:cNvSpPr/>
      </dsp:nvSpPr>
      <dsp:spPr>
        <a:xfrm>
          <a:off x="0" y="1289895"/>
          <a:ext cx="6496050" cy="1228500"/>
        </a:xfrm>
        <a:prstGeom prst="roundRect">
          <a:avLst/>
        </a:prstGeom>
        <a:gradFill rotWithShape="0">
          <a:gsLst>
            <a:gs pos="0">
              <a:schemeClr val="accent2">
                <a:hueOff val="8908"/>
                <a:satOff val="-25242"/>
                <a:lumOff val="1569"/>
                <a:alphaOff val="0"/>
                <a:tint val="98000"/>
                <a:lumMod val="114000"/>
              </a:schemeClr>
            </a:gs>
            <a:gs pos="100000">
              <a:schemeClr val="accent2">
                <a:hueOff val="8908"/>
                <a:satOff val="-25242"/>
                <a:lumOff val="1569"/>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0" kern="1200"/>
            <a:t>Universal Pre-K: </a:t>
          </a:r>
          <a:r>
            <a:rPr lang="en-US" sz="1300" b="0" i="0" kern="1200"/>
            <a:t>State funded or sponsored 4-year-old Kindergarten. Eligibility  is “age” and not income.</a:t>
          </a:r>
          <a:endParaRPr lang="en-US" sz="1300" kern="1200"/>
        </a:p>
      </dsp:txBody>
      <dsp:txXfrm>
        <a:off x="59970" y="1349865"/>
        <a:ext cx="6376110" cy="1108560"/>
      </dsp:txXfrm>
    </dsp:sp>
    <dsp:sp modelId="{DAF5380C-4244-CD4A-96B7-ACA03E6F3B07}">
      <dsp:nvSpPr>
        <dsp:cNvPr id="0" name=""/>
        <dsp:cNvSpPr/>
      </dsp:nvSpPr>
      <dsp:spPr>
        <a:xfrm>
          <a:off x="0" y="2558715"/>
          <a:ext cx="6496050" cy="1228500"/>
        </a:xfrm>
        <a:prstGeom prst="roundRect">
          <a:avLst/>
        </a:prstGeom>
        <a:gradFill rotWithShape="0">
          <a:gsLst>
            <a:gs pos="0">
              <a:schemeClr val="accent2">
                <a:hueOff val="17815"/>
                <a:satOff val="-50484"/>
                <a:lumOff val="3137"/>
                <a:alphaOff val="0"/>
                <a:tint val="98000"/>
                <a:lumMod val="114000"/>
              </a:schemeClr>
            </a:gs>
            <a:gs pos="100000">
              <a:schemeClr val="accent2">
                <a:hueOff val="17815"/>
                <a:satOff val="-50484"/>
                <a:lumOff val="3137"/>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0" kern="1200"/>
            <a:t>Targeted UPK</a:t>
          </a:r>
          <a:r>
            <a:rPr lang="en-US" sz="1300" b="0" i="0" kern="1200"/>
            <a:t>: State sponsored 4-year-old Kindergarten where eligibility  is  age and (usually) income.</a:t>
          </a:r>
          <a:endParaRPr lang="en-US" sz="1300" kern="1200"/>
        </a:p>
      </dsp:txBody>
      <dsp:txXfrm>
        <a:off x="59970" y="2618685"/>
        <a:ext cx="6376110" cy="1108560"/>
      </dsp:txXfrm>
    </dsp:sp>
    <dsp:sp modelId="{4E926D65-F031-B948-9E5B-979CBC555A13}">
      <dsp:nvSpPr>
        <dsp:cNvPr id="0" name=""/>
        <dsp:cNvSpPr/>
      </dsp:nvSpPr>
      <dsp:spPr>
        <a:xfrm>
          <a:off x="0" y="3827535"/>
          <a:ext cx="6496050" cy="1013242"/>
        </a:xfrm>
        <a:prstGeom prst="roundRect">
          <a:avLst/>
        </a:prstGeom>
        <a:gradFill rotWithShape="0">
          <a:gsLst>
            <a:gs pos="0">
              <a:schemeClr val="accent2">
                <a:hueOff val="26723"/>
                <a:satOff val="-75726"/>
                <a:lumOff val="4706"/>
                <a:alphaOff val="0"/>
                <a:tint val="98000"/>
                <a:lumMod val="114000"/>
              </a:schemeClr>
            </a:gs>
            <a:gs pos="100000">
              <a:schemeClr val="accent2">
                <a:hueOff val="26723"/>
                <a:satOff val="-75726"/>
                <a:lumOff val="470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0" kern="1200"/>
            <a:t>Voluntary Pre-K:</a:t>
          </a:r>
          <a:r>
            <a:rPr lang="en-US" sz="1300" b="0" i="0" kern="1200"/>
            <a:t> Florida’s UPK program, which  is state sponsored  4-year-old kindergarten. Can be offered by school districts or community organizations. Base pay of teachers supplied by state and state regulations (regarding curriculum) must be followed to qualify for the funding.</a:t>
          </a:r>
          <a:endParaRPr lang="en-US" sz="1300" kern="1200"/>
        </a:p>
      </dsp:txBody>
      <dsp:txXfrm>
        <a:off x="49462" y="3876997"/>
        <a:ext cx="6397126" cy="914318"/>
      </dsp:txXfrm>
    </dsp:sp>
    <dsp:sp modelId="{9609FCA5-82F0-654C-AB41-9DF87922BABF}">
      <dsp:nvSpPr>
        <dsp:cNvPr id="0" name=""/>
        <dsp:cNvSpPr/>
      </dsp:nvSpPr>
      <dsp:spPr>
        <a:xfrm>
          <a:off x="0" y="4840777"/>
          <a:ext cx="6496050"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50"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b="0" i="0" kern="1200"/>
            <a:t>Only Vermont, D.C. and Florida offer fully UNIVERSAL Pre-K.</a:t>
          </a:r>
          <a:endParaRPr lang="en-US" sz="1000" kern="1200"/>
        </a:p>
        <a:p>
          <a:pPr marL="57150" lvl="1" indent="-57150" algn="l" defTabSz="444500">
            <a:lnSpc>
              <a:spcPct val="90000"/>
            </a:lnSpc>
            <a:spcBef>
              <a:spcPct val="0"/>
            </a:spcBef>
            <a:spcAft>
              <a:spcPct val="20000"/>
            </a:spcAft>
            <a:buChar char="•"/>
          </a:pPr>
          <a:r>
            <a:rPr lang="en-US" sz="1000" b="0" i="0" kern="1200"/>
            <a:t>Targeted UPK: Oklahoma, West Verginia, New Jersey …</a:t>
          </a:r>
          <a:endParaRPr lang="en-US" sz="1000" kern="1200"/>
        </a:p>
        <a:p>
          <a:pPr marL="57150" lvl="1" indent="-57150" algn="l" defTabSz="444500">
            <a:lnSpc>
              <a:spcPct val="90000"/>
            </a:lnSpc>
            <a:spcBef>
              <a:spcPct val="0"/>
            </a:spcBef>
            <a:spcAft>
              <a:spcPct val="20000"/>
            </a:spcAft>
            <a:buChar char="•"/>
          </a:pPr>
          <a:r>
            <a:rPr lang="en-US" sz="1000" b="0" i="0" kern="1200"/>
            <a:t>Georgia, Illinois, Iowa, New York, California and Wisconsin offer watered down versions.</a:t>
          </a:r>
          <a:endParaRPr lang="en-US" sz="1000" kern="1200"/>
        </a:p>
        <a:p>
          <a:pPr marL="57150" lvl="1" indent="-57150" algn="l" defTabSz="444500">
            <a:lnSpc>
              <a:spcPct val="90000"/>
            </a:lnSpc>
            <a:spcBef>
              <a:spcPct val="0"/>
            </a:spcBef>
            <a:spcAft>
              <a:spcPct val="20000"/>
            </a:spcAft>
            <a:buChar char="•"/>
          </a:pPr>
          <a:r>
            <a:rPr lang="en-US" sz="1000" b="0" i="0" kern="1200"/>
            <a:t>Head Start in Florida has higher teacher qualification requirements and has consistently shown higher assessment rate for children.</a:t>
          </a:r>
          <a:endParaRPr lang="en-US" sz="1000" kern="1200"/>
        </a:p>
      </dsp:txBody>
      <dsp:txXfrm>
        <a:off x="0" y="4840777"/>
        <a:ext cx="6496050" cy="9128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0B4BB-45AB-5C42-8825-8F87E41F8D36}" type="datetimeFigureOut">
              <a:rPr lang="en-US" smtClean="0"/>
              <a:t>1/25/22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57B0B-F0C6-3646-82FE-D3DB0394B182}" type="slidenum">
              <a:rPr lang="en-US" smtClean="0"/>
              <a:t>‹#›</a:t>
            </a:fld>
            <a:endParaRPr lang="en-US"/>
          </a:p>
        </p:txBody>
      </p:sp>
    </p:spTree>
    <p:extLst>
      <p:ext uri="{BB962C8B-B14F-4D97-AF65-F5344CB8AC3E}">
        <p14:creationId xmlns:p14="http://schemas.microsoft.com/office/powerpoint/2010/main" val="370009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B73321-F3F9-A045-9C88-A683CF74646D}" type="datetime1">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183419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205B28-59ED-C24E-BC35-FF43B52194CD}" type="datetime1">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16400301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205B28-59ED-C24E-BC35-FF43B52194CD}" type="datetime1">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71964313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205B28-59ED-C24E-BC35-FF43B52194CD}" type="datetime1">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337-96BB-814A-8892-B393AADAAA81}"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754799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205B28-59ED-C24E-BC35-FF43B52194CD}" type="datetime1">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9684258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205B28-59ED-C24E-BC35-FF43B52194CD}" type="datetime1">
              <a:rPr lang="en-US" smtClean="0"/>
              <a:t>1/25/22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224241896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205B28-59ED-C24E-BC35-FF43B52194CD}" type="datetime1">
              <a:rPr lang="en-US" smtClean="0"/>
              <a:t>1/25/22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261915873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1CE902-45F9-CF45-BA18-576C4E7C3047}" type="datetime1">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1381661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B66F57-7A44-DF45-BAE2-9BE1EE9B7B8E}" type="datetime1">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26784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C19810-004C-334A-A7EC-DF60FEC5E77A}" type="datetime1">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256111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4CFE96-2119-D84D-829B-BB46453E1DD7}" type="datetime1">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218583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91D0F0-1B18-BC47-A3E4-C50CC6F264B1}" type="datetime1">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266047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205B28-59ED-C24E-BC35-FF43B52194CD}" type="datetime1">
              <a:rPr lang="en-US" smtClean="0"/>
              <a:t>1/25/22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31675894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1E2DADF-72B9-B942-A70E-D9A517647581}" type="datetime1">
              <a:rPr lang="en-US" smtClean="0"/>
              <a:t>1/25/22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137483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7522D5-F73C-CD40-B974-542B590DF815}" type="datetime1">
              <a:rPr lang="en-US" smtClean="0"/>
              <a:t>1/25/22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231622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7855827-D304-4543-AD1A-828CD5CDC78B}" type="datetime1">
              <a:rPr lang="en-US" smtClean="0"/>
              <a:t>1/25/22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120568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170252-2B48-1448-8428-D3C4994D5611}" type="datetime1">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C5337-96BB-814A-8892-B393AADAAA81}" type="slidenum">
              <a:rPr lang="en-US" smtClean="0"/>
              <a:t>‹#›</a:t>
            </a:fld>
            <a:endParaRPr lang="en-US"/>
          </a:p>
        </p:txBody>
      </p:sp>
    </p:spTree>
    <p:extLst>
      <p:ext uri="{BB962C8B-B14F-4D97-AF65-F5344CB8AC3E}">
        <p14:creationId xmlns:p14="http://schemas.microsoft.com/office/powerpoint/2010/main" val="62859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205B28-59ED-C24E-BC35-FF43B52194CD}" type="datetime1">
              <a:rPr lang="en-US" smtClean="0"/>
              <a:t>1/25/22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74C5337-96BB-814A-8892-B393AADAAA81}" type="slidenum">
              <a:rPr lang="en-US" smtClean="0"/>
              <a:t>‹#›</a:t>
            </a:fld>
            <a:endParaRPr lang="en-US"/>
          </a:p>
        </p:txBody>
      </p:sp>
    </p:spTree>
    <p:extLst>
      <p:ext uri="{BB962C8B-B14F-4D97-AF65-F5344CB8AC3E}">
        <p14:creationId xmlns:p14="http://schemas.microsoft.com/office/powerpoint/2010/main" val="3036568818"/>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tiff"/><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edweek.org/tm/articles/2014/03/05/ndia_formativeassessment.htm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cpalms.org/Publi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floridaearlylearning.com/vpk/vpk-providers/vpk-curriculu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tiff"/></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floridaearlylearning.com/vpk/vpk-providers/vpk-curriculu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floridaearlylearning.com/Content/Uploads/floridaearlylearning.com/files/TeachingStrategiesPublisher'sOverviewDocumentFinal(1).pdf" TargetMode="External"/><Relationship Id="rId5" Type="http://schemas.openxmlformats.org/officeDocument/2006/relationships/hyperlink" Target="http://www.floridaearlylearning.com/Content/Uploads/floridaearlylearning.com/images/HighScope%20Overview%20Document%202018_ADAcompliant.pdf" TargetMode="External"/><Relationship Id="rId4" Type="http://schemas.openxmlformats.org/officeDocument/2006/relationships/hyperlink" Target="http://www.floridaearlylearning.com/Content/Uploads/floridaearlylearning.com/images/042720FrogStreetPre-KOverviewwithModification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ighscope.org/perry-preschool-project/"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hyperlink" Target="https://heckmanequation.org/resource/the-heckman-curve/"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7D48-AF68-2C43-992C-C2C14F592089}"/>
              </a:ext>
            </a:extLst>
          </p:cNvPr>
          <p:cNvSpPr>
            <a:spLocks noGrp="1"/>
          </p:cNvSpPr>
          <p:nvPr>
            <p:ph type="ctrTitle"/>
          </p:nvPr>
        </p:nvSpPr>
        <p:spPr>
          <a:xfrm>
            <a:off x="5606234" y="1325880"/>
            <a:ext cx="5938065" cy="3066507"/>
          </a:xfrm>
        </p:spPr>
        <p:txBody>
          <a:bodyPr>
            <a:normAutofit/>
          </a:bodyPr>
          <a:lstStyle/>
          <a:p>
            <a:r>
              <a:rPr lang="en-US" sz="5400"/>
              <a:t>What is DAP in Early Childhood</a:t>
            </a:r>
            <a:br>
              <a:rPr lang="en-US" sz="5400"/>
            </a:br>
            <a:r>
              <a:rPr lang="en-US" sz="5400"/>
              <a:t>Curriculum?</a:t>
            </a:r>
          </a:p>
        </p:txBody>
      </p:sp>
      <p:sp>
        <p:nvSpPr>
          <p:cNvPr id="3" name="Subtitle 2">
            <a:extLst>
              <a:ext uri="{FF2B5EF4-FFF2-40B4-BE49-F238E27FC236}">
                <a16:creationId xmlns:a16="http://schemas.microsoft.com/office/drawing/2014/main" id="{BC4D79A6-3A62-BE42-B3FA-881E1DDC22A9}"/>
              </a:ext>
            </a:extLst>
          </p:cNvPr>
          <p:cNvSpPr>
            <a:spLocks noGrp="1"/>
          </p:cNvSpPr>
          <p:nvPr>
            <p:ph type="subTitle" idx="1"/>
          </p:nvPr>
        </p:nvSpPr>
        <p:spPr>
          <a:xfrm>
            <a:off x="5606234" y="4588329"/>
            <a:ext cx="5938065" cy="1621970"/>
          </a:xfrm>
        </p:spPr>
        <p:txBody>
          <a:bodyPr>
            <a:normAutofit/>
          </a:bodyPr>
          <a:lstStyle/>
          <a:p>
            <a:r>
              <a:rPr lang="en-US" sz="1800"/>
              <a:t>Module 3 - Lecture Notes</a:t>
            </a:r>
          </a:p>
          <a:p>
            <a:r>
              <a:rPr lang="en-US" sz="1800"/>
              <a:t>EEC 4268</a:t>
            </a:r>
          </a:p>
          <a:p>
            <a:r>
              <a:rPr lang="en-US" sz="1800"/>
              <a:t>Dr. Michael Luna</a:t>
            </a:r>
          </a:p>
        </p:txBody>
      </p:sp>
      <p:sp>
        <p:nvSpPr>
          <p:cNvPr id="10" name="Rectangle 9">
            <a:extLst>
              <a:ext uri="{FF2B5EF4-FFF2-40B4-BE49-F238E27FC236}">
                <a16:creationId xmlns:a16="http://schemas.microsoft.com/office/drawing/2014/main" id="{F825E479-B436-452E-A9F6-E40384F94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4320057"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CE0AE15-C7AA-6B42-B6C2-DC7ECC8363D0}"/>
              </a:ext>
            </a:extLst>
          </p:cNvPr>
          <p:cNvSpPr>
            <a:spLocks noGrp="1"/>
          </p:cNvSpPr>
          <p:nvPr>
            <p:ph type="sldNum" sz="quarter" idx="12"/>
          </p:nvPr>
        </p:nvSpPr>
        <p:spPr>
          <a:xfrm>
            <a:off x="10352540" y="295729"/>
            <a:ext cx="838199" cy="767687"/>
          </a:xfrm>
        </p:spPr>
        <p:txBody>
          <a:bodyPr>
            <a:normAutofit/>
          </a:bodyPr>
          <a:lstStyle/>
          <a:p>
            <a:pPr>
              <a:spcAft>
                <a:spcPts val="600"/>
              </a:spcAft>
            </a:pPr>
            <a:fld id="{E74C5337-96BB-814A-8892-B393AADAAA81}" type="slidenum">
              <a:rPr lang="en-US" smtClean="0"/>
              <a:pPr>
                <a:spcAft>
                  <a:spcPts val="600"/>
                </a:spcAft>
              </a:pPr>
              <a:t>1</a:t>
            </a:fld>
            <a:endParaRPr lang="en-US"/>
          </a:p>
        </p:txBody>
      </p:sp>
      <p:pic>
        <p:nvPicPr>
          <p:cNvPr id="4" name="Picture 3">
            <a:extLst>
              <a:ext uri="{FF2B5EF4-FFF2-40B4-BE49-F238E27FC236}">
                <a16:creationId xmlns:a16="http://schemas.microsoft.com/office/drawing/2014/main" id="{F3EBCC98-5F9E-6747-9865-FD24E672E658}"/>
              </a:ext>
            </a:extLst>
          </p:cNvPr>
          <p:cNvPicPr>
            <a:picLocks noChangeAspect="1"/>
          </p:cNvPicPr>
          <p:nvPr/>
        </p:nvPicPr>
        <p:blipFill>
          <a:blip r:embed="rId3"/>
          <a:stretch>
            <a:fillRect/>
          </a:stretch>
        </p:blipFill>
        <p:spPr>
          <a:xfrm>
            <a:off x="955392" y="2207916"/>
            <a:ext cx="3677729" cy="2447361"/>
          </a:xfrm>
          <a:prstGeom prst="rect">
            <a:avLst/>
          </a:prstGeom>
          <a:effectLst/>
        </p:spPr>
      </p:pic>
    </p:spTree>
    <p:extLst>
      <p:ext uri="{BB962C8B-B14F-4D97-AF65-F5344CB8AC3E}">
        <p14:creationId xmlns:p14="http://schemas.microsoft.com/office/powerpoint/2010/main" val="21329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316A-5BDE-8B48-8D31-F48C4283214C}"/>
              </a:ext>
            </a:extLst>
          </p:cNvPr>
          <p:cNvSpPr>
            <a:spLocks noGrp="1"/>
          </p:cNvSpPr>
          <p:nvPr>
            <p:ph type="title"/>
          </p:nvPr>
        </p:nvSpPr>
        <p:spPr>
          <a:xfrm>
            <a:off x="647701" y="452718"/>
            <a:ext cx="3978790" cy="1400530"/>
          </a:xfrm>
        </p:spPr>
        <p:txBody>
          <a:bodyPr>
            <a:normAutofit/>
          </a:bodyPr>
          <a:lstStyle/>
          <a:p>
            <a:pPr>
              <a:lnSpc>
                <a:spcPct val="90000"/>
              </a:lnSpc>
            </a:pPr>
            <a:r>
              <a:rPr lang="en-US" sz="2900"/>
              <a:t>Connecting VPK Curriculum to Constructivism</a:t>
            </a:r>
          </a:p>
        </p:txBody>
      </p:sp>
      <p:pic>
        <p:nvPicPr>
          <p:cNvPr id="7" name="Picture 6">
            <a:extLst>
              <a:ext uri="{FF2B5EF4-FFF2-40B4-BE49-F238E27FC236}">
                <a16:creationId xmlns:a16="http://schemas.microsoft.com/office/drawing/2014/main" id="{1E43F18F-F79E-F049-8369-F9375D7C1F01}"/>
              </a:ext>
            </a:extLst>
          </p:cNvPr>
          <p:cNvPicPr>
            <a:picLocks noChangeAspect="1"/>
          </p:cNvPicPr>
          <p:nvPr/>
        </p:nvPicPr>
        <p:blipFill rotWithShape="1">
          <a:blip r:embed="rId3"/>
          <a:srcRect r="1" b="16859"/>
          <a:stretch/>
        </p:blipFill>
        <p:spPr>
          <a:xfrm>
            <a:off x="5316658" y="10"/>
            <a:ext cx="6873804" cy="3428988"/>
          </a:xfrm>
          <a:prstGeom prst="rect">
            <a:avLst/>
          </a:prstGeom>
        </p:spPr>
      </p:pic>
      <p:sp>
        <p:nvSpPr>
          <p:cNvPr id="12" name="Rectangle 11">
            <a:extLst>
              <a:ext uri="{FF2B5EF4-FFF2-40B4-BE49-F238E27FC236}">
                <a16:creationId xmlns:a16="http://schemas.microsoft.com/office/drawing/2014/main" id="{F39D3E2F-9AB0-4CB6-9F0C-2645BE7D7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33AAE301-7A48-3F4F-AB41-2C814CBED449}"/>
              </a:ext>
            </a:extLst>
          </p:cNvPr>
          <p:cNvSpPr>
            <a:spLocks noGrp="1"/>
          </p:cNvSpPr>
          <p:nvPr>
            <p:ph type="sldNum" sz="quarter" idx="12"/>
          </p:nvPr>
        </p:nvSpPr>
        <p:spPr>
          <a:xfrm>
            <a:off x="10352540" y="295729"/>
            <a:ext cx="838199" cy="767687"/>
          </a:xfrm>
        </p:spPr>
        <p:txBody>
          <a:bodyPr>
            <a:normAutofit/>
          </a:bodyPr>
          <a:lstStyle/>
          <a:p>
            <a:pPr>
              <a:spcAft>
                <a:spcPts val="600"/>
              </a:spcAft>
            </a:pPr>
            <a:fld id="{EB7E0430-217D-A54E-8411-5494F43ED5B3}" type="slidenum">
              <a:rPr lang="en-US" smtClean="0"/>
              <a:pPr>
                <a:spcAft>
                  <a:spcPts val="600"/>
                </a:spcAft>
              </a:pPr>
              <a:t>10</a:t>
            </a:fld>
            <a:endParaRPr lang="en-US"/>
          </a:p>
        </p:txBody>
      </p:sp>
      <p:sp>
        <p:nvSpPr>
          <p:cNvPr id="3" name="Content Placeholder 2">
            <a:extLst>
              <a:ext uri="{FF2B5EF4-FFF2-40B4-BE49-F238E27FC236}">
                <a16:creationId xmlns:a16="http://schemas.microsoft.com/office/drawing/2014/main" id="{E99FA4F4-B1D5-CB41-88DD-D1D9BD52AE39}"/>
              </a:ext>
            </a:extLst>
          </p:cNvPr>
          <p:cNvSpPr>
            <a:spLocks noGrp="1"/>
          </p:cNvSpPr>
          <p:nvPr>
            <p:ph idx="1"/>
          </p:nvPr>
        </p:nvSpPr>
        <p:spPr>
          <a:xfrm>
            <a:off x="647701" y="2052918"/>
            <a:ext cx="3977971" cy="4195481"/>
          </a:xfrm>
        </p:spPr>
        <p:txBody>
          <a:bodyPr>
            <a:normAutofit/>
          </a:bodyPr>
          <a:lstStyle/>
          <a:p>
            <a:pPr>
              <a:lnSpc>
                <a:spcPct val="90000"/>
              </a:lnSpc>
            </a:pPr>
            <a:r>
              <a:rPr lang="en-US" sz="1700"/>
              <a:t>A cognitive approach that focused on mental processes rather than observable behavior. </a:t>
            </a:r>
          </a:p>
          <a:p>
            <a:pPr>
              <a:lnSpc>
                <a:spcPct val="90000"/>
              </a:lnSpc>
            </a:pPr>
            <a:r>
              <a:rPr lang="en-US" sz="1700"/>
              <a:t>Knowledge consists of symbolic mental representations, such as propositions and images, </a:t>
            </a:r>
          </a:p>
          <a:p>
            <a:pPr>
              <a:lnSpc>
                <a:spcPct val="90000"/>
              </a:lnSpc>
            </a:pPr>
            <a:r>
              <a:rPr lang="en-US" sz="1700"/>
              <a:t>Knowledge includes a mechanism that operates on those representations. </a:t>
            </a:r>
          </a:p>
          <a:p>
            <a:pPr>
              <a:lnSpc>
                <a:spcPct val="90000"/>
              </a:lnSpc>
            </a:pPr>
            <a:r>
              <a:rPr lang="en-US" sz="1700"/>
              <a:t>Knowledge is seen actively constructed by learners based on their existing cognitive structures. </a:t>
            </a:r>
          </a:p>
        </p:txBody>
      </p:sp>
      <p:pic>
        <p:nvPicPr>
          <p:cNvPr id="4" name="Picture 3">
            <a:extLst>
              <a:ext uri="{FF2B5EF4-FFF2-40B4-BE49-F238E27FC236}">
                <a16:creationId xmlns:a16="http://schemas.microsoft.com/office/drawing/2014/main" id="{95EE6DFD-0636-954F-9509-F2BDDB193DB0}"/>
              </a:ext>
            </a:extLst>
          </p:cNvPr>
          <p:cNvPicPr>
            <a:picLocks noChangeAspect="1"/>
          </p:cNvPicPr>
          <p:nvPr/>
        </p:nvPicPr>
        <p:blipFill rotWithShape="1">
          <a:blip r:embed="rId4"/>
          <a:srcRect l="33301" r="2" b="2"/>
          <a:stretch/>
        </p:blipFill>
        <p:spPr>
          <a:xfrm>
            <a:off x="5316658" y="3428998"/>
            <a:ext cx="3436902" cy="3428998"/>
          </a:xfrm>
          <a:prstGeom prst="rect">
            <a:avLst/>
          </a:prstGeom>
        </p:spPr>
      </p:pic>
      <p:pic>
        <p:nvPicPr>
          <p:cNvPr id="6" name="Picture 5">
            <a:extLst>
              <a:ext uri="{FF2B5EF4-FFF2-40B4-BE49-F238E27FC236}">
                <a16:creationId xmlns:a16="http://schemas.microsoft.com/office/drawing/2014/main" id="{04555C61-5870-B941-A904-45D8711E7506}"/>
              </a:ext>
            </a:extLst>
          </p:cNvPr>
          <p:cNvPicPr>
            <a:picLocks noChangeAspect="1"/>
          </p:cNvPicPr>
          <p:nvPr/>
        </p:nvPicPr>
        <p:blipFill rotWithShape="1">
          <a:blip r:embed="rId5"/>
          <a:srcRect l="15229" r="4508" b="2"/>
          <a:stretch/>
        </p:blipFill>
        <p:spPr>
          <a:xfrm>
            <a:off x="8753560" y="3428998"/>
            <a:ext cx="3436902" cy="3428996"/>
          </a:xfrm>
          <a:prstGeom prst="rect">
            <a:avLst/>
          </a:prstGeom>
        </p:spPr>
      </p:pic>
      <p:cxnSp>
        <p:nvCxnSpPr>
          <p:cNvPr id="14" name="Straight Connector 13">
            <a:extLst>
              <a:ext uri="{FF2B5EF4-FFF2-40B4-BE49-F238E27FC236}">
                <a16:creationId xmlns:a16="http://schemas.microsoft.com/office/drawing/2014/main" id="{169C63AC-F81B-4A83-929A-8350AA4714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3560" y="3428998"/>
            <a:ext cx="0" cy="342899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45B159-B1C1-44FE-9671-A618F09D68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16658" y="3428998"/>
            <a:ext cx="687380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3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B39C-530F-A54E-943C-92E3E53FFF25}"/>
              </a:ext>
            </a:extLst>
          </p:cNvPr>
          <p:cNvSpPr>
            <a:spLocks noGrp="1"/>
          </p:cNvSpPr>
          <p:nvPr>
            <p:ph type="title"/>
          </p:nvPr>
        </p:nvSpPr>
        <p:spPr/>
        <p:txBody>
          <a:bodyPr/>
          <a:lstStyle/>
          <a:p>
            <a:r>
              <a:rPr lang="en-US" dirty="0"/>
              <a:t>How do we support learning?</a:t>
            </a:r>
          </a:p>
        </p:txBody>
      </p:sp>
      <p:sp>
        <p:nvSpPr>
          <p:cNvPr id="3" name="Content Placeholder 2">
            <a:extLst>
              <a:ext uri="{FF2B5EF4-FFF2-40B4-BE49-F238E27FC236}">
                <a16:creationId xmlns:a16="http://schemas.microsoft.com/office/drawing/2014/main" id="{DC5E7C50-4B7F-774B-9AEF-D60552AC78C5}"/>
              </a:ext>
            </a:extLst>
          </p:cNvPr>
          <p:cNvSpPr>
            <a:spLocks noGrp="1"/>
          </p:cNvSpPr>
          <p:nvPr>
            <p:ph idx="1"/>
          </p:nvPr>
        </p:nvSpPr>
        <p:spPr>
          <a:xfrm>
            <a:off x="838200" y="1440873"/>
            <a:ext cx="10515600" cy="4932218"/>
          </a:xfrm>
        </p:spPr>
        <p:txBody>
          <a:bodyPr>
            <a:normAutofit lnSpcReduction="10000"/>
          </a:bodyPr>
          <a:lstStyle/>
          <a:p>
            <a:pPr marL="0" indent="0">
              <a:buNone/>
            </a:pPr>
            <a:endParaRPr lang="en-US" dirty="0"/>
          </a:p>
          <a:p>
            <a:pPr marL="0" indent="0" algn="ctr">
              <a:buNone/>
            </a:pPr>
            <a:r>
              <a:rPr lang="en-US" b="1" i="1" dirty="0"/>
              <a:t>Learning is a process of </a:t>
            </a:r>
            <a:r>
              <a:rPr lang="en-US" b="1" i="1" u="sng" dirty="0"/>
              <a:t>active</a:t>
            </a:r>
            <a:r>
              <a:rPr lang="en-US" b="1" i="1" dirty="0"/>
              <a:t> discovery. </a:t>
            </a:r>
          </a:p>
          <a:p>
            <a:pPr marL="0" indent="0">
              <a:buNone/>
            </a:pPr>
            <a:endParaRPr lang="en-US" sz="2400" dirty="0"/>
          </a:p>
          <a:p>
            <a:r>
              <a:rPr lang="en-US" sz="2400" dirty="0"/>
              <a:t>Teachers must: </a:t>
            </a:r>
          </a:p>
          <a:p>
            <a:pPr lvl="1"/>
            <a:r>
              <a:rPr lang="en-US" sz="2400" dirty="0"/>
              <a:t>Facilitate discovery/learning by providing the resources.</a:t>
            </a:r>
          </a:p>
          <a:p>
            <a:pPr lvl="1"/>
            <a:r>
              <a:rPr lang="en-US" sz="2400" dirty="0"/>
              <a:t>Guiding learners as they attempt to assimilate new knowledge to old.</a:t>
            </a:r>
          </a:p>
          <a:p>
            <a:pPr lvl="1"/>
            <a:r>
              <a:rPr lang="en-US" sz="2400" dirty="0"/>
              <a:t>Understand and accommodate learner’s current knowledge/experiences.</a:t>
            </a:r>
          </a:p>
          <a:p>
            <a:pPr lvl="1"/>
            <a:r>
              <a:rPr lang="en-US" sz="2400" dirty="0"/>
              <a:t>Construct the curriculum to fit learners’ knowledge</a:t>
            </a:r>
          </a:p>
          <a:p>
            <a:pPr lvl="2"/>
            <a:r>
              <a:rPr lang="en-US" sz="2400" dirty="0"/>
              <a:t>Including how to sequence, and structure new material.</a:t>
            </a:r>
          </a:p>
        </p:txBody>
      </p:sp>
      <p:sp>
        <p:nvSpPr>
          <p:cNvPr id="5" name="Slide Number Placeholder 4">
            <a:extLst>
              <a:ext uri="{FF2B5EF4-FFF2-40B4-BE49-F238E27FC236}">
                <a16:creationId xmlns:a16="http://schemas.microsoft.com/office/drawing/2014/main" id="{D294BC69-0DA0-8B4E-9756-752DEB98DCBB}"/>
              </a:ext>
            </a:extLst>
          </p:cNvPr>
          <p:cNvSpPr>
            <a:spLocks noGrp="1"/>
          </p:cNvSpPr>
          <p:nvPr>
            <p:ph type="sldNum" sz="quarter" idx="12"/>
          </p:nvPr>
        </p:nvSpPr>
        <p:spPr/>
        <p:txBody>
          <a:bodyPr/>
          <a:lstStyle/>
          <a:p>
            <a:fld id="{EB7E0430-217D-A54E-8411-5494F43ED5B3}" type="slidenum">
              <a:rPr lang="en-US" smtClean="0"/>
              <a:t>11</a:t>
            </a:fld>
            <a:endParaRPr lang="en-US"/>
          </a:p>
        </p:txBody>
      </p:sp>
      <p:pic>
        <p:nvPicPr>
          <p:cNvPr id="4" name="Picture 3">
            <a:extLst>
              <a:ext uri="{FF2B5EF4-FFF2-40B4-BE49-F238E27FC236}">
                <a16:creationId xmlns:a16="http://schemas.microsoft.com/office/drawing/2014/main" id="{AA4DE42B-D0D0-C141-9055-635B84A8DAD7}"/>
              </a:ext>
            </a:extLst>
          </p:cNvPr>
          <p:cNvPicPr>
            <a:picLocks noChangeAspect="1"/>
          </p:cNvPicPr>
          <p:nvPr/>
        </p:nvPicPr>
        <p:blipFill>
          <a:blip r:embed="rId2"/>
          <a:stretch>
            <a:fillRect/>
          </a:stretch>
        </p:blipFill>
        <p:spPr>
          <a:xfrm>
            <a:off x="9160987" y="1399910"/>
            <a:ext cx="2726916" cy="1661590"/>
          </a:xfrm>
          <a:prstGeom prst="rect">
            <a:avLst/>
          </a:prstGeom>
        </p:spPr>
      </p:pic>
    </p:spTree>
    <p:extLst>
      <p:ext uri="{BB962C8B-B14F-4D97-AF65-F5344CB8AC3E}">
        <p14:creationId xmlns:p14="http://schemas.microsoft.com/office/powerpoint/2010/main" val="140315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C8C4921-4DC4-D741-8F9E-54424C543D42}"/>
              </a:ext>
            </a:extLst>
          </p:cNvPr>
          <p:cNvSpPr>
            <a:spLocks noGrp="1"/>
          </p:cNvSpPr>
          <p:nvPr>
            <p:ph type="title"/>
          </p:nvPr>
        </p:nvSpPr>
        <p:spPr>
          <a:xfrm>
            <a:off x="648930" y="629267"/>
            <a:ext cx="9252154" cy="1016654"/>
          </a:xfrm>
        </p:spPr>
        <p:txBody>
          <a:bodyPr>
            <a:normAutofit/>
          </a:bodyPr>
          <a:lstStyle/>
          <a:p>
            <a:r>
              <a:rPr lang="en-US" dirty="0"/>
              <a:t>How is Knowledge Constructed?</a:t>
            </a:r>
          </a:p>
        </p:txBody>
      </p:sp>
      <p:sp>
        <p:nvSpPr>
          <p:cNvPr id="4" name="Slide Number Placeholder 3">
            <a:extLst>
              <a:ext uri="{FF2B5EF4-FFF2-40B4-BE49-F238E27FC236}">
                <a16:creationId xmlns:a16="http://schemas.microsoft.com/office/drawing/2014/main" id="{8985EEA6-8CEA-0944-BBF7-D6E9A2ED9AD2}"/>
              </a:ext>
            </a:extLst>
          </p:cNvPr>
          <p:cNvSpPr>
            <a:spLocks noGrp="1"/>
          </p:cNvSpPr>
          <p:nvPr>
            <p:ph type="sldNum" sz="quarter" idx="12"/>
          </p:nvPr>
        </p:nvSpPr>
        <p:spPr>
          <a:xfrm>
            <a:off x="10352540" y="295729"/>
            <a:ext cx="838199" cy="767687"/>
          </a:xfrm>
        </p:spPr>
        <p:txBody>
          <a:bodyPr>
            <a:normAutofit/>
          </a:bodyPr>
          <a:lstStyle/>
          <a:p>
            <a:pPr>
              <a:spcAft>
                <a:spcPts val="600"/>
              </a:spcAft>
            </a:pPr>
            <a:fld id="{EB7E0430-217D-A54E-8411-5494F43ED5B3}" type="slidenum">
              <a:rPr lang="en-US" smtClean="0"/>
              <a:pPr>
                <a:spcAft>
                  <a:spcPts val="600"/>
                </a:spcAft>
              </a:pPr>
              <a:t>12</a:t>
            </a:fld>
            <a:endParaRPr lang="en-US"/>
          </a:p>
        </p:txBody>
      </p:sp>
      <p:sp>
        <p:nvSpPr>
          <p:cNvPr id="12" name="Rectangle 11">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7862A5C9-0FDD-0544-804F-555660F74103}"/>
              </a:ext>
            </a:extLst>
          </p:cNvPr>
          <p:cNvSpPr>
            <a:spLocks noGrp="1"/>
          </p:cNvSpPr>
          <p:nvPr>
            <p:ph idx="1"/>
          </p:nvPr>
        </p:nvSpPr>
        <p:spPr>
          <a:xfrm>
            <a:off x="648931" y="2286163"/>
            <a:ext cx="5066069" cy="4440602"/>
          </a:xfrm>
        </p:spPr>
        <p:txBody>
          <a:bodyPr>
            <a:normAutofit/>
          </a:bodyPr>
          <a:lstStyle/>
          <a:p>
            <a:pPr>
              <a:lnSpc>
                <a:spcPct val="90000"/>
              </a:lnSpc>
            </a:pPr>
            <a:r>
              <a:rPr lang="en-US" sz="1400" dirty="0">
                <a:solidFill>
                  <a:schemeClr val="bg1"/>
                </a:solidFill>
              </a:rPr>
              <a:t>Knowledge is actively constructed by learners. </a:t>
            </a:r>
          </a:p>
          <a:p>
            <a:pPr>
              <a:lnSpc>
                <a:spcPct val="90000"/>
              </a:lnSpc>
            </a:pPr>
            <a:r>
              <a:rPr lang="en-US" sz="1400" dirty="0">
                <a:solidFill>
                  <a:schemeClr val="bg1"/>
                </a:solidFill>
              </a:rPr>
              <a:t>Knowledge comprises active systems of intentional mental representations derived from past learning experiences. </a:t>
            </a:r>
          </a:p>
          <a:p>
            <a:pPr>
              <a:lnSpc>
                <a:spcPct val="90000"/>
              </a:lnSpc>
            </a:pPr>
            <a:r>
              <a:rPr lang="en-US" sz="1400" dirty="0">
                <a:solidFill>
                  <a:schemeClr val="bg1"/>
                </a:solidFill>
              </a:rPr>
              <a:t>Learners interpret experiences and information in the light of their extant knowledge. (Piaget:  stage of cognitive development) </a:t>
            </a:r>
          </a:p>
          <a:p>
            <a:pPr>
              <a:lnSpc>
                <a:spcPct val="90000"/>
              </a:lnSpc>
            </a:pPr>
            <a:r>
              <a:rPr lang="en-US" sz="1400" dirty="0">
                <a:solidFill>
                  <a:schemeClr val="bg1"/>
                </a:solidFill>
              </a:rPr>
              <a:t>Learners use these factors to organize their experience and to select and transform new information.</a:t>
            </a:r>
          </a:p>
          <a:p>
            <a:pPr>
              <a:lnSpc>
                <a:spcPct val="90000"/>
              </a:lnSpc>
            </a:pPr>
            <a:r>
              <a:rPr lang="en-US" sz="1400" dirty="0">
                <a:solidFill>
                  <a:schemeClr val="bg1"/>
                </a:solidFill>
              </a:rPr>
              <a:t> Knowledge is actively constructed by the learner rather than passively absorbed.</a:t>
            </a:r>
          </a:p>
          <a:p>
            <a:pPr marL="0" indent="0">
              <a:lnSpc>
                <a:spcPct val="90000"/>
              </a:lnSpc>
              <a:buNone/>
            </a:pPr>
            <a:endParaRPr lang="en-US" sz="1400" dirty="0">
              <a:solidFill>
                <a:schemeClr val="bg1"/>
              </a:solidFill>
            </a:endParaRPr>
          </a:p>
          <a:p>
            <a:pPr marL="0" indent="0">
              <a:lnSpc>
                <a:spcPct val="90000"/>
              </a:lnSpc>
              <a:buNone/>
            </a:pPr>
            <a:r>
              <a:rPr lang="en-US" sz="1400" b="1" i="1" dirty="0">
                <a:solidFill>
                  <a:schemeClr val="bg1"/>
                </a:solidFill>
              </a:rPr>
              <a:t>Question: </a:t>
            </a:r>
            <a:r>
              <a:rPr lang="en-US" sz="1400" i="1" dirty="0">
                <a:solidFill>
                  <a:schemeClr val="bg1"/>
                </a:solidFill>
              </a:rPr>
              <a:t>How is this related to play?</a:t>
            </a:r>
          </a:p>
        </p:txBody>
      </p:sp>
      <p:pic>
        <p:nvPicPr>
          <p:cNvPr id="5" name="Picture 4">
            <a:extLst>
              <a:ext uri="{FF2B5EF4-FFF2-40B4-BE49-F238E27FC236}">
                <a16:creationId xmlns:a16="http://schemas.microsoft.com/office/drawing/2014/main" id="{7566DD3E-B96D-AA42-A4E4-FFBCA509FD25}"/>
              </a:ext>
            </a:extLst>
          </p:cNvPr>
          <p:cNvPicPr>
            <a:picLocks noChangeAspect="1"/>
          </p:cNvPicPr>
          <p:nvPr/>
        </p:nvPicPr>
        <p:blipFill>
          <a:blip r:embed="rId3"/>
          <a:stretch>
            <a:fillRect/>
          </a:stretch>
        </p:blipFill>
        <p:spPr>
          <a:xfrm>
            <a:off x="6091916" y="2588322"/>
            <a:ext cx="5451627" cy="3581935"/>
          </a:xfrm>
          <a:prstGeom prst="rect">
            <a:avLst/>
          </a:prstGeom>
          <a:effectLst/>
        </p:spPr>
      </p:pic>
    </p:spTree>
    <p:extLst>
      <p:ext uri="{BB962C8B-B14F-4D97-AF65-F5344CB8AC3E}">
        <p14:creationId xmlns:p14="http://schemas.microsoft.com/office/powerpoint/2010/main" val="361498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D7B67C8B-C015-4C06-B886-6316A0BB3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55D651E-235F-3441-A796-6B455065A4AC}"/>
              </a:ext>
            </a:extLst>
          </p:cNvPr>
          <p:cNvSpPr>
            <a:spLocks noGrp="1"/>
          </p:cNvSpPr>
          <p:nvPr>
            <p:ph type="title"/>
          </p:nvPr>
        </p:nvSpPr>
        <p:spPr>
          <a:xfrm>
            <a:off x="648930" y="629267"/>
            <a:ext cx="9252154" cy="1016654"/>
          </a:xfrm>
        </p:spPr>
        <p:txBody>
          <a:bodyPr>
            <a:normAutofit/>
          </a:bodyPr>
          <a:lstStyle/>
          <a:p>
            <a:r>
              <a:rPr lang="en-US" dirty="0"/>
              <a:t> Think About:</a:t>
            </a:r>
          </a:p>
        </p:txBody>
      </p:sp>
      <p:sp>
        <p:nvSpPr>
          <p:cNvPr id="4" name="Slide Number Placeholder 3">
            <a:extLst>
              <a:ext uri="{FF2B5EF4-FFF2-40B4-BE49-F238E27FC236}">
                <a16:creationId xmlns:a16="http://schemas.microsoft.com/office/drawing/2014/main" id="{EF28EA11-C664-6641-8A5D-990FD5CA81DD}"/>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13</a:t>
            </a:fld>
            <a:endParaRPr lang="en-US"/>
          </a:p>
        </p:txBody>
      </p:sp>
      <p:sp>
        <p:nvSpPr>
          <p:cNvPr id="12" name="Rectangle 11">
            <a:extLst>
              <a:ext uri="{FF2B5EF4-FFF2-40B4-BE49-F238E27FC236}">
                <a16:creationId xmlns:a16="http://schemas.microsoft.com/office/drawing/2014/main" id="{6273E6A2-6B02-4AE4-8309-CB2004F2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53E12C6B-97EC-4BE9-A226-D81D570E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a:extLst>
              <a:ext uri="{FF2B5EF4-FFF2-40B4-BE49-F238E27FC236}">
                <a16:creationId xmlns:a16="http://schemas.microsoft.com/office/drawing/2014/main" id="{2587A338-B857-A849-8C3D-1519031385B3}"/>
              </a:ext>
            </a:extLst>
          </p:cNvPr>
          <p:cNvPicPr>
            <a:picLocks noChangeAspect="1"/>
          </p:cNvPicPr>
          <p:nvPr/>
        </p:nvPicPr>
        <p:blipFill>
          <a:blip r:embed="rId3"/>
          <a:stretch>
            <a:fillRect/>
          </a:stretch>
        </p:blipFill>
        <p:spPr>
          <a:xfrm>
            <a:off x="653484" y="2680456"/>
            <a:ext cx="5451627" cy="3397668"/>
          </a:xfrm>
          <a:prstGeom prst="rect">
            <a:avLst/>
          </a:prstGeom>
          <a:effectLst/>
        </p:spPr>
      </p:pic>
      <p:sp>
        <p:nvSpPr>
          <p:cNvPr id="3" name="Content Placeholder 2">
            <a:extLst>
              <a:ext uri="{FF2B5EF4-FFF2-40B4-BE49-F238E27FC236}">
                <a16:creationId xmlns:a16="http://schemas.microsoft.com/office/drawing/2014/main" id="{8B3A744E-727E-A54E-9055-C62706E52CA0}"/>
              </a:ext>
            </a:extLst>
          </p:cNvPr>
          <p:cNvSpPr>
            <a:spLocks noGrp="1"/>
          </p:cNvSpPr>
          <p:nvPr>
            <p:ph idx="1"/>
          </p:nvPr>
        </p:nvSpPr>
        <p:spPr>
          <a:xfrm>
            <a:off x="6421089" y="2548281"/>
            <a:ext cx="5122606" cy="3658689"/>
          </a:xfrm>
        </p:spPr>
        <p:txBody>
          <a:bodyPr>
            <a:normAutofit/>
          </a:bodyPr>
          <a:lstStyle/>
          <a:p>
            <a:r>
              <a:rPr lang="en-US" dirty="0">
                <a:solidFill>
                  <a:schemeClr val="bg1"/>
                </a:solidFill>
              </a:rPr>
              <a:t>How does Constructivism relate to Play?</a:t>
            </a:r>
          </a:p>
          <a:p>
            <a:r>
              <a:rPr lang="en-US" dirty="0">
                <a:solidFill>
                  <a:schemeClr val="bg1"/>
                </a:solidFill>
              </a:rPr>
              <a:t>What is Play?</a:t>
            </a:r>
          </a:p>
          <a:p>
            <a:r>
              <a:rPr lang="en-US" dirty="0">
                <a:solidFill>
                  <a:schemeClr val="bg1"/>
                </a:solidFill>
              </a:rPr>
              <a:t>Why is Play important in Early Childhood?</a:t>
            </a:r>
          </a:p>
          <a:p>
            <a:r>
              <a:rPr lang="en-US" dirty="0">
                <a:solidFill>
                  <a:schemeClr val="bg1"/>
                </a:solidFill>
              </a:rPr>
              <a:t>What is Developmentally Appropriate Practice (DAP)?</a:t>
            </a:r>
          </a:p>
        </p:txBody>
      </p:sp>
    </p:spTree>
    <p:extLst>
      <p:ext uri="{BB962C8B-B14F-4D97-AF65-F5344CB8AC3E}">
        <p14:creationId xmlns:p14="http://schemas.microsoft.com/office/powerpoint/2010/main" val="95262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3D89F-BDF6-B84F-9914-7ACB1BD328AF}"/>
              </a:ext>
            </a:extLst>
          </p:cNvPr>
          <p:cNvSpPr>
            <a:spLocks noGrp="1"/>
          </p:cNvSpPr>
          <p:nvPr>
            <p:ph type="title"/>
          </p:nvPr>
        </p:nvSpPr>
        <p:spPr>
          <a:xfrm>
            <a:off x="648930" y="629266"/>
            <a:ext cx="9252154" cy="1223983"/>
          </a:xfrm>
        </p:spPr>
        <p:txBody>
          <a:bodyPr>
            <a:normAutofit/>
          </a:bodyPr>
          <a:lstStyle/>
          <a:p>
            <a:r>
              <a:rPr lang="en-US" dirty="0"/>
              <a:t>Play Under Siege</a:t>
            </a:r>
          </a:p>
        </p:txBody>
      </p:sp>
      <p:sp>
        <p:nvSpPr>
          <p:cNvPr id="5" name="Slide Number Placeholder 4">
            <a:extLst>
              <a:ext uri="{FF2B5EF4-FFF2-40B4-BE49-F238E27FC236}">
                <a16:creationId xmlns:a16="http://schemas.microsoft.com/office/drawing/2014/main" id="{143BEE53-9437-9246-B39C-DCD1D2228A18}"/>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14</a:t>
            </a:fld>
            <a:endParaRPr lang="en-US"/>
          </a:p>
        </p:txBody>
      </p:sp>
      <p:pic>
        <p:nvPicPr>
          <p:cNvPr id="4" name="Picture 3">
            <a:extLst>
              <a:ext uri="{FF2B5EF4-FFF2-40B4-BE49-F238E27FC236}">
                <a16:creationId xmlns:a16="http://schemas.microsoft.com/office/drawing/2014/main" id="{B4D90E2A-0D02-2D42-A162-D65DD7A1E757}"/>
              </a:ext>
            </a:extLst>
          </p:cNvPr>
          <p:cNvPicPr>
            <a:picLocks noChangeAspect="1"/>
          </p:cNvPicPr>
          <p:nvPr/>
        </p:nvPicPr>
        <p:blipFill rotWithShape="1">
          <a:blip r:embed="rId3"/>
          <a:srcRect l="1217" r="25103" b="-2"/>
          <a:stretch/>
        </p:blipFill>
        <p:spPr>
          <a:xfrm>
            <a:off x="648930" y="2052213"/>
            <a:ext cx="5451627"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E3328A25-C946-0A4B-B372-BA2E46DC8DB6}"/>
              </a:ext>
            </a:extLst>
          </p:cNvPr>
          <p:cNvSpPr>
            <a:spLocks noGrp="1"/>
          </p:cNvSpPr>
          <p:nvPr>
            <p:ph idx="1"/>
          </p:nvPr>
        </p:nvSpPr>
        <p:spPr>
          <a:xfrm>
            <a:off x="6750752" y="2052214"/>
            <a:ext cx="4338409" cy="4196185"/>
          </a:xfrm>
        </p:spPr>
        <p:txBody>
          <a:bodyPr>
            <a:normAutofit/>
          </a:bodyPr>
          <a:lstStyle/>
          <a:p>
            <a:pPr>
              <a:lnSpc>
                <a:spcPct val="90000"/>
              </a:lnSpc>
            </a:pPr>
            <a:r>
              <a:rPr lang="en-US" sz="1500"/>
              <a:t>Many Preschools have reduced or eliminated playtime (</a:t>
            </a:r>
            <a:r>
              <a:rPr lang="en-US" sz="1500" err="1"/>
              <a:t>Bodrova</a:t>
            </a:r>
            <a:r>
              <a:rPr lang="en-US" sz="1500"/>
              <a:t> &amp; Leong, 2003)</a:t>
            </a:r>
          </a:p>
          <a:p>
            <a:pPr>
              <a:lnSpc>
                <a:spcPct val="90000"/>
              </a:lnSpc>
            </a:pPr>
            <a:r>
              <a:rPr lang="en-US" sz="1500"/>
              <a:t>Focus in Early Childhood Education has been placed on “Academic Rigor” (Brown, et al, 2015; 2017)</a:t>
            </a:r>
          </a:p>
          <a:p>
            <a:pPr lvl="1">
              <a:lnSpc>
                <a:spcPct val="90000"/>
              </a:lnSpc>
            </a:pPr>
            <a:r>
              <a:rPr lang="en-US" sz="1500"/>
              <a:t>Standards and Standardized Assessments</a:t>
            </a:r>
          </a:p>
          <a:p>
            <a:pPr lvl="2">
              <a:lnSpc>
                <a:spcPct val="90000"/>
              </a:lnSpc>
            </a:pPr>
            <a:r>
              <a:rPr lang="en-US" sz="1500"/>
              <a:t>No Child Left Behind/Common Core State Standards/Head Start</a:t>
            </a:r>
          </a:p>
          <a:p>
            <a:pPr lvl="2">
              <a:lnSpc>
                <a:spcPct val="90000"/>
              </a:lnSpc>
            </a:pPr>
            <a:r>
              <a:rPr lang="en-US" sz="1500"/>
              <a:t>Early Childhood moved from Social-Emotional Development to “Literacy” &amp; “Academic Rigor”</a:t>
            </a:r>
          </a:p>
          <a:p>
            <a:pPr lvl="1">
              <a:lnSpc>
                <a:spcPct val="90000"/>
              </a:lnSpc>
            </a:pPr>
            <a:r>
              <a:rPr lang="en-US" sz="1500"/>
              <a:t>“Achievement Gap”</a:t>
            </a:r>
          </a:p>
        </p:txBody>
      </p:sp>
    </p:spTree>
    <p:extLst>
      <p:ext uri="{BB962C8B-B14F-4D97-AF65-F5344CB8AC3E}">
        <p14:creationId xmlns:p14="http://schemas.microsoft.com/office/powerpoint/2010/main" val="32246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149A-9116-EC4A-B893-86FFB6E9298F}"/>
              </a:ext>
            </a:extLst>
          </p:cNvPr>
          <p:cNvSpPr>
            <a:spLocks noGrp="1"/>
          </p:cNvSpPr>
          <p:nvPr>
            <p:ph type="title"/>
          </p:nvPr>
        </p:nvSpPr>
        <p:spPr>
          <a:xfrm>
            <a:off x="648930" y="629266"/>
            <a:ext cx="9252154" cy="1223983"/>
          </a:xfrm>
        </p:spPr>
        <p:txBody>
          <a:bodyPr>
            <a:normAutofit/>
          </a:bodyPr>
          <a:lstStyle/>
          <a:p>
            <a:r>
              <a:rPr lang="en-US"/>
              <a:t>Play and Developmental Theory</a:t>
            </a:r>
          </a:p>
        </p:txBody>
      </p:sp>
      <p:sp>
        <p:nvSpPr>
          <p:cNvPr id="4" name="Slide Number Placeholder 3">
            <a:extLst>
              <a:ext uri="{FF2B5EF4-FFF2-40B4-BE49-F238E27FC236}">
                <a16:creationId xmlns:a16="http://schemas.microsoft.com/office/drawing/2014/main" id="{5C70E325-48F9-3443-9DE4-0F8D92CD4DCF}"/>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15</a:t>
            </a:fld>
            <a:endParaRPr lang="en-US"/>
          </a:p>
        </p:txBody>
      </p:sp>
      <p:sp>
        <p:nvSpPr>
          <p:cNvPr id="3" name="Content Placeholder 2">
            <a:extLst>
              <a:ext uri="{FF2B5EF4-FFF2-40B4-BE49-F238E27FC236}">
                <a16:creationId xmlns:a16="http://schemas.microsoft.com/office/drawing/2014/main" id="{94AE63DB-587C-FC45-A0E9-0BE435C85E4A}"/>
              </a:ext>
            </a:extLst>
          </p:cNvPr>
          <p:cNvSpPr>
            <a:spLocks noGrp="1"/>
          </p:cNvSpPr>
          <p:nvPr>
            <p:ph idx="1"/>
          </p:nvPr>
        </p:nvSpPr>
        <p:spPr>
          <a:xfrm>
            <a:off x="1103311" y="2052214"/>
            <a:ext cx="5803129" cy="4196185"/>
          </a:xfrm>
        </p:spPr>
        <p:txBody>
          <a:bodyPr>
            <a:normAutofit lnSpcReduction="10000"/>
          </a:bodyPr>
          <a:lstStyle/>
          <a:p>
            <a:pPr>
              <a:lnSpc>
                <a:spcPct val="90000"/>
              </a:lnSpc>
            </a:pPr>
            <a:r>
              <a:rPr lang="en-US" sz="1500" b="1"/>
              <a:t>Jean Piaget (1896-1980)</a:t>
            </a:r>
          </a:p>
          <a:p>
            <a:pPr lvl="1">
              <a:lnSpc>
                <a:spcPct val="90000"/>
              </a:lnSpc>
            </a:pPr>
            <a:r>
              <a:rPr lang="en-US" sz="1500"/>
              <a:t>All knowledge comes from action and children actively acquire knowledge through interacting with the physical environment.</a:t>
            </a:r>
          </a:p>
          <a:p>
            <a:pPr lvl="2">
              <a:lnSpc>
                <a:spcPct val="90000"/>
              </a:lnSpc>
            </a:pPr>
            <a:r>
              <a:rPr lang="en-US" sz="1500" b="1"/>
              <a:t>Assimilation</a:t>
            </a:r>
            <a:r>
              <a:rPr lang="en-US" sz="1500"/>
              <a:t>: a child interprets the environment in terms of his present way of thinking (box = car)</a:t>
            </a:r>
          </a:p>
          <a:p>
            <a:pPr lvl="2">
              <a:lnSpc>
                <a:spcPct val="90000"/>
              </a:lnSpc>
            </a:pPr>
            <a:r>
              <a:rPr lang="en-US" sz="1500" b="1"/>
              <a:t>Accommodation</a:t>
            </a:r>
            <a:r>
              <a:rPr lang="en-US" sz="1500"/>
              <a:t>: a child changes and expands knowledge when something new is encountered</a:t>
            </a:r>
          </a:p>
          <a:p>
            <a:pPr lvl="1">
              <a:lnSpc>
                <a:spcPct val="90000"/>
              </a:lnSpc>
            </a:pPr>
            <a:r>
              <a:rPr lang="en-US" sz="1500"/>
              <a:t>Play provides the child with a multitude of opportunities to interact with materials in the environment and construct his knowledge about the world, which create scheme or mental patterns.</a:t>
            </a:r>
          </a:p>
          <a:p>
            <a:pPr lvl="1">
              <a:lnSpc>
                <a:spcPct val="90000"/>
              </a:lnSpc>
            </a:pPr>
            <a:r>
              <a:rPr lang="en-US" sz="1500"/>
              <a:t>Stages: Sensorimotor; preoperational; concrete-operational</a:t>
            </a:r>
          </a:p>
          <a:p>
            <a:pPr lvl="1">
              <a:lnSpc>
                <a:spcPct val="90000"/>
              </a:lnSpc>
            </a:pPr>
            <a:r>
              <a:rPr lang="en-US" sz="1500"/>
              <a:t>Three types of Knowledge: Physical, Logical-mathematical &amp; Social</a:t>
            </a:r>
          </a:p>
          <a:p>
            <a:pPr lvl="1">
              <a:lnSpc>
                <a:spcPct val="90000"/>
              </a:lnSpc>
            </a:pPr>
            <a:endParaRPr lang="en-US" sz="1500"/>
          </a:p>
          <a:p>
            <a:pPr>
              <a:lnSpc>
                <a:spcPct val="90000"/>
              </a:lnSpc>
            </a:pPr>
            <a:endParaRPr lang="en-US" sz="1500"/>
          </a:p>
        </p:txBody>
      </p:sp>
      <p:pic>
        <p:nvPicPr>
          <p:cNvPr id="5" name="Picture 4">
            <a:extLst>
              <a:ext uri="{FF2B5EF4-FFF2-40B4-BE49-F238E27FC236}">
                <a16:creationId xmlns:a16="http://schemas.microsoft.com/office/drawing/2014/main" id="{75F97AB3-F38A-CE4A-86E2-2CA880C087CC}"/>
              </a:ext>
            </a:extLst>
          </p:cNvPr>
          <p:cNvPicPr>
            <a:picLocks noChangeAspect="1"/>
          </p:cNvPicPr>
          <p:nvPr/>
        </p:nvPicPr>
        <p:blipFill rotWithShape="1">
          <a:blip r:embed="rId3"/>
          <a:srcRect l="1448" r="7972" b="2"/>
          <a:stretch/>
        </p:blipFill>
        <p:spPr>
          <a:xfrm>
            <a:off x="7551643" y="2052213"/>
            <a:ext cx="3991900"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42344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C9F5-7106-2648-A7D6-7AF69DE82C12}"/>
              </a:ext>
            </a:extLst>
          </p:cNvPr>
          <p:cNvSpPr>
            <a:spLocks noGrp="1"/>
          </p:cNvSpPr>
          <p:nvPr>
            <p:ph type="title"/>
          </p:nvPr>
        </p:nvSpPr>
        <p:spPr>
          <a:xfrm>
            <a:off x="648930" y="629266"/>
            <a:ext cx="9252154" cy="1223983"/>
          </a:xfrm>
        </p:spPr>
        <p:txBody>
          <a:bodyPr>
            <a:normAutofit/>
          </a:bodyPr>
          <a:lstStyle/>
          <a:p>
            <a:r>
              <a:rPr lang="en-US"/>
              <a:t>Play and Developmental Theory</a:t>
            </a:r>
          </a:p>
        </p:txBody>
      </p:sp>
      <p:sp>
        <p:nvSpPr>
          <p:cNvPr id="4" name="Slide Number Placeholder 3">
            <a:extLst>
              <a:ext uri="{FF2B5EF4-FFF2-40B4-BE49-F238E27FC236}">
                <a16:creationId xmlns:a16="http://schemas.microsoft.com/office/drawing/2014/main" id="{B2AFC0E9-59EE-7E48-BB91-48E5ACB79522}"/>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16</a:t>
            </a:fld>
            <a:endParaRPr lang="en-US"/>
          </a:p>
        </p:txBody>
      </p:sp>
      <p:pic>
        <p:nvPicPr>
          <p:cNvPr id="5" name="Picture 4">
            <a:extLst>
              <a:ext uri="{FF2B5EF4-FFF2-40B4-BE49-F238E27FC236}">
                <a16:creationId xmlns:a16="http://schemas.microsoft.com/office/drawing/2014/main" id="{EF511EF2-B812-4B49-8FE0-E3E7024BD98A}"/>
              </a:ext>
            </a:extLst>
          </p:cNvPr>
          <p:cNvPicPr>
            <a:picLocks noChangeAspect="1"/>
          </p:cNvPicPr>
          <p:nvPr/>
        </p:nvPicPr>
        <p:blipFill rotWithShape="1">
          <a:blip r:embed="rId3"/>
          <a:srcRect l="10056" r="24799" b="2"/>
          <a:stretch/>
        </p:blipFill>
        <p:spPr>
          <a:xfrm>
            <a:off x="648930" y="2052213"/>
            <a:ext cx="3413671"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B8E2BF3C-6745-A847-AC2A-CF3D910140C9}"/>
              </a:ext>
            </a:extLst>
          </p:cNvPr>
          <p:cNvSpPr>
            <a:spLocks noGrp="1"/>
          </p:cNvSpPr>
          <p:nvPr>
            <p:ph idx="1"/>
          </p:nvPr>
        </p:nvSpPr>
        <p:spPr>
          <a:xfrm>
            <a:off x="4725386" y="2052214"/>
            <a:ext cx="6369309" cy="4196185"/>
          </a:xfrm>
        </p:spPr>
        <p:txBody>
          <a:bodyPr>
            <a:normAutofit/>
          </a:bodyPr>
          <a:lstStyle/>
          <a:p>
            <a:r>
              <a:rPr lang="en-US" b="1"/>
              <a:t>Lev Vygotsky (1896-1934)</a:t>
            </a:r>
          </a:p>
          <a:p>
            <a:pPr lvl="1"/>
            <a:r>
              <a:rPr lang="en-US"/>
              <a:t>Socio-cultural interactions (with parents, peers, teachers) foster cognitive development.</a:t>
            </a:r>
          </a:p>
          <a:p>
            <a:pPr lvl="2"/>
            <a:r>
              <a:rPr lang="en-US" b="1"/>
              <a:t>Zone of Proximal Development </a:t>
            </a:r>
            <a:r>
              <a:rPr lang="en-US"/>
              <a:t>(ZPD):  Alone to Guided Instruction</a:t>
            </a:r>
          </a:p>
          <a:p>
            <a:pPr lvl="1"/>
            <a:r>
              <a:rPr lang="en-US"/>
              <a:t>Symbolic Play (objects to represent other objects)&gt; Reading</a:t>
            </a:r>
          </a:p>
          <a:p>
            <a:pPr lvl="1"/>
            <a:r>
              <a:rPr lang="en-US"/>
              <a:t>Following Rules in Play &gt; Self-regulation</a:t>
            </a:r>
          </a:p>
          <a:p>
            <a:pPr lvl="1"/>
            <a:r>
              <a:rPr lang="en-US"/>
              <a:t>Mental tools&gt; make cognitive and physical activities easier. Example: Language is a mental tool for communication.</a:t>
            </a:r>
          </a:p>
          <a:p>
            <a:endParaRPr lang="en-US"/>
          </a:p>
        </p:txBody>
      </p:sp>
    </p:spTree>
    <p:extLst>
      <p:ext uri="{BB962C8B-B14F-4D97-AF65-F5344CB8AC3E}">
        <p14:creationId xmlns:p14="http://schemas.microsoft.com/office/powerpoint/2010/main" val="22364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1722D4CF-3103-401A-A2A5-38A028A5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6F028CC-1C44-AB43-B61B-3E87AB15630A}"/>
              </a:ext>
            </a:extLst>
          </p:cNvPr>
          <p:cNvSpPr>
            <a:spLocks noGrp="1"/>
          </p:cNvSpPr>
          <p:nvPr>
            <p:ph type="title"/>
          </p:nvPr>
        </p:nvSpPr>
        <p:spPr>
          <a:xfrm>
            <a:off x="648930" y="629267"/>
            <a:ext cx="9252154" cy="1016654"/>
          </a:xfrm>
        </p:spPr>
        <p:txBody>
          <a:bodyPr>
            <a:normAutofit/>
          </a:bodyPr>
          <a:lstStyle/>
          <a:p>
            <a:r>
              <a:rPr lang="en-US"/>
              <a:t>Play and Developmental Theory</a:t>
            </a:r>
          </a:p>
        </p:txBody>
      </p:sp>
      <p:sp>
        <p:nvSpPr>
          <p:cNvPr id="4" name="Slide Number Placeholder 3">
            <a:extLst>
              <a:ext uri="{FF2B5EF4-FFF2-40B4-BE49-F238E27FC236}">
                <a16:creationId xmlns:a16="http://schemas.microsoft.com/office/drawing/2014/main" id="{24D28A0E-744A-734E-9C60-0BEBD12277AC}"/>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17</a:t>
            </a:fld>
            <a:endParaRPr lang="en-US"/>
          </a:p>
        </p:txBody>
      </p:sp>
      <p:sp>
        <p:nvSpPr>
          <p:cNvPr id="12" name="Rectangle 11">
            <a:extLst>
              <a:ext uri="{FF2B5EF4-FFF2-40B4-BE49-F238E27FC236}">
                <a16:creationId xmlns:a16="http://schemas.microsoft.com/office/drawing/2014/main" id="{363E7767-027E-40C4-8117-FB4A7FC94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E576DD09-A1E9-4DCA-9B2C-D12D2C809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a:extLst>
              <a:ext uri="{FF2B5EF4-FFF2-40B4-BE49-F238E27FC236}">
                <a16:creationId xmlns:a16="http://schemas.microsoft.com/office/drawing/2014/main" id="{1D769014-D962-DD4E-AF96-25216A1D3345}"/>
              </a:ext>
            </a:extLst>
          </p:cNvPr>
          <p:cNvPicPr>
            <a:picLocks noChangeAspect="1"/>
          </p:cNvPicPr>
          <p:nvPr/>
        </p:nvPicPr>
        <p:blipFill>
          <a:blip r:embed="rId3"/>
          <a:stretch>
            <a:fillRect/>
          </a:stretch>
        </p:blipFill>
        <p:spPr>
          <a:xfrm>
            <a:off x="653484" y="2672367"/>
            <a:ext cx="3413845" cy="3413845"/>
          </a:xfrm>
          <a:prstGeom prst="rect">
            <a:avLst/>
          </a:prstGeom>
          <a:effectLst/>
        </p:spPr>
      </p:pic>
      <p:sp>
        <p:nvSpPr>
          <p:cNvPr id="3" name="Content Placeholder 2">
            <a:extLst>
              <a:ext uri="{FF2B5EF4-FFF2-40B4-BE49-F238E27FC236}">
                <a16:creationId xmlns:a16="http://schemas.microsoft.com/office/drawing/2014/main" id="{4BB19069-1203-C444-B882-A6E1B958715D}"/>
              </a:ext>
            </a:extLst>
          </p:cNvPr>
          <p:cNvSpPr>
            <a:spLocks noGrp="1"/>
          </p:cNvSpPr>
          <p:nvPr>
            <p:ph idx="1"/>
          </p:nvPr>
        </p:nvSpPr>
        <p:spPr>
          <a:xfrm>
            <a:off x="4389416" y="2548281"/>
            <a:ext cx="7154279" cy="3658689"/>
          </a:xfrm>
        </p:spPr>
        <p:txBody>
          <a:bodyPr>
            <a:normAutofit/>
          </a:bodyPr>
          <a:lstStyle/>
          <a:p>
            <a:pPr marL="0" indent="0">
              <a:lnSpc>
                <a:spcPct val="90000"/>
              </a:lnSpc>
              <a:buNone/>
            </a:pPr>
            <a:r>
              <a:rPr lang="en-US" sz="1400">
                <a:solidFill>
                  <a:schemeClr val="bg1"/>
                </a:solidFill>
              </a:rPr>
              <a:t>Erik Erikson</a:t>
            </a:r>
          </a:p>
          <a:p>
            <a:pPr>
              <a:lnSpc>
                <a:spcPct val="90000"/>
              </a:lnSpc>
            </a:pPr>
            <a:r>
              <a:rPr lang="en-US" sz="1400">
                <a:solidFill>
                  <a:schemeClr val="bg1"/>
                </a:solidFill>
              </a:rPr>
              <a:t>Psychosocial Theory: Humans have inner psychological dimensions and outer social and cultural dimensions. </a:t>
            </a:r>
          </a:p>
          <a:p>
            <a:pPr>
              <a:lnSpc>
                <a:spcPct val="90000"/>
              </a:lnSpc>
            </a:pPr>
            <a:r>
              <a:rPr lang="en-US" sz="1400">
                <a:solidFill>
                  <a:schemeClr val="bg1"/>
                </a:solidFill>
              </a:rPr>
              <a:t>Trust and Mistrust: Infants’ attachment to caregivers (and future trust and mistrust of caregivers and others) is developed.</a:t>
            </a:r>
          </a:p>
          <a:p>
            <a:pPr>
              <a:lnSpc>
                <a:spcPct val="90000"/>
              </a:lnSpc>
            </a:pPr>
            <a:r>
              <a:rPr lang="en-US" sz="1400">
                <a:solidFill>
                  <a:schemeClr val="bg1"/>
                </a:solidFill>
              </a:rPr>
              <a:t>Autonomy, Shame and Doubt: Ages 2-3 years, a child asserts their independence (autonomy) as they physically and cognitively grow.</a:t>
            </a:r>
          </a:p>
          <a:p>
            <a:pPr>
              <a:lnSpc>
                <a:spcPct val="90000"/>
              </a:lnSpc>
            </a:pPr>
            <a:r>
              <a:rPr lang="en-US" sz="1400">
                <a:solidFill>
                  <a:schemeClr val="bg1"/>
                </a:solidFill>
              </a:rPr>
              <a:t>Initiative and Guilt: Ages 4-6 years, guilt arises in a child who uses their autonomy to commit a social infraction. Children this age also begin to initiate complex play and games. Dramatic play enters into fantasy play. </a:t>
            </a:r>
          </a:p>
          <a:p>
            <a:pPr>
              <a:lnSpc>
                <a:spcPct val="90000"/>
              </a:lnSpc>
            </a:pPr>
            <a:r>
              <a:rPr lang="en-US" sz="1400">
                <a:solidFill>
                  <a:schemeClr val="bg1"/>
                </a:solidFill>
              </a:rPr>
              <a:t>Industry and inferiority: Ages 7-9 years, children focus on process (rather than product). The goals of play are flexible and often include goal-oriented tasks.</a:t>
            </a:r>
          </a:p>
        </p:txBody>
      </p:sp>
    </p:spTree>
    <p:extLst>
      <p:ext uri="{BB962C8B-B14F-4D97-AF65-F5344CB8AC3E}">
        <p14:creationId xmlns:p14="http://schemas.microsoft.com/office/powerpoint/2010/main" val="17202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9E10-1DE7-8645-8868-710B1C78C26C}"/>
              </a:ext>
            </a:extLst>
          </p:cNvPr>
          <p:cNvSpPr>
            <a:spLocks noGrp="1"/>
          </p:cNvSpPr>
          <p:nvPr>
            <p:ph type="title"/>
          </p:nvPr>
        </p:nvSpPr>
        <p:spPr>
          <a:xfrm>
            <a:off x="5282381" y="629266"/>
            <a:ext cx="4767471" cy="1641986"/>
          </a:xfrm>
        </p:spPr>
        <p:txBody>
          <a:bodyPr>
            <a:normAutofit/>
          </a:bodyPr>
          <a:lstStyle/>
          <a:p>
            <a:pPr>
              <a:lnSpc>
                <a:spcPct val="90000"/>
              </a:lnSpc>
            </a:pPr>
            <a:r>
              <a:rPr lang="en-US" sz="3600"/>
              <a:t>Play and Developmental Theory</a:t>
            </a:r>
          </a:p>
        </p:txBody>
      </p:sp>
      <p:pic>
        <p:nvPicPr>
          <p:cNvPr id="5" name="Picture 4">
            <a:extLst>
              <a:ext uri="{FF2B5EF4-FFF2-40B4-BE49-F238E27FC236}">
                <a16:creationId xmlns:a16="http://schemas.microsoft.com/office/drawing/2014/main" id="{406E8685-FF07-2040-9C67-E165342E8F0F}"/>
              </a:ext>
            </a:extLst>
          </p:cNvPr>
          <p:cNvPicPr>
            <a:picLocks noChangeAspect="1"/>
          </p:cNvPicPr>
          <p:nvPr/>
        </p:nvPicPr>
        <p:blipFill rotWithShape="1">
          <a:blip r:embed="rId3"/>
          <a:srcRect r="14082" b="1"/>
          <a:stretch/>
        </p:blipFill>
        <p:spPr>
          <a:xfrm>
            <a:off x="-1" y="10"/>
            <a:ext cx="4634680" cy="6857990"/>
          </a:xfrm>
          <a:prstGeom prst="rect">
            <a:avLst/>
          </a:prstGeom>
        </p:spPr>
      </p:pic>
      <p:sp>
        <p:nvSpPr>
          <p:cNvPr id="4" name="Slide Number Placeholder 3">
            <a:extLst>
              <a:ext uri="{FF2B5EF4-FFF2-40B4-BE49-F238E27FC236}">
                <a16:creationId xmlns:a16="http://schemas.microsoft.com/office/drawing/2014/main" id="{F38A6987-A8E5-9B4B-9EAD-C2EA4FF45DCB}"/>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18</a:t>
            </a:fld>
            <a:endParaRPr lang="en-US"/>
          </a:p>
        </p:txBody>
      </p:sp>
      <p:sp>
        <p:nvSpPr>
          <p:cNvPr id="3" name="Content Placeholder 2">
            <a:extLst>
              <a:ext uri="{FF2B5EF4-FFF2-40B4-BE49-F238E27FC236}">
                <a16:creationId xmlns:a16="http://schemas.microsoft.com/office/drawing/2014/main" id="{B2B22AB1-9242-0F47-833D-3E9567898F5D}"/>
              </a:ext>
            </a:extLst>
          </p:cNvPr>
          <p:cNvSpPr>
            <a:spLocks noGrp="1"/>
          </p:cNvSpPr>
          <p:nvPr>
            <p:ph idx="1"/>
          </p:nvPr>
        </p:nvSpPr>
        <p:spPr>
          <a:xfrm>
            <a:off x="5282381" y="2438400"/>
            <a:ext cx="4767471" cy="3809999"/>
          </a:xfrm>
        </p:spPr>
        <p:txBody>
          <a:bodyPr>
            <a:normAutofit/>
          </a:bodyPr>
          <a:lstStyle/>
          <a:p>
            <a:pPr marL="0" indent="0">
              <a:lnSpc>
                <a:spcPct val="90000"/>
              </a:lnSpc>
              <a:buNone/>
            </a:pPr>
            <a:r>
              <a:rPr lang="en-US" sz="1600"/>
              <a:t>George Herbert Mead (1934)</a:t>
            </a:r>
          </a:p>
          <a:p>
            <a:pPr>
              <a:lnSpc>
                <a:spcPct val="90000"/>
              </a:lnSpc>
            </a:pPr>
            <a:r>
              <a:rPr lang="en-US" sz="1600"/>
              <a:t>The Play Stage: Preschoolers and Elementary-school children transform from self to other through play. (Role Playing (</a:t>
            </a:r>
            <a:r>
              <a:rPr lang="en-US" sz="1600" err="1"/>
              <a:t>Smilansky</a:t>
            </a:r>
            <a:r>
              <a:rPr lang="en-US" sz="1600"/>
              <a:t>, 1968)).</a:t>
            </a:r>
          </a:p>
          <a:p>
            <a:pPr>
              <a:lnSpc>
                <a:spcPct val="90000"/>
              </a:lnSpc>
            </a:pPr>
            <a:r>
              <a:rPr lang="en-US" sz="1600"/>
              <a:t>The Game Stage: Complex Role Playing in which the child begins to understand and apply representations of others in self, such as changing voices when a child pretends to be a teacher.</a:t>
            </a:r>
          </a:p>
          <a:p>
            <a:pPr>
              <a:lnSpc>
                <a:spcPct val="90000"/>
              </a:lnSpc>
            </a:pPr>
            <a:r>
              <a:rPr lang="en-US" sz="1600"/>
              <a:t>The Generalized Other Stage: The child has a metacognitive perspective on the larger framework (schema) in which an action takes place. Children become interested in games with rules.</a:t>
            </a:r>
          </a:p>
        </p:txBody>
      </p:sp>
    </p:spTree>
    <p:extLst>
      <p:ext uri="{BB962C8B-B14F-4D97-AF65-F5344CB8AC3E}">
        <p14:creationId xmlns:p14="http://schemas.microsoft.com/office/powerpoint/2010/main" val="20091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1"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8EB5E60-E968-AF4B-8B69-7785B71D538E}"/>
              </a:ext>
            </a:extLst>
          </p:cNvPr>
          <p:cNvSpPr>
            <a:spLocks noGrp="1"/>
          </p:cNvSpPr>
          <p:nvPr>
            <p:ph type="title"/>
          </p:nvPr>
        </p:nvSpPr>
        <p:spPr>
          <a:xfrm>
            <a:off x="648930" y="629267"/>
            <a:ext cx="9252154" cy="1016654"/>
          </a:xfrm>
        </p:spPr>
        <p:txBody>
          <a:bodyPr>
            <a:normAutofit/>
          </a:bodyPr>
          <a:lstStyle/>
          <a:p>
            <a:r>
              <a:rPr lang="en-US"/>
              <a:t>Thinking About DAP &amp; </a:t>
            </a:r>
            <a:r>
              <a:rPr lang="en-US" err="1"/>
              <a:t>PlAY</a:t>
            </a:r>
            <a:endParaRPr lang="en-US"/>
          </a:p>
        </p:txBody>
      </p:sp>
      <p:sp>
        <p:nvSpPr>
          <p:cNvPr id="6" name="Slide Number Placeholder 5">
            <a:extLst>
              <a:ext uri="{FF2B5EF4-FFF2-40B4-BE49-F238E27FC236}">
                <a16:creationId xmlns:a16="http://schemas.microsoft.com/office/drawing/2014/main" id="{1902BA2A-E557-4D4C-9DDD-1F04267D035D}"/>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19</a:t>
            </a:fld>
            <a:endParaRPr lang="en-US"/>
          </a:p>
        </p:txBody>
      </p:sp>
      <p:sp>
        <p:nvSpPr>
          <p:cNvPr id="13" name="Rectangle 12">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D97601A7-F3FF-B941-A28C-190EB1900EFF}"/>
              </a:ext>
            </a:extLst>
          </p:cNvPr>
          <p:cNvSpPr>
            <a:spLocks noGrp="1"/>
          </p:cNvSpPr>
          <p:nvPr>
            <p:ph idx="1"/>
          </p:nvPr>
        </p:nvSpPr>
        <p:spPr>
          <a:xfrm>
            <a:off x="648931" y="2548281"/>
            <a:ext cx="5122606" cy="3658689"/>
          </a:xfrm>
        </p:spPr>
        <p:txBody>
          <a:bodyPr>
            <a:normAutofit/>
          </a:bodyPr>
          <a:lstStyle/>
          <a:p>
            <a:r>
              <a:rPr lang="en-US">
                <a:solidFill>
                  <a:schemeClr val="bg1"/>
                </a:solidFill>
              </a:rPr>
              <a:t>Examine the Handout (12 Basic Principles of Development) (See attachment in Discussion)</a:t>
            </a:r>
          </a:p>
          <a:p>
            <a:r>
              <a:rPr lang="en-US">
                <a:solidFill>
                  <a:schemeClr val="bg1"/>
                </a:solidFill>
              </a:rPr>
              <a:t>Describe, explain and give examples of how PLAY can address </a:t>
            </a:r>
            <a:r>
              <a:rPr lang="en-US" u="sng">
                <a:solidFill>
                  <a:schemeClr val="bg1"/>
                </a:solidFill>
              </a:rPr>
              <a:t>three</a:t>
            </a:r>
            <a:r>
              <a:rPr lang="en-US">
                <a:solidFill>
                  <a:schemeClr val="bg1"/>
                </a:solidFill>
              </a:rPr>
              <a:t> of the 12 Developmental Principles.</a:t>
            </a:r>
          </a:p>
          <a:p>
            <a:r>
              <a:rPr lang="en-US">
                <a:solidFill>
                  <a:schemeClr val="bg1"/>
                </a:solidFill>
              </a:rPr>
              <a:t>Use your Textbook to highlight key vocabulary.</a:t>
            </a:r>
          </a:p>
        </p:txBody>
      </p:sp>
      <p:pic>
        <p:nvPicPr>
          <p:cNvPr id="5" name="Picture 4">
            <a:extLst>
              <a:ext uri="{FF2B5EF4-FFF2-40B4-BE49-F238E27FC236}">
                <a16:creationId xmlns:a16="http://schemas.microsoft.com/office/drawing/2014/main" id="{C5934A97-28B5-C84D-A80E-3A424FB7FA6E}"/>
              </a:ext>
            </a:extLst>
          </p:cNvPr>
          <p:cNvPicPr>
            <a:picLocks noChangeAspect="1"/>
          </p:cNvPicPr>
          <p:nvPr/>
        </p:nvPicPr>
        <p:blipFill>
          <a:blip r:embed="rId3"/>
          <a:stretch>
            <a:fillRect/>
          </a:stretch>
        </p:blipFill>
        <p:spPr>
          <a:xfrm>
            <a:off x="6091916" y="2565385"/>
            <a:ext cx="5451627" cy="3627809"/>
          </a:xfrm>
          <a:prstGeom prst="rect">
            <a:avLst/>
          </a:prstGeom>
          <a:effectLst/>
        </p:spPr>
      </p:pic>
    </p:spTree>
    <p:extLst>
      <p:ext uri="{BB962C8B-B14F-4D97-AF65-F5344CB8AC3E}">
        <p14:creationId xmlns:p14="http://schemas.microsoft.com/office/powerpoint/2010/main" val="336522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D29D-F064-7243-944C-07DD339BB740}"/>
              </a:ext>
            </a:extLst>
          </p:cNvPr>
          <p:cNvSpPr>
            <a:spLocks noGrp="1"/>
          </p:cNvSpPr>
          <p:nvPr>
            <p:ph type="title"/>
          </p:nvPr>
        </p:nvSpPr>
        <p:spPr>
          <a:xfrm>
            <a:off x="648930" y="629266"/>
            <a:ext cx="9252154" cy="1223983"/>
          </a:xfrm>
        </p:spPr>
        <p:txBody>
          <a:bodyPr>
            <a:normAutofit/>
          </a:bodyPr>
          <a:lstStyle/>
          <a:p>
            <a:pPr>
              <a:lnSpc>
                <a:spcPct val="90000"/>
              </a:lnSpc>
            </a:pPr>
            <a:r>
              <a:rPr lang="en-US" sz="3900"/>
              <a:t>History: Johnson’s War on Poverty and Head Start</a:t>
            </a:r>
          </a:p>
        </p:txBody>
      </p:sp>
      <p:sp>
        <p:nvSpPr>
          <p:cNvPr id="5" name="Slide Number Placeholder 4">
            <a:extLst>
              <a:ext uri="{FF2B5EF4-FFF2-40B4-BE49-F238E27FC236}">
                <a16:creationId xmlns:a16="http://schemas.microsoft.com/office/drawing/2014/main" id="{886BFFD4-F4C6-8C4C-BFE9-61D805BFFB3C}"/>
              </a:ext>
            </a:extLst>
          </p:cNvPr>
          <p:cNvSpPr>
            <a:spLocks noGrp="1"/>
          </p:cNvSpPr>
          <p:nvPr>
            <p:ph type="sldNum" sz="quarter" idx="12"/>
          </p:nvPr>
        </p:nvSpPr>
        <p:spPr>
          <a:xfrm>
            <a:off x="10352540" y="295729"/>
            <a:ext cx="838199" cy="767687"/>
          </a:xfrm>
        </p:spPr>
        <p:txBody>
          <a:bodyPr>
            <a:normAutofit/>
          </a:bodyPr>
          <a:lstStyle/>
          <a:p>
            <a:pPr>
              <a:spcAft>
                <a:spcPts val="600"/>
              </a:spcAft>
            </a:pPr>
            <a:fld id="{E74C5337-96BB-814A-8892-B393AADAAA81}" type="slidenum">
              <a:rPr lang="en-US" smtClean="0"/>
              <a:pPr>
                <a:spcAft>
                  <a:spcPts val="600"/>
                </a:spcAft>
              </a:pPr>
              <a:t>2</a:t>
            </a:fld>
            <a:endParaRPr lang="en-US"/>
          </a:p>
        </p:txBody>
      </p:sp>
      <p:pic>
        <p:nvPicPr>
          <p:cNvPr id="4" name="Picture 3">
            <a:extLst>
              <a:ext uri="{FF2B5EF4-FFF2-40B4-BE49-F238E27FC236}">
                <a16:creationId xmlns:a16="http://schemas.microsoft.com/office/drawing/2014/main" id="{616F707C-F3E4-E241-92A8-C2E6A311D732}"/>
              </a:ext>
            </a:extLst>
          </p:cNvPr>
          <p:cNvPicPr>
            <a:picLocks noChangeAspect="1"/>
          </p:cNvPicPr>
          <p:nvPr/>
        </p:nvPicPr>
        <p:blipFill rotWithShape="1">
          <a:blip r:embed="rId3"/>
          <a:srcRect l="22860" r="13151" b="-2"/>
          <a:stretch/>
        </p:blipFill>
        <p:spPr>
          <a:xfrm>
            <a:off x="648930" y="2052213"/>
            <a:ext cx="3413671" cy="4196185"/>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A7376826-8884-DB42-B490-3B8D68B33437}"/>
              </a:ext>
            </a:extLst>
          </p:cNvPr>
          <p:cNvSpPr>
            <a:spLocks noGrp="1"/>
          </p:cNvSpPr>
          <p:nvPr>
            <p:ph idx="1"/>
          </p:nvPr>
        </p:nvSpPr>
        <p:spPr>
          <a:xfrm>
            <a:off x="4725386" y="2052214"/>
            <a:ext cx="6369309" cy="4196185"/>
          </a:xfrm>
        </p:spPr>
        <p:txBody>
          <a:bodyPr>
            <a:normAutofit/>
          </a:bodyPr>
          <a:lstStyle/>
          <a:p>
            <a:pPr>
              <a:lnSpc>
                <a:spcPct val="90000"/>
              </a:lnSpc>
            </a:pPr>
            <a:r>
              <a:rPr lang="en-US" sz="1000"/>
              <a:t>The Perry Street Preschool: </a:t>
            </a:r>
          </a:p>
          <a:p>
            <a:pPr>
              <a:lnSpc>
                <a:spcPct val="90000"/>
              </a:lnSpc>
            </a:pPr>
            <a:r>
              <a:rPr lang="en-US" sz="1000"/>
              <a:t>The Perry Preschool Project, carried out from 1962 to 1967, provided high-quality preschool education to three- and four-year-old African-American children living in poverty and assessed to be at high risk of school failure. </a:t>
            </a:r>
          </a:p>
          <a:p>
            <a:pPr>
              <a:lnSpc>
                <a:spcPct val="90000"/>
              </a:lnSpc>
            </a:pPr>
            <a:r>
              <a:rPr lang="en-US" sz="1000"/>
              <a:t>About 75 percent of the children participated for two school years (at ages 3 and 4); the remainder participated for one year (at age 4). </a:t>
            </a:r>
          </a:p>
          <a:p>
            <a:pPr>
              <a:lnSpc>
                <a:spcPct val="90000"/>
              </a:lnSpc>
            </a:pPr>
            <a:r>
              <a:rPr lang="en-US" sz="1000"/>
              <a:t>The preschool was provided each weekday morning in 2.5-hour sessions taught by certified public school teachers with at least a bachelor’s degree. </a:t>
            </a:r>
          </a:p>
          <a:p>
            <a:pPr>
              <a:lnSpc>
                <a:spcPct val="90000"/>
              </a:lnSpc>
            </a:pPr>
            <a:r>
              <a:rPr lang="en-US" sz="1000"/>
              <a:t>The average child-teacher ratio was 6:1. </a:t>
            </a:r>
          </a:p>
          <a:p>
            <a:pPr>
              <a:lnSpc>
                <a:spcPct val="90000"/>
              </a:lnSpc>
            </a:pPr>
            <a:r>
              <a:rPr lang="en-US" sz="1000"/>
              <a:t>The curriculum emphasized active learning, in which the children engaged in activities that </a:t>
            </a:r>
          </a:p>
          <a:p>
            <a:pPr lvl="1">
              <a:lnSpc>
                <a:spcPct val="90000"/>
              </a:lnSpc>
            </a:pPr>
            <a:r>
              <a:rPr lang="en-US" sz="1000"/>
              <a:t>(</a:t>
            </a:r>
            <a:r>
              <a:rPr lang="en-US" sz="1000" err="1"/>
              <a:t>i</a:t>
            </a:r>
            <a:r>
              <a:rPr lang="en-US" sz="1000"/>
              <a:t>) involved decision making and problem solving, and </a:t>
            </a:r>
          </a:p>
          <a:p>
            <a:pPr lvl="1">
              <a:lnSpc>
                <a:spcPct val="90000"/>
              </a:lnSpc>
            </a:pPr>
            <a:r>
              <a:rPr lang="en-US" sz="1000"/>
              <a:t>(ii) were planned, carried out, and reviewed by the children themselves, with support from adults. </a:t>
            </a:r>
          </a:p>
          <a:p>
            <a:pPr>
              <a:lnSpc>
                <a:spcPct val="90000"/>
              </a:lnSpc>
            </a:pPr>
            <a:r>
              <a:rPr lang="en-US" sz="1000"/>
              <a:t>The teachers also provided a weekly 1.5-hour home visit to each mother and child, designed to involve the mother in the educational process and help implement the preschool curriculum at home. </a:t>
            </a:r>
          </a:p>
          <a:p>
            <a:pPr>
              <a:lnSpc>
                <a:spcPct val="90000"/>
              </a:lnSpc>
            </a:pPr>
            <a:r>
              <a:rPr lang="en-US" sz="1000"/>
              <a:t>The program’s cost was approximately $13,780 per child per school year (in 2017 dollars).</a:t>
            </a:r>
          </a:p>
          <a:p>
            <a:pPr>
              <a:lnSpc>
                <a:spcPct val="90000"/>
              </a:lnSpc>
            </a:pPr>
            <a:endParaRPr lang="en-US" sz="1000"/>
          </a:p>
        </p:txBody>
      </p:sp>
    </p:spTree>
    <p:extLst>
      <p:ext uri="{BB962C8B-B14F-4D97-AF65-F5344CB8AC3E}">
        <p14:creationId xmlns:p14="http://schemas.microsoft.com/office/powerpoint/2010/main" val="3802611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E7504247-9483-41AE-9B01-B52DDABF2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9DF9FEB-2A8C-DF4A-9E77-69CAD1ED37A0}"/>
              </a:ext>
            </a:extLst>
          </p:cNvPr>
          <p:cNvSpPr>
            <a:spLocks noGrp="1"/>
          </p:cNvSpPr>
          <p:nvPr>
            <p:ph type="title"/>
          </p:nvPr>
        </p:nvSpPr>
        <p:spPr>
          <a:xfrm>
            <a:off x="648930" y="629267"/>
            <a:ext cx="9252154" cy="1016654"/>
          </a:xfrm>
        </p:spPr>
        <p:txBody>
          <a:bodyPr>
            <a:normAutofit/>
          </a:bodyPr>
          <a:lstStyle/>
          <a:p>
            <a:r>
              <a:rPr lang="en-US" dirty="0"/>
              <a:t>Review: What is Curriculum?</a:t>
            </a:r>
          </a:p>
        </p:txBody>
      </p:sp>
      <p:sp>
        <p:nvSpPr>
          <p:cNvPr id="5" name="Slide Number Placeholder 4">
            <a:extLst>
              <a:ext uri="{FF2B5EF4-FFF2-40B4-BE49-F238E27FC236}">
                <a16:creationId xmlns:a16="http://schemas.microsoft.com/office/drawing/2014/main" id="{7B98247E-14B9-B346-9738-E35450910CD2}"/>
              </a:ext>
            </a:extLst>
          </p:cNvPr>
          <p:cNvSpPr>
            <a:spLocks noGrp="1"/>
          </p:cNvSpPr>
          <p:nvPr>
            <p:ph type="sldNum" sz="quarter" idx="12"/>
          </p:nvPr>
        </p:nvSpPr>
        <p:spPr>
          <a:xfrm>
            <a:off x="10352540" y="295729"/>
            <a:ext cx="838199" cy="767687"/>
          </a:xfrm>
        </p:spPr>
        <p:txBody>
          <a:bodyPr>
            <a:normAutofit/>
          </a:bodyPr>
          <a:lstStyle/>
          <a:p>
            <a:pPr>
              <a:spcAft>
                <a:spcPts val="600"/>
              </a:spcAft>
            </a:pPr>
            <a:fld id="{E74C5337-96BB-814A-8892-B393AADAAA81}" type="slidenum">
              <a:rPr lang="en-US" smtClean="0"/>
              <a:pPr>
                <a:spcAft>
                  <a:spcPts val="600"/>
                </a:spcAft>
              </a:pPr>
              <a:t>20</a:t>
            </a:fld>
            <a:endParaRPr lang="en-US"/>
          </a:p>
        </p:txBody>
      </p:sp>
      <p:sp>
        <p:nvSpPr>
          <p:cNvPr id="12" name="Rectangle 11">
            <a:extLst>
              <a:ext uri="{FF2B5EF4-FFF2-40B4-BE49-F238E27FC236}">
                <a16:creationId xmlns:a16="http://schemas.microsoft.com/office/drawing/2014/main" id="{546B6683-A4E0-4407-A813-3EC9566D0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7F483435-E587-4D6F-84AF-780EDA153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id="{8F2F3F73-227C-9B49-875E-1A8FBCEC65D0}"/>
              </a:ext>
            </a:extLst>
          </p:cNvPr>
          <p:cNvPicPr>
            <a:picLocks noChangeAspect="1"/>
          </p:cNvPicPr>
          <p:nvPr/>
        </p:nvPicPr>
        <p:blipFill>
          <a:blip r:embed="rId3"/>
          <a:stretch>
            <a:fillRect/>
          </a:stretch>
        </p:blipFill>
        <p:spPr>
          <a:xfrm>
            <a:off x="653484" y="3383990"/>
            <a:ext cx="3981199" cy="1990599"/>
          </a:xfrm>
          <a:prstGeom prst="rect">
            <a:avLst/>
          </a:prstGeom>
          <a:effectLst/>
        </p:spPr>
      </p:pic>
      <p:sp>
        <p:nvSpPr>
          <p:cNvPr id="3" name="Content Placeholder 2">
            <a:extLst>
              <a:ext uri="{FF2B5EF4-FFF2-40B4-BE49-F238E27FC236}">
                <a16:creationId xmlns:a16="http://schemas.microsoft.com/office/drawing/2014/main" id="{6CDB80FF-6D45-0141-A128-F8E9CA301057}"/>
              </a:ext>
            </a:extLst>
          </p:cNvPr>
          <p:cNvSpPr>
            <a:spLocks noGrp="1"/>
          </p:cNvSpPr>
          <p:nvPr>
            <p:ph idx="1"/>
          </p:nvPr>
        </p:nvSpPr>
        <p:spPr>
          <a:xfrm>
            <a:off x="4955286" y="2548281"/>
            <a:ext cx="6588409" cy="3658689"/>
          </a:xfrm>
        </p:spPr>
        <p:txBody>
          <a:bodyPr>
            <a:normAutofit/>
          </a:bodyPr>
          <a:lstStyle/>
          <a:p>
            <a:pPr marL="0" indent="0">
              <a:lnSpc>
                <a:spcPct val="90000"/>
              </a:lnSpc>
              <a:buNone/>
            </a:pPr>
            <a:r>
              <a:rPr lang="en-US" sz="1100" dirty="0">
                <a:solidFill>
                  <a:schemeClr val="bg1"/>
                </a:solidFill>
              </a:rPr>
              <a:t>Key questions:</a:t>
            </a:r>
          </a:p>
          <a:p>
            <a:pPr>
              <a:lnSpc>
                <a:spcPct val="90000"/>
              </a:lnSpc>
            </a:pPr>
            <a:r>
              <a:rPr lang="en-US" sz="1100" dirty="0">
                <a:solidFill>
                  <a:schemeClr val="bg1"/>
                </a:solidFill>
              </a:rPr>
              <a:t>What is taught (content) </a:t>
            </a:r>
          </a:p>
          <a:p>
            <a:pPr>
              <a:lnSpc>
                <a:spcPct val="90000"/>
              </a:lnSpc>
            </a:pPr>
            <a:r>
              <a:rPr lang="en-US" sz="1100" dirty="0">
                <a:solidFill>
                  <a:schemeClr val="bg1"/>
                </a:solidFill>
              </a:rPr>
              <a:t>How it will be taught (methods)</a:t>
            </a:r>
          </a:p>
          <a:p>
            <a:pPr>
              <a:lnSpc>
                <a:spcPct val="90000"/>
              </a:lnSpc>
            </a:pPr>
            <a:r>
              <a:rPr lang="en-US" sz="1100" dirty="0">
                <a:solidFill>
                  <a:schemeClr val="bg1"/>
                </a:solidFill>
              </a:rPr>
              <a:t>Who should decide?</a:t>
            </a:r>
          </a:p>
          <a:p>
            <a:pPr marL="0" indent="0">
              <a:lnSpc>
                <a:spcPct val="90000"/>
              </a:lnSpc>
              <a:buNone/>
            </a:pPr>
            <a:endParaRPr lang="en-US" sz="1100" dirty="0">
              <a:solidFill>
                <a:schemeClr val="bg1"/>
              </a:solidFill>
            </a:endParaRPr>
          </a:p>
          <a:p>
            <a:pPr marL="457200" lvl="1" indent="0">
              <a:lnSpc>
                <a:spcPct val="90000"/>
              </a:lnSpc>
              <a:buNone/>
            </a:pPr>
            <a:r>
              <a:rPr lang="en-US" sz="1100" dirty="0">
                <a:solidFill>
                  <a:schemeClr val="bg1"/>
                </a:solidFill>
              </a:rPr>
              <a:t>Key sub-questions:</a:t>
            </a:r>
          </a:p>
          <a:p>
            <a:pPr lvl="1">
              <a:lnSpc>
                <a:spcPct val="90000"/>
              </a:lnSpc>
            </a:pPr>
            <a:r>
              <a:rPr lang="en-US" sz="1100" dirty="0">
                <a:solidFill>
                  <a:schemeClr val="bg1"/>
                </a:solidFill>
              </a:rPr>
              <a:t>What are the beliefs, values, norms or attitudes are key for the society/school?</a:t>
            </a:r>
          </a:p>
          <a:p>
            <a:pPr lvl="1">
              <a:lnSpc>
                <a:spcPct val="90000"/>
              </a:lnSpc>
            </a:pPr>
            <a:r>
              <a:rPr lang="en-US" sz="1100" dirty="0">
                <a:solidFill>
                  <a:schemeClr val="bg1"/>
                </a:solidFill>
              </a:rPr>
              <a:t>Is there key academic content that must be learned?</a:t>
            </a:r>
          </a:p>
          <a:p>
            <a:pPr lvl="1">
              <a:lnSpc>
                <a:spcPct val="90000"/>
              </a:lnSpc>
            </a:pPr>
            <a:r>
              <a:rPr lang="en-US" sz="1100" dirty="0">
                <a:solidFill>
                  <a:schemeClr val="bg1"/>
                </a:solidFill>
              </a:rPr>
              <a:t>How should the values and content be organized across PreK-12, One Grade, One School Year, One Month, One Day, One Hour?</a:t>
            </a:r>
          </a:p>
          <a:p>
            <a:pPr marL="0" indent="0">
              <a:lnSpc>
                <a:spcPct val="90000"/>
              </a:lnSpc>
              <a:buNone/>
            </a:pPr>
            <a:endParaRPr lang="en-US" sz="1100" dirty="0">
              <a:solidFill>
                <a:schemeClr val="bg1"/>
              </a:solidFill>
            </a:endParaRPr>
          </a:p>
          <a:p>
            <a:pPr marL="0" indent="0">
              <a:lnSpc>
                <a:spcPct val="90000"/>
              </a:lnSpc>
              <a:buNone/>
            </a:pPr>
            <a:r>
              <a:rPr lang="en-US" sz="1100" dirty="0">
                <a:solidFill>
                  <a:schemeClr val="bg1"/>
                </a:solidFill>
              </a:rPr>
              <a:t>Desired and identifiable goals that are important in young children’s learning, development, and later school success.</a:t>
            </a:r>
          </a:p>
          <a:p>
            <a:pPr>
              <a:lnSpc>
                <a:spcPct val="90000"/>
              </a:lnSpc>
            </a:pPr>
            <a:endParaRPr lang="en-US" sz="1100" dirty="0">
              <a:solidFill>
                <a:schemeClr val="bg1"/>
              </a:solidFill>
            </a:endParaRPr>
          </a:p>
          <a:p>
            <a:pPr>
              <a:lnSpc>
                <a:spcPct val="90000"/>
              </a:lnSpc>
            </a:pPr>
            <a:endParaRPr lang="en-US" sz="1100" dirty="0">
              <a:solidFill>
                <a:schemeClr val="bg1"/>
              </a:solidFill>
            </a:endParaRPr>
          </a:p>
        </p:txBody>
      </p:sp>
    </p:spTree>
    <p:extLst>
      <p:ext uri="{BB962C8B-B14F-4D97-AF65-F5344CB8AC3E}">
        <p14:creationId xmlns:p14="http://schemas.microsoft.com/office/powerpoint/2010/main" val="2993916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53EF2A-E126-4B21-AC3D-7BF4258F6D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3BBC4FB4-19BD-4626-A293-D8411F0E28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6BAB8189-D27D-423E-B154-5E4DFD3F5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3122E102-9E03-43D3-B783-795507F4D1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7" name="Picture 16">
            <a:extLst>
              <a:ext uri="{FF2B5EF4-FFF2-40B4-BE49-F238E27FC236}">
                <a16:creationId xmlns:a16="http://schemas.microsoft.com/office/drawing/2014/main" id="{6AF0C8C1-0967-4B1A-9850-8B4AF2F3F3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9" name="Rectangle 18">
            <a:extLst>
              <a:ext uri="{FF2B5EF4-FFF2-40B4-BE49-F238E27FC236}">
                <a16:creationId xmlns:a16="http://schemas.microsoft.com/office/drawing/2014/main" id="{7DD20243-46C6-46E5-A705-B67ADDC88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25" name="Freeform: Shape 2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308860FB-8EF2-4D4E-91F7-7D11CD2305D3}"/>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E74C5337-96BB-814A-8892-B393AADAAA81}" type="slidenum">
              <a:rPr lang="en-US">
                <a:solidFill>
                  <a:srgbClr val="FFFFFF"/>
                </a:solidFill>
              </a:rPr>
              <a:pPr>
                <a:spcAft>
                  <a:spcPts val="600"/>
                </a:spcAft>
              </a:pPr>
              <a:t>21</a:t>
            </a:fld>
            <a:endParaRPr lang="en-US">
              <a:solidFill>
                <a:srgbClr val="FFFFFF"/>
              </a:solidFill>
            </a:endParaRPr>
          </a:p>
        </p:txBody>
      </p:sp>
      <p:sp>
        <p:nvSpPr>
          <p:cNvPr id="4" name="TextBox 3">
            <a:extLst>
              <a:ext uri="{FF2B5EF4-FFF2-40B4-BE49-F238E27FC236}">
                <a16:creationId xmlns:a16="http://schemas.microsoft.com/office/drawing/2014/main" id="{104632E7-7BC0-AC46-8BEE-3FF57447EA32}"/>
              </a:ext>
            </a:extLst>
          </p:cNvPr>
          <p:cNvSpPr txBox="1"/>
          <p:nvPr/>
        </p:nvSpPr>
        <p:spPr>
          <a:xfrm>
            <a:off x="653143" y="1645920"/>
            <a:ext cx="3522879" cy="4470821"/>
          </a:xfrm>
          <a:prstGeom prst="rect">
            <a:avLst/>
          </a:prstGeom>
        </p:spPr>
        <p:txBody>
          <a:bodyPr vert="horz" lIns="91440" tIns="45720" rIns="91440" bIns="45720" rtlCol="0" anchor="t">
            <a:normAutofit/>
          </a:bodyPr>
          <a:lstStyle/>
          <a:p>
            <a:pPr algn="r">
              <a:spcBef>
                <a:spcPct val="0"/>
              </a:spcBef>
              <a:spcAft>
                <a:spcPts val="600"/>
              </a:spcAft>
            </a:pPr>
            <a:r>
              <a:rPr lang="en-US" sz="4200">
                <a:solidFill>
                  <a:srgbClr val="FFFFFF"/>
                </a:solidFill>
                <a:latin typeface="+mj-lt"/>
                <a:ea typeface="+mj-ea"/>
                <a:cs typeface="+mj-cs"/>
              </a:rPr>
              <a:t>Standards vs. Curriculum</a:t>
            </a:r>
          </a:p>
        </p:txBody>
      </p:sp>
      <p:sp>
        <p:nvSpPr>
          <p:cNvPr id="2" name="Rectangle 1">
            <a:extLst>
              <a:ext uri="{FF2B5EF4-FFF2-40B4-BE49-F238E27FC236}">
                <a16:creationId xmlns:a16="http://schemas.microsoft.com/office/drawing/2014/main" id="{7F912A24-6AA7-1E4B-B62A-14E84A54E6DB}"/>
              </a:ext>
            </a:extLst>
          </p:cNvPr>
          <p:cNvSpPr/>
          <p:nvPr/>
        </p:nvSpPr>
        <p:spPr>
          <a:xfrm>
            <a:off x="4990912" y="1143000"/>
            <a:ext cx="6747201" cy="5536096"/>
          </a:xfrm>
          <a:prstGeom prst="rect">
            <a:avLst/>
          </a:prstGeom>
        </p:spPr>
        <p:txBody>
          <a:bodyPr vert="horz" lIns="91440" tIns="45720" rIns="91440" bIns="45720" rtlCol="0">
            <a:noAutofit/>
          </a:bodyPr>
          <a:lstStyle/>
          <a:p>
            <a:pPr marL="342900" indent="-342900">
              <a:lnSpc>
                <a:spcPct val="90000"/>
              </a:lnSpc>
              <a:spcBef>
                <a:spcPts val="1000"/>
              </a:spcBef>
              <a:buClr>
                <a:schemeClr val="accent1"/>
              </a:buClr>
              <a:buSzPct val="80000"/>
              <a:buFont typeface="Wingdings 3" charset="2"/>
              <a:buChar char=""/>
            </a:pPr>
            <a:r>
              <a:rPr lang="en-US" sz="1400" dirty="0">
                <a:effectLst/>
                <a:latin typeface="+mj-lt"/>
                <a:ea typeface="+mj-ea"/>
                <a:cs typeface="+mj-cs"/>
              </a:rPr>
              <a:t>There is a fundamental difference between standards and curriculum. </a:t>
            </a:r>
          </a:p>
          <a:p>
            <a:pPr marL="342900" indent="-342900">
              <a:lnSpc>
                <a:spcPct val="90000"/>
              </a:lnSpc>
              <a:spcBef>
                <a:spcPts val="1000"/>
              </a:spcBef>
              <a:buClr>
                <a:schemeClr val="accent1"/>
              </a:buClr>
              <a:buSzPct val="80000"/>
              <a:buFont typeface="Wingdings 3" charset="2"/>
              <a:buChar char=""/>
            </a:pPr>
            <a:endParaRPr lang="en-US" sz="1400" dirty="0">
              <a:latin typeface="+mj-lt"/>
              <a:ea typeface="+mj-ea"/>
              <a:cs typeface="+mj-cs"/>
            </a:endParaRPr>
          </a:p>
          <a:p>
            <a:pPr marL="342900" indent="-342900">
              <a:lnSpc>
                <a:spcPct val="90000"/>
              </a:lnSpc>
              <a:spcBef>
                <a:spcPts val="1000"/>
              </a:spcBef>
              <a:buClr>
                <a:schemeClr val="accent1"/>
              </a:buClr>
              <a:buSzPct val="80000"/>
              <a:buFont typeface="Wingdings 3" charset="2"/>
              <a:buChar char=""/>
            </a:pPr>
            <a:r>
              <a:rPr lang="en-US" sz="1400" dirty="0">
                <a:effectLst/>
                <a:latin typeface="+mj-lt"/>
                <a:ea typeface="+mj-ea"/>
                <a:cs typeface="+mj-cs"/>
              </a:rPr>
              <a:t>In order to discuss improving student performance, </a:t>
            </a:r>
            <a:r>
              <a:rPr lang="en-US" sz="1400" u="none" strike="noStrike" dirty="0">
                <a:effectLst/>
                <a:latin typeface="+mj-lt"/>
                <a:ea typeface="+mj-ea"/>
                <a:cs typeface="+mj-cs"/>
                <a:hlinkClick r:id="rId6">
                  <a:extLst>
                    <a:ext uri="{A12FA001-AC4F-418D-AE19-62706E023703}">
                      <ahyp:hlinkClr xmlns:ahyp="http://schemas.microsoft.com/office/drawing/2018/hyperlinkcolor" val="tx"/>
                    </a:ext>
                  </a:extLst>
                </a:hlinkClick>
              </a:rPr>
              <a:t>a standard must be set by which student success will be judged</a:t>
            </a:r>
            <a:r>
              <a:rPr lang="en-US" sz="1400" dirty="0">
                <a:effectLst/>
                <a:latin typeface="+mj-lt"/>
                <a:ea typeface="+mj-ea"/>
                <a:cs typeface="+mj-cs"/>
              </a:rPr>
              <a:t>, and that is what the common standards are trying to do—define standards that define success.</a:t>
            </a:r>
          </a:p>
          <a:p>
            <a:pPr marL="342900" indent="-342900">
              <a:lnSpc>
                <a:spcPct val="90000"/>
              </a:lnSpc>
              <a:spcBef>
                <a:spcPts val="1000"/>
              </a:spcBef>
              <a:buClr>
                <a:schemeClr val="accent1"/>
              </a:buClr>
              <a:buSzPct val="80000"/>
              <a:buFont typeface="Wingdings 3" charset="2"/>
              <a:buChar char=""/>
            </a:pPr>
            <a:endParaRPr lang="en-US" sz="1400" dirty="0">
              <a:effectLst/>
              <a:latin typeface="+mj-lt"/>
              <a:ea typeface="+mj-ea"/>
              <a:cs typeface="+mj-cs"/>
            </a:endParaRPr>
          </a:p>
          <a:p>
            <a:pPr marL="342900" indent="-342900">
              <a:lnSpc>
                <a:spcPct val="90000"/>
              </a:lnSpc>
              <a:spcBef>
                <a:spcPts val="1000"/>
              </a:spcBef>
              <a:buClr>
                <a:schemeClr val="accent1"/>
              </a:buClr>
              <a:buSzPct val="80000"/>
              <a:buFont typeface="Wingdings 3" charset="2"/>
              <a:buChar char=""/>
            </a:pPr>
            <a:r>
              <a:rPr lang="en-US" sz="1400" dirty="0">
                <a:effectLst/>
                <a:latin typeface="+mj-lt"/>
                <a:ea typeface="+mj-ea"/>
                <a:cs typeface="+mj-cs"/>
              </a:rPr>
              <a:t>What </a:t>
            </a:r>
            <a:r>
              <a:rPr lang="en-US" sz="1400" u="sng" dirty="0">
                <a:effectLst/>
                <a:latin typeface="+mj-lt"/>
                <a:ea typeface="+mj-ea"/>
                <a:cs typeface="+mj-cs"/>
              </a:rPr>
              <a:t>skills</a:t>
            </a:r>
            <a:r>
              <a:rPr lang="en-US" sz="1400" dirty="0">
                <a:effectLst/>
                <a:latin typeface="+mj-lt"/>
                <a:ea typeface="+mj-ea"/>
                <a:cs typeface="+mj-cs"/>
              </a:rPr>
              <a:t> do we as a system expect all of our students to know and be able to do? That is the fundamental question the standards are trying to answer.</a:t>
            </a:r>
          </a:p>
          <a:p>
            <a:pPr marL="342900" indent="-342900">
              <a:lnSpc>
                <a:spcPct val="90000"/>
              </a:lnSpc>
              <a:spcBef>
                <a:spcPts val="1000"/>
              </a:spcBef>
              <a:buClr>
                <a:schemeClr val="accent1"/>
              </a:buClr>
              <a:buSzPct val="80000"/>
              <a:buFont typeface="Wingdings 3" charset="2"/>
              <a:buChar char=""/>
            </a:pPr>
            <a:endParaRPr lang="en-US" sz="1400" dirty="0">
              <a:effectLst/>
              <a:latin typeface="+mj-lt"/>
              <a:ea typeface="+mj-ea"/>
              <a:cs typeface="+mj-cs"/>
            </a:endParaRPr>
          </a:p>
          <a:p>
            <a:pPr marL="342900" indent="-342900">
              <a:lnSpc>
                <a:spcPct val="90000"/>
              </a:lnSpc>
              <a:spcBef>
                <a:spcPts val="1000"/>
              </a:spcBef>
              <a:buClr>
                <a:schemeClr val="accent1"/>
              </a:buClr>
              <a:buSzPct val="80000"/>
              <a:buFont typeface="Wingdings 3" charset="2"/>
              <a:buChar char=""/>
            </a:pPr>
            <a:r>
              <a:rPr lang="en-US" sz="1400" dirty="0">
                <a:effectLst/>
                <a:latin typeface="+mj-lt"/>
                <a:ea typeface="+mj-ea"/>
                <a:cs typeface="+mj-cs"/>
              </a:rPr>
              <a:t>Districts then design </a:t>
            </a:r>
            <a:r>
              <a:rPr lang="en-US" sz="1400" u="sng" dirty="0">
                <a:effectLst/>
                <a:latin typeface="+mj-lt"/>
                <a:ea typeface="+mj-ea"/>
                <a:cs typeface="+mj-cs"/>
              </a:rPr>
              <a:t>curriculum</a:t>
            </a:r>
            <a:r>
              <a:rPr lang="en-US" sz="1400" dirty="0">
                <a:effectLst/>
                <a:latin typeface="+mj-lt"/>
                <a:ea typeface="+mj-ea"/>
                <a:cs typeface="+mj-cs"/>
              </a:rPr>
              <a:t> and materials to help their very diverse students </a:t>
            </a:r>
            <a:r>
              <a:rPr lang="en-US" sz="1400" u="sng" dirty="0">
                <a:effectLst/>
                <a:latin typeface="+mj-lt"/>
                <a:ea typeface="+mj-ea"/>
                <a:cs typeface="+mj-cs"/>
              </a:rPr>
              <a:t>meet those standards</a:t>
            </a:r>
            <a:r>
              <a:rPr lang="en-US" sz="1400" dirty="0">
                <a:effectLst/>
                <a:latin typeface="+mj-lt"/>
                <a:ea typeface="+mj-ea"/>
                <a:cs typeface="+mj-cs"/>
              </a:rPr>
              <a:t>. </a:t>
            </a:r>
          </a:p>
          <a:p>
            <a:pPr marL="342900" indent="-342900">
              <a:lnSpc>
                <a:spcPct val="90000"/>
              </a:lnSpc>
              <a:spcBef>
                <a:spcPts val="1000"/>
              </a:spcBef>
              <a:buClr>
                <a:schemeClr val="accent1"/>
              </a:buClr>
              <a:buSzPct val="80000"/>
              <a:buFont typeface="Wingdings 3" charset="2"/>
              <a:buChar char=""/>
            </a:pPr>
            <a:endParaRPr lang="en-US" sz="1400" dirty="0">
              <a:latin typeface="+mj-lt"/>
              <a:ea typeface="+mj-ea"/>
              <a:cs typeface="+mj-cs"/>
            </a:endParaRPr>
          </a:p>
          <a:p>
            <a:pPr marL="800100" lvl="1" indent="-342900">
              <a:lnSpc>
                <a:spcPct val="90000"/>
              </a:lnSpc>
              <a:spcBef>
                <a:spcPts val="1000"/>
              </a:spcBef>
              <a:buClr>
                <a:schemeClr val="accent1"/>
              </a:buClr>
              <a:buSzPct val="80000"/>
              <a:buFont typeface="Wingdings 3" charset="2"/>
              <a:buChar char=""/>
            </a:pPr>
            <a:r>
              <a:rPr lang="en-US" sz="1400" dirty="0">
                <a:effectLst/>
                <a:latin typeface="+mj-lt"/>
                <a:ea typeface="+mj-ea"/>
                <a:cs typeface="+mj-cs"/>
              </a:rPr>
              <a:t>The specific curriculum, instruction, and assessment issues are to be resolved at the local level through the implementation, feedback, and learning process that comes when policies are put in place. </a:t>
            </a:r>
          </a:p>
          <a:p>
            <a:pPr marL="342900" indent="-342900">
              <a:lnSpc>
                <a:spcPct val="90000"/>
              </a:lnSpc>
              <a:spcBef>
                <a:spcPts val="1000"/>
              </a:spcBef>
              <a:buClr>
                <a:schemeClr val="accent1"/>
              </a:buClr>
              <a:buSzPct val="80000"/>
              <a:buFont typeface="Wingdings 3" charset="2"/>
              <a:buChar char=""/>
            </a:pPr>
            <a:endParaRPr lang="en-US" sz="1400" dirty="0">
              <a:latin typeface="+mj-lt"/>
              <a:ea typeface="+mj-ea"/>
              <a:cs typeface="+mj-cs"/>
            </a:endParaRPr>
          </a:p>
          <a:p>
            <a:pPr marL="342900" indent="-342900">
              <a:lnSpc>
                <a:spcPct val="90000"/>
              </a:lnSpc>
              <a:spcBef>
                <a:spcPts val="1000"/>
              </a:spcBef>
              <a:buClr>
                <a:schemeClr val="accent1"/>
              </a:buClr>
              <a:buSzPct val="80000"/>
              <a:buFont typeface="Wingdings 3" charset="2"/>
              <a:buChar char=""/>
            </a:pPr>
            <a:r>
              <a:rPr lang="en-US" sz="1400" dirty="0">
                <a:latin typeface="+mj-lt"/>
                <a:ea typeface="+mj-ea"/>
                <a:cs typeface="+mj-cs"/>
              </a:rPr>
              <a:t>L</a:t>
            </a:r>
            <a:r>
              <a:rPr lang="en-US" sz="1400" dirty="0">
                <a:effectLst/>
                <a:latin typeface="+mj-lt"/>
                <a:ea typeface="+mj-ea"/>
                <a:cs typeface="+mj-cs"/>
              </a:rPr>
              <a:t>ocal people can make local curriculum, instruction, and assessment decisions based on their situations, student needs, and resources.  (Adapted from Education Weekly, 2014)</a:t>
            </a:r>
          </a:p>
        </p:txBody>
      </p:sp>
    </p:spTree>
    <p:extLst>
      <p:ext uri="{BB962C8B-B14F-4D97-AF65-F5344CB8AC3E}">
        <p14:creationId xmlns:p14="http://schemas.microsoft.com/office/powerpoint/2010/main" val="370230875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D7B67C8B-C015-4C06-B886-6316A0BB3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E869D32-F7CF-CB40-83FD-DB9E4013591C}"/>
              </a:ext>
            </a:extLst>
          </p:cNvPr>
          <p:cNvSpPr>
            <a:spLocks noGrp="1"/>
          </p:cNvSpPr>
          <p:nvPr>
            <p:ph type="title"/>
          </p:nvPr>
        </p:nvSpPr>
        <p:spPr>
          <a:xfrm>
            <a:off x="648930" y="629267"/>
            <a:ext cx="9252154" cy="1016654"/>
          </a:xfrm>
        </p:spPr>
        <p:txBody>
          <a:bodyPr>
            <a:normAutofit/>
          </a:bodyPr>
          <a:lstStyle/>
          <a:p>
            <a:r>
              <a:rPr lang="en-US"/>
              <a:t>Is curriculum really just standards?</a:t>
            </a:r>
          </a:p>
        </p:txBody>
      </p:sp>
      <p:sp>
        <p:nvSpPr>
          <p:cNvPr id="5" name="Slide Number Placeholder 4">
            <a:extLst>
              <a:ext uri="{FF2B5EF4-FFF2-40B4-BE49-F238E27FC236}">
                <a16:creationId xmlns:a16="http://schemas.microsoft.com/office/drawing/2014/main" id="{0E1852A3-B0BE-744E-93D2-2325A1B8E051}"/>
              </a:ext>
            </a:extLst>
          </p:cNvPr>
          <p:cNvSpPr>
            <a:spLocks noGrp="1"/>
          </p:cNvSpPr>
          <p:nvPr>
            <p:ph type="sldNum" sz="quarter" idx="12"/>
          </p:nvPr>
        </p:nvSpPr>
        <p:spPr>
          <a:xfrm>
            <a:off x="10352540" y="295729"/>
            <a:ext cx="838199" cy="767687"/>
          </a:xfrm>
        </p:spPr>
        <p:txBody>
          <a:bodyPr>
            <a:normAutofit/>
          </a:bodyPr>
          <a:lstStyle/>
          <a:p>
            <a:pPr>
              <a:spcAft>
                <a:spcPts val="600"/>
              </a:spcAft>
            </a:pPr>
            <a:fld id="{E74C5337-96BB-814A-8892-B393AADAAA81}" type="slidenum">
              <a:rPr lang="en-US" smtClean="0"/>
              <a:pPr>
                <a:spcAft>
                  <a:spcPts val="600"/>
                </a:spcAft>
              </a:pPr>
              <a:t>22</a:t>
            </a:fld>
            <a:endParaRPr lang="en-US"/>
          </a:p>
        </p:txBody>
      </p:sp>
      <p:sp>
        <p:nvSpPr>
          <p:cNvPr id="12" name="Rectangle 11">
            <a:extLst>
              <a:ext uri="{FF2B5EF4-FFF2-40B4-BE49-F238E27FC236}">
                <a16:creationId xmlns:a16="http://schemas.microsoft.com/office/drawing/2014/main" id="{6273E6A2-6B02-4AE4-8309-CB2004F2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53E12C6B-97EC-4BE9-A226-D81D570E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id="{01FCBC62-B349-2240-9B31-78884F903B54}"/>
              </a:ext>
            </a:extLst>
          </p:cNvPr>
          <p:cNvPicPr>
            <a:picLocks noChangeAspect="1"/>
          </p:cNvPicPr>
          <p:nvPr/>
        </p:nvPicPr>
        <p:blipFill>
          <a:blip r:embed="rId3"/>
          <a:stretch>
            <a:fillRect/>
          </a:stretch>
        </p:blipFill>
        <p:spPr>
          <a:xfrm>
            <a:off x="653484" y="2565385"/>
            <a:ext cx="5451627" cy="3627809"/>
          </a:xfrm>
          <a:prstGeom prst="rect">
            <a:avLst/>
          </a:prstGeom>
          <a:effectLst/>
        </p:spPr>
      </p:pic>
      <p:sp>
        <p:nvSpPr>
          <p:cNvPr id="3" name="Content Placeholder 2">
            <a:extLst>
              <a:ext uri="{FF2B5EF4-FFF2-40B4-BE49-F238E27FC236}">
                <a16:creationId xmlns:a16="http://schemas.microsoft.com/office/drawing/2014/main" id="{F8D9C96A-1CF8-6D46-ABF4-732BADDE7E98}"/>
              </a:ext>
            </a:extLst>
          </p:cNvPr>
          <p:cNvSpPr>
            <a:spLocks noGrp="1"/>
          </p:cNvSpPr>
          <p:nvPr>
            <p:ph idx="1"/>
          </p:nvPr>
        </p:nvSpPr>
        <p:spPr>
          <a:xfrm>
            <a:off x="6421089" y="2548281"/>
            <a:ext cx="5122606" cy="3658689"/>
          </a:xfrm>
        </p:spPr>
        <p:txBody>
          <a:bodyPr>
            <a:normAutofit/>
          </a:bodyPr>
          <a:lstStyle/>
          <a:p>
            <a:pPr>
              <a:lnSpc>
                <a:spcPct val="90000"/>
              </a:lnSpc>
            </a:pPr>
            <a:r>
              <a:rPr lang="en-US" sz="1700">
                <a:solidFill>
                  <a:schemeClr val="bg1"/>
                </a:solidFill>
              </a:rPr>
              <a:t>LINK to YOUR LESSON PLAN: After you examined (and selected) the standards for your lesson plan work (last week), you became familiar with CPALMs: </a:t>
            </a:r>
            <a:r>
              <a:rPr lang="en-US" sz="1700">
                <a:solidFill>
                  <a:schemeClr val="bg1"/>
                </a:solidFill>
                <a:hlinkClick r:id="rId4"/>
              </a:rPr>
              <a:t>https://www.cpalms.org/Public/</a:t>
            </a:r>
            <a:endParaRPr lang="en-US" sz="1700">
              <a:solidFill>
                <a:schemeClr val="bg1"/>
              </a:solidFill>
            </a:endParaRPr>
          </a:p>
          <a:p>
            <a:pPr lvl="1">
              <a:lnSpc>
                <a:spcPct val="90000"/>
              </a:lnSpc>
            </a:pPr>
            <a:r>
              <a:rPr lang="en-US" sz="1700">
                <a:solidFill>
                  <a:schemeClr val="bg1"/>
                </a:solidFill>
              </a:rPr>
              <a:t>Are CPALMs curriculum?</a:t>
            </a:r>
          </a:p>
          <a:p>
            <a:pPr lvl="1">
              <a:lnSpc>
                <a:spcPct val="90000"/>
              </a:lnSpc>
            </a:pPr>
            <a:r>
              <a:rPr lang="en-US" sz="1700">
                <a:solidFill>
                  <a:schemeClr val="bg1"/>
                </a:solidFill>
              </a:rPr>
              <a:t>What do CPALMs tell you about curriculum?</a:t>
            </a:r>
          </a:p>
          <a:p>
            <a:pPr lvl="1">
              <a:lnSpc>
                <a:spcPct val="90000"/>
              </a:lnSpc>
            </a:pPr>
            <a:r>
              <a:rPr lang="en-US" sz="1700">
                <a:solidFill>
                  <a:schemeClr val="bg1"/>
                </a:solidFill>
              </a:rPr>
              <a:t>What do CPALMs say about: CONTENT?</a:t>
            </a:r>
          </a:p>
          <a:p>
            <a:pPr lvl="1">
              <a:lnSpc>
                <a:spcPct val="90000"/>
              </a:lnSpc>
            </a:pPr>
            <a:r>
              <a:rPr lang="en-US" sz="1700">
                <a:solidFill>
                  <a:schemeClr val="bg1"/>
                </a:solidFill>
              </a:rPr>
              <a:t>What do CPALMs say about: METHODS or PEDAGOGY?</a:t>
            </a:r>
          </a:p>
          <a:p>
            <a:pPr lvl="1">
              <a:lnSpc>
                <a:spcPct val="90000"/>
              </a:lnSpc>
            </a:pPr>
            <a:endParaRPr lang="en-US" sz="1700">
              <a:solidFill>
                <a:schemeClr val="bg1"/>
              </a:solidFill>
            </a:endParaRPr>
          </a:p>
          <a:p>
            <a:pPr lvl="1">
              <a:lnSpc>
                <a:spcPct val="90000"/>
              </a:lnSpc>
            </a:pPr>
            <a:endParaRPr lang="en-US" sz="1700">
              <a:solidFill>
                <a:schemeClr val="bg1"/>
              </a:solidFill>
            </a:endParaRPr>
          </a:p>
        </p:txBody>
      </p:sp>
    </p:spTree>
    <p:extLst>
      <p:ext uri="{BB962C8B-B14F-4D97-AF65-F5344CB8AC3E}">
        <p14:creationId xmlns:p14="http://schemas.microsoft.com/office/powerpoint/2010/main" val="3035127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5BA8-0D51-EF40-AFEE-4E2FB610A0B0}"/>
              </a:ext>
            </a:extLst>
          </p:cNvPr>
          <p:cNvSpPr>
            <a:spLocks noGrp="1"/>
          </p:cNvSpPr>
          <p:nvPr>
            <p:ph type="title"/>
          </p:nvPr>
        </p:nvSpPr>
        <p:spPr/>
        <p:txBody>
          <a:bodyPr/>
          <a:lstStyle/>
          <a:p>
            <a:r>
              <a:rPr lang="en-US" dirty="0"/>
              <a:t>Parts of Curriculum</a:t>
            </a:r>
          </a:p>
        </p:txBody>
      </p:sp>
      <p:sp>
        <p:nvSpPr>
          <p:cNvPr id="3" name="Slide Number Placeholder 2">
            <a:extLst>
              <a:ext uri="{FF2B5EF4-FFF2-40B4-BE49-F238E27FC236}">
                <a16:creationId xmlns:a16="http://schemas.microsoft.com/office/drawing/2014/main" id="{569AA806-B59B-1749-A8CD-0DD2DE77050C}"/>
              </a:ext>
            </a:extLst>
          </p:cNvPr>
          <p:cNvSpPr>
            <a:spLocks noGrp="1"/>
          </p:cNvSpPr>
          <p:nvPr>
            <p:ph type="sldNum" sz="quarter" idx="12"/>
          </p:nvPr>
        </p:nvSpPr>
        <p:spPr/>
        <p:txBody>
          <a:bodyPr/>
          <a:lstStyle/>
          <a:p>
            <a:fld id="{E74C5337-96BB-814A-8892-B393AADAAA81}" type="slidenum">
              <a:rPr lang="en-US" smtClean="0"/>
              <a:t>23</a:t>
            </a:fld>
            <a:endParaRPr lang="en-US"/>
          </a:p>
        </p:txBody>
      </p:sp>
      <p:sp>
        <p:nvSpPr>
          <p:cNvPr id="4" name="TextBox 3">
            <a:extLst>
              <a:ext uri="{FF2B5EF4-FFF2-40B4-BE49-F238E27FC236}">
                <a16:creationId xmlns:a16="http://schemas.microsoft.com/office/drawing/2014/main" id="{9DCA30BE-9218-4844-95D0-24B2E452A228}"/>
              </a:ext>
            </a:extLst>
          </p:cNvPr>
          <p:cNvSpPr txBox="1"/>
          <p:nvPr/>
        </p:nvSpPr>
        <p:spPr>
          <a:xfrm>
            <a:off x="974035" y="1461052"/>
            <a:ext cx="4999382" cy="4524315"/>
          </a:xfrm>
          <a:prstGeom prst="rect">
            <a:avLst/>
          </a:prstGeom>
          <a:noFill/>
        </p:spPr>
        <p:txBody>
          <a:bodyPr wrap="square" rtlCol="0">
            <a:spAutoFit/>
          </a:bodyPr>
          <a:lstStyle/>
          <a:p>
            <a:pPr marL="285750" indent="-285750">
              <a:buFont typeface="Arial" panose="020B0604020202020204" pitchFamily="34" charset="0"/>
              <a:buChar char="•"/>
            </a:pPr>
            <a:r>
              <a:rPr lang="en-US" sz="2700" b="1" dirty="0">
                <a:solidFill>
                  <a:srgbClr val="0070C0"/>
                </a:solidFill>
              </a:rPr>
              <a:t>Scope</a:t>
            </a:r>
          </a:p>
          <a:p>
            <a:pPr marL="285750" indent="-285750">
              <a:buFont typeface="Arial" panose="020B0604020202020204" pitchFamily="34" charset="0"/>
              <a:buChar char="•"/>
            </a:pPr>
            <a:r>
              <a:rPr lang="en-US" sz="2700" b="1" dirty="0">
                <a:solidFill>
                  <a:schemeClr val="accent1"/>
                </a:solidFill>
              </a:rPr>
              <a:t>Sequence</a:t>
            </a:r>
          </a:p>
          <a:p>
            <a:pPr marL="285750" indent="-285750">
              <a:buFont typeface="Arial" panose="020B0604020202020204" pitchFamily="34" charset="0"/>
              <a:buChar char="•"/>
            </a:pPr>
            <a:r>
              <a:rPr lang="en-US" sz="2700" b="1" dirty="0">
                <a:solidFill>
                  <a:schemeClr val="accent3"/>
                </a:solidFill>
              </a:rPr>
              <a:t>Themes</a:t>
            </a:r>
          </a:p>
          <a:p>
            <a:pPr marL="285750" indent="-285750">
              <a:buFont typeface="Arial" panose="020B0604020202020204" pitchFamily="34" charset="0"/>
              <a:buChar char="•"/>
            </a:pPr>
            <a:r>
              <a:rPr lang="en-US" sz="2700" b="1" dirty="0">
                <a:solidFill>
                  <a:schemeClr val="accent5"/>
                </a:solidFill>
              </a:rPr>
              <a:t>Standards</a:t>
            </a:r>
          </a:p>
          <a:p>
            <a:pPr marL="285750" indent="-285750">
              <a:buFont typeface="Arial" panose="020B0604020202020204" pitchFamily="34" charset="0"/>
              <a:buChar char="•"/>
            </a:pPr>
            <a:r>
              <a:rPr lang="en-US" sz="2700" b="1" dirty="0">
                <a:solidFill>
                  <a:schemeClr val="accent6"/>
                </a:solidFill>
              </a:rPr>
              <a:t>Aims/Goals</a:t>
            </a:r>
          </a:p>
          <a:p>
            <a:pPr marL="285750" indent="-285750">
              <a:buFont typeface="Arial" panose="020B0604020202020204" pitchFamily="34" charset="0"/>
              <a:buChar char="•"/>
            </a:pPr>
            <a:r>
              <a:rPr lang="en-US" sz="2700" b="1" dirty="0">
                <a:solidFill>
                  <a:schemeClr val="accent2"/>
                </a:solidFill>
              </a:rPr>
              <a:t>Content</a:t>
            </a:r>
          </a:p>
          <a:p>
            <a:pPr marL="285750" indent="-285750">
              <a:buFont typeface="Arial" panose="020B0604020202020204" pitchFamily="34" charset="0"/>
              <a:buChar char="•"/>
            </a:pPr>
            <a:r>
              <a:rPr lang="en-US" sz="2700" b="1" dirty="0">
                <a:solidFill>
                  <a:schemeClr val="accent3"/>
                </a:solidFill>
              </a:rPr>
              <a:t>Materials/Resources</a:t>
            </a:r>
          </a:p>
          <a:p>
            <a:pPr marL="285750" indent="-285750">
              <a:buFont typeface="Arial" panose="020B0604020202020204" pitchFamily="34" charset="0"/>
              <a:buChar char="•"/>
            </a:pPr>
            <a:r>
              <a:rPr lang="en-US" sz="2700" b="1" dirty="0">
                <a:solidFill>
                  <a:schemeClr val="accent5"/>
                </a:solidFill>
              </a:rPr>
              <a:t>Pedagogy</a:t>
            </a:r>
          </a:p>
          <a:p>
            <a:pPr marL="285750" indent="-285750">
              <a:buFont typeface="Arial" panose="020B0604020202020204" pitchFamily="34" charset="0"/>
              <a:buChar char="•"/>
            </a:pPr>
            <a:r>
              <a:rPr lang="en-US" sz="2700" b="1" dirty="0">
                <a:solidFill>
                  <a:schemeClr val="accent4"/>
                </a:solidFill>
              </a:rPr>
              <a:t>Differentiation</a:t>
            </a:r>
          </a:p>
          <a:p>
            <a:pPr marL="285750" indent="-285750">
              <a:buFont typeface="Arial" panose="020B0604020202020204" pitchFamily="34" charset="0"/>
              <a:buChar char="•"/>
            </a:pPr>
            <a:r>
              <a:rPr lang="en-US" sz="2700" b="1" dirty="0">
                <a:solidFill>
                  <a:schemeClr val="accent1"/>
                </a:solidFill>
              </a:rPr>
              <a:t>Assessment/Evaluation</a:t>
            </a:r>
          </a:p>
          <a:p>
            <a:endParaRPr lang="en-US" dirty="0"/>
          </a:p>
        </p:txBody>
      </p:sp>
      <p:sp>
        <p:nvSpPr>
          <p:cNvPr id="5" name="TextBox 4">
            <a:extLst>
              <a:ext uri="{FF2B5EF4-FFF2-40B4-BE49-F238E27FC236}">
                <a16:creationId xmlns:a16="http://schemas.microsoft.com/office/drawing/2014/main" id="{E61C4E93-B042-E240-BA82-6E0D41D3049C}"/>
              </a:ext>
            </a:extLst>
          </p:cNvPr>
          <p:cNvSpPr txBox="1"/>
          <p:nvPr/>
        </p:nvSpPr>
        <p:spPr>
          <a:xfrm>
            <a:off x="6096000" y="2067697"/>
            <a:ext cx="4670854" cy="2308324"/>
          </a:xfrm>
          <a:prstGeom prst="rect">
            <a:avLst/>
          </a:prstGeom>
          <a:noFill/>
        </p:spPr>
        <p:txBody>
          <a:bodyPr wrap="square" rtlCol="0">
            <a:spAutoFit/>
          </a:bodyPr>
          <a:lstStyle/>
          <a:p>
            <a:r>
              <a:rPr lang="en-US" dirty="0"/>
              <a:t>Group/Table Work:</a:t>
            </a:r>
          </a:p>
          <a:p>
            <a:endParaRPr lang="en-US" dirty="0"/>
          </a:p>
          <a:p>
            <a:pPr marL="342900" indent="-342900">
              <a:buFont typeface="+mj-lt"/>
              <a:buAutoNum type="arabicPeriod"/>
            </a:pPr>
            <a:r>
              <a:rPr lang="en-US" dirty="0"/>
              <a:t>Can you find the parts of these in the curriculum on your table?</a:t>
            </a:r>
          </a:p>
          <a:p>
            <a:pPr marL="342900" indent="-342900">
              <a:buFont typeface="+mj-lt"/>
              <a:buAutoNum type="arabicPeriod"/>
            </a:pPr>
            <a:endParaRPr lang="en-US" dirty="0"/>
          </a:p>
          <a:p>
            <a:pPr marL="342900" indent="-342900">
              <a:buFont typeface="+mj-lt"/>
              <a:buAutoNum type="arabicPeriod"/>
            </a:pPr>
            <a:r>
              <a:rPr lang="en-US" dirty="0"/>
              <a:t>What does it look like?</a:t>
            </a:r>
          </a:p>
          <a:p>
            <a:pPr marL="342900" indent="-342900">
              <a:buFont typeface="+mj-lt"/>
              <a:buAutoNum type="arabicPeriod"/>
            </a:pPr>
            <a:endParaRPr lang="en-US" dirty="0"/>
          </a:p>
          <a:p>
            <a:endParaRPr lang="en-US" dirty="0"/>
          </a:p>
        </p:txBody>
      </p:sp>
    </p:spTree>
    <p:extLst>
      <p:ext uri="{BB962C8B-B14F-4D97-AF65-F5344CB8AC3E}">
        <p14:creationId xmlns:p14="http://schemas.microsoft.com/office/powerpoint/2010/main" val="2223909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820A8A2-C9C0-4A4F-8C74-D8C72F08F82F}"/>
              </a:ext>
            </a:extLst>
          </p:cNvPr>
          <p:cNvSpPr>
            <a:spLocks noGrp="1"/>
          </p:cNvSpPr>
          <p:nvPr>
            <p:ph type="title"/>
          </p:nvPr>
        </p:nvSpPr>
        <p:spPr>
          <a:xfrm>
            <a:off x="648930" y="629267"/>
            <a:ext cx="9252154" cy="1016654"/>
          </a:xfrm>
        </p:spPr>
        <p:txBody>
          <a:bodyPr>
            <a:normAutofit/>
          </a:bodyPr>
          <a:lstStyle/>
          <a:p>
            <a:r>
              <a:rPr lang="en-US" dirty="0"/>
              <a:t>Example:  VPK Curriculum in Florida</a:t>
            </a:r>
          </a:p>
        </p:txBody>
      </p:sp>
      <p:sp>
        <p:nvSpPr>
          <p:cNvPr id="5" name="Slide Number Placeholder 4">
            <a:extLst>
              <a:ext uri="{FF2B5EF4-FFF2-40B4-BE49-F238E27FC236}">
                <a16:creationId xmlns:a16="http://schemas.microsoft.com/office/drawing/2014/main" id="{1A095839-796C-374E-9A16-9A03DF9ED0AB}"/>
              </a:ext>
            </a:extLst>
          </p:cNvPr>
          <p:cNvSpPr>
            <a:spLocks noGrp="1"/>
          </p:cNvSpPr>
          <p:nvPr>
            <p:ph type="sldNum" sz="quarter" idx="12"/>
          </p:nvPr>
        </p:nvSpPr>
        <p:spPr>
          <a:xfrm>
            <a:off x="10352540" y="295729"/>
            <a:ext cx="838199" cy="767687"/>
          </a:xfrm>
        </p:spPr>
        <p:txBody>
          <a:bodyPr>
            <a:normAutofit/>
          </a:bodyPr>
          <a:lstStyle/>
          <a:p>
            <a:pPr>
              <a:spcAft>
                <a:spcPts val="600"/>
              </a:spcAft>
            </a:pPr>
            <a:fld id="{E74C5337-96BB-814A-8892-B393AADAAA81}" type="slidenum">
              <a:rPr lang="en-US" smtClean="0"/>
              <a:pPr>
                <a:spcAft>
                  <a:spcPts val="600"/>
                </a:spcAft>
              </a:pPr>
              <a:t>24</a:t>
            </a:fld>
            <a:endParaRPr lang="en-US"/>
          </a:p>
        </p:txBody>
      </p:sp>
      <p:sp>
        <p:nvSpPr>
          <p:cNvPr id="12" name="Rectangle 11">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C15DFA5A-E135-8543-949D-0D9F01ABFD2B}"/>
              </a:ext>
            </a:extLst>
          </p:cNvPr>
          <p:cNvSpPr>
            <a:spLocks noGrp="1"/>
          </p:cNvSpPr>
          <p:nvPr>
            <p:ph idx="1"/>
          </p:nvPr>
        </p:nvSpPr>
        <p:spPr>
          <a:xfrm>
            <a:off x="648931" y="2548281"/>
            <a:ext cx="5122606" cy="3658689"/>
          </a:xfrm>
        </p:spPr>
        <p:txBody>
          <a:bodyPr>
            <a:normAutofit/>
          </a:bodyPr>
          <a:lstStyle/>
          <a:p>
            <a:pPr>
              <a:lnSpc>
                <a:spcPct val="90000"/>
              </a:lnSpc>
            </a:pPr>
            <a:r>
              <a:rPr lang="en-US" sz="1100">
                <a:solidFill>
                  <a:schemeClr val="bg1"/>
                </a:solidFill>
              </a:rPr>
              <a:t>“Each VPK provider's curriculum must be </a:t>
            </a:r>
            <a:r>
              <a:rPr lang="en-US" sz="1100" b="1">
                <a:solidFill>
                  <a:schemeClr val="bg1"/>
                </a:solidFill>
              </a:rPr>
              <a:t>developmentally appropriate</a:t>
            </a:r>
            <a:r>
              <a:rPr lang="en-US" sz="1100">
                <a:solidFill>
                  <a:schemeClr val="bg1"/>
                </a:solidFill>
              </a:rPr>
              <a:t>, designed to prepare a student for early literacy, enhance age-appropriate student progress in attaining </a:t>
            </a:r>
            <a:r>
              <a:rPr lang="en-US" sz="1100" b="1">
                <a:solidFill>
                  <a:schemeClr val="bg1"/>
                </a:solidFill>
              </a:rPr>
              <a:t>state-adopted performance standards</a:t>
            </a:r>
            <a:r>
              <a:rPr lang="en-US" sz="1100">
                <a:solidFill>
                  <a:schemeClr val="bg1"/>
                </a:solidFill>
              </a:rPr>
              <a:t>, and prepare students to be </a:t>
            </a:r>
            <a:r>
              <a:rPr lang="en-US" sz="1100" b="1">
                <a:solidFill>
                  <a:schemeClr val="bg1"/>
                </a:solidFill>
              </a:rPr>
              <a:t>ready for kindergarten</a:t>
            </a:r>
            <a:r>
              <a:rPr lang="en-US" sz="1100">
                <a:solidFill>
                  <a:schemeClr val="bg1"/>
                </a:solidFill>
              </a:rPr>
              <a:t> based on the statewide kindergarten </a:t>
            </a:r>
            <a:r>
              <a:rPr lang="en-US" sz="1100" b="1" u="sng">
                <a:solidFill>
                  <a:schemeClr val="bg1"/>
                </a:solidFill>
              </a:rPr>
              <a:t>screening</a:t>
            </a:r>
            <a:r>
              <a:rPr lang="en-US" sz="1100">
                <a:solidFill>
                  <a:schemeClr val="bg1"/>
                </a:solidFill>
              </a:rPr>
              <a:t> as described in Section 1002.67(2)(b), Florida Statutes. </a:t>
            </a:r>
            <a:r>
              <a:rPr lang="en-US" sz="1100" b="1">
                <a:solidFill>
                  <a:schemeClr val="bg1"/>
                </a:solidFill>
              </a:rPr>
              <a:t>VPK providers may select or design the curriculum for their classrooms, unless they are on probation as a result of their kindergarten readiness rates falling below the minimum rate</a:t>
            </a:r>
            <a:r>
              <a:rPr lang="en-US" sz="1100">
                <a:solidFill>
                  <a:schemeClr val="bg1"/>
                </a:solidFill>
              </a:rPr>
              <a:t>.</a:t>
            </a:r>
          </a:p>
          <a:p>
            <a:pPr>
              <a:lnSpc>
                <a:spcPct val="90000"/>
              </a:lnSpc>
            </a:pPr>
            <a:r>
              <a:rPr lang="en-US" sz="1100">
                <a:solidFill>
                  <a:schemeClr val="bg1"/>
                </a:solidFill>
              </a:rPr>
              <a:t>Legislation implementing the VPK Education Program requires private providers and public schools that have been placed on probation as a result of their kindergarten readiness rates falling below the minimum rate to use approved curricula.” (</a:t>
            </a:r>
            <a:r>
              <a:rPr lang="en-US" sz="1100">
                <a:solidFill>
                  <a:schemeClr val="bg1"/>
                </a:solidFill>
                <a:hlinkClick r:id="rId3"/>
              </a:rPr>
              <a:t>http://www.floridaearlylearning.com/vpk/vpk-providers/vpk-curriculum</a:t>
            </a:r>
            <a:r>
              <a:rPr lang="en-US" sz="1100">
                <a:solidFill>
                  <a:schemeClr val="bg1"/>
                </a:solidFill>
              </a:rPr>
              <a:t>)</a:t>
            </a:r>
          </a:p>
          <a:p>
            <a:pPr>
              <a:lnSpc>
                <a:spcPct val="90000"/>
              </a:lnSpc>
            </a:pPr>
            <a:r>
              <a:rPr lang="en-US" sz="1100" b="1">
                <a:solidFill>
                  <a:schemeClr val="bg1"/>
                </a:solidFill>
              </a:rPr>
              <a:t>Who are the key players? What does it say about Curriculum? What are the “standards” for curriculum selection? Who gets the power to chose their own curriculum? How is that power given?</a:t>
            </a:r>
          </a:p>
          <a:p>
            <a:pPr>
              <a:lnSpc>
                <a:spcPct val="90000"/>
              </a:lnSpc>
            </a:pPr>
            <a:endParaRPr lang="en-US" sz="1100">
              <a:solidFill>
                <a:schemeClr val="bg1"/>
              </a:solidFill>
            </a:endParaRPr>
          </a:p>
        </p:txBody>
      </p:sp>
      <p:pic>
        <p:nvPicPr>
          <p:cNvPr id="4" name="Picture 3">
            <a:extLst>
              <a:ext uri="{FF2B5EF4-FFF2-40B4-BE49-F238E27FC236}">
                <a16:creationId xmlns:a16="http://schemas.microsoft.com/office/drawing/2014/main" id="{9872ACFB-C752-734A-9473-4FB6114FA685}"/>
              </a:ext>
            </a:extLst>
          </p:cNvPr>
          <p:cNvPicPr>
            <a:picLocks noChangeAspect="1"/>
          </p:cNvPicPr>
          <p:nvPr/>
        </p:nvPicPr>
        <p:blipFill>
          <a:blip r:embed="rId4"/>
          <a:stretch>
            <a:fillRect/>
          </a:stretch>
        </p:blipFill>
        <p:spPr>
          <a:xfrm>
            <a:off x="6091916" y="2852834"/>
            <a:ext cx="5451627" cy="3052911"/>
          </a:xfrm>
          <a:prstGeom prst="rect">
            <a:avLst/>
          </a:prstGeom>
          <a:effectLst/>
        </p:spPr>
      </p:pic>
    </p:spTree>
    <p:extLst>
      <p:ext uri="{BB962C8B-B14F-4D97-AF65-F5344CB8AC3E}">
        <p14:creationId xmlns:p14="http://schemas.microsoft.com/office/powerpoint/2010/main" val="82713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59EA-6EB9-474D-84C0-9DE4890ED199}"/>
              </a:ext>
            </a:extLst>
          </p:cNvPr>
          <p:cNvSpPr>
            <a:spLocks noGrp="1"/>
          </p:cNvSpPr>
          <p:nvPr>
            <p:ph type="title"/>
          </p:nvPr>
        </p:nvSpPr>
        <p:spPr>
          <a:xfrm>
            <a:off x="5282381" y="629266"/>
            <a:ext cx="4767471" cy="1641986"/>
          </a:xfrm>
        </p:spPr>
        <p:txBody>
          <a:bodyPr>
            <a:normAutofit/>
          </a:bodyPr>
          <a:lstStyle/>
          <a:p>
            <a:pPr>
              <a:lnSpc>
                <a:spcPct val="90000"/>
              </a:lnSpc>
            </a:pPr>
            <a:r>
              <a:rPr lang="en-US" sz="3600"/>
              <a:t>What are other Curriculum Choices?</a:t>
            </a:r>
          </a:p>
        </p:txBody>
      </p:sp>
      <p:pic>
        <p:nvPicPr>
          <p:cNvPr id="7" name="Picture 6" descr="Numbers and symbols">
            <a:extLst>
              <a:ext uri="{FF2B5EF4-FFF2-40B4-BE49-F238E27FC236}">
                <a16:creationId xmlns:a16="http://schemas.microsoft.com/office/drawing/2014/main" id="{A48DE607-CD2F-423A-B2B1-70F9B66C07CB}"/>
              </a:ext>
            </a:extLst>
          </p:cNvPr>
          <p:cNvPicPr>
            <a:picLocks noChangeAspect="1"/>
          </p:cNvPicPr>
          <p:nvPr/>
        </p:nvPicPr>
        <p:blipFill rotWithShape="1">
          <a:blip r:embed="rId3"/>
          <a:srcRect l="30375" r="24514" b="-1"/>
          <a:stretch/>
        </p:blipFill>
        <p:spPr>
          <a:xfrm>
            <a:off x="-1" y="10"/>
            <a:ext cx="4634680" cy="6857990"/>
          </a:xfrm>
          <a:prstGeom prst="rect">
            <a:avLst/>
          </a:prstGeom>
        </p:spPr>
      </p:pic>
      <p:sp>
        <p:nvSpPr>
          <p:cNvPr id="4" name="Slide Number Placeholder 3">
            <a:extLst>
              <a:ext uri="{FF2B5EF4-FFF2-40B4-BE49-F238E27FC236}">
                <a16:creationId xmlns:a16="http://schemas.microsoft.com/office/drawing/2014/main" id="{44136386-8720-BF4D-BC69-1E9E4A564E62}"/>
              </a:ext>
            </a:extLst>
          </p:cNvPr>
          <p:cNvSpPr>
            <a:spLocks noGrp="1"/>
          </p:cNvSpPr>
          <p:nvPr>
            <p:ph type="sldNum" sz="quarter" idx="12"/>
          </p:nvPr>
        </p:nvSpPr>
        <p:spPr>
          <a:xfrm>
            <a:off x="10352540" y="295729"/>
            <a:ext cx="838199" cy="767687"/>
          </a:xfrm>
        </p:spPr>
        <p:txBody>
          <a:bodyPr>
            <a:normAutofit/>
          </a:bodyPr>
          <a:lstStyle/>
          <a:p>
            <a:pPr>
              <a:spcAft>
                <a:spcPts val="600"/>
              </a:spcAft>
            </a:pPr>
            <a:fld id="{6D22F896-40B5-4ADD-8801-0D06FADFA095}" type="slidenum">
              <a:rPr lang="en-US" smtClean="0"/>
              <a:pPr>
                <a:spcAft>
                  <a:spcPts val="600"/>
                </a:spcAft>
              </a:pPr>
              <a:t>25</a:t>
            </a:fld>
            <a:endParaRPr lang="en-US"/>
          </a:p>
        </p:txBody>
      </p:sp>
      <p:sp>
        <p:nvSpPr>
          <p:cNvPr id="3" name="Content Placeholder 2">
            <a:extLst>
              <a:ext uri="{FF2B5EF4-FFF2-40B4-BE49-F238E27FC236}">
                <a16:creationId xmlns:a16="http://schemas.microsoft.com/office/drawing/2014/main" id="{DB553E22-1DC1-2844-8FE1-902D517C0445}"/>
              </a:ext>
            </a:extLst>
          </p:cNvPr>
          <p:cNvSpPr>
            <a:spLocks noGrp="1"/>
          </p:cNvSpPr>
          <p:nvPr>
            <p:ph idx="1"/>
          </p:nvPr>
        </p:nvSpPr>
        <p:spPr>
          <a:xfrm>
            <a:off x="5282381" y="2438400"/>
            <a:ext cx="4767471" cy="3809999"/>
          </a:xfrm>
        </p:spPr>
        <p:txBody>
          <a:bodyPr>
            <a:normAutofit/>
          </a:bodyPr>
          <a:lstStyle/>
          <a:p>
            <a:pPr marL="0" indent="0">
              <a:buNone/>
            </a:pPr>
            <a:r>
              <a:rPr lang="en-US" dirty="0"/>
              <a:t>VPK Curriculum Choices: </a:t>
            </a:r>
            <a:r>
              <a:rPr lang="en-US" dirty="0">
                <a:hlinkClick r:id="rId4"/>
              </a:rPr>
              <a:t>http://www.floridaearlylearning.com/vpk/vpk-providers/vpk-curriculum</a:t>
            </a:r>
            <a:endParaRPr lang="en-US" dirty="0"/>
          </a:p>
          <a:p>
            <a:pPr marL="0" indent="0">
              <a:buNone/>
            </a:pPr>
            <a:endParaRPr lang="en-US" dirty="0"/>
          </a:p>
          <a:p>
            <a:pPr lvl="1"/>
            <a:r>
              <a:rPr lang="en-US" dirty="0"/>
              <a:t>Packaged Curriculum</a:t>
            </a:r>
          </a:p>
          <a:p>
            <a:pPr lvl="1"/>
            <a:r>
              <a:rPr lang="en-US" dirty="0"/>
              <a:t>Open Ended Curriculum</a:t>
            </a:r>
          </a:p>
          <a:p>
            <a:pPr lvl="1"/>
            <a:r>
              <a:rPr lang="en-US" dirty="0"/>
              <a:t>Closed (Teacher Directed) Curriculum</a:t>
            </a:r>
          </a:p>
          <a:p>
            <a:pPr lvl="1"/>
            <a:r>
              <a:rPr lang="en-US" dirty="0"/>
              <a:t>Child-Center Curriculum</a:t>
            </a:r>
          </a:p>
          <a:p>
            <a:pPr lvl="1"/>
            <a:r>
              <a:rPr lang="en-US" dirty="0"/>
              <a:t>Child-Directed Curriculum</a:t>
            </a:r>
          </a:p>
        </p:txBody>
      </p:sp>
      <p:sp>
        <p:nvSpPr>
          <p:cNvPr id="5" name="TextBox 4">
            <a:extLst>
              <a:ext uri="{FF2B5EF4-FFF2-40B4-BE49-F238E27FC236}">
                <a16:creationId xmlns:a16="http://schemas.microsoft.com/office/drawing/2014/main" id="{09AA4B41-3979-9941-B909-E602C7C3AC0C}"/>
              </a:ext>
            </a:extLst>
          </p:cNvPr>
          <p:cNvSpPr txBox="1"/>
          <p:nvPr/>
        </p:nvSpPr>
        <p:spPr>
          <a:xfrm>
            <a:off x="2474259" y="-12012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0436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D7B67C8B-C015-4C06-B886-6316A0BB3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D7FDDB5-9F09-9C4A-95A3-CCC90F12956A}"/>
              </a:ext>
            </a:extLst>
          </p:cNvPr>
          <p:cNvSpPr>
            <a:spLocks noGrp="1"/>
          </p:cNvSpPr>
          <p:nvPr>
            <p:ph type="title"/>
          </p:nvPr>
        </p:nvSpPr>
        <p:spPr>
          <a:xfrm>
            <a:off x="648930" y="629267"/>
            <a:ext cx="9252154" cy="1016654"/>
          </a:xfrm>
        </p:spPr>
        <p:txBody>
          <a:bodyPr>
            <a:normAutofit/>
          </a:bodyPr>
          <a:lstStyle/>
          <a:p>
            <a:pPr>
              <a:lnSpc>
                <a:spcPct val="90000"/>
              </a:lnSpc>
            </a:pPr>
            <a:r>
              <a:rPr lang="en-US" sz="3300"/>
              <a:t>So, what are the Florida VPK Curriculum Choices? </a:t>
            </a:r>
          </a:p>
        </p:txBody>
      </p:sp>
      <p:sp>
        <p:nvSpPr>
          <p:cNvPr id="5" name="Slide Number Placeholder 4">
            <a:extLst>
              <a:ext uri="{FF2B5EF4-FFF2-40B4-BE49-F238E27FC236}">
                <a16:creationId xmlns:a16="http://schemas.microsoft.com/office/drawing/2014/main" id="{8911F817-5C28-7C41-B370-9176C23DA78E}"/>
              </a:ext>
            </a:extLst>
          </p:cNvPr>
          <p:cNvSpPr>
            <a:spLocks noGrp="1"/>
          </p:cNvSpPr>
          <p:nvPr>
            <p:ph type="sldNum" sz="quarter" idx="12"/>
          </p:nvPr>
        </p:nvSpPr>
        <p:spPr>
          <a:xfrm>
            <a:off x="10352540" y="295729"/>
            <a:ext cx="838199" cy="767687"/>
          </a:xfrm>
        </p:spPr>
        <p:txBody>
          <a:bodyPr>
            <a:normAutofit/>
          </a:bodyPr>
          <a:lstStyle/>
          <a:p>
            <a:pPr>
              <a:spcAft>
                <a:spcPts val="600"/>
              </a:spcAft>
            </a:pPr>
            <a:fld id="{E74C5337-96BB-814A-8892-B393AADAAA81}" type="slidenum">
              <a:rPr lang="en-US" smtClean="0"/>
              <a:pPr>
                <a:spcAft>
                  <a:spcPts val="600"/>
                </a:spcAft>
              </a:pPr>
              <a:t>26</a:t>
            </a:fld>
            <a:endParaRPr lang="en-US"/>
          </a:p>
        </p:txBody>
      </p:sp>
      <p:sp>
        <p:nvSpPr>
          <p:cNvPr id="12" name="Rectangle 11">
            <a:extLst>
              <a:ext uri="{FF2B5EF4-FFF2-40B4-BE49-F238E27FC236}">
                <a16:creationId xmlns:a16="http://schemas.microsoft.com/office/drawing/2014/main" id="{6273E6A2-6B02-4AE4-8309-CB2004F2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53E12C6B-97EC-4BE9-A226-D81D570E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id="{676AC71C-5F7D-3A41-9771-15E5E5C6E9EF}"/>
              </a:ext>
            </a:extLst>
          </p:cNvPr>
          <p:cNvPicPr>
            <a:picLocks noChangeAspect="1"/>
          </p:cNvPicPr>
          <p:nvPr/>
        </p:nvPicPr>
        <p:blipFill>
          <a:blip r:embed="rId3"/>
          <a:stretch>
            <a:fillRect/>
          </a:stretch>
        </p:blipFill>
        <p:spPr>
          <a:xfrm>
            <a:off x="653484" y="3475357"/>
            <a:ext cx="3948333" cy="1807866"/>
          </a:xfrm>
          <a:prstGeom prst="rect">
            <a:avLst/>
          </a:prstGeom>
          <a:effectLst/>
        </p:spPr>
      </p:pic>
      <p:sp>
        <p:nvSpPr>
          <p:cNvPr id="3" name="Content Placeholder 2">
            <a:extLst>
              <a:ext uri="{FF2B5EF4-FFF2-40B4-BE49-F238E27FC236}">
                <a16:creationId xmlns:a16="http://schemas.microsoft.com/office/drawing/2014/main" id="{587AC8FE-D8CD-464C-9835-326147C963B4}"/>
              </a:ext>
            </a:extLst>
          </p:cNvPr>
          <p:cNvSpPr>
            <a:spLocks noGrp="1"/>
          </p:cNvSpPr>
          <p:nvPr>
            <p:ph idx="1"/>
          </p:nvPr>
        </p:nvSpPr>
        <p:spPr>
          <a:xfrm>
            <a:off x="4989443" y="2548281"/>
            <a:ext cx="6554252" cy="3658689"/>
          </a:xfrm>
        </p:spPr>
        <p:txBody>
          <a:bodyPr>
            <a:normAutofit/>
          </a:bodyPr>
          <a:lstStyle/>
          <a:p>
            <a:pPr>
              <a:lnSpc>
                <a:spcPct val="90000"/>
              </a:lnSpc>
            </a:pPr>
            <a:r>
              <a:rPr lang="en-US" sz="1300" dirty="0">
                <a:solidFill>
                  <a:schemeClr val="bg1"/>
                </a:solidFill>
              </a:rPr>
              <a:t>Frog Street Press - </a:t>
            </a:r>
            <a:r>
              <a:rPr lang="en-US" sz="1300" i="1" dirty="0">
                <a:solidFill>
                  <a:schemeClr val="bg1"/>
                </a:solidFill>
                <a:hlinkClick r:id="rId4">
                  <a:extLst>
                    <a:ext uri="{A12FA001-AC4F-418D-AE19-62706E023703}">
                      <ahyp:hlinkClr xmlns:ahyp="http://schemas.microsoft.com/office/drawing/2018/hyperlinkcolor" val="tx"/>
                    </a:ext>
                  </a:extLst>
                </a:hlinkClick>
              </a:rPr>
              <a:t>Frog Street Pre- K</a:t>
            </a:r>
            <a:r>
              <a:rPr lang="en-US" sz="1300" dirty="0">
                <a:solidFill>
                  <a:schemeClr val="bg1"/>
                </a:solidFill>
                <a:hlinkClick r:id="rId4">
                  <a:extLst>
                    <a:ext uri="{A12FA001-AC4F-418D-AE19-62706E023703}">
                      <ahyp:hlinkClr xmlns:ahyp="http://schemas.microsoft.com/office/drawing/2018/hyperlinkcolor" val="tx"/>
                    </a:ext>
                  </a:extLst>
                </a:hlinkClick>
              </a:rPr>
              <a:t> (school year)</a:t>
            </a:r>
            <a:r>
              <a:rPr lang="en-US" sz="1300" dirty="0">
                <a:solidFill>
                  <a:schemeClr val="bg1"/>
                </a:solidFill>
              </a:rPr>
              <a:t> (2013 Edition)</a:t>
            </a:r>
          </a:p>
          <a:p>
            <a:pPr lvl="1">
              <a:lnSpc>
                <a:spcPct val="90000"/>
              </a:lnSpc>
            </a:pPr>
            <a:r>
              <a:rPr lang="en-US" sz="1300" dirty="0">
                <a:solidFill>
                  <a:schemeClr val="bg1"/>
                </a:solidFill>
                <a:hlinkClick r:id="rId4"/>
              </a:rPr>
              <a:t>http://www.floridaearlylearning.com/Content/Uploads/floridaearlylearning.com/images/042720FrogStreetPre-KOverviewwithModifications.pdf</a:t>
            </a:r>
            <a:endParaRPr lang="en-US" sz="1300" dirty="0">
              <a:solidFill>
                <a:schemeClr val="bg1"/>
              </a:solidFill>
            </a:endParaRPr>
          </a:p>
          <a:p>
            <a:pPr>
              <a:lnSpc>
                <a:spcPct val="90000"/>
              </a:lnSpc>
            </a:pPr>
            <a:r>
              <a:rPr lang="en-US" sz="1300" i="1" dirty="0">
                <a:solidFill>
                  <a:schemeClr val="bg1"/>
                </a:solidFill>
                <a:hlinkClick r:id="rId5">
                  <a:extLst>
                    <a:ext uri="{A12FA001-AC4F-418D-AE19-62706E023703}">
                      <ahyp:hlinkClr xmlns:ahyp="http://schemas.microsoft.com/office/drawing/2018/hyperlinkcolor" val="tx"/>
                    </a:ext>
                  </a:extLst>
                </a:hlinkClick>
              </a:rPr>
              <a:t>High Scope</a:t>
            </a:r>
            <a:r>
              <a:rPr lang="en-US" sz="1300" i="1" dirty="0">
                <a:solidFill>
                  <a:schemeClr val="bg1"/>
                </a:solidFill>
              </a:rPr>
              <a:t> </a:t>
            </a:r>
            <a:r>
              <a:rPr lang="en-US" sz="1300" dirty="0">
                <a:solidFill>
                  <a:schemeClr val="bg1"/>
                </a:solidFill>
              </a:rPr>
              <a:t>(©1997-2018)</a:t>
            </a:r>
          </a:p>
          <a:p>
            <a:pPr lvl="1">
              <a:lnSpc>
                <a:spcPct val="90000"/>
              </a:lnSpc>
            </a:pPr>
            <a:r>
              <a:rPr lang="en-US" sz="1300" dirty="0">
                <a:solidFill>
                  <a:schemeClr val="bg1"/>
                </a:solidFill>
                <a:hlinkClick r:id="rId5"/>
              </a:rPr>
              <a:t>http://www.floridaearlylearning.com/Content/Uploads/floridaearlylearning.com/images/HighScope%20Overview%20Document%202018_ADAcompliant.pdf</a:t>
            </a:r>
            <a:endParaRPr lang="en-US" sz="1300" dirty="0">
              <a:solidFill>
                <a:schemeClr val="bg1"/>
              </a:solidFill>
            </a:endParaRPr>
          </a:p>
          <a:p>
            <a:pPr>
              <a:lnSpc>
                <a:spcPct val="90000"/>
              </a:lnSpc>
            </a:pPr>
            <a:r>
              <a:rPr lang="en-US" sz="1300" i="1" dirty="0">
                <a:solidFill>
                  <a:schemeClr val="bg1"/>
                </a:solidFill>
                <a:hlinkClick r:id="rId6">
                  <a:extLst>
                    <a:ext uri="{A12FA001-AC4F-418D-AE19-62706E023703}">
                      <ahyp:hlinkClr xmlns:ahyp="http://schemas.microsoft.com/office/drawing/2018/hyperlinkcolor" val="tx"/>
                    </a:ext>
                  </a:extLst>
                </a:hlinkClick>
              </a:rPr>
              <a:t>The Creative Curriculum for Preschool </a:t>
            </a:r>
            <a:r>
              <a:rPr lang="en-US" sz="1300" dirty="0">
                <a:solidFill>
                  <a:schemeClr val="bg1"/>
                </a:solidFill>
              </a:rPr>
              <a:t>(6th Edition)</a:t>
            </a:r>
          </a:p>
          <a:p>
            <a:pPr lvl="1">
              <a:lnSpc>
                <a:spcPct val="90000"/>
              </a:lnSpc>
            </a:pPr>
            <a:r>
              <a:rPr lang="en-US" sz="1300" dirty="0">
                <a:solidFill>
                  <a:schemeClr val="bg1"/>
                </a:solidFill>
                <a:hlinkClick r:id="rId6"/>
              </a:rPr>
              <a:t>http://www.floridaearlylearning.com/Content/Uploads/floridaearlylearning.com/files/TeachingStrategiesPublisher'sOverviewDocumentFinal(1).pdf</a:t>
            </a:r>
            <a:endParaRPr lang="en-US" sz="1300" dirty="0">
              <a:solidFill>
                <a:schemeClr val="bg1"/>
              </a:solidFill>
            </a:endParaRPr>
          </a:p>
          <a:p>
            <a:pPr marL="0" indent="0">
              <a:lnSpc>
                <a:spcPct val="90000"/>
              </a:lnSpc>
              <a:buNone/>
            </a:pPr>
            <a:r>
              <a:rPr lang="en-US" sz="1300" b="1" dirty="0">
                <a:solidFill>
                  <a:schemeClr val="bg1"/>
                </a:solidFill>
              </a:rPr>
              <a:t>What do these Curriculum offer? Where do they fall short? </a:t>
            </a:r>
          </a:p>
          <a:p>
            <a:pPr marL="0" indent="0">
              <a:lnSpc>
                <a:spcPct val="90000"/>
              </a:lnSpc>
              <a:buNone/>
            </a:pPr>
            <a:endParaRPr lang="en-US" sz="1300" dirty="0">
              <a:solidFill>
                <a:schemeClr val="bg1"/>
              </a:solidFill>
            </a:endParaRPr>
          </a:p>
          <a:p>
            <a:pPr lvl="1">
              <a:lnSpc>
                <a:spcPct val="90000"/>
              </a:lnSpc>
            </a:pPr>
            <a:endParaRPr lang="en-US" sz="1300" dirty="0">
              <a:solidFill>
                <a:schemeClr val="bg1"/>
              </a:solidFill>
            </a:endParaRPr>
          </a:p>
          <a:p>
            <a:pPr marL="0" indent="0">
              <a:lnSpc>
                <a:spcPct val="90000"/>
              </a:lnSpc>
              <a:buNone/>
            </a:pPr>
            <a:endParaRPr lang="en-US" sz="1300" dirty="0">
              <a:solidFill>
                <a:schemeClr val="bg1"/>
              </a:solidFill>
            </a:endParaRPr>
          </a:p>
        </p:txBody>
      </p:sp>
    </p:spTree>
    <p:extLst>
      <p:ext uri="{BB962C8B-B14F-4D97-AF65-F5344CB8AC3E}">
        <p14:creationId xmlns:p14="http://schemas.microsoft.com/office/powerpoint/2010/main" val="316135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4D74-74C5-F546-95DD-4753AF8C08F4}"/>
              </a:ext>
            </a:extLst>
          </p:cNvPr>
          <p:cNvSpPr>
            <a:spLocks noGrp="1"/>
          </p:cNvSpPr>
          <p:nvPr>
            <p:ph type="title"/>
          </p:nvPr>
        </p:nvSpPr>
        <p:spPr/>
        <p:txBody>
          <a:bodyPr/>
          <a:lstStyle/>
          <a:p>
            <a:r>
              <a:rPr lang="en-US" dirty="0"/>
              <a:t>Integrated Curriculum</a:t>
            </a:r>
          </a:p>
        </p:txBody>
      </p:sp>
      <p:sp>
        <p:nvSpPr>
          <p:cNvPr id="3" name="Content Placeholder 2">
            <a:extLst>
              <a:ext uri="{FF2B5EF4-FFF2-40B4-BE49-F238E27FC236}">
                <a16:creationId xmlns:a16="http://schemas.microsoft.com/office/drawing/2014/main" id="{4B3447BE-FE51-5F43-9388-A9836DCB0DEF}"/>
              </a:ext>
            </a:extLst>
          </p:cNvPr>
          <p:cNvSpPr>
            <a:spLocks noGrp="1"/>
          </p:cNvSpPr>
          <p:nvPr>
            <p:ph idx="1"/>
          </p:nvPr>
        </p:nvSpPr>
        <p:spPr>
          <a:xfrm>
            <a:off x="1451578" y="2015732"/>
            <a:ext cx="3508839" cy="3450613"/>
          </a:xfrm>
        </p:spPr>
        <p:txBody>
          <a:bodyPr/>
          <a:lstStyle/>
          <a:p>
            <a:r>
              <a:rPr lang="en-US" dirty="0"/>
              <a:t>Five Domains of Learning</a:t>
            </a:r>
          </a:p>
          <a:p>
            <a:pPr lvl="1"/>
            <a:r>
              <a:rPr lang="en-US" dirty="0"/>
              <a:t>Physical</a:t>
            </a:r>
          </a:p>
          <a:p>
            <a:pPr lvl="1"/>
            <a:r>
              <a:rPr lang="en-US" dirty="0"/>
              <a:t>Social -Emotional</a:t>
            </a:r>
          </a:p>
          <a:p>
            <a:pPr lvl="1"/>
            <a:r>
              <a:rPr lang="en-US" dirty="0"/>
              <a:t>Sensory</a:t>
            </a:r>
          </a:p>
          <a:p>
            <a:pPr lvl="1"/>
            <a:r>
              <a:rPr lang="en-US" dirty="0"/>
              <a:t>Communication</a:t>
            </a:r>
          </a:p>
          <a:p>
            <a:pPr lvl="1"/>
            <a:r>
              <a:rPr lang="en-US" dirty="0"/>
              <a:t>Cognitive</a:t>
            </a:r>
          </a:p>
          <a:p>
            <a:pPr marL="0" indent="0">
              <a:buNone/>
            </a:pPr>
            <a:endParaRPr lang="en-US" dirty="0"/>
          </a:p>
        </p:txBody>
      </p:sp>
      <p:sp>
        <p:nvSpPr>
          <p:cNvPr id="7" name="Slide Number Placeholder 6">
            <a:extLst>
              <a:ext uri="{FF2B5EF4-FFF2-40B4-BE49-F238E27FC236}">
                <a16:creationId xmlns:a16="http://schemas.microsoft.com/office/drawing/2014/main" id="{8A4E0627-88CB-574B-BD36-1E35EC044482}"/>
              </a:ext>
            </a:extLst>
          </p:cNvPr>
          <p:cNvSpPr>
            <a:spLocks noGrp="1"/>
          </p:cNvSpPr>
          <p:nvPr>
            <p:ph type="sldNum" sz="quarter" idx="12"/>
          </p:nvPr>
        </p:nvSpPr>
        <p:spPr/>
        <p:txBody>
          <a:bodyPr/>
          <a:lstStyle/>
          <a:p>
            <a:fld id="{E74C5337-96BB-814A-8892-B393AADAAA81}" type="slidenum">
              <a:rPr lang="en-US" smtClean="0"/>
              <a:t>27</a:t>
            </a:fld>
            <a:endParaRPr lang="en-US"/>
          </a:p>
        </p:txBody>
      </p:sp>
      <p:sp>
        <p:nvSpPr>
          <p:cNvPr id="4" name="TextBox 3">
            <a:extLst>
              <a:ext uri="{FF2B5EF4-FFF2-40B4-BE49-F238E27FC236}">
                <a16:creationId xmlns:a16="http://schemas.microsoft.com/office/drawing/2014/main" id="{7C259987-2724-364B-BD1B-4CF30A3044CE}"/>
              </a:ext>
            </a:extLst>
          </p:cNvPr>
          <p:cNvSpPr txBox="1"/>
          <p:nvPr/>
        </p:nvSpPr>
        <p:spPr>
          <a:xfrm>
            <a:off x="6567055" y="2015732"/>
            <a:ext cx="3879272" cy="25364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Content Areas</a:t>
            </a:r>
          </a:p>
          <a:p>
            <a:pPr marL="742950" lvl="1" indent="-285750">
              <a:lnSpc>
                <a:spcPct val="150000"/>
              </a:lnSpc>
              <a:buFont typeface="Arial" panose="020B0604020202020204" pitchFamily="34" charset="0"/>
              <a:buChar char="•"/>
            </a:pPr>
            <a:r>
              <a:rPr lang="en-US" dirty="0"/>
              <a:t>Mathematics</a:t>
            </a:r>
          </a:p>
          <a:p>
            <a:pPr marL="742950" lvl="1" indent="-285750">
              <a:lnSpc>
                <a:spcPct val="150000"/>
              </a:lnSpc>
              <a:buFont typeface="Arial" panose="020B0604020202020204" pitchFamily="34" charset="0"/>
              <a:buChar char="•"/>
            </a:pPr>
            <a:r>
              <a:rPr lang="en-US" dirty="0"/>
              <a:t>Science</a:t>
            </a:r>
          </a:p>
          <a:p>
            <a:pPr marL="742950" lvl="1" indent="-285750">
              <a:lnSpc>
                <a:spcPct val="150000"/>
              </a:lnSpc>
              <a:buFont typeface="Arial" panose="020B0604020202020204" pitchFamily="34" charset="0"/>
              <a:buChar char="•"/>
            </a:pPr>
            <a:r>
              <a:rPr lang="en-US" dirty="0"/>
              <a:t>Social Studies</a:t>
            </a:r>
          </a:p>
          <a:p>
            <a:pPr marL="742950" lvl="1" indent="-285750">
              <a:lnSpc>
                <a:spcPct val="150000"/>
              </a:lnSpc>
              <a:buFont typeface="Arial" panose="020B0604020202020204" pitchFamily="34" charset="0"/>
              <a:buChar char="•"/>
            </a:pPr>
            <a:r>
              <a:rPr lang="en-US" dirty="0"/>
              <a:t>Literacy</a:t>
            </a:r>
          </a:p>
          <a:p>
            <a:pPr marL="742950" lvl="1" indent="-285750">
              <a:lnSpc>
                <a:spcPct val="150000"/>
              </a:lnSpc>
              <a:buFont typeface="Arial" panose="020B0604020202020204" pitchFamily="34" charset="0"/>
              <a:buChar char="•"/>
            </a:pPr>
            <a:r>
              <a:rPr lang="en-US" dirty="0"/>
              <a:t>Creative Arts</a:t>
            </a:r>
          </a:p>
        </p:txBody>
      </p:sp>
      <p:pic>
        <p:nvPicPr>
          <p:cNvPr id="5" name="Picture 4">
            <a:extLst>
              <a:ext uri="{FF2B5EF4-FFF2-40B4-BE49-F238E27FC236}">
                <a16:creationId xmlns:a16="http://schemas.microsoft.com/office/drawing/2014/main" id="{1386BC78-4F34-0342-82FC-68B44DF4A73D}"/>
              </a:ext>
            </a:extLst>
          </p:cNvPr>
          <p:cNvPicPr>
            <a:picLocks noChangeAspect="1"/>
          </p:cNvPicPr>
          <p:nvPr/>
        </p:nvPicPr>
        <p:blipFill>
          <a:blip r:embed="rId2"/>
          <a:stretch>
            <a:fillRect/>
          </a:stretch>
        </p:blipFill>
        <p:spPr>
          <a:xfrm>
            <a:off x="9212131" y="3713018"/>
            <a:ext cx="2636473" cy="2109178"/>
          </a:xfrm>
          <a:prstGeom prst="rect">
            <a:avLst/>
          </a:prstGeom>
        </p:spPr>
      </p:pic>
      <p:pic>
        <p:nvPicPr>
          <p:cNvPr id="6" name="Picture 5">
            <a:extLst>
              <a:ext uri="{FF2B5EF4-FFF2-40B4-BE49-F238E27FC236}">
                <a16:creationId xmlns:a16="http://schemas.microsoft.com/office/drawing/2014/main" id="{36B118B5-C4A1-364F-9663-A7EECC00561F}"/>
              </a:ext>
            </a:extLst>
          </p:cNvPr>
          <p:cNvPicPr>
            <a:picLocks noChangeAspect="1"/>
          </p:cNvPicPr>
          <p:nvPr/>
        </p:nvPicPr>
        <p:blipFill>
          <a:blip r:embed="rId3"/>
          <a:stretch>
            <a:fillRect/>
          </a:stretch>
        </p:blipFill>
        <p:spPr>
          <a:xfrm>
            <a:off x="4106035" y="3713018"/>
            <a:ext cx="2461020" cy="2109178"/>
          </a:xfrm>
          <a:prstGeom prst="rect">
            <a:avLst/>
          </a:prstGeom>
        </p:spPr>
      </p:pic>
    </p:spTree>
    <p:extLst>
      <p:ext uri="{BB962C8B-B14F-4D97-AF65-F5344CB8AC3E}">
        <p14:creationId xmlns:p14="http://schemas.microsoft.com/office/powerpoint/2010/main" val="85262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CAC64BB-9CC8-9446-B97B-C0D2376CB0B6}"/>
              </a:ext>
            </a:extLst>
          </p:cNvPr>
          <p:cNvSpPr>
            <a:spLocks noGrp="1"/>
          </p:cNvSpPr>
          <p:nvPr>
            <p:ph type="title"/>
          </p:nvPr>
        </p:nvSpPr>
        <p:spPr>
          <a:xfrm>
            <a:off x="648930" y="629267"/>
            <a:ext cx="9252154" cy="1016654"/>
          </a:xfrm>
        </p:spPr>
        <p:txBody>
          <a:bodyPr>
            <a:normAutofit/>
          </a:bodyPr>
          <a:lstStyle/>
          <a:p>
            <a:pPr>
              <a:lnSpc>
                <a:spcPct val="90000"/>
              </a:lnSpc>
            </a:pPr>
            <a:r>
              <a:rPr lang="en-US" sz="3300"/>
              <a:t>Planning Cycle: Overview </a:t>
            </a:r>
            <a:br>
              <a:rPr lang="en-US" sz="3300"/>
            </a:br>
            <a:endParaRPr lang="en-US" sz="3300"/>
          </a:p>
        </p:txBody>
      </p:sp>
      <p:sp>
        <p:nvSpPr>
          <p:cNvPr id="5" name="Slide Number Placeholder 4">
            <a:extLst>
              <a:ext uri="{FF2B5EF4-FFF2-40B4-BE49-F238E27FC236}">
                <a16:creationId xmlns:a16="http://schemas.microsoft.com/office/drawing/2014/main" id="{97111E38-8210-1640-8066-CA8A3BD64475}"/>
              </a:ext>
            </a:extLst>
          </p:cNvPr>
          <p:cNvSpPr>
            <a:spLocks noGrp="1"/>
          </p:cNvSpPr>
          <p:nvPr>
            <p:ph type="sldNum" sz="quarter" idx="12"/>
          </p:nvPr>
        </p:nvSpPr>
        <p:spPr>
          <a:xfrm>
            <a:off x="10352540" y="295729"/>
            <a:ext cx="838199" cy="767687"/>
          </a:xfrm>
        </p:spPr>
        <p:txBody>
          <a:bodyPr>
            <a:normAutofit/>
          </a:bodyPr>
          <a:lstStyle/>
          <a:p>
            <a:pPr>
              <a:spcAft>
                <a:spcPts val="600"/>
              </a:spcAft>
            </a:pPr>
            <a:fld id="{E74C5337-96BB-814A-8892-B393AADAAA81}" type="slidenum">
              <a:rPr lang="en-US" smtClean="0"/>
              <a:pPr>
                <a:spcAft>
                  <a:spcPts val="600"/>
                </a:spcAft>
              </a:pPr>
              <a:t>28</a:t>
            </a:fld>
            <a:endParaRPr lang="en-US"/>
          </a:p>
        </p:txBody>
      </p:sp>
      <p:sp>
        <p:nvSpPr>
          <p:cNvPr id="12" name="Rectangle 11">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B0ABB2A0-FE8D-234A-9668-C40E9F726B89}"/>
              </a:ext>
            </a:extLst>
          </p:cNvPr>
          <p:cNvSpPr>
            <a:spLocks noGrp="1"/>
          </p:cNvSpPr>
          <p:nvPr>
            <p:ph idx="1"/>
          </p:nvPr>
        </p:nvSpPr>
        <p:spPr>
          <a:xfrm>
            <a:off x="648931" y="2548281"/>
            <a:ext cx="5122606" cy="3658689"/>
          </a:xfrm>
        </p:spPr>
        <p:txBody>
          <a:bodyPr>
            <a:normAutofit/>
          </a:bodyPr>
          <a:lstStyle/>
          <a:p>
            <a:pPr marL="0" indent="0">
              <a:buNone/>
            </a:pPr>
            <a:r>
              <a:rPr lang="en-US">
                <a:solidFill>
                  <a:schemeClr val="bg1"/>
                </a:solidFill>
              </a:rPr>
              <a:t>Preparing for next week:</a:t>
            </a:r>
          </a:p>
          <a:p>
            <a:pPr marL="457200" indent="-457200">
              <a:buFont typeface="+mj-lt"/>
              <a:buAutoNum type="arabicPeriod"/>
            </a:pPr>
            <a:r>
              <a:rPr lang="en-US">
                <a:solidFill>
                  <a:schemeClr val="bg1"/>
                </a:solidFill>
              </a:rPr>
              <a:t>Observation</a:t>
            </a:r>
          </a:p>
          <a:p>
            <a:pPr marL="457200" indent="-457200">
              <a:buFont typeface="+mj-lt"/>
              <a:buAutoNum type="arabicPeriod"/>
            </a:pPr>
            <a:r>
              <a:rPr lang="en-US">
                <a:solidFill>
                  <a:schemeClr val="bg1"/>
                </a:solidFill>
              </a:rPr>
              <a:t>Assessment</a:t>
            </a:r>
          </a:p>
          <a:p>
            <a:pPr marL="457200" indent="-457200">
              <a:buFont typeface="+mj-lt"/>
              <a:buAutoNum type="arabicPeriod"/>
            </a:pPr>
            <a:r>
              <a:rPr lang="en-US">
                <a:solidFill>
                  <a:schemeClr val="bg1"/>
                </a:solidFill>
              </a:rPr>
              <a:t>Learning about Child</a:t>
            </a:r>
          </a:p>
          <a:p>
            <a:pPr marL="457200" indent="-457200">
              <a:buFont typeface="+mj-lt"/>
              <a:buAutoNum type="arabicPeriod"/>
            </a:pPr>
            <a:r>
              <a:rPr lang="en-US">
                <a:solidFill>
                  <a:schemeClr val="bg1"/>
                </a:solidFill>
              </a:rPr>
              <a:t>Deciding strategies, materials and activities</a:t>
            </a:r>
          </a:p>
          <a:p>
            <a:pPr marL="457200" indent="-457200">
              <a:buFont typeface="+mj-lt"/>
              <a:buAutoNum type="arabicPeriod"/>
            </a:pPr>
            <a:r>
              <a:rPr lang="en-US">
                <a:solidFill>
                  <a:schemeClr val="bg1"/>
                </a:solidFill>
              </a:rPr>
              <a:t>Evaluating Effectiveness</a:t>
            </a:r>
          </a:p>
        </p:txBody>
      </p:sp>
      <p:pic>
        <p:nvPicPr>
          <p:cNvPr id="4" name="Picture 3">
            <a:extLst>
              <a:ext uri="{FF2B5EF4-FFF2-40B4-BE49-F238E27FC236}">
                <a16:creationId xmlns:a16="http://schemas.microsoft.com/office/drawing/2014/main" id="{956E4AFD-1E3B-CE41-ABB2-B1F631823DBD}"/>
              </a:ext>
            </a:extLst>
          </p:cNvPr>
          <p:cNvPicPr>
            <a:picLocks noChangeAspect="1"/>
          </p:cNvPicPr>
          <p:nvPr/>
        </p:nvPicPr>
        <p:blipFill>
          <a:blip r:embed="rId3"/>
          <a:stretch>
            <a:fillRect/>
          </a:stretch>
        </p:blipFill>
        <p:spPr>
          <a:xfrm>
            <a:off x="6373238" y="2548281"/>
            <a:ext cx="4888982" cy="3662018"/>
          </a:xfrm>
          <a:prstGeom prst="rect">
            <a:avLst/>
          </a:prstGeom>
          <a:effectLst/>
        </p:spPr>
      </p:pic>
    </p:spTree>
    <p:extLst>
      <p:ext uri="{BB962C8B-B14F-4D97-AF65-F5344CB8AC3E}">
        <p14:creationId xmlns:p14="http://schemas.microsoft.com/office/powerpoint/2010/main" val="1850973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2AFE-3ACE-3041-8E5D-2B10A3CECDA9}"/>
              </a:ext>
            </a:extLst>
          </p:cNvPr>
          <p:cNvSpPr>
            <a:spLocks noGrp="1"/>
          </p:cNvSpPr>
          <p:nvPr>
            <p:ph type="title"/>
          </p:nvPr>
        </p:nvSpPr>
        <p:spPr/>
        <p:txBody>
          <a:bodyPr/>
          <a:lstStyle/>
          <a:p>
            <a:r>
              <a:rPr lang="en-US" dirty="0"/>
              <a:t>Next Week: Week 4 Online Class</a:t>
            </a:r>
          </a:p>
        </p:txBody>
      </p:sp>
      <p:sp>
        <p:nvSpPr>
          <p:cNvPr id="3" name="Content Placeholder 2">
            <a:extLst>
              <a:ext uri="{FF2B5EF4-FFF2-40B4-BE49-F238E27FC236}">
                <a16:creationId xmlns:a16="http://schemas.microsoft.com/office/drawing/2014/main" id="{3CF074DC-CD55-7347-9839-233D555BDD42}"/>
              </a:ext>
            </a:extLst>
          </p:cNvPr>
          <p:cNvSpPr>
            <a:spLocks noGrp="1"/>
          </p:cNvSpPr>
          <p:nvPr>
            <p:ph idx="1"/>
          </p:nvPr>
        </p:nvSpPr>
        <p:spPr>
          <a:xfrm>
            <a:off x="148281" y="1853754"/>
            <a:ext cx="4201298" cy="4551528"/>
          </a:xfrm>
        </p:spPr>
        <p:txBody>
          <a:bodyPr>
            <a:normAutofit fontScale="62500" lnSpcReduction="20000"/>
          </a:bodyPr>
          <a:lstStyle/>
          <a:p>
            <a:pPr marL="0" indent="0">
              <a:buNone/>
            </a:pPr>
            <a:r>
              <a:rPr lang="en-US" i="1" dirty="0"/>
              <a:t>Because today is asynchronous, Today's Assignments are Due the day of class at 4:20pm.</a:t>
            </a:r>
            <a:endParaRPr lang="en-US" dirty="0"/>
          </a:p>
          <a:p>
            <a:pPr marL="0" indent="0">
              <a:buNone/>
            </a:pPr>
            <a:r>
              <a:rPr lang="en-US" i="1" dirty="0"/>
              <a:t>Late work will receive a 10% deduction in points for each day it is late.</a:t>
            </a:r>
            <a:endParaRPr lang="en-US" dirty="0"/>
          </a:p>
          <a:p>
            <a:pPr marL="0" indent="0">
              <a:buNone/>
            </a:pPr>
            <a:r>
              <a:rPr lang="en-US" dirty="0"/>
              <a:t> </a:t>
            </a:r>
          </a:p>
          <a:p>
            <a:pPr marL="0" indent="0">
              <a:buNone/>
            </a:pPr>
            <a:r>
              <a:rPr lang="en-US" b="1" dirty="0"/>
              <a:t>Today's Topic: DAP &amp; Play</a:t>
            </a:r>
            <a:endParaRPr lang="en-US" dirty="0"/>
          </a:p>
          <a:p>
            <a:pPr marL="0" indent="0">
              <a:buNone/>
            </a:pPr>
            <a:r>
              <a:rPr lang="en-US" b="1" dirty="0"/>
              <a:t>Module 4: </a:t>
            </a:r>
            <a:endParaRPr lang="en-US" dirty="0"/>
          </a:p>
          <a:p>
            <a:r>
              <a:rPr lang="en-US" dirty="0"/>
              <a:t>Getting Ready For Class</a:t>
            </a:r>
          </a:p>
          <a:p>
            <a:r>
              <a:rPr lang="en-US" dirty="0"/>
              <a:t>Read: Pica Chapters 8 &amp; 9</a:t>
            </a:r>
          </a:p>
          <a:p>
            <a:r>
              <a:rPr lang="en-US" dirty="0"/>
              <a:t>Read: </a:t>
            </a:r>
            <a:r>
              <a:rPr lang="en-US" dirty="0" err="1"/>
              <a:t>Gestwicki</a:t>
            </a:r>
            <a:r>
              <a:rPr lang="en-US" dirty="0"/>
              <a:t> (2017): Chapter 3</a:t>
            </a:r>
          </a:p>
          <a:p>
            <a:pPr marL="0" indent="0">
              <a:buNone/>
            </a:pPr>
            <a:r>
              <a:rPr lang="en-US" b="1" dirty="0"/>
              <a:t>Work to do: </a:t>
            </a:r>
            <a:endParaRPr lang="en-US" dirty="0"/>
          </a:p>
          <a:p>
            <a:r>
              <a:rPr lang="en-US" dirty="0"/>
              <a:t>Write: Discussion 4a</a:t>
            </a:r>
          </a:p>
          <a:p>
            <a:r>
              <a:rPr lang="en-US" dirty="0"/>
              <a:t>Assignment 2: Advocacy for Play Research Paper</a:t>
            </a:r>
          </a:p>
          <a:p>
            <a:r>
              <a:rPr lang="en-US" dirty="0"/>
              <a:t>Quiz 3: </a:t>
            </a:r>
            <a:r>
              <a:rPr lang="en-US" dirty="0" err="1"/>
              <a:t>Gestwicki</a:t>
            </a:r>
            <a:r>
              <a:rPr lang="en-US" dirty="0"/>
              <a:t> Chapter 1</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F1B4E6C5-39DE-F84B-B2F3-B908C0B69177}"/>
              </a:ext>
            </a:extLst>
          </p:cNvPr>
          <p:cNvSpPr>
            <a:spLocks noGrp="1"/>
          </p:cNvSpPr>
          <p:nvPr>
            <p:ph type="sldNum" sz="quarter" idx="12"/>
          </p:nvPr>
        </p:nvSpPr>
        <p:spPr/>
        <p:txBody>
          <a:bodyPr/>
          <a:lstStyle/>
          <a:p>
            <a:fld id="{E74C5337-96BB-814A-8892-B393AADAAA81}" type="slidenum">
              <a:rPr lang="en-US" smtClean="0"/>
              <a:t>29</a:t>
            </a:fld>
            <a:endParaRPr lang="en-US"/>
          </a:p>
        </p:txBody>
      </p:sp>
      <p:sp>
        <p:nvSpPr>
          <p:cNvPr id="5" name="TextBox 4">
            <a:extLst>
              <a:ext uri="{FF2B5EF4-FFF2-40B4-BE49-F238E27FC236}">
                <a16:creationId xmlns:a16="http://schemas.microsoft.com/office/drawing/2014/main" id="{537EFFC4-3F48-8849-BBB8-307743CEFD62}"/>
              </a:ext>
            </a:extLst>
          </p:cNvPr>
          <p:cNvSpPr txBox="1"/>
          <p:nvPr/>
        </p:nvSpPr>
        <p:spPr>
          <a:xfrm>
            <a:off x="4349579" y="1853755"/>
            <a:ext cx="7518960" cy="4893647"/>
          </a:xfrm>
          <a:prstGeom prst="rect">
            <a:avLst/>
          </a:prstGeom>
          <a:noFill/>
        </p:spPr>
        <p:txBody>
          <a:bodyPr wrap="square" rtlCol="0">
            <a:spAutoFit/>
          </a:bodyPr>
          <a:lstStyle/>
          <a:p>
            <a:r>
              <a:rPr lang="en-US" sz="1400" i="1" dirty="0"/>
              <a:t>Assignment 2: Advocacy for Play</a:t>
            </a:r>
          </a:p>
          <a:p>
            <a:r>
              <a:rPr lang="en-US" sz="1400" i="1" dirty="0">
                <a:solidFill>
                  <a:schemeClr val="accent1"/>
                </a:solidFill>
              </a:rPr>
              <a:t>Due: February 1st, 2022 at 4:20pm (To be completed online during our normal class time)</a:t>
            </a:r>
          </a:p>
          <a:p>
            <a:endParaRPr lang="en-US" sz="1400" dirty="0"/>
          </a:p>
          <a:p>
            <a:pPr marL="285750" indent="-285750">
              <a:buFont typeface="Arial" panose="020B0604020202020204" pitchFamily="34" charset="0"/>
              <a:buChar char="•"/>
            </a:pPr>
            <a:r>
              <a:rPr lang="en-US" sz="1400" b="1" dirty="0"/>
              <a:t>Research Paper/Play Advocacy:  </a:t>
            </a:r>
            <a:r>
              <a:rPr lang="en-US" sz="1400" dirty="0"/>
              <a:t>This assignment will be a research paper advocating the importance of play to all areas of a child’s development. You will clearly communicate the importance of play in a meaningful manner to parents and administrators.  This assignment is required to be 2-3 pages, include: a </a:t>
            </a:r>
            <a:r>
              <a:rPr lang="en-US" sz="1400" u="sng" dirty="0"/>
              <a:t>Bibliography/Reference/Works Cited</a:t>
            </a:r>
            <a:r>
              <a:rPr lang="en-US" sz="1400" dirty="0"/>
              <a:t> and cite at least </a:t>
            </a:r>
            <a:r>
              <a:rPr lang="en-US" sz="1400" u="sng" dirty="0"/>
              <a:t>one journal article</a:t>
            </a:r>
            <a:r>
              <a:rPr lang="en-US" sz="1400" dirty="0"/>
              <a:t> focused on play.  </a:t>
            </a:r>
          </a:p>
          <a:p>
            <a:pPr marL="285750" indent="-285750">
              <a:buFont typeface="Arial" panose="020B0604020202020204" pitchFamily="34" charset="0"/>
              <a:buChar char="•"/>
            </a:pPr>
            <a:r>
              <a:rPr lang="en-US" sz="1400" dirty="0"/>
              <a:t>Recommended Journal Article from </a:t>
            </a:r>
            <a:r>
              <a:rPr lang="en-US" sz="1400" b="1" i="1" dirty="0"/>
              <a:t>Young Children</a:t>
            </a:r>
            <a:r>
              <a:rPr lang="en-US" sz="1400" dirty="0"/>
              <a:t>.</a:t>
            </a:r>
          </a:p>
          <a:p>
            <a:pPr marL="285750" indent="-285750">
              <a:buFont typeface="Arial" panose="020B0604020202020204" pitchFamily="34" charset="0"/>
              <a:buChar char="•"/>
            </a:pPr>
            <a:endParaRPr lang="en-US" sz="1400" dirty="0"/>
          </a:p>
          <a:p>
            <a:r>
              <a:rPr lang="en-US" sz="1400" b="1" dirty="0"/>
              <a:t>Rubric: </a:t>
            </a:r>
            <a:r>
              <a:rPr lang="en-US" sz="1400" dirty="0"/>
              <a:t>The paper should include:</a:t>
            </a:r>
          </a:p>
          <a:p>
            <a:pPr lvl="1"/>
            <a:r>
              <a:rPr lang="en-US" sz="1400" dirty="0"/>
              <a:t>1. APA Citation (in text) and reference/works cited (2 points).</a:t>
            </a:r>
          </a:p>
          <a:p>
            <a:pPr lvl="1"/>
            <a:r>
              <a:rPr lang="en-US" sz="1400" dirty="0"/>
              <a:t>2. At least ONE journal article (1 point).</a:t>
            </a:r>
          </a:p>
          <a:p>
            <a:pPr lvl="1"/>
            <a:r>
              <a:rPr lang="en-US" sz="1400" dirty="0"/>
              <a:t>3. A clear definition of Play (2 points).</a:t>
            </a:r>
          </a:p>
          <a:p>
            <a:pPr lvl="1"/>
            <a:r>
              <a:rPr lang="en-US" sz="1400" dirty="0"/>
              <a:t>4. A clear connection between Play and Learning for young children (2 points).</a:t>
            </a:r>
          </a:p>
          <a:p>
            <a:pPr lvl="1"/>
            <a:r>
              <a:rPr lang="en-US" sz="1400" dirty="0"/>
              <a:t>5. Academic Writing with no grammatical or spelling errors (1 points).</a:t>
            </a:r>
          </a:p>
          <a:p>
            <a:pPr lvl="1"/>
            <a:r>
              <a:rPr lang="en-US" sz="1400" dirty="0"/>
              <a:t>6. At least TWO concrete examples illustrating how Play is connected to Learning for young children (2 points).</a:t>
            </a:r>
          </a:p>
          <a:p>
            <a:r>
              <a:rPr lang="en-US" sz="1400" dirty="0"/>
              <a:t> </a:t>
            </a:r>
          </a:p>
          <a:p>
            <a:endParaRPr lang="en-US" dirty="0"/>
          </a:p>
        </p:txBody>
      </p:sp>
    </p:spTree>
    <p:extLst>
      <p:ext uri="{BB962C8B-B14F-4D97-AF65-F5344CB8AC3E}">
        <p14:creationId xmlns:p14="http://schemas.microsoft.com/office/powerpoint/2010/main" val="132430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79CC-E5D5-BB4F-A73A-C0F3AF74C049}"/>
              </a:ext>
            </a:extLst>
          </p:cNvPr>
          <p:cNvSpPr>
            <a:spLocks noGrp="1"/>
          </p:cNvSpPr>
          <p:nvPr>
            <p:ph type="title"/>
          </p:nvPr>
        </p:nvSpPr>
        <p:spPr>
          <a:xfrm>
            <a:off x="648930" y="629266"/>
            <a:ext cx="9252154" cy="1223983"/>
          </a:xfrm>
        </p:spPr>
        <p:txBody>
          <a:bodyPr>
            <a:normAutofit/>
          </a:bodyPr>
          <a:lstStyle/>
          <a:p>
            <a:pPr>
              <a:lnSpc>
                <a:spcPct val="90000"/>
              </a:lnSpc>
            </a:pPr>
            <a:r>
              <a:rPr lang="en-US" sz="3900"/>
              <a:t>Perry Street Preschool: Longitudinal Study</a:t>
            </a:r>
          </a:p>
        </p:txBody>
      </p:sp>
      <p:sp>
        <p:nvSpPr>
          <p:cNvPr id="5" name="Slide Number Placeholder 4">
            <a:extLst>
              <a:ext uri="{FF2B5EF4-FFF2-40B4-BE49-F238E27FC236}">
                <a16:creationId xmlns:a16="http://schemas.microsoft.com/office/drawing/2014/main" id="{C7AAB687-EE1F-2E4E-8112-441815816DE3}"/>
              </a:ext>
            </a:extLst>
          </p:cNvPr>
          <p:cNvSpPr>
            <a:spLocks noGrp="1"/>
          </p:cNvSpPr>
          <p:nvPr>
            <p:ph type="sldNum" sz="quarter" idx="12"/>
          </p:nvPr>
        </p:nvSpPr>
        <p:spPr>
          <a:xfrm>
            <a:off x="10352540" y="295729"/>
            <a:ext cx="838199" cy="767687"/>
          </a:xfrm>
        </p:spPr>
        <p:txBody>
          <a:bodyPr>
            <a:normAutofit/>
          </a:bodyPr>
          <a:lstStyle/>
          <a:p>
            <a:pPr>
              <a:spcAft>
                <a:spcPts val="600"/>
              </a:spcAft>
            </a:pPr>
            <a:fld id="{E74C5337-96BB-814A-8892-B393AADAAA81}" type="slidenum">
              <a:rPr lang="en-US" smtClean="0"/>
              <a:pPr>
                <a:spcAft>
                  <a:spcPts val="600"/>
                </a:spcAft>
              </a:pPr>
              <a:t>3</a:t>
            </a:fld>
            <a:endParaRPr lang="en-US"/>
          </a:p>
        </p:txBody>
      </p:sp>
      <p:sp>
        <p:nvSpPr>
          <p:cNvPr id="3" name="Content Placeholder 2">
            <a:extLst>
              <a:ext uri="{FF2B5EF4-FFF2-40B4-BE49-F238E27FC236}">
                <a16:creationId xmlns:a16="http://schemas.microsoft.com/office/drawing/2014/main" id="{74B6FE28-F46B-C249-9FAA-848353A5F650}"/>
              </a:ext>
            </a:extLst>
          </p:cNvPr>
          <p:cNvSpPr>
            <a:spLocks noGrp="1"/>
          </p:cNvSpPr>
          <p:nvPr>
            <p:ph idx="1"/>
          </p:nvPr>
        </p:nvSpPr>
        <p:spPr>
          <a:xfrm>
            <a:off x="1103311" y="2052214"/>
            <a:ext cx="6369309" cy="4196185"/>
          </a:xfrm>
        </p:spPr>
        <p:txBody>
          <a:bodyPr>
            <a:normAutofit/>
          </a:bodyPr>
          <a:lstStyle/>
          <a:p>
            <a:pPr fontAlgn="base">
              <a:lnSpc>
                <a:spcPct val="90000"/>
              </a:lnSpc>
            </a:pPr>
            <a:r>
              <a:rPr lang="en-US" sz="1500" b="1"/>
              <a:t>The longitudinal study found that at age 40, the participants who experienced the preschool program</a:t>
            </a:r>
          </a:p>
          <a:p>
            <a:pPr lvl="1" fontAlgn="base">
              <a:lnSpc>
                <a:spcPct val="90000"/>
              </a:lnSpc>
            </a:pPr>
            <a:r>
              <a:rPr lang="en-US" sz="1500"/>
              <a:t>Had fewer teenage pregnancies</a:t>
            </a:r>
          </a:p>
          <a:p>
            <a:pPr lvl="1" fontAlgn="base">
              <a:lnSpc>
                <a:spcPct val="90000"/>
              </a:lnSpc>
            </a:pPr>
            <a:r>
              <a:rPr lang="en-US" sz="1500"/>
              <a:t>Were more likely to have graduated from high school</a:t>
            </a:r>
          </a:p>
          <a:p>
            <a:pPr lvl="1" fontAlgn="base">
              <a:lnSpc>
                <a:spcPct val="90000"/>
              </a:lnSpc>
            </a:pPr>
            <a:r>
              <a:rPr lang="en-US" sz="1500"/>
              <a:t>Were more likely to hold a job and have higher earnings</a:t>
            </a:r>
          </a:p>
          <a:p>
            <a:pPr lvl="1" fontAlgn="base">
              <a:lnSpc>
                <a:spcPct val="90000"/>
              </a:lnSpc>
            </a:pPr>
            <a:r>
              <a:rPr lang="en-US" sz="1500"/>
              <a:t>Committed fewer crimes</a:t>
            </a:r>
          </a:p>
          <a:p>
            <a:pPr lvl="1" fontAlgn="base">
              <a:lnSpc>
                <a:spcPct val="90000"/>
              </a:lnSpc>
            </a:pPr>
            <a:r>
              <a:rPr lang="en-US" sz="1500"/>
              <a:t>Owned their own home and car</a:t>
            </a:r>
          </a:p>
          <a:p>
            <a:pPr fontAlgn="base">
              <a:lnSpc>
                <a:spcPct val="90000"/>
              </a:lnSpc>
            </a:pPr>
            <a:r>
              <a:rPr lang="en-US" sz="1500"/>
              <a:t>As the longest-running longitudinal study in early education, the Perry Study continues to prove that investing in high-quality early education yields positive results for children and families.</a:t>
            </a:r>
          </a:p>
          <a:p>
            <a:pPr>
              <a:lnSpc>
                <a:spcPct val="90000"/>
              </a:lnSpc>
            </a:pPr>
            <a:r>
              <a:rPr lang="en-US" sz="1500"/>
              <a:t>See: </a:t>
            </a:r>
            <a:r>
              <a:rPr lang="en-US" sz="1500">
                <a:hlinkClick r:id="rId3"/>
              </a:rPr>
              <a:t>https://highscope.org/perry-preschool-project/</a:t>
            </a:r>
            <a:r>
              <a:rPr lang="en-US" sz="1500"/>
              <a:t> &amp; </a:t>
            </a:r>
            <a:r>
              <a:rPr lang="en-US" sz="1500">
                <a:hlinkClick r:id="rId4"/>
              </a:rPr>
              <a:t>https://heckmanequation.org/resource/the-heckman-curve/</a:t>
            </a:r>
            <a:endParaRPr lang="en-US" sz="1500"/>
          </a:p>
          <a:p>
            <a:pPr>
              <a:lnSpc>
                <a:spcPct val="90000"/>
              </a:lnSpc>
            </a:pPr>
            <a:endParaRPr lang="en-US" sz="1500"/>
          </a:p>
        </p:txBody>
      </p:sp>
      <p:pic>
        <p:nvPicPr>
          <p:cNvPr id="4" name="Picture 3">
            <a:extLst>
              <a:ext uri="{FF2B5EF4-FFF2-40B4-BE49-F238E27FC236}">
                <a16:creationId xmlns:a16="http://schemas.microsoft.com/office/drawing/2014/main" id="{894F28BA-9E0E-0C44-B04E-5292193D591C}"/>
              </a:ext>
            </a:extLst>
          </p:cNvPr>
          <p:cNvPicPr>
            <a:picLocks noChangeAspect="1"/>
          </p:cNvPicPr>
          <p:nvPr/>
        </p:nvPicPr>
        <p:blipFill rotWithShape="1">
          <a:blip r:embed="rId5"/>
          <a:srcRect l="4276" r="682" b="-1"/>
          <a:stretch/>
        </p:blipFill>
        <p:spPr>
          <a:xfrm>
            <a:off x="8129871" y="2052213"/>
            <a:ext cx="3413671"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02134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4EC82A-4C8C-4C89-84E5-F167F921B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0E726-0710-BF4D-BFBA-9813FC456226}"/>
              </a:ext>
            </a:extLst>
          </p:cNvPr>
          <p:cNvSpPr>
            <a:spLocks noGrp="1"/>
          </p:cNvSpPr>
          <p:nvPr>
            <p:ph type="title"/>
          </p:nvPr>
        </p:nvSpPr>
        <p:spPr>
          <a:xfrm>
            <a:off x="643855" y="1447800"/>
            <a:ext cx="3108626" cy="4572000"/>
          </a:xfrm>
        </p:spPr>
        <p:txBody>
          <a:bodyPr anchor="ctr">
            <a:normAutofit/>
          </a:bodyPr>
          <a:lstStyle/>
          <a:p>
            <a:r>
              <a:rPr lang="en-US" sz="2700">
                <a:solidFill>
                  <a:srgbClr val="EBEBEB"/>
                </a:solidFill>
              </a:rPr>
              <a:t>Types of PreKindergarten: Universal Pre-K (UPK) &amp; Voluntary Pre-K (VPK)</a:t>
            </a:r>
          </a:p>
        </p:txBody>
      </p:sp>
      <p:sp>
        <p:nvSpPr>
          <p:cNvPr id="12" name="Freeform: Shape 11">
            <a:extLst>
              <a:ext uri="{FF2B5EF4-FFF2-40B4-BE49-F238E27FC236}">
                <a16:creationId xmlns:a16="http://schemas.microsoft.com/office/drawing/2014/main" id="{20274AE2-B8C3-42B7-A71C-2E111FA46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1C4F06D-9A48-4DB4-BB8C-E7FD6E58D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998CBEAC-6AB1-4AD1-AD3D-FF124A71A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BB70CA7-FF8B-5A4D-A5F0-F7435BE40BE7}"/>
              </a:ext>
            </a:extLst>
          </p:cNvPr>
          <p:cNvSpPr>
            <a:spLocks noGrp="1"/>
          </p:cNvSpPr>
          <p:nvPr>
            <p:ph type="sldNum" sz="quarter" idx="12"/>
          </p:nvPr>
        </p:nvSpPr>
        <p:spPr>
          <a:xfrm>
            <a:off x="10352540" y="295729"/>
            <a:ext cx="838199" cy="767687"/>
          </a:xfrm>
        </p:spPr>
        <p:txBody>
          <a:bodyPr>
            <a:normAutofit/>
          </a:bodyPr>
          <a:lstStyle/>
          <a:p>
            <a:pPr>
              <a:spcAft>
                <a:spcPts val="600"/>
              </a:spcAft>
            </a:pPr>
            <a:fld id="{EB7E0430-217D-A54E-8411-5494F43ED5B3}" type="slidenum">
              <a:rPr lang="en-US">
                <a:solidFill>
                  <a:srgbClr val="FFFFFF"/>
                </a:solidFill>
              </a:rPr>
              <a:pPr>
                <a:spcAft>
                  <a:spcPts val="600"/>
                </a:spcAft>
              </a:pPr>
              <a:t>4</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9606F44B-5C5B-4C65-9BFC-BC2D93F49A18}"/>
              </a:ext>
            </a:extLst>
          </p:cNvPr>
          <p:cNvGraphicFramePr>
            <a:graphicFrameLocks noGrp="1"/>
          </p:cNvGraphicFramePr>
          <p:nvPr>
            <p:ph idx="1"/>
            <p:extLst>
              <p:ext uri="{D42A27DB-BD31-4B8C-83A1-F6EECF244321}">
                <p14:modId xmlns:p14="http://schemas.microsoft.com/office/powerpoint/2010/main" val="574604368"/>
              </p:ext>
            </p:extLst>
          </p:nvPr>
        </p:nvGraphicFramePr>
        <p:xfrm>
          <a:off x="5048250" y="906162"/>
          <a:ext cx="6496050" cy="5774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90944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6E6679B-EE6C-E14D-8B69-E08796A9924F}"/>
              </a:ext>
            </a:extLst>
          </p:cNvPr>
          <p:cNvSpPr>
            <a:spLocks noGrp="1"/>
          </p:cNvSpPr>
          <p:nvPr>
            <p:ph type="title"/>
          </p:nvPr>
        </p:nvSpPr>
        <p:spPr>
          <a:xfrm>
            <a:off x="648930" y="629267"/>
            <a:ext cx="9252154" cy="1016654"/>
          </a:xfrm>
        </p:spPr>
        <p:txBody>
          <a:bodyPr>
            <a:normAutofit/>
          </a:bodyPr>
          <a:lstStyle/>
          <a:p>
            <a:pPr>
              <a:lnSpc>
                <a:spcPct val="90000"/>
              </a:lnSpc>
            </a:pPr>
            <a:r>
              <a:rPr lang="en-US" sz="3300"/>
              <a:t>Modern Movement for Universal </a:t>
            </a:r>
            <a:r>
              <a:rPr lang="en-US" sz="3300" err="1"/>
              <a:t>PreSchool</a:t>
            </a:r>
            <a:r>
              <a:rPr lang="en-US" sz="3300"/>
              <a:t> (UPK):</a:t>
            </a:r>
          </a:p>
        </p:txBody>
      </p:sp>
      <p:sp>
        <p:nvSpPr>
          <p:cNvPr id="5" name="Slide Number Placeholder 4">
            <a:extLst>
              <a:ext uri="{FF2B5EF4-FFF2-40B4-BE49-F238E27FC236}">
                <a16:creationId xmlns:a16="http://schemas.microsoft.com/office/drawing/2014/main" id="{A7A60A6E-DF7C-4C47-8175-D8FA28C2B90C}"/>
              </a:ext>
            </a:extLst>
          </p:cNvPr>
          <p:cNvSpPr>
            <a:spLocks noGrp="1"/>
          </p:cNvSpPr>
          <p:nvPr>
            <p:ph type="sldNum" sz="quarter" idx="12"/>
          </p:nvPr>
        </p:nvSpPr>
        <p:spPr>
          <a:xfrm>
            <a:off x="10352540" y="295729"/>
            <a:ext cx="838199" cy="767687"/>
          </a:xfrm>
        </p:spPr>
        <p:txBody>
          <a:bodyPr>
            <a:normAutofit/>
          </a:bodyPr>
          <a:lstStyle/>
          <a:p>
            <a:pPr>
              <a:spcAft>
                <a:spcPts val="600"/>
              </a:spcAft>
            </a:pPr>
            <a:fld id="{E74C5337-96BB-814A-8892-B393AADAAA81}" type="slidenum">
              <a:rPr lang="en-US" smtClean="0"/>
              <a:pPr>
                <a:spcAft>
                  <a:spcPts val="600"/>
                </a:spcAft>
              </a:pPr>
              <a:t>5</a:t>
            </a:fld>
            <a:endParaRPr lang="en-US"/>
          </a:p>
        </p:txBody>
      </p:sp>
      <p:sp>
        <p:nvSpPr>
          <p:cNvPr id="12" name="Rectangle 11">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583186FC-B85C-3043-913C-D3E1D2E379F0}"/>
              </a:ext>
            </a:extLst>
          </p:cNvPr>
          <p:cNvSpPr>
            <a:spLocks noGrp="1"/>
          </p:cNvSpPr>
          <p:nvPr>
            <p:ph idx="1"/>
          </p:nvPr>
        </p:nvSpPr>
        <p:spPr>
          <a:xfrm>
            <a:off x="648931" y="2548281"/>
            <a:ext cx="5122606" cy="3658689"/>
          </a:xfrm>
        </p:spPr>
        <p:txBody>
          <a:bodyPr>
            <a:normAutofit/>
          </a:bodyPr>
          <a:lstStyle/>
          <a:p>
            <a:pPr>
              <a:lnSpc>
                <a:spcPct val="90000"/>
              </a:lnSpc>
            </a:pPr>
            <a:r>
              <a:rPr lang="en-US" sz="1100">
                <a:solidFill>
                  <a:schemeClr val="bg1"/>
                </a:solidFill>
              </a:rPr>
              <a:t>UPK means the sole eligibility criterion is age,  (such as FL VPK - Voluntary Preschool)</a:t>
            </a:r>
          </a:p>
          <a:p>
            <a:pPr>
              <a:lnSpc>
                <a:spcPct val="90000"/>
              </a:lnSpc>
            </a:pPr>
            <a:r>
              <a:rPr lang="en-US" sz="1100">
                <a:solidFill>
                  <a:schemeClr val="bg1"/>
                </a:solidFill>
              </a:rPr>
              <a:t>“Targeted” preschool programs eligibility is limited by child or family characteristics, most commonly income.  (Such as Head Start)</a:t>
            </a:r>
          </a:p>
          <a:p>
            <a:pPr lvl="1">
              <a:lnSpc>
                <a:spcPct val="90000"/>
              </a:lnSpc>
            </a:pPr>
            <a:r>
              <a:rPr lang="en-US" sz="1100">
                <a:solidFill>
                  <a:schemeClr val="bg1"/>
                </a:solidFill>
              </a:rPr>
              <a:t>Florida choices: “Florida, Head Start offers such a superior service that many families choose that over the state’s pre-K program.” (Barnett, 2020) </a:t>
            </a:r>
          </a:p>
          <a:p>
            <a:pPr>
              <a:lnSpc>
                <a:spcPct val="90000"/>
              </a:lnSpc>
            </a:pPr>
            <a:r>
              <a:rPr lang="en-US" sz="1100">
                <a:solidFill>
                  <a:schemeClr val="bg1"/>
                </a:solidFill>
              </a:rPr>
              <a:t>What does this mean for Curriculum?</a:t>
            </a:r>
          </a:p>
          <a:p>
            <a:pPr lvl="1">
              <a:lnSpc>
                <a:spcPct val="90000"/>
              </a:lnSpc>
            </a:pPr>
            <a:r>
              <a:rPr lang="en-US" sz="1100">
                <a:solidFill>
                  <a:schemeClr val="bg1"/>
                </a:solidFill>
              </a:rPr>
              <a:t>Open-ended vs. Closed (Prescriptive) Curriculum</a:t>
            </a:r>
          </a:p>
          <a:p>
            <a:pPr lvl="1">
              <a:lnSpc>
                <a:spcPct val="90000"/>
              </a:lnSpc>
            </a:pPr>
            <a:r>
              <a:rPr lang="en-US" sz="1100">
                <a:solidFill>
                  <a:schemeClr val="bg1"/>
                </a:solidFill>
              </a:rPr>
              <a:t>Skills vs. Critical Thinking</a:t>
            </a:r>
          </a:p>
          <a:p>
            <a:pPr lvl="1">
              <a:lnSpc>
                <a:spcPct val="90000"/>
              </a:lnSpc>
            </a:pPr>
            <a:r>
              <a:rPr lang="en-US" sz="1100">
                <a:solidFill>
                  <a:schemeClr val="bg1"/>
                </a:solidFill>
              </a:rPr>
              <a:t>Skills vs. Social Emotional Development </a:t>
            </a:r>
          </a:p>
          <a:p>
            <a:pPr lvl="2">
              <a:lnSpc>
                <a:spcPct val="90000"/>
              </a:lnSpc>
            </a:pPr>
            <a:r>
              <a:rPr lang="en-US" sz="1100">
                <a:solidFill>
                  <a:schemeClr val="bg1"/>
                </a:solidFill>
              </a:rPr>
              <a:t>Academic Content: College and Career Ready 4-year-olds?</a:t>
            </a:r>
          </a:p>
          <a:p>
            <a:pPr lvl="2">
              <a:lnSpc>
                <a:spcPct val="90000"/>
              </a:lnSpc>
            </a:pPr>
            <a:r>
              <a:rPr lang="en-US" sz="1100" b="1">
                <a:solidFill>
                  <a:schemeClr val="bg1"/>
                </a:solidFill>
              </a:rPr>
              <a:t>Five Domains of Developmentally Appropriate Practice</a:t>
            </a:r>
          </a:p>
          <a:p>
            <a:pPr marL="457200" lvl="1" indent="0">
              <a:lnSpc>
                <a:spcPct val="90000"/>
              </a:lnSpc>
              <a:buNone/>
            </a:pPr>
            <a:endParaRPr lang="en-US" sz="1100">
              <a:solidFill>
                <a:schemeClr val="bg1"/>
              </a:solidFill>
            </a:endParaRPr>
          </a:p>
          <a:p>
            <a:pPr>
              <a:lnSpc>
                <a:spcPct val="90000"/>
              </a:lnSpc>
            </a:pPr>
            <a:endParaRPr lang="en-US" sz="1100">
              <a:solidFill>
                <a:schemeClr val="bg1"/>
              </a:solidFill>
            </a:endParaRPr>
          </a:p>
        </p:txBody>
      </p:sp>
      <p:pic>
        <p:nvPicPr>
          <p:cNvPr id="4" name="Picture 3">
            <a:extLst>
              <a:ext uri="{FF2B5EF4-FFF2-40B4-BE49-F238E27FC236}">
                <a16:creationId xmlns:a16="http://schemas.microsoft.com/office/drawing/2014/main" id="{C42C77D3-8A58-D84D-8346-0DF4B03461EA}"/>
              </a:ext>
            </a:extLst>
          </p:cNvPr>
          <p:cNvPicPr>
            <a:picLocks noChangeAspect="1"/>
          </p:cNvPicPr>
          <p:nvPr/>
        </p:nvPicPr>
        <p:blipFill>
          <a:blip r:embed="rId3"/>
          <a:stretch>
            <a:fillRect/>
          </a:stretch>
        </p:blipFill>
        <p:spPr>
          <a:xfrm>
            <a:off x="6091916" y="2571957"/>
            <a:ext cx="5451627" cy="3614665"/>
          </a:xfrm>
          <a:prstGeom prst="rect">
            <a:avLst/>
          </a:prstGeom>
          <a:effectLst/>
        </p:spPr>
      </p:pic>
    </p:spTree>
    <p:extLst>
      <p:ext uri="{BB962C8B-B14F-4D97-AF65-F5344CB8AC3E}">
        <p14:creationId xmlns:p14="http://schemas.microsoft.com/office/powerpoint/2010/main" val="26480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9A95-04AF-9946-B4D5-52E7501A927C}"/>
              </a:ext>
            </a:extLst>
          </p:cNvPr>
          <p:cNvSpPr>
            <a:spLocks noGrp="1"/>
          </p:cNvSpPr>
          <p:nvPr>
            <p:ph type="title"/>
          </p:nvPr>
        </p:nvSpPr>
        <p:spPr>
          <a:xfrm>
            <a:off x="576649" y="581891"/>
            <a:ext cx="10478205" cy="1271864"/>
          </a:xfrm>
        </p:spPr>
        <p:txBody>
          <a:bodyPr>
            <a:normAutofit fontScale="90000"/>
          </a:bodyPr>
          <a:lstStyle/>
          <a:p>
            <a:r>
              <a:rPr lang="en-US" dirty="0">
                <a:solidFill>
                  <a:schemeClr val="accent1"/>
                </a:solidFill>
              </a:rPr>
              <a:t>D</a:t>
            </a:r>
            <a:r>
              <a:rPr lang="en-US" dirty="0"/>
              <a:t>evelopmentally </a:t>
            </a:r>
            <a:r>
              <a:rPr lang="en-US" dirty="0">
                <a:solidFill>
                  <a:schemeClr val="accent1"/>
                </a:solidFill>
              </a:rPr>
              <a:t>A</a:t>
            </a:r>
            <a:r>
              <a:rPr lang="en-US" dirty="0"/>
              <a:t>ppropriate </a:t>
            </a:r>
            <a:r>
              <a:rPr lang="en-US" dirty="0">
                <a:solidFill>
                  <a:schemeClr val="accent1"/>
                </a:solidFill>
              </a:rPr>
              <a:t>P</a:t>
            </a:r>
            <a:r>
              <a:rPr lang="en-US" dirty="0"/>
              <a:t>ractice:</a:t>
            </a:r>
            <a:br>
              <a:rPr lang="en-US" dirty="0"/>
            </a:br>
            <a:r>
              <a:rPr lang="en-US" dirty="0"/>
              <a:t>Review and </a:t>
            </a:r>
            <a:r>
              <a:rPr lang="en-US" u="sng" dirty="0"/>
              <a:t>Questions</a:t>
            </a:r>
          </a:p>
        </p:txBody>
      </p:sp>
      <p:sp>
        <p:nvSpPr>
          <p:cNvPr id="3" name="Content Placeholder 2">
            <a:extLst>
              <a:ext uri="{FF2B5EF4-FFF2-40B4-BE49-F238E27FC236}">
                <a16:creationId xmlns:a16="http://schemas.microsoft.com/office/drawing/2014/main" id="{66ED98BD-46FF-EF4D-AD1B-2D160B0041BD}"/>
              </a:ext>
            </a:extLst>
          </p:cNvPr>
          <p:cNvSpPr>
            <a:spLocks noGrp="1"/>
          </p:cNvSpPr>
          <p:nvPr>
            <p:ph idx="1"/>
          </p:nvPr>
        </p:nvSpPr>
        <p:spPr>
          <a:xfrm>
            <a:off x="360219" y="2015732"/>
            <a:ext cx="11471564" cy="4107977"/>
          </a:xfrm>
        </p:spPr>
        <p:txBody>
          <a:bodyPr>
            <a:normAutofit/>
          </a:bodyPr>
          <a:lstStyle/>
          <a:p>
            <a:pPr marL="0" indent="0">
              <a:buNone/>
            </a:pPr>
            <a:r>
              <a:rPr lang="en-US" dirty="0"/>
              <a:t>“Developmentally appropriate practice (DAP) is an approach to teaching grounded in the research on </a:t>
            </a:r>
            <a:r>
              <a:rPr lang="en-US" u="sng" dirty="0"/>
              <a:t>how young children develop and learn </a:t>
            </a:r>
            <a:r>
              <a:rPr lang="en-US" dirty="0"/>
              <a:t>and in what is known about effective early education. Its framework is designed to promote </a:t>
            </a:r>
            <a:r>
              <a:rPr lang="en-US" u="sng" dirty="0"/>
              <a:t>young children’s optimal learning and development</a:t>
            </a:r>
            <a:r>
              <a:rPr lang="en-US" dirty="0"/>
              <a:t>. DAP involves teachers </a:t>
            </a:r>
            <a:r>
              <a:rPr lang="en-US" b="1" dirty="0">
                <a:solidFill>
                  <a:srgbClr val="C00000"/>
                </a:solidFill>
              </a:rPr>
              <a:t>meeting young children where they are</a:t>
            </a:r>
            <a:r>
              <a:rPr lang="en-US" dirty="0"/>
              <a:t>, both as individuals and as part of a group; and helping each child meet challenging and achievable learning goals.”   --NAEYC</a:t>
            </a:r>
          </a:p>
          <a:p>
            <a:pPr marL="0" indent="0">
              <a:buNone/>
            </a:pPr>
            <a:endParaRPr lang="en-US" dirty="0"/>
          </a:p>
          <a:p>
            <a:r>
              <a:rPr lang="en-US" dirty="0"/>
              <a:t>Know your children’s background experience (content and home)</a:t>
            </a:r>
          </a:p>
          <a:p>
            <a:r>
              <a:rPr lang="en-US" dirty="0"/>
              <a:t>Know your children’s developmental level</a:t>
            </a:r>
          </a:p>
          <a:p>
            <a:r>
              <a:rPr lang="en-US" dirty="0"/>
              <a:t>Make your learning objectives/goals challenging but ACHIEVABLE for your children!</a:t>
            </a:r>
          </a:p>
        </p:txBody>
      </p:sp>
      <p:sp>
        <p:nvSpPr>
          <p:cNvPr id="4" name="Slide Number Placeholder 3">
            <a:extLst>
              <a:ext uri="{FF2B5EF4-FFF2-40B4-BE49-F238E27FC236}">
                <a16:creationId xmlns:a16="http://schemas.microsoft.com/office/drawing/2014/main" id="{15B79A2B-B62E-5742-B6E1-5AADF3962C55}"/>
              </a:ext>
            </a:extLst>
          </p:cNvPr>
          <p:cNvSpPr>
            <a:spLocks noGrp="1"/>
          </p:cNvSpPr>
          <p:nvPr>
            <p:ph type="sldNum" sz="quarter" idx="12"/>
          </p:nvPr>
        </p:nvSpPr>
        <p:spPr/>
        <p:txBody>
          <a:bodyPr/>
          <a:lstStyle/>
          <a:p>
            <a:fld id="{E74C5337-96BB-814A-8892-B393AADAAA81}" type="slidenum">
              <a:rPr lang="en-US" smtClean="0"/>
              <a:t>6</a:t>
            </a:fld>
            <a:endParaRPr lang="en-US"/>
          </a:p>
        </p:txBody>
      </p:sp>
      <p:pic>
        <p:nvPicPr>
          <p:cNvPr id="6" name="Picture 5">
            <a:extLst>
              <a:ext uri="{FF2B5EF4-FFF2-40B4-BE49-F238E27FC236}">
                <a16:creationId xmlns:a16="http://schemas.microsoft.com/office/drawing/2014/main" id="{A3E56CD7-1A54-1747-A67B-2898A2896EC4}"/>
              </a:ext>
            </a:extLst>
          </p:cNvPr>
          <p:cNvPicPr>
            <a:picLocks noChangeAspect="1"/>
          </p:cNvPicPr>
          <p:nvPr/>
        </p:nvPicPr>
        <p:blipFill>
          <a:blip r:embed="rId2"/>
          <a:stretch>
            <a:fillRect/>
          </a:stretch>
        </p:blipFill>
        <p:spPr>
          <a:xfrm>
            <a:off x="9226380" y="3805881"/>
            <a:ext cx="2745446" cy="1372723"/>
          </a:xfrm>
          <a:prstGeom prst="rect">
            <a:avLst/>
          </a:prstGeom>
        </p:spPr>
      </p:pic>
    </p:spTree>
    <p:extLst>
      <p:ext uri="{BB962C8B-B14F-4D97-AF65-F5344CB8AC3E}">
        <p14:creationId xmlns:p14="http://schemas.microsoft.com/office/powerpoint/2010/main" val="44416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21E1-9BB8-7C4A-A451-ABEB2C70CDAD}"/>
              </a:ext>
            </a:extLst>
          </p:cNvPr>
          <p:cNvSpPr>
            <a:spLocks noGrp="1"/>
          </p:cNvSpPr>
          <p:nvPr>
            <p:ph type="title"/>
          </p:nvPr>
        </p:nvSpPr>
        <p:spPr/>
        <p:txBody>
          <a:bodyPr/>
          <a:lstStyle/>
          <a:p>
            <a:r>
              <a:rPr lang="en-US"/>
              <a:t>Developmentally Appropriate Practice</a:t>
            </a:r>
          </a:p>
        </p:txBody>
      </p:sp>
      <p:sp>
        <p:nvSpPr>
          <p:cNvPr id="3" name="Content Placeholder 2">
            <a:extLst>
              <a:ext uri="{FF2B5EF4-FFF2-40B4-BE49-F238E27FC236}">
                <a16:creationId xmlns:a16="http://schemas.microsoft.com/office/drawing/2014/main" id="{17DFDC6E-80D5-FA41-A8CC-D3F15342A810}"/>
              </a:ext>
            </a:extLst>
          </p:cNvPr>
          <p:cNvSpPr>
            <a:spLocks noGrp="1"/>
          </p:cNvSpPr>
          <p:nvPr>
            <p:ph idx="1"/>
          </p:nvPr>
        </p:nvSpPr>
        <p:spPr>
          <a:xfrm>
            <a:off x="243192" y="1926078"/>
            <a:ext cx="4270129" cy="4314084"/>
          </a:xfrm>
        </p:spPr>
        <p:txBody>
          <a:bodyPr>
            <a:normAutofit fontScale="92500" lnSpcReduction="20000"/>
          </a:bodyPr>
          <a:lstStyle/>
          <a:p>
            <a:pPr marL="0" indent="0">
              <a:buNone/>
            </a:pPr>
            <a:r>
              <a:rPr lang="en-US" sz="2400" b="1"/>
              <a:t>Five Domains of development</a:t>
            </a:r>
          </a:p>
          <a:p>
            <a:pPr marL="914400" lvl="1" indent="-457200">
              <a:buFont typeface="+mj-lt"/>
              <a:buAutoNum type="arabicPeriod"/>
            </a:pPr>
            <a:r>
              <a:rPr lang="en-US" sz="2400">
                <a:solidFill>
                  <a:schemeClr val="accent2"/>
                </a:solidFill>
              </a:rPr>
              <a:t>Physical and motor development</a:t>
            </a:r>
          </a:p>
          <a:p>
            <a:pPr marL="914400" lvl="1" indent="-457200">
              <a:buFont typeface="+mj-lt"/>
              <a:buAutoNum type="arabicPeriod"/>
            </a:pPr>
            <a:r>
              <a:rPr lang="en-US" sz="2400">
                <a:solidFill>
                  <a:srgbClr val="0070C0"/>
                </a:solidFill>
              </a:rPr>
              <a:t>Social &amp; Emotional</a:t>
            </a:r>
          </a:p>
          <a:p>
            <a:pPr marL="914400" lvl="1" indent="-457200">
              <a:buFont typeface="+mj-lt"/>
              <a:buAutoNum type="arabicPeriod"/>
            </a:pPr>
            <a:r>
              <a:rPr lang="en-US" sz="2400">
                <a:solidFill>
                  <a:srgbClr val="00B050"/>
                </a:solidFill>
              </a:rPr>
              <a:t>Approaches to Play and Learning</a:t>
            </a:r>
          </a:p>
          <a:p>
            <a:pPr marL="914400" lvl="1" indent="-457200">
              <a:buFont typeface="+mj-lt"/>
              <a:buAutoNum type="arabicPeriod"/>
            </a:pPr>
            <a:r>
              <a:rPr lang="en-US" sz="2400">
                <a:solidFill>
                  <a:srgbClr val="FFC000"/>
                </a:solidFill>
              </a:rPr>
              <a:t>Communication, Language and Literacy</a:t>
            </a:r>
          </a:p>
          <a:p>
            <a:pPr marL="914400" lvl="1" indent="-457200">
              <a:buFont typeface="+mj-lt"/>
              <a:buAutoNum type="arabicPeriod"/>
            </a:pPr>
            <a:r>
              <a:rPr lang="en-US" sz="2400">
                <a:solidFill>
                  <a:srgbClr val="FF9300"/>
                </a:solidFill>
              </a:rPr>
              <a:t>Cognitive Development &amp; General Knowledge</a:t>
            </a:r>
          </a:p>
          <a:p>
            <a:pPr marL="457200" indent="-457200">
              <a:buFont typeface="+mj-lt"/>
              <a:buAutoNum type="arabicPeriod"/>
            </a:pPr>
            <a:endParaRPr lang="en-US"/>
          </a:p>
        </p:txBody>
      </p:sp>
      <p:sp>
        <p:nvSpPr>
          <p:cNvPr id="6" name="Slide Number Placeholder 5">
            <a:extLst>
              <a:ext uri="{FF2B5EF4-FFF2-40B4-BE49-F238E27FC236}">
                <a16:creationId xmlns:a16="http://schemas.microsoft.com/office/drawing/2014/main" id="{48D90CB2-328C-2B4E-B29C-69A2267F08D9}"/>
              </a:ext>
            </a:extLst>
          </p:cNvPr>
          <p:cNvSpPr>
            <a:spLocks noGrp="1"/>
          </p:cNvSpPr>
          <p:nvPr>
            <p:ph type="sldNum" sz="quarter" idx="12"/>
          </p:nvPr>
        </p:nvSpPr>
        <p:spPr/>
        <p:txBody>
          <a:bodyPr/>
          <a:lstStyle/>
          <a:p>
            <a:fld id="{D57F1E4F-1CFF-5643-939E-217C01CDF565}" type="slidenum">
              <a:rPr lang="en-US" smtClean="0"/>
              <a:pPr/>
              <a:t>7</a:t>
            </a:fld>
            <a:endParaRPr lang="en-US"/>
          </a:p>
        </p:txBody>
      </p:sp>
      <p:pic>
        <p:nvPicPr>
          <p:cNvPr id="5" name="Picture 4">
            <a:extLst>
              <a:ext uri="{FF2B5EF4-FFF2-40B4-BE49-F238E27FC236}">
                <a16:creationId xmlns:a16="http://schemas.microsoft.com/office/drawing/2014/main" id="{6D94493F-916D-A548-94FE-517D3545A912}"/>
              </a:ext>
            </a:extLst>
          </p:cNvPr>
          <p:cNvPicPr>
            <a:picLocks noChangeAspect="1"/>
          </p:cNvPicPr>
          <p:nvPr/>
        </p:nvPicPr>
        <p:blipFill>
          <a:blip r:embed="rId2"/>
          <a:stretch>
            <a:fillRect/>
          </a:stretch>
        </p:blipFill>
        <p:spPr>
          <a:xfrm>
            <a:off x="4513321" y="2071644"/>
            <a:ext cx="7275196" cy="4012374"/>
          </a:xfrm>
          <a:prstGeom prst="rect">
            <a:avLst/>
          </a:prstGeom>
        </p:spPr>
      </p:pic>
    </p:spTree>
    <p:extLst>
      <p:ext uri="{BB962C8B-B14F-4D97-AF65-F5344CB8AC3E}">
        <p14:creationId xmlns:p14="http://schemas.microsoft.com/office/powerpoint/2010/main" val="308128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D475-86D4-F44F-9544-F2915ADD0378}"/>
              </a:ext>
            </a:extLst>
          </p:cNvPr>
          <p:cNvSpPr>
            <a:spLocks noGrp="1"/>
          </p:cNvSpPr>
          <p:nvPr>
            <p:ph type="title"/>
          </p:nvPr>
        </p:nvSpPr>
        <p:spPr/>
        <p:txBody>
          <a:bodyPr/>
          <a:lstStyle/>
          <a:p>
            <a:r>
              <a:rPr lang="en-US" dirty="0"/>
              <a:t>Group Work: What Are the developmental Domains of DAP?</a:t>
            </a:r>
          </a:p>
        </p:txBody>
      </p:sp>
      <p:sp>
        <p:nvSpPr>
          <p:cNvPr id="3" name="Content Placeholder 2">
            <a:extLst>
              <a:ext uri="{FF2B5EF4-FFF2-40B4-BE49-F238E27FC236}">
                <a16:creationId xmlns:a16="http://schemas.microsoft.com/office/drawing/2014/main" id="{86E2249C-5E8B-C042-BD96-245BDD720EAB}"/>
              </a:ext>
            </a:extLst>
          </p:cNvPr>
          <p:cNvSpPr>
            <a:spLocks noGrp="1"/>
          </p:cNvSpPr>
          <p:nvPr>
            <p:ph idx="1"/>
          </p:nvPr>
        </p:nvSpPr>
        <p:spPr>
          <a:xfrm>
            <a:off x="1103312" y="2052918"/>
            <a:ext cx="10726739" cy="4195481"/>
          </a:xfrm>
        </p:spPr>
        <p:txBody>
          <a:bodyPr>
            <a:normAutofit/>
          </a:bodyPr>
          <a:lstStyle/>
          <a:p>
            <a:r>
              <a:rPr lang="en-US" dirty="0"/>
              <a:t>Table Work : (Unpacking the domains of DAP) Groups will be asked to make a creative representation of the five domains of learning (physical, emotional, social, cognitive and language learning).</a:t>
            </a:r>
          </a:p>
          <a:p>
            <a:r>
              <a:rPr lang="en-US" dirty="0"/>
              <a:t>You should have a clear definition for each of the five domains (use </a:t>
            </a:r>
            <a:r>
              <a:rPr lang="en-US" dirty="0" err="1"/>
              <a:t>Gestwicki</a:t>
            </a:r>
            <a:r>
              <a:rPr lang="en-US" dirty="0"/>
              <a:t> (2017) or the DAP videos you watched to help you.</a:t>
            </a:r>
          </a:p>
          <a:p>
            <a:pPr lvl="1"/>
            <a:r>
              <a:rPr lang="en-US" dirty="0"/>
              <a:t>You should use photos, drawings, dance or acting to demonstrate how each of the developmental domains can look in an early childhood classroom.  </a:t>
            </a:r>
          </a:p>
          <a:p>
            <a:r>
              <a:rPr lang="en-US" dirty="0"/>
              <a:t>You will be asked to share your creative work with the class.</a:t>
            </a:r>
          </a:p>
          <a:p>
            <a:r>
              <a:rPr lang="en-US" dirty="0" err="1"/>
              <a:t>Zooom</a:t>
            </a:r>
            <a:r>
              <a:rPr lang="en-US" dirty="0"/>
              <a:t>).</a:t>
            </a:r>
          </a:p>
          <a:p>
            <a:endParaRPr lang="en-US" dirty="0"/>
          </a:p>
        </p:txBody>
      </p:sp>
      <p:sp>
        <p:nvSpPr>
          <p:cNvPr id="5" name="Slide Number Placeholder 4">
            <a:extLst>
              <a:ext uri="{FF2B5EF4-FFF2-40B4-BE49-F238E27FC236}">
                <a16:creationId xmlns:a16="http://schemas.microsoft.com/office/drawing/2014/main" id="{45634119-EA7A-BC49-9CA0-61609B0B85CD}"/>
              </a:ext>
            </a:extLst>
          </p:cNvPr>
          <p:cNvSpPr>
            <a:spLocks noGrp="1"/>
          </p:cNvSpPr>
          <p:nvPr>
            <p:ph type="sldNum" sz="quarter" idx="12"/>
          </p:nvPr>
        </p:nvSpPr>
        <p:spPr/>
        <p:txBody>
          <a:bodyPr/>
          <a:lstStyle/>
          <a:p>
            <a:fld id="{E74C5337-96BB-814A-8892-B393AADAAA81}" type="slidenum">
              <a:rPr lang="en-US" smtClean="0"/>
              <a:t>8</a:t>
            </a:fld>
            <a:endParaRPr lang="en-US"/>
          </a:p>
        </p:txBody>
      </p:sp>
      <p:pic>
        <p:nvPicPr>
          <p:cNvPr id="4" name="Picture 3">
            <a:extLst>
              <a:ext uri="{FF2B5EF4-FFF2-40B4-BE49-F238E27FC236}">
                <a16:creationId xmlns:a16="http://schemas.microsoft.com/office/drawing/2014/main" id="{BFEA4126-2007-3147-B791-73404CF31CD5}"/>
              </a:ext>
            </a:extLst>
          </p:cNvPr>
          <p:cNvPicPr>
            <a:picLocks noChangeAspect="1"/>
          </p:cNvPicPr>
          <p:nvPr/>
        </p:nvPicPr>
        <p:blipFill>
          <a:blip r:embed="rId2"/>
          <a:stretch>
            <a:fillRect/>
          </a:stretch>
        </p:blipFill>
        <p:spPr>
          <a:xfrm>
            <a:off x="361949" y="5026117"/>
            <a:ext cx="2353541" cy="1621328"/>
          </a:xfrm>
          <a:prstGeom prst="rect">
            <a:avLst/>
          </a:prstGeom>
        </p:spPr>
      </p:pic>
    </p:spTree>
    <p:extLst>
      <p:ext uri="{BB962C8B-B14F-4D97-AF65-F5344CB8AC3E}">
        <p14:creationId xmlns:p14="http://schemas.microsoft.com/office/powerpoint/2010/main" val="326231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28A0-6A84-0E42-821B-3F8FA090F196}"/>
              </a:ext>
            </a:extLst>
          </p:cNvPr>
          <p:cNvSpPr>
            <a:spLocks noGrp="1"/>
          </p:cNvSpPr>
          <p:nvPr>
            <p:ph type="title"/>
          </p:nvPr>
        </p:nvSpPr>
        <p:spPr>
          <a:xfrm>
            <a:off x="766119" y="354227"/>
            <a:ext cx="9489989" cy="1363738"/>
          </a:xfrm>
        </p:spPr>
        <p:txBody>
          <a:bodyPr>
            <a:normAutofit fontScale="90000"/>
          </a:bodyPr>
          <a:lstStyle/>
          <a:p>
            <a:r>
              <a:rPr lang="en-US" dirty="0"/>
              <a:t>Guided Application: Evaluating Classrooms for DAP</a:t>
            </a:r>
          </a:p>
        </p:txBody>
      </p:sp>
      <p:sp>
        <p:nvSpPr>
          <p:cNvPr id="3" name="Content Placeholder 2">
            <a:extLst>
              <a:ext uri="{FF2B5EF4-FFF2-40B4-BE49-F238E27FC236}">
                <a16:creationId xmlns:a16="http://schemas.microsoft.com/office/drawing/2014/main" id="{7E48DB21-E18C-B34E-838F-E7EEEBA24760}"/>
              </a:ext>
            </a:extLst>
          </p:cNvPr>
          <p:cNvSpPr>
            <a:spLocks noGrp="1"/>
          </p:cNvSpPr>
          <p:nvPr>
            <p:ph idx="1"/>
          </p:nvPr>
        </p:nvSpPr>
        <p:spPr>
          <a:xfrm>
            <a:off x="1451579" y="2015732"/>
            <a:ext cx="9603275" cy="3972374"/>
          </a:xfrm>
        </p:spPr>
        <p:txBody>
          <a:bodyPr/>
          <a:lstStyle/>
          <a:p>
            <a:pPr marL="457200" indent="-457200">
              <a:buAutoNum type="arabicPeriod"/>
            </a:pPr>
            <a:r>
              <a:rPr lang="en-US" dirty="0"/>
              <a:t>How can we use DAP to help us see if an early childhood classroom is “good”?</a:t>
            </a:r>
          </a:p>
          <a:p>
            <a:pPr marL="457200" indent="-457200">
              <a:buAutoNum type="arabicPeriod"/>
            </a:pPr>
            <a:r>
              <a:rPr lang="en-US" dirty="0"/>
              <a:t>What key elements to you think we should consider? (List in chat)</a:t>
            </a:r>
          </a:p>
          <a:p>
            <a:pPr marL="457200" indent="-457200">
              <a:buAutoNum type="arabicPeriod"/>
            </a:pPr>
            <a:r>
              <a:rPr lang="en-US" dirty="0"/>
              <a:t>Let’s take a look at p. 11 of </a:t>
            </a:r>
            <a:r>
              <a:rPr lang="en-US" dirty="0" err="1"/>
              <a:t>Gestwicki</a:t>
            </a:r>
            <a:r>
              <a:rPr lang="en-US" dirty="0"/>
              <a:t>: Characteristics of a Good Preschool	</a:t>
            </a:r>
          </a:p>
          <a:p>
            <a:pPr marL="914400" lvl="1" indent="-457200">
              <a:buAutoNum type="arabicPeriod"/>
            </a:pPr>
            <a:r>
              <a:rPr lang="en-US" dirty="0"/>
              <a:t>We will divide into small groups. </a:t>
            </a:r>
          </a:p>
          <a:p>
            <a:pPr marL="914400" lvl="1" indent="-457200">
              <a:buAutoNum type="arabicPeriod"/>
            </a:pPr>
            <a:r>
              <a:rPr lang="en-US" dirty="0"/>
              <a:t>Each group will take one of the principles listed and link it to the description of DAP. </a:t>
            </a:r>
          </a:p>
          <a:p>
            <a:pPr marL="914400" lvl="1" indent="-457200">
              <a:buAutoNum type="arabicPeriod"/>
            </a:pPr>
            <a:r>
              <a:rPr lang="en-US" dirty="0"/>
              <a:t>Be ready to share a 1-2 sentence link/explanation to DAP when your group returns.</a:t>
            </a:r>
          </a:p>
        </p:txBody>
      </p:sp>
      <p:sp>
        <p:nvSpPr>
          <p:cNvPr id="5" name="Slide Number Placeholder 4">
            <a:extLst>
              <a:ext uri="{FF2B5EF4-FFF2-40B4-BE49-F238E27FC236}">
                <a16:creationId xmlns:a16="http://schemas.microsoft.com/office/drawing/2014/main" id="{05546709-FCDC-9945-8694-F46CEF6A81F8}"/>
              </a:ext>
            </a:extLst>
          </p:cNvPr>
          <p:cNvSpPr>
            <a:spLocks noGrp="1"/>
          </p:cNvSpPr>
          <p:nvPr>
            <p:ph type="sldNum" sz="quarter" idx="12"/>
          </p:nvPr>
        </p:nvSpPr>
        <p:spPr/>
        <p:txBody>
          <a:bodyPr/>
          <a:lstStyle/>
          <a:p>
            <a:fld id="{E74C5337-96BB-814A-8892-B393AADAAA81}" type="slidenum">
              <a:rPr lang="en-US" smtClean="0"/>
              <a:t>9</a:t>
            </a:fld>
            <a:endParaRPr lang="en-US"/>
          </a:p>
        </p:txBody>
      </p:sp>
      <p:pic>
        <p:nvPicPr>
          <p:cNvPr id="4" name="Picture 3">
            <a:extLst>
              <a:ext uri="{FF2B5EF4-FFF2-40B4-BE49-F238E27FC236}">
                <a16:creationId xmlns:a16="http://schemas.microsoft.com/office/drawing/2014/main" id="{95D72CEB-0921-EC44-82F4-1F779E9B2E36}"/>
              </a:ext>
            </a:extLst>
          </p:cNvPr>
          <p:cNvPicPr>
            <a:picLocks noChangeAspect="1"/>
          </p:cNvPicPr>
          <p:nvPr/>
        </p:nvPicPr>
        <p:blipFill>
          <a:blip r:embed="rId2"/>
          <a:stretch>
            <a:fillRect/>
          </a:stretch>
        </p:blipFill>
        <p:spPr>
          <a:xfrm>
            <a:off x="10301024" y="5478162"/>
            <a:ext cx="1617430" cy="1094144"/>
          </a:xfrm>
          <a:prstGeom prst="rect">
            <a:avLst/>
          </a:prstGeom>
        </p:spPr>
      </p:pic>
    </p:spTree>
    <p:extLst>
      <p:ext uri="{BB962C8B-B14F-4D97-AF65-F5344CB8AC3E}">
        <p14:creationId xmlns:p14="http://schemas.microsoft.com/office/powerpoint/2010/main" val="3698941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{983A08FF-6DC0-8C4E-BBC9-4B41F458782B}tf10001062</Template>
  <TotalTime>218</TotalTime>
  <Words>2877</Words>
  <Application>Microsoft Macintosh PowerPoint</Application>
  <PresentationFormat>Widescreen</PresentationFormat>
  <Paragraphs>279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 3</vt:lpstr>
      <vt:lpstr>Ion</vt:lpstr>
      <vt:lpstr>What is DAP in Early Childhood Curriculum?</vt:lpstr>
      <vt:lpstr>History: Johnson’s War on Poverty and Head Start</vt:lpstr>
      <vt:lpstr>Perry Street Preschool: Longitudinal Study</vt:lpstr>
      <vt:lpstr>Types of PreKindergarten: Universal Pre-K (UPK) &amp; Voluntary Pre-K (VPK)</vt:lpstr>
      <vt:lpstr>Modern Movement for Universal PreSchool (UPK):</vt:lpstr>
      <vt:lpstr>Developmentally Appropriate Practice: Review and Questions</vt:lpstr>
      <vt:lpstr>Developmentally Appropriate Practice</vt:lpstr>
      <vt:lpstr>Group Work: What Are the developmental Domains of DAP?</vt:lpstr>
      <vt:lpstr>Guided Application: Evaluating Classrooms for DAP</vt:lpstr>
      <vt:lpstr>Connecting VPK Curriculum to Constructivism</vt:lpstr>
      <vt:lpstr>How do we support learning?</vt:lpstr>
      <vt:lpstr>How is Knowledge Constructed?</vt:lpstr>
      <vt:lpstr> Think About:</vt:lpstr>
      <vt:lpstr>Play Under Siege</vt:lpstr>
      <vt:lpstr>Play and Developmental Theory</vt:lpstr>
      <vt:lpstr>Play and Developmental Theory</vt:lpstr>
      <vt:lpstr>Play and Developmental Theory</vt:lpstr>
      <vt:lpstr>Play and Developmental Theory</vt:lpstr>
      <vt:lpstr>Thinking About DAP &amp; PlAY</vt:lpstr>
      <vt:lpstr>Review: What is Curriculum?</vt:lpstr>
      <vt:lpstr>PowerPoint Presentation</vt:lpstr>
      <vt:lpstr>Is curriculum really just standards?</vt:lpstr>
      <vt:lpstr>Parts of Curriculum</vt:lpstr>
      <vt:lpstr>Example:  VPK Curriculum in Florida</vt:lpstr>
      <vt:lpstr>What are other Curriculum Choices?</vt:lpstr>
      <vt:lpstr>So, what are the Florida VPK Curriculum Choices? </vt:lpstr>
      <vt:lpstr>Integrated Curriculum</vt:lpstr>
      <vt:lpstr>Planning Cycle: Overview  </vt:lpstr>
      <vt:lpstr>Next Week: Week 4 Online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Developmentally  appropriate  Practice?</dc:title>
  <dc:creator>Microsoft Office User</dc:creator>
  <cp:lastModifiedBy>Sara Michael Luna</cp:lastModifiedBy>
  <cp:revision>24</cp:revision>
  <dcterms:created xsi:type="dcterms:W3CDTF">2020-06-26T16:02:54Z</dcterms:created>
  <dcterms:modified xsi:type="dcterms:W3CDTF">2022-01-25T14:46:06Z</dcterms:modified>
</cp:coreProperties>
</file>