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2"/>
  </p:notesMasterIdLst>
  <p:sldIdLst>
    <p:sldId id="256" r:id="rId2"/>
    <p:sldId id="279" r:id="rId3"/>
    <p:sldId id="281" r:id="rId4"/>
    <p:sldId id="280" r:id="rId5"/>
    <p:sldId id="263" r:id="rId6"/>
    <p:sldId id="264" r:id="rId7"/>
    <p:sldId id="265" r:id="rId8"/>
    <p:sldId id="266" r:id="rId9"/>
    <p:sldId id="267" r:id="rId10"/>
    <p:sldId id="268" r:id="rId11"/>
    <p:sldId id="269" r:id="rId12"/>
    <p:sldId id="275" r:id="rId13"/>
    <p:sldId id="276" r:id="rId14"/>
    <p:sldId id="277" r:id="rId15"/>
    <p:sldId id="278" r:id="rId16"/>
    <p:sldId id="274" r:id="rId17"/>
    <p:sldId id="257" r:id="rId18"/>
    <p:sldId id="258" r:id="rId19"/>
    <p:sldId id="25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793"/>
    <p:restoredTop sz="94674"/>
  </p:normalViewPr>
  <p:slideViewPr>
    <p:cSldViewPr snapToGrid="0" snapToObjects="1">
      <p:cViewPr varScale="1">
        <p:scale>
          <a:sx n="160" d="100"/>
          <a:sy n="160" d="100"/>
        </p:scale>
        <p:origin x="1528"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BBB76-C347-294D-AA95-FC59D17D9AC9}"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8D88F-BF0B-274E-919B-BFBFE1E74855}" type="slidenum">
              <a:rPr lang="en-US" smtClean="0"/>
              <a:t>‹#›</a:t>
            </a:fld>
            <a:endParaRPr lang="en-US"/>
          </a:p>
        </p:txBody>
      </p:sp>
    </p:spTree>
    <p:extLst>
      <p:ext uri="{BB962C8B-B14F-4D97-AF65-F5344CB8AC3E}">
        <p14:creationId xmlns:p14="http://schemas.microsoft.com/office/powerpoint/2010/main" val="326144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ED0275-CDB4-8240-87AB-DA8456E69F93}" type="datetime1">
              <a:rPr lang="en-US" smtClean="0"/>
              <a:t>1/18/22</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EB7E0430-217D-A54E-8411-5494F43ED5B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9368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D50D1-E2A8-AF4F-A6C1-F37D3FCDE266}" type="datetime1">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E0430-217D-A54E-8411-5494F43ED5B3}"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7204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26792-0BAD-6348-83DF-29129C5A1F7C}" type="datetime1">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E0430-217D-A54E-8411-5494F43ED5B3}"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50685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EB35A4DE-E802-6F46-825A-05DE3735E376}" type="datetime1">
              <a:rPr lang="en-US" smtClean="0"/>
              <a:t>1/18/22</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EB7E0430-217D-A54E-8411-5494F43ED5B3}"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1171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4D8607-3DE1-804F-A88B-E9BC1B9D3D26}" type="datetime1">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E0430-217D-A54E-8411-5494F43ED5B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2968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FFD56C-C04A-C048-8965-6A0F1B0F9EAD}" type="datetime1">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E0430-217D-A54E-8411-5494F43ED5B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694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18C3B5-FB8D-5841-9540-011F1B860245}" type="datetime1">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E0430-217D-A54E-8411-5494F43ED5B3}"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71636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9A0CB2-9E00-9942-8551-7C6A0FB45652}" type="datetime1">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E0430-217D-A54E-8411-5494F43ED5B3}"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98811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9792B-219B-0144-8A8F-450D15BED9FA}" type="datetime1">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E0430-217D-A54E-8411-5494F43ED5B3}" type="slidenum">
              <a:rPr lang="en-US" smtClean="0"/>
              <a:t>‹#›</a:t>
            </a:fld>
            <a:endParaRPr lang="en-US"/>
          </a:p>
        </p:txBody>
      </p:sp>
    </p:spTree>
    <p:extLst>
      <p:ext uri="{BB962C8B-B14F-4D97-AF65-F5344CB8AC3E}">
        <p14:creationId xmlns:p14="http://schemas.microsoft.com/office/powerpoint/2010/main" val="29406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CE3C1A-7D98-AD45-B897-1187D89E85D9}" type="datetime1">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E0430-217D-A54E-8411-5494F43ED5B3}"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478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C97A75D3-85ED-E049-A095-64F88EFCB207}" type="datetime1">
              <a:rPr lang="en-US" smtClean="0"/>
              <a:t>1/18/22</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EB7E0430-217D-A54E-8411-5494F43ED5B3}"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67213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1D8299A-E352-4C40-83E9-5B140B00B114}" type="datetime1">
              <a:rPr lang="en-US" smtClean="0"/>
              <a:t>1/18/22</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EB7E0430-217D-A54E-8411-5494F43ED5B3}" type="slidenum">
              <a:rPr lang="en-US" smtClean="0"/>
              <a:t>‹#›</a:t>
            </a:fld>
            <a:endParaRPr lang="en-US"/>
          </a:p>
        </p:txBody>
      </p:sp>
    </p:spTree>
    <p:extLst>
      <p:ext uri="{BB962C8B-B14F-4D97-AF65-F5344CB8AC3E}">
        <p14:creationId xmlns:p14="http://schemas.microsoft.com/office/powerpoint/2010/main" val="14594702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fpg.unc.edu/search/apachesolr_search/%22learning%20games%22?filters=type%3Aresources%20tid%3A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eckmanequation.org/resource/invest-in-early-childhood-development-reduce-deficits-strengthen-the-econom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pg.unc.edu/sites/fpg.unc.edu/files/resources/snapshots/FPG_Snapshot46_2007.pdf" TargetMode="External"/><Relationship Id="rId2" Type="http://schemas.openxmlformats.org/officeDocument/2006/relationships/hyperlink" Target="http://fpg.unc.edu/sites/fpg.unc.edu/files/resources/snapshots/FPG_Snapshot42_2007.pdf" TargetMode="External"/><Relationship Id="rId1" Type="http://schemas.openxmlformats.org/officeDocument/2006/relationships/slideLayout" Target="../slideLayouts/slideLayout2.xml"/><Relationship Id="rId5" Type="http://schemas.openxmlformats.org/officeDocument/2006/relationships/hyperlink" Target="http://fpg.unc.edu/news/high-quality-early-education-and-care-bring-health-benefits-30-years-later" TargetMode="External"/><Relationship Id="rId4" Type="http://schemas.openxmlformats.org/officeDocument/2006/relationships/hyperlink" Target="http://fpg.unc.edu/sites/fpg.unc.edu/files/resources/snapshots/FPG_Snapshot66_2012.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loridaearlylearning.com/vpk/vpk-providers/vpk-curriculu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palms.org/public/search/Standar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ieer.org/" TargetMode="External"/><Relationship Id="rId2" Type="http://schemas.openxmlformats.org/officeDocument/2006/relationships/hyperlink" Target="https://highscope.org/perry-preschool-project/"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2BE6-6C84-D344-BA10-C26457D52014}"/>
              </a:ext>
            </a:extLst>
          </p:cNvPr>
          <p:cNvSpPr>
            <a:spLocks noGrp="1"/>
          </p:cNvSpPr>
          <p:nvPr>
            <p:ph type="ctrTitle"/>
          </p:nvPr>
        </p:nvSpPr>
        <p:spPr>
          <a:xfrm>
            <a:off x="1774423" y="802298"/>
            <a:ext cx="8637073" cy="2750106"/>
          </a:xfrm>
        </p:spPr>
        <p:txBody>
          <a:bodyPr>
            <a:normAutofit/>
          </a:bodyPr>
          <a:lstStyle/>
          <a:p>
            <a:r>
              <a:rPr lang="en-US" sz="4000" dirty="0"/>
              <a:t>Overview of Curriculum History, Constructivism and Early Childhood Curriculum</a:t>
            </a:r>
          </a:p>
        </p:txBody>
      </p:sp>
      <p:sp>
        <p:nvSpPr>
          <p:cNvPr id="3" name="Subtitle 2">
            <a:extLst>
              <a:ext uri="{FF2B5EF4-FFF2-40B4-BE49-F238E27FC236}">
                <a16:creationId xmlns:a16="http://schemas.microsoft.com/office/drawing/2014/main" id="{1E29E54D-2C74-F546-A39B-3ADED0F0A49C}"/>
              </a:ext>
            </a:extLst>
          </p:cNvPr>
          <p:cNvSpPr>
            <a:spLocks noGrp="1"/>
          </p:cNvSpPr>
          <p:nvPr>
            <p:ph type="subTitle" idx="1"/>
          </p:nvPr>
        </p:nvSpPr>
        <p:spPr>
          <a:xfrm>
            <a:off x="1480930" y="4432852"/>
            <a:ext cx="9187070" cy="1469184"/>
          </a:xfrm>
        </p:spPr>
        <p:txBody>
          <a:bodyPr>
            <a:normAutofit fontScale="77500" lnSpcReduction="20000"/>
          </a:bodyPr>
          <a:lstStyle/>
          <a:p>
            <a:r>
              <a:rPr lang="en-US" dirty="0"/>
              <a:t>Lecture Notes</a:t>
            </a:r>
          </a:p>
          <a:p>
            <a:r>
              <a:rPr lang="en-US" dirty="0"/>
              <a:t>EEC 4268</a:t>
            </a:r>
          </a:p>
          <a:p>
            <a:r>
              <a:rPr lang="en-US" dirty="0"/>
              <a:t>Curriculum Activities in Early Childhood</a:t>
            </a:r>
          </a:p>
          <a:p>
            <a:r>
              <a:rPr lang="en-US" dirty="0"/>
              <a:t>Dr. Michael Luna</a:t>
            </a:r>
          </a:p>
        </p:txBody>
      </p:sp>
      <p:pic>
        <p:nvPicPr>
          <p:cNvPr id="5" name="Picture 4">
            <a:extLst>
              <a:ext uri="{FF2B5EF4-FFF2-40B4-BE49-F238E27FC236}">
                <a16:creationId xmlns:a16="http://schemas.microsoft.com/office/drawing/2014/main" id="{B8E38935-BDE8-7747-BD84-7048348A8B35}"/>
              </a:ext>
            </a:extLst>
          </p:cNvPr>
          <p:cNvPicPr>
            <a:picLocks noChangeAspect="1"/>
          </p:cNvPicPr>
          <p:nvPr/>
        </p:nvPicPr>
        <p:blipFill>
          <a:blip r:embed="rId2"/>
          <a:stretch>
            <a:fillRect/>
          </a:stretch>
        </p:blipFill>
        <p:spPr>
          <a:xfrm>
            <a:off x="7668861" y="3830459"/>
            <a:ext cx="3554910" cy="1766276"/>
          </a:xfrm>
          <a:prstGeom prst="rect">
            <a:avLst/>
          </a:prstGeom>
        </p:spPr>
      </p:pic>
      <p:sp>
        <p:nvSpPr>
          <p:cNvPr id="4" name="Slide Number Placeholder 3">
            <a:extLst>
              <a:ext uri="{FF2B5EF4-FFF2-40B4-BE49-F238E27FC236}">
                <a16:creationId xmlns:a16="http://schemas.microsoft.com/office/drawing/2014/main" id="{E86B3249-12F6-F148-975B-4BCA759BA40B}"/>
              </a:ext>
            </a:extLst>
          </p:cNvPr>
          <p:cNvSpPr>
            <a:spLocks noGrp="1"/>
          </p:cNvSpPr>
          <p:nvPr>
            <p:ph type="sldNum" sz="quarter" idx="12"/>
          </p:nvPr>
        </p:nvSpPr>
        <p:spPr/>
        <p:txBody>
          <a:bodyPr/>
          <a:lstStyle/>
          <a:p>
            <a:fld id="{EB7E0430-217D-A54E-8411-5494F43ED5B3}" type="slidenum">
              <a:rPr lang="en-US" smtClean="0"/>
              <a:t>1</a:t>
            </a:fld>
            <a:endParaRPr lang="en-US"/>
          </a:p>
        </p:txBody>
      </p:sp>
    </p:spTree>
    <p:extLst>
      <p:ext uri="{BB962C8B-B14F-4D97-AF65-F5344CB8AC3E}">
        <p14:creationId xmlns:p14="http://schemas.microsoft.com/office/powerpoint/2010/main" val="151097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F866-BDF2-9A46-95B5-AA325FA4858B}"/>
              </a:ext>
            </a:extLst>
          </p:cNvPr>
          <p:cNvSpPr>
            <a:spLocks noGrp="1"/>
          </p:cNvSpPr>
          <p:nvPr>
            <p:ph type="title"/>
          </p:nvPr>
        </p:nvSpPr>
        <p:spPr>
          <a:xfrm>
            <a:off x="1076241" y="137408"/>
            <a:ext cx="9978613" cy="663704"/>
          </a:xfrm>
        </p:spPr>
        <p:txBody>
          <a:bodyPr>
            <a:normAutofit/>
          </a:bodyPr>
          <a:lstStyle/>
          <a:p>
            <a:r>
              <a:rPr lang="en-US" dirty="0"/>
              <a:t>Perry Street and Curriculum</a:t>
            </a:r>
          </a:p>
        </p:txBody>
      </p:sp>
      <p:sp>
        <p:nvSpPr>
          <p:cNvPr id="3" name="Content Placeholder 2">
            <a:extLst>
              <a:ext uri="{FF2B5EF4-FFF2-40B4-BE49-F238E27FC236}">
                <a16:creationId xmlns:a16="http://schemas.microsoft.com/office/drawing/2014/main" id="{0A6C5340-9AE0-4B40-AE80-F7DFD615B98B}"/>
              </a:ext>
            </a:extLst>
          </p:cNvPr>
          <p:cNvSpPr>
            <a:spLocks noGrp="1"/>
          </p:cNvSpPr>
          <p:nvPr>
            <p:ph idx="1"/>
          </p:nvPr>
        </p:nvSpPr>
        <p:spPr>
          <a:xfrm>
            <a:off x="304800" y="849055"/>
            <a:ext cx="9531178" cy="5242826"/>
          </a:xfrm>
        </p:spPr>
        <p:txBody>
          <a:bodyPr>
            <a:normAutofit/>
          </a:bodyPr>
          <a:lstStyle/>
          <a:p>
            <a:pPr fontAlgn="base"/>
            <a:r>
              <a:rPr lang="en-US" b="1" dirty="0"/>
              <a:t>Perry Street &gt; </a:t>
            </a:r>
            <a:r>
              <a:rPr lang="en-US" b="1" dirty="0" err="1"/>
              <a:t>HighScope</a:t>
            </a:r>
            <a:r>
              <a:rPr lang="en-US" b="1" dirty="0"/>
              <a:t> Curriculum &gt; Head Start and Early </a:t>
            </a:r>
            <a:r>
              <a:rPr lang="en-US" b="1" dirty="0" err="1"/>
              <a:t>HeadStart</a:t>
            </a:r>
            <a:endParaRPr lang="en-US" b="1" dirty="0"/>
          </a:p>
          <a:p>
            <a:pPr fontAlgn="base"/>
            <a:r>
              <a:rPr lang="en-US" dirty="0"/>
              <a:t>In a </a:t>
            </a:r>
            <a:r>
              <a:rPr lang="en-US" dirty="0" err="1"/>
              <a:t>HighScope</a:t>
            </a:r>
            <a:r>
              <a:rPr lang="en-US" dirty="0"/>
              <a:t> preschool program, teachers ignite children’s interest in learning by creating an environment that encourages them to explore learning materials and interact with adults and peers. </a:t>
            </a:r>
          </a:p>
          <a:p>
            <a:pPr fontAlgn="base"/>
            <a:r>
              <a:rPr lang="en-US" dirty="0"/>
              <a:t>Focuses on supporting early learners as they make decisions, build academic skills, develop socially and emotionally, and become part of a classroom community.</a:t>
            </a:r>
          </a:p>
          <a:p>
            <a:pPr fontAlgn="base"/>
            <a:r>
              <a:rPr lang="en-US" dirty="0"/>
              <a:t>Active learning is at the center of the </a:t>
            </a:r>
            <a:r>
              <a:rPr lang="en-US" dirty="0" err="1"/>
              <a:t>HighScope</a:t>
            </a:r>
            <a:r>
              <a:rPr lang="en-US" dirty="0"/>
              <a:t> Curriculum. It’s the foundation of young children gaining knowledge through their natural play and interactions with the environment, events, and other people.</a:t>
            </a:r>
          </a:p>
          <a:p>
            <a:endParaRPr lang="en-US" dirty="0"/>
          </a:p>
        </p:txBody>
      </p:sp>
      <p:pic>
        <p:nvPicPr>
          <p:cNvPr id="1026" name="Picture 2" descr="Wheel of Learning for Preschool">
            <a:extLst>
              <a:ext uri="{FF2B5EF4-FFF2-40B4-BE49-F238E27FC236}">
                <a16:creationId xmlns:a16="http://schemas.microsoft.com/office/drawing/2014/main" id="{686658F5-3430-A745-B228-8FE3C04AA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978" y="185351"/>
            <a:ext cx="2240502" cy="22365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F40F9C0-B3C5-7849-BA18-AE501337AE1F}"/>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290156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926D-262C-AC45-A3D2-29EC180F8448}"/>
              </a:ext>
            </a:extLst>
          </p:cNvPr>
          <p:cNvSpPr>
            <a:spLocks noGrp="1"/>
          </p:cNvSpPr>
          <p:nvPr>
            <p:ph type="title"/>
          </p:nvPr>
        </p:nvSpPr>
        <p:spPr>
          <a:xfrm>
            <a:off x="1084333" y="137409"/>
            <a:ext cx="9970521" cy="598966"/>
          </a:xfrm>
        </p:spPr>
        <p:txBody>
          <a:bodyPr>
            <a:normAutofit/>
          </a:bodyPr>
          <a:lstStyle/>
          <a:p>
            <a:r>
              <a:rPr lang="en-US" dirty="0"/>
              <a:t>High/Scope: What is taught?</a:t>
            </a:r>
          </a:p>
        </p:txBody>
      </p:sp>
      <p:sp>
        <p:nvSpPr>
          <p:cNvPr id="3" name="Content Placeholder 2">
            <a:extLst>
              <a:ext uri="{FF2B5EF4-FFF2-40B4-BE49-F238E27FC236}">
                <a16:creationId xmlns:a16="http://schemas.microsoft.com/office/drawing/2014/main" id="{14C2FBA4-3DA0-F04C-8D5D-FBC8C30B360E}"/>
              </a:ext>
            </a:extLst>
          </p:cNvPr>
          <p:cNvSpPr>
            <a:spLocks noGrp="1"/>
          </p:cNvSpPr>
          <p:nvPr>
            <p:ph idx="1"/>
          </p:nvPr>
        </p:nvSpPr>
        <p:spPr>
          <a:xfrm>
            <a:off x="776835" y="922491"/>
            <a:ext cx="10278019" cy="5680609"/>
          </a:xfrm>
        </p:spPr>
        <p:txBody>
          <a:bodyPr>
            <a:normAutofit fontScale="70000" lnSpcReduction="20000"/>
          </a:bodyPr>
          <a:lstStyle/>
          <a:p>
            <a:pPr fontAlgn="base"/>
            <a:r>
              <a:rPr lang="en-US" dirty="0"/>
              <a:t>Framework for understanding and supporting children’s learning from ages 3–5 years is based on </a:t>
            </a:r>
            <a:r>
              <a:rPr lang="en-US" b="1" dirty="0"/>
              <a:t>58 key developmental indicators </a:t>
            </a:r>
            <a:r>
              <a:rPr lang="en-US" dirty="0"/>
              <a:t>(KDIs), which are aligned with national and state early learning standards, Common Core State Standards, and the Head Start Early Learning Outcomes Framework.</a:t>
            </a:r>
          </a:p>
          <a:p>
            <a:pPr fontAlgn="base"/>
            <a:r>
              <a:rPr lang="en-US" b="1" dirty="0"/>
              <a:t>In the </a:t>
            </a:r>
            <a:r>
              <a:rPr lang="en-US" b="1" dirty="0" err="1"/>
              <a:t>HighScope</a:t>
            </a:r>
            <a:r>
              <a:rPr lang="en-US" b="1" dirty="0"/>
              <a:t> Preschool Curriculum, learning is focused on the following eight content areas:</a:t>
            </a:r>
          </a:p>
          <a:p>
            <a:pPr lvl="1" fontAlgn="base"/>
            <a:r>
              <a:rPr lang="en-US" dirty="0"/>
              <a:t>Approaches to Learning</a:t>
            </a:r>
          </a:p>
          <a:p>
            <a:pPr lvl="1" fontAlgn="base"/>
            <a:r>
              <a:rPr lang="en-US" dirty="0"/>
              <a:t>Social and Emotional Development</a:t>
            </a:r>
          </a:p>
          <a:p>
            <a:pPr lvl="1" fontAlgn="base"/>
            <a:r>
              <a:rPr lang="en-US" dirty="0"/>
              <a:t>Physical Development and Health</a:t>
            </a:r>
          </a:p>
          <a:p>
            <a:pPr lvl="1" fontAlgn="base"/>
            <a:r>
              <a:rPr lang="en-US" dirty="0"/>
              <a:t>Language, Literacy, and Communication</a:t>
            </a:r>
          </a:p>
          <a:p>
            <a:pPr lvl="1" fontAlgn="base"/>
            <a:r>
              <a:rPr lang="en-US" dirty="0"/>
              <a:t>Mathematics</a:t>
            </a:r>
          </a:p>
          <a:p>
            <a:pPr lvl="1" fontAlgn="base"/>
            <a:r>
              <a:rPr lang="en-US" dirty="0"/>
              <a:t>Creative Arts</a:t>
            </a:r>
          </a:p>
          <a:p>
            <a:pPr lvl="1" fontAlgn="base"/>
            <a:r>
              <a:rPr lang="en-US" dirty="0"/>
              <a:t>Science and Technology</a:t>
            </a:r>
          </a:p>
          <a:p>
            <a:pPr lvl="1" fontAlgn="base"/>
            <a:r>
              <a:rPr lang="en-US" dirty="0"/>
              <a:t>Social Studies</a:t>
            </a:r>
          </a:p>
          <a:p>
            <a:pPr fontAlgn="base"/>
            <a:r>
              <a:rPr lang="en-US" b="1" dirty="0"/>
              <a:t>The </a:t>
            </a:r>
            <a:r>
              <a:rPr lang="en-US" b="1" dirty="0" err="1"/>
              <a:t>HighScope</a:t>
            </a:r>
            <a:r>
              <a:rPr lang="en-US" b="1" dirty="0"/>
              <a:t> key developmental indicators</a:t>
            </a:r>
          </a:p>
          <a:p>
            <a:pPr lvl="1" fontAlgn="base"/>
            <a:r>
              <a:rPr lang="en-US" dirty="0"/>
              <a:t>Provide teachers with a child development “filter” for observing and choosing appropriate interactions and activities</a:t>
            </a:r>
          </a:p>
          <a:p>
            <a:pPr lvl="1" fontAlgn="base"/>
            <a:r>
              <a:rPr lang="en-US" dirty="0"/>
              <a:t>Help teachers interpret what young children say and do along a developmental continuum</a:t>
            </a:r>
          </a:p>
          <a:p>
            <a:pPr lvl="1" fontAlgn="base"/>
            <a:r>
              <a:rPr lang="en-US" dirty="0"/>
              <a:t>Enable teachers to maintain reasonable expectations for young children</a:t>
            </a:r>
          </a:p>
          <a:p>
            <a:pPr lvl="1" fontAlgn="base"/>
            <a:r>
              <a:rPr lang="en-US" dirty="0"/>
              <a:t>Reinforce children’s play as the primary mechanism for learning</a:t>
            </a:r>
          </a:p>
          <a:p>
            <a:pPr lvl="1" fontAlgn="base"/>
            <a:r>
              <a:rPr lang="en-US" dirty="0"/>
              <a:t>Allow teachers to be more knowledgeable and intentional in their daily planning for individual children and the class</a:t>
            </a:r>
          </a:p>
          <a:p>
            <a:pPr lvl="1" fontAlgn="base"/>
            <a:endParaRPr lang="en-US" dirty="0"/>
          </a:p>
          <a:p>
            <a:endParaRPr lang="en-US" dirty="0"/>
          </a:p>
        </p:txBody>
      </p:sp>
      <p:pic>
        <p:nvPicPr>
          <p:cNvPr id="4" name="Picture 3">
            <a:extLst>
              <a:ext uri="{FF2B5EF4-FFF2-40B4-BE49-F238E27FC236}">
                <a16:creationId xmlns:a16="http://schemas.microsoft.com/office/drawing/2014/main" id="{97C6441A-E0B2-9E4D-BB30-DAF9607F41C0}"/>
              </a:ext>
            </a:extLst>
          </p:cNvPr>
          <p:cNvPicPr>
            <a:picLocks noChangeAspect="1"/>
          </p:cNvPicPr>
          <p:nvPr/>
        </p:nvPicPr>
        <p:blipFill>
          <a:blip r:embed="rId2"/>
          <a:stretch>
            <a:fillRect/>
          </a:stretch>
        </p:blipFill>
        <p:spPr>
          <a:xfrm>
            <a:off x="6413156" y="2233086"/>
            <a:ext cx="4970839" cy="2005282"/>
          </a:xfrm>
          <a:prstGeom prst="rect">
            <a:avLst/>
          </a:prstGeom>
        </p:spPr>
      </p:pic>
      <p:sp>
        <p:nvSpPr>
          <p:cNvPr id="5" name="Slide Number Placeholder 4">
            <a:extLst>
              <a:ext uri="{FF2B5EF4-FFF2-40B4-BE49-F238E27FC236}">
                <a16:creationId xmlns:a16="http://schemas.microsoft.com/office/drawing/2014/main" id="{2FC87E54-0A29-714E-924C-E9B5ADFA1BE8}"/>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18562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F3E7-B1BE-6641-A0A7-C0A3831BB080}"/>
              </a:ext>
            </a:extLst>
          </p:cNvPr>
          <p:cNvSpPr>
            <a:spLocks noGrp="1"/>
          </p:cNvSpPr>
          <p:nvPr>
            <p:ph type="title"/>
          </p:nvPr>
        </p:nvSpPr>
        <p:spPr>
          <a:xfrm>
            <a:off x="1130270" y="137409"/>
            <a:ext cx="9603275" cy="711678"/>
          </a:xfrm>
        </p:spPr>
        <p:txBody>
          <a:bodyPr/>
          <a:lstStyle/>
          <a:p>
            <a:r>
              <a:rPr lang="en-US" dirty="0"/>
              <a:t>The Carolina Abecedarian Project</a:t>
            </a:r>
          </a:p>
        </p:txBody>
      </p:sp>
      <p:sp>
        <p:nvSpPr>
          <p:cNvPr id="3" name="Content Placeholder 2">
            <a:extLst>
              <a:ext uri="{FF2B5EF4-FFF2-40B4-BE49-F238E27FC236}">
                <a16:creationId xmlns:a16="http://schemas.microsoft.com/office/drawing/2014/main" id="{0DE9EC66-BAB6-CF41-8696-6E952EA32159}"/>
              </a:ext>
            </a:extLst>
          </p:cNvPr>
          <p:cNvSpPr>
            <a:spLocks noGrp="1"/>
          </p:cNvSpPr>
          <p:nvPr>
            <p:ph idx="1"/>
          </p:nvPr>
        </p:nvSpPr>
        <p:spPr>
          <a:xfrm>
            <a:off x="522514" y="1023258"/>
            <a:ext cx="10211031" cy="5290456"/>
          </a:xfrm>
        </p:spPr>
        <p:txBody>
          <a:bodyPr>
            <a:normAutofit/>
          </a:bodyPr>
          <a:lstStyle/>
          <a:p>
            <a:r>
              <a:rPr lang="en-US" dirty="0"/>
              <a:t>Began in early infancy and exposed children to a high-quality child care setting for five years—the entire period from birth through school entry—instead of the shorter durations typical of other projects.</a:t>
            </a:r>
          </a:p>
          <a:p>
            <a:r>
              <a:rPr lang="en-US" dirty="0"/>
              <a:t>Following an experimental design, researchers recruited 111 at-risk children from families in Orange County, North Carolina.</a:t>
            </a:r>
          </a:p>
          <a:p>
            <a:r>
              <a:rPr lang="en-US" dirty="0"/>
              <a:t>The “Abecedarian Approach,” comprised of four key elements: Language Priority, Conversational Reading, Enriched Caregiving, and </a:t>
            </a:r>
            <a:r>
              <a:rPr lang="en-US" b="1" dirty="0">
                <a:hlinkClick r:id="rId2"/>
              </a:rPr>
              <a:t>LearningGames®</a:t>
            </a:r>
            <a:r>
              <a:rPr lang="en-US" b="1" dirty="0"/>
              <a:t> Creative Curriculum.</a:t>
            </a:r>
            <a:endParaRPr lang="en-US" dirty="0"/>
          </a:p>
          <a:p>
            <a:r>
              <a:rPr lang="en-US" dirty="0"/>
              <a:t>Key to Curriculum: Teacher-Child verbal exchange! “Every game is a language game.”</a:t>
            </a:r>
          </a:p>
          <a:p>
            <a:r>
              <a:rPr lang="en-US" dirty="0"/>
              <a:t>Philosopher: Lev Vygotsky</a:t>
            </a:r>
          </a:p>
        </p:txBody>
      </p:sp>
      <p:sp>
        <p:nvSpPr>
          <p:cNvPr id="4" name="Slide Number Placeholder 3">
            <a:extLst>
              <a:ext uri="{FF2B5EF4-FFF2-40B4-BE49-F238E27FC236}">
                <a16:creationId xmlns:a16="http://schemas.microsoft.com/office/drawing/2014/main" id="{2C20A87A-EF31-3245-973E-787674BB12DD}"/>
              </a:ext>
            </a:extLst>
          </p:cNvPr>
          <p:cNvSpPr>
            <a:spLocks noGrp="1"/>
          </p:cNvSpPr>
          <p:nvPr>
            <p:ph type="sldNum" sz="quarter" idx="12"/>
          </p:nvPr>
        </p:nvSpPr>
        <p:spPr/>
        <p:txBody>
          <a:bodyPr/>
          <a:lstStyle/>
          <a:p>
            <a:fld id="{EB7E0430-217D-A54E-8411-5494F43ED5B3}" type="slidenum">
              <a:rPr lang="en-US" smtClean="0"/>
              <a:t>12</a:t>
            </a:fld>
            <a:endParaRPr lang="en-US"/>
          </a:p>
        </p:txBody>
      </p:sp>
    </p:spTree>
    <p:extLst>
      <p:ext uri="{BB962C8B-B14F-4D97-AF65-F5344CB8AC3E}">
        <p14:creationId xmlns:p14="http://schemas.microsoft.com/office/powerpoint/2010/main" val="366479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A8E1-0E4C-2D47-ABE6-AA14C1FA2D3F}"/>
              </a:ext>
            </a:extLst>
          </p:cNvPr>
          <p:cNvSpPr>
            <a:spLocks noGrp="1"/>
          </p:cNvSpPr>
          <p:nvPr>
            <p:ph type="title"/>
          </p:nvPr>
        </p:nvSpPr>
        <p:spPr>
          <a:xfrm>
            <a:off x="1130270" y="137408"/>
            <a:ext cx="9603275" cy="1865151"/>
          </a:xfrm>
        </p:spPr>
        <p:txBody>
          <a:bodyPr/>
          <a:lstStyle/>
          <a:p>
            <a:r>
              <a:rPr lang="en-US" dirty="0"/>
              <a:t>The Carolina Abecedarian Project: Research</a:t>
            </a:r>
          </a:p>
        </p:txBody>
      </p:sp>
      <p:sp>
        <p:nvSpPr>
          <p:cNvPr id="3" name="Content Placeholder 2">
            <a:extLst>
              <a:ext uri="{FF2B5EF4-FFF2-40B4-BE49-F238E27FC236}">
                <a16:creationId xmlns:a16="http://schemas.microsoft.com/office/drawing/2014/main" id="{43B9DE7A-80D8-DB4E-96D4-0E9985FA9F38}"/>
              </a:ext>
            </a:extLst>
          </p:cNvPr>
          <p:cNvSpPr>
            <a:spLocks noGrp="1"/>
          </p:cNvSpPr>
          <p:nvPr>
            <p:ph idx="1"/>
          </p:nvPr>
        </p:nvSpPr>
        <p:spPr>
          <a:xfrm>
            <a:off x="522514" y="1023258"/>
            <a:ext cx="10820400" cy="5442856"/>
          </a:xfrm>
        </p:spPr>
        <p:txBody>
          <a:bodyPr>
            <a:normAutofit/>
          </a:bodyPr>
          <a:lstStyle/>
          <a:p>
            <a:r>
              <a:rPr lang="en-US" dirty="0"/>
              <a:t>Children in Abecedarian projects (1972-1978) were assessed at age 5, 8, 12, 15, 21, and 30, as well as in their mid-30s for the latest study. </a:t>
            </a:r>
          </a:p>
          <a:p>
            <a:r>
              <a:rPr lang="en-US" dirty="0"/>
              <a:t>Through age 15, I.Q. scores for the children who received the birth-to-age-5 Abecedarian intervention were higher than those of the randomly assigned control group.</a:t>
            </a:r>
          </a:p>
          <a:p>
            <a:r>
              <a:rPr lang="en-US" dirty="0"/>
              <a:t>The Abecedarian children also scored higher on achievement tests in math and reading during their elementary and secondary school years.</a:t>
            </a:r>
          </a:p>
          <a:p>
            <a:r>
              <a:rPr lang="en-US" dirty="0"/>
              <a:t>In addition, they had lower levels of grade retention and fewer placements in special education classes.</a:t>
            </a:r>
          </a:p>
          <a:p>
            <a:r>
              <a:rPr lang="en-US" dirty="0"/>
              <a:t>Economist: James Heckman: </a:t>
            </a:r>
            <a:r>
              <a:rPr lang="en-US" dirty="0">
                <a:hlinkClick r:id="rId2"/>
              </a:rPr>
              <a:t>https://heckmanequation.org/resource/invest-in-early-childhood-development-reduce-deficits-strengthen-the-economy/</a:t>
            </a:r>
            <a:endParaRPr lang="en-US" dirty="0"/>
          </a:p>
          <a:p>
            <a:endParaRPr lang="en-US" dirty="0"/>
          </a:p>
        </p:txBody>
      </p:sp>
      <p:sp>
        <p:nvSpPr>
          <p:cNvPr id="4" name="Slide Number Placeholder 3">
            <a:extLst>
              <a:ext uri="{FF2B5EF4-FFF2-40B4-BE49-F238E27FC236}">
                <a16:creationId xmlns:a16="http://schemas.microsoft.com/office/drawing/2014/main" id="{EDB7F002-B99D-334E-B08C-023CAE2807F6}"/>
              </a:ext>
            </a:extLst>
          </p:cNvPr>
          <p:cNvSpPr>
            <a:spLocks noGrp="1"/>
          </p:cNvSpPr>
          <p:nvPr>
            <p:ph type="sldNum" sz="quarter" idx="12"/>
          </p:nvPr>
        </p:nvSpPr>
        <p:spPr/>
        <p:txBody>
          <a:bodyPr/>
          <a:lstStyle/>
          <a:p>
            <a:fld id="{EB7E0430-217D-A54E-8411-5494F43ED5B3}" type="slidenum">
              <a:rPr lang="en-US" smtClean="0"/>
              <a:t>13</a:t>
            </a:fld>
            <a:endParaRPr lang="en-US"/>
          </a:p>
        </p:txBody>
      </p:sp>
    </p:spTree>
    <p:extLst>
      <p:ext uri="{BB962C8B-B14F-4D97-AF65-F5344CB8AC3E}">
        <p14:creationId xmlns:p14="http://schemas.microsoft.com/office/powerpoint/2010/main" val="80887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46D5-66BE-E845-A02B-13E84D40BB23}"/>
              </a:ext>
            </a:extLst>
          </p:cNvPr>
          <p:cNvSpPr>
            <a:spLocks noGrp="1"/>
          </p:cNvSpPr>
          <p:nvPr>
            <p:ph type="title"/>
          </p:nvPr>
        </p:nvSpPr>
        <p:spPr>
          <a:xfrm>
            <a:off x="1130270" y="137408"/>
            <a:ext cx="9603275" cy="668135"/>
          </a:xfrm>
        </p:spPr>
        <p:txBody>
          <a:bodyPr>
            <a:normAutofit/>
          </a:bodyPr>
          <a:lstStyle/>
          <a:p>
            <a:r>
              <a:rPr lang="en-US" dirty="0"/>
              <a:t>Abecedarian Project: Long term benefits</a:t>
            </a:r>
          </a:p>
        </p:txBody>
      </p:sp>
      <p:sp>
        <p:nvSpPr>
          <p:cNvPr id="3" name="Content Placeholder 2">
            <a:extLst>
              <a:ext uri="{FF2B5EF4-FFF2-40B4-BE49-F238E27FC236}">
                <a16:creationId xmlns:a16="http://schemas.microsoft.com/office/drawing/2014/main" id="{9CCEA877-A782-DA43-8315-D803957ADF9E}"/>
              </a:ext>
            </a:extLst>
          </p:cNvPr>
          <p:cNvSpPr>
            <a:spLocks noGrp="1"/>
          </p:cNvSpPr>
          <p:nvPr>
            <p:ph idx="1"/>
          </p:nvPr>
        </p:nvSpPr>
        <p:spPr>
          <a:xfrm>
            <a:off x="718458" y="957943"/>
            <a:ext cx="10015088" cy="5573485"/>
          </a:xfrm>
        </p:spPr>
        <p:txBody>
          <a:bodyPr>
            <a:normAutofit fontScale="85000" lnSpcReduction="20000"/>
          </a:bodyPr>
          <a:lstStyle/>
          <a:p>
            <a:r>
              <a:rPr lang="en-US" dirty="0"/>
              <a:t>Long term results:</a:t>
            </a:r>
          </a:p>
          <a:p>
            <a:r>
              <a:rPr lang="en-US" b="1" dirty="0">
                <a:hlinkClick r:id="rId2"/>
              </a:rPr>
              <a:t>At age 21</a:t>
            </a:r>
            <a:r>
              <a:rPr lang="en-US" dirty="0"/>
              <a:t>, the treated group had maintained statistically significant advantages both in intellectual test performance and in scores on academic tests of reading and mathematics, and the treated group also had attained more years of education. In addition, recipients of the Abecedarian curriculum were more likely to attend a 4-year college or university, more likely either to be in school or to have a skilled job, or both. They also were less likely to be teen parents, less likely to smoke marijuana, and </a:t>
            </a:r>
            <a:r>
              <a:rPr lang="en-US" b="1" dirty="0">
                <a:hlinkClick r:id="rId3"/>
              </a:rPr>
              <a:t>less likely to report depressive symptoms</a:t>
            </a:r>
            <a:r>
              <a:rPr lang="en-US" dirty="0"/>
              <a:t>, when compared to individuals in the control group.</a:t>
            </a:r>
          </a:p>
          <a:p>
            <a:r>
              <a:rPr lang="en-US" b="1" dirty="0">
                <a:hlinkClick r:id="rId4"/>
              </a:rPr>
              <a:t>At age 30</a:t>
            </a:r>
            <a:r>
              <a:rPr lang="en-US" dirty="0"/>
              <a:t>, the treated group was more likely to hold a bachelor’s degree, hold a job, and delay parenthood, among other positive differences from their peers.</a:t>
            </a:r>
          </a:p>
          <a:p>
            <a:r>
              <a:rPr lang="en-US" dirty="0"/>
              <a:t> </a:t>
            </a:r>
            <a:r>
              <a:rPr lang="en-US" b="1" dirty="0">
                <a:hlinkClick r:id="rId5"/>
              </a:rPr>
              <a:t>Age 35</a:t>
            </a:r>
            <a:r>
              <a:rPr lang="en-US" dirty="0"/>
              <a:t> brought blockbuster findings about health! The new study determined that people who received early care with the Abecedarian program have lower rates of prehypertension in their mid-30s than those in the control group. They also have a significantly lower risk of experiencing total coronary heart disease (CHD)—defined as both stable and unstable angina, myocardial infarction, or CHD death—within the next 10 years.</a:t>
            </a:r>
          </a:p>
          <a:p>
            <a:r>
              <a:rPr lang="en-US" b="1" dirty="0"/>
              <a:t>Economic benefit:</a:t>
            </a:r>
            <a:r>
              <a:rPr lang="en-US" dirty="0"/>
              <a:t> For every dollar spent on the program, taxpayers saved $2.50 as a result of higher incomes, less need for educational and government services, and reduced health care costs. </a:t>
            </a:r>
          </a:p>
        </p:txBody>
      </p:sp>
      <p:sp>
        <p:nvSpPr>
          <p:cNvPr id="4" name="Slide Number Placeholder 3">
            <a:extLst>
              <a:ext uri="{FF2B5EF4-FFF2-40B4-BE49-F238E27FC236}">
                <a16:creationId xmlns:a16="http://schemas.microsoft.com/office/drawing/2014/main" id="{A2B96C74-C3CD-934C-98F9-89C85EF62617}"/>
              </a:ext>
            </a:extLst>
          </p:cNvPr>
          <p:cNvSpPr>
            <a:spLocks noGrp="1"/>
          </p:cNvSpPr>
          <p:nvPr>
            <p:ph type="sldNum" sz="quarter" idx="12"/>
          </p:nvPr>
        </p:nvSpPr>
        <p:spPr/>
        <p:txBody>
          <a:bodyPr/>
          <a:lstStyle/>
          <a:p>
            <a:fld id="{EB7E0430-217D-A54E-8411-5494F43ED5B3}" type="slidenum">
              <a:rPr lang="en-US" smtClean="0"/>
              <a:t>14</a:t>
            </a:fld>
            <a:endParaRPr lang="en-US"/>
          </a:p>
        </p:txBody>
      </p:sp>
    </p:spTree>
    <p:extLst>
      <p:ext uri="{BB962C8B-B14F-4D97-AF65-F5344CB8AC3E}">
        <p14:creationId xmlns:p14="http://schemas.microsoft.com/office/powerpoint/2010/main" val="207096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E726-0710-BF4D-BFBA-9813FC456226}"/>
              </a:ext>
            </a:extLst>
          </p:cNvPr>
          <p:cNvSpPr>
            <a:spLocks noGrp="1"/>
          </p:cNvSpPr>
          <p:nvPr>
            <p:ph type="title"/>
          </p:nvPr>
        </p:nvSpPr>
        <p:spPr>
          <a:xfrm>
            <a:off x="1130270" y="137409"/>
            <a:ext cx="9603275" cy="689906"/>
          </a:xfrm>
        </p:spPr>
        <p:txBody>
          <a:bodyPr/>
          <a:lstStyle/>
          <a:p>
            <a:r>
              <a:rPr lang="en-US" dirty="0"/>
              <a:t>Universal Pre-K (UPK) &amp; Voluntary Pre-K (VPK)</a:t>
            </a:r>
          </a:p>
        </p:txBody>
      </p:sp>
      <p:sp>
        <p:nvSpPr>
          <p:cNvPr id="3" name="Content Placeholder 2">
            <a:extLst>
              <a:ext uri="{FF2B5EF4-FFF2-40B4-BE49-F238E27FC236}">
                <a16:creationId xmlns:a16="http://schemas.microsoft.com/office/drawing/2014/main" id="{09F7A964-EFDF-A548-9EDE-27B68B53CEAD}"/>
              </a:ext>
            </a:extLst>
          </p:cNvPr>
          <p:cNvSpPr>
            <a:spLocks noGrp="1"/>
          </p:cNvSpPr>
          <p:nvPr>
            <p:ph idx="1"/>
          </p:nvPr>
        </p:nvSpPr>
        <p:spPr>
          <a:xfrm>
            <a:off x="1130270" y="827315"/>
            <a:ext cx="9603275" cy="5355771"/>
          </a:xfrm>
        </p:spPr>
        <p:txBody>
          <a:bodyPr>
            <a:normAutofit fontScale="92500" lnSpcReduction="20000"/>
          </a:bodyPr>
          <a:lstStyle/>
          <a:p>
            <a:r>
              <a:rPr lang="en-US" b="1" dirty="0"/>
              <a:t>Head Start/Early Head Start: </a:t>
            </a:r>
            <a:r>
              <a:rPr lang="en-US" dirty="0"/>
              <a:t>Federally  Funded Program (Grants from HHS that are given to local providers). Income based admissions to early education.</a:t>
            </a:r>
          </a:p>
          <a:p>
            <a:r>
              <a:rPr lang="en-US" b="1" dirty="0"/>
              <a:t>Universal Pre-K: </a:t>
            </a:r>
            <a:r>
              <a:rPr lang="en-US" dirty="0"/>
              <a:t>State funded or sponsored 4-year-old Kindergarten. Eligibility  is “age” and not income.</a:t>
            </a:r>
          </a:p>
          <a:p>
            <a:r>
              <a:rPr lang="en-US" b="1" dirty="0"/>
              <a:t>Targeted UPK</a:t>
            </a:r>
            <a:r>
              <a:rPr lang="en-US" dirty="0"/>
              <a:t>: State sponsored 4-year-old Kindergarten where eligibility  is  age and (usually) income.</a:t>
            </a:r>
          </a:p>
          <a:p>
            <a:r>
              <a:rPr lang="en-US" b="1" dirty="0"/>
              <a:t>Voluntary Pre-K:</a:t>
            </a:r>
            <a:r>
              <a:rPr lang="en-US" dirty="0"/>
              <a:t> Florida’s UPK program, which  is state sponsored  4-year-old kindergarten. Can be offered by school districts or community organizations. Base pay of teachers supplied by state and state regulations (regarding curriculum) must be followed to qualify for the funding.</a:t>
            </a:r>
          </a:p>
          <a:p>
            <a:pPr lvl="1"/>
            <a:r>
              <a:rPr lang="en-US" dirty="0"/>
              <a:t>Only Vermont, D.C. and Florida offer fully UNIVERSAL Pre-K.</a:t>
            </a:r>
          </a:p>
          <a:p>
            <a:pPr lvl="1"/>
            <a:r>
              <a:rPr lang="en-US" dirty="0"/>
              <a:t>Targeted UPK: Oklahoma, West </a:t>
            </a:r>
            <a:r>
              <a:rPr lang="en-US" dirty="0" err="1"/>
              <a:t>Verginia</a:t>
            </a:r>
            <a:r>
              <a:rPr lang="en-US" dirty="0"/>
              <a:t>, New Jersey …</a:t>
            </a:r>
          </a:p>
          <a:p>
            <a:pPr lvl="1"/>
            <a:r>
              <a:rPr lang="en-US" dirty="0"/>
              <a:t>Georgia, Illinois, Iowa, New York, California and Wisconsin offer watered down versions.</a:t>
            </a:r>
          </a:p>
          <a:p>
            <a:pPr lvl="1"/>
            <a:r>
              <a:rPr lang="en-US" dirty="0"/>
              <a:t>Head Start in Florida has higher teacher qualification requirements and has consistently shown higher assessment rate for children.</a:t>
            </a:r>
          </a:p>
        </p:txBody>
      </p:sp>
      <p:sp>
        <p:nvSpPr>
          <p:cNvPr id="4" name="Slide Number Placeholder 3">
            <a:extLst>
              <a:ext uri="{FF2B5EF4-FFF2-40B4-BE49-F238E27FC236}">
                <a16:creationId xmlns:a16="http://schemas.microsoft.com/office/drawing/2014/main" id="{1BB70CA7-FF8B-5A4D-A5F0-F7435BE40BE7}"/>
              </a:ext>
            </a:extLst>
          </p:cNvPr>
          <p:cNvSpPr>
            <a:spLocks noGrp="1"/>
          </p:cNvSpPr>
          <p:nvPr>
            <p:ph type="sldNum" sz="quarter" idx="12"/>
          </p:nvPr>
        </p:nvSpPr>
        <p:spPr/>
        <p:txBody>
          <a:bodyPr/>
          <a:lstStyle/>
          <a:p>
            <a:fld id="{EB7E0430-217D-A54E-8411-5494F43ED5B3}" type="slidenum">
              <a:rPr lang="en-US" smtClean="0"/>
              <a:t>15</a:t>
            </a:fld>
            <a:endParaRPr lang="en-US"/>
          </a:p>
        </p:txBody>
      </p:sp>
    </p:spTree>
    <p:extLst>
      <p:ext uri="{BB962C8B-B14F-4D97-AF65-F5344CB8AC3E}">
        <p14:creationId xmlns:p14="http://schemas.microsoft.com/office/powerpoint/2010/main" val="67433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59EA-6EB9-474D-84C0-9DE4890ED199}"/>
              </a:ext>
            </a:extLst>
          </p:cNvPr>
          <p:cNvSpPr>
            <a:spLocks noGrp="1"/>
          </p:cNvSpPr>
          <p:nvPr>
            <p:ph type="title"/>
          </p:nvPr>
        </p:nvSpPr>
        <p:spPr/>
        <p:txBody>
          <a:bodyPr/>
          <a:lstStyle/>
          <a:p>
            <a:r>
              <a:rPr lang="en-US" dirty="0"/>
              <a:t>What are other Curriculum Choices?</a:t>
            </a:r>
          </a:p>
        </p:txBody>
      </p:sp>
      <p:sp>
        <p:nvSpPr>
          <p:cNvPr id="3" name="Content Placeholder 2">
            <a:extLst>
              <a:ext uri="{FF2B5EF4-FFF2-40B4-BE49-F238E27FC236}">
                <a16:creationId xmlns:a16="http://schemas.microsoft.com/office/drawing/2014/main" id="{DB553E22-1DC1-2844-8FE1-902D517C0445}"/>
              </a:ext>
            </a:extLst>
          </p:cNvPr>
          <p:cNvSpPr>
            <a:spLocks noGrp="1"/>
          </p:cNvSpPr>
          <p:nvPr>
            <p:ph idx="1"/>
          </p:nvPr>
        </p:nvSpPr>
        <p:spPr/>
        <p:txBody>
          <a:bodyPr>
            <a:normAutofit/>
          </a:bodyPr>
          <a:lstStyle/>
          <a:p>
            <a:pPr marL="0" indent="0">
              <a:buNone/>
            </a:pPr>
            <a:r>
              <a:rPr lang="en-US" dirty="0"/>
              <a:t>VPK Curriculum Choices: </a:t>
            </a:r>
            <a:r>
              <a:rPr lang="en-US" dirty="0">
                <a:hlinkClick r:id="rId2"/>
              </a:rPr>
              <a:t>http://www.floridaearlylearning.com/vpk/vpk-providers/vpk-curriculum</a:t>
            </a:r>
            <a:endParaRPr lang="en-US" dirty="0"/>
          </a:p>
          <a:p>
            <a:pPr marL="0" indent="0">
              <a:buNone/>
            </a:pPr>
            <a:endParaRPr lang="en-US" dirty="0"/>
          </a:p>
          <a:p>
            <a:pPr lvl="1"/>
            <a:r>
              <a:rPr lang="en-US" dirty="0"/>
              <a:t>Packaged Curriculum</a:t>
            </a:r>
          </a:p>
          <a:p>
            <a:pPr lvl="1"/>
            <a:r>
              <a:rPr lang="en-US" dirty="0"/>
              <a:t>Open Ended Curriculum</a:t>
            </a:r>
          </a:p>
          <a:p>
            <a:pPr lvl="1"/>
            <a:r>
              <a:rPr lang="en-US" dirty="0"/>
              <a:t>Closed (Teacher Directed) Curriculum</a:t>
            </a:r>
          </a:p>
          <a:p>
            <a:pPr lvl="1"/>
            <a:r>
              <a:rPr lang="en-US" dirty="0"/>
              <a:t>Child-Center Curriculum</a:t>
            </a:r>
          </a:p>
          <a:p>
            <a:pPr lvl="1"/>
            <a:r>
              <a:rPr lang="en-US" dirty="0"/>
              <a:t>Child-Directed Curriculum</a:t>
            </a:r>
          </a:p>
        </p:txBody>
      </p:sp>
      <p:sp>
        <p:nvSpPr>
          <p:cNvPr id="4" name="Slide Number Placeholder 3">
            <a:extLst>
              <a:ext uri="{FF2B5EF4-FFF2-40B4-BE49-F238E27FC236}">
                <a16:creationId xmlns:a16="http://schemas.microsoft.com/office/drawing/2014/main" id="{44136386-8720-BF4D-BC69-1E9E4A564E62}"/>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65361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316A-5BDE-8B48-8D31-F48C4283214C}"/>
              </a:ext>
            </a:extLst>
          </p:cNvPr>
          <p:cNvSpPr>
            <a:spLocks noGrp="1"/>
          </p:cNvSpPr>
          <p:nvPr>
            <p:ph type="title"/>
          </p:nvPr>
        </p:nvSpPr>
        <p:spPr>
          <a:xfrm>
            <a:off x="1060058" y="137408"/>
            <a:ext cx="9669038" cy="615151"/>
          </a:xfrm>
        </p:spPr>
        <p:txBody>
          <a:bodyPr/>
          <a:lstStyle/>
          <a:p>
            <a:r>
              <a:rPr lang="en-US" dirty="0"/>
              <a:t>What is Constructivism?</a:t>
            </a:r>
          </a:p>
        </p:txBody>
      </p:sp>
      <p:sp>
        <p:nvSpPr>
          <p:cNvPr id="3" name="Content Placeholder 2">
            <a:extLst>
              <a:ext uri="{FF2B5EF4-FFF2-40B4-BE49-F238E27FC236}">
                <a16:creationId xmlns:a16="http://schemas.microsoft.com/office/drawing/2014/main" id="{E99FA4F4-B1D5-CB41-88DD-D1D9BD52AE39}"/>
              </a:ext>
            </a:extLst>
          </p:cNvPr>
          <p:cNvSpPr>
            <a:spLocks noGrp="1"/>
          </p:cNvSpPr>
          <p:nvPr>
            <p:ph idx="1"/>
          </p:nvPr>
        </p:nvSpPr>
        <p:spPr>
          <a:xfrm>
            <a:off x="396511" y="1092426"/>
            <a:ext cx="10346284" cy="4781902"/>
          </a:xfrm>
        </p:spPr>
        <p:txBody>
          <a:bodyPr>
            <a:normAutofit/>
          </a:bodyPr>
          <a:lstStyle/>
          <a:p>
            <a:r>
              <a:rPr lang="en-US" dirty="0"/>
              <a:t>A cognitive approach that focused on mental processes rather than observable behavior. </a:t>
            </a:r>
          </a:p>
          <a:p>
            <a:r>
              <a:rPr lang="en-US" dirty="0"/>
              <a:t>Knowledge consists of symbolic mental representations, such as propositions and images, </a:t>
            </a:r>
          </a:p>
          <a:p>
            <a:r>
              <a:rPr lang="en-US" dirty="0"/>
              <a:t>Knowledge includes a mechanism that operates on those representations. </a:t>
            </a:r>
          </a:p>
          <a:p>
            <a:r>
              <a:rPr lang="en-US" dirty="0"/>
              <a:t>Knowledge is seen actively constructed by learners based on their existing cognitive structures. </a:t>
            </a:r>
          </a:p>
        </p:txBody>
      </p:sp>
      <p:pic>
        <p:nvPicPr>
          <p:cNvPr id="4" name="Picture 3">
            <a:extLst>
              <a:ext uri="{FF2B5EF4-FFF2-40B4-BE49-F238E27FC236}">
                <a16:creationId xmlns:a16="http://schemas.microsoft.com/office/drawing/2014/main" id="{95EE6DFD-0636-954F-9509-F2BDDB193DB0}"/>
              </a:ext>
            </a:extLst>
          </p:cNvPr>
          <p:cNvPicPr>
            <a:picLocks noChangeAspect="1"/>
          </p:cNvPicPr>
          <p:nvPr/>
        </p:nvPicPr>
        <p:blipFill>
          <a:blip r:embed="rId2"/>
          <a:stretch>
            <a:fillRect/>
          </a:stretch>
        </p:blipFill>
        <p:spPr>
          <a:xfrm>
            <a:off x="9112871" y="4508949"/>
            <a:ext cx="2870876" cy="1906932"/>
          </a:xfrm>
          <a:prstGeom prst="rect">
            <a:avLst/>
          </a:prstGeom>
        </p:spPr>
      </p:pic>
      <p:sp>
        <p:nvSpPr>
          <p:cNvPr id="5" name="Slide Number Placeholder 4">
            <a:extLst>
              <a:ext uri="{FF2B5EF4-FFF2-40B4-BE49-F238E27FC236}">
                <a16:creationId xmlns:a16="http://schemas.microsoft.com/office/drawing/2014/main" id="{33AAE301-7A48-3F4F-AB41-2C814CBED449}"/>
              </a:ext>
            </a:extLst>
          </p:cNvPr>
          <p:cNvSpPr>
            <a:spLocks noGrp="1"/>
          </p:cNvSpPr>
          <p:nvPr>
            <p:ph type="sldNum" sz="quarter" idx="12"/>
          </p:nvPr>
        </p:nvSpPr>
        <p:spPr/>
        <p:txBody>
          <a:bodyPr/>
          <a:lstStyle/>
          <a:p>
            <a:fld id="{EB7E0430-217D-A54E-8411-5494F43ED5B3}" type="slidenum">
              <a:rPr lang="en-US" smtClean="0"/>
              <a:t>17</a:t>
            </a:fld>
            <a:endParaRPr lang="en-US"/>
          </a:p>
        </p:txBody>
      </p:sp>
      <p:pic>
        <p:nvPicPr>
          <p:cNvPr id="6" name="Picture 5">
            <a:extLst>
              <a:ext uri="{FF2B5EF4-FFF2-40B4-BE49-F238E27FC236}">
                <a16:creationId xmlns:a16="http://schemas.microsoft.com/office/drawing/2014/main" id="{04555C61-5870-B941-A904-45D8711E7506}"/>
              </a:ext>
            </a:extLst>
          </p:cNvPr>
          <p:cNvPicPr>
            <a:picLocks noChangeAspect="1"/>
          </p:cNvPicPr>
          <p:nvPr/>
        </p:nvPicPr>
        <p:blipFill>
          <a:blip r:embed="rId3"/>
          <a:stretch>
            <a:fillRect/>
          </a:stretch>
        </p:blipFill>
        <p:spPr>
          <a:xfrm>
            <a:off x="396510" y="4508949"/>
            <a:ext cx="2430725" cy="1946517"/>
          </a:xfrm>
          <a:prstGeom prst="rect">
            <a:avLst/>
          </a:prstGeom>
        </p:spPr>
      </p:pic>
      <p:pic>
        <p:nvPicPr>
          <p:cNvPr id="7" name="Picture 6">
            <a:extLst>
              <a:ext uri="{FF2B5EF4-FFF2-40B4-BE49-F238E27FC236}">
                <a16:creationId xmlns:a16="http://schemas.microsoft.com/office/drawing/2014/main" id="{1E43F18F-F79E-F049-8369-F9375D7C1F01}"/>
              </a:ext>
            </a:extLst>
          </p:cNvPr>
          <p:cNvPicPr>
            <a:picLocks noChangeAspect="1"/>
          </p:cNvPicPr>
          <p:nvPr/>
        </p:nvPicPr>
        <p:blipFill>
          <a:blip r:embed="rId4"/>
          <a:stretch>
            <a:fillRect/>
          </a:stretch>
        </p:blipFill>
        <p:spPr>
          <a:xfrm>
            <a:off x="4188919" y="3890248"/>
            <a:ext cx="3683000" cy="2209800"/>
          </a:xfrm>
          <a:prstGeom prst="rect">
            <a:avLst/>
          </a:prstGeom>
        </p:spPr>
      </p:pic>
    </p:spTree>
    <p:extLst>
      <p:ext uri="{BB962C8B-B14F-4D97-AF65-F5344CB8AC3E}">
        <p14:creationId xmlns:p14="http://schemas.microsoft.com/office/powerpoint/2010/main" val="116249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7ACC-CBF1-4D4B-A926-33A91E7A75A1}"/>
              </a:ext>
            </a:extLst>
          </p:cNvPr>
          <p:cNvSpPr>
            <a:spLocks noGrp="1"/>
          </p:cNvSpPr>
          <p:nvPr>
            <p:ph type="title"/>
          </p:nvPr>
        </p:nvSpPr>
        <p:spPr>
          <a:xfrm>
            <a:off x="1108609" y="137407"/>
            <a:ext cx="9634186" cy="943247"/>
          </a:xfrm>
        </p:spPr>
        <p:txBody>
          <a:bodyPr/>
          <a:lstStyle/>
          <a:p>
            <a:r>
              <a:rPr lang="en-US" dirty="0"/>
              <a:t>Piaget vs. Vygotsky </a:t>
            </a:r>
          </a:p>
        </p:txBody>
      </p:sp>
      <p:sp>
        <p:nvSpPr>
          <p:cNvPr id="3" name="Content Placeholder 2">
            <a:extLst>
              <a:ext uri="{FF2B5EF4-FFF2-40B4-BE49-F238E27FC236}">
                <a16:creationId xmlns:a16="http://schemas.microsoft.com/office/drawing/2014/main" id="{3C4D29E2-B970-5D44-93AF-B52874C01F56}"/>
              </a:ext>
            </a:extLst>
          </p:cNvPr>
          <p:cNvSpPr>
            <a:spLocks noGrp="1"/>
          </p:cNvSpPr>
          <p:nvPr>
            <p:ph idx="1"/>
          </p:nvPr>
        </p:nvSpPr>
        <p:spPr>
          <a:xfrm>
            <a:off x="838200" y="3103417"/>
            <a:ext cx="10515600" cy="3048001"/>
          </a:xfrm>
        </p:spPr>
        <p:txBody>
          <a:bodyPr/>
          <a:lstStyle/>
          <a:p>
            <a:r>
              <a:rPr lang="en-US" dirty="0">
                <a:solidFill>
                  <a:srgbClr val="C00000"/>
                </a:solidFill>
              </a:rPr>
              <a:t>Piaget:</a:t>
            </a:r>
            <a:r>
              <a:rPr lang="en-US" dirty="0"/>
              <a:t> Learning is relative to their stage of cognitive development, and understanding the learner’s existing intellectual framework is central to understanding the learning process.</a:t>
            </a:r>
          </a:p>
          <a:p>
            <a:pPr marL="0" indent="0">
              <a:buNone/>
            </a:pPr>
            <a:endParaRPr lang="en-US" dirty="0"/>
          </a:p>
          <a:p>
            <a:r>
              <a:rPr lang="en-US" dirty="0">
                <a:solidFill>
                  <a:srgbClr val="C00000"/>
                </a:solidFill>
              </a:rPr>
              <a:t>Vygotsky:</a:t>
            </a:r>
            <a:r>
              <a:rPr lang="en-US" dirty="0"/>
              <a:t> Learning happens when increasing complex mental activities of a child are from social and cultural contexts. Through engagement and collaboration with peers and “experts,” children can transform their thinking.</a:t>
            </a:r>
          </a:p>
        </p:txBody>
      </p:sp>
      <p:pic>
        <p:nvPicPr>
          <p:cNvPr id="4" name="Picture 3">
            <a:extLst>
              <a:ext uri="{FF2B5EF4-FFF2-40B4-BE49-F238E27FC236}">
                <a16:creationId xmlns:a16="http://schemas.microsoft.com/office/drawing/2014/main" id="{C7925157-F4EA-344F-959D-5442C7503ED4}"/>
              </a:ext>
            </a:extLst>
          </p:cNvPr>
          <p:cNvPicPr>
            <a:picLocks noChangeAspect="1"/>
          </p:cNvPicPr>
          <p:nvPr/>
        </p:nvPicPr>
        <p:blipFill>
          <a:blip r:embed="rId2"/>
          <a:stretch>
            <a:fillRect/>
          </a:stretch>
        </p:blipFill>
        <p:spPr>
          <a:xfrm>
            <a:off x="4753929" y="1080655"/>
            <a:ext cx="2684142" cy="1897063"/>
          </a:xfrm>
          <a:prstGeom prst="rect">
            <a:avLst/>
          </a:prstGeom>
        </p:spPr>
      </p:pic>
      <p:sp>
        <p:nvSpPr>
          <p:cNvPr id="5" name="Slide Number Placeholder 4">
            <a:extLst>
              <a:ext uri="{FF2B5EF4-FFF2-40B4-BE49-F238E27FC236}">
                <a16:creationId xmlns:a16="http://schemas.microsoft.com/office/drawing/2014/main" id="{94655765-BAEC-234D-AB7F-68A7A33ABD44}"/>
              </a:ext>
            </a:extLst>
          </p:cNvPr>
          <p:cNvSpPr>
            <a:spLocks noGrp="1"/>
          </p:cNvSpPr>
          <p:nvPr>
            <p:ph type="sldNum" sz="quarter" idx="12"/>
          </p:nvPr>
        </p:nvSpPr>
        <p:spPr/>
        <p:txBody>
          <a:bodyPr/>
          <a:lstStyle/>
          <a:p>
            <a:fld id="{EB7E0430-217D-A54E-8411-5494F43ED5B3}" type="slidenum">
              <a:rPr lang="en-US" smtClean="0"/>
              <a:t>18</a:t>
            </a:fld>
            <a:endParaRPr lang="en-US"/>
          </a:p>
        </p:txBody>
      </p:sp>
    </p:spTree>
    <p:extLst>
      <p:ext uri="{BB962C8B-B14F-4D97-AF65-F5344CB8AC3E}">
        <p14:creationId xmlns:p14="http://schemas.microsoft.com/office/powerpoint/2010/main" val="3785401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4921-4DC4-D741-8F9E-54424C543D42}"/>
              </a:ext>
            </a:extLst>
          </p:cNvPr>
          <p:cNvSpPr>
            <a:spLocks noGrp="1"/>
          </p:cNvSpPr>
          <p:nvPr>
            <p:ph type="title"/>
          </p:nvPr>
        </p:nvSpPr>
        <p:spPr>
          <a:xfrm>
            <a:off x="1100517" y="137408"/>
            <a:ext cx="9642277" cy="615151"/>
          </a:xfrm>
        </p:spPr>
        <p:txBody>
          <a:bodyPr/>
          <a:lstStyle/>
          <a:p>
            <a:r>
              <a:rPr lang="en-US" dirty="0"/>
              <a:t>How is Knowledge Constructed?</a:t>
            </a:r>
          </a:p>
        </p:txBody>
      </p:sp>
      <p:sp>
        <p:nvSpPr>
          <p:cNvPr id="3" name="Content Placeholder 2">
            <a:extLst>
              <a:ext uri="{FF2B5EF4-FFF2-40B4-BE49-F238E27FC236}">
                <a16:creationId xmlns:a16="http://schemas.microsoft.com/office/drawing/2014/main" id="{7862A5C9-0FDD-0544-804F-555660F74103}"/>
              </a:ext>
            </a:extLst>
          </p:cNvPr>
          <p:cNvSpPr>
            <a:spLocks noGrp="1"/>
          </p:cNvSpPr>
          <p:nvPr>
            <p:ph idx="1"/>
          </p:nvPr>
        </p:nvSpPr>
        <p:spPr>
          <a:xfrm>
            <a:off x="712099" y="1027688"/>
            <a:ext cx="10641701" cy="5373111"/>
          </a:xfrm>
        </p:spPr>
        <p:txBody>
          <a:bodyPr>
            <a:normAutofit/>
          </a:bodyPr>
          <a:lstStyle/>
          <a:p>
            <a:r>
              <a:rPr lang="en-US" dirty="0"/>
              <a:t>Knowledge is </a:t>
            </a:r>
            <a:r>
              <a:rPr lang="en-US" dirty="0">
                <a:solidFill>
                  <a:srgbClr val="C00000"/>
                </a:solidFill>
              </a:rPr>
              <a:t>actively</a:t>
            </a:r>
            <a:r>
              <a:rPr lang="en-US" dirty="0"/>
              <a:t> constructed by learners. </a:t>
            </a:r>
          </a:p>
          <a:p>
            <a:r>
              <a:rPr lang="en-US" dirty="0"/>
              <a:t>Knowledge comprises active systems of </a:t>
            </a:r>
            <a:r>
              <a:rPr lang="en-US" dirty="0">
                <a:solidFill>
                  <a:srgbClr val="C00000"/>
                </a:solidFill>
              </a:rPr>
              <a:t>intentional mental representations </a:t>
            </a:r>
            <a:r>
              <a:rPr lang="en-US" dirty="0"/>
              <a:t>derived from </a:t>
            </a:r>
            <a:r>
              <a:rPr lang="en-US" dirty="0">
                <a:solidFill>
                  <a:srgbClr val="C00000"/>
                </a:solidFill>
              </a:rPr>
              <a:t>past learning </a:t>
            </a:r>
            <a:r>
              <a:rPr lang="en-US" dirty="0"/>
              <a:t>experiences. </a:t>
            </a:r>
          </a:p>
          <a:p>
            <a:r>
              <a:rPr lang="en-US" dirty="0"/>
              <a:t>Learners interpret </a:t>
            </a:r>
            <a:r>
              <a:rPr lang="en-US" dirty="0">
                <a:solidFill>
                  <a:srgbClr val="C00000"/>
                </a:solidFill>
              </a:rPr>
              <a:t>experiences</a:t>
            </a:r>
            <a:r>
              <a:rPr lang="en-US" dirty="0"/>
              <a:t> and information in the light of their extant knowledge. (Piaget:  stage of cognitive development) </a:t>
            </a:r>
          </a:p>
          <a:p>
            <a:r>
              <a:rPr lang="en-US" dirty="0"/>
              <a:t>Learners use these factors to </a:t>
            </a:r>
            <a:r>
              <a:rPr lang="en-US" dirty="0">
                <a:solidFill>
                  <a:srgbClr val="C00000"/>
                </a:solidFill>
              </a:rPr>
              <a:t>organize their experience </a:t>
            </a:r>
            <a:r>
              <a:rPr lang="en-US" dirty="0"/>
              <a:t>and to select and </a:t>
            </a:r>
            <a:r>
              <a:rPr lang="en-US" dirty="0">
                <a:solidFill>
                  <a:srgbClr val="C00000"/>
                </a:solidFill>
              </a:rPr>
              <a:t>transform</a:t>
            </a:r>
            <a:r>
              <a:rPr lang="en-US" dirty="0"/>
              <a:t> new information.</a:t>
            </a:r>
          </a:p>
          <a:p>
            <a:r>
              <a:rPr lang="en-US" dirty="0"/>
              <a:t> Knowledge is actively constructed by the learner rather than passively absorbed.</a:t>
            </a:r>
          </a:p>
          <a:p>
            <a:pPr marL="0" indent="0">
              <a:buNone/>
            </a:pPr>
            <a:endParaRPr lang="en-US" dirty="0"/>
          </a:p>
          <a:p>
            <a:pPr marL="0" indent="0">
              <a:buNone/>
            </a:pPr>
            <a:r>
              <a:rPr lang="en-US" sz="3200" b="1" i="1" dirty="0">
                <a:solidFill>
                  <a:schemeClr val="accent3">
                    <a:lumMod val="75000"/>
                  </a:schemeClr>
                </a:solidFill>
              </a:rPr>
              <a:t>Question: </a:t>
            </a:r>
            <a:r>
              <a:rPr lang="en-US" sz="3200" i="1" dirty="0">
                <a:solidFill>
                  <a:schemeClr val="accent3">
                    <a:lumMod val="75000"/>
                  </a:schemeClr>
                </a:solidFill>
              </a:rPr>
              <a:t>How is this related to play?</a:t>
            </a:r>
          </a:p>
        </p:txBody>
      </p:sp>
      <p:sp>
        <p:nvSpPr>
          <p:cNvPr id="4" name="Slide Number Placeholder 3">
            <a:extLst>
              <a:ext uri="{FF2B5EF4-FFF2-40B4-BE49-F238E27FC236}">
                <a16:creationId xmlns:a16="http://schemas.microsoft.com/office/drawing/2014/main" id="{8985EEA6-8CEA-0944-BBF7-D6E9A2ED9AD2}"/>
              </a:ext>
            </a:extLst>
          </p:cNvPr>
          <p:cNvSpPr>
            <a:spLocks noGrp="1"/>
          </p:cNvSpPr>
          <p:nvPr>
            <p:ph type="sldNum" sz="quarter" idx="12"/>
          </p:nvPr>
        </p:nvSpPr>
        <p:spPr/>
        <p:txBody>
          <a:bodyPr/>
          <a:lstStyle/>
          <a:p>
            <a:fld id="{EB7E0430-217D-A54E-8411-5494F43ED5B3}" type="slidenum">
              <a:rPr lang="en-US" smtClean="0"/>
              <a:t>19</a:t>
            </a:fld>
            <a:endParaRPr lang="en-US"/>
          </a:p>
        </p:txBody>
      </p:sp>
      <p:pic>
        <p:nvPicPr>
          <p:cNvPr id="5" name="Picture 4">
            <a:extLst>
              <a:ext uri="{FF2B5EF4-FFF2-40B4-BE49-F238E27FC236}">
                <a16:creationId xmlns:a16="http://schemas.microsoft.com/office/drawing/2014/main" id="{7566DD3E-B96D-AA42-A4E4-FFBCA509FD25}"/>
              </a:ext>
            </a:extLst>
          </p:cNvPr>
          <p:cNvPicPr>
            <a:picLocks noChangeAspect="1"/>
          </p:cNvPicPr>
          <p:nvPr/>
        </p:nvPicPr>
        <p:blipFill>
          <a:blip r:embed="rId2"/>
          <a:stretch>
            <a:fillRect/>
          </a:stretch>
        </p:blipFill>
        <p:spPr>
          <a:xfrm>
            <a:off x="9035143" y="4656026"/>
            <a:ext cx="2655506" cy="1744773"/>
          </a:xfrm>
          <a:prstGeom prst="rect">
            <a:avLst/>
          </a:prstGeom>
        </p:spPr>
      </p:pic>
    </p:spTree>
    <p:extLst>
      <p:ext uri="{BB962C8B-B14F-4D97-AF65-F5344CB8AC3E}">
        <p14:creationId xmlns:p14="http://schemas.microsoft.com/office/powerpoint/2010/main" val="412598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2B-8AE6-8A42-86AC-C844592A5D60}"/>
              </a:ext>
            </a:extLst>
          </p:cNvPr>
          <p:cNvSpPr>
            <a:spLocks noGrp="1"/>
          </p:cNvSpPr>
          <p:nvPr>
            <p:ph type="title"/>
          </p:nvPr>
        </p:nvSpPr>
        <p:spPr/>
        <p:txBody>
          <a:bodyPr/>
          <a:lstStyle/>
          <a:p>
            <a:r>
              <a:rPr lang="en-US" dirty="0"/>
              <a:t>Discussion &amp; Review </a:t>
            </a:r>
          </a:p>
        </p:txBody>
      </p:sp>
      <p:sp>
        <p:nvSpPr>
          <p:cNvPr id="3" name="Content Placeholder 2">
            <a:extLst>
              <a:ext uri="{FF2B5EF4-FFF2-40B4-BE49-F238E27FC236}">
                <a16:creationId xmlns:a16="http://schemas.microsoft.com/office/drawing/2014/main" id="{2ADFF560-E181-8944-BE2F-C0D04F1C97C2}"/>
              </a:ext>
            </a:extLst>
          </p:cNvPr>
          <p:cNvSpPr>
            <a:spLocks noGrp="1"/>
          </p:cNvSpPr>
          <p:nvPr>
            <p:ph idx="1"/>
          </p:nvPr>
        </p:nvSpPr>
        <p:spPr>
          <a:xfrm>
            <a:off x="1130270" y="1663908"/>
            <a:ext cx="9598825" cy="4452079"/>
          </a:xfrm>
        </p:spPr>
        <p:txBody>
          <a:bodyPr>
            <a:normAutofit fontScale="92500" lnSpcReduction="20000"/>
          </a:bodyPr>
          <a:lstStyle/>
          <a:p>
            <a:r>
              <a:rPr lang="en-US" dirty="0"/>
              <a:t>Last week we talked about the many ways to use </a:t>
            </a:r>
            <a:r>
              <a:rPr lang="en-US" i="1" dirty="0">
                <a:solidFill>
                  <a:srgbClr val="C00000"/>
                </a:solidFill>
              </a:rPr>
              <a:t>The Very Hungry Caterpillar </a:t>
            </a:r>
            <a:r>
              <a:rPr lang="en-US" dirty="0"/>
              <a:t>to develop curriculum</a:t>
            </a:r>
          </a:p>
          <a:p>
            <a:r>
              <a:rPr lang="en-US" dirty="0"/>
              <a:t>This week we will examine how </a:t>
            </a:r>
            <a:r>
              <a:rPr lang="en-US" u="sng" dirty="0">
                <a:solidFill>
                  <a:srgbClr val="00B050"/>
                </a:solidFill>
              </a:rPr>
              <a:t>Science Standards </a:t>
            </a:r>
            <a:r>
              <a:rPr lang="en-US" dirty="0"/>
              <a:t>should work for you in curriculum planning.</a:t>
            </a:r>
          </a:p>
          <a:p>
            <a:endParaRPr lang="en-US" dirty="0"/>
          </a:p>
          <a:p>
            <a:r>
              <a:rPr lang="en-US" dirty="0"/>
              <a:t>Go to: </a:t>
            </a:r>
            <a:r>
              <a:rPr lang="en-US" dirty="0">
                <a:hlinkClick r:id="rId2"/>
              </a:rPr>
              <a:t>https://www.cpalms.org/public/search/Standard</a:t>
            </a:r>
            <a:endParaRPr lang="en-US" dirty="0"/>
          </a:p>
          <a:p>
            <a:r>
              <a:rPr lang="en-US" dirty="0"/>
              <a:t>Big Idea 1: The Practice of Science: D: Scientific knowledge is based on </a:t>
            </a:r>
            <a:r>
              <a:rPr lang="en-US" b="1" dirty="0"/>
              <a:t>observation</a:t>
            </a:r>
            <a:r>
              <a:rPr lang="en-US" dirty="0"/>
              <a:t> and inference; it is important to recognize that these are very different things. Not only does science require creativity in its methods and processes, but also in its questions and explanations.</a:t>
            </a:r>
          </a:p>
          <a:p>
            <a:r>
              <a:rPr lang="en-US" b="1" dirty="0">
                <a:solidFill>
                  <a:srgbClr val="00B050"/>
                </a:solidFill>
              </a:rPr>
              <a:t>SC.K.N.1.2: Make observations of the natural world and know that they are descriptors collected using the five senses.</a:t>
            </a:r>
          </a:p>
          <a:p>
            <a:endParaRPr lang="en-US" dirty="0"/>
          </a:p>
          <a:p>
            <a:endParaRPr lang="en-US" dirty="0"/>
          </a:p>
        </p:txBody>
      </p:sp>
      <p:sp>
        <p:nvSpPr>
          <p:cNvPr id="4" name="Slide Number Placeholder 3">
            <a:extLst>
              <a:ext uri="{FF2B5EF4-FFF2-40B4-BE49-F238E27FC236}">
                <a16:creationId xmlns:a16="http://schemas.microsoft.com/office/drawing/2014/main" id="{E11C2EF1-C24C-054B-96FE-FF33E0A0251B}"/>
              </a:ext>
            </a:extLst>
          </p:cNvPr>
          <p:cNvSpPr>
            <a:spLocks noGrp="1"/>
          </p:cNvSpPr>
          <p:nvPr>
            <p:ph type="sldNum" sz="quarter" idx="12"/>
          </p:nvPr>
        </p:nvSpPr>
        <p:spPr/>
        <p:txBody>
          <a:bodyPr/>
          <a:lstStyle/>
          <a:p>
            <a:fld id="{EB7E0430-217D-A54E-8411-5494F43ED5B3}" type="slidenum">
              <a:rPr lang="en-US" smtClean="0"/>
              <a:t>2</a:t>
            </a:fld>
            <a:endParaRPr lang="en-US"/>
          </a:p>
        </p:txBody>
      </p:sp>
    </p:spTree>
    <p:extLst>
      <p:ext uri="{BB962C8B-B14F-4D97-AF65-F5344CB8AC3E}">
        <p14:creationId xmlns:p14="http://schemas.microsoft.com/office/powerpoint/2010/main" val="49612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B39C-530F-A54E-943C-92E3E53FFF25}"/>
              </a:ext>
            </a:extLst>
          </p:cNvPr>
          <p:cNvSpPr>
            <a:spLocks noGrp="1"/>
          </p:cNvSpPr>
          <p:nvPr>
            <p:ph type="title"/>
          </p:nvPr>
        </p:nvSpPr>
        <p:spPr/>
        <p:txBody>
          <a:bodyPr/>
          <a:lstStyle/>
          <a:p>
            <a:r>
              <a:rPr lang="en-US" dirty="0"/>
              <a:t>How do we support learning?</a:t>
            </a:r>
          </a:p>
        </p:txBody>
      </p:sp>
      <p:sp>
        <p:nvSpPr>
          <p:cNvPr id="3" name="Content Placeholder 2">
            <a:extLst>
              <a:ext uri="{FF2B5EF4-FFF2-40B4-BE49-F238E27FC236}">
                <a16:creationId xmlns:a16="http://schemas.microsoft.com/office/drawing/2014/main" id="{DC5E7C50-4B7F-774B-9AEF-D60552AC78C5}"/>
              </a:ext>
            </a:extLst>
          </p:cNvPr>
          <p:cNvSpPr>
            <a:spLocks noGrp="1"/>
          </p:cNvSpPr>
          <p:nvPr>
            <p:ph idx="1"/>
          </p:nvPr>
        </p:nvSpPr>
        <p:spPr>
          <a:xfrm>
            <a:off x="838200" y="1440873"/>
            <a:ext cx="10515600" cy="4932218"/>
          </a:xfrm>
        </p:spPr>
        <p:txBody>
          <a:bodyPr/>
          <a:lstStyle/>
          <a:p>
            <a:pPr marL="0" indent="0">
              <a:buNone/>
            </a:pPr>
            <a:endParaRPr lang="en-US" dirty="0"/>
          </a:p>
          <a:p>
            <a:pPr marL="0" indent="0" algn="ctr">
              <a:buNone/>
            </a:pPr>
            <a:r>
              <a:rPr lang="en-US" b="1" i="1" dirty="0">
                <a:solidFill>
                  <a:srgbClr val="C00000"/>
                </a:solidFill>
              </a:rPr>
              <a:t>Learning is a process of </a:t>
            </a:r>
            <a:r>
              <a:rPr lang="en-US" b="1" i="1" u="sng" dirty="0">
                <a:solidFill>
                  <a:srgbClr val="C00000"/>
                </a:solidFill>
              </a:rPr>
              <a:t>active</a:t>
            </a:r>
            <a:r>
              <a:rPr lang="en-US" b="1" i="1" dirty="0">
                <a:solidFill>
                  <a:srgbClr val="C00000"/>
                </a:solidFill>
              </a:rPr>
              <a:t> discovery. </a:t>
            </a:r>
          </a:p>
          <a:p>
            <a:pPr marL="0" indent="0">
              <a:buNone/>
            </a:pPr>
            <a:endParaRPr lang="en-US" dirty="0"/>
          </a:p>
          <a:p>
            <a:r>
              <a:rPr lang="en-US" dirty="0"/>
              <a:t>Teachers must: </a:t>
            </a:r>
          </a:p>
          <a:p>
            <a:pPr lvl="1"/>
            <a:r>
              <a:rPr lang="en-US" dirty="0"/>
              <a:t>Facilitate discovery/learning by providing the resources.</a:t>
            </a:r>
          </a:p>
          <a:p>
            <a:pPr lvl="1"/>
            <a:r>
              <a:rPr lang="en-US" dirty="0"/>
              <a:t>Guiding learners as they attempt to assimilate new knowledge to old.</a:t>
            </a:r>
          </a:p>
          <a:p>
            <a:pPr lvl="1"/>
            <a:r>
              <a:rPr lang="en-US" dirty="0"/>
              <a:t>Understand and accommodate learner’s current knowledge/experiences.</a:t>
            </a:r>
          </a:p>
          <a:p>
            <a:pPr lvl="1"/>
            <a:r>
              <a:rPr lang="en-US" dirty="0"/>
              <a:t>Construct the curriculum to fit learners’ knowledge</a:t>
            </a:r>
          </a:p>
          <a:p>
            <a:pPr lvl="2"/>
            <a:r>
              <a:rPr lang="en-US" dirty="0"/>
              <a:t>Including how to sequence, and structure new material.</a:t>
            </a:r>
          </a:p>
        </p:txBody>
      </p:sp>
      <p:pic>
        <p:nvPicPr>
          <p:cNvPr id="4" name="Picture 3">
            <a:extLst>
              <a:ext uri="{FF2B5EF4-FFF2-40B4-BE49-F238E27FC236}">
                <a16:creationId xmlns:a16="http://schemas.microsoft.com/office/drawing/2014/main" id="{AA4DE42B-D0D0-C141-9055-635B84A8DAD7}"/>
              </a:ext>
            </a:extLst>
          </p:cNvPr>
          <p:cNvPicPr>
            <a:picLocks noChangeAspect="1"/>
          </p:cNvPicPr>
          <p:nvPr/>
        </p:nvPicPr>
        <p:blipFill>
          <a:blip r:embed="rId2"/>
          <a:stretch>
            <a:fillRect/>
          </a:stretch>
        </p:blipFill>
        <p:spPr>
          <a:xfrm>
            <a:off x="8932387" y="1853754"/>
            <a:ext cx="2726916" cy="1661590"/>
          </a:xfrm>
          <a:prstGeom prst="rect">
            <a:avLst/>
          </a:prstGeom>
        </p:spPr>
      </p:pic>
      <p:sp>
        <p:nvSpPr>
          <p:cNvPr id="5" name="Slide Number Placeholder 4">
            <a:extLst>
              <a:ext uri="{FF2B5EF4-FFF2-40B4-BE49-F238E27FC236}">
                <a16:creationId xmlns:a16="http://schemas.microsoft.com/office/drawing/2014/main" id="{D294BC69-0DA0-8B4E-9756-752DEB98DCBB}"/>
              </a:ext>
            </a:extLst>
          </p:cNvPr>
          <p:cNvSpPr>
            <a:spLocks noGrp="1"/>
          </p:cNvSpPr>
          <p:nvPr>
            <p:ph type="sldNum" sz="quarter" idx="12"/>
          </p:nvPr>
        </p:nvSpPr>
        <p:spPr/>
        <p:txBody>
          <a:bodyPr/>
          <a:lstStyle/>
          <a:p>
            <a:fld id="{EB7E0430-217D-A54E-8411-5494F43ED5B3}" type="slidenum">
              <a:rPr lang="en-US" smtClean="0"/>
              <a:t>20</a:t>
            </a:fld>
            <a:endParaRPr lang="en-US"/>
          </a:p>
        </p:txBody>
      </p:sp>
    </p:spTree>
    <p:extLst>
      <p:ext uri="{BB962C8B-B14F-4D97-AF65-F5344CB8AC3E}">
        <p14:creationId xmlns:p14="http://schemas.microsoft.com/office/powerpoint/2010/main" val="55780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5650B-55AE-1041-B710-39F253EED766}"/>
              </a:ext>
            </a:extLst>
          </p:cNvPr>
          <p:cNvSpPr>
            <a:spLocks noGrp="1"/>
          </p:cNvSpPr>
          <p:nvPr>
            <p:ph type="title"/>
          </p:nvPr>
        </p:nvSpPr>
        <p:spPr>
          <a:xfrm>
            <a:off x="1121028" y="948706"/>
            <a:ext cx="4507707" cy="1049235"/>
          </a:xfrm>
        </p:spPr>
        <p:txBody>
          <a:bodyPr>
            <a:normAutofit/>
          </a:bodyPr>
          <a:lstStyle/>
          <a:p>
            <a:r>
              <a:rPr lang="en-US" dirty="0"/>
              <a:t>Read </a:t>
            </a:r>
            <a:r>
              <a:rPr lang="en-US"/>
              <a:t>Aloud: My </a:t>
            </a:r>
            <a:r>
              <a:rPr lang="en-US" dirty="0"/>
              <a:t>Five Senses</a:t>
            </a:r>
            <a:endParaRPr lang="en-US" b="1" dirty="0"/>
          </a:p>
        </p:txBody>
      </p:sp>
      <p:sp>
        <p:nvSpPr>
          <p:cNvPr id="4" name="Slide Number Placeholder 3">
            <a:extLst>
              <a:ext uri="{FF2B5EF4-FFF2-40B4-BE49-F238E27FC236}">
                <a16:creationId xmlns:a16="http://schemas.microsoft.com/office/drawing/2014/main" id="{4EDE6958-54D9-C445-B779-CE4156387B60}"/>
              </a:ext>
            </a:extLst>
          </p:cNvPr>
          <p:cNvSpPr>
            <a:spLocks noGrp="1"/>
          </p:cNvSpPr>
          <p:nvPr>
            <p:ph type="sldNum" sz="quarter" idx="12"/>
          </p:nvPr>
        </p:nvSpPr>
        <p:spPr>
          <a:xfrm>
            <a:off x="4810849" y="137408"/>
            <a:ext cx="811019" cy="503578"/>
          </a:xfrm>
        </p:spPr>
        <p:txBody>
          <a:bodyPr>
            <a:normAutofit/>
          </a:bodyPr>
          <a:lstStyle/>
          <a:p>
            <a:pPr>
              <a:lnSpc>
                <a:spcPct val="90000"/>
              </a:lnSpc>
              <a:spcAft>
                <a:spcPts val="600"/>
              </a:spcAft>
            </a:pPr>
            <a:fld id="{EB7E0430-217D-A54E-8411-5494F43ED5B3}" type="slidenum">
              <a:rPr lang="en-US" smtClean="0"/>
              <a:pPr>
                <a:lnSpc>
                  <a:spcPct val="90000"/>
                </a:lnSpc>
                <a:spcAft>
                  <a:spcPts val="600"/>
                </a:spcAft>
              </a:pPr>
              <a:t>3</a:t>
            </a:fld>
            <a:endParaRPr lang="en-US"/>
          </a:p>
        </p:txBody>
      </p:sp>
      <p:pic>
        <p:nvPicPr>
          <p:cNvPr id="75" name="Picture 74">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a:extLst>
              <a:ext uri="{FF2B5EF4-FFF2-40B4-BE49-F238E27FC236}">
                <a16:creationId xmlns:a16="http://schemas.microsoft.com/office/drawing/2014/main" id="{3E73C06F-6E96-1E48-8E4E-4C31455702DE}"/>
              </a:ext>
            </a:extLst>
          </p:cNvPr>
          <p:cNvSpPr>
            <a:spLocks noGrp="1"/>
          </p:cNvSpPr>
          <p:nvPr>
            <p:ph idx="1"/>
          </p:nvPr>
        </p:nvSpPr>
        <p:spPr>
          <a:xfrm>
            <a:off x="1121030" y="2167151"/>
            <a:ext cx="4503066" cy="3299194"/>
          </a:xfrm>
        </p:spPr>
        <p:txBody>
          <a:bodyPr>
            <a:normAutofit/>
          </a:bodyPr>
          <a:lstStyle/>
          <a:p>
            <a:pPr>
              <a:lnSpc>
                <a:spcPct val="110000"/>
              </a:lnSpc>
            </a:pPr>
            <a:r>
              <a:rPr lang="en-US" sz="1300"/>
              <a:t>Carefully listen to the fiction read aloud.</a:t>
            </a:r>
          </a:p>
          <a:p>
            <a:pPr>
              <a:lnSpc>
                <a:spcPct val="110000"/>
              </a:lnSpc>
            </a:pPr>
            <a:r>
              <a:rPr lang="en-US" sz="1300"/>
              <a:t>As you listen: think about ideas you could do with a class of 1</a:t>
            </a:r>
            <a:r>
              <a:rPr lang="en-US" sz="1300" baseline="30000"/>
              <a:t>st</a:t>
            </a:r>
            <a:r>
              <a:rPr lang="en-US" sz="1300"/>
              <a:t> graders that would use the five senses. Remember: You need to TEACH the concept of the five senses AND create an experience where the children can use their five senses. </a:t>
            </a:r>
          </a:p>
          <a:p>
            <a:pPr>
              <a:lnSpc>
                <a:spcPct val="110000"/>
              </a:lnSpc>
            </a:pPr>
            <a:r>
              <a:rPr lang="en-US" sz="1300"/>
              <a:t>Could you create a Science Center for each of the five senses?</a:t>
            </a:r>
          </a:p>
          <a:p>
            <a:pPr>
              <a:lnSpc>
                <a:spcPct val="110000"/>
              </a:lnSpc>
            </a:pPr>
            <a:r>
              <a:rPr lang="en-US" sz="1300"/>
              <a:t>How could you relate the five senses to scientific exploration?</a:t>
            </a:r>
          </a:p>
          <a:p>
            <a:pPr>
              <a:lnSpc>
                <a:spcPct val="110000"/>
              </a:lnSpc>
            </a:pPr>
            <a:r>
              <a:rPr lang="en-US" sz="1300"/>
              <a:t>What other information (information) should the children know about the five senses?</a:t>
            </a:r>
          </a:p>
        </p:txBody>
      </p:sp>
      <p:pic>
        <p:nvPicPr>
          <p:cNvPr id="1026" name="Picture 2" descr="Amazon.com: I Hear a Pickle: and Smell, See, Touch, &amp; Taste It, Too!:  9780399160493: Isadora, Rachel, Isadora, Rachel: Books">
            <a:extLst>
              <a:ext uri="{FF2B5EF4-FFF2-40B4-BE49-F238E27FC236}">
                <a16:creationId xmlns:a16="http://schemas.microsoft.com/office/drawing/2014/main" id="{69B315AB-DB16-6444-931B-DBA1509838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3679" y="805583"/>
            <a:ext cx="4041905" cy="466076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79" name="Straight Connector 78">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16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C014BF94-4DFC-4A65-99BF-76277891E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B255C7B1-10DA-4D61-B560-5E1F081B3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6FF8A-B422-8E4F-AFF6-D4A955399E4C}"/>
              </a:ext>
            </a:extLst>
          </p:cNvPr>
          <p:cNvSpPr>
            <a:spLocks noGrp="1"/>
          </p:cNvSpPr>
          <p:nvPr>
            <p:ph type="title"/>
          </p:nvPr>
        </p:nvSpPr>
        <p:spPr>
          <a:xfrm>
            <a:off x="1121028" y="948706"/>
            <a:ext cx="4507707" cy="1049235"/>
          </a:xfrm>
        </p:spPr>
        <p:txBody>
          <a:bodyPr>
            <a:normAutofit/>
          </a:bodyPr>
          <a:lstStyle/>
          <a:p>
            <a:r>
              <a:rPr lang="en-US" dirty="0"/>
              <a:t>Tables: Popcorn</a:t>
            </a:r>
            <a:br>
              <a:rPr lang="en-US" dirty="0"/>
            </a:br>
            <a:endParaRPr lang="en-US" dirty="0"/>
          </a:p>
        </p:txBody>
      </p:sp>
      <p:sp>
        <p:nvSpPr>
          <p:cNvPr id="4" name="Slide Number Placeholder 3">
            <a:extLst>
              <a:ext uri="{FF2B5EF4-FFF2-40B4-BE49-F238E27FC236}">
                <a16:creationId xmlns:a16="http://schemas.microsoft.com/office/drawing/2014/main" id="{52A449C5-96DD-C243-91BD-89431507868C}"/>
              </a:ext>
            </a:extLst>
          </p:cNvPr>
          <p:cNvSpPr>
            <a:spLocks noGrp="1"/>
          </p:cNvSpPr>
          <p:nvPr>
            <p:ph type="sldNum" sz="quarter" idx="12"/>
          </p:nvPr>
        </p:nvSpPr>
        <p:spPr>
          <a:xfrm>
            <a:off x="4810849" y="137408"/>
            <a:ext cx="811019" cy="503578"/>
          </a:xfrm>
        </p:spPr>
        <p:txBody>
          <a:bodyPr>
            <a:normAutofit/>
          </a:bodyPr>
          <a:lstStyle/>
          <a:p>
            <a:pPr>
              <a:lnSpc>
                <a:spcPct val="90000"/>
              </a:lnSpc>
              <a:spcAft>
                <a:spcPts val="600"/>
              </a:spcAft>
            </a:pPr>
            <a:fld id="{EB7E0430-217D-A54E-8411-5494F43ED5B3}" type="slidenum">
              <a:rPr lang="en-US" smtClean="0"/>
              <a:pPr>
                <a:lnSpc>
                  <a:spcPct val="90000"/>
                </a:lnSpc>
                <a:spcAft>
                  <a:spcPts val="600"/>
                </a:spcAft>
              </a:pPr>
              <a:t>4</a:t>
            </a:fld>
            <a:endParaRPr lang="en-US"/>
          </a:p>
        </p:txBody>
      </p:sp>
      <p:pic>
        <p:nvPicPr>
          <p:cNvPr id="2054" name="Picture 74">
            <a:extLst>
              <a:ext uri="{FF2B5EF4-FFF2-40B4-BE49-F238E27FC236}">
                <a16:creationId xmlns:a16="http://schemas.microsoft.com/office/drawing/2014/main" id="{88C29B8B-A62C-43CE-92FF-12EAA1D01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125460" y="643464"/>
            <a:ext cx="4526280" cy="155448"/>
          </a:xfrm>
          <a:prstGeom prst="rect">
            <a:avLst/>
          </a:prstGeom>
          <a:noFill/>
          <a:ln>
            <a:noFill/>
          </a:ln>
        </p:spPr>
      </p:pic>
      <p:sp>
        <p:nvSpPr>
          <p:cNvPr id="3" name="Content Placeholder 2">
            <a:extLst>
              <a:ext uri="{FF2B5EF4-FFF2-40B4-BE49-F238E27FC236}">
                <a16:creationId xmlns:a16="http://schemas.microsoft.com/office/drawing/2014/main" id="{B2608F7F-1E0F-304C-B856-4E40937F5E64}"/>
              </a:ext>
            </a:extLst>
          </p:cNvPr>
          <p:cNvSpPr>
            <a:spLocks noGrp="1"/>
          </p:cNvSpPr>
          <p:nvPr>
            <p:ph idx="1"/>
          </p:nvPr>
        </p:nvSpPr>
        <p:spPr>
          <a:xfrm>
            <a:off x="1121030" y="2167151"/>
            <a:ext cx="4503066" cy="3299194"/>
          </a:xfrm>
        </p:spPr>
        <p:txBody>
          <a:bodyPr>
            <a:normAutofit/>
          </a:bodyPr>
          <a:lstStyle/>
          <a:p>
            <a:pPr marL="0" indent="0">
              <a:lnSpc>
                <a:spcPct val="110000"/>
              </a:lnSpc>
              <a:buNone/>
            </a:pPr>
            <a:r>
              <a:rPr lang="en-US" sz="1000" b="1"/>
              <a:t>SC.K.N.1.2: Make observations of the natural world and know that they are descriptors collected using the five senses.</a:t>
            </a:r>
          </a:p>
          <a:p>
            <a:pPr marL="0" indent="0">
              <a:lnSpc>
                <a:spcPct val="110000"/>
              </a:lnSpc>
              <a:buNone/>
            </a:pPr>
            <a:endParaRPr lang="en-US" sz="1000"/>
          </a:p>
          <a:p>
            <a:pPr>
              <a:lnSpc>
                <a:spcPct val="110000"/>
              </a:lnSpc>
            </a:pPr>
            <a:r>
              <a:rPr lang="en-US" sz="1000"/>
              <a:t>Each table will be given some materials and texts.</a:t>
            </a:r>
          </a:p>
          <a:p>
            <a:pPr>
              <a:lnSpc>
                <a:spcPct val="110000"/>
              </a:lnSpc>
            </a:pPr>
            <a:r>
              <a:rPr lang="en-US" sz="1000"/>
              <a:t>I would like you to brainstorm 3 activities (using the standard above) you could do  with these materials.</a:t>
            </a:r>
          </a:p>
          <a:p>
            <a:pPr lvl="1">
              <a:lnSpc>
                <a:spcPct val="110000"/>
              </a:lnSpc>
            </a:pPr>
            <a:r>
              <a:rPr lang="en-US" sz="1000"/>
              <a:t>What songs or poems could you use to teach this standard?</a:t>
            </a:r>
          </a:p>
          <a:p>
            <a:pPr lvl="1">
              <a:lnSpc>
                <a:spcPct val="110000"/>
              </a:lnSpc>
            </a:pPr>
            <a:r>
              <a:rPr lang="en-US" sz="1000"/>
              <a:t>What physical activities could you use to teach this standard?</a:t>
            </a:r>
          </a:p>
          <a:p>
            <a:pPr lvl="1">
              <a:lnSpc>
                <a:spcPct val="110000"/>
              </a:lnSpc>
            </a:pPr>
            <a:r>
              <a:rPr lang="en-US" sz="1000"/>
              <a:t>What in depth scientific knowledge do you need? (Informational books &amp; Teacher resources)</a:t>
            </a:r>
          </a:p>
        </p:txBody>
      </p:sp>
      <p:pic>
        <p:nvPicPr>
          <p:cNvPr id="2050" name="Picture 2" descr="Perfect Popcorn Recipe - How to make popcorn on the stovetop - Sharmis  Passions">
            <a:extLst>
              <a:ext uri="{FF2B5EF4-FFF2-40B4-BE49-F238E27FC236}">
                <a16:creationId xmlns:a16="http://schemas.microsoft.com/office/drawing/2014/main" id="{23455E89-DE08-524A-A67C-C86F59AB07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5704" y="805583"/>
            <a:ext cx="4437855" cy="466076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6">
            <a:extLst>
              <a:ext uri="{FF2B5EF4-FFF2-40B4-BE49-F238E27FC236}">
                <a16:creationId xmlns:a16="http://schemas.microsoft.com/office/drawing/2014/main" id="{F873EA42-E9E9-4806-A9F6-1718BE38B7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056" name="Straight Connector 78">
            <a:extLst>
              <a:ext uri="{FF2B5EF4-FFF2-40B4-BE49-F238E27FC236}">
                <a16:creationId xmlns:a16="http://schemas.microsoft.com/office/drawing/2014/main" id="{A99D5523-0BC8-4D5A-871C-69C0725E73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82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EBC2-71F7-BD4F-AACC-E9DC6AEE9500}"/>
              </a:ext>
            </a:extLst>
          </p:cNvPr>
          <p:cNvSpPr>
            <a:spLocks noGrp="1"/>
          </p:cNvSpPr>
          <p:nvPr>
            <p:ph type="title"/>
          </p:nvPr>
        </p:nvSpPr>
        <p:spPr>
          <a:xfrm>
            <a:off x="1534696" y="804520"/>
            <a:ext cx="9520158" cy="528170"/>
          </a:xfrm>
        </p:spPr>
        <p:txBody>
          <a:bodyPr>
            <a:normAutofit fontScale="90000"/>
          </a:bodyPr>
          <a:lstStyle/>
          <a:p>
            <a:r>
              <a:rPr lang="en-US" dirty="0"/>
              <a:t>What is Curriculum?</a:t>
            </a:r>
          </a:p>
        </p:txBody>
      </p:sp>
      <p:sp>
        <p:nvSpPr>
          <p:cNvPr id="3" name="Content Placeholder 2">
            <a:extLst>
              <a:ext uri="{FF2B5EF4-FFF2-40B4-BE49-F238E27FC236}">
                <a16:creationId xmlns:a16="http://schemas.microsoft.com/office/drawing/2014/main" id="{DB1FBC40-DC04-E44D-9273-7651601B73A1}"/>
              </a:ext>
            </a:extLst>
          </p:cNvPr>
          <p:cNvSpPr>
            <a:spLocks noGrp="1"/>
          </p:cNvSpPr>
          <p:nvPr>
            <p:ph idx="1"/>
          </p:nvPr>
        </p:nvSpPr>
        <p:spPr>
          <a:xfrm>
            <a:off x="1534696" y="1332690"/>
            <a:ext cx="9520158" cy="4786008"/>
          </a:xfrm>
        </p:spPr>
        <p:txBody>
          <a:bodyPr>
            <a:normAutofit lnSpcReduction="10000"/>
          </a:bodyPr>
          <a:lstStyle/>
          <a:p>
            <a:pPr marL="0" indent="0">
              <a:buNone/>
            </a:pPr>
            <a:r>
              <a:rPr lang="en-US" dirty="0">
                <a:solidFill>
                  <a:schemeClr val="accent5"/>
                </a:solidFill>
              </a:rPr>
              <a:t>Key questions:</a:t>
            </a:r>
          </a:p>
          <a:p>
            <a:r>
              <a:rPr lang="en-US" dirty="0"/>
              <a:t>What do schools teach?</a:t>
            </a:r>
          </a:p>
          <a:p>
            <a:r>
              <a:rPr lang="en-US" dirty="0"/>
              <a:t>Why do they teach it?</a:t>
            </a:r>
          </a:p>
          <a:p>
            <a:r>
              <a:rPr lang="en-US" dirty="0"/>
              <a:t>Who should decide?</a:t>
            </a:r>
          </a:p>
          <a:p>
            <a:pPr marL="0" indent="0">
              <a:buNone/>
            </a:pPr>
            <a:r>
              <a:rPr lang="en-US" dirty="0"/>
              <a:t>Examining “old school</a:t>
            </a:r>
            <a:r>
              <a:rPr lang="en-US"/>
              <a:t>” curriculum…</a:t>
            </a:r>
            <a:endParaRPr lang="en-US" dirty="0"/>
          </a:p>
          <a:p>
            <a:pPr marL="0" indent="0">
              <a:buNone/>
            </a:pPr>
            <a:r>
              <a:rPr lang="en-US" dirty="0">
                <a:solidFill>
                  <a:schemeClr val="accent6">
                    <a:lumMod val="50000"/>
                  </a:schemeClr>
                </a:solidFill>
              </a:rPr>
              <a:t>Key sub-questions:</a:t>
            </a:r>
          </a:p>
          <a:p>
            <a:r>
              <a:rPr lang="en-US" dirty="0"/>
              <a:t>What are the beliefs, values, norms or attitudes are key for the society/school?</a:t>
            </a:r>
          </a:p>
          <a:p>
            <a:r>
              <a:rPr lang="en-US" dirty="0"/>
              <a:t>Is there key academic content that must be learned?</a:t>
            </a:r>
          </a:p>
          <a:p>
            <a:r>
              <a:rPr lang="en-US" dirty="0"/>
              <a:t>How should the values and content be organized across PreK-12, One Grade, One School Year, One Month, One Day, One Hour?</a:t>
            </a:r>
          </a:p>
        </p:txBody>
      </p:sp>
      <p:pic>
        <p:nvPicPr>
          <p:cNvPr id="4" name="Picture 3">
            <a:extLst>
              <a:ext uri="{FF2B5EF4-FFF2-40B4-BE49-F238E27FC236}">
                <a16:creationId xmlns:a16="http://schemas.microsoft.com/office/drawing/2014/main" id="{18C5999B-6512-AF4E-954E-D6DF8AF118E8}"/>
              </a:ext>
            </a:extLst>
          </p:cNvPr>
          <p:cNvPicPr>
            <a:picLocks noChangeAspect="1"/>
          </p:cNvPicPr>
          <p:nvPr/>
        </p:nvPicPr>
        <p:blipFill>
          <a:blip r:embed="rId2"/>
          <a:stretch>
            <a:fillRect/>
          </a:stretch>
        </p:blipFill>
        <p:spPr>
          <a:xfrm>
            <a:off x="119704" y="804520"/>
            <a:ext cx="1193800" cy="5226629"/>
          </a:xfrm>
          <a:prstGeom prst="rect">
            <a:avLst/>
          </a:prstGeom>
        </p:spPr>
      </p:pic>
      <p:pic>
        <p:nvPicPr>
          <p:cNvPr id="5" name="Picture 4">
            <a:extLst>
              <a:ext uri="{FF2B5EF4-FFF2-40B4-BE49-F238E27FC236}">
                <a16:creationId xmlns:a16="http://schemas.microsoft.com/office/drawing/2014/main" id="{D89CE611-7092-ED44-A986-262F7675B71A}"/>
              </a:ext>
            </a:extLst>
          </p:cNvPr>
          <p:cNvPicPr>
            <a:picLocks noChangeAspect="1"/>
          </p:cNvPicPr>
          <p:nvPr/>
        </p:nvPicPr>
        <p:blipFill>
          <a:blip r:embed="rId3"/>
          <a:stretch>
            <a:fillRect/>
          </a:stretch>
        </p:blipFill>
        <p:spPr>
          <a:xfrm>
            <a:off x="6378288" y="566954"/>
            <a:ext cx="5163175" cy="2565351"/>
          </a:xfrm>
          <a:prstGeom prst="rect">
            <a:avLst/>
          </a:prstGeom>
        </p:spPr>
      </p:pic>
      <p:sp>
        <p:nvSpPr>
          <p:cNvPr id="6" name="Slide Number Placeholder 5">
            <a:extLst>
              <a:ext uri="{FF2B5EF4-FFF2-40B4-BE49-F238E27FC236}">
                <a16:creationId xmlns:a16="http://schemas.microsoft.com/office/drawing/2014/main" id="{5DD4C055-D043-3D40-B8EE-DEDB282F06B1}"/>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95399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7FE1-29FF-9240-9185-50B2C9B20BB6}"/>
              </a:ext>
            </a:extLst>
          </p:cNvPr>
          <p:cNvSpPr>
            <a:spLocks noGrp="1"/>
          </p:cNvSpPr>
          <p:nvPr>
            <p:ph type="title"/>
          </p:nvPr>
        </p:nvSpPr>
        <p:spPr>
          <a:xfrm>
            <a:off x="1534696" y="804519"/>
            <a:ext cx="9520158" cy="518443"/>
          </a:xfrm>
        </p:spPr>
        <p:txBody>
          <a:bodyPr>
            <a:normAutofit fontScale="90000"/>
          </a:bodyPr>
          <a:lstStyle/>
          <a:p>
            <a:r>
              <a:rPr lang="en-US" dirty="0"/>
              <a:t>Key Players in Curriculum Development</a:t>
            </a:r>
          </a:p>
        </p:txBody>
      </p:sp>
      <p:sp>
        <p:nvSpPr>
          <p:cNvPr id="3" name="Content Placeholder 2">
            <a:extLst>
              <a:ext uri="{FF2B5EF4-FFF2-40B4-BE49-F238E27FC236}">
                <a16:creationId xmlns:a16="http://schemas.microsoft.com/office/drawing/2014/main" id="{FD8CA761-92B0-1A4D-9AEB-611D5800D0E0}"/>
              </a:ext>
            </a:extLst>
          </p:cNvPr>
          <p:cNvSpPr>
            <a:spLocks noGrp="1"/>
          </p:cNvSpPr>
          <p:nvPr>
            <p:ph idx="1"/>
          </p:nvPr>
        </p:nvSpPr>
        <p:spPr>
          <a:xfrm>
            <a:off x="1534696" y="1420238"/>
            <a:ext cx="9520158" cy="4533090"/>
          </a:xfrm>
        </p:spPr>
        <p:txBody>
          <a:bodyPr>
            <a:normAutofit fontScale="92500" lnSpcReduction="10000"/>
          </a:bodyPr>
          <a:lstStyle/>
          <a:p>
            <a:pPr algn="r"/>
            <a:r>
              <a:rPr lang="en-US" dirty="0"/>
              <a:t>Federal and State Governments Requirements/Policies</a:t>
            </a:r>
          </a:p>
          <a:p>
            <a:pPr lvl="1" algn="r"/>
            <a:r>
              <a:rPr lang="en-US" dirty="0"/>
              <a:t>Legislators, Governors, Presidents</a:t>
            </a:r>
          </a:p>
          <a:p>
            <a:pPr lvl="1" algn="r"/>
            <a:r>
              <a:rPr lang="en-US" dirty="0"/>
              <a:t>Secretary of Education (State, Federal)</a:t>
            </a:r>
          </a:p>
          <a:p>
            <a:pPr algn="r"/>
            <a:r>
              <a:rPr lang="en-US" dirty="0"/>
              <a:t>National, Professional Organization and State Standards</a:t>
            </a:r>
          </a:p>
          <a:p>
            <a:pPr lvl="1" algn="r"/>
            <a:r>
              <a:rPr lang="en-US" dirty="0"/>
              <a:t>NAEYC: Developmentally Appropriate Practice</a:t>
            </a:r>
          </a:p>
          <a:p>
            <a:pPr lvl="1" algn="r"/>
            <a:r>
              <a:rPr lang="en-US" dirty="0"/>
              <a:t>Developmental Domains</a:t>
            </a:r>
          </a:p>
          <a:p>
            <a:pPr algn="r"/>
            <a:r>
              <a:rPr lang="en-US" dirty="0"/>
              <a:t>Publishers &amp; Testing Companies</a:t>
            </a:r>
          </a:p>
          <a:p>
            <a:pPr algn="r"/>
            <a:r>
              <a:rPr lang="en-US" dirty="0"/>
              <a:t>School Administrators</a:t>
            </a:r>
          </a:p>
          <a:p>
            <a:pPr algn="r"/>
            <a:r>
              <a:rPr lang="en-US" dirty="0"/>
              <a:t>Parents</a:t>
            </a:r>
          </a:p>
          <a:p>
            <a:pPr algn="r"/>
            <a:r>
              <a:rPr lang="en-US" dirty="0"/>
              <a:t>Teachers</a:t>
            </a:r>
          </a:p>
          <a:p>
            <a:pPr algn="r"/>
            <a:r>
              <a:rPr lang="en-US" dirty="0"/>
              <a:t>Children</a:t>
            </a:r>
          </a:p>
        </p:txBody>
      </p:sp>
      <p:pic>
        <p:nvPicPr>
          <p:cNvPr id="4" name="Picture 3">
            <a:extLst>
              <a:ext uri="{FF2B5EF4-FFF2-40B4-BE49-F238E27FC236}">
                <a16:creationId xmlns:a16="http://schemas.microsoft.com/office/drawing/2014/main" id="{AA027540-615B-1047-95F8-8A9FA3D32A2E}"/>
              </a:ext>
            </a:extLst>
          </p:cNvPr>
          <p:cNvPicPr>
            <a:picLocks noChangeAspect="1"/>
          </p:cNvPicPr>
          <p:nvPr/>
        </p:nvPicPr>
        <p:blipFill>
          <a:blip r:embed="rId2"/>
          <a:stretch>
            <a:fillRect/>
          </a:stretch>
        </p:blipFill>
        <p:spPr>
          <a:xfrm>
            <a:off x="1826367" y="3243526"/>
            <a:ext cx="4097777" cy="2476338"/>
          </a:xfrm>
          <a:prstGeom prst="rect">
            <a:avLst/>
          </a:prstGeom>
        </p:spPr>
      </p:pic>
      <p:sp>
        <p:nvSpPr>
          <p:cNvPr id="5" name="Slide Number Placeholder 4">
            <a:extLst>
              <a:ext uri="{FF2B5EF4-FFF2-40B4-BE49-F238E27FC236}">
                <a16:creationId xmlns:a16="http://schemas.microsoft.com/office/drawing/2014/main" id="{6E6EDB8C-817C-4949-9D0C-B21344A0ABA7}"/>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27607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F501-6D59-B14A-A194-4A17382215C0}"/>
              </a:ext>
            </a:extLst>
          </p:cNvPr>
          <p:cNvSpPr>
            <a:spLocks noGrp="1"/>
          </p:cNvSpPr>
          <p:nvPr>
            <p:ph type="title"/>
          </p:nvPr>
        </p:nvSpPr>
        <p:spPr>
          <a:xfrm>
            <a:off x="1534696" y="804520"/>
            <a:ext cx="9520158" cy="537898"/>
          </a:xfrm>
        </p:spPr>
        <p:txBody>
          <a:bodyPr/>
          <a:lstStyle/>
          <a:p>
            <a:r>
              <a:rPr lang="en-US" dirty="0"/>
              <a:t>A Brief History of Curriculum</a:t>
            </a:r>
          </a:p>
        </p:txBody>
      </p:sp>
      <p:sp>
        <p:nvSpPr>
          <p:cNvPr id="3" name="Content Placeholder 2">
            <a:extLst>
              <a:ext uri="{FF2B5EF4-FFF2-40B4-BE49-F238E27FC236}">
                <a16:creationId xmlns:a16="http://schemas.microsoft.com/office/drawing/2014/main" id="{7E704BD0-AFFE-8B4E-87F9-C984338750CC}"/>
              </a:ext>
            </a:extLst>
          </p:cNvPr>
          <p:cNvSpPr>
            <a:spLocks noGrp="1"/>
          </p:cNvSpPr>
          <p:nvPr>
            <p:ph idx="1"/>
          </p:nvPr>
        </p:nvSpPr>
        <p:spPr>
          <a:xfrm>
            <a:off x="1421027" y="1458097"/>
            <a:ext cx="9633827" cy="4893276"/>
          </a:xfrm>
        </p:spPr>
        <p:txBody>
          <a:bodyPr/>
          <a:lstStyle/>
          <a:p>
            <a:r>
              <a:rPr lang="en-US" dirty="0"/>
              <a:t>Curriculum as a </a:t>
            </a:r>
            <a:r>
              <a:rPr lang="en-US" i="1" dirty="0"/>
              <a:t>struggle</a:t>
            </a:r>
            <a:r>
              <a:rPr lang="en-US" dirty="0"/>
              <a:t> (Tanner, 1989). </a:t>
            </a:r>
          </a:p>
          <a:p>
            <a:r>
              <a:rPr lang="en-US" i="1" dirty="0"/>
              <a:t>Tensions</a:t>
            </a:r>
            <a:r>
              <a:rPr lang="en-US" dirty="0"/>
              <a:t> between Basic Skills and Critical Thinking</a:t>
            </a:r>
          </a:p>
          <a:p>
            <a:r>
              <a:rPr lang="en-US" dirty="0"/>
              <a:t>20</a:t>
            </a:r>
            <a:r>
              <a:rPr lang="en-US" baseline="30000" dirty="0"/>
              <a:t>th</a:t>
            </a:r>
            <a:r>
              <a:rPr lang="en-US" dirty="0"/>
              <a:t> Century: Industrial Age move from Rural Agrarian Society to Urban Industrial Society</a:t>
            </a:r>
          </a:p>
          <a:p>
            <a:pPr lvl="1"/>
            <a:r>
              <a:rPr lang="en-US" dirty="0"/>
              <a:t>John Dewey (1910) at the University of Chicago: a democratic society required a curriculum that integrated content areas with real life experiences.</a:t>
            </a:r>
          </a:p>
          <a:p>
            <a:pPr lvl="1"/>
            <a:r>
              <a:rPr lang="en-US" dirty="0"/>
              <a:t>1950s: A push for academically rigorous (with separate Math and Science)</a:t>
            </a:r>
          </a:p>
          <a:p>
            <a:pPr lvl="1"/>
            <a:r>
              <a:rPr lang="en-US" dirty="0"/>
              <a:t>1960s-1970s Johnson’s war on Poverty – Head Start Project (4 year old Kindergarten)</a:t>
            </a:r>
          </a:p>
          <a:p>
            <a:pPr lvl="1"/>
            <a:r>
              <a:rPr lang="en-US" dirty="0"/>
              <a:t>1970s-1980s: Back to the basics (worksheet and workbook)</a:t>
            </a:r>
          </a:p>
          <a:p>
            <a:pPr lvl="1"/>
            <a:endParaRPr lang="en-US" dirty="0"/>
          </a:p>
        </p:txBody>
      </p:sp>
      <p:pic>
        <p:nvPicPr>
          <p:cNvPr id="5" name="Picture 4">
            <a:extLst>
              <a:ext uri="{FF2B5EF4-FFF2-40B4-BE49-F238E27FC236}">
                <a16:creationId xmlns:a16="http://schemas.microsoft.com/office/drawing/2014/main" id="{D89F4BC4-3613-604B-802B-47219A1EE09E}"/>
              </a:ext>
            </a:extLst>
          </p:cNvPr>
          <p:cNvPicPr>
            <a:picLocks noChangeAspect="1"/>
          </p:cNvPicPr>
          <p:nvPr/>
        </p:nvPicPr>
        <p:blipFill>
          <a:blip r:embed="rId2"/>
          <a:stretch>
            <a:fillRect/>
          </a:stretch>
        </p:blipFill>
        <p:spPr>
          <a:xfrm>
            <a:off x="9910119" y="292419"/>
            <a:ext cx="1792435" cy="2161466"/>
          </a:xfrm>
          <a:prstGeom prst="rect">
            <a:avLst/>
          </a:prstGeom>
        </p:spPr>
      </p:pic>
      <p:pic>
        <p:nvPicPr>
          <p:cNvPr id="6" name="Picture 5">
            <a:extLst>
              <a:ext uri="{FF2B5EF4-FFF2-40B4-BE49-F238E27FC236}">
                <a16:creationId xmlns:a16="http://schemas.microsoft.com/office/drawing/2014/main" id="{59FBA607-F5BC-9F4C-BD60-7781D611F030}"/>
              </a:ext>
            </a:extLst>
          </p:cNvPr>
          <p:cNvPicPr>
            <a:picLocks noChangeAspect="1"/>
          </p:cNvPicPr>
          <p:nvPr/>
        </p:nvPicPr>
        <p:blipFill>
          <a:blip r:embed="rId3"/>
          <a:stretch>
            <a:fillRect/>
          </a:stretch>
        </p:blipFill>
        <p:spPr>
          <a:xfrm>
            <a:off x="259493" y="5518768"/>
            <a:ext cx="2730570" cy="1215665"/>
          </a:xfrm>
          <a:prstGeom prst="rect">
            <a:avLst/>
          </a:prstGeom>
        </p:spPr>
      </p:pic>
      <p:sp>
        <p:nvSpPr>
          <p:cNvPr id="7" name="Slide Number Placeholder 6">
            <a:extLst>
              <a:ext uri="{FF2B5EF4-FFF2-40B4-BE49-F238E27FC236}">
                <a16:creationId xmlns:a16="http://schemas.microsoft.com/office/drawing/2014/main" id="{AEDC62E9-4249-C74B-9693-6419DAA048F3}"/>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68571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969E-E87C-F045-B33F-A678E8411AFF}"/>
              </a:ext>
            </a:extLst>
          </p:cNvPr>
          <p:cNvSpPr>
            <a:spLocks noGrp="1"/>
          </p:cNvSpPr>
          <p:nvPr>
            <p:ph type="title"/>
          </p:nvPr>
        </p:nvSpPr>
        <p:spPr>
          <a:xfrm>
            <a:off x="1534696" y="137408"/>
            <a:ext cx="9520158" cy="937630"/>
          </a:xfrm>
        </p:spPr>
        <p:txBody>
          <a:bodyPr>
            <a:normAutofit fontScale="90000"/>
          </a:bodyPr>
          <a:lstStyle/>
          <a:p>
            <a:r>
              <a:rPr lang="en-US" dirty="0"/>
              <a:t>History: Johnson’s War on Poverty and Head Start</a:t>
            </a:r>
          </a:p>
        </p:txBody>
      </p:sp>
      <p:sp>
        <p:nvSpPr>
          <p:cNvPr id="3" name="Content Placeholder 2">
            <a:extLst>
              <a:ext uri="{FF2B5EF4-FFF2-40B4-BE49-F238E27FC236}">
                <a16:creationId xmlns:a16="http://schemas.microsoft.com/office/drawing/2014/main" id="{B0B39AED-61CE-014A-8C51-80FF7689EAB4}"/>
              </a:ext>
            </a:extLst>
          </p:cNvPr>
          <p:cNvSpPr>
            <a:spLocks noGrp="1"/>
          </p:cNvSpPr>
          <p:nvPr>
            <p:ph idx="1"/>
          </p:nvPr>
        </p:nvSpPr>
        <p:spPr>
          <a:xfrm>
            <a:off x="1594131" y="988542"/>
            <a:ext cx="9905566" cy="4922108"/>
          </a:xfrm>
        </p:spPr>
        <p:txBody>
          <a:bodyPr>
            <a:normAutofit fontScale="85000" lnSpcReduction="10000"/>
          </a:bodyPr>
          <a:lstStyle/>
          <a:p>
            <a:r>
              <a:rPr lang="en-US" b="1" dirty="0"/>
              <a:t>The Perry Street Preschool</a:t>
            </a:r>
            <a:endParaRPr lang="en-US" dirty="0"/>
          </a:p>
          <a:p>
            <a:pPr lvl="1"/>
            <a:r>
              <a:rPr lang="en-US" dirty="0"/>
              <a:t>The Perry Preschool Project, carried out from 1962 to 1967, provided high-quality preschool education to three- and four-year-old African-American children living in poverty and assessed to be at high risk of school failure. </a:t>
            </a:r>
          </a:p>
          <a:p>
            <a:pPr lvl="1"/>
            <a:r>
              <a:rPr lang="en-US" dirty="0"/>
              <a:t>About 75 percent of the children participated for two school years (at ages 3 and 4); the remainder participated for one year (at age 4). </a:t>
            </a:r>
          </a:p>
          <a:p>
            <a:pPr lvl="1"/>
            <a:r>
              <a:rPr lang="en-US" dirty="0"/>
              <a:t>The preschool was provided each weekday morning in 2.5-hour sessions taught by certified public school teachers with at least a bachelor’s degree. </a:t>
            </a:r>
          </a:p>
          <a:p>
            <a:pPr lvl="1"/>
            <a:r>
              <a:rPr lang="en-US" dirty="0"/>
              <a:t>The average child-teacher ratio was 6:1. </a:t>
            </a:r>
          </a:p>
          <a:p>
            <a:pPr lvl="1"/>
            <a:r>
              <a:rPr lang="en-US" dirty="0"/>
              <a:t>The curriculum emphasized active learning, in which the children engaged in activities that </a:t>
            </a:r>
          </a:p>
          <a:p>
            <a:pPr lvl="2"/>
            <a:r>
              <a:rPr lang="en-US" dirty="0"/>
              <a:t>(</a:t>
            </a:r>
            <a:r>
              <a:rPr lang="en-US" dirty="0" err="1"/>
              <a:t>i</a:t>
            </a:r>
            <a:r>
              <a:rPr lang="en-US" dirty="0"/>
              <a:t>) involved decision making and problem solving, and </a:t>
            </a:r>
          </a:p>
          <a:p>
            <a:pPr lvl="2"/>
            <a:r>
              <a:rPr lang="en-US" dirty="0"/>
              <a:t>(ii) were planned, carried out, and reviewed by the children themselves, with support from adults. </a:t>
            </a:r>
          </a:p>
          <a:p>
            <a:pPr lvl="1"/>
            <a:r>
              <a:rPr lang="en-US" dirty="0"/>
              <a:t>The teachers also provided a weekly 1.5-hour home visit to each mother and child, designed to involve the mother in the educational process and help implement the preschool curriculum at home. </a:t>
            </a:r>
          </a:p>
          <a:p>
            <a:pPr lvl="1"/>
            <a:r>
              <a:rPr lang="en-US" dirty="0"/>
              <a:t>The program’s cost was approximately $13,780 per child per school year (in 2017 dollars).</a:t>
            </a:r>
          </a:p>
        </p:txBody>
      </p:sp>
      <p:pic>
        <p:nvPicPr>
          <p:cNvPr id="4" name="Picture 3">
            <a:extLst>
              <a:ext uri="{FF2B5EF4-FFF2-40B4-BE49-F238E27FC236}">
                <a16:creationId xmlns:a16="http://schemas.microsoft.com/office/drawing/2014/main" id="{D706BE83-D80A-9B44-AD4D-B95590E28A59}"/>
              </a:ext>
            </a:extLst>
          </p:cNvPr>
          <p:cNvPicPr>
            <a:picLocks noChangeAspect="1"/>
          </p:cNvPicPr>
          <p:nvPr/>
        </p:nvPicPr>
        <p:blipFill>
          <a:blip r:embed="rId2"/>
          <a:stretch>
            <a:fillRect/>
          </a:stretch>
        </p:blipFill>
        <p:spPr>
          <a:xfrm>
            <a:off x="105204" y="889686"/>
            <a:ext cx="1206500" cy="5020963"/>
          </a:xfrm>
          <a:prstGeom prst="rect">
            <a:avLst/>
          </a:prstGeom>
        </p:spPr>
      </p:pic>
      <p:sp>
        <p:nvSpPr>
          <p:cNvPr id="5" name="Slide Number Placeholder 4">
            <a:extLst>
              <a:ext uri="{FF2B5EF4-FFF2-40B4-BE49-F238E27FC236}">
                <a16:creationId xmlns:a16="http://schemas.microsoft.com/office/drawing/2014/main" id="{148AE463-FD9C-B044-AB2C-E8BCFA0552A4}"/>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41482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60B1-3CAC-CB49-95E5-F4278A040C6B}"/>
              </a:ext>
            </a:extLst>
          </p:cNvPr>
          <p:cNvSpPr>
            <a:spLocks noGrp="1"/>
          </p:cNvSpPr>
          <p:nvPr>
            <p:ph type="title"/>
          </p:nvPr>
        </p:nvSpPr>
        <p:spPr>
          <a:xfrm>
            <a:off x="1023257" y="206805"/>
            <a:ext cx="10031597" cy="434181"/>
          </a:xfrm>
        </p:spPr>
        <p:txBody>
          <a:bodyPr>
            <a:normAutofit fontScale="90000"/>
          </a:bodyPr>
          <a:lstStyle/>
          <a:p>
            <a:r>
              <a:rPr lang="en-US" dirty="0"/>
              <a:t>Perry Street Preschool: Longitudinal Study</a:t>
            </a:r>
          </a:p>
        </p:txBody>
      </p:sp>
      <p:sp>
        <p:nvSpPr>
          <p:cNvPr id="3" name="Content Placeholder 2">
            <a:extLst>
              <a:ext uri="{FF2B5EF4-FFF2-40B4-BE49-F238E27FC236}">
                <a16:creationId xmlns:a16="http://schemas.microsoft.com/office/drawing/2014/main" id="{86AA3DDD-E49C-DE4C-916A-B15E441274A2}"/>
              </a:ext>
            </a:extLst>
          </p:cNvPr>
          <p:cNvSpPr>
            <a:spLocks noGrp="1"/>
          </p:cNvSpPr>
          <p:nvPr>
            <p:ph idx="1"/>
          </p:nvPr>
        </p:nvSpPr>
        <p:spPr>
          <a:xfrm>
            <a:off x="762000" y="1197429"/>
            <a:ext cx="10292854" cy="4869739"/>
          </a:xfrm>
        </p:spPr>
        <p:txBody>
          <a:bodyPr>
            <a:normAutofit lnSpcReduction="10000"/>
          </a:bodyPr>
          <a:lstStyle/>
          <a:p>
            <a:pPr fontAlgn="base"/>
            <a:r>
              <a:rPr lang="en-US" b="1" dirty="0"/>
              <a:t>The longitudinal study found that at age 40, the participants who experienced the preschool program</a:t>
            </a:r>
          </a:p>
          <a:p>
            <a:pPr lvl="1" fontAlgn="base"/>
            <a:r>
              <a:rPr lang="en-US" dirty="0"/>
              <a:t>Had fewer teenage pregnancies</a:t>
            </a:r>
          </a:p>
          <a:p>
            <a:pPr lvl="1" fontAlgn="base"/>
            <a:r>
              <a:rPr lang="en-US" dirty="0"/>
              <a:t>Were more likely to have graduated from high school</a:t>
            </a:r>
          </a:p>
          <a:p>
            <a:pPr lvl="1" fontAlgn="base"/>
            <a:r>
              <a:rPr lang="en-US" dirty="0"/>
              <a:t>Were more likely to hold a job and have higher earnings</a:t>
            </a:r>
          </a:p>
          <a:p>
            <a:pPr lvl="1" fontAlgn="base"/>
            <a:r>
              <a:rPr lang="en-US" dirty="0"/>
              <a:t>Committed fewer crimes</a:t>
            </a:r>
          </a:p>
          <a:p>
            <a:pPr lvl="1" fontAlgn="base"/>
            <a:r>
              <a:rPr lang="en-US" dirty="0"/>
              <a:t>Owned their own home and car</a:t>
            </a:r>
          </a:p>
          <a:p>
            <a:pPr fontAlgn="base"/>
            <a:r>
              <a:rPr lang="en-US" dirty="0"/>
              <a:t>As the longest-running longitudinal study in early education, the Perry Study continues to prove that investing in high-quality early education yields positive results for children and families.</a:t>
            </a:r>
          </a:p>
          <a:p>
            <a:r>
              <a:rPr lang="en-US" dirty="0"/>
              <a:t>See: </a:t>
            </a:r>
            <a:r>
              <a:rPr lang="en-US" dirty="0">
                <a:hlinkClick r:id="rId2"/>
              </a:rPr>
              <a:t>https://highscope.org/perry-preschool-project/</a:t>
            </a:r>
            <a:endParaRPr lang="en-US" dirty="0"/>
          </a:p>
          <a:p>
            <a:r>
              <a:rPr lang="en-US" dirty="0"/>
              <a:t>Economist: Steve Barnett </a:t>
            </a:r>
            <a:r>
              <a:rPr lang="en-US" dirty="0">
                <a:hlinkClick r:id="rId3"/>
              </a:rPr>
              <a:t>https://nieer.org/</a:t>
            </a:r>
            <a:endParaRPr lang="en-US" dirty="0"/>
          </a:p>
          <a:p>
            <a:endParaRPr lang="en-US" dirty="0"/>
          </a:p>
        </p:txBody>
      </p:sp>
      <p:pic>
        <p:nvPicPr>
          <p:cNvPr id="4" name="Picture 3">
            <a:extLst>
              <a:ext uri="{FF2B5EF4-FFF2-40B4-BE49-F238E27FC236}">
                <a16:creationId xmlns:a16="http://schemas.microsoft.com/office/drawing/2014/main" id="{8107F674-A22D-5F4E-96D7-13495DBAF0A3}"/>
              </a:ext>
            </a:extLst>
          </p:cNvPr>
          <p:cNvPicPr>
            <a:picLocks noChangeAspect="1"/>
          </p:cNvPicPr>
          <p:nvPr/>
        </p:nvPicPr>
        <p:blipFill>
          <a:blip r:embed="rId4"/>
          <a:stretch>
            <a:fillRect/>
          </a:stretch>
        </p:blipFill>
        <p:spPr>
          <a:xfrm>
            <a:off x="8390172" y="1817301"/>
            <a:ext cx="3055808" cy="2029770"/>
          </a:xfrm>
          <a:prstGeom prst="rect">
            <a:avLst/>
          </a:prstGeom>
        </p:spPr>
      </p:pic>
      <p:sp>
        <p:nvSpPr>
          <p:cNvPr id="5" name="Slide Number Placeholder 4">
            <a:extLst>
              <a:ext uri="{FF2B5EF4-FFF2-40B4-BE49-F238E27FC236}">
                <a16:creationId xmlns:a16="http://schemas.microsoft.com/office/drawing/2014/main" id="{58CC07CA-CAB7-E743-A8C8-CA79EB57B446}"/>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638602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{42851CE7-7D81-384C-8F83-75E3059DCAF5}tf10001119</Template>
  <TotalTime>224</TotalTime>
  <Words>2173</Words>
  <Application>Microsoft Macintosh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Gallery</vt:lpstr>
      <vt:lpstr>Overview of Curriculum History, Constructivism and Early Childhood Curriculum</vt:lpstr>
      <vt:lpstr>Discussion &amp; Review </vt:lpstr>
      <vt:lpstr>Read Aloud: My Five Senses</vt:lpstr>
      <vt:lpstr>Tables: Popcorn </vt:lpstr>
      <vt:lpstr>What is Curriculum?</vt:lpstr>
      <vt:lpstr>Key Players in Curriculum Development</vt:lpstr>
      <vt:lpstr>A Brief History of Curriculum</vt:lpstr>
      <vt:lpstr>History: Johnson’s War on Poverty and Head Start</vt:lpstr>
      <vt:lpstr>Perry Street Preschool: Longitudinal Study</vt:lpstr>
      <vt:lpstr>Perry Street and Curriculum</vt:lpstr>
      <vt:lpstr>High/Scope: What is taught?</vt:lpstr>
      <vt:lpstr>The Carolina Abecedarian Project</vt:lpstr>
      <vt:lpstr>The Carolina Abecedarian Project: Research</vt:lpstr>
      <vt:lpstr>Abecedarian Project: Long term benefits</vt:lpstr>
      <vt:lpstr>Universal Pre-K (UPK) &amp; Voluntary Pre-K (VPK)</vt:lpstr>
      <vt:lpstr>What are other Curriculum Choices?</vt:lpstr>
      <vt:lpstr>What is Constructivism?</vt:lpstr>
      <vt:lpstr>Piaget vs. Vygotsky </vt:lpstr>
      <vt:lpstr>How is Knowledge Constructed?</vt:lpstr>
      <vt:lpstr>How do we support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 Michael Luna</cp:lastModifiedBy>
  <cp:revision>17</cp:revision>
  <dcterms:created xsi:type="dcterms:W3CDTF">2020-06-23T17:20:51Z</dcterms:created>
  <dcterms:modified xsi:type="dcterms:W3CDTF">2022-01-18T18:28:30Z</dcterms:modified>
</cp:coreProperties>
</file>