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56" r:id="rId2"/>
    <p:sldId id="416" r:id="rId3"/>
    <p:sldId id="417" r:id="rId4"/>
    <p:sldId id="418" r:id="rId5"/>
    <p:sldId id="419" r:id="rId6"/>
    <p:sldId id="420" r:id="rId7"/>
    <p:sldId id="421" r:id="rId8"/>
    <p:sldId id="422" r:id="rId9"/>
    <p:sldId id="423" r:id="rId10"/>
    <p:sldId id="424" r:id="rId11"/>
    <p:sldId id="425" r:id="rId12"/>
    <p:sldId id="426" r:id="rId13"/>
    <p:sldId id="427" r:id="rId14"/>
    <p:sldId id="428" r:id="rId15"/>
    <p:sldId id="429" r:id="rId16"/>
    <p:sldId id="430" r:id="rId17"/>
    <p:sldId id="431" r:id="rId18"/>
    <p:sldId id="432" r:id="rId19"/>
    <p:sldId id="433" r:id="rId20"/>
    <p:sldId id="434" r:id="rId21"/>
    <p:sldId id="435" r:id="rId22"/>
    <p:sldId id="436" r:id="rId23"/>
    <p:sldId id="437" r:id="rId24"/>
    <p:sldId id="438" r:id="rId25"/>
    <p:sldId id="439" r:id="rId26"/>
    <p:sldId id="440" r:id="rId27"/>
    <p:sldId id="441" r:id="rId28"/>
    <p:sldId id="44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10" autoAdjust="0"/>
    <p:restoredTop sz="74693" autoAdjust="0"/>
  </p:normalViewPr>
  <p:slideViewPr>
    <p:cSldViewPr>
      <p:cViewPr varScale="1">
        <p:scale>
          <a:sx n="64" d="100"/>
          <a:sy n="64" d="100"/>
        </p:scale>
        <p:origin x="1963"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5/13/2021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a:t>Banks, Criminal Justice Ethics 5e. SAGE Publishing,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400"/>
            </a:lvl2pPr>
            <a:lvl3pPr marL="1371600" indent="-457200">
              <a:buFont typeface="+mj-lt"/>
              <a:buAutoNum type="alphaLcParenR"/>
              <a:defRPr sz="2400"/>
            </a:lvl3pPr>
            <a:lvl4pPr marL="1885950" indent="-514350">
              <a:buFont typeface="+mj-lt"/>
              <a:buAutoNum type="romanLcPeriod"/>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a:t>Banks, Criminal Justice Ethics 5e. SAGE Publishing, 2020.</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Banks, Criminal Justice Ethics 5e. SAGE Publishing, 2020.</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a:t>Banks, Criminal Justice Ethics 5e. SAGE Publishing, 2020.</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ft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371600" y="2819400"/>
            <a:ext cx="6400800" cy="1752600"/>
          </a:xfrm>
        </p:spPr>
        <p:txBody>
          <a:bodyPr>
            <a:normAutofit/>
          </a:bodyPr>
          <a:lstStyle/>
          <a:p>
            <a:r>
              <a:rPr lang="en-US" dirty="0"/>
              <a:t>Chapter 11: Media Ethics and Criminal Justice</a:t>
            </a:r>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F0AB921-A8D2-4C13-B18E-7B0CC764F62E}"/>
              </a:ext>
            </a:extLst>
          </p:cNvPr>
          <p:cNvSpPr>
            <a:spLocks noGrp="1" noChangeArrowheads="1"/>
          </p:cNvSpPr>
          <p:nvPr>
            <p:ph type="title"/>
          </p:nvPr>
        </p:nvSpPr>
        <p:spPr>
          <a:xfrm>
            <a:off x="457200" y="762000"/>
            <a:ext cx="8229600" cy="1187450"/>
          </a:xfrm>
        </p:spPr>
        <p:txBody>
          <a:bodyPr>
            <a:normAutofit/>
          </a:bodyPr>
          <a:lstStyle/>
          <a:p>
            <a:r>
              <a:rPr lang="en-US" dirty="0"/>
              <a:t>Reporting the Truth</a:t>
            </a:r>
            <a:endParaRPr lang="en-US" altLang="en-US" dirty="0"/>
          </a:p>
        </p:txBody>
      </p:sp>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981200"/>
            <a:ext cx="8229600" cy="4343400"/>
          </a:xfrm>
        </p:spPr>
        <p:txBody>
          <a:bodyPr/>
          <a:lstStyle/>
          <a:p>
            <a:r>
              <a:rPr lang="en-US" dirty="0"/>
              <a:t>Cost is also a factor.</a:t>
            </a:r>
          </a:p>
          <a:p>
            <a:r>
              <a:rPr lang="en-US" dirty="0"/>
              <a:t>Herman and Chomsky (as cited in Greer, 2010)</a:t>
            </a:r>
          </a:p>
          <a:p>
            <a:pPr lvl="1"/>
            <a:r>
              <a:rPr lang="en-US" dirty="0"/>
              <a:t>Taking information from apparently credible sources minimizes investigative expense.</a:t>
            </a:r>
          </a:p>
          <a:p>
            <a:pPr lvl="1"/>
            <a:r>
              <a:rPr lang="en-US" dirty="0"/>
              <a:t>Reporters must be both balanced and accurate.</a:t>
            </a:r>
          </a:p>
          <a:p>
            <a:pPr lvl="1"/>
            <a:endParaRPr lang="en-US"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10</a:t>
            </a:fld>
            <a:endParaRPr lang="en-US" altLang="en-US"/>
          </a:p>
        </p:txBody>
      </p:sp>
    </p:spTree>
    <p:extLst>
      <p:ext uri="{BB962C8B-B14F-4D97-AF65-F5344CB8AC3E}">
        <p14:creationId xmlns:p14="http://schemas.microsoft.com/office/powerpoint/2010/main" val="3148647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F0AB921-A8D2-4C13-B18E-7B0CC764F62E}"/>
              </a:ext>
            </a:extLst>
          </p:cNvPr>
          <p:cNvSpPr>
            <a:spLocks noGrp="1" noChangeArrowheads="1"/>
          </p:cNvSpPr>
          <p:nvPr>
            <p:ph type="title"/>
          </p:nvPr>
        </p:nvSpPr>
        <p:spPr>
          <a:xfrm>
            <a:off x="457200" y="762000"/>
            <a:ext cx="8229600" cy="1213188"/>
          </a:xfrm>
        </p:spPr>
        <p:txBody>
          <a:bodyPr>
            <a:normAutofit/>
          </a:bodyPr>
          <a:lstStyle/>
          <a:p>
            <a:r>
              <a:rPr lang="en-US" dirty="0"/>
              <a:t>Reporting the Truth</a:t>
            </a:r>
            <a:endParaRPr lang="en-US" altLang="en-US" dirty="0"/>
          </a:p>
        </p:txBody>
      </p:sp>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975188"/>
            <a:ext cx="8305800" cy="4343400"/>
          </a:xfrm>
        </p:spPr>
        <p:txBody>
          <a:bodyPr/>
          <a:lstStyle/>
          <a:p>
            <a:r>
              <a:rPr lang="en-US" sz="2400" dirty="0"/>
              <a:t>Image of a black male as a criminal is now so deeply embedded that alleged victims utilize persona to enhance fabricated accounts of crimes.</a:t>
            </a:r>
          </a:p>
          <a:p>
            <a:r>
              <a:rPr lang="en-US" sz="2400" dirty="0"/>
              <a:t>There is a common perception that most crimes are committed by blacks, and it is true that blacks are disproportionately involved in crime.</a:t>
            </a:r>
          </a:p>
          <a:p>
            <a:r>
              <a:rPr lang="en-US" sz="2400" dirty="0"/>
              <a:t>War on Drugs did much to strengthen this association.</a:t>
            </a:r>
          </a:p>
          <a:p>
            <a:pPr lvl="1"/>
            <a:endParaRPr lang="en-US"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11</a:t>
            </a:fld>
            <a:endParaRPr lang="en-US" altLang="en-US"/>
          </a:p>
        </p:txBody>
      </p:sp>
    </p:spTree>
    <p:extLst>
      <p:ext uri="{BB962C8B-B14F-4D97-AF65-F5344CB8AC3E}">
        <p14:creationId xmlns:p14="http://schemas.microsoft.com/office/powerpoint/2010/main" val="3952375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ED06068-E491-4C6B-8430-4BAC248CBB31}"/>
              </a:ext>
            </a:extLst>
          </p:cNvPr>
          <p:cNvSpPr>
            <a:spLocks noGrp="1" noChangeArrowheads="1"/>
          </p:cNvSpPr>
          <p:nvPr>
            <p:ph type="title"/>
          </p:nvPr>
        </p:nvSpPr>
        <p:spPr>
          <a:xfrm>
            <a:off x="457200" y="762000"/>
            <a:ext cx="8229600" cy="1143000"/>
          </a:xfrm>
        </p:spPr>
        <p:txBody>
          <a:bodyPr>
            <a:normAutofit/>
          </a:bodyPr>
          <a:lstStyle/>
          <a:p>
            <a:pPr hangingPunct="0"/>
            <a:r>
              <a:rPr lang="en-GB" dirty="0"/>
              <a:t>Constructions of Rape </a:t>
            </a:r>
            <a:endParaRPr lang="en-US" dirty="0"/>
          </a:p>
        </p:txBody>
      </p:sp>
      <p:sp>
        <p:nvSpPr>
          <p:cNvPr id="19459" name="Rectangle 3">
            <a:extLst>
              <a:ext uri="{FF2B5EF4-FFF2-40B4-BE49-F238E27FC236}">
                <a16:creationId xmlns:a16="http://schemas.microsoft.com/office/drawing/2014/main" id="{4FE97EA8-754B-4079-BDFF-369C314DBC2B}"/>
              </a:ext>
            </a:extLst>
          </p:cNvPr>
          <p:cNvSpPr>
            <a:spLocks noGrp="1" noChangeArrowheads="1"/>
          </p:cNvSpPr>
          <p:nvPr>
            <p:ph idx="1"/>
          </p:nvPr>
        </p:nvSpPr>
        <p:spPr>
          <a:xfrm>
            <a:off x="457200" y="1905000"/>
            <a:ext cx="8229600" cy="4343400"/>
          </a:xfrm>
        </p:spPr>
        <p:txBody>
          <a:bodyPr>
            <a:normAutofit lnSpcReduction="10000"/>
          </a:bodyPr>
          <a:lstStyle/>
          <a:p>
            <a:pPr marL="0" indent="0">
              <a:buNone/>
            </a:pPr>
            <a:r>
              <a:rPr lang="en-US" dirty="0"/>
              <a:t>Garland and others (2016) analyzed representations of rape in 30 comic books to determine which rape myths were reproduced</a:t>
            </a:r>
          </a:p>
          <a:p>
            <a:pPr marL="800100" lvl="1" indent="-457200">
              <a:buFont typeface="Arial" panose="020B0604020202020204" pitchFamily="34" charset="0"/>
              <a:buChar char="•"/>
            </a:pPr>
            <a:r>
              <a:rPr lang="en-US" dirty="0"/>
              <a:t>Almost 1/3 of rape scenes reinforced the rape myth that rape is preventable by fighting back.</a:t>
            </a:r>
          </a:p>
          <a:p>
            <a:pPr marL="800100" lvl="1" indent="-457200">
              <a:buFont typeface="Arial" panose="020B0604020202020204" pitchFamily="34" charset="0"/>
              <a:buChar char="•"/>
            </a:pPr>
            <a:r>
              <a:rPr lang="en-US" dirty="0"/>
              <a:t>Almost 1/3 of rape scenes supported the myth that failing to fight results in the raped person being responsible and blamed for the victimization.</a:t>
            </a:r>
          </a:p>
          <a:p>
            <a:pPr marL="800100" lvl="1" indent="-457200">
              <a:buFont typeface="Arial" panose="020B0604020202020204" pitchFamily="34" charset="0"/>
              <a:buChar char="•"/>
            </a:pPr>
            <a:r>
              <a:rPr lang="en-US" dirty="0"/>
              <a:t>Myth that the victim’s conduct brought about the rape was also endorsed.</a:t>
            </a:r>
          </a:p>
          <a:p>
            <a:pPr marL="800100" lvl="1" indent="-457200">
              <a:buFont typeface="Arial" panose="020B0604020202020204" pitchFamily="34" charset="0"/>
              <a:buChar char="•"/>
            </a:pPr>
            <a:r>
              <a:rPr lang="en-US" dirty="0"/>
              <a:t>Comics supported the myth that rape is an outcome of a sexual desire.</a:t>
            </a:r>
          </a:p>
          <a:p>
            <a:pPr>
              <a:lnSpc>
                <a:spcPct val="90000"/>
              </a:lnSpc>
            </a:pPr>
            <a:endParaRPr lang="en-US" altLang="en-US" sz="2200" dirty="0"/>
          </a:p>
        </p:txBody>
      </p:sp>
      <p:sp>
        <p:nvSpPr>
          <p:cNvPr id="3" name="Slide Number Placeholder 2">
            <a:extLst>
              <a:ext uri="{FF2B5EF4-FFF2-40B4-BE49-F238E27FC236}">
                <a16:creationId xmlns:a16="http://schemas.microsoft.com/office/drawing/2014/main" id="{B83A799E-B361-45B4-A6D5-49A9A51B8ABD}"/>
              </a:ext>
            </a:extLst>
          </p:cNvPr>
          <p:cNvSpPr>
            <a:spLocks noGrp="1"/>
          </p:cNvSpPr>
          <p:nvPr>
            <p:ph type="sldNum" sz="quarter" idx="12"/>
          </p:nvPr>
        </p:nvSpPr>
        <p:spPr/>
        <p:txBody>
          <a:bodyPr/>
          <a:lstStyle/>
          <a:p>
            <a:fld id="{D1DE8B5B-AEB0-4E55-AA95-6476F914F479}" type="slidenum">
              <a:rPr lang="en-US" altLang="en-US" smtClean="0"/>
              <a:pPr/>
              <a:t>12</a:t>
            </a:fld>
            <a:endParaRPr lang="en-US" altLang="en-US"/>
          </a:p>
        </p:txBody>
      </p:sp>
    </p:spTree>
    <p:extLst>
      <p:ext uri="{BB962C8B-B14F-4D97-AF65-F5344CB8AC3E}">
        <p14:creationId xmlns:p14="http://schemas.microsoft.com/office/powerpoint/2010/main" val="1806582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ED06068-E491-4C6B-8430-4BAC248CBB31}"/>
              </a:ext>
            </a:extLst>
          </p:cNvPr>
          <p:cNvSpPr>
            <a:spLocks noGrp="1" noChangeArrowheads="1"/>
          </p:cNvSpPr>
          <p:nvPr>
            <p:ph type="title"/>
          </p:nvPr>
        </p:nvSpPr>
        <p:spPr>
          <a:xfrm>
            <a:off x="457200" y="762000"/>
            <a:ext cx="8229600" cy="1143000"/>
          </a:xfrm>
        </p:spPr>
        <p:txBody>
          <a:bodyPr>
            <a:normAutofit/>
          </a:bodyPr>
          <a:lstStyle/>
          <a:p>
            <a:r>
              <a:rPr lang="en-US" dirty="0"/>
              <a:t>Reporting the Truth</a:t>
            </a:r>
            <a:endParaRPr lang="en-US" altLang="en-US" dirty="0"/>
          </a:p>
        </p:txBody>
      </p:sp>
      <p:sp>
        <p:nvSpPr>
          <p:cNvPr id="19459" name="Rectangle 3">
            <a:extLst>
              <a:ext uri="{FF2B5EF4-FFF2-40B4-BE49-F238E27FC236}">
                <a16:creationId xmlns:a16="http://schemas.microsoft.com/office/drawing/2014/main" id="{4FE97EA8-754B-4079-BDFF-369C314DBC2B}"/>
              </a:ext>
            </a:extLst>
          </p:cNvPr>
          <p:cNvSpPr>
            <a:spLocks noGrp="1" noChangeArrowheads="1"/>
          </p:cNvSpPr>
          <p:nvPr>
            <p:ph idx="1"/>
          </p:nvPr>
        </p:nvSpPr>
        <p:spPr>
          <a:xfrm>
            <a:off x="457200" y="1905000"/>
            <a:ext cx="8229600" cy="4343400"/>
          </a:xfrm>
        </p:spPr>
        <p:txBody>
          <a:bodyPr>
            <a:normAutofit lnSpcReduction="10000"/>
          </a:bodyPr>
          <a:lstStyle/>
          <a:p>
            <a:r>
              <a:rPr lang="en-US" dirty="0"/>
              <a:t>Masculine assumptions commonly deployed by media to characterize women’s experience of crime</a:t>
            </a:r>
          </a:p>
          <a:p>
            <a:pPr lvl="1"/>
            <a:r>
              <a:rPr lang="en-US" dirty="0"/>
              <a:t>Either valorize or demonize them</a:t>
            </a:r>
          </a:p>
          <a:p>
            <a:r>
              <a:rPr lang="en-US" dirty="0"/>
              <a:t>Madonna/Whore duality</a:t>
            </a:r>
          </a:p>
          <a:p>
            <a:pPr lvl="1"/>
            <a:r>
              <a:rPr lang="en-US" dirty="0"/>
              <a:t>Enables such labeling of women</a:t>
            </a:r>
          </a:p>
          <a:p>
            <a:pPr lvl="1"/>
            <a:r>
              <a:rPr lang="en-US" dirty="0"/>
              <a:t>Media perpetuates images dictated</a:t>
            </a:r>
          </a:p>
          <a:p>
            <a:r>
              <a:rPr lang="en-US" dirty="0"/>
              <a:t>Women who kill commonly are framed by media as being extra deviant.</a:t>
            </a:r>
          </a:p>
          <a:p>
            <a:pPr lvl="1"/>
            <a:r>
              <a:rPr lang="en-US" dirty="0"/>
              <a:t>Commonly portrayed as insane, emotionally unstable, domestic violence victims, sexual deviants, or bad mothers or wives</a:t>
            </a:r>
          </a:p>
          <a:p>
            <a:pPr>
              <a:lnSpc>
                <a:spcPct val="90000"/>
              </a:lnSpc>
            </a:pPr>
            <a:endParaRPr lang="en-US" altLang="en-US" sz="2200" dirty="0"/>
          </a:p>
        </p:txBody>
      </p:sp>
      <p:sp>
        <p:nvSpPr>
          <p:cNvPr id="3" name="Slide Number Placeholder 2">
            <a:extLst>
              <a:ext uri="{FF2B5EF4-FFF2-40B4-BE49-F238E27FC236}">
                <a16:creationId xmlns:a16="http://schemas.microsoft.com/office/drawing/2014/main" id="{B83A799E-B361-45B4-A6D5-49A9A51B8ABD}"/>
              </a:ext>
            </a:extLst>
          </p:cNvPr>
          <p:cNvSpPr>
            <a:spLocks noGrp="1"/>
          </p:cNvSpPr>
          <p:nvPr>
            <p:ph type="sldNum" sz="quarter" idx="12"/>
          </p:nvPr>
        </p:nvSpPr>
        <p:spPr/>
        <p:txBody>
          <a:bodyPr/>
          <a:lstStyle/>
          <a:p>
            <a:fld id="{D1DE8B5B-AEB0-4E55-AA95-6476F914F479}" type="slidenum">
              <a:rPr lang="en-US" altLang="en-US" smtClean="0"/>
              <a:pPr/>
              <a:t>13</a:t>
            </a:fld>
            <a:endParaRPr lang="en-US" altLang="en-US"/>
          </a:p>
        </p:txBody>
      </p:sp>
    </p:spTree>
    <p:extLst>
      <p:ext uri="{BB962C8B-B14F-4D97-AF65-F5344CB8AC3E}">
        <p14:creationId xmlns:p14="http://schemas.microsoft.com/office/powerpoint/2010/main" val="1930247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4E6BEF0-AEE5-4B05-8E50-FB77B2BAC393}"/>
              </a:ext>
            </a:extLst>
          </p:cNvPr>
          <p:cNvSpPr>
            <a:spLocks noGrp="1" noChangeArrowheads="1"/>
          </p:cNvSpPr>
          <p:nvPr>
            <p:ph type="title"/>
          </p:nvPr>
        </p:nvSpPr>
        <p:spPr>
          <a:xfrm>
            <a:off x="457200" y="762000"/>
            <a:ext cx="8229600" cy="1143000"/>
          </a:xfrm>
        </p:spPr>
        <p:txBody>
          <a:bodyPr>
            <a:normAutofit/>
          </a:bodyPr>
          <a:lstStyle/>
          <a:p>
            <a:r>
              <a:rPr lang="en-US" dirty="0"/>
              <a:t>Law of Opposites</a:t>
            </a:r>
            <a:endParaRPr lang="en-US" altLang="en-US" dirty="0"/>
          </a:p>
        </p:txBody>
      </p:sp>
      <p:sp>
        <p:nvSpPr>
          <p:cNvPr id="20483" name="Rectangle 3">
            <a:extLst>
              <a:ext uri="{FF2B5EF4-FFF2-40B4-BE49-F238E27FC236}">
                <a16:creationId xmlns:a16="http://schemas.microsoft.com/office/drawing/2014/main" id="{D48FDA38-0FD0-481A-B016-147CA8CCE992}"/>
              </a:ext>
            </a:extLst>
          </p:cNvPr>
          <p:cNvSpPr>
            <a:spLocks noGrp="1" noChangeArrowheads="1"/>
          </p:cNvSpPr>
          <p:nvPr>
            <p:ph idx="1"/>
          </p:nvPr>
        </p:nvSpPr>
        <p:spPr>
          <a:xfrm>
            <a:off x="457200" y="1905000"/>
            <a:ext cx="8305800" cy="4267200"/>
          </a:xfrm>
        </p:spPr>
        <p:txBody>
          <a:bodyPr/>
          <a:lstStyle/>
          <a:p>
            <a:r>
              <a:rPr lang="en-US" dirty="0"/>
              <a:t>Surette (2011)</a:t>
            </a:r>
          </a:p>
          <a:p>
            <a:pPr lvl="1"/>
            <a:r>
              <a:rPr lang="en-US" dirty="0"/>
              <a:t>Nature of crime, criminals, and victims portrayed in media are generally the complete opposite of pattern shown through official crime statistics or victim surveys.</a:t>
            </a:r>
          </a:p>
          <a:p>
            <a:endParaRPr lang="en-US" altLang="en-US" sz="2400" dirty="0"/>
          </a:p>
        </p:txBody>
      </p:sp>
      <p:sp>
        <p:nvSpPr>
          <p:cNvPr id="3" name="Slide Number Placeholder 2">
            <a:extLst>
              <a:ext uri="{FF2B5EF4-FFF2-40B4-BE49-F238E27FC236}">
                <a16:creationId xmlns:a16="http://schemas.microsoft.com/office/drawing/2014/main" id="{D8401817-D897-421E-ACD6-0B78DB39F2B7}"/>
              </a:ext>
            </a:extLst>
          </p:cNvPr>
          <p:cNvSpPr>
            <a:spLocks noGrp="1"/>
          </p:cNvSpPr>
          <p:nvPr>
            <p:ph type="sldNum" sz="quarter" idx="12"/>
          </p:nvPr>
        </p:nvSpPr>
        <p:spPr/>
        <p:txBody>
          <a:bodyPr/>
          <a:lstStyle/>
          <a:p>
            <a:fld id="{D1DE8B5B-AEB0-4E55-AA95-6476F914F479}" type="slidenum">
              <a:rPr lang="en-US" altLang="en-US" smtClean="0"/>
              <a:pPr/>
              <a:t>14</a:t>
            </a:fld>
            <a:endParaRPr lang="en-US" altLang="en-US"/>
          </a:p>
        </p:txBody>
      </p:sp>
    </p:spTree>
    <p:extLst>
      <p:ext uri="{BB962C8B-B14F-4D97-AF65-F5344CB8AC3E}">
        <p14:creationId xmlns:p14="http://schemas.microsoft.com/office/powerpoint/2010/main" val="1524205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19A38F8-A49B-4A7E-87CB-702A78DB1D8D}"/>
              </a:ext>
            </a:extLst>
          </p:cNvPr>
          <p:cNvSpPr>
            <a:spLocks noGrp="1" noChangeArrowheads="1"/>
          </p:cNvSpPr>
          <p:nvPr>
            <p:ph type="title"/>
          </p:nvPr>
        </p:nvSpPr>
        <p:spPr>
          <a:xfrm>
            <a:off x="457200" y="762000"/>
            <a:ext cx="8229600" cy="1219200"/>
          </a:xfrm>
        </p:spPr>
        <p:txBody>
          <a:bodyPr>
            <a:normAutofit/>
          </a:bodyPr>
          <a:lstStyle/>
          <a:p>
            <a:r>
              <a:rPr lang="en-US" dirty="0"/>
              <a:t>News-making Criminology</a:t>
            </a:r>
            <a:endParaRPr lang="en-US" altLang="en-US" dirty="0"/>
          </a:p>
        </p:txBody>
      </p:sp>
      <p:sp>
        <p:nvSpPr>
          <p:cNvPr id="21507" name="Rectangle 3">
            <a:extLst>
              <a:ext uri="{FF2B5EF4-FFF2-40B4-BE49-F238E27FC236}">
                <a16:creationId xmlns:a16="http://schemas.microsoft.com/office/drawing/2014/main" id="{98DDB783-FE07-46A3-BD8E-960A165D8B0F}"/>
              </a:ext>
            </a:extLst>
          </p:cNvPr>
          <p:cNvSpPr>
            <a:spLocks noGrp="1" noChangeArrowheads="1"/>
          </p:cNvSpPr>
          <p:nvPr>
            <p:ph idx="1"/>
          </p:nvPr>
        </p:nvSpPr>
        <p:spPr>
          <a:xfrm>
            <a:off x="457200" y="1981200"/>
            <a:ext cx="8229600" cy="4191000"/>
          </a:xfrm>
        </p:spPr>
        <p:txBody>
          <a:bodyPr>
            <a:normAutofit fontScale="92500" lnSpcReduction="20000"/>
          </a:bodyPr>
          <a:lstStyle/>
          <a:p>
            <a:r>
              <a:rPr lang="en-US" sz="2600" dirty="0"/>
              <a:t>Barak (1994)</a:t>
            </a:r>
          </a:p>
          <a:p>
            <a:pPr lvl="1"/>
            <a:r>
              <a:rPr lang="en-US" sz="2600" dirty="0"/>
              <a:t>Aims to </a:t>
            </a:r>
          </a:p>
          <a:p>
            <a:pPr lvl="2"/>
            <a:r>
              <a:rPr lang="en-US" sz="2600" dirty="0"/>
              <a:t>Demystify images of crime and punishment </a:t>
            </a:r>
          </a:p>
          <a:p>
            <a:pPr lvl="2"/>
            <a:r>
              <a:rPr lang="en-US" sz="2600" dirty="0"/>
              <a:t>Affect public attitudes about crime and bring about a public policy based on structural and historical analyses of institutional development </a:t>
            </a:r>
          </a:p>
          <a:p>
            <a:pPr lvl="2"/>
            <a:r>
              <a:rPr lang="en-US" sz="2600" dirty="0"/>
              <a:t>Allow criminologists to deploy their knowledge and be credible voices in public policy making on crime </a:t>
            </a:r>
          </a:p>
          <a:p>
            <a:pPr lvl="2"/>
            <a:r>
              <a:rPr lang="en-US" sz="2600" dirty="0"/>
              <a:t>Call on criminologists to develop the necessary media skills to participate in dialogues on crime and justice</a:t>
            </a:r>
          </a:p>
          <a:p>
            <a:endParaRPr lang="en-US" altLang="en-US" sz="2400" dirty="0"/>
          </a:p>
        </p:txBody>
      </p:sp>
      <p:sp>
        <p:nvSpPr>
          <p:cNvPr id="3" name="Slide Number Placeholder 2">
            <a:extLst>
              <a:ext uri="{FF2B5EF4-FFF2-40B4-BE49-F238E27FC236}">
                <a16:creationId xmlns:a16="http://schemas.microsoft.com/office/drawing/2014/main" id="{00DEDADD-43B6-4629-B951-047FAB09B148}"/>
              </a:ext>
            </a:extLst>
          </p:cNvPr>
          <p:cNvSpPr>
            <a:spLocks noGrp="1"/>
          </p:cNvSpPr>
          <p:nvPr>
            <p:ph type="sldNum" sz="quarter" idx="12"/>
          </p:nvPr>
        </p:nvSpPr>
        <p:spPr/>
        <p:txBody>
          <a:bodyPr/>
          <a:lstStyle/>
          <a:p>
            <a:fld id="{D1DE8B5B-AEB0-4E55-AA95-6476F914F479}" type="slidenum">
              <a:rPr lang="en-US" altLang="en-US" smtClean="0"/>
              <a:pPr/>
              <a:t>15</a:t>
            </a:fld>
            <a:endParaRPr lang="en-US" altLang="en-US"/>
          </a:p>
        </p:txBody>
      </p:sp>
    </p:spTree>
    <p:extLst>
      <p:ext uri="{BB962C8B-B14F-4D97-AF65-F5344CB8AC3E}">
        <p14:creationId xmlns:p14="http://schemas.microsoft.com/office/powerpoint/2010/main" val="3532835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C8E05D6-9121-47A1-A86A-39C3CE5A5211}"/>
              </a:ext>
            </a:extLst>
          </p:cNvPr>
          <p:cNvSpPr>
            <a:spLocks noGrp="1" noChangeArrowheads="1"/>
          </p:cNvSpPr>
          <p:nvPr>
            <p:ph type="title"/>
          </p:nvPr>
        </p:nvSpPr>
        <p:spPr>
          <a:xfrm>
            <a:off x="457200" y="762000"/>
            <a:ext cx="8229600" cy="1219200"/>
          </a:xfrm>
        </p:spPr>
        <p:txBody>
          <a:bodyPr>
            <a:normAutofit/>
          </a:bodyPr>
          <a:lstStyle/>
          <a:p>
            <a:r>
              <a:rPr lang="en-US" dirty="0"/>
              <a:t>Reporting the Truth</a:t>
            </a:r>
            <a:endParaRPr lang="en-US" altLang="en-US" dirty="0"/>
          </a:p>
        </p:txBody>
      </p:sp>
      <p:sp>
        <p:nvSpPr>
          <p:cNvPr id="22531" name="Rectangle 3">
            <a:extLst>
              <a:ext uri="{FF2B5EF4-FFF2-40B4-BE49-F238E27FC236}">
                <a16:creationId xmlns:a16="http://schemas.microsoft.com/office/drawing/2014/main" id="{FC5DE3B1-2448-4A35-8D75-B5FFDB633ADA}"/>
              </a:ext>
            </a:extLst>
          </p:cNvPr>
          <p:cNvSpPr>
            <a:spLocks noGrp="1" noChangeArrowheads="1"/>
          </p:cNvSpPr>
          <p:nvPr>
            <p:ph idx="1"/>
          </p:nvPr>
        </p:nvSpPr>
        <p:spPr>
          <a:xfrm>
            <a:off x="457200" y="1981200"/>
            <a:ext cx="8229600" cy="4191000"/>
          </a:xfrm>
        </p:spPr>
        <p:txBody>
          <a:bodyPr/>
          <a:lstStyle/>
          <a:p>
            <a:r>
              <a:rPr lang="en-US" dirty="0"/>
              <a:t>Elias (1994, 1996)</a:t>
            </a:r>
          </a:p>
          <a:p>
            <a:pPr lvl="1"/>
            <a:r>
              <a:rPr lang="en-US" dirty="0"/>
              <a:t>Argued that media misrepresents the situation of crime victims by distorting causes and impact of victimization and by presenting victims as passive and vulnerable</a:t>
            </a:r>
          </a:p>
          <a:p>
            <a:r>
              <a:rPr lang="en-US" dirty="0"/>
              <a:t>Media has been accused of perpetuating the image of an “ideal victim” by focusing attention only on victims who meet standard of victimhood (De </a:t>
            </a:r>
            <a:r>
              <a:rPr lang="en-US" dirty="0" err="1"/>
              <a:t>Mesmaecker</a:t>
            </a:r>
            <a:r>
              <a:rPr lang="en-US" dirty="0"/>
              <a:t>, 2010).</a:t>
            </a:r>
          </a:p>
          <a:p>
            <a:endParaRPr lang="en-US" altLang="en-US" sz="2400" dirty="0"/>
          </a:p>
        </p:txBody>
      </p:sp>
      <p:sp>
        <p:nvSpPr>
          <p:cNvPr id="3" name="Slide Number Placeholder 2">
            <a:extLst>
              <a:ext uri="{FF2B5EF4-FFF2-40B4-BE49-F238E27FC236}">
                <a16:creationId xmlns:a16="http://schemas.microsoft.com/office/drawing/2014/main" id="{61A16C99-1C36-46D1-AA76-F409FADA3BD2}"/>
              </a:ext>
            </a:extLst>
          </p:cNvPr>
          <p:cNvSpPr>
            <a:spLocks noGrp="1"/>
          </p:cNvSpPr>
          <p:nvPr>
            <p:ph type="sldNum" sz="quarter" idx="12"/>
          </p:nvPr>
        </p:nvSpPr>
        <p:spPr/>
        <p:txBody>
          <a:bodyPr/>
          <a:lstStyle/>
          <a:p>
            <a:fld id="{D1DE8B5B-AEB0-4E55-AA95-6476F914F479}" type="slidenum">
              <a:rPr lang="en-US" altLang="en-US" smtClean="0"/>
              <a:pPr/>
              <a:t>16</a:t>
            </a:fld>
            <a:endParaRPr lang="en-US" altLang="en-US"/>
          </a:p>
        </p:txBody>
      </p:sp>
    </p:spTree>
    <p:extLst>
      <p:ext uri="{BB962C8B-B14F-4D97-AF65-F5344CB8AC3E}">
        <p14:creationId xmlns:p14="http://schemas.microsoft.com/office/powerpoint/2010/main" val="175412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752A6FDA-50FA-484E-AB84-177E772FDB2D}"/>
              </a:ext>
            </a:extLst>
          </p:cNvPr>
          <p:cNvSpPr>
            <a:spLocks noGrp="1" noChangeArrowheads="1"/>
          </p:cNvSpPr>
          <p:nvPr>
            <p:ph type="title"/>
          </p:nvPr>
        </p:nvSpPr>
        <p:spPr>
          <a:xfrm>
            <a:off x="381000" y="762000"/>
            <a:ext cx="8382000" cy="1219200"/>
          </a:xfrm>
        </p:spPr>
        <p:txBody>
          <a:bodyPr>
            <a:normAutofit/>
          </a:bodyPr>
          <a:lstStyle/>
          <a:p>
            <a:r>
              <a:rPr lang="en-US" dirty="0"/>
              <a:t>Reporting the Truth</a:t>
            </a:r>
            <a:endParaRPr lang="en-US" altLang="en-US" dirty="0"/>
          </a:p>
        </p:txBody>
      </p:sp>
      <p:sp>
        <p:nvSpPr>
          <p:cNvPr id="24579" name="Rectangle 3">
            <a:extLst>
              <a:ext uri="{FF2B5EF4-FFF2-40B4-BE49-F238E27FC236}">
                <a16:creationId xmlns:a16="http://schemas.microsoft.com/office/drawing/2014/main" id="{0BA682DD-6610-4D91-8F25-9E2F8D8399EC}"/>
              </a:ext>
            </a:extLst>
          </p:cNvPr>
          <p:cNvSpPr>
            <a:spLocks noGrp="1" noChangeArrowheads="1"/>
          </p:cNvSpPr>
          <p:nvPr>
            <p:ph idx="1"/>
          </p:nvPr>
        </p:nvSpPr>
        <p:spPr>
          <a:xfrm>
            <a:off x="457200" y="1981200"/>
            <a:ext cx="8153400" cy="4191000"/>
          </a:xfrm>
        </p:spPr>
        <p:txBody>
          <a:bodyPr rtlCol="0">
            <a:normAutofit/>
          </a:bodyPr>
          <a:lstStyle/>
          <a:p>
            <a:r>
              <a:rPr lang="en-US" dirty="0"/>
              <a:t>Media accounts that engender moral panics amplify deviance and function as advocacy for greater levels of social control.</a:t>
            </a:r>
          </a:p>
          <a:p>
            <a:r>
              <a:rPr lang="en-US" dirty="0"/>
              <a:t>Media tend to deal in what </a:t>
            </a:r>
            <a:r>
              <a:rPr lang="en-US" dirty="0" err="1"/>
              <a:t>Jewkes</a:t>
            </a:r>
            <a:r>
              <a:rPr lang="en-US" dirty="0"/>
              <a:t> (2011) calls “binary oppositions.”</a:t>
            </a:r>
          </a:p>
          <a:p>
            <a:pPr lvl="1"/>
            <a:r>
              <a:rPr lang="en-US" dirty="0"/>
              <a:t>To present events as choices between good and evil, guilt and innocence, and deviant, dangerous or sick as opposed to normal </a:t>
            </a:r>
          </a:p>
        </p:txBody>
      </p:sp>
      <p:sp>
        <p:nvSpPr>
          <p:cNvPr id="3" name="Slide Number Placeholder 2">
            <a:extLst>
              <a:ext uri="{FF2B5EF4-FFF2-40B4-BE49-F238E27FC236}">
                <a16:creationId xmlns:a16="http://schemas.microsoft.com/office/drawing/2014/main" id="{2D667D06-BEA3-4A64-95F5-BA2C140413CD}"/>
              </a:ext>
            </a:extLst>
          </p:cNvPr>
          <p:cNvSpPr>
            <a:spLocks noGrp="1"/>
          </p:cNvSpPr>
          <p:nvPr>
            <p:ph type="sldNum" sz="quarter" idx="12"/>
          </p:nvPr>
        </p:nvSpPr>
        <p:spPr/>
        <p:txBody>
          <a:bodyPr/>
          <a:lstStyle/>
          <a:p>
            <a:fld id="{D1DE8B5B-AEB0-4E55-AA95-6476F914F479}" type="slidenum">
              <a:rPr lang="en-US" altLang="en-US" smtClean="0"/>
              <a:pPr/>
              <a:t>17</a:t>
            </a:fld>
            <a:endParaRPr lang="en-US" altLang="en-US"/>
          </a:p>
        </p:txBody>
      </p:sp>
    </p:spTree>
    <p:extLst>
      <p:ext uri="{BB962C8B-B14F-4D97-AF65-F5344CB8AC3E}">
        <p14:creationId xmlns:p14="http://schemas.microsoft.com/office/powerpoint/2010/main" val="1398592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976A500C-7056-4D41-804D-201EED0FFA14}"/>
              </a:ext>
            </a:extLst>
          </p:cNvPr>
          <p:cNvSpPr>
            <a:spLocks noGrp="1" noChangeArrowheads="1"/>
          </p:cNvSpPr>
          <p:nvPr>
            <p:ph type="title"/>
          </p:nvPr>
        </p:nvSpPr>
        <p:spPr>
          <a:xfrm>
            <a:off x="457200" y="762000"/>
            <a:ext cx="8229600" cy="1219200"/>
          </a:xfrm>
        </p:spPr>
        <p:txBody>
          <a:bodyPr>
            <a:normAutofit/>
          </a:bodyPr>
          <a:lstStyle/>
          <a:p>
            <a:r>
              <a:rPr lang="en-US" dirty="0"/>
              <a:t>Reporting the Truth</a:t>
            </a:r>
            <a:endParaRPr lang="en-US" altLang="en-US" dirty="0"/>
          </a:p>
        </p:txBody>
      </p:sp>
      <p:sp>
        <p:nvSpPr>
          <p:cNvPr id="24579" name="Rectangle 3">
            <a:extLst>
              <a:ext uri="{FF2B5EF4-FFF2-40B4-BE49-F238E27FC236}">
                <a16:creationId xmlns:a16="http://schemas.microsoft.com/office/drawing/2014/main" id="{37DA7978-767B-4C78-A6D2-996BC78BC2F2}"/>
              </a:ext>
            </a:extLst>
          </p:cNvPr>
          <p:cNvSpPr>
            <a:spLocks noGrp="1" noChangeArrowheads="1"/>
          </p:cNvSpPr>
          <p:nvPr>
            <p:ph idx="1"/>
          </p:nvPr>
        </p:nvSpPr>
        <p:spPr>
          <a:xfrm>
            <a:off x="457200" y="1981200"/>
            <a:ext cx="8305800" cy="4191000"/>
          </a:xfrm>
        </p:spPr>
        <p:txBody>
          <a:bodyPr/>
          <a:lstStyle/>
          <a:p>
            <a:r>
              <a:rPr lang="en-US" sz="2400" dirty="0"/>
              <a:t>Fear of crime and fear of being victimized by crime are key influences in criminal justice policy making and in the promotion of punitive policies.</a:t>
            </a:r>
          </a:p>
          <a:p>
            <a:r>
              <a:rPr lang="en-US" sz="2400" dirty="0"/>
              <a:t>Many studies have found associations between media consumption patterns and measures of fear of crime.</a:t>
            </a:r>
          </a:p>
          <a:p>
            <a:r>
              <a:rPr lang="en-US" sz="2400" dirty="0"/>
              <a:t>Surveys reveal majority of persons confirm they receive knowledge of risk of crime from media.</a:t>
            </a:r>
          </a:p>
          <a:p>
            <a:pPr lvl="1"/>
            <a:endParaRPr lang="en-US" altLang="en-US" sz="2000" dirty="0"/>
          </a:p>
        </p:txBody>
      </p:sp>
      <p:sp>
        <p:nvSpPr>
          <p:cNvPr id="3" name="Slide Number Placeholder 2">
            <a:extLst>
              <a:ext uri="{FF2B5EF4-FFF2-40B4-BE49-F238E27FC236}">
                <a16:creationId xmlns:a16="http://schemas.microsoft.com/office/drawing/2014/main" id="{F52A86B1-E7F0-47A5-B013-EF7819614C57}"/>
              </a:ext>
            </a:extLst>
          </p:cNvPr>
          <p:cNvSpPr>
            <a:spLocks noGrp="1"/>
          </p:cNvSpPr>
          <p:nvPr>
            <p:ph type="sldNum" sz="quarter" idx="12"/>
          </p:nvPr>
        </p:nvSpPr>
        <p:spPr/>
        <p:txBody>
          <a:bodyPr/>
          <a:lstStyle/>
          <a:p>
            <a:fld id="{D1DE8B5B-AEB0-4E55-AA95-6476F914F479}" type="slidenum">
              <a:rPr lang="en-US" altLang="en-US" smtClean="0"/>
              <a:pPr/>
              <a:t>18</a:t>
            </a:fld>
            <a:endParaRPr lang="en-US" altLang="en-US"/>
          </a:p>
        </p:txBody>
      </p:sp>
    </p:spTree>
    <p:extLst>
      <p:ext uri="{BB962C8B-B14F-4D97-AF65-F5344CB8AC3E}">
        <p14:creationId xmlns:p14="http://schemas.microsoft.com/office/powerpoint/2010/main" val="804315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F55989E9-1877-4AA0-BB68-0C48306B0FED}"/>
              </a:ext>
            </a:extLst>
          </p:cNvPr>
          <p:cNvSpPr>
            <a:spLocks noGrp="1" noChangeArrowheads="1"/>
          </p:cNvSpPr>
          <p:nvPr>
            <p:ph type="title"/>
          </p:nvPr>
        </p:nvSpPr>
        <p:spPr>
          <a:xfrm>
            <a:off x="457200" y="762000"/>
            <a:ext cx="8229600" cy="1219200"/>
          </a:xfrm>
        </p:spPr>
        <p:txBody>
          <a:bodyPr>
            <a:normAutofit/>
          </a:bodyPr>
          <a:lstStyle/>
          <a:p>
            <a:r>
              <a:rPr lang="en-US" dirty="0"/>
              <a:t>Avoiding Bias</a:t>
            </a:r>
            <a:endParaRPr lang="en-US" altLang="en-US" dirty="0"/>
          </a:p>
        </p:txBody>
      </p:sp>
      <p:sp>
        <p:nvSpPr>
          <p:cNvPr id="25603" name="Rectangle 3">
            <a:extLst>
              <a:ext uri="{FF2B5EF4-FFF2-40B4-BE49-F238E27FC236}">
                <a16:creationId xmlns:a16="http://schemas.microsoft.com/office/drawing/2014/main" id="{7923406C-84FE-42EE-8D25-2DC961FA9859}"/>
              </a:ext>
            </a:extLst>
          </p:cNvPr>
          <p:cNvSpPr>
            <a:spLocks noGrp="1" noChangeArrowheads="1"/>
          </p:cNvSpPr>
          <p:nvPr>
            <p:ph idx="1"/>
          </p:nvPr>
        </p:nvSpPr>
        <p:spPr>
          <a:xfrm>
            <a:off x="457200" y="1981200"/>
            <a:ext cx="8229600" cy="4267200"/>
          </a:xfrm>
        </p:spPr>
        <p:txBody>
          <a:bodyPr>
            <a:normAutofit/>
          </a:bodyPr>
          <a:lstStyle/>
          <a:p>
            <a:r>
              <a:rPr lang="en-US" dirty="0"/>
              <a:t>Bias is represented not simply by distortion of facts or information but also by a departure from objectivity informed by values of writer or editor.</a:t>
            </a:r>
          </a:p>
          <a:p>
            <a:pPr lvl="1"/>
            <a:r>
              <a:rPr lang="en-US" dirty="0"/>
              <a:t>Should be distinguished from error</a:t>
            </a:r>
          </a:p>
          <a:p>
            <a:r>
              <a:rPr lang="en-US" dirty="0"/>
              <a:t>Partisanship will only equate to bias in cases where underlying partisan values distort story.</a:t>
            </a:r>
          </a:p>
          <a:p>
            <a:pPr>
              <a:lnSpc>
                <a:spcPct val="90000"/>
              </a:lnSpc>
            </a:pPr>
            <a:endParaRPr lang="en-US" altLang="en-US" sz="2400" dirty="0"/>
          </a:p>
        </p:txBody>
      </p:sp>
      <p:sp>
        <p:nvSpPr>
          <p:cNvPr id="3" name="Slide Number Placeholder 2">
            <a:extLst>
              <a:ext uri="{FF2B5EF4-FFF2-40B4-BE49-F238E27FC236}">
                <a16:creationId xmlns:a16="http://schemas.microsoft.com/office/drawing/2014/main" id="{BF5928EA-4E6A-4275-BF0C-2B3E771556D9}"/>
              </a:ext>
            </a:extLst>
          </p:cNvPr>
          <p:cNvSpPr>
            <a:spLocks noGrp="1"/>
          </p:cNvSpPr>
          <p:nvPr>
            <p:ph type="sldNum" sz="quarter" idx="12"/>
          </p:nvPr>
        </p:nvSpPr>
        <p:spPr/>
        <p:txBody>
          <a:bodyPr/>
          <a:lstStyle/>
          <a:p>
            <a:fld id="{D1DE8B5B-AEB0-4E55-AA95-6476F914F479}" type="slidenum">
              <a:rPr lang="en-US" altLang="en-US" smtClean="0"/>
              <a:pPr/>
              <a:t>19</a:t>
            </a:fld>
            <a:endParaRPr lang="en-US" altLang="en-US"/>
          </a:p>
        </p:txBody>
      </p:sp>
    </p:spTree>
    <p:extLst>
      <p:ext uri="{BB962C8B-B14F-4D97-AF65-F5344CB8AC3E}">
        <p14:creationId xmlns:p14="http://schemas.microsoft.com/office/powerpoint/2010/main" val="148767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99CE669-42CC-476E-90ED-F28F50D81799}"/>
              </a:ext>
            </a:extLst>
          </p:cNvPr>
          <p:cNvSpPr>
            <a:spLocks noGrp="1" noChangeArrowheads="1"/>
          </p:cNvSpPr>
          <p:nvPr>
            <p:ph type="title"/>
          </p:nvPr>
        </p:nvSpPr>
        <p:spPr>
          <a:xfrm>
            <a:off x="533400" y="762000"/>
            <a:ext cx="8229600" cy="1219200"/>
          </a:xfrm>
        </p:spPr>
        <p:txBody>
          <a:bodyPr>
            <a:normAutofit/>
          </a:bodyPr>
          <a:lstStyle/>
          <a:p>
            <a:r>
              <a:rPr lang="en-US" dirty="0"/>
              <a:t>Influence of the Media</a:t>
            </a:r>
            <a:endParaRPr lang="en-US" altLang="en-US" dirty="0"/>
          </a:p>
        </p:txBody>
      </p:sp>
      <p:sp>
        <p:nvSpPr>
          <p:cNvPr id="13315" name="Rectangle 3">
            <a:extLst>
              <a:ext uri="{FF2B5EF4-FFF2-40B4-BE49-F238E27FC236}">
                <a16:creationId xmlns:a16="http://schemas.microsoft.com/office/drawing/2014/main" id="{BA65869C-DC82-4CF6-A369-C50DFF7B4BCA}"/>
              </a:ext>
            </a:extLst>
          </p:cNvPr>
          <p:cNvSpPr>
            <a:spLocks noGrp="1" noChangeArrowheads="1"/>
          </p:cNvSpPr>
          <p:nvPr>
            <p:ph idx="1"/>
          </p:nvPr>
        </p:nvSpPr>
        <p:spPr>
          <a:xfrm>
            <a:off x="457200" y="1981200"/>
            <a:ext cx="8262938" cy="4419600"/>
          </a:xfrm>
        </p:spPr>
        <p:txBody>
          <a:bodyPr>
            <a:normAutofit/>
          </a:bodyPr>
          <a:lstStyle/>
          <a:p>
            <a:r>
              <a:rPr lang="en-US" dirty="0"/>
              <a:t>Influence of the media cannot be doubted.</a:t>
            </a:r>
          </a:p>
          <a:p>
            <a:r>
              <a:rPr lang="en-US" dirty="0"/>
              <a:t>Numerous studies have shown most people gain knowledge of events from media.</a:t>
            </a:r>
          </a:p>
          <a:p>
            <a:r>
              <a:rPr lang="en-US" dirty="0"/>
              <a:t>News by the media is a critical element in forming and modeling public opinion on most topics, including criminal justice.</a:t>
            </a:r>
          </a:p>
          <a:p>
            <a:r>
              <a:rPr lang="en-US" dirty="0"/>
              <a:t>Silverstone (2007)</a:t>
            </a:r>
          </a:p>
          <a:p>
            <a:pPr lvl="1"/>
            <a:r>
              <a:rPr lang="en-US" dirty="0"/>
              <a:t>Suggests worldwide media, in age of globalization, constitute “site for the construction of a moral order” (p. 7).</a:t>
            </a:r>
          </a:p>
        </p:txBody>
      </p:sp>
      <p:sp>
        <p:nvSpPr>
          <p:cNvPr id="3" name="Slide Number Placeholder 2">
            <a:extLst>
              <a:ext uri="{FF2B5EF4-FFF2-40B4-BE49-F238E27FC236}">
                <a16:creationId xmlns:a16="http://schemas.microsoft.com/office/drawing/2014/main" id="{26BE041A-0FA8-450F-99BC-7F3FFBCA2668}"/>
              </a:ext>
            </a:extLst>
          </p:cNvPr>
          <p:cNvSpPr>
            <a:spLocks noGrp="1"/>
          </p:cNvSpPr>
          <p:nvPr>
            <p:ph type="sldNum" sz="quarter" idx="12"/>
          </p:nvPr>
        </p:nvSpPr>
        <p:spPr/>
        <p:txBody>
          <a:bodyPr/>
          <a:lstStyle/>
          <a:p>
            <a:fld id="{D1DE8B5B-AEB0-4E55-AA95-6476F914F479}" type="slidenum">
              <a:rPr lang="en-US" altLang="en-US" smtClean="0"/>
              <a:pPr/>
              <a:t>2</a:t>
            </a:fld>
            <a:endParaRPr lang="en-US" altLang="en-US"/>
          </a:p>
        </p:txBody>
      </p:sp>
    </p:spTree>
    <p:extLst>
      <p:ext uri="{BB962C8B-B14F-4D97-AF65-F5344CB8AC3E}">
        <p14:creationId xmlns:p14="http://schemas.microsoft.com/office/powerpoint/2010/main" val="2798803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E167DFD-0038-40FA-B074-9B1B6F8EBDF1}"/>
              </a:ext>
            </a:extLst>
          </p:cNvPr>
          <p:cNvSpPr>
            <a:spLocks noGrp="1" noChangeArrowheads="1"/>
          </p:cNvSpPr>
          <p:nvPr>
            <p:ph type="title"/>
          </p:nvPr>
        </p:nvSpPr>
        <p:spPr>
          <a:xfrm>
            <a:off x="457200" y="762000"/>
            <a:ext cx="8229600" cy="1219200"/>
          </a:xfrm>
        </p:spPr>
        <p:txBody>
          <a:bodyPr>
            <a:normAutofit/>
          </a:bodyPr>
          <a:lstStyle/>
          <a:p>
            <a:r>
              <a:rPr lang="en-US" dirty="0"/>
              <a:t>Avoiding Bias</a:t>
            </a:r>
            <a:endParaRPr lang="en-US" altLang="en-US" dirty="0"/>
          </a:p>
        </p:txBody>
      </p:sp>
      <p:sp>
        <p:nvSpPr>
          <p:cNvPr id="26627" name="Rectangle 3">
            <a:extLst>
              <a:ext uri="{FF2B5EF4-FFF2-40B4-BE49-F238E27FC236}">
                <a16:creationId xmlns:a16="http://schemas.microsoft.com/office/drawing/2014/main" id="{71A5F02E-0321-4E1D-8134-25ADD2D7F1B5}"/>
              </a:ext>
            </a:extLst>
          </p:cNvPr>
          <p:cNvSpPr>
            <a:spLocks noGrp="1" noChangeArrowheads="1"/>
          </p:cNvSpPr>
          <p:nvPr>
            <p:ph idx="1"/>
          </p:nvPr>
        </p:nvSpPr>
        <p:spPr>
          <a:xfrm>
            <a:off x="457200" y="1981200"/>
            <a:ext cx="8229600" cy="4191000"/>
          </a:xfrm>
        </p:spPr>
        <p:txBody>
          <a:bodyPr>
            <a:normAutofit/>
          </a:bodyPr>
          <a:lstStyle/>
          <a:p>
            <a:r>
              <a:rPr lang="en-US" dirty="0"/>
              <a:t>News is constructed by the media who decide what is “newsworthy.” </a:t>
            </a:r>
          </a:p>
          <a:p>
            <a:pPr lvl="1"/>
            <a:r>
              <a:rPr lang="en-US" dirty="0"/>
              <a:t>Often enhanced by sensationalist reporting</a:t>
            </a:r>
          </a:p>
          <a:p>
            <a:r>
              <a:rPr lang="en-US" dirty="0"/>
              <a:t>Media representations of police using lethal force undoubtedly influence public perceptions of police</a:t>
            </a:r>
          </a:p>
          <a:p>
            <a:r>
              <a:rPr lang="en-US" dirty="0"/>
              <a:t>Media often employ euphemisms designed to minimize or play down harm caused by police.</a:t>
            </a:r>
          </a:p>
          <a:p>
            <a:pPr lvl="1"/>
            <a:endParaRPr lang="en-US" altLang="en-US" sz="2400" dirty="0"/>
          </a:p>
        </p:txBody>
      </p:sp>
      <p:sp>
        <p:nvSpPr>
          <p:cNvPr id="3" name="Slide Number Placeholder 2">
            <a:extLst>
              <a:ext uri="{FF2B5EF4-FFF2-40B4-BE49-F238E27FC236}">
                <a16:creationId xmlns:a16="http://schemas.microsoft.com/office/drawing/2014/main" id="{D043AFB6-951C-4B7F-BFB5-D9B53F14E921}"/>
              </a:ext>
            </a:extLst>
          </p:cNvPr>
          <p:cNvSpPr>
            <a:spLocks noGrp="1"/>
          </p:cNvSpPr>
          <p:nvPr>
            <p:ph type="sldNum" sz="quarter" idx="12"/>
          </p:nvPr>
        </p:nvSpPr>
        <p:spPr/>
        <p:txBody>
          <a:bodyPr/>
          <a:lstStyle/>
          <a:p>
            <a:fld id="{D1DE8B5B-AEB0-4E55-AA95-6476F914F479}" type="slidenum">
              <a:rPr lang="en-US" altLang="en-US" smtClean="0"/>
              <a:pPr/>
              <a:t>20</a:t>
            </a:fld>
            <a:endParaRPr lang="en-US" altLang="en-US"/>
          </a:p>
        </p:txBody>
      </p:sp>
    </p:spTree>
    <p:extLst>
      <p:ext uri="{BB962C8B-B14F-4D97-AF65-F5344CB8AC3E}">
        <p14:creationId xmlns:p14="http://schemas.microsoft.com/office/powerpoint/2010/main" val="903961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6524AD1E-6122-47E9-9A81-2BEF3AAD8A9B}"/>
              </a:ext>
            </a:extLst>
          </p:cNvPr>
          <p:cNvSpPr>
            <a:spLocks noGrp="1" noChangeArrowheads="1"/>
          </p:cNvSpPr>
          <p:nvPr>
            <p:ph type="title"/>
          </p:nvPr>
        </p:nvSpPr>
        <p:spPr>
          <a:xfrm>
            <a:off x="457200" y="762000"/>
            <a:ext cx="8229600" cy="1219200"/>
          </a:xfrm>
        </p:spPr>
        <p:txBody>
          <a:bodyPr>
            <a:normAutofit/>
          </a:bodyPr>
          <a:lstStyle/>
          <a:p>
            <a:r>
              <a:rPr lang="en-US" dirty="0"/>
              <a:t>Avoiding Bias</a:t>
            </a:r>
            <a:endParaRPr lang="en-US" altLang="en-US" dirty="0"/>
          </a:p>
        </p:txBody>
      </p:sp>
      <p:sp>
        <p:nvSpPr>
          <p:cNvPr id="27651" name="Rectangle 3">
            <a:extLst>
              <a:ext uri="{FF2B5EF4-FFF2-40B4-BE49-F238E27FC236}">
                <a16:creationId xmlns:a16="http://schemas.microsoft.com/office/drawing/2014/main" id="{4EF7C3BC-3D70-4D7F-8E3D-5329ACB5D12F}"/>
              </a:ext>
            </a:extLst>
          </p:cNvPr>
          <p:cNvSpPr>
            <a:spLocks noGrp="1" noChangeArrowheads="1"/>
          </p:cNvSpPr>
          <p:nvPr>
            <p:ph idx="1"/>
          </p:nvPr>
        </p:nvSpPr>
        <p:spPr>
          <a:xfrm>
            <a:off x="457200" y="1981200"/>
            <a:ext cx="8264525" cy="4191000"/>
          </a:xfrm>
        </p:spPr>
        <p:txBody>
          <a:bodyPr>
            <a:normAutofit/>
          </a:bodyPr>
          <a:lstStyle/>
          <a:p>
            <a:r>
              <a:rPr lang="en-US" dirty="0"/>
              <a:t>Hirschfield and Simon (2010)</a:t>
            </a:r>
          </a:p>
          <a:p>
            <a:pPr lvl="1"/>
            <a:r>
              <a:rPr lang="en-US" dirty="0"/>
              <a:t>Contend that media stereotypically construct police as three types: </a:t>
            </a:r>
          </a:p>
          <a:p>
            <a:pPr lvl="2"/>
            <a:r>
              <a:rPr lang="en-US" dirty="0"/>
              <a:t>Professional</a:t>
            </a:r>
          </a:p>
          <a:p>
            <a:pPr lvl="2"/>
            <a:r>
              <a:rPr lang="en-US" dirty="0"/>
              <a:t>Vigilante</a:t>
            </a:r>
          </a:p>
          <a:p>
            <a:pPr lvl="2"/>
            <a:r>
              <a:rPr lang="en-US" dirty="0"/>
              <a:t>Oppressor</a:t>
            </a:r>
          </a:p>
          <a:p>
            <a:r>
              <a:rPr lang="en-US" dirty="0"/>
              <a:t>Victims of police violence are treated less sympathetically by media than other murder victims.</a:t>
            </a:r>
          </a:p>
        </p:txBody>
      </p:sp>
      <p:sp>
        <p:nvSpPr>
          <p:cNvPr id="3" name="Slide Number Placeholder 2">
            <a:extLst>
              <a:ext uri="{FF2B5EF4-FFF2-40B4-BE49-F238E27FC236}">
                <a16:creationId xmlns:a16="http://schemas.microsoft.com/office/drawing/2014/main" id="{377177BB-A5A1-4AFC-A5AC-009AFE442BC6}"/>
              </a:ext>
            </a:extLst>
          </p:cNvPr>
          <p:cNvSpPr>
            <a:spLocks noGrp="1"/>
          </p:cNvSpPr>
          <p:nvPr>
            <p:ph type="sldNum" sz="quarter" idx="12"/>
          </p:nvPr>
        </p:nvSpPr>
        <p:spPr/>
        <p:txBody>
          <a:bodyPr/>
          <a:lstStyle/>
          <a:p>
            <a:fld id="{D1DE8B5B-AEB0-4E55-AA95-6476F914F479}" type="slidenum">
              <a:rPr lang="en-US" altLang="en-US" smtClean="0"/>
              <a:pPr/>
              <a:t>21</a:t>
            </a:fld>
            <a:endParaRPr lang="en-US" altLang="en-US"/>
          </a:p>
        </p:txBody>
      </p:sp>
    </p:spTree>
    <p:extLst>
      <p:ext uri="{BB962C8B-B14F-4D97-AF65-F5344CB8AC3E}">
        <p14:creationId xmlns:p14="http://schemas.microsoft.com/office/powerpoint/2010/main" val="3877792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374FF3D-436E-42E6-AB41-4C83AB64809D}"/>
              </a:ext>
            </a:extLst>
          </p:cNvPr>
          <p:cNvSpPr>
            <a:spLocks noGrp="1" noChangeArrowheads="1"/>
          </p:cNvSpPr>
          <p:nvPr>
            <p:ph type="title"/>
          </p:nvPr>
        </p:nvSpPr>
        <p:spPr>
          <a:xfrm>
            <a:off x="952500" y="607724"/>
            <a:ext cx="7239000" cy="914400"/>
          </a:xfrm>
        </p:spPr>
        <p:txBody>
          <a:bodyPr>
            <a:normAutofit/>
          </a:bodyPr>
          <a:lstStyle/>
          <a:p>
            <a:r>
              <a:rPr lang="en-US" dirty="0"/>
              <a:t>Media and Police</a:t>
            </a:r>
            <a:endParaRPr lang="en-US" altLang="en-US" dirty="0"/>
          </a:p>
        </p:txBody>
      </p:sp>
      <p:sp>
        <p:nvSpPr>
          <p:cNvPr id="29699" name="Content Placeholder 2">
            <a:extLst>
              <a:ext uri="{FF2B5EF4-FFF2-40B4-BE49-F238E27FC236}">
                <a16:creationId xmlns:a16="http://schemas.microsoft.com/office/drawing/2014/main" id="{FFF7082D-4F83-4B17-85B9-284E5F992ED3}"/>
              </a:ext>
            </a:extLst>
          </p:cNvPr>
          <p:cNvSpPr>
            <a:spLocks noGrp="1"/>
          </p:cNvSpPr>
          <p:nvPr>
            <p:ph idx="1"/>
          </p:nvPr>
        </p:nvSpPr>
        <p:spPr>
          <a:xfrm>
            <a:off x="457200" y="1522124"/>
            <a:ext cx="8229600" cy="4650076"/>
          </a:xfrm>
        </p:spPr>
        <p:txBody>
          <a:bodyPr>
            <a:noAutofit/>
          </a:bodyPr>
          <a:lstStyle/>
          <a:p>
            <a:r>
              <a:rPr lang="en-US" sz="2000" dirty="0"/>
              <a:t>Media representations of police using lethal force undoubtedly influence public perceptions of the police</a:t>
            </a:r>
          </a:p>
          <a:p>
            <a:r>
              <a:rPr lang="en-US" sz="2000" dirty="0"/>
              <a:t>One study of local newspaper accounts of such shootings that occurred before and after the  formation of Black Lives Matter found, however, that news media continued to deploy narratives that ignored the “racial dynamics” of such encounters</a:t>
            </a:r>
          </a:p>
          <a:p>
            <a:pPr lvl="1"/>
            <a:r>
              <a:rPr lang="en-US" sz="2000" dirty="0"/>
              <a:t>Continued to accept police accounts as definitive of what occurred </a:t>
            </a:r>
          </a:p>
          <a:p>
            <a:pPr lvl="1"/>
            <a:r>
              <a:rPr lang="en-US" sz="2000" dirty="0"/>
              <a:t>Regularly reported on victims’ criminal histories and past conduct that they considered relevant to the victims’ death</a:t>
            </a:r>
          </a:p>
          <a:p>
            <a:r>
              <a:rPr lang="en-US" sz="2000" dirty="0"/>
              <a:t>The output of police body cameras and the pervasive video filming of incidents involving police and citizens by bystanders  have provided the news media with new sources of information about police practices.</a:t>
            </a:r>
          </a:p>
        </p:txBody>
      </p:sp>
      <p:sp>
        <p:nvSpPr>
          <p:cNvPr id="3" name="Slide Number Placeholder 2">
            <a:extLst>
              <a:ext uri="{FF2B5EF4-FFF2-40B4-BE49-F238E27FC236}">
                <a16:creationId xmlns:a16="http://schemas.microsoft.com/office/drawing/2014/main" id="{F68CF106-F1CD-489E-8957-F4295DD1A320}"/>
              </a:ext>
            </a:extLst>
          </p:cNvPr>
          <p:cNvSpPr>
            <a:spLocks noGrp="1"/>
          </p:cNvSpPr>
          <p:nvPr>
            <p:ph type="sldNum" sz="quarter" idx="12"/>
          </p:nvPr>
        </p:nvSpPr>
        <p:spPr/>
        <p:txBody>
          <a:bodyPr/>
          <a:lstStyle/>
          <a:p>
            <a:fld id="{D1DE8B5B-AEB0-4E55-AA95-6476F914F479}" type="slidenum">
              <a:rPr lang="en-US" altLang="en-US" smtClean="0"/>
              <a:pPr/>
              <a:t>22</a:t>
            </a:fld>
            <a:endParaRPr lang="en-US" altLang="en-US"/>
          </a:p>
        </p:txBody>
      </p:sp>
    </p:spTree>
    <p:extLst>
      <p:ext uri="{BB962C8B-B14F-4D97-AF65-F5344CB8AC3E}">
        <p14:creationId xmlns:p14="http://schemas.microsoft.com/office/powerpoint/2010/main" val="3282271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5B764FDE-B482-4FD6-99AC-41247564D91A}"/>
              </a:ext>
            </a:extLst>
          </p:cNvPr>
          <p:cNvSpPr>
            <a:spLocks noGrp="1" noChangeArrowheads="1"/>
          </p:cNvSpPr>
          <p:nvPr>
            <p:ph type="title"/>
          </p:nvPr>
        </p:nvSpPr>
        <p:spPr>
          <a:xfrm>
            <a:off x="114300" y="381000"/>
            <a:ext cx="8229600" cy="1295400"/>
          </a:xfrm>
        </p:spPr>
        <p:txBody>
          <a:bodyPr>
            <a:normAutofit/>
          </a:bodyPr>
          <a:lstStyle/>
          <a:p>
            <a:r>
              <a:rPr lang="en-US" dirty="0"/>
              <a:t>Avoiding Harm</a:t>
            </a:r>
            <a:endParaRPr lang="en-US" altLang="en-US" dirty="0"/>
          </a:p>
        </p:txBody>
      </p:sp>
      <p:sp>
        <p:nvSpPr>
          <p:cNvPr id="28675" name="Rectangle 3">
            <a:extLst>
              <a:ext uri="{FF2B5EF4-FFF2-40B4-BE49-F238E27FC236}">
                <a16:creationId xmlns:a16="http://schemas.microsoft.com/office/drawing/2014/main" id="{0EAA8914-87B6-4A18-87AD-E9384346525F}"/>
              </a:ext>
            </a:extLst>
          </p:cNvPr>
          <p:cNvSpPr>
            <a:spLocks noGrp="1" noChangeArrowheads="1"/>
          </p:cNvSpPr>
          <p:nvPr>
            <p:ph idx="1"/>
          </p:nvPr>
        </p:nvSpPr>
        <p:spPr>
          <a:xfrm>
            <a:off x="417512" y="1479550"/>
            <a:ext cx="8269288" cy="4876800"/>
          </a:xfrm>
        </p:spPr>
        <p:txBody>
          <a:bodyPr>
            <a:noAutofit/>
          </a:bodyPr>
          <a:lstStyle/>
          <a:p>
            <a:r>
              <a:rPr lang="en-US" dirty="0"/>
              <a:t>John Stuart Mill</a:t>
            </a:r>
          </a:p>
          <a:p>
            <a:pPr lvl="1"/>
            <a:r>
              <a:rPr lang="en-US" dirty="0"/>
              <a:t>Created the do-no-harm principle</a:t>
            </a:r>
          </a:p>
          <a:p>
            <a:pPr lvl="1"/>
            <a:r>
              <a:rPr lang="en-US" dirty="0"/>
              <a:t>“A person’s liberty may justifiably be restricted to prevent harm that that person’s actions would cause to others”</a:t>
            </a:r>
          </a:p>
          <a:p>
            <a:r>
              <a:rPr lang="en-US" dirty="0"/>
              <a:t>Concerns of journalist should include concern for public interest even when serving that interest results in harm to a public official</a:t>
            </a:r>
          </a:p>
          <a:p>
            <a:r>
              <a:rPr lang="en-US" dirty="0"/>
              <a:t>Archard (1998)</a:t>
            </a:r>
          </a:p>
          <a:p>
            <a:pPr lvl="1"/>
            <a:r>
              <a:rPr lang="en-US" dirty="0"/>
              <a:t>Notes that a clear distinction must be drawn between story being in public interest and story that interests public</a:t>
            </a:r>
          </a:p>
          <a:p>
            <a:pPr lvl="2">
              <a:lnSpc>
                <a:spcPct val="80000"/>
              </a:lnSpc>
            </a:pPr>
            <a:endParaRPr lang="en-US" altLang="en-US" dirty="0"/>
          </a:p>
        </p:txBody>
      </p:sp>
      <p:sp>
        <p:nvSpPr>
          <p:cNvPr id="3" name="Slide Number Placeholder 2">
            <a:extLst>
              <a:ext uri="{FF2B5EF4-FFF2-40B4-BE49-F238E27FC236}">
                <a16:creationId xmlns:a16="http://schemas.microsoft.com/office/drawing/2014/main" id="{8CFD0731-37FE-483F-805E-95BA3767742F}"/>
              </a:ext>
            </a:extLst>
          </p:cNvPr>
          <p:cNvSpPr>
            <a:spLocks noGrp="1"/>
          </p:cNvSpPr>
          <p:nvPr>
            <p:ph type="sldNum" sz="quarter" idx="12"/>
          </p:nvPr>
        </p:nvSpPr>
        <p:spPr/>
        <p:txBody>
          <a:bodyPr/>
          <a:lstStyle/>
          <a:p>
            <a:fld id="{D1DE8B5B-AEB0-4E55-AA95-6476F914F479}" type="slidenum">
              <a:rPr lang="en-US" altLang="en-US" smtClean="0"/>
              <a:pPr/>
              <a:t>23</a:t>
            </a:fld>
            <a:endParaRPr lang="en-US" altLang="en-US"/>
          </a:p>
        </p:txBody>
      </p:sp>
    </p:spTree>
    <p:extLst>
      <p:ext uri="{BB962C8B-B14F-4D97-AF65-F5344CB8AC3E}">
        <p14:creationId xmlns:p14="http://schemas.microsoft.com/office/powerpoint/2010/main" val="1626507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374FF3D-436E-42E6-AB41-4C83AB64809D}"/>
              </a:ext>
            </a:extLst>
          </p:cNvPr>
          <p:cNvSpPr>
            <a:spLocks noGrp="1" noChangeArrowheads="1"/>
          </p:cNvSpPr>
          <p:nvPr>
            <p:ph type="title"/>
          </p:nvPr>
        </p:nvSpPr>
        <p:spPr>
          <a:xfrm>
            <a:off x="457200" y="762000"/>
            <a:ext cx="8229600" cy="1295400"/>
          </a:xfrm>
        </p:spPr>
        <p:txBody>
          <a:bodyPr>
            <a:normAutofit/>
          </a:bodyPr>
          <a:lstStyle/>
          <a:p>
            <a:r>
              <a:rPr lang="en-US" dirty="0"/>
              <a:t>Serving the Public</a:t>
            </a:r>
            <a:endParaRPr lang="en-US" altLang="en-US" dirty="0"/>
          </a:p>
        </p:txBody>
      </p:sp>
      <p:sp>
        <p:nvSpPr>
          <p:cNvPr id="29699" name="Content Placeholder 2">
            <a:extLst>
              <a:ext uri="{FF2B5EF4-FFF2-40B4-BE49-F238E27FC236}">
                <a16:creationId xmlns:a16="http://schemas.microsoft.com/office/drawing/2014/main" id="{FFF7082D-4F83-4B17-85B9-284E5F992ED3}"/>
              </a:ext>
            </a:extLst>
          </p:cNvPr>
          <p:cNvSpPr>
            <a:spLocks noGrp="1"/>
          </p:cNvSpPr>
          <p:nvPr>
            <p:ph idx="1"/>
          </p:nvPr>
        </p:nvSpPr>
        <p:spPr>
          <a:xfrm>
            <a:off x="457200" y="2057400"/>
            <a:ext cx="8229600" cy="4073525"/>
          </a:xfrm>
        </p:spPr>
        <p:txBody>
          <a:bodyPr>
            <a:normAutofit/>
          </a:bodyPr>
          <a:lstStyle/>
          <a:p>
            <a:r>
              <a:rPr lang="en-US" sz="2400" dirty="0"/>
              <a:t>Historical account of press freedom in U.S. reveals that in return for special privileges granted to it, the media is expected to provide a public benefit in form of timely, relevant, accurate information that informs the public understanding.</a:t>
            </a:r>
          </a:p>
          <a:p>
            <a:r>
              <a:rPr lang="en-US" sz="2400" dirty="0"/>
              <a:t>Serving the public with news has shifted in meaning over time.</a:t>
            </a:r>
          </a:p>
          <a:p>
            <a:pPr marL="0" indent="0">
              <a:buNone/>
            </a:pPr>
            <a:endParaRPr lang="en-US" altLang="en-US" sz="2400" dirty="0"/>
          </a:p>
        </p:txBody>
      </p:sp>
      <p:sp>
        <p:nvSpPr>
          <p:cNvPr id="3" name="Slide Number Placeholder 2">
            <a:extLst>
              <a:ext uri="{FF2B5EF4-FFF2-40B4-BE49-F238E27FC236}">
                <a16:creationId xmlns:a16="http://schemas.microsoft.com/office/drawing/2014/main" id="{F68CF106-F1CD-489E-8957-F4295DD1A320}"/>
              </a:ext>
            </a:extLst>
          </p:cNvPr>
          <p:cNvSpPr>
            <a:spLocks noGrp="1"/>
          </p:cNvSpPr>
          <p:nvPr>
            <p:ph type="sldNum" sz="quarter" idx="12"/>
          </p:nvPr>
        </p:nvSpPr>
        <p:spPr/>
        <p:txBody>
          <a:bodyPr/>
          <a:lstStyle/>
          <a:p>
            <a:fld id="{D1DE8B5B-AEB0-4E55-AA95-6476F914F479}" type="slidenum">
              <a:rPr lang="en-US" altLang="en-US" smtClean="0"/>
              <a:pPr/>
              <a:t>24</a:t>
            </a:fld>
            <a:endParaRPr lang="en-US" altLang="en-US"/>
          </a:p>
        </p:txBody>
      </p:sp>
    </p:spTree>
    <p:extLst>
      <p:ext uri="{BB962C8B-B14F-4D97-AF65-F5344CB8AC3E}">
        <p14:creationId xmlns:p14="http://schemas.microsoft.com/office/powerpoint/2010/main" val="6979924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374FF3D-436E-42E6-AB41-4C83AB64809D}"/>
              </a:ext>
            </a:extLst>
          </p:cNvPr>
          <p:cNvSpPr>
            <a:spLocks noGrp="1" noChangeArrowheads="1"/>
          </p:cNvSpPr>
          <p:nvPr>
            <p:ph type="title"/>
          </p:nvPr>
        </p:nvSpPr>
        <p:spPr>
          <a:xfrm>
            <a:off x="457200" y="762000"/>
            <a:ext cx="8229600" cy="1295400"/>
          </a:xfrm>
        </p:spPr>
        <p:txBody>
          <a:bodyPr>
            <a:normAutofit/>
          </a:bodyPr>
          <a:lstStyle/>
          <a:p>
            <a:r>
              <a:rPr lang="en-US" dirty="0"/>
              <a:t>Serving the Public</a:t>
            </a:r>
            <a:endParaRPr lang="en-US" altLang="en-US" dirty="0"/>
          </a:p>
        </p:txBody>
      </p:sp>
      <p:sp>
        <p:nvSpPr>
          <p:cNvPr id="29699" name="Content Placeholder 2">
            <a:extLst>
              <a:ext uri="{FF2B5EF4-FFF2-40B4-BE49-F238E27FC236}">
                <a16:creationId xmlns:a16="http://schemas.microsoft.com/office/drawing/2014/main" id="{FFF7082D-4F83-4B17-85B9-284E5F992ED3}"/>
              </a:ext>
            </a:extLst>
          </p:cNvPr>
          <p:cNvSpPr>
            <a:spLocks noGrp="1"/>
          </p:cNvSpPr>
          <p:nvPr>
            <p:ph idx="1"/>
          </p:nvPr>
        </p:nvSpPr>
        <p:spPr>
          <a:xfrm>
            <a:off x="457200" y="2057400"/>
            <a:ext cx="8229600" cy="4073525"/>
          </a:xfrm>
        </p:spPr>
        <p:txBody>
          <a:bodyPr>
            <a:normAutofit/>
          </a:bodyPr>
          <a:lstStyle/>
          <a:p>
            <a:r>
              <a:rPr lang="en-US" dirty="0"/>
              <a:t>Surette (2011)</a:t>
            </a:r>
          </a:p>
          <a:p>
            <a:pPr lvl="1"/>
            <a:r>
              <a:rPr lang="en-US" dirty="0"/>
              <a:t>Defines infotainment as “marketing of edited, highly formatted information about the world in entertainment media vehicles” </a:t>
            </a:r>
          </a:p>
          <a:p>
            <a:r>
              <a:rPr lang="en-US" dirty="0"/>
              <a:t>Beginning from the late 1980s, crime-related infotainment began to appear on television and the boundary between crime and entertainment dissolved.</a:t>
            </a:r>
          </a:p>
          <a:p>
            <a:pPr lvl="1"/>
            <a:r>
              <a:rPr lang="en-US" i="1" dirty="0"/>
              <a:t>CSI effect</a:t>
            </a:r>
            <a:endParaRPr lang="en-US" altLang="en-US" dirty="0"/>
          </a:p>
        </p:txBody>
      </p:sp>
      <p:sp>
        <p:nvSpPr>
          <p:cNvPr id="3" name="Slide Number Placeholder 2">
            <a:extLst>
              <a:ext uri="{FF2B5EF4-FFF2-40B4-BE49-F238E27FC236}">
                <a16:creationId xmlns:a16="http://schemas.microsoft.com/office/drawing/2014/main" id="{F68CF106-F1CD-489E-8957-F4295DD1A320}"/>
              </a:ext>
            </a:extLst>
          </p:cNvPr>
          <p:cNvSpPr>
            <a:spLocks noGrp="1"/>
          </p:cNvSpPr>
          <p:nvPr>
            <p:ph type="sldNum" sz="quarter" idx="12"/>
          </p:nvPr>
        </p:nvSpPr>
        <p:spPr/>
        <p:txBody>
          <a:bodyPr/>
          <a:lstStyle/>
          <a:p>
            <a:fld id="{D1DE8B5B-AEB0-4E55-AA95-6476F914F479}" type="slidenum">
              <a:rPr lang="en-US" altLang="en-US" smtClean="0"/>
              <a:pPr/>
              <a:t>25</a:t>
            </a:fld>
            <a:endParaRPr lang="en-US" altLang="en-US"/>
          </a:p>
        </p:txBody>
      </p:sp>
    </p:spTree>
    <p:extLst>
      <p:ext uri="{BB962C8B-B14F-4D97-AF65-F5344CB8AC3E}">
        <p14:creationId xmlns:p14="http://schemas.microsoft.com/office/powerpoint/2010/main" val="1295398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374FF3D-436E-42E6-AB41-4C83AB64809D}"/>
              </a:ext>
            </a:extLst>
          </p:cNvPr>
          <p:cNvSpPr>
            <a:spLocks noGrp="1" noChangeArrowheads="1"/>
          </p:cNvSpPr>
          <p:nvPr>
            <p:ph type="title"/>
          </p:nvPr>
        </p:nvSpPr>
        <p:spPr>
          <a:xfrm>
            <a:off x="1676400" y="685800"/>
            <a:ext cx="5791200" cy="838200"/>
          </a:xfrm>
        </p:spPr>
        <p:txBody>
          <a:bodyPr>
            <a:normAutofit/>
          </a:bodyPr>
          <a:lstStyle/>
          <a:p>
            <a:r>
              <a:rPr lang="en-US" dirty="0"/>
              <a:t>Maintaining Trust</a:t>
            </a:r>
            <a:endParaRPr lang="en-US" altLang="en-US" dirty="0"/>
          </a:p>
        </p:txBody>
      </p:sp>
      <p:sp>
        <p:nvSpPr>
          <p:cNvPr id="29699" name="Content Placeholder 2">
            <a:extLst>
              <a:ext uri="{FF2B5EF4-FFF2-40B4-BE49-F238E27FC236}">
                <a16:creationId xmlns:a16="http://schemas.microsoft.com/office/drawing/2014/main" id="{FFF7082D-4F83-4B17-85B9-284E5F992ED3}"/>
              </a:ext>
            </a:extLst>
          </p:cNvPr>
          <p:cNvSpPr>
            <a:spLocks noGrp="1"/>
          </p:cNvSpPr>
          <p:nvPr>
            <p:ph idx="1"/>
          </p:nvPr>
        </p:nvSpPr>
        <p:spPr>
          <a:xfrm>
            <a:off x="457200" y="1524000"/>
            <a:ext cx="8229600" cy="4585855"/>
          </a:xfrm>
        </p:spPr>
        <p:txBody>
          <a:bodyPr>
            <a:noAutofit/>
          </a:bodyPr>
          <a:lstStyle/>
          <a:p>
            <a:r>
              <a:rPr lang="en-US" dirty="0"/>
              <a:t>Most urgent moral concern is securing and keeping the trust of the public.</a:t>
            </a:r>
          </a:p>
          <a:p>
            <a:r>
              <a:rPr lang="en-US" dirty="0"/>
              <a:t>Truthfulness is fundamental to trust and is associated with fidelity and loyalty.</a:t>
            </a:r>
          </a:p>
          <a:p>
            <a:r>
              <a:rPr lang="en-US" dirty="0"/>
              <a:t>Surveys of media credibility report:</a:t>
            </a:r>
          </a:p>
          <a:p>
            <a:pPr lvl="1"/>
            <a:r>
              <a:rPr lang="en-US" dirty="0"/>
              <a:t>Almost every news organization/program had seen its credibility marks decline.</a:t>
            </a:r>
          </a:p>
          <a:p>
            <a:pPr lvl="1"/>
            <a:r>
              <a:rPr lang="en-US" dirty="0"/>
              <a:t>Major broadcast news outlets’ credibility rating ranged between only 22% and 24%.</a:t>
            </a:r>
          </a:p>
          <a:p>
            <a:pPr lvl="1"/>
            <a:r>
              <a:rPr lang="en-US" i="1" dirty="0"/>
              <a:t>Wall Street Journal</a:t>
            </a:r>
            <a:r>
              <a:rPr lang="en-US" dirty="0"/>
              <a:t> rated higher (22%) than </a:t>
            </a:r>
            <a:r>
              <a:rPr lang="en-US" i="1" dirty="0"/>
              <a:t>New York Times</a:t>
            </a:r>
            <a:r>
              <a:rPr lang="en-US" dirty="0"/>
              <a:t> (18%) or </a:t>
            </a:r>
            <a:r>
              <a:rPr lang="en-US" i="1" dirty="0"/>
              <a:t>USA Today</a:t>
            </a:r>
            <a:r>
              <a:rPr lang="en-US" dirty="0"/>
              <a:t> (16%)</a:t>
            </a:r>
          </a:p>
        </p:txBody>
      </p:sp>
      <p:sp>
        <p:nvSpPr>
          <p:cNvPr id="3" name="Slide Number Placeholder 2">
            <a:extLst>
              <a:ext uri="{FF2B5EF4-FFF2-40B4-BE49-F238E27FC236}">
                <a16:creationId xmlns:a16="http://schemas.microsoft.com/office/drawing/2014/main" id="{F68CF106-F1CD-489E-8957-F4295DD1A320}"/>
              </a:ext>
            </a:extLst>
          </p:cNvPr>
          <p:cNvSpPr>
            <a:spLocks noGrp="1"/>
          </p:cNvSpPr>
          <p:nvPr>
            <p:ph type="sldNum" sz="quarter" idx="12"/>
          </p:nvPr>
        </p:nvSpPr>
        <p:spPr/>
        <p:txBody>
          <a:bodyPr/>
          <a:lstStyle/>
          <a:p>
            <a:fld id="{D1DE8B5B-AEB0-4E55-AA95-6476F914F479}" type="slidenum">
              <a:rPr lang="en-US" altLang="en-US" smtClean="0"/>
              <a:pPr/>
              <a:t>26</a:t>
            </a:fld>
            <a:endParaRPr lang="en-US" altLang="en-US"/>
          </a:p>
        </p:txBody>
      </p:sp>
    </p:spTree>
    <p:extLst>
      <p:ext uri="{BB962C8B-B14F-4D97-AF65-F5344CB8AC3E}">
        <p14:creationId xmlns:p14="http://schemas.microsoft.com/office/powerpoint/2010/main" val="2482291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374FF3D-436E-42E6-AB41-4C83AB64809D}"/>
              </a:ext>
            </a:extLst>
          </p:cNvPr>
          <p:cNvSpPr>
            <a:spLocks noGrp="1" noChangeArrowheads="1"/>
          </p:cNvSpPr>
          <p:nvPr>
            <p:ph type="title"/>
          </p:nvPr>
        </p:nvSpPr>
        <p:spPr>
          <a:xfrm>
            <a:off x="609600" y="762000"/>
            <a:ext cx="7239000" cy="838200"/>
          </a:xfrm>
        </p:spPr>
        <p:txBody>
          <a:bodyPr>
            <a:normAutofit/>
          </a:bodyPr>
          <a:lstStyle/>
          <a:p>
            <a:r>
              <a:rPr lang="en-US" dirty="0"/>
              <a:t>Manipulation</a:t>
            </a:r>
            <a:endParaRPr lang="en-US" altLang="en-US" dirty="0"/>
          </a:p>
        </p:txBody>
      </p:sp>
      <p:sp>
        <p:nvSpPr>
          <p:cNvPr id="29699" name="Content Placeholder 2">
            <a:extLst>
              <a:ext uri="{FF2B5EF4-FFF2-40B4-BE49-F238E27FC236}">
                <a16:creationId xmlns:a16="http://schemas.microsoft.com/office/drawing/2014/main" id="{FFF7082D-4F83-4B17-85B9-284E5F992ED3}"/>
              </a:ext>
            </a:extLst>
          </p:cNvPr>
          <p:cNvSpPr>
            <a:spLocks noGrp="1"/>
          </p:cNvSpPr>
          <p:nvPr>
            <p:ph idx="1"/>
          </p:nvPr>
        </p:nvSpPr>
        <p:spPr>
          <a:xfrm>
            <a:off x="422031" y="1874104"/>
            <a:ext cx="8229600" cy="4149725"/>
          </a:xfrm>
        </p:spPr>
        <p:txBody>
          <a:bodyPr>
            <a:normAutofit/>
          </a:bodyPr>
          <a:lstStyle/>
          <a:p>
            <a:r>
              <a:rPr lang="en-US" sz="2400" dirty="0"/>
              <a:t>Media power is formidable in political, economic, and social fields.</a:t>
            </a:r>
          </a:p>
          <a:p>
            <a:r>
              <a:rPr lang="en-US" sz="2400" dirty="0"/>
              <a:t>When media attempt, in hard news, to persuade using emotional rhetoric rather than fact, it constitutes manipulation</a:t>
            </a:r>
          </a:p>
          <a:p>
            <a:r>
              <a:rPr lang="en-US" sz="2400" dirty="0"/>
              <a:t>Manipulation is</a:t>
            </a:r>
          </a:p>
          <a:p>
            <a:pPr lvl="1"/>
            <a:r>
              <a:rPr lang="en-US" sz="2400" dirty="0"/>
              <a:t>Any intentional and successful influence of people by non-coercively altering actual choices available to them or by non-persuasively altering other’s perceptions of those choices.</a:t>
            </a:r>
          </a:p>
        </p:txBody>
      </p:sp>
      <p:sp>
        <p:nvSpPr>
          <p:cNvPr id="3" name="Slide Number Placeholder 2">
            <a:extLst>
              <a:ext uri="{FF2B5EF4-FFF2-40B4-BE49-F238E27FC236}">
                <a16:creationId xmlns:a16="http://schemas.microsoft.com/office/drawing/2014/main" id="{F68CF106-F1CD-489E-8957-F4295DD1A320}"/>
              </a:ext>
            </a:extLst>
          </p:cNvPr>
          <p:cNvSpPr>
            <a:spLocks noGrp="1"/>
          </p:cNvSpPr>
          <p:nvPr>
            <p:ph type="sldNum" sz="quarter" idx="12"/>
          </p:nvPr>
        </p:nvSpPr>
        <p:spPr/>
        <p:txBody>
          <a:bodyPr/>
          <a:lstStyle/>
          <a:p>
            <a:fld id="{D1DE8B5B-AEB0-4E55-AA95-6476F914F479}" type="slidenum">
              <a:rPr lang="en-US" altLang="en-US" smtClean="0"/>
              <a:pPr/>
              <a:t>27</a:t>
            </a:fld>
            <a:endParaRPr lang="en-US" altLang="en-US"/>
          </a:p>
        </p:txBody>
      </p:sp>
    </p:spTree>
    <p:extLst>
      <p:ext uri="{BB962C8B-B14F-4D97-AF65-F5344CB8AC3E}">
        <p14:creationId xmlns:p14="http://schemas.microsoft.com/office/powerpoint/2010/main" val="2524884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374FF3D-436E-42E6-AB41-4C83AB64809D}"/>
              </a:ext>
            </a:extLst>
          </p:cNvPr>
          <p:cNvSpPr>
            <a:spLocks noGrp="1" noChangeArrowheads="1"/>
          </p:cNvSpPr>
          <p:nvPr>
            <p:ph type="title"/>
          </p:nvPr>
        </p:nvSpPr>
        <p:spPr>
          <a:xfrm>
            <a:off x="457200" y="762000"/>
            <a:ext cx="8229600" cy="1295400"/>
          </a:xfrm>
        </p:spPr>
        <p:txBody>
          <a:bodyPr>
            <a:normAutofit/>
          </a:bodyPr>
          <a:lstStyle/>
          <a:p>
            <a:r>
              <a:rPr lang="en-US" dirty="0"/>
              <a:t>Chapter Summary</a:t>
            </a:r>
            <a:endParaRPr lang="en-US" altLang="en-US" dirty="0"/>
          </a:p>
        </p:txBody>
      </p:sp>
      <p:sp>
        <p:nvSpPr>
          <p:cNvPr id="29699" name="Content Placeholder 2">
            <a:extLst>
              <a:ext uri="{FF2B5EF4-FFF2-40B4-BE49-F238E27FC236}">
                <a16:creationId xmlns:a16="http://schemas.microsoft.com/office/drawing/2014/main" id="{FFF7082D-4F83-4B17-85B9-284E5F992ED3}"/>
              </a:ext>
            </a:extLst>
          </p:cNvPr>
          <p:cNvSpPr>
            <a:spLocks noGrp="1"/>
          </p:cNvSpPr>
          <p:nvPr>
            <p:ph idx="1"/>
          </p:nvPr>
        </p:nvSpPr>
        <p:spPr>
          <a:xfrm>
            <a:off x="457200" y="2057400"/>
            <a:ext cx="8229600" cy="4073525"/>
          </a:xfrm>
        </p:spPr>
        <p:txBody>
          <a:bodyPr>
            <a:normAutofit/>
          </a:bodyPr>
          <a:lstStyle/>
          <a:p>
            <a:r>
              <a:rPr lang="en-US" sz="2400" dirty="0"/>
              <a:t>Articulation between media, crime, and ethics is complex and multifaceted.</a:t>
            </a:r>
          </a:p>
          <a:p>
            <a:r>
              <a:rPr lang="en-US" sz="2400" dirty="0"/>
              <a:t>Nexus between crime and newsworthiness is well established.</a:t>
            </a:r>
          </a:p>
          <a:p>
            <a:r>
              <a:rPr lang="en-US" sz="2400" dirty="0"/>
              <a:t>Media fuels moral panics and public fear of crime and distorts policy making. </a:t>
            </a:r>
          </a:p>
          <a:p>
            <a:r>
              <a:rPr lang="en-US" sz="2400" dirty="0"/>
              <a:t>In terms of ethical responsibilities for reporting truth, media record is clearly imperfect. </a:t>
            </a:r>
          </a:p>
        </p:txBody>
      </p:sp>
      <p:sp>
        <p:nvSpPr>
          <p:cNvPr id="3" name="Slide Number Placeholder 2">
            <a:extLst>
              <a:ext uri="{FF2B5EF4-FFF2-40B4-BE49-F238E27FC236}">
                <a16:creationId xmlns:a16="http://schemas.microsoft.com/office/drawing/2014/main" id="{F68CF106-F1CD-489E-8957-F4295DD1A320}"/>
              </a:ext>
            </a:extLst>
          </p:cNvPr>
          <p:cNvSpPr>
            <a:spLocks noGrp="1"/>
          </p:cNvSpPr>
          <p:nvPr>
            <p:ph type="sldNum" sz="quarter" idx="12"/>
          </p:nvPr>
        </p:nvSpPr>
        <p:spPr/>
        <p:txBody>
          <a:bodyPr/>
          <a:lstStyle/>
          <a:p>
            <a:fld id="{D1DE8B5B-AEB0-4E55-AA95-6476F914F479}" type="slidenum">
              <a:rPr lang="en-US" altLang="en-US" smtClean="0"/>
              <a:pPr/>
              <a:t>28</a:t>
            </a:fld>
            <a:endParaRPr lang="en-US" altLang="en-US"/>
          </a:p>
        </p:txBody>
      </p:sp>
    </p:spTree>
    <p:extLst>
      <p:ext uri="{BB962C8B-B14F-4D97-AF65-F5344CB8AC3E}">
        <p14:creationId xmlns:p14="http://schemas.microsoft.com/office/powerpoint/2010/main" val="294646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DFB31D5-C47B-44A6-BEDC-48140706638D}"/>
              </a:ext>
            </a:extLst>
          </p:cNvPr>
          <p:cNvSpPr>
            <a:spLocks noGrp="1" noChangeArrowheads="1"/>
          </p:cNvSpPr>
          <p:nvPr>
            <p:ph type="title"/>
          </p:nvPr>
        </p:nvSpPr>
        <p:spPr>
          <a:xfrm>
            <a:off x="1104900" y="746125"/>
            <a:ext cx="6934200" cy="838200"/>
          </a:xfrm>
        </p:spPr>
        <p:txBody>
          <a:bodyPr>
            <a:normAutofit/>
          </a:bodyPr>
          <a:lstStyle/>
          <a:p>
            <a:r>
              <a:rPr lang="en-US" dirty="0"/>
              <a:t>Media Constructions of Crime</a:t>
            </a:r>
            <a:endParaRPr lang="en-US" altLang="en-US" dirty="0"/>
          </a:p>
        </p:txBody>
      </p:sp>
      <p:sp>
        <p:nvSpPr>
          <p:cNvPr id="14339" name="Rectangle 3">
            <a:extLst>
              <a:ext uri="{FF2B5EF4-FFF2-40B4-BE49-F238E27FC236}">
                <a16:creationId xmlns:a16="http://schemas.microsoft.com/office/drawing/2014/main" id="{BD6DE72F-4078-4B9F-A0F1-DDB89FCB66C6}"/>
              </a:ext>
            </a:extLst>
          </p:cNvPr>
          <p:cNvSpPr>
            <a:spLocks noGrp="1" noChangeArrowheads="1"/>
          </p:cNvSpPr>
          <p:nvPr>
            <p:ph idx="1"/>
          </p:nvPr>
        </p:nvSpPr>
        <p:spPr>
          <a:xfrm>
            <a:off x="457200" y="1584325"/>
            <a:ext cx="8229600" cy="4772025"/>
          </a:xfrm>
        </p:spPr>
        <p:txBody>
          <a:bodyPr>
            <a:noAutofit/>
          </a:bodyPr>
          <a:lstStyle/>
          <a:p>
            <a:r>
              <a:rPr lang="en-US" dirty="0"/>
              <a:t>Media decides what is “newsworthy,” and crime ranks high on that scale</a:t>
            </a:r>
          </a:p>
          <a:p>
            <a:r>
              <a:rPr lang="en-US" dirty="0" err="1"/>
              <a:t>Jewkes</a:t>
            </a:r>
            <a:r>
              <a:rPr lang="en-US" dirty="0"/>
              <a:t> (2011) </a:t>
            </a:r>
          </a:p>
          <a:p>
            <a:pPr lvl="1"/>
            <a:r>
              <a:rPr lang="en-US" dirty="0"/>
              <a:t>Explains that media version of reality is determined by two factors</a:t>
            </a:r>
          </a:p>
          <a:p>
            <a:pPr lvl="2"/>
            <a:r>
              <a:rPr lang="en-US" dirty="0"/>
              <a:t>Mediated portrayal of reality fashioned by news production processes</a:t>
            </a:r>
          </a:p>
          <a:p>
            <a:pPr lvl="2"/>
            <a:r>
              <a:rPr lang="en-US" dirty="0"/>
              <a:t>Agenda-setting, that is, the assumptions of media professionals about their audience that cause them to select some items as newsworthy and others not are what determine how a story is framed</a:t>
            </a:r>
            <a:endParaRPr lang="en-US" altLang="en-US" dirty="0"/>
          </a:p>
        </p:txBody>
      </p:sp>
      <p:sp>
        <p:nvSpPr>
          <p:cNvPr id="3" name="Slide Number Placeholder 2">
            <a:extLst>
              <a:ext uri="{FF2B5EF4-FFF2-40B4-BE49-F238E27FC236}">
                <a16:creationId xmlns:a16="http://schemas.microsoft.com/office/drawing/2014/main" id="{225742B9-469C-41A2-B68A-582A07871FD0}"/>
              </a:ext>
            </a:extLst>
          </p:cNvPr>
          <p:cNvSpPr>
            <a:spLocks noGrp="1"/>
          </p:cNvSpPr>
          <p:nvPr>
            <p:ph type="sldNum" sz="quarter" idx="12"/>
          </p:nvPr>
        </p:nvSpPr>
        <p:spPr/>
        <p:txBody>
          <a:bodyPr/>
          <a:lstStyle/>
          <a:p>
            <a:fld id="{D1DE8B5B-AEB0-4E55-AA95-6476F914F479}" type="slidenum">
              <a:rPr lang="en-US" altLang="en-US" smtClean="0"/>
              <a:pPr/>
              <a:t>3</a:t>
            </a:fld>
            <a:endParaRPr lang="en-US" altLang="en-US"/>
          </a:p>
        </p:txBody>
      </p:sp>
    </p:spTree>
    <p:extLst>
      <p:ext uri="{BB962C8B-B14F-4D97-AF65-F5344CB8AC3E}">
        <p14:creationId xmlns:p14="http://schemas.microsoft.com/office/powerpoint/2010/main" val="1209743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800100" y="838200"/>
            <a:ext cx="6858000" cy="914400"/>
          </a:xfrm>
        </p:spPr>
        <p:txBody>
          <a:bodyPr>
            <a:normAutofit/>
          </a:bodyPr>
          <a:lstStyle/>
          <a:p>
            <a:r>
              <a:rPr lang="en-US" dirty="0"/>
              <a:t>Media Constructions of Crime</a:t>
            </a:r>
            <a:endParaRPr lang="en-US" altLang="en-US" dirty="0"/>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2057400"/>
            <a:ext cx="8305800" cy="4191000"/>
          </a:xfrm>
        </p:spPr>
        <p:txBody>
          <a:bodyPr rtlCol="0">
            <a:normAutofit/>
          </a:bodyPr>
          <a:lstStyle/>
          <a:p>
            <a:r>
              <a:rPr lang="en-US" dirty="0"/>
              <a:t>Media construction of crime will define what are thought to be causes of crime</a:t>
            </a:r>
          </a:p>
          <a:p>
            <a:r>
              <a:rPr lang="en-US" dirty="0"/>
              <a:t>Surette (2011)</a:t>
            </a:r>
          </a:p>
          <a:p>
            <a:pPr lvl="1"/>
            <a:r>
              <a:rPr lang="en-US" dirty="0"/>
              <a:t>Notes that in modern society, mediated crime event displaces actual event and the vicarious pleasure of reading about crime from place of safety and security is far preferable to being victimized</a:t>
            </a:r>
          </a:p>
          <a:p>
            <a:pPr lvl="2"/>
            <a:r>
              <a:rPr lang="en-US" dirty="0"/>
              <a:t>MADD example</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4</a:t>
            </a:fld>
            <a:endParaRPr lang="en-US" altLang="en-US"/>
          </a:p>
        </p:txBody>
      </p:sp>
    </p:spTree>
    <p:extLst>
      <p:ext uri="{BB962C8B-B14F-4D97-AF65-F5344CB8AC3E}">
        <p14:creationId xmlns:p14="http://schemas.microsoft.com/office/powerpoint/2010/main" val="2017984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1409700" y="685800"/>
            <a:ext cx="6324600" cy="838200"/>
          </a:xfrm>
        </p:spPr>
        <p:txBody>
          <a:bodyPr>
            <a:normAutofit/>
          </a:bodyPr>
          <a:lstStyle/>
          <a:p>
            <a:r>
              <a:rPr lang="en-US" dirty="0"/>
              <a:t>Media Constructions of Crime</a:t>
            </a:r>
            <a:endParaRPr lang="en-US" altLang="en-US" dirty="0"/>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524000"/>
            <a:ext cx="8229600" cy="4648200"/>
          </a:xfrm>
        </p:spPr>
        <p:txBody>
          <a:bodyPr rtlCol="0">
            <a:noAutofit/>
          </a:bodyPr>
          <a:lstStyle/>
          <a:p>
            <a:r>
              <a:rPr lang="en-US" dirty="0"/>
              <a:t>Programs like </a:t>
            </a:r>
            <a:r>
              <a:rPr lang="en-US" i="1" dirty="0"/>
              <a:t>CSI</a:t>
            </a:r>
            <a:r>
              <a:rPr lang="en-US" dirty="0"/>
              <a:t> influence juror expectations about evidence.</a:t>
            </a:r>
          </a:p>
          <a:p>
            <a:r>
              <a:rPr lang="en-US" dirty="0"/>
              <a:t>Juror expectations of evidence that will be presented at trial shaped by multiple exposures to programming, to an extent that forensic evidence becomes reified and cannot be questioned.</a:t>
            </a:r>
          </a:p>
          <a:p>
            <a:r>
              <a:rPr lang="en-US" dirty="0"/>
              <a:t>Legal system depicted as an obstacle to crime fighting with complex procedures and trials and dramatic adversarial contests</a:t>
            </a:r>
          </a:p>
          <a:p>
            <a:r>
              <a:rPr lang="en-US" dirty="0"/>
              <a:t>In reality, there is little drama, few accused actually go to trial, and unexciting plea bargains are the norm (Surette, 2011)</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5</a:t>
            </a:fld>
            <a:endParaRPr lang="en-US" altLang="en-US"/>
          </a:p>
        </p:txBody>
      </p:sp>
    </p:spTree>
    <p:extLst>
      <p:ext uri="{BB962C8B-B14F-4D97-AF65-F5344CB8AC3E}">
        <p14:creationId xmlns:p14="http://schemas.microsoft.com/office/powerpoint/2010/main" val="3056599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B6BF2B6-3BE8-403C-A807-4D644CC5504E}"/>
              </a:ext>
            </a:extLst>
          </p:cNvPr>
          <p:cNvSpPr>
            <a:spLocks noGrp="1" noChangeArrowheads="1"/>
          </p:cNvSpPr>
          <p:nvPr>
            <p:ph type="title"/>
          </p:nvPr>
        </p:nvSpPr>
        <p:spPr>
          <a:xfrm>
            <a:off x="457200" y="762000"/>
            <a:ext cx="8229600" cy="1219200"/>
          </a:xfrm>
        </p:spPr>
        <p:txBody>
          <a:bodyPr>
            <a:normAutofit/>
          </a:bodyPr>
          <a:lstStyle/>
          <a:p>
            <a:r>
              <a:rPr lang="en-US" dirty="0"/>
              <a:t>Crime, Media, and Ethics</a:t>
            </a:r>
            <a:endParaRPr lang="en-US" altLang="en-US" dirty="0"/>
          </a:p>
        </p:txBody>
      </p:sp>
      <p:sp>
        <p:nvSpPr>
          <p:cNvPr id="16387" name="Rectangle 3">
            <a:extLst>
              <a:ext uri="{FF2B5EF4-FFF2-40B4-BE49-F238E27FC236}">
                <a16:creationId xmlns:a16="http://schemas.microsoft.com/office/drawing/2014/main" id="{56010967-BB79-458A-BE86-8AFAF7A5851D}"/>
              </a:ext>
            </a:extLst>
          </p:cNvPr>
          <p:cNvSpPr>
            <a:spLocks noGrp="1" noChangeArrowheads="1"/>
          </p:cNvSpPr>
          <p:nvPr>
            <p:ph idx="1"/>
          </p:nvPr>
        </p:nvSpPr>
        <p:spPr>
          <a:xfrm>
            <a:off x="457200" y="1981200"/>
            <a:ext cx="8305800" cy="4267200"/>
          </a:xfrm>
        </p:spPr>
        <p:txBody>
          <a:bodyPr>
            <a:normAutofit fontScale="92500" lnSpcReduction="10000"/>
          </a:bodyPr>
          <a:lstStyle/>
          <a:p>
            <a:r>
              <a:rPr lang="en-US" sz="2600" dirty="0"/>
              <a:t>Movement toward ethics in journalism began as early as the 1860s.</a:t>
            </a:r>
          </a:p>
          <a:p>
            <a:pPr lvl="1"/>
            <a:r>
              <a:rPr lang="en-US" sz="2600" dirty="0"/>
              <a:t>Seven “Canons of Journalism” were adopted by 1923 by the American Society of Newspaper Editors</a:t>
            </a:r>
          </a:p>
          <a:p>
            <a:r>
              <a:rPr lang="en-US" sz="2600" dirty="0" err="1"/>
              <a:t>Klaidman</a:t>
            </a:r>
            <a:r>
              <a:rPr lang="en-US" sz="2600" dirty="0"/>
              <a:t> and Beauchamp (1987)</a:t>
            </a:r>
          </a:p>
          <a:p>
            <a:pPr lvl="1"/>
            <a:r>
              <a:rPr lang="en-US" sz="2600" dirty="0"/>
              <a:t>Took view that journalists ought to make necessary ethical decisions themselves instead of adopting an approach that the journalist or broadcaster has absolute freedom to publish anything unless courts rule otherwise</a:t>
            </a:r>
          </a:p>
          <a:p>
            <a:pPr lvl="1"/>
            <a:r>
              <a:rPr lang="en-US" sz="2600" dirty="0"/>
              <a:t>Discussed issue of </a:t>
            </a:r>
            <a:r>
              <a:rPr lang="en-US" sz="2600" i="1" dirty="0"/>
              <a:t>freedom of the press</a:t>
            </a:r>
            <a:endParaRPr lang="en-US" sz="2600" dirty="0"/>
          </a:p>
          <a:p>
            <a:pPr lvl="1"/>
            <a:endParaRPr lang="en-US" altLang="en-US" sz="2000" dirty="0"/>
          </a:p>
        </p:txBody>
      </p:sp>
      <p:sp>
        <p:nvSpPr>
          <p:cNvPr id="3" name="Slide Number Placeholder 2">
            <a:extLst>
              <a:ext uri="{FF2B5EF4-FFF2-40B4-BE49-F238E27FC236}">
                <a16:creationId xmlns:a16="http://schemas.microsoft.com/office/drawing/2014/main" id="{01927189-A425-4757-B82C-7732089765DF}"/>
              </a:ext>
            </a:extLst>
          </p:cNvPr>
          <p:cNvSpPr>
            <a:spLocks noGrp="1"/>
          </p:cNvSpPr>
          <p:nvPr>
            <p:ph type="sldNum" sz="quarter" idx="12"/>
          </p:nvPr>
        </p:nvSpPr>
        <p:spPr/>
        <p:txBody>
          <a:bodyPr/>
          <a:lstStyle/>
          <a:p>
            <a:fld id="{D1DE8B5B-AEB0-4E55-AA95-6476F914F479}" type="slidenum">
              <a:rPr lang="en-US" altLang="en-US" smtClean="0"/>
              <a:pPr/>
              <a:t>6</a:t>
            </a:fld>
            <a:endParaRPr lang="en-US" altLang="en-US"/>
          </a:p>
        </p:txBody>
      </p:sp>
    </p:spTree>
    <p:extLst>
      <p:ext uri="{BB962C8B-B14F-4D97-AF65-F5344CB8AC3E}">
        <p14:creationId xmlns:p14="http://schemas.microsoft.com/office/powerpoint/2010/main" val="2665309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A56DF0B-6BE2-4208-AFE8-2B89751C2C61}"/>
              </a:ext>
            </a:extLst>
          </p:cNvPr>
          <p:cNvSpPr>
            <a:spLocks noGrp="1" noChangeArrowheads="1"/>
          </p:cNvSpPr>
          <p:nvPr>
            <p:ph type="title"/>
          </p:nvPr>
        </p:nvSpPr>
        <p:spPr>
          <a:xfrm>
            <a:off x="457200" y="762000"/>
            <a:ext cx="8229600" cy="1219200"/>
          </a:xfrm>
        </p:spPr>
        <p:txBody>
          <a:bodyPr>
            <a:normAutofit/>
          </a:bodyPr>
          <a:lstStyle/>
          <a:p>
            <a:r>
              <a:rPr lang="en-US" dirty="0"/>
              <a:t>Crime, Media, and Ethics</a:t>
            </a:r>
            <a:endParaRPr lang="en-US" altLang="en-US" dirty="0"/>
          </a:p>
        </p:txBody>
      </p:sp>
      <p:sp>
        <p:nvSpPr>
          <p:cNvPr id="17411" name="Rectangle 3">
            <a:extLst>
              <a:ext uri="{FF2B5EF4-FFF2-40B4-BE49-F238E27FC236}">
                <a16:creationId xmlns:a16="http://schemas.microsoft.com/office/drawing/2014/main" id="{37EF252A-9B4B-45AE-926A-975AF52F0A80}"/>
              </a:ext>
            </a:extLst>
          </p:cNvPr>
          <p:cNvSpPr>
            <a:spLocks noGrp="1" noChangeArrowheads="1"/>
          </p:cNvSpPr>
          <p:nvPr>
            <p:ph idx="1"/>
          </p:nvPr>
        </p:nvSpPr>
        <p:spPr>
          <a:xfrm>
            <a:off x="457200" y="1981200"/>
            <a:ext cx="8229600" cy="4191000"/>
          </a:xfrm>
        </p:spPr>
        <p:txBody>
          <a:bodyPr>
            <a:normAutofit/>
          </a:bodyPr>
          <a:lstStyle/>
          <a:p>
            <a:pPr lvl="1"/>
            <a:r>
              <a:rPr lang="en-US" dirty="0"/>
              <a:t>Virtuous traits critical in a profession where stories are often produced in haste and under the pressure of events</a:t>
            </a:r>
          </a:p>
          <a:p>
            <a:pPr lvl="1"/>
            <a:r>
              <a:rPr lang="en-US" dirty="0"/>
              <a:t>Propose cultivating moral virtues ought to be ongoing process within media so fundamental virtues are embedded and operationalized in stress situations </a:t>
            </a:r>
          </a:p>
          <a:p>
            <a:pPr lvl="1"/>
            <a:r>
              <a:rPr lang="en-US" dirty="0"/>
              <a:t>“The virtuous journalist”  has the following virtues:</a:t>
            </a:r>
          </a:p>
          <a:p>
            <a:pPr lvl="2"/>
            <a:r>
              <a:rPr lang="en-US" dirty="0"/>
              <a:t>Truth, avoiding bias, avoiding harm, serving the public, maintaining trust, escaping manipulation, inviting criticism, and being accountable</a:t>
            </a:r>
          </a:p>
        </p:txBody>
      </p:sp>
      <p:sp>
        <p:nvSpPr>
          <p:cNvPr id="3" name="Slide Number Placeholder 2">
            <a:extLst>
              <a:ext uri="{FF2B5EF4-FFF2-40B4-BE49-F238E27FC236}">
                <a16:creationId xmlns:a16="http://schemas.microsoft.com/office/drawing/2014/main" id="{6225663E-184E-4FD0-B179-7C97CE078C84}"/>
              </a:ext>
            </a:extLst>
          </p:cNvPr>
          <p:cNvSpPr>
            <a:spLocks noGrp="1"/>
          </p:cNvSpPr>
          <p:nvPr>
            <p:ph type="sldNum" sz="quarter" idx="12"/>
          </p:nvPr>
        </p:nvSpPr>
        <p:spPr/>
        <p:txBody>
          <a:bodyPr/>
          <a:lstStyle/>
          <a:p>
            <a:fld id="{D1DE8B5B-AEB0-4E55-AA95-6476F914F479}" type="slidenum">
              <a:rPr lang="en-US" altLang="en-US" smtClean="0"/>
              <a:pPr/>
              <a:t>7</a:t>
            </a:fld>
            <a:endParaRPr lang="en-US" altLang="en-US"/>
          </a:p>
        </p:txBody>
      </p:sp>
    </p:spTree>
    <p:extLst>
      <p:ext uri="{BB962C8B-B14F-4D97-AF65-F5344CB8AC3E}">
        <p14:creationId xmlns:p14="http://schemas.microsoft.com/office/powerpoint/2010/main" val="3342963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F0AB921-A8D2-4C13-B18E-7B0CC764F62E}"/>
              </a:ext>
            </a:extLst>
          </p:cNvPr>
          <p:cNvSpPr>
            <a:spLocks noGrp="1" noChangeArrowheads="1"/>
          </p:cNvSpPr>
          <p:nvPr>
            <p:ph type="title"/>
          </p:nvPr>
        </p:nvSpPr>
        <p:spPr>
          <a:xfrm>
            <a:off x="457200" y="762000"/>
            <a:ext cx="8229600" cy="1219200"/>
          </a:xfrm>
        </p:spPr>
        <p:txBody>
          <a:bodyPr>
            <a:normAutofit/>
          </a:bodyPr>
          <a:lstStyle/>
          <a:p>
            <a:r>
              <a:rPr lang="en-US" dirty="0"/>
              <a:t>Crime, Media, and Ethics</a:t>
            </a:r>
            <a:endParaRPr lang="en-US" altLang="en-US" dirty="0"/>
          </a:p>
        </p:txBody>
      </p:sp>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22031" y="1981200"/>
            <a:ext cx="8305800" cy="4343400"/>
          </a:xfrm>
        </p:spPr>
        <p:txBody>
          <a:bodyPr>
            <a:normAutofit/>
          </a:bodyPr>
          <a:lstStyle/>
          <a:p>
            <a:r>
              <a:rPr lang="en-US" dirty="0"/>
              <a:t>Competence is key issue for media</a:t>
            </a:r>
          </a:p>
          <a:p>
            <a:pPr lvl="1"/>
            <a:r>
              <a:rPr lang="en-US" dirty="0"/>
              <a:t>Absence or weakness is revealed when the journalist is unable to separate personal beliefs</a:t>
            </a:r>
          </a:p>
          <a:p>
            <a:pPr lvl="2"/>
            <a:r>
              <a:rPr lang="en-US" dirty="0"/>
              <a:t>Can result in plagiarism in certain circumstances</a:t>
            </a:r>
          </a:p>
          <a:p>
            <a:pPr lvl="1"/>
            <a:r>
              <a:rPr lang="en-US" dirty="0"/>
              <a:t>Can be general</a:t>
            </a:r>
          </a:p>
          <a:p>
            <a:pPr lvl="2"/>
            <a:r>
              <a:rPr lang="en-US" dirty="0"/>
              <a:t>Can cover multitude of different tasks</a:t>
            </a:r>
          </a:p>
          <a:p>
            <a:pPr lvl="1"/>
            <a:r>
              <a:rPr lang="en-US" dirty="0"/>
              <a:t>Can be specific</a:t>
            </a:r>
          </a:p>
          <a:p>
            <a:pPr lvl="2"/>
            <a:r>
              <a:rPr lang="en-US" dirty="0"/>
              <a:t>Relates to specific context and defined task</a:t>
            </a:r>
          </a:p>
          <a:p>
            <a:pPr lvl="1"/>
            <a:r>
              <a:rPr lang="en-US" dirty="0"/>
              <a:t>Is linked to responsibility</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8</a:t>
            </a:fld>
            <a:endParaRPr lang="en-US" altLang="en-US"/>
          </a:p>
        </p:txBody>
      </p:sp>
    </p:spTree>
    <p:extLst>
      <p:ext uri="{BB962C8B-B14F-4D97-AF65-F5344CB8AC3E}">
        <p14:creationId xmlns:p14="http://schemas.microsoft.com/office/powerpoint/2010/main" val="3597434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F0AB921-A8D2-4C13-B18E-7B0CC764F62E}"/>
              </a:ext>
            </a:extLst>
          </p:cNvPr>
          <p:cNvSpPr>
            <a:spLocks noGrp="1" noChangeArrowheads="1"/>
          </p:cNvSpPr>
          <p:nvPr>
            <p:ph type="title"/>
          </p:nvPr>
        </p:nvSpPr>
        <p:spPr>
          <a:xfrm>
            <a:off x="457200" y="762000"/>
            <a:ext cx="8229600" cy="1219200"/>
          </a:xfrm>
        </p:spPr>
        <p:txBody>
          <a:bodyPr>
            <a:normAutofit/>
          </a:bodyPr>
          <a:lstStyle/>
          <a:p>
            <a:r>
              <a:rPr lang="en-US" dirty="0"/>
              <a:t>Reporting the Truth</a:t>
            </a:r>
            <a:endParaRPr lang="en-US" altLang="en-US" dirty="0"/>
          </a:p>
        </p:txBody>
      </p:sp>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981200"/>
            <a:ext cx="8305800" cy="4343400"/>
          </a:xfrm>
        </p:spPr>
        <p:txBody>
          <a:bodyPr>
            <a:normAutofit/>
          </a:bodyPr>
          <a:lstStyle/>
          <a:p>
            <a:r>
              <a:rPr lang="en-US" dirty="0"/>
              <a:t>Reporting truth to public is fundamental to the role of media in society as well as moral responsibility of media.</a:t>
            </a:r>
          </a:p>
          <a:p>
            <a:r>
              <a:rPr lang="en-US" dirty="0"/>
              <a:t>Concept of truth in journalism is not unproblematic.</a:t>
            </a:r>
          </a:p>
          <a:p>
            <a:r>
              <a:rPr lang="en-US" dirty="0" err="1"/>
              <a:t>Klaidman</a:t>
            </a:r>
            <a:r>
              <a:rPr lang="en-US" dirty="0"/>
              <a:t> and Beauchamp (1987)</a:t>
            </a:r>
          </a:p>
          <a:p>
            <a:pPr lvl="1"/>
            <a:r>
              <a:rPr lang="en-US" dirty="0"/>
              <a:t>In covering stories where public’s right to know is a determining factor, stories should</a:t>
            </a:r>
          </a:p>
          <a:p>
            <a:pPr lvl="2"/>
            <a:r>
              <a:rPr lang="en-US" dirty="0"/>
              <a:t>Be substantially complete</a:t>
            </a:r>
          </a:p>
          <a:p>
            <a:pPr lvl="2"/>
            <a:r>
              <a:rPr lang="en-US" dirty="0"/>
              <a:t>Encourage an objective understanding</a:t>
            </a:r>
          </a:p>
          <a:p>
            <a:pPr lvl="2"/>
            <a:r>
              <a:rPr lang="en-US" dirty="0"/>
              <a:t>Be balanced and accurate</a:t>
            </a:r>
          </a:p>
          <a:p>
            <a:pPr lvl="1"/>
            <a:endParaRPr lang="en-US"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9</a:t>
            </a:fld>
            <a:endParaRPr lang="en-US" altLang="en-US"/>
          </a:p>
        </p:txBody>
      </p:sp>
    </p:spTree>
    <p:extLst>
      <p:ext uri="{BB962C8B-B14F-4D97-AF65-F5344CB8AC3E}">
        <p14:creationId xmlns:p14="http://schemas.microsoft.com/office/powerpoint/2010/main" val="37864548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TotalTime>
  <Words>1790</Words>
  <Application>Microsoft Office PowerPoint</Application>
  <PresentationFormat>On-screen Show (4:3)</PresentationFormat>
  <Paragraphs>177</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PowerPoint Presentation</vt:lpstr>
      <vt:lpstr>Influence of the Media</vt:lpstr>
      <vt:lpstr>Media Constructions of Crime</vt:lpstr>
      <vt:lpstr>Media Constructions of Crime</vt:lpstr>
      <vt:lpstr>Media Constructions of Crime</vt:lpstr>
      <vt:lpstr>Crime, Media, and Ethics</vt:lpstr>
      <vt:lpstr>Crime, Media, and Ethics</vt:lpstr>
      <vt:lpstr>Crime, Media, and Ethics</vt:lpstr>
      <vt:lpstr>Reporting the Truth</vt:lpstr>
      <vt:lpstr>Reporting the Truth</vt:lpstr>
      <vt:lpstr>Reporting the Truth</vt:lpstr>
      <vt:lpstr>Constructions of Rape </vt:lpstr>
      <vt:lpstr>Reporting the Truth</vt:lpstr>
      <vt:lpstr>Law of Opposites</vt:lpstr>
      <vt:lpstr>News-making Criminology</vt:lpstr>
      <vt:lpstr>Reporting the Truth</vt:lpstr>
      <vt:lpstr>Reporting the Truth</vt:lpstr>
      <vt:lpstr>Reporting the Truth</vt:lpstr>
      <vt:lpstr>Avoiding Bias</vt:lpstr>
      <vt:lpstr>Avoiding Bias</vt:lpstr>
      <vt:lpstr>Avoiding Bias</vt:lpstr>
      <vt:lpstr>Media and Police</vt:lpstr>
      <vt:lpstr>Avoiding Harm</vt:lpstr>
      <vt:lpstr>Serving the Public</vt:lpstr>
      <vt:lpstr>Serving the Public</vt:lpstr>
      <vt:lpstr>Maintaining Trust</vt:lpstr>
      <vt:lpstr>Manipulation</vt:lpstr>
      <vt:lpstr>Chapter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Todd Bricker</cp:lastModifiedBy>
  <cp:revision>49</cp:revision>
  <dcterms:created xsi:type="dcterms:W3CDTF">2006-08-16T00:00:00Z</dcterms:created>
  <dcterms:modified xsi:type="dcterms:W3CDTF">2021-05-13T15:06:49Z</dcterms:modified>
</cp:coreProperties>
</file>