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4"/>
  </p:notesMasterIdLst>
  <p:sldIdLst>
    <p:sldId id="256" r:id="rId2"/>
    <p:sldId id="415" r:id="rId3"/>
    <p:sldId id="416" r:id="rId4"/>
    <p:sldId id="450" r:id="rId5"/>
    <p:sldId id="451" r:id="rId6"/>
    <p:sldId id="418" r:id="rId7"/>
    <p:sldId id="456" r:id="rId8"/>
    <p:sldId id="419" r:id="rId9"/>
    <p:sldId id="457" r:id="rId10"/>
    <p:sldId id="420" r:id="rId11"/>
    <p:sldId id="421" r:id="rId12"/>
    <p:sldId id="422" r:id="rId13"/>
    <p:sldId id="458" r:id="rId14"/>
    <p:sldId id="423" r:id="rId15"/>
    <p:sldId id="459" r:id="rId16"/>
    <p:sldId id="424" r:id="rId17"/>
    <p:sldId id="460" r:id="rId18"/>
    <p:sldId id="425" r:id="rId19"/>
    <p:sldId id="461" r:id="rId20"/>
    <p:sldId id="426" r:id="rId21"/>
    <p:sldId id="427" r:id="rId22"/>
    <p:sldId id="462" r:id="rId23"/>
    <p:sldId id="428" r:id="rId24"/>
    <p:sldId id="463" r:id="rId25"/>
    <p:sldId id="429" r:id="rId26"/>
    <p:sldId id="430" r:id="rId27"/>
    <p:sldId id="431" r:id="rId28"/>
    <p:sldId id="432" r:id="rId29"/>
    <p:sldId id="464" r:id="rId30"/>
    <p:sldId id="433" r:id="rId31"/>
    <p:sldId id="434" r:id="rId32"/>
    <p:sldId id="435" r:id="rId33"/>
    <p:sldId id="452" r:id="rId34"/>
    <p:sldId id="436" r:id="rId35"/>
    <p:sldId id="437" r:id="rId36"/>
    <p:sldId id="438" r:id="rId37"/>
    <p:sldId id="439" r:id="rId38"/>
    <p:sldId id="440" r:id="rId39"/>
    <p:sldId id="441" r:id="rId40"/>
    <p:sldId id="442" r:id="rId41"/>
    <p:sldId id="465" r:id="rId42"/>
    <p:sldId id="443" r:id="rId43"/>
    <p:sldId id="444" r:id="rId44"/>
    <p:sldId id="445" r:id="rId45"/>
    <p:sldId id="466" r:id="rId46"/>
    <p:sldId id="446" r:id="rId47"/>
    <p:sldId id="453" r:id="rId48"/>
    <p:sldId id="447" r:id="rId49"/>
    <p:sldId id="448" r:id="rId50"/>
    <p:sldId id="454" r:id="rId51"/>
    <p:sldId id="449" r:id="rId52"/>
    <p:sldId id="467"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10" autoAdjust="0"/>
    <p:restoredTop sz="81695" autoAdjust="0"/>
  </p:normalViewPr>
  <p:slideViewPr>
    <p:cSldViewPr>
      <p:cViewPr varScale="1">
        <p:scale>
          <a:sx n="70" d="100"/>
          <a:sy n="70" d="100"/>
        </p:scale>
        <p:origin x="1771"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5/13/2021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a:t>Banks, Criminal Justice Ethics 5e. SAGE Publishing,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marL="1371600" indent="-457200">
              <a:buFont typeface="+mj-lt"/>
              <a:buAutoNum type="alphaLcParenR"/>
              <a:defRPr sz="2400"/>
            </a:lvl3pPr>
            <a:lvl4pPr marL="1885950" indent="-514350">
              <a:buFont typeface="+mj-lt"/>
              <a:buAutoNum type="romanLcPeriod"/>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a:t>Banks, Criminal Justice Ethics 5e. SAGE Publishing, 2020.</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Banks, Criminal Justice Ethics 5e. SAGE Publishing, 2020.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a:t>Banks, Criminal Justice Ethics 5e. SAGE Publishing, 2020.</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ft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371600" y="3048000"/>
            <a:ext cx="6400800" cy="1752600"/>
          </a:xfrm>
        </p:spPr>
        <p:txBody>
          <a:bodyPr>
            <a:normAutofit/>
          </a:bodyPr>
          <a:lstStyle/>
          <a:p>
            <a:r>
              <a:rPr lang="en-US" dirty="0"/>
              <a:t>Chapter 10: Ethics and </a:t>
            </a:r>
            <a:br>
              <a:rPr lang="en-US" dirty="0"/>
            </a:br>
            <a:r>
              <a:rPr lang="en-US" dirty="0"/>
              <a:t>the “War on Terrorism”</a:t>
            </a: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rmAutofit/>
          </a:bodyPr>
          <a:lstStyle/>
          <a:p>
            <a:r>
              <a:rPr lang="en-US" altLang="en-US" dirty="0"/>
              <a:t>Warfare or Crime Control?</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305800" cy="4375150"/>
          </a:xfrm>
        </p:spPr>
        <p:txBody>
          <a:bodyPr rtlCol="0">
            <a:normAutofit lnSpcReduction="10000"/>
          </a:bodyPr>
          <a:lstStyle/>
          <a:p>
            <a:r>
              <a:rPr lang="en-US" altLang="en-US" sz="2400" dirty="0"/>
              <a:t>Criminal justice system has been judged adequate or inappropriate in War on Terrorism</a:t>
            </a:r>
          </a:p>
          <a:p>
            <a:r>
              <a:rPr lang="en-US" altLang="en-US" sz="2400" dirty="0"/>
              <a:t>United States considers itself “at war,” but does not regard many taken prisoner as prisoners of war who are to be treated in accordance with the rules laid down in the Geneva Conventions (ICRC, 2006).</a:t>
            </a:r>
          </a:p>
          <a:p>
            <a:pPr lvl="1"/>
            <a:r>
              <a:rPr lang="en-US" altLang="en-US" sz="2400" dirty="0"/>
              <a:t>Categorized as unlawful combatants with no Geneva Convention rights</a:t>
            </a:r>
          </a:p>
          <a:p>
            <a:r>
              <a:rPr lang="en-US" altLang="en-US" sz="2400" dirty="0"/>
              <a:t>Detainees held in preventive detention without criminal charge are described as presenting the greatest difficulty because it is considered that they cannot be released or prosecuted and must be held in “prolonged detention.”</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10</a:t>
            </a:fld>
            <a:endParaRPr lang="en-US" altLang="en-US"/>
          </a:p>
        </p:txBody>
      </p:sp>
    </p:spTree>
    <p:extLst>
      <p:ext uri="{BB962C8B-B14F-4D97-AF65-F5344CB8AC3E}">
        <p14:creationId xmlns:p14="http://schemas.microsoft.com/office/powerpoint/2010/main" val="3006009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rmAutofit/>
          </a:bodyPr>
          <a:lstStyle/>
          <a:p>
            <a:r>
              <a:rPr lang="en-US" altLang="en-US" dirty="0"/>
              <a:t>Warfare or Crime Control?</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305800" cy="4375150"/>
          </a:xfrm>
        </p:spPr>
        <p:txBody>
          <a:bodyPr rtlCol="0">
            <a:noAutofit/>
          </a:bodyPr>
          <a:lstStyle/>
          <a:p>
            <a:r>
              <a:rPr lang="en-US" altLang="ja-JP" sz="2000" dirty="0"/>
              <a:t>Wilkinson (2001)</a:t>
            </a:r>
          </a:p>
          <a:p>
            <a:pPr lvl="1"/>
            <a:r>
              <a:rPr lang="en-US" altLang="ja-JP" sz="2000" dirty="0"/>
              <a:t>Provides model that includes following elements:</a:t>
            </a:r>
          </a:p>
          <a:p>
            <a:pPr lvl="2">
              <a:buClr>
                <a:schemeClr val="tx1"/>
              </a:buClr>
            </a:pPr>
            <a:r>
              <a:rPr lang="en-US" altLang="en-US" sz="2000" dirty="0"/>
              <a:t>Avoidance of over-reaction and repression</a:t>
            </a:r>
          </a:p>
          <a:p>
            <a:pPr lvl="2">
              <a:buClr>
                <a:schemeClr val="tx1"/>
              </a:buClr>
            </a:pPr>
            <a:r>
              <a:rPr lang="en-US" altLang="en-US" sz="2000" dirty="0"/>
              <a:t>Avoiding under-reaction</a:t>
            </a:r>
          </a:p>
          <a:p>
            <a:pPr lvl="2">
              <a:buClr>
                <a:schemeClr val="tx1"/>
              </a:buClr>
            </a:pPr>
            <a:r>
              <a:rPr lang="en-US" altLang="en-US" sz="2000" dirty="0"/>
              <a:t>Both government and its security forces must adhere to rule of law because failure to do so will undermine legitimacy and diminish public confidence in the criminal justice system.</a:t>
            </a:r>
          </a:p>
          <a:p>
            <a:pPr lvl="2">
              <a:buClr>
                <a:schemeClr val="tx1"/>
              </a:buClr>
            </a:pPr>
            <a:r>
              <a:rPr lang="en-US" altLang="ja-JP" sz="2000" dirty="0"/>
              <a:t>Government must conduct successful intelligence war.</a:t>
            </a:r>
          </a:p>
          <a:p>
            <a:pPr lvl="2">
              <a:buClr>
                <a:schemeClr val="tx1"/>
              </a:buClr>
            </a:pPr>
            <a:r>
              <a:rPr lang="en-US" altLang="ja-JP" sz="2000" dirty="0"/>
              <a:t>Intelligence agencies must be responsible to civilian authorities and fully accountable</a:t>
            </a:r>
          </a:p>
          <a:p>
            <a:pPr lvl="2">
              <a:buClr>
                <a:schemeClr val="tx1"/>
              </a:buClr>
            </a:pPr>
            <a:r>
              <a:rPr lang="en-US" altLang="ja-JP" sz="2000" dirty="0"/>
              <a:t>Terrorists should be treated as criminals and not afforded any special status as a political prisoner</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11</a:t>
            </a:fld>
            <a:endParaRPr lang="en-US" altLang="en-US"/>
          </a:p>
        </p:txBody>
      </p:sp>
    </p:spTree>
    <p:extLst>
      <p:ext uri="{BB962C8B-B14F-4D97-AF65-F5344CB8AC3E}">
        <p14:creationId xmlns:p14="http://schemas.microsoft.com/office/powerpoint/2010/main" val="1068968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19100" y="609600"/>
            <a:ext cx="8229600" cy="1219200"/>
          </a:xfrm>
        </p:spPr>
        <p:txBody>
          <a:bodyPr>
            <a:normAutofit/>
          </a:bodyPr>
          <a:lstStyle/>
          <a:p>
            <a:r>
              <a:rPr lang="en-US" altLang="en-US" dirty="0"/>
              <a:t>Warfare or Crime Control?</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381000" y="1676400"/>
            <a:ext cx="8305800" cy="4375150"/>
          </a:xfrm>
        </p:spPr>
        <p:txBody>
          <a:bodyPr rtlCol="0">
            <a:noAutofit/>
          </a:bodyPr>
          <a:lstStyle/>
          <a:p>
            <a:r>
              <a:rPr lang="en-US" altLang="en-US" dirty="0"/>
              <a:t>Hoffman (2004)</a:t>
            </a:r>
          </a:p>
          <a:p>
            <a:pPr lvl="1"/>
            <a:r>
              <a:rPr lang="en-US" altLang="en-US" dirty="0"/>
              <a:t>Questions of whether war on terrorism is a war and what nature of war is, are crucial questions</a:t>
            </a:r>
          </a:p>
          <a:p>
            <a:pPr lvl="1"/>
            <a:r>
              <a:rPr lang="en-US" altLang="en-US" dirty="0"/>
              <a:t>Argued that U.S. response to 9/11 has led to attrition of rights</a:t>
            </a:r>
          </a:p>
          <a:p>
            <a:pPr lvl="1"/>
            <a:r>
              <a:rPr lang="en-US" altLang="en-US" dirty="0"/>
              <a:t>Called into question morality of U.S. counterterrorist strategy</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12</a:t>
            </a:fld>
            <a:endParaRPr lang="en-US" altLang="en-US"/>
          </a:p>
        </p:txBody>
      </p:sp>
    </p:spTree>
    <p:extLst>
      <p:ext uri="{BB962C8B-B14F-4D97-AF65-F5344CB8AC3E}">
        <p14:creationId xmlns:p14="http://schemas.microsoft.com/office/powerpoint/2010/main" val="2225579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Warfare or Crime Control?</a:t>
            </a:r>
            <a:endParaRPr lang="en-US" dirty="0"/>
          </a:p>
        </p:txBody>
      </p:sp>
      <p:sp>
        <p:nvSpPr>
          <p:cNvPr id="4" name="Content Placeholder 3"/>
          <p:cNvSpPr>
            <a:spLocks noGrp="1"/>
          </p:cNvSpPr>
          <p:nvPr>
            <p:ph idx="1"/>
          </p:nvPr>
        </p:nvSpPr>
        <p:spPr/>
        <p:txBody>
          <a:bodyPr/>
          <a:lstStyle/>
          <a:p>
            <a:r>
              <a:rPr lang="en-US" altLang="en-US" dirty="0"/>
              <a:t>Blum and </a:t>
            </a:r>
            <a:r>
              <a:rPr lang="en-US" altLang="en-US" dirty="0" err="1"/>
              <a:t>Heymann</a:t>
            </a:r>
            <a:r>
              <a:rPr lang="en-US" altLang="en-US" dirty="0"/>
              <a:t> (2010)</a:t>
            </a:r>
          </a:p>
          <a:p>
            <a:pPr lvl="1"/>
            <a:r>
              <a:rPr lang="en-US" altLang="en-US" dirty="0"/>
              <a:t>Proposed three reasons for adopting war paradigm:</a:t>
            </a:r>
          </a:p>
          <a:p>
            <a:pPr lvl="2"/>
            <a:r>
              <a:rPr lang="en-US" altLang="en-US" dirty="0"/>
              <a:t>Permitted employment of war-like measures concurrently with law enforcement measures</a:t>
            </a:r>
          </a:p>
          <a:p>
            <a:pPr lvl="2"/>
            <a:r>
              <a:rPr lang="en-US" altLang="en-US" dirty="0"/>
              <a:t>Enabled executive branch to exercise wide powers under the authority of the president as commander-in-chief</a:t>
            </a:r>
          </a:p>
          <a:p>
            <a:pPr lvl="2"/>
            <a:r>
              <a:rPr lang="en-US" altLang="en-US" dirty="0"/>
              <a:t>Gave executive leverage to demand almost any resources in furtherance of winning the war</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622183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rmAutofit/>
          </a:bodyPr>
          <a:lstStyle/>
          <a:p>
            <a:r>
              <a:rPr lang="en-US" altLang="en-US" dirty="0"/>
              <a:t>Warfare or Crime Control?</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305800" cy="4375150"/>
          </a:xfrm>
        </p:spPr>
        <p:txBody>
          <a:bodyPr rtlCol="0">
            <a:normAutofit/>
          </a:bodyPr>
          <a:lstStyle/>
          <a:p>
            <a:r>
              <a:rPr lang="en-US" altLang="en-US" dirty="0"/>
              <a:t>Wilkinson (2001) </a:t>
            </a:r>
          </a:p>
          <a:p>
            <a:pPr lvl="1"/>
            <a:r>
              <a:rPr lang="en-US" altLang="en-US" dirty="0"/>
              <a:t>Elaborated “</a:t>
            </a:r>
            <a:r>
              <a:rPr lang="en-US" altLang="en-US" dirty="0" err="1"/>
              <a:t>hard-line</a:t>
            </a:r>
            <a:r>
              <a:rPr lang="en-US" altLang="en-US" dirty="0"/>
              <a:t> approach” to responding to terrorism that remains within boundaries of the criminal justice system</a:t>
            </a:r>
          </a:p>
          <a:p>
            <a:r>
              <a:rPr lang="en-US" altLang="en-US" dirty="0"/>
              <a:t>Ackerman (2004)</a:t>
            </a:r>
          </a:p>
          <a:p>
            <a:pPr lvl="1"/>
            <a:r>
              <a:rPr lang="en-US" altLang="en-US" dirty="0"/>
              <a:t>Argued that U.S. response is not war, but a “state of emergency”</a:t>
            </a:r>
          </a:p>
          <a:p>
            <a:pPr lvl="1"/>
            <a:r>
              <a:rPr lang="en-US" altLang="en-US" dirty="0"/>
              <a:t>Concept located in constitutions of many states in time of war or national emergency</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14</a:t>
            </a:fld>
            <a:endParaRPr lang="en-US" altLang="en-US"/>
          </a:p>
        </p:txBody>
      </p:sp>
    </p:spTree>
    <p:extLst>
      <p:ext uri="{BB962C8B-B14F-4D97-AF65-F5344CB8AC3E}">
        <p14:creationId xmlns:p14="http://schemas.microsoft.com/office/powerpoint/2010/main" val="1135177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Warfare or Crime Control?</a:t>
            </a:r>
            <a:endParaRPr lang="en-US" dirty="0"/>
          </a:p>
        </p:txBody>
      </p:sp>
      <p:sp>
        <p:nvSpPr>
          <p:cNvPr id="4" name="Content Placeholder 3"/>
          <p:cNvSpPr>
            <a:spLocks noGrp="1"/>
          </p:cNvSpPr>
          <p:nvPr>
            <p:ph idx="1"/>
          </p:nvPr>
        </p:nvSpPr>
        <p:spPr/>
        <p:txBody>
          <a:bodyPr>
            <a:normAutofit/>
          </a:bodyPr>
          <a:lstStyle/>
          <a:p>
            <a:r>
              <a:rPr lang="en-US" altLang="en-US" dirty="0"/>
              <a:t>Blum and </a:t>
            </a:r>
            <a:r>
              <a:rPr lang="en-US" altLang="en-US" dirty="0" err="1"/>
              <a:t>Heymann</a:t>
            </a:r>
            <a:r>
              <a:rPr lang="en-US" altLang="en-US" dirty="0"/>
              <a:t> (2010)</a:t>
            </a:r>
          </a:p>
          <a:p>
            <a:pPr lvl="1"/>
            <a:r>
              <a:rPr lang="en-US" altLang="en-US" dirty="0"/>
              <a:t>Suggested new paradigm that is neither warfare nor law; enforcement is required because international terrorism does not easily fit within either alternative paradigm</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078752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rmAutofit/>
          </a:bodyPr>
          <a:lstStyle/>
          <a:p>
            <a:r>
              <a:rPr lang="en-US" altLang="en-US" dirty="0"/>
              <a:t>Warfare or Crime Control?</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305800" cy="4375150"/>
          </a:xfrm>
        </p:spPr>
        <p:txBody>
          <a:bodyPr rtlCol="0">
            <a:normAutofit/>
          </a:bodyPr>
          <a:lstStyle/>
          <a:p>
            <a:r>
              <a:rPr lang="en-US" altLang="en-US" dirty="0"/>
              <a:t>Since 9/11, there has been a debate regarding the extent of permissible restrictions on rights and freedoms perceived “necessary” to prosecute the War on Terrorism</a:t>
            </a:r>
          </a:p>
          <a:p>
            <a:r>
              <a:rPr lang="en-US" altLang="en-US" dirty="0"/>
              <a:t>Wilkinson (2006)</a:t>
            </a:r>
          </a:p>
          <a:p>
            <a:pPr lvl="1"/>
            <a:r>
              <a:rPr lang="en-US" altLang="en-US" dirty="0"/>
              <a:t>Pointed out the belief that terrorists must be suppressed “with crushing military force” on the assumption that “the only good terrorist is a dead terrorist” (p. 63)</a:t>
            </a:r>
          </a:p>
          <a:p>
            <a:pPr lvl="1"/>
            <a:r>
              <a:rPr lang="en-US" altLang="en-US" dirty="0"/>
              <a:t>Cited examples of measures taken in Italy during the 1970s</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16</a:t>
            </a:fld>
            <a:endParaRPr lang="en-US" altLang="en-US"/>
          </a:p>
        </p:txBody>
      </p:sp>
    </p:spTree>
    <p:extLst>
      <p:ext uri="{BB962C8B-B14F-4D97-AF65-F5344CB8AC3E}">
        <p14:creationId xmlns:p14="http://schemas.microsoft.com/office/powerpoint/2010/main" val="13776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Warfare or Crime Control?</a:t>
            </a:r>
            <a:endParaRPr lang="en-US" dirty="0"/>
          </a:p>
        </p:txBody>
      </p:sp>
      <p:sp>
        <p:nvSpPr>
          <p:cNvPr id="4" name="Content Placeholder 3"/>
          <p:cNvSpPr>
            <a:spLocks noGrp="1"/>
          </p:cNvSpPr>
          <p:nvPr>
            <p:ph idx="1"/>
          </p:nvPr>
        </p:nvSpPr>
        <p:spPr/>
        <p:txBody>
          <a:bodyPr/>
          <a:lstStyle/>
          <a:p>
            <a:r>
              <a:rPr lang="en-US" altLang="en-US" dirty="0"/>
              <a:t>U.S. response to terrorism has included enactment of the </a:t>
            </a:r>
            <a:r>
              <a:rPr lang="en-US" altLang="en-US" dirty="0" err="1"/>
              <a:t>Partriot</a:t>
            </a:r>
            <a:r>
              <a:rPr lang="en-US" altLang="en-US" dirty="0"/>
              <a:t> Act</a:t>
            </a:r>
          </a:p>
          <a:p>
            <a:pPr lvl="1"/>
            <a:r>
              <a:rPr lang="en-US" altLang="en-US" dirty="0"/>
              <a:t>Also, package of measures forming part of overall counterterrorist strategy impacted rights and freedoms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839120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685800" y="757093"/>
            <a:ext cx="7848600" cy="838200"/>
          </a:xfrm>
        </p:spPr>
        <p:txBody>
          <a:bodyPr>
            <a:normAutofit/>
          </a:bodyPr>
          <a:lstStyle/>
          <a:p>
            <a:r>
              <a:rPr lang="en-US" altLang="en-US" dirty="0"/>
              <a:t>Warfare or Crime Control?</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73364" y="1595292"/>
            <a:ext cx="8305800" cy="4653107"/>
          </a:xfrm>
        </p:spPr>
        <p:txBody>
          <a:bodyPr rtlCol="0">
            <a:noAutofit/>
          </a:bodyPr>
          <a:lstStyle/>
          <a:p>
            <a:pPr fontAlgn="auto">
              <a:spcAft>
                <a:spcPts val="0"/>
              </a:spcAft>
              <a:defRPr/>
            </a:pPr>
            <a:r>
              <a:rPr lang="en-US" altLang="en-US" dirty="0"/>
              <a:t>Response to terrorism presented by series of measures designed to ensure security of nation</a:t>
            </a:r>
          </a:p>
          <a:p>
            <a:pPr fontAlgn="auto">
              <a:spcAft>
                <a:spcPts val="0"/>
              </a:spcAft>
              <a:defRPr/>
            </a:pPr>
            <a:r>
              <a:rPr lang="en-US" altLang="en-US" dirty="0"/>
              <a:t>Kleinig (2011)</a:t>
            </a:r>
          </a:p>
          <a:p>
            <a:pPr lvl="1" fontAlgn="auto">
              <a:spcAft>
                <a:spcPts val="0"/>
              </a:spcAft>
              <a:defRPr/>
            </a:pPr>
            <a:r>
              <a:rPr lang="en-US" altLang="en-US" dirty="0"/>
              <a:t>Notion of national security quite problematic</a:t>
            </a:r>
          </a:p>
          <a:p>
            <a:pPr lvl="1" fontAlgn="auto">
              <a:spcAft>
                <a:spcPts val="0"/>
              </a:spcAft>
              <a:defRPr/>
            </a:pPr>
            <a:r>
              <a:rPr lang="en-US" altLang="en-US" dirty="0"/>
              <a:t>Rarely defined in law</a:t>
            </a:r>
          </a:p>
          <a:p>
            <a:pPr lvl="1" fontAlgn="auto">
              <a:spcAft>
                <a:spcPts val="0"/>
              </a:spcAft>
              <a:defRPr/>
            </a:pPr>
            <a:r>
              <a:rPr lang="en-US" altLang="en-US" dirty="0"/>
              <a:t>Viewed concept as linked to absence of threat, fear, or sense of insecurity</a:t>
            </a:r>
          </a:p>
          <a:p>
            <a:pPr lvl="1" fontAlgn="auto">
              <a:spcAft>
                <a:spcPts val="0"/>
              </a:spcAft>
              <a:defRPr/>
            </a:pPr>
            <a:r>
              <a:rPr lang="en-US" altLang="en-US" dirty="0"/>
              <a:t>Tendency of governments to give concept wide meaning</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18</a:t>
            </a:fld>
            <a:endParaRPr lang="en-US" altLang="en-US"/>
          </a:p>
        </p:txBody>
      </p:sp>
    </p:spTree>
    <p:extLst>
      <p:ext uri="{BB962C8B-B14F-4D97-AF65-F5344CB8AC3E}">
        <p14:creationId xmlns:p14="http://schemas.microsoft.com/office/powerpoint/2010/main" val="494969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Warfare or Crime Control?</a:t>
            </a:r>
            <a:endParaRPr lang="en-US" dirty="0"/>
          </a:p>
        </p:txBody>
      </p:sp>
      <p:sp>
        <p:nvSpPr>
          <p:cNvPr id="4" name="Content Placeholder 3"/>
          <p:cNvSpPr>
            <a:spLocks noGrp="1"/>
          </p:cNvSpPr>
          <p:nvPr>
            <p:ph idx="1"/>
          </p:nvPr>
        </p:nvSpPr>
        <p:spPr/>
        <p:txBody>
          <a:bodyPr/>
          <a:lstStyle/>
          <a:p>
            <a:pPr fontAlgn="auto">
              <a:spcAft>
                <a:spcPts val="0"/>
              </a:spcAft>
              <a:defRPr/>
            </a:pPr>
            <a:r>
              <a:rPr lang="en-US" altLang="en-US" dirty="0"/>
              <a:t>Wilson (2005)</a:t>
            </a:r>
          </a:p>
          <a:p>
            <a:pPr lvl="1" fontAlgn="auto">
              <a:spcAft>
                <a:spcPts val="0"/>
              </a:spcAft>
              <a:defRPr/>
            </a:pPr>
            <a:r>
              <a:rPr lang="en-US" altLang="en-US" dirty="0"/>
              <a:t>Saw distinct policy dichotomy between security and rights</a:t>
            </a:r>
          </a:p>
          <a:p>
            <a:pPr fontAlgn="auto">
              <a:spcAft>
                <a:spcPts val="0"/>
              </a:spcAft>
              <a:defRPr/>
            </a:pPr>
            <a:r>
              <a:rPr lang="en-US" altLang="en-US" dirty="0" err="1"/>
              <a:t>Luban</a:t>
            </a:r>
            <a:r>
              <a:rPr lang="en-US" altLang="en-US" dirty="0"/>
              <a:t> (as cited in Wilson, 2005)</a:t>
            </a:r>
          </a:p>
          <a:p>
            <a:pPr lvl="1" fontAlgn="auto">
              <a:spcAft>
                <a:spcPts val="0"/>
              </a:spcAft>
              <a:defRPr/>
            </a:pPr>
            <a:r>
              <a:rPr lang="en-US" altLang="en-US" dirty="0"/>
              <a:t>Suggested it is wrong to focus on whether democratic freedoms should be sacrificed in the interests of national security</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3720355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99CE669-42CC-476E-90ED-F28F50D81799}"/>
              </a:ext>
            </a:extLst>
          </p:cNvPr>
          <p:cNvSpPr>
            <a:spLocks noGrp="1" noChangeArrowheads="1"/>
          </p:cNvSpPr>
          <p:nvPr>
            <p:ph type="title"/>
          </p:nvPr>
        </p:nvSpPr>
        <p:spPr>
          <a:xfrm>
            <a:off x="533400" y="762000"/>
            <a:ext cx="8077200" cy="1143000"/>
          </a:xfrm>
        </p:spPr>
        <p:txBody>
          <a:bodyPr>
            <a:normAutofit/>
          </a:bodyPr>
          <a:lstStyle/>
          <a:p>
            <a:r>
              <a:rPr lang="en-US" altLang="en-US" dirty="0"/>
              <a:t>Defining Terrorism</a:t>
            </a:r>
          </a:p>
        </p:txBody>
      </p:sp>
      <p:sp>
        <p:nvSpPr>
          <p:cNvPr id="13315" name="Rectangle 3">
            <a:extLst>
              <a:ext uri="{FF2B5EF4-FFF2-40B4-BE49-F238E27FC236}">
                <a16:creationId xmlns:a16="http://schemas.microsoft.com/office/drawing/2014/main" id="{BA65869C-DC82-4CF6-A369-C50DFF7B4BCA}"/>
              </a:ext>
            </a:extLst>
          </p:cNvPr>
          <p:cNvSpPr>
            <a:spLocks noGrp="1" noChangeArrowheads="1"/>
          </p:cNvSpPr>
          <p:nvPr>
            <p:ph idx="1"/>
          </p:nvPr>
        </p:nvSpPr>
        <p:spPr>
          <a:xfrm>
            <a:off x="457200" y="1905000"/>
            <a:ext cx="8262938" cy="4495800"/>
          </a:xfrm>
        </p:spPr>
        <p:txBody>
          <a:bodyPr>
            <a:normAutofit/>
          </a:bodyPr>
          <a:lstStyle/>
          <a:p>
            <a:r>
              <a:rPr lang="en-US" altLang="en-US" sz="2400" dirty="0"/>
              <a:t>Defining terrorism is problematic, and there are several “official” and legal definitions in addition to those suggested by researchers and commentators.</a:t>
            </a:r>
          </a:p>
          <a:p>
            <a:r>
              <a:rPr lang="en-US" altLang="en-US" sz="2400" dirty="0"/>
              <a:t>Some definitions focus only on terrorism carried out by individuals and groups and ignore state terrorism altogether.</a:t>
            </a:r>
          </a:p>
          <a:p>
            <a:pPr lvl="1"/>
            <a:r>
              <a:rPr lang="en-US" altLang="en-US" sz="2400" dirty="0"/>
              <a:t>Others emphasize political objective of terrorist acts; and still others frame terrorist acts as criminal events and downplay political motivations. </a:t>
            </a:r>
          </a:p>
          <a:p>
            <a:r>
              <a:rPr lang="en-US" altLang="en-US" sz="2400" dirty="0"/>
              <a:t>One factor among all is that terrorism is a method or means of achieving an objective.</a:t>
            </a:r>
          </a:p>
        </p:txBody>
      </p:sp>
      <p:sp>
        <p:nvSpPr>
          <p:cNvPr id="3" name="Slide Number Placeholder 2">
            <a:extLst>
              <a:ext uri="{FF2B5EF4-FFF2-40B4-BE49-F238E27FC236}">
                <a16:creationId xmlns:a16="http://schemas.microsoft.com/office/drawing/2014/main" id="{26BE041A-0FA8-450F-99BC-7F3FFBCA2668}"/>
              </a:ext>
            </a:extLst>
          </p:cNvPr>
          <p:cNvSpPr>
            <a:spLocks noGrp="1"/>
          </p:cNvSpPr>
          <p:nvPr>
            <p:ph type="sldNum" sz="quarter" idx="12"/>
          </p:nvPr>
        </p:nvSpPr>
        <p:spPr/>
        <p:txBody>
          <a:bodyPr/>
          <a:lstStyle/>
          <a:p>
            <a:fld id="{D1DE8B5B-AEB0-4E55-AA95-6476F914F479}" type="slidenum">
              <a:rPr lang="en-US" altLang="en-US" smtClean="0"/>
              <a:pPr/>
              <a:t>2</a:t>
            </a:fld>
            <a:endParaRPr lang="en-US" altLang="en-US"/>
          </a:p>
        </p:txBody>
      </p:sp>
    </p:spTree>
    <p:extLst>
      <p:ext uri="{BB962C8B-B14F-4D97-AF65-F5344CB8AC3E}">
        <p14:creationId xmlns:p14="http://schemas.microsoft.com/office/powerpoint/2010/main" val="915019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609600" y="761999"/>
            <a:ext cx="7239000" cy="867138"/>
          </a:xfrm>
        </p:spPr>
        <p:txBody>
          <a:bodyPr>
            <a:normAutofit/>
          </a:bodyPr>
          <a:lstStyle/>
          <a:p>
            <a:r>
              <a:rPr lang="en-US" altLang="en-US" dirty="0"/>
              <a:t>Warfare or Crime Control?</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447800"/>
            <a:ext cx="8305800" cy="4800600"/>
          </a:xfrm>
        </p:spPr>
        <p:txBody>
          <a:bodyPr rtlCol="0">
            <a:noAutofit/>
          </a:bodyPr>
          <a:lstStyle/>
          <a:p>
            <a:r>
              <a:rPr lang="en-US" altLang="en-US" sz="2000" dirty="0"/>
              <a:t>Some believe it is misconceived to represent the issue of rights and restrictions or security and liberties in terms of achieving balance.</a:t>
            </a:r>
          </a:p>
          <a:p>
            <a:r>
              <a:rPr lang="en-US" altLang="en-US" sz="2000" dirty="0"/>
              <a:t>Dworkin (2006)</a:t>
            </a:r>
          </a:p>
          <a:p>
            <a:pPr lvl="1"/>
            <a:r>
              <a:rPr lang="en-US" altLang="en-US" sz="2000" dirty="0"/>
              <a:t>Maintained that an appropriate response is to ask what justice requires</a:t>
            </a:r>
          </a:p>
          <a:p>
            <a:pPr lvl="1"/>
            <a:r>
              <a:rPr lang="en-US" altLang="en-US" sz="2000" dirty="0"/>
              <a:t>Contended that the government must treat everyone as having equal status and with equal concern</a:t>
            </a:r>
          </a:p>
          <a:p>
            <a:pPr lvl="1"/>
            <a:r>
              <a:rPr lang="en-US" altLang="en-US" sz="2000" dirty="0"/>
              <a:t>If the system unfairly targets non-U.S. citizens it must satisfy two requirements:</a:t>
            </a:r>
          </a:p>
          <a:p>
            <a:pPr lvl="2"/>
            <a:r>
              <a:rPr lang="en-US" altLang="en-US" sz="2000" dirty="0"/>
              <a:t>Must acknowledge that it is differentiating suspects unjustly for security reasons</a:t>
            </a:r>
          </a:p>
          <a:p>
            <a:pPr lvl="2"/>
            <a:r>
              <a:rPr lang="en-US" altLang="en-US" sz="2000" dirty="0"/>
              <a:t>Must diminish injustice by permitting only minimum curtailment of rights possible</a:t>
            </a:r>
          </a:p>
          <a:p>
            <a:pPr lvl="1"/>
            <a:r>
              <a:rPr lang="en-US" altLang="en-US" sz="2000" dirty="0"/>
              <a:t>Argued that the Patriot Act does satisfy conditions</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20</a:t>
            </a:fld>
            <a:endParaRPr lang="en-US" altLang="en-US"/>
          </a:p>
        </p:txBody>
      </p:sp>
    </p:spTree>
    <p:extLst>
      <p:ext uri="{BB962C8B-B14F-4D97-AF65-F5344CB8AC3E}">
        <p14:creationId xmlns:p14="http://schemas.microsoft.com/office/powerpoint/2010/main" val="546555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964045" y="685800"/>
            <a:ext cx="7315200" cy="838200"/>
          </a:xfrm>
        </p:spPr>
        <p:txBody>
          <a:bodyPr>
            <a:normAutofit/>
          </a:bodyPr>
          <a:lstStyle/>
          <a:p>
            <a:r>
              <a:rPr lang="en-US" altLang="en-US" dirty="0"/>
              <a:t>Warfare or Crime Control?</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68745" y="1447800"/>
            <a:ext cx="8305800" cy="4375150"/>
          </a:xfrm>
        </p:spPr>
        <p:txBody>
          <a:bodyPr rtlCol="0">
            <a:noAutofit/>
          </a:bodyPr>
          <a:lstStyle/>
          <a:p>
            <a:r>
              <a:rPr lang="en-US" altLang="en-US" dirty="0"/>
              <a:t>Kleinig (2011)</a:t>
            </a:r>
          </a:p>
          <a:p>
            <a:pPr lvl="1"/>
            <a:r>
              <a:rPr lang="en-US" altLang="en-US" dirty="0"/>
              <a:t>Questioned whether liberty and security are capable of being balanced as suggested even when taking consequentialist approach</a:t>
            </a:r>
          </a:p>
          <a:p>
            <a:pPr lvl="1"/>
            <a:r>
              <a:rPr lang="en-US" altLang="en-US" dirty="0"/>
              <a:t>Noted that the two values are not equal</a:t>
            </a:r>
          </a:p>
          <a:p>
            <a:pPr lvl="2"/>
            <a:r>
              <a:rPr lang="en-US" altLang="en-US" dirty="0"/>
              <a:t>Restrictions on liberty likely to be more certain than dangers to security</a:t>
            </a:r>
          </a:p>
          <a:p>
            <a:pPr lvl="1"/>
            <a:r>
              <a:rPr lang="en-US" altLang="en-US" dirty="0"/>
              <a:t>Concluded that the notion of balancing is simplistic</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21</a:t>
            </a:fld>
            <a:endParaRPr lang="en-US" altLang="en-US"/>
          </a:p>
        </p:txBody>
      </p:sp>
    </p:spTree>
    <p:extLst>
      <p:ext uri="{BB962C8B-B14F-4D97-AF65-F5344CB8AC3E}">
        <p14:creationId xmlns:p14="http://schemas.microsoft.com/office/powerpoint/2010/main" val="1424226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Warfare or Crime Control?</a:t>
            </a:r>
            <a:endParaRPr lang="en-US" dirty="0"/>
          </a:p>
        </p:txBody>
      </p:sp>
      <p:sp>
        <p:nvSpPr>
          <p:cNvPr id="4" name="Content Placeholder 3"/>
          <p:cNvSpPr>
            <a:spLocks noGrp="1"/>
          </p:cNvSpPr>
          <p:nvPr>
            <p:ph idx="1"/>
          </p:nvPr>
        </p:nvSpPr>
        <p:spPr/>
        <p:txBody>
          <a:bodyPr/>
          <a:lstStyle/>
          <a:p>
            <a:r>
              <a:rPr lang="en-US" altLang="en-US" dirty="0"/>
              <a:t>Freeman (2005)</a:t>
            </a:r>
          </a:p>
          <a:p>
            <a:pPr lvl="1"/>
            <a:r>
              <a:rPr lang="en-US" altLang="en-US" dirty="0"/>
              <a:t>Observed that striking a balance between human rights and security in the age of terrorism is a complex matter</a:t>
            </a:r>
          </a:p>
          <a:p>
            <a:pPr lvl="1"/>
            <a:r>
              <a:rPr lang="en-US" altLang="en-US" dirty="0"/>
              <a:t>Pointed out legislative and judicial oversight may not be sufficient to protect rights and advocated active civil society as a counterbalance to power of state</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294677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1028700" y="723900"/>
            <a:ext cx="7086600" cy="914400"/>
          </a:xfrm>
        </p:spPr>
        <p:txBody>
          <a:bodyPr>
            <a:normAutofit/>
          </a:bodyPr>
          <a:lstStyle/>
          <a:p>
            <a:r>
              <a:rPr lang="en-US" altLang="en-US" dirty="0"/>
              <a:t>Warfare or Crime Control?</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19100" y="1752600"/>
            <a:ext cx="8305800" cy="4375150"/>
          </a:xfrm>
        </p:spPr>
        <p:txBody>
          <a:bodyPr rtlCol="0">
            <a:normAutofit/>
          </a:bodyPr>
          <a:lstStyle/>
          <a:p>
            <a:pPr fontAlgn="auto">
              <a:spcAft>
                <a:spcPts val="0"/>
              </a:spcAft>
              <a:defRPr/>
            </a:pPr>
            <a:r>
              <a:rPr lang="en-US" altLang="en-US" dirty="0" err="1"/>
              <a:t>Teson</a:t>
            </a:r>
            <a:r>
              <a:rPr lang="en-US" altLang="en-US" dirty="0"/>
              <a:t> (2005)</a:t>
            </a:r>
          </a:p>
          <a:p>
            <a:pPr lvl="1" fontAlgn="auto">
              <a:spcAft>
                <a:spcPts val="0"/>
              </a:spcAft>
              <a:defRPr/>
            </a:pPr>
            <a:r>
              <a:rPr lang="en-US" altLang="en-US" dirty="0"/>
              <a:t>Argued that balancing test should be “a security measure is justified if, and only if, the amount of freedom it restricts is necessary to preserve the total system of freedom threatened by internal or external enemies” (p. 64)</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23</a:t>
            </a:fld>
            <a:endParaRPr lang="en-US" altLang="en-US"/>
          </a:p>
        </p:txBody>
      </p:sp>
    </p:spTree>
    <p:extLst>
      <p:ext uri="{BB962C8B-B14F-4D97-AF65-F5344CB8AC3E}">
        <p14:creationId xmlns:p14="http://schemas.microsoft.com/office/powerpoint/2010/main" val="3040082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Warfare or Crime Control?</a:t>
            </a:r>
            <a:endParaRPr lang="en-US" dirty="0"/>
          </a:p>
        </p:txBody>
      </p:sp>
      <p:sp>
        <p:nvSpPr>
          <p:cNvPr id="4" name="Content Placeholder 3"/>
          <p:cNvSpPr>
            <a:spLocks noGrp="1"/>
          </p:cNvSpPr>
          <p:nvPr>
            <p:ph idx="1"/>
          </p:nvPr>
        </p:nvSpPr>
        <p:spPr/>
        <p:txBody>
          <a:bodyPr/>
          <a:lstStyle/>
          <a:p>
            <a:pPr fontAlgn="auto">
              <a:spcAft>
                <a:spcPts val="0"/>
              </a:spcAft>
              <a:defRPr/>
            </a:pPr>
            <a:r>
              <a:rPr lang="en-US" altLang="en-US" dirty="0"/>
              <a:t>Wilkinson (2001)</a:t>
            </a:r>
          </a:p>
          <a:p>
            <a:pPr lvl="1" fontAlgn="auto">
              <a:spcAft>
                <a:spcPts val="0"/>
              </a:spcAft>
              <a:defRPr/>
            </a:pPr>
            <a:r>
              <a:rPr lang="en-US" altLang="en-US" dirty="0"/>
              <a:t>When a terrorist event causes government to take emergency action such as suspending habeas corpus, it runs the risk of alienating citizens and playing into the hands of terrorist tactics.</a:t>
            </a:r>
          </a:p>
          <a:p>
            <a:pPr lvl="1" fontAlgn="auto">
              <a:spcAft>
                <a:spcPts val="0"/>
              </a:spcAft>
              <a:defRPr/>
            </a:pPr>
            <a:r>
              <a:rPr lang="en-US" altLang="en-US" dirty="0"/>
              <a:t>Argued that supporting or condoning violations of human rights and liberal democratic principles undermines respect for international and national laws and places those who advocate or support such violations on the same moral level as terrorists.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3414216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rmAutofit/>
          </a:bodyPr>
          <a:lstStyle/>
          <a:p>
            <a:r>
              <a:rPr lang="en-US" altLang="en-US" dirty="0"/>
              <a:t>Warfare or Crime Control?</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305800" cy="4375150"/>
          </a:xfrm>
        </p:spPr>
        <p:txBody>
          <a:bodyPr rtlCol="0">
            <a:normAutofit lnSpcReduction="10000"/>
          </a:bodyPr>
          <a:lstStyle/>
          <a:p>
            <a:r>
              <a:rPr lang="en-US" altLang="en-US" dirty="0"/>
              <a:t>Ignatieff (2004)</a:t>
            </a:r>
          </a:p>
          <a:p>
            <a:pPr lvl="1"/>
            <a:r>
              <a:rPr lang="en-US" altLang="en-US" dirty="0"/>
              <a:t>Took position between those who argue absolutist terms and those arguing consequentialist approach</a:t>
            </a:r>
          </a:p>
          <a:p>
            <a:pPr lvl="1"/>
            <a:r>
              <a:rPr lang="en-US" altLang="en-US" dirty="0"/>
              <a:t>Noted that democracies commonly permit derogations from guaranteed rights and freedoms in emergencies</a:t>
            </a:r>
          </a:p>
          <a:p>
            <a:pPr lvl="1"/>
            <a:r>
              <a:rPr lang="en-US" altLang="en-US" dirty="0"/>
              <a:t>Set series of tests for leaders</a:t>
            </a:r>
          </a:p>
          <a:p>
            <a:pPr lvl="1"/>
            <a:r>
              <a:rPr lang="en-US" altLang="en-US" dirty="0"/>
              <a:t>View was that if proposed countermeasures fail tests, the War on Terrorism will have to be waged without them</a:t>
            </a:r>
          </a:p>
          <a:p>
            <a:r>
              <a:rPr lang="en-US" altLang="en-US" dirty="0"/>
              <a:t>Wilson (2005)</a:t>
            </a:r>
          </a:p>
          <a:p>
            <a:pPr lvl="1"/>
            <a:r>
              <a:rPr lang="en-US" altLang="en-US" dirty="0"/>
              <a:t>Critiqued Ignatieff’s views</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25</a:t>
            </a:fld>
            <a:endParaRPr lang="en-US" altLang="en-US"/>
          </a:p>
        </p:txBody>
      </p:sp>
    </p:spTree>
    <p:extLst>
      <p:ext uri="{BB962C8B-B14F-4D97-AF65-F5344CB8AC3E}">
        <p14:creationId xmlns:p14="http://schemas.microsoft.com/office/powerpoint/2010/main" val="42674678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rmAutofit/>
          </a:bodyPr>
          <a:lstStyle/>
          <a:p>
            <a:r>
              <a:rPr lang="en-US" altLang="en-US" dirty="0"/>
              <a:t>Warfare or Crime Control?</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305800" cy="4375150"/>
          </a:xfrm>
        </p:spPr>
        <p:txBody>
          <a:bodyPr rtlCol="0">
            <a:normAutofit/>
          </a:bodyPr>
          <a:lstStyle/>
          <a:p>
            <a:r>
              <a:rPr lang="en-US" altLang="en-US" dirty="0"/>
              <a:t>In the debate on restrictions on rights and freedoms, differing perspectives all seek normative framework for government action.</a:t>
            </a:r>
          </a:p>
          <a:p>
            <a:r>
              <a:rPr lang="en-US" altLang="en-US" dirty="0"/>
              <a:t>Striking balance seen by many ethicists as a key issue.</a:t>
            </a:r>
          </a:p>
          <a:p>
            <a:r>
              <a:rPr lang="en-US" altLang="en-US" dirty="0"/>
              <a:t>Waldron (2010)</a:t>
            </a:r>
          </a:p>
          <a:p>
            <a:pPr lvl="1"/>
            <a:r>
              <a:rPr lang="en-US" altLang="en-US" dirty="0"/>
              <a:t>Made an important point that restrictions on rights must amount to plausible means of avoiding future catastrophe.</a:t>
            </a:r>
          </a:p>
          <a:p>
            <a:endParaRPr lang="en-US" altLang="en-US"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26</a:t>
            </a:fld>
            <a:endParaRPr lang="en-US" altLang="en-US"/>
          </a:p>
        </p:txBody>
      </p:sp>
    </p:spTree>
    <p:extLst>
      <p:ext uri="{BB962C8B-B14F-4D97-AF65-F5344CB8AC3E}">
        <p14:creationId xmlns:p14="http://schemas.microsoft.com/office/powerpoint/2010/main" val="4122766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Autofit/>
          </a:bodyPr>
          <a:lstStyle/>
          <a:p>
            <a:r>
              <a:rPr lang="en-US" altLang="en-US" dirty="0"/>
              <a:t>Is Torture Morally Permissible as a Counter-Terrorist Strategy?</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229600" cy="4375150"/>
          </a:xfrm>
        </p:spPr>
        <p:txBody>
          <a:bodyPr rtlCol="0">
            <a:normAutofit fontScale="92500"/>
          </a:bodyPr>
          <a:lstStyle/>
          <a:p>
            <a:r>
              <a:rPr lang="en-US" altLang="en-US" sz="2200" dirty="0"/>
              <a:t>Prisoner mistreatment has been identified in reports written following disclosure of abuses at Abu Ghraib prison, Baghdad.</a:t>
            </a:r>
          </a:p>
          <a:p>
            <a:pPr lvl="1"/>
            <a:r>
              <a:rPr lang="en-US" altLang="en-US" sz="2200" dirty="0"/>
              <a:t>Instances of acts that could be considered torture include raping or beating detainees, among others.</a:t>
            </a:r>
          </a:p>
          <a:p>
            <a:pPr lvl="1"/>
            <a:r>
              <a:rPr lang="en-US" altLang="en-US" sz="2200" dirty="0"/>
              <a:t>Despite a system of authorizations that included requiring endorsement of Defense Secretary in case of some techniques, practices uncovered at Abu Ghraib Prison in Iraq between October and December 2003 clearly exceeded the limits imposed.</a:t>
            </a:r>
          </a:p>
          <a:p>
            <a:r>
              <a:rPr lang="en-US" altLang="en-US" sz="2200" dirty="0"/>
              <a:t>Regardless of U.S-approved coercive interrogation techniques, there is clear evidence that U.S has secretly “rendered” prisoners to countries willing to employ very aggressive techniques to secure information relevant to war on terror (Lue, 2005).</a:t>
            </a:r>
          </a:p>
          <a:p>
            <a:pPr lvl="1"/>
            <a:endParaRPr lang="en-US" altLang="en-US" sz="2000" dirty="0"/>
          </a:p>
          <a:p>
            <a:endParaRPr lang="en-US" altLang="en-US" sz="2400"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27</a:t>
            </a:fld>
            <a:endParaRPr lang="en-US" altLang="en-US"/>
          </a:p>
        </p:txBody>
      </p:sp>
    </p:spTree>
    <p:extLst>
      <p:ext uri="{BB962C8B-B14F-4D97-AF65-F5344CB8AC3E}">
        <p14:creationId xmlns:p14="http://schemas.microsoft.com/office/powerpoint/2010/main" val="25286009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Autofit/>
          </a:bodyPr>
          <a:lstStyle/>
          <a:p>
            <a:r>
              <a:rPr lang="en-US" altLang="en-US" dirty="0"/>
              <a:t>Is Torture Morally Permissible as a Counter-Terrorist Strategy?</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229600" cy="4375150"/>
          </a:xfrm>
        </p:spPr>
        <p:txBody>
          <a:bodyPr rtlCol="0">
            <a:normAutofit/>
          </a:bodyPr>
          <a:lstStyle/>
          <a:p>
            <a:r>
              <a:rPr lang="en-US" altLang="ja-JP" dirty="0" err="1"/>
              <a:t>Khatchadourian</a:t>
            </a:r>
            <a:r>
              <a:rPr lang="en-US" altLang="ja-JP" dirty="0"/>
              <a:t> (2005)</a:t>
            </a:r>
          </a:p>
          <a:p>
            <a:pPr lvl="1"/>
            <a:r>
              <a:rPr lang="en-US" altLang="ja-JP" dirty="0"/>
              <a:t>Argued that even a utilitarian approach would be unable to justify torture in practice and would expressly prohibit torture in principle on the same basis that would cause the state to prohibit the practice of assassination</a:t>
            </a:r>
          </a:p>
          <a:p>
            <a:pPr marL="0" indent="0">
              <a:buNone/>
            </a:pPr>
            <a:endParaRPr lang="en-US" altLang="en-US" sz="2400"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28</a:t>
            </a:fld>
            <a:endParaRPr lang="en-US" altLang="en-US"/>
          </a:p>
        </p:txBody>
      </p:sp>
    </p:spTree>
    <p:extLst>
      <p:ext uri="{BB962C8B-B14F-4D97-AF65-F5344CB8AC3E}">
        <p14:creationId xmlns:p14="http://schemas.microsoft.com/office/powerpoint/2010/main" val="33885137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Is Torture Morally Permissible as a Counter-Terrorist Strategy?</a:t>
            </a:r>
            <a:endParaRPr lang="en-US" dirty="0"/>
          </a:p>
        </p:txBody>
      </p:sp>
      <p:sp>
        <p:nvSpPr>
          <p:cNvPr id="4" name="Content Placeholder 3"/>
          <p:cNvSpPr>
            <a:spLocks noGrp="1"/>
          </p:cNvSpPr>
          <p:nvPr>
            <p:ph idx="1"/>
          </p:nvPr>
        </p:nvSpPr>
        <p:spPr/>
        <p:txBody>
          <a:bodyPr/>
          <a:lstStyle/>
          <a:p>
            <a:r>
              <a:rPr lang="en-US" altLang="ja-JP" dirty="0" err="1"/>
              <a:t>Ignatieff</a:t>
            </a:r>
            <a:r>
              <a:rPr lang="en-US" altLang="ja-JP" dirty="0"/>
              <a:t> (2004)</a:t>
            </a:r>
          </a:p>
          <a:p>
            <a:pPr lvl="1"/>
            <a:r>
              <a:rPr lang="en-US" altLang="ja-JP" dirty="0"/>
              <a:t>Argued that prohibition against torture underpins the liberal democratic project and that eliminating torture as affront to human dignity is the aim of a number of international instruments as well as being the domestic law of most states.</a:t>
            </a:r>
          </a:p>
          <a:p>
            <a:r>
              <a:rPr lang="en-US" altLang="ja-JP" dirty="0"/>
              <a:t>Some people argue that torture is justified under the “ticking time bomb argument.”</a:t>
            </a:r>
            <a:endParaRPr lang="en-US" alt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2461351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DFB31D5-C47B-44A6-BEDC-48140706638D}"/>
              </a:ext>
            </a:extLst>
          </p:cNvPr>
          <p:cNvSpPr>
            <a:spLocks noGrp="1" noChangeArrowheads="1"/>
          </p:cNvSpPr>
          <p:nvPr>
            <p:ph type="title"/>
          </p:nvPr>
        </p:nvSpPr>
        <p:spPr>
          <a:xfrm>
            <a:off x="457200" y="762000"/>
            <a:ext cx="8229600" cy="1143000"/>
          </a:xfrm>
        </p:spPr>
        <p:txBody>
          <a:bodyPr>
            <a:normAutofit/>
          </a:bodyPr>
          <a:lstStyle/>
          <a:p>
            <a:r>
              <a:rPr lang="en-US" altLang="en-US" dirty="0"/>
              <a:t>Defining Terrorism</a:t>
            </a:r>
          </a:p>
        </p:txBody>
      </p:sp>
      <p:sp>
        <p:nvSpPr>
          <p:cNvPr id="14339" name="Rectangle 3">
            <a:extLst>
              <a:ext uri="{FF2B5EF4-FFF2-40B4-BE49-F238E27FC236}">
                <a16:creationId xmlns:a16="http://schemas.microsoft.com/office/drawing/2014/main" id="{BD6DE72F-4078-4B9F-A0F1-DDB89FCB66C6}"/>
              </a:ext>
            </a:extLst>
          </p:cNvPr>
          <p:cNvSpPr>
            <a:spLocks noGrp="1" noChangeArrowheads="1"/>
          </p:cNvSpPr>
          <p:nvPr>
            <p:ph idx="1"/>
          </p:nvPr>
        </p:nvSpPr>
        <p:spPr>
          <a:xfrm>
            <a:off x="457200" y="1905000"/>
            <a:ext cx="8305800" cy="4343400"/>
          </a:xfrm>
        </p:spPr>
        <p:txBody>
          <a:bodyPr>
            <a:normAutofit lnSpcReduction="10000"/>
          </a:bodyPr>
          <a:lstStyle/>
          <a:p>
            <a:pPr fontAlgn="auto">
              <a:spcAft>
                <a:spcPts val="0"/>
              </a:spcAft>
              <a:defRPr/>
            </a:pPr>
            <a:r>
              <a:rPr lang="en-US" altLang="en-US" sz="2400" dirty="0"/>
              <a:t>Multiple definitions indicate number of different acts and motivations (Freeman, 2005).</a:t>
            </a:r>
          </a:p>
          <a:p>
            <a:pPr fontAlgn="auto">
              <a:spcAft>
                <a:spcPts val="0"/>
              </a:spcAft>
              <a:defRPr/>
            </a:pPr>
            <a:r>
              <a:rPr lang="en-US" altLang="en-US" sz="2400" dirty="0"/>
              <a:t>The term “terrorism” conveys moral judgment about the activity of a group of persons. </a:t>
            </a:r>
          </a:p>
          <a:p>
            <a:pPr fontAlgn="auto">
              <a:spcAft>
                <a:spcPts val="0"/>
              </a:spcAft>
              <a:defRPr/>
            </a:pPr>
            <a:r>
              <a:rPr lang="en-US" altLang="en-US" sz="2400" dirty="0"/>
              <a:t>Act of labeling someone “terrorist” transmits moral condemnation.</a:t>
            </a:r>
          </a:p>
          <a:p>
            <a:pPr fontAlgn="auto">
              <a:spcAft>
                <a:spcPts val="0"/>
              </a:spcAft>
              <a:defRPr/>
            </a:pPr>
            <a:r>
              <a:rPr lang="en-US" altLang="en-US" sz="2400" dirty="0"/>
              <a:t>Both the media and government have deployed a new rhetoric of terror constructed from the events of 9/11.</a:t>
            </a:r>
          </a:p>
          <a:p>
            <a:pPr fontAlgn="auto">
              <a:spcAft>
                <a:spcPts val="0"/>
              </a:spcAft>
              <a:defRPr/>
            </a:pPr>
            <a:r>
              <a:rPr lang="en-US" altLang="en-US" sz="2400" dirty="0"/>
              <a:t>A discourse that demonizes all terrorists denies understanding of the terrorist point of view and means that government policies are not scrutinized.</a:t>
            </a:r>
          </a:p>
          <a:p>
            <a:pPr lvl="1"/>
            <a:endParaRPr lang="en-US" altLang="en-US" sz="2000" dirty="0"/>
          </a:p>
        </p:txBody>
      </p:sp>
      <p:sp>
        <p:nvSpPr>
          <p:cNvPr id="3" name="Slide Number Placeholder 2">
            <a:extLst>
              <a:ext uri="{FF2B5EF4-FFF2-40B4-BE49-F238E27FC236}">
                <a16:creationId xmlns:a16="http://schemas.microsoft.com/office/drawing/2014/main" id="{225742B9-469C-41A2-B68A-582A07871FD0}"/>
              </a:ext>
            </a:extLst>
          </p:cNvPr>
          <p:cNvSpPr>
            <a:spLocks noGrp="1"/>
          </p:cNvSpPr>
          <p:nvPr>
            <p:ph type="sldNum" sz="quarter" idx="12"/>
          </p:nvPr>
        </p:nvSpPr>
        <p:spPr/>
        <p:txBody>
          <a:bodyPr/>
          <a:lstStyle/>
          <a:p>
            <a:fld id="{D1DE8B5B-AEB0-4E55-AA95-6476F914F479}" type="slidenum">
              <a:rPr lang="en-US" altLang="en-US" smtClean="0"/>
              <a:pPr/>
              <a:t>3</a:t>
            </a:fld>
            <a:endParaRPr lang="en-US" altLang="en-US"/>
          </a:p>
        </p:txBody>
      </p:sp>
    </p:spTree>
    <p:extLst>
      <p:ext uri="{BB962C8B-B14F-4D97-AF65-F5344CB8AC3E}">
        <p14:creationId xmlns:p14="http://schemas.microsoft.com/office/powerpoint/2010/main" val="28378842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Autofit/>
          </a:bodyPr>
          <a:lstStyle/>
          <a:p>
            <a:r>
              <a:rPr lang="en-US" altLang="en-US" dirty="0"/>
              <a:t>Is Torture Morally Permissible as a Counter-Terrorist Strategy?</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229600" cy="4375150"/>
          </a:xfrm>
        </p:spPr>
        <p:txBody>
          <a:bodyPr rtlCol="0">
            <a:normAutofit/>
          </a:bodyPr>
          <a:lstStyle/>
          <a:p>
            <a:r>
              <a:rPr lang="en-US" altLang="ja-JP" dirty="0"/>
              <a:t>“Ticking Bomb” scenario (TBS)</a:t>
            </a:r>
          </a:p>
          <a:p>
            <a:pPr lvl="1"/>
            <a:r>
              <a:rPr lang="en-US" altLang="ja-JP" dirty="0"/>
              <a:t>Has become a standard argument for the policy that torture is justified</a:t>
            </a:r>
          </a:p>
          <a:p>
            <a:r>
              <a:rPr lang="en-US" altLang="ja-JP" dirty="0"/>
              <a:t>Proponents of moral absolutism in relation to torture—that it can never be morally justified—are commonly confronted with TBS as a counterargument to moral absolutism.</a:t>
            </a:r>
          </a:p>
          <a:p>
            <a:r>
              <a:rPr lang="en-US" altLang="ja-JP" dirty="0"/>
              <a:t>Critics easily rebut assumptions.</a:t>
            </a:r>
          </a:p>
          <a:p>
            <a:pPr marL="0" indent="0">
              <a:buNone/>
            </a:pPr>
            <a:endParaRPr lang="en-US" altLang="en-US" sz="2400"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30</a:t>
            </a:fld>
            <a:endParaRPr lang="en-US" altLang="en-US"/>
          </a:p>
        </p:txBody>
      </p:sp>
    </p:spTree>
    <p:extLst>
      <p:ext uri="{BB962C8B-B14F-4D97-AF65-F5344CB8AC3E}">
        <p14:creationId xmlns:p14="http://schemas.microsoft.com/office/powerpoint/2010/main" val="3527082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Autofit/>
          </a:bodyPr>
          <a:lstStyle/>
          <a:p>
            <a:r>
              <a:rPr lang="en-US" altLang="en-US" dirty="0"/>
              <a:t>Is Torture Morally Permissible as a Counter-Terrorist Strategy?</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229600" cy="4375150"/>
          </a:xfrm>
        </p:spPr>
        <p:txBody>
          <a:bodyPr rtlCol="0">
            <a:normAutofit/>
          </a:bodyPr>
          <a:lstStyle/>
          <a:p>
            <a:pPr>
              <a:lnSpc>
                <a:spcPct val="80000"/>
              </a:lnSpc>
            </a:pPr>
            <a:r>
              <a:rPr lang="en-US" altLang="en-US" sz="2000" dirty="0"/>
              <a:t>Some issues raised by the ticking time bomb argument listed by Kleinig (2005):</a:t>
            </a:r>
          </a:p>
          <a:p>
            <a:pPr lvl="1">
              <a:lnSpc>
                <a:spcPct val="80000"/>
              </a:lnSpc>
              <a:buClr>
                <a:schemeClr val="tx1"/>
              </a:buClr>
            </a:pPr>
            <a:r>
              <a:rPr lang="en-US" altLang="ja-JP" sz="2000" dirty="0"/>
              <a:t>Suggested that there is a known threat – not just possibility or probability</a:t>
            </a:r>
          </a:p>
          <a:p>
            <a:pPr lvl="2">
              <a:lnSpc>
                <a:spcPct val="80000"/>
              </a:lnSpc>
              <a:buClr>
                <a:schemeClr val="tx1"/>
              </a:buClr>
            </a:pPr>
            <a:r>
              <a:rPr lang="en-US" altLang="ja-JP" sz="2000" dirty="0"/>
              <a:t>In practice such high degree of certainty unlikely to occur</a:t>
            </a:r>
          </a:p>
          <a:p>
            <a:pPr lvl="1">
              <a:lnSpc>
                <a:spcPct val="80000"/>
              </a:lnSpc>
              <a:buClr>
                <a:schemeClr val="tx1"/>
              </a:buClr>
            </a:pPr>
            <a:r>
              <a:rPr lang="en-US" altLang="ja-JP" sz="2000" dirty="0"/>
              <a:t>The magnitude of danger is enormous and it is permissible to apply torture but the moral status of any alternative decision is unclear.</a:t>
            </a:r>
          </a:p>
          <a:p>
            <a:pPr lvl="1">
              <a:lnSpc>
                <a:spcPct val="80000"/>
              </a:lnSpc>
              <a:buClr>
                <a:schemeClr val="tx1"/>
              </a:buClr>
            </a:pPr>
            <a:r>
              <a:rPr lang="en-US" altLang="ja-JP" sz="2000" dirty="0"/>
              <a:t>Similarly, there is no moral clarity about whether torture is justified, or excusable or regrettable in these circumstances.</a:t>
            </a:r>
          </a:p>
          <a:p>
            <a:pPr lvl="1">
              <a:lnSpc>
                <a:spcPct val="80000"/>
              </a:lnSpc>
              <a:buClr>
                <a:schemeClr val="tx1"/>
              </a:buClr>
            </a:pPr>
            <a:r>
              <a:rPr lang="en-US" altLang="ja-JP" sz="2000" dirty="0"/>
              <a:t>Would seem essential that the person we intend to torture be the maker of the threat. This is so because moral justification for torture seems much weaker if we encourage him to talk by, for example, torturing his child or his ageing mother in front of him</a:t>
            </a:r>
          </a:p>
          <a:p>
            <a:pPr marL="0" indent="0">
              <a:buNone/>
            </a:pPr>
            <a:endParaRPr lang="en-US" altLang="en-US" sz="2400"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31</a:t>
            </a:fld>
            <a:endParaRPr lang="en-US" altLang="en-US"/>
          </a:p>
        </p:txBody>
      </p:sp>
    </p:spTree>
    <p:extLst>
      <p:ext uri="{BB962C8B-B14F-4D97-AF65-F5344CB8AC3E}">
        <p14:creationId xmlns:p14="http://schemas.microsoft.com/office/powerpoint/2010/main" val="1288029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38727" y="609600"/>
            <a:ext cx="8229600" cy="1219200"/>
          </a:xfrm>
        </p:spPr>
        <p:txBody>
          <a:bodyPr>
            <a:noAutofit/>
          </a:bodyPr>
          <a:lstStyle/>
          <a:p>
            <a:r>
              <a:rPr lang="en-US" altLang="en-US" dirty="0"/>
              <a:t>Is Torture Morally Permissible as a Counter-Terrorist Strategy?</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600363" y="2057400"/>
            <a:ext cx="7906327" cy="3429000"/>
          </a:xfrm>
        </p:spPr>
        <p:txBody>
          <a:bodyPr rtlCol="0">
            <a:noAutofit/>
          </a:bodyPr>
          <a:lstStyle/>
          <a:p>
            <a:pPr fontAlgn="auto">
              <a:spcAft>
                <a:spcPts val="0"/>
              </a:spcAft>
              <a:defRPr/>
            </a:pPr>
            <a:r>
              <a:rPr lang="en-US" altLang="ja-JP" dirty="0"/>
              <a:t>Like Ignatieff, Kleinig (2005)</a:t>
            </a:r>
          </a:p>
          <a:p>
            <a:pPr lvl="1" fontAlgn="auto">
              <a:spcAft>
                <a:spcPts val="0"/>
              </a:spcAft>
              <a:defRPr/>
            </a:pPr>
            <a:r>
              <a:rPr lang="en-US" altLang="ja-JP" dirty="0"/>
              <a:t>Feared routinization of torture</a:t>
            </a:r>
          </a:p>
          <a:p>
            <a:pPr lvl="1" fontAlgn="auto">
              <a:spcAft>
                <a:spcPts val="0"/>
              </a:spcAft>
              <a:defRPr/>
            </a:pPr>
            <a:r>
              <a:rPr lang="en-US" altLang="ja-JP" dirty="0"/>
              <a:t>Pointed out that we are on a slippery slope once torture is accepted as the possible course of action because the ticking bomb argument will inevitably lead to expansion of situations where torture is acceptable. </a:t>
            </a:r>
          </a:p>
          <a:p>
            <a:pPr marL="0" indent="0">
              <a:buNone/>
            </a:pPr>
            <a:endParaRPr lang="en-US" altLang="en-US" sz="2000"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32</a:t>
            </a:fld>
            <a:endParaRPr lang="en-US" altLang="en-US"/>
          </a:p>
        </p:txBody>
      </p:sp>
    </p:spTree>
    <p:extLst>
      <p:ext uri="{BB962C8B-B14F-4D97-AF65-F5344CB8AC3E}">
        <p14:creationId xmlns:p14="http://schemas.microsoft.com/office/powerpoint/2010/main" val="1296374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38727" y="609600"/>
            <a:ext cx="8229600" cy="1219200"/>
          </a:xfrm>
        </p:spPr>
        <p:txBody>
          <a:bodyPr>
            <a:noAutofit/>
          </a:bodyPr>
          <a:lstStyle/>
          <a:p>
            <a:r>
              <a:rPr lang="en-US" altLang="en-US" dirty="0"/>
              <a:t>Is Torture Morally Permissible as a Counter-Terrorist Strategy?</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38727" y="1824182"/>
            <a:ext cx="8229600" cy="4375150"/>
          </a:xfrm>
        </p:spPr>
        <p:txBody>
          <a:bodyPr rtlCol="0">
            <a:noAutofit/>
          </a:bodyPr>
          <a:lstStyle/>
          <a:p>
            <a:pPr fontAlgn="auto">
              <a:spcAft>
                <a:spcPts val="0"/>
              </a:spcAft>
              <a:defRPr/>
            </a:pPr>
            <a:r>
              <a:rPr lang="en-US" altLang="en-US" dirty="0"/>
              <a:t>Reviewing moral legitimacy of torture under TBS, </a:t>
            </a:r>
            <a:r>
              <a:rPr lang="en-US" altLang="en-US" dirty="0" err="1"/>
              <a:t>Ginbar</a:t>
            </a:r>
            <a:r>
              <a:rPr lang="en-US" altLang="en-US" dirty="0"/>
              <a:t> (2008) argued:</a:t>
            </a:r>
          </a:p>
          <a:p>
            <a:pPr lvl="1" fontAlgn="auto">
              <a:spcAft>
                <a:spcPts val="0"/>
              </a:spcAft>
              <a:defRPr/>
            </a:pPr>
            <a:r>
              <a:rPr lang="en-US" altLang="en-US" dirty="0"/>
              <a:t>Not all deontologists would object to using torture in TBS and neither could all consequentialists authorize it</a:t>
            </a:r>
          </a:p>
          <a:p>
            <a:pPr lvl="1" fontAlgn="auto">
              <a:spcAft>
                <a:spcPts val="0"/>
              </a:spcAft>
              <a:defRPr/>
            </a:pPr>
            <a:r>
              <a:rPr lang="en-US" altLang="en-US" dirty="0"/>
              <a:t>While deontologists in general would oppose the use of torture in TBS, non-absolutist deontologists would support torture in what are deemed to be “catastrophic” situations or where “horrendous consequences” would likely be the result of following a strict deontological view.</a:t>
            </a:r>
          </a:p>
          <a:p>
            <a:pPr marL="0" indent="0">
              <a:buNone/>
            </a:pPr>
            <a:endParaRPr lang="en-US" altLang="en-US" sz="2000"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33</a:t>
            </a:fld>
            <a:endParaRPr lang="en-US" altLang="en-US"/>
          </a:p>
        </p:txBody>
      </p:sp>
    </p:spTree>
    <p:extLst>
      <p:ext uri="{BB962C8B-B14F-4D97-AF65-F5344CB8AC3E}">
        <p14:creationId xmlns:p14="http://schemas.microsoft.com/office/powerpoint/2010/main" val="7915329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Autofit/>
          </a:bodyPr>
          <a:lstStyle/>
          <a:p>
            <a:r>
              <a:rPr lang="en-US" altLang="en-US" dirty="0"/>
              <a:t>Is Torture Morally Permissible as a Counter-Terrorist Strategy?</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229600" cy="4375150"/>
          </a:xfrm>
        </p:spPr>
        <p:txBody>
          <a:bodyPr rtlCol="0">
            <a:normAutofit fontScale="85000" lnSpcReduction="20000"/>
          </a:bodyPr>
          <a:lstStyle/>
          <a:p>
            <a:pPr lvl="1"/>
            <a:r>
              <a:rPr lang="en-US" altLang="en-US" dirty="0"/>
              <a:t>The “Slippery slope” argument against using torture asserts that torture would result in worse consequences overall. </a:t>
            </a:r>
          </a:p>
          <a:p>
            <a:pPr lvl="1"/>
            <a:r>
              <a:rPr lang="en-US" altLang="en-US" dirty="0"/>
              <a:t>Practicalities of performing torture should also be unpacked and made explicit.</a:t>
            </a:r>
          </a:p>
          <a:p>
            <a:pPr lvl="1"/>
            <a:r>
              <a:rPr lang="en-US" altLang="en-US" dirty="0"/>
              <a:t>Position of torturer must also be considered.</a:t>
            </a:r>
          </a:p>
          <a:p>
            <a:pPr lvl="1"/>
            <a:r>
              <a:rPr lang="en-US" altLang="en-US" dirty="0"/>
              <a:t>Person acting within the public sphere represents not only himself or herself but all citizens and the state itself.</a:t>
            </a:r>
          </a:p>
          <a:p>
            <a:pPr lvl="1"/>
            <a:r>
              <a:rPr lang="en-US" altLang="en-US" dirty="0"/>
              <a:t>The slippery slope argument in the public sphere is associated with the notion that once permitted in TBS, no line can be drawn against using torture for a wider range of purposes against an increasing proportion of population; for example, against drug dealers or organized crime bosses.</a:t>
            </a:r>
          </a:p>
          <a:p>
            <a:pPr lvl="1"/>
            <a:r>
              <a:rPr lang="en-US" altLang="en-US" dirty="0"/>
              <a:t>State willing to torture in TBS will legitimize an act regarded as illegitimate by all civilized nations and set back worldwide efforts to combat human rights abuses.</a:t>
            </a:r>
          </a:p>
          <a:p>
            <a:pPr marL="0" indent="0">
              <a:buNone/>
            </a:pPr>
            <a:endParaRPr lang="en-US" altLang="en-US" sz="2400"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34</a:t>
            </a:fld>
            <a:endParaRPr lang="en-US" altLang="en-US"/>
          </a:p>
        </p:txBody>
      </p:sp>
    </p:spTree>
    <p:extLst>
      <p:ext uri="{BB962C8B-B14F-4D97-AF65-F5344CB8AC3E}">
        <p14:creationId xmlns:p14="http://schemas.microsoft.com/office/powerpoint/2010/main" val="23420561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rmAutofit/>
          </a:bodyPr>
          <a:lstStyle/>
          <a:p>
            <a:r>
              <a:rPr lang="en-US" altLang="en-US" dirty="0" err="1"/>
              <a:t>Ginbar’s</a:t>
            </a:r>
            <a:r>
              <a:rPr lang="en-US" altLang="en-US" dirty="0"/>
              <a:t> Absolutist Challenge</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229600" cy="4375150"/>
          </a:xfrm>
        </p:spPr>
        <p:txBody>
          <a:bodyPr rtlCol="0">
            <a:normAutofit/>
          </a:bodyPr>
          <a:lstStyle/>
          <a:p>
            <a:r>
              <a:rPr lang="en-US" altLang="en-US" dirty="0" err="1"/>
              <a:t>Brecher</a:t>
            </a:r>
            <a:r>
              <a:rPr lang="en-US" altLang="en-US" dirty="0"/>
              <a:t> (2007)</a:t>
            </a:r>
          </a:p>
          <a:p>
            <a:pPr lvl="1"/>
            <a:r>
              <a:rPr lang="en-US" altLang="en-US" dirty="0"/>
              <a:t>Critiqued TBS as “fantasy derived from philosophers’ thought-experiments which are usually designed to test limits of moral theory” (p. 9)</a:t>
            </a:r>
          </a:p>
          <a:p>
            <a:pPr lvl="1"/>
            <a:r>
              <a:rPr lang="en-US" altLang="en-US" dirty="0"/>
              <a:t>TBS is a purely hypothetical case that lacks plausibility in reality</a:t>
            </a:r>
          </a:p>
          <a:p>
            <a:pPr lvl="1"/>
            <a:r>
              <a:rPr lang="en-US" altLang="en-US" dirty="0"/>
              <a:t>Believed preponderance of evidence suggests that torture is not an effective method of securing information</a:t>
            </a:r>
          </a:p>
          <a:p>
            <a:pPr marL="0" indent="0">
              <a:buNone/>
            </a:pPr>
            <a:endParaRPr lang="en-US" altLang="en-US"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35</a:t>
            </a:fld>
            <a:endParaRPr lang="en-US" altLang="en-US"/>
          </a:p>
        </p:txBody>
      </p:sp>
    </p:spTree>
    <p:extLst>
      <p:ext uri="{BB962C8B-B14F-4D97-AF65-F5344CB8AC3E}">
        <p14:creationId xmlns:p14="http://schemas.microsoft.com/office/powerpoint/2010/main" val="25747367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95400"/>
          </a:xfrm>
        </p:spPr>
        <p:txBody>
          <a:bodyPr>
            <a:noAutofit/>
          </a:bodyPr>
          <a:lstStyle/>
          <a:p>
            <a:r>
              <a:rPr lang="en-US" altLang="en-US" dirty="0"/>
              <a:t>Is Torture Morally Permissible as a Counter-Terrorist Strategy?</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2057400"/>
            <a:ext cx="8229600" cy="4298950"/>
          </a:xfrm>
        </p:spPr>
        <p:txBody>
          <a:bodyPr rtlCol="0">
            <a:normAutofit/>
          </a:bodyPr>
          <a:lstStyle/>
          <a:p>
            <a:r>
              <a:rPr lang="en-US" altLang="ja-JP" dirty="0"/>
              <a:t>U.S. Military Field Manual prohibits coercive techniques.</a:t>
            </a:r>
          </a:p>
          <a:p>
            <a:r>
              <a:rPr lang="en-US" altLang="ja-JP" dirty="0" err="1"/>
              <a:t>Brecher</a:t>
            </a:r>
            <a:r>
              <a:rPr lang="en-US" altLang="ja-JP" dirty="0"/>
              <a:t> (2007)</a:t>
            </a:r>
          </a:p>
          <a:p>
            <a:pPr lvl="1"/>
            <a:r>
              <a:rPr lang="en-US" altLang="ja-JP" dirty="0"/>
              <a:t>Suggested that a terrorist held captive in TBS will adopt a strategy based on several factors.</a:t>
            </a:r>
          </a:p>
          <a:p>
            <a:pPr lvl="1"/>
            <a:r>
              <a:rPr lang="en-US" altLang="ja-JP" dirty="0"/>
              <a:t>Followed that a terrorist is likely to adopt a strategy of lying or just holding out and keeping silent.</a:t>
            </a:r>
          </a:p>
          <a:p>
            <a:pPr lvl="1"/>
            <a:r>
              <a:rPr lang="en-US" altLang="ja-JP" dirty="0"/>
              <a:t>They might decide to tell series of lies about location.</a:t>
            </a:r>
          </a:p>
          <a:p>
            <a:pPr lvl="1"/>
            <a:r>
              <a:rPr lang="en-US" altLang="ja-JP" dirty="0"/>
              <a:t>The time frame associated with TBS seems inconsistent with assumptions.</a:t>
            </a:r>
          </a:p>
          <a:p>
            <a:pPr marL="0" indent="0">
              <a:buNone/>
            </a:pPr>
            <a:endParaRPr lang="en-US" altLang="en-US" sz="2400"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36</a:t>
            </a:fld>
            <a:endParaRPr lang="en-US" altLang="en-US"/>
          </a:p>
        </p:txBody>
      </p:sp>
    </p:spTree>
    <p:extLst>
      <p:ext uri="{BB962C8B-B14F-4D97-AF65-F5344CB8AC3E}">
        <p14:creationId xmlns:p14="http://schemas.microsoft.com/office/powerpoint/2010/main" val="3799890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95400"/>
          </a:xfrm>
        </p:spPr>
        <p:txBody>
          <a:bodyPr>
            <a:noAutofit/>
          </a:bodyPr>
          <a:lstStyle/>
          <a:p>
            <a:r>
              <a:rPr lang="en-US" altLang="en-US" dirty="0"/>
              <a:t>The Slippery Slope Argument Against Torture</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2057400"/>
            <a:ext cx="8229600" cy="4298950"/>
          </a:xfrm>
        </p:spPr>
        <p:txBody>
          <a:bodyPr rtlCol="0">
            <a:normAutofit fontScale="92500"/>
          </a:bodyPr>
          <a:lstStyle/>
          <a:p>
            <a:r>
              <a:rPr lang="en-US" altLang="en-US" sz="2200" dirty="0"/>
              <a:t>Associated with the notion that once permitted in TBS, no line can be drawn against using torture for a wider range of purposes against an increasing proportion of population </a:t>
            </a:r>
          </a:p>
          <a:p>
            <a:r>
              <a:rPr lang="en-US" altLang="en-US" sz="2200" dirty="0"/>
              <a:t>Argued that torture will become an institutionalized tool involving array of social institutions.</a:t>
            </a:r>
          </a:p>
          <a:p>
            <a:r>
              <a:rPr lang="en-US" altLang="en-US" sz="2200" dirty="0"/>
              <a:t>When the state elects to use torture, this can be said to constitute a victory for terrorism as the state departs from the norms of conduct.</a:t>
            </a:r>
          </a:p>
          <a:p>
            <a:r>
              <a:rPr lang="en-US" altLang="en-US" sz="2200" dirty="0" err="1"/>
              <a:t>Brecher</a:t>
            </a:r>
            <a:r>
              <a:rPr lang="en-US" altLang="en-US" sz="2200" dirty="0"/>
              <a:t> (2007)</a:t>
            </a:r>
          </a:p>
          <a:p>
            <a:pPr lvl="1"/>
            <a:r>
              <a:rPr lang="en-US" altLang="en-US" sz="2200" dirty="0"/>
              <a:t>Believed that torture will become institutionalized and a step on the slippery slope</a:t>
            </a:r>
          </a:p>
          <a:p>
            <a:pPr lvl="1"/>
            <a:r>
              <a:rPr lang="en-US" altLang="en-US" sz="2200" dirty="0"/>
              <a:t>Believed that the impact of torture warrants on the system would be unimaginable</a:t>
            </a:r>
          </a:p>
          <a:p>
            <a:pPr marL="0" indent="0">
              <a:buNone/>
            </a:pPr>
            <a:endParaRPr lang="en-US" altLang="en-US" sz="2400"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37</a:t>
            </a:fld>
            <a:endParaRPr lang="en-US" altLang="en-US"/>
          </a:p>
        </p:txBody>
      </p:sp>
    </p:spTree>
    <p:extLst>
      <p:ext uri="{BB962C8B-B14F-4D97-AF65-F5344CB8AC3E}">
        <p14:creationId xmlns:p14="http://schemas.microsoft.com/office/powerpoint/2010/main" val="40046920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95400"/>
          </a:xfrm>
        </p:spPr>
        <p:txBody>
          <a:bodyPr>
            <a:noAutofit/>
          </a:bodyPr>
          <a:lstStyle/>
          <a:p>
            <a:r>
              <a:rPr lang="en-US" altLang="en-US" dirty="0"/>
              <a:t>Is Torture Morally Permissible as a Counter-Terrorist Strategy?</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2057400"/>
            <a:ext cx="8229600" cy="4298950"/>
          </a:xfrm>
        </p:spPr>
        <p:txBody>
          <a:bodyPr rtlCol="0">
            <a:normAutofit/>
          </a:bodyPr>
          <a:lstStyle/>
          <a:p>
            <a:r>
              <a:rPr lang="en-US" altLang="ja-JP" sz="2000" dirty="0"/>
              <a:t>Only legal model of torture exists in Israel</a:t>
            </a:r>
          </a:p>
          <a:p>
            <a:pPr lvl="1"/>
            <a:r>
              <a:rPr lang="en-US" altLang="ja-JP" sz="2000" dirty="0"/>
              <a:t>First model applied between 1987 and 1999 after the government adopted recommendations of the Landau Commission </a:t>
            </a:r>
          </a:p>
          <a:p>
            <a:pPr lvl="1"/>
            <a:r>
              <a:rPr lang="en-US" altLang="ja-JP" sz="2000" dirty="0"/>
              <a:t>In 1999, the Israeli Supreme Court ruled defense of necessity to criminal conduct was available to those accused of torture</a:t>
            </a:r>
          </a:p>
          <a:p>
            <a:pPr lvl="2"/>
            <a:r>
              <a:rPr lang="en-US" altLang="ja-JP" sz="2000" dirty="0"/>
              <a:t>Could not be used to authorize, only excuse it</a:t>
            </a:r>
          </a:p>
          <a:p>
            <a:r>
              <a:rPr lang="en-US" altLang="ja-JP" sz="2000" dirty="0"/>
              <a:t>Ignatieff (2004)</a:t>
            </a:r>
          </a:p>
          <a:p>
            <a:pPr lvl="1"/>
            <a:r>
              <a:rPr lang="en-US" altLang="ja-JP" sz="2000" dirty="0"/>
              <a:t>Proposed that the practice of torture cannot be condoned in war on terror “for torture, when committed by a state, expresses the states ultimate view that human beings are expendable” (p. 143)</a:t>
            </a:r>
            <a:endParaRPr lang="en-US" altLang="en-US" sz="2000" dirty="0"/>
          </a:p>
          <a:p>
            <a:pPr marL="0" indent="0">
              <a:buNone/>
            </a:pPr>
            <a:endParaRPr lang="en-US" altLang="en-US" sz="2000"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38</a:t>
            </a:fld>
            <a:endParaRPr lang="en-US" altLang="en-US"/>
          </a:p>
        </p:txBody>
      </p:sp>
    </p:spTree>
    <p:extLst>
      <p:ext uri="{BB962C8B-B14F-4D97-AF65-F5344CB8AC3E}">
        <p14:creationId xmlns:p14="http://schemas.microsoft.com/office/powerpoint/2010/main" val="15850656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rmAutofit/>
          </a:bodyPr>
          <a:lstStyle/>
          <a:p>
            <a:r>
              <a:rPr lang="en-US" altLang="en-US" dirty="0"/>
              <a:t>The Morality of Targeted Killing</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229600" cy="4375150"/>
          </a:xfrm>
        </p:spPr>
        <p:txBody>
          <a:bodyPr rtlCol="0">
            <a:normAutofit/>
          </a:bodyPr>
          <a:lstStyle/>
          <a:p>
            <a:r>
              <a:rPr lang="en-US" altLang="en-US" sz="2400" dirty="0"/>
              <a:t>Issue of targeted killing highlights the critical importance of opting for warfare or law enforcement strategy to counter terrorism. </a:t>
            </a:r>
          </a:p>
          <a:p>
            <a:r>
              <a:rPr lang="en-US" altLang="en-US" sz="2400" dirty="0"/>
              <a:t>If law enforcement is the policy choice, the use of deadly force is circumscribed by both domestic and international law norms that protect the right to life.</a:t>
            </a:r>
          </a:p>
          <a:p>
            <a:r>
              <a:rPr lang="en-US" altLang="en-US" sz="2400" dirty="0"/>
              <a:t>Situation is radically different in the time of war.</a:t>
            </a:r>
          </a:p>
          <a:p>
            <a:pPr lvl="1"/>
            <a:r>
              <a:rPr lang="en-US" altLang="en-US" sz="2400" dirty="0"/>
              <a:t>Governments may use deadly force against enemy combatants easily identified by wearing uniforms designating them as members of armed forces of the state.</a:t>
            </a:r>
          </a:p>
          <a:p>
            <a:pPr marL="0" indent="0">
              <a:buNone/>
            </a:pPr>
            <a:endParaRPr lang="en-US" altLang="en-US" sz="2400"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39</a:t>
            </a:fld>
            <a:endParaRPr lang="en-US" altLang="en-US"/>
          </a:p>
        </p:txBody>
      </p:sp>
    </p:spTree>
    <p:extLst>
      <p:ext uri="{BB962C8B-B14F-4D97-AF65-F5344CB8AC3E}">
        <p14:creationId xmlns:p14="http://schemas.microsoft.com/office/powerpoint/2010/main" val="957478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1104900" y="762000"/>
            <a:ext cx="7010400" cy="762000"/>
          </a:xfrm>
        </p:spPr>
        <p:txBody>
          <a:bodyPr>
            <a:normAutofit/>
          </a:bodyPr>
          <a:lstStyle/>
          <a:p>
            <a:r>
              <a:rPr lang="en-US" altLang="en-US" dirty="0"/>
              <a:t>Warfare or Crime Control?</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184727" y="1524000"/>
            <a:ext cx="8305800" cy="4419600"/>
          </a:xfrm>
        </p:spPr>
        <p:txBody>
          <a:bodyPr rtlCol="0">
            <a:noAutofit/>
          </a:bodyPr>
          <a:lstStyle/>
          <a:p>
            <a:r>
              <a:rPr lang="en-US" altLang="en-US" dirty="0"/>
              <a:t>McCauley (2009) notes</a:t>
            </a:r>
          </a:p>
          <a:p>
            <a:pPr lvl="1"/>
            <a:r>
              <a:rPr lang="en-US" altLang="en-US" dirty="0"/>
              <a:t>War and justice commence and cease in different ways; war with a peace treaty, whereas criminal justice is always an ongoing effort.</a:t>
            </a:r>
          </a:p>
          <a:p>
            <a:pPr lvl="1"/>
            <a:r>
              <a:rPr lang="en-US" altLang="en-US" dirty="0"/>
              <a:t>Differ in targeting because criminal violation is specific and individual while the target of war is a group of often numerous enemies in the form of an army and nation state.</a:t>
            </a:r>
          </a:p>
          <a:p>
            <a:pPr lvl="1"/>
            <a:r>
              <a:rPr lang="en-US" altLang="en-US" dirty="0"/>
              <a:t>Differ in categorization of “enemy” because criminals stereotypically regarded as aberrant and atypical while military forces are not.</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4</a:t>
            </a:fld>
            <a:endParaRPr lang="en-US" altLang="en-US"/>
          </a:p>
        </p:txBody>
      </p:sp>
    </p:spTree>
    <p:extLst>
      <p:ext uri="{BB962C8B-B14F-4D97-AF65-F5344CB8AC3E}">
        <p14:creationId xmlns:p14="http://schemas.microsoft.com/office/powerpoint/2010/main" val="14035370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rmAutofit/>
          </a:bodyPr>
          <a:lstStyle/>
          <a:p>
            <a:r>
              <a:rPr lang="en-US" altLang="en-US" dirty="0"/>
              <a:t>The Morality of Targeted Killing</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229600" cy="4375150"/>
          </a:xfrm>
        </p:spPr>
        <p:txBody>
          <a:bodyPr rtlCol="0">
            <a:noAutofit/>
          </a:bodyPr>
          <a:lstStyle/>
          <a:p>
            <a:pPr fontAlgn="auto">
              <a:spcAft>
                <a:spcPts val="0"/>
              </a:spcAft>
              <a:defRPr/>
            </a:pPr>
            <a:r>
              <a:rPr lang="en-US" altLang="en-US" dirty="0"/>
              <a:t>When an individual does not wear a uniform but is suspected to be terrorist, the issue of targeted killing becomes problematic.</a:t>
            </a:r>
          </a:p>
          <a:p>
            <a:pPr fontAlgn="auto">
              <a:spcAft>
                <a:spcPts val="0"/>
              </a:spcAft>
              <a:defRPr/>
            </a:pPr>
            <a:r>
              <a:rPr lang="en-US" altLang="en-US" dirty="0"/>
              <a:t>The absence of a uniform raises questions about the status of an individual as a member of hostile force (Blum &amp; </a:t>
            </a:r>
            <a:r>
              <a:rPr lang="en-US" altLang="en-US" dirty="0" err="1"/>
              <a:t>Heymann</a:t>
            </a:r>
            <a:r>
              <a:rPr lang="en-US" altLang="en-US" dirty="0"/>
              <a:t>, 2010).</a:t>
            </a:r>
          </a:p>
          <a:p>
            <a:pPr fontAlgn="auto">
              <a:spcAft>
                <a:spcPts val="0"/>
              </a:spcAft>
              <a:defRPr/>
            </a:pPr>
            <a:r>
              <a:rPr lang="en-US" altLang="en-US" dirty="0"/>
              <a:t>Both Israel and U.S. have adopted targeted killing, usually through airstrike, often using unmanned drone aircraft in the case of U.S, as a specific counterterrorist strategy.</a:t>
            </a:r>
          </a:p>
          <a:p>
            <a:pPr marL="0" indent="0">
              <a:buNone/>
            </a:pPr>
            <a:endParaRPr lang="en-US" altLang="en-US" sz="2000"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40</a:t>
            </a:fld>
            <a:endParaRPr lang="en-US" altLang="en-US"/>
          </a:p>
        </p:txBody>
      </p:sp>
    </p:spTree>
    <p:extLst>
      <p:ext uri="{BB962C8B-B14F-4D97-AF65-F5344CB8AC3E}">
        <p14:creationId xmlns:p14="http://schemas.microsoft.com/office/powerpoint/2010/main" val="4397306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The Morality of Targeted Killing</a:t>
            </a:r>
            <a:endParaRPr lang="en-US" dirty="0"/>
          </a:p>
        </p:txBody>
      </p:sp>
      <p:sp>
        <p:nvSpPr>
          <p:cNvPr id="4" name="Content Placeholder 3"/>
          <p:cNvSpPr>
            <a:spLocks noGrp="1"/>
          </p:cNvSpPr>
          <p:nvPr>
            <p:ph idx="1"/>
          </p:nvPr>
        </p:nvSpPr>
        <p:spPr/>
        <p:txBody>
          <a:bodyPr/>
          <a:lstStyle/>
          <a:p>
            <a:r>
              <a:rPr lang="en-US" altLang="en-US" dirty="0"/>
              <a:t>Adopting the war paradigm as a counter terrorist strategy resulted in terrorists (termed “unlawful combatants”) being treated as combatants in war, justifying targeted killing on any battlefield because the war against terrorism is said to be global.</a:t>
            </a:r>
          </a:p>
          <a:p>
            <a:r>
              <a:rPr lang="en-US" altLang="en-US" dirty="0"/>
              <a:t>Deployment of military drones increased threefold between 2008 and 2011.</a:t>
            </a:r>
          </a:p>
          <a:p>
            <a:pPr lvl="1"/>
            <a:r>
              <a:rPr lang="en-US" altLang="en-US" dirty="0"/>
              <a:t>Expansion triggered debate about ethics of this form of killing</a:t>
            </a:r>
          </a:p>
          <a:p>
            <a:endParaRPr lang="en-US" alt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12450080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rmAutofit/>
          </a:bodyPr>
          <a:lstStyle/>
          <a:p>
            <a:r>
              <a:rPr lang="en-US" altLang="en-US" dirty="0"/>
              <a:t>The Morality of Targeted Killing</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229600" cy="4375150"/>
          </a:xfrm>
        </p:spPr>
        <p:txBody>
          <a:bodyPr rtlCol="0">
            <a:normAutofit/>
          </a:bodyPr>
          <a:lstStyle/>
          <a:p>
            <a:r>
              <a:rPr lang="en-US" altLang="en-US" dirty="0"/>
              <a:t>Ethical analysis of use identifies numerous issues associated.</a:t>
            </a:r>
          </a:p>
          <a:p>
            <a:r>
              <a:rPr lang="en-US" altLang="en-US" dirty="0"/>
              <a:t>U.S. conducts “pattern of life” analysis in comprehensive surveillance and intelligence collection as prelude to a possible strike.</a:t>
            </a:r>
          </a:p>
          <a:p>
            <a:r>
              <a:rPr lang="en-US" altLang="en-US" dirty="0" err="1"/>
              <a:t>Enemark</a:t>
            </a:r>
            <a:r>
              <a:rPr lang="en-US" altLang="en-US" dirty="0"/>
              <a:t> (2014)</a:t>
            </a:r>
          </a:p>
          <a:p>
            <a:pPr lvl="1"/>
            <a:r>
              <a:rPr lang="en-US" altLang="en-US" dirty="0"/>
              <a:t>Observed that drones arguably represent a new development in warfare</a:t>
            </a:r>
          </a:p>
          <a:p>
            <a:pPr lvl="1"/>
            <a:r>
              <a:rPr lang="en-US" altLang="en-US" dirty="0"/>
              <a:t>Armed drones are regarded as a means of precisely targeting enemy using minimal force.</a:t>
            </a:r>
          </a:p>
          <a:p>
            <a:pPr marL="0" indent="0">
              <a:buNone/>
            </a:pPr>
            <a:endParaRPr lang="en-US" altLang="en-US" sz="2000"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42</a:t>
            </a:fld>
            <a:endParaRPr lang="en-US" altLang="en-US"/>
          </a:p>
        </p:txBody>
      </p:sp>
    </p:spTree>
    <p:extLst>
      <p:ext uri="{BB962C8B-B14F-4D97-AF65-F5344CB8AC3E}">
        <p14:creationId xmlns:p14="http://schemas.microsoft.com/office/powerpoint/2010/main" val="15896644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rmAutofit/>
          </a:bodyPr>
          <a:lstStyle/>
          <a:p>
            <a:r>
              <a:rPr lang="en-US" altLang="en-US" dirty="0"/>
              <a:t>The Morality of Targeted Killing</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229600" cy="4375150"/>
          </a:xfrm>
        </p:spPr>
        <p:txBody>
          <a:bodyPr rtlCol="0">
            <a:normAutofit lnSpcReduction="10000"/>
          </a:bodyPr>
          <a:lstStyle/>
          <a:p>
            <a:r>
              <a:rPr lang="en-US" altLang="en-US" dirty="0"/>
              <a:t>“</a:t>
            </a:r>
            <a:r>
              <a:rPr lang="en-US" altLang="en-US" sz="2400" dirty="0"/>
              <a:t>Heroic warfare” refers to warfare involving killing and dying on a large scale and for some great purpose.</a:t>
            </a:r>
          </a:p>
          <a:p>
            <a:r>
              <a:rPr lang="en-US" altLang="en-US" sz="2400" dirty="0"/>
              <a:t>Modern refusal to accept high casualties is evident.</a:t>
            </a:r>
          </a:p>
          <a:p>
            <a:r>
              <a:rPr lang="en-US" altLang="en-US" sz="2400" dirty="0"/>
              <a:t>Military technology plays key role in minimizing casualty rates in modern armed conflicts.</a:t>
            </a:r>
          </a:p>
          <a:p>
            <a:r>
              <a:rPr lang="en-US" altLang="en-US" sz="2400" dirty="0"/>
              <a:t>Under the laws of war, according to the principle of discrimination, in time of war, combatants may be deliberately targeted and non-combatants may not be subject to attack.</a:t>
            </a:r>
          </a:p>
          <a:p>
            <a:r>
              <a:rPr lang="en-US" altLang="en-US" sz="2400" dirty="0"/>
              <a:t>For U.S., the ethical basis for designating persons as combatants or non-combatants remains opaque.</a:t>
            </a:r>
          </a:p>
          <a:p>
            <a:pPr marL="0" indent="0">
              <a:buNone/>
            </a:pPr>
            <a:endParaRPr lang="en-US" altLang="en-US" sz="2400"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43</a:t>
            </a:fld>
            <a:endParaRPr lang="en-US" altLang="en-US"/>
          </a:p>
        </p:txBody>
      </p:sp>
    </p:spTree>
    <p:extLst>
      <p:ext uri="{BB962C8B-B14F-4D97-AF65-F5344CB8AC3E}">
        <p14:creationId xmlns:p14="http://schemas.microsoft.com/office/powerpoint/2010/main" val="32615558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rmAutofit/>
          </a:bodyPr>
          <a:lstStyle/>
          <a:p>
            <a:r>
              <a:rPr lang="en-US" altLang="en-US" dirty="0"/>
              <a:t>The Morality of Targeted Killing</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229600" cy="4375150"/>
          </a:xfrm>
        </p:spPr>
        <p:txBody>
          <a:bodyPr rtlCol="0">
            <a:noAutofit/>
          </a:bodyPr>
          <a:lstStyle/>
          <a:p>
            <a:r>
              <a:rPr lang="en-US" altLang="en-US" dirty="0"/>
              <a:t>The principle of proportionality requires that damage inflicted by a drone attack should not be disproportionate to the benefit gained by inflicting it.</a:t>
            </a:r>
          </a:p>
          <a:p>
            <a:r>
              <a:rPr lang="en-US" altLang="en-US" dirty="0"/>
              <a:t>In terms of civilian casualties, the issue may be whether civilian deaths are accidental or incidental to military advantage.</a:t>
            </a:r>
          </a:p>
          <a:p>
            <a:pPr marL="0" indent="0">
              <a:buNone/>
            </a:pPr>
            <a:endParaRPr lang="en-US" altLang="en-US" sz="2000"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44</a:t>
            </a:fld>
            <a:endParaRPr lang="en-US" altLang="en-US"/>
          </a:p>
        </p:txBody>
      </p:sp>
    </p:spTree>
    <p:extLst>
      <p:ext uri="{BB962C8B-B14F-4D97-AF65-F5344CB8AC3E}">
        <p14:creationId xmlns:p14="http://schemas.microsoft.com/office/powerpoint/2010/main" val="31095557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The Morality of Targeted Killing</a:t>
            </a:r>
            <a:endParaRPr lang="en-US" dirty="0"/>
          </a:p>
        </p:txBody>
      </p:sp>
      <p:sp>
        <p:nvSpPr>
          <p:cNvPr id="4" name="Content Placeholder 3"/>
          <p:cNvSpPr>
            <a:spLocks noGrp="1"/>
          </p:cNvSpPr>
          <p:nvPr>
            <p:ph idx="1"/>
          </p:nvPr>
        </p:nvSpPr>
        <p:spPr/>
        <p:txBody>
          <a:bodyPr/>
          <a:lstStyle/>
          <a:p>
            <a:r>
              <a:rPr lang="en-US" altLang="en-US" dirty="0"/>
              <a:t>October 2012</a:t>
            </a:r>
          </a:p>
          <a:p>
            <a:pPr lvl="1"/>
            <a:r>
              <a:rPr lang="en-US" altLang="en-US" dirty="0"/>
              <a:t>President Obama indicated the need to put in place legal framework to govern drone strikes.</a:t>
            </a:r>
          </a:p>
          <a:p>
            <a:r>
              <a:rPr lang="en-US" altLang="en-US" dirty="0"/>
              <a:t>Absence of a framework may indicate that attacks constitute assassinations rather than lawful and moral killings in warfare.</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a:p>
        </p:txBody>
      </p:sp>
    </p:spTree>
    <p:extLst>
      <p:ext uri="{BB962C8B-B14F-4D97-AF65-F5344CB8AC3E}">
        <p14:creationId xmlns:p14="http://schemas.microsoft.com/office/powerpoint/2010/main" val="13287990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rmAutofit/>
          </a:bodyPr>
          <a:lstStyle/>
          <a:p>
            <a:r>
              <a:rPr lang="en-US" altLang="en-US" dirty="0"/>
              <a:t>The Morality of Targeted Killing</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229600" cy="4375150"/>
          </a:xfrm>
        </p:spPr>
        <p:txBody>
          <a:bodyPr rtlCol="0">
            <a:noAutofit/>
          </a:bodyPr>
          <a:lstStyle/>
          <a:p>
            <a:r>
              <a:rPr lang="en-US" altLang="en-US" dirty="0"/>
              <a:t>Blum and </a:t>
            </a:r>
            <a:r>
              <a:rPr lang="en-US" altLang="en-US" dirty="0" err="1"/>
              <a:t>Heymann</a:t>
            </a:r>
            <a:r>
              <a:rPr lang="en-US" altLang="en-US" dirty="0"/>
              <a:t> (2010)</a:t>
            </a:r>
          </a:p>
          <a:p>
            <a:pPr lvl="1"/>
            <a:r>
              <a:rPr lang="en-US" altLang="en-US" dirty="0"/>
              <a:t>Suggested that targeted killings ought to be subjected to a set of norms respecting both war and law enforcement values and are justified accordingly</a:t>
            </a:r>
          </a:p>
          <a:p>
            <a:pPr lvl="1"/>
            <a:r>
              <a:rPr lang="en-US" altLang="en-US" dirty="0"/>
              <a:t>Suggested an appropriate moral framework comprising the following elements:</a:t>
            </a:r>
          </a:p>
          <a:p>
            <a:pPr lvl="2"/>
            <a:r>
              <a:rPr lang="en-US" altLang="en-US" dirty="0"/>
              <a:t>Before considering targeted killings, the host state should be approached to arrest, and if necessary, extradite suspected person.</a:t>
            </a:r>
          </a:p>
          <a:p>
            <a:pPr lvl="2"/>
            <a:r>
              <a:rPr lang="en-US" altLang="en-US" dirty="0"/>
              <a:t>Only those actively involved in a terrorist activity should be targeted.</a:t>
            </a:r>
          </a:p>
          <a:p>
            <a:pPr marL="0" indent="0">
              <a:buNone/>
            </a:pPr>
            <a:endParaRPr lang="en-US" altLang="en-US"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46</a:t>
            </a:fld>
            <a:endParaRPr lang="en-US" altLang="en-US"/>
          </a:p>
        </p:txBody>
      </p:sp>
    </p:spTree>
    <p:extLst>
      <p:ext uri="{BB962C8B-B14F-4D97-AF65-F5344CB8AC3E}">
        <p14:creationId xmlns:p14="http://schemas.microsoft.com/office/powerpoint/2010/main" val="21264570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rmAutofit/>
          </a:bodyPr>
          <a:lstStyle/>
          <a:p>
            <a:r>
              <a:rPr lang="en-US" altLang="en-US" dirty="0"/>
              <a:t>The Morality of Targeted Killing</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229600" cy="4375150"/>
          </a:xfrm>
        </p:spPr>
        <p:txBody>
          <a:bodyPr rtlCol="0">
            <a:normAutofit/>
          </a:bodyPr>
          <a:lstStyle/>
          <a:p>
            <a:r>
              <a:rPr lang="en-US" altLang="en-US" dirty="0"/>
              <a:t>Blum and </a:t>
            </a:r>
            <a:r>
              <a:rPr lang="en-US" altLang="en-US" dirty="0" err="1"/>
              <a:t>Heymann</a:t>
            </a:r>
            <a:r>
              <a:rPr lang="en-US" altLang="en-US" dirty="0"/>
              <a:t> (2010)</a:t>
            </a:r>
          </a:p>
          <a:p>
            <a:pPr lvl="1"/>
            <a:r>
              <a:rPr lang="en-US" altLang="en-US" dirty="0"/>
              <a:t>Suggested an appropriate moral framework comprising the following elements:</a:t>
            </a:r>
          </a:p>
          <a:p>
            <a:pPr lvl="2">
              <a:buFont typeface="+mj-lt"/>
              <a:buAutoNum type="alphaLcParenR" startAt="3"/>
            </a:pPr>
            <a:r>
              <a:rPr lang="en-US" altLang="en-US" dirty="0"/>
              <a:t>Accurate identification of targets in the absence of uniform should be ensured.</a:t>
            </a:r>
          </a:p>
          <a:p>
            <a:pPr lvl="2">
              <a:buAutoNum type="alphaLcParenR" startAt="3"/>
            </a:pPr>
            <a:r>
              <a:rPr lang="en-US" altLang="en-US" dirty="0"/>
              <a:t>Collateral damage should always be minimized.</a:t>
            </a:r>
          </a:p>
          <a:p>
            <a:pPr lvl="2">
              <a:buAutoNum type="alphaLcParenR" startAt="3"/>
            </a:pPr>
            <a:r>
              <a:rPr lang="en-US" altLang="en-US" dirty="0"/>
              <a:t>Targeted killings should be reserved for the most urgent and necessary cases taking full account of all alternative options.</a:t>
            </a:r>
          </a:p>
          <a:p>
            <a:pPr marL="0" indent="0">
              <a:buNone/>
            </a:pPr>
            <a:endParaRPr lang="en-US" altLang="en-US"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47</a:t>
            </a:fld>
            <a:endParaRPr lang="en-US" altLang="en-US"/>
          </a:p>
        </p:txBody>
      </p:sp>
    </p:spTree>
    <p:extLst>
      <p:ext uri="{BB962C8B-B14F-4D97-AF65-F5344CB8AC3E}">
        <p14:creationId xmlns:p14="http://schemas.microsoft.com/office/powerpoint/2010/main" val="36795580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rmAutofit/>
          </a:bodyPr>
          <a:lstStyle/>
          <a:p>
            <a:r>
              <a:rPr lang="en-US" altLang="en-US" dirty="0"/>
              <a:t>The Morality of Targeted Killing</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229600" cy="4375150"/>
          </a:xfrm>
        </p:spPr>
        <p:txBody>
          <a:bodyPr rtlCol="0">
            <a:normAutofit/>
          </a:bodyPr>
          <a:lstStyle/>
          <a:p>
            <a:r>
              <a:rPr lang="en-US" altLang="en-US" dirty="0"/>
              <a:t>Disembodied warrior</a:t>
            </a:r>
          </a:p>
          <a:p>
            <a:pPr lvl="1"/>
            <a:r>
              <a:rPr lang="en-US" altLang="en-US" dirty="0"/>
              <a:t>When a drone operator’s mind alone goes to war while his or her body remains at home</a:t>
            </a:r>
          </a:p>
          <a:p>
            <a:r>
              <a:rPr lang="en-US" altLang="en-US" dirty="0"/>
              <a:t>While engaging in warfare, the drone operator suffers no physical risk</a:t>
            </a:r>
          </a:p>
          <a:p>
            <a:r>
              <a:rPr lang="en-US" altLang="en-US" dirty="0"/>
              <a:t>Numerous commentators suggest that the location and functions of operators make them susceptible to treating killing as merely a game</a:t>
            </a:r>
          </a:p>
          <a:p>
            <a:pPr lvl="1"/>
            <a:r>
              <a:rPr lang="en-US" altLang="en-US" dirty="0"/>
              <a:t>Referred to as possessing “</a:t>
            </a:r>
            <a:r>
              <a:rPr lang="en-US" altLang="en-US" dirty="0" err="1"/>
              <a:t>playstation</a:t>
            </a:r>
            <a:r>
              <a:rPr lang="en-US" altLang="en-US" dirty="0"/>
              <a:t> mentality” toward killing</a:t>
            </a:r>
          </a:p>
          <a:p>
            <a:pPr marL="0" indent="0">
              <a:buNone/>
            </a:pPr>
            <a:endParaRPr lang="en-US" altLang="en-US"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48</a:t>
            </a:fld>
            <a:endParaRPr lang="en-US" altLang="en-US"/>
          </a:p>
        </p:txBody>
      </p:sp>
    </p:spTree>
    <p:extLst>
      <p:ext uri="{BB962C8B-B14F-4D97-AF65-F5344CB8AC3E}">
        <p14:creationId xmlns:p14="http://schemas.microsoft.com/office/powerpoint/2010/main" val="38198162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rmAutofit/>
          </a:bodyPr>
          <a:lstStyle/>
          <a:p>
            <a:r>
              <a:rPr lang="en-US" altLang="en-US" dirty="0"/>
              <a:t>The Morality of Targeted Killing</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229600" cy="4375150"/>
          </a:xfrm>
        </p:spPr>
        <p:txBody>
          <a:bodyPr rtlCol="0">
            <a:normAutofit/>
          </a:bodyPr>
          <a:lstStyle/>
          <a:p>
            <a:r>
              <a:rPr lang="en-US" altLang="en-US" sz="2000" dirty="0"/>
              <a:t>Patterson and </a:t>
            </a:r>
            <a:r>
              <a:rPr lang="en-US" altLang="en-US" sz="2000" dirty="0" err="1"/>
              <a:t>Casale</a:t>
            </a:r>
            <a:r>
              <a:rPr lang="en-US" altLang="en-US" sz="2000" dirty="0"/>
              <a:t> (2005)</a:t>
            </a:r>
          </a:p>
          <a:p>
            <a:pPr lvl="1"/>
            <a:r>
              <a:rPr lang="en-US" altLang="en-US" sz="2000" dirty="0"/>
              <a:t>Noted the following regarding ethical arguments against targeting killing:</a:t>
            </a:r>
          </a:p>
          <a:p>
            <a:pPr lvl="2"/>
            <a:r>
              <a:rPr lang="en-US" altLang="en-US" sz="2000" dirty="0"/>
              <a:t>Assassinations are an immoral act and a form of politically motivated murder outside the boundary of conventions of war and morality.</a:t>
            </a:r>
          </a:p>
          <a:p>
            <a:pPr lvl="2"/>
            <a:r>
              <a:rPr lang="en-US" altLang="en-US" sz="2000" dirty="0"/>
              <a:t>Assassinations violate U.S. values and principles because it is done in secret and is a display of exercise of overbearing state power against individuals.</a:t>
            </a:r>
          </a:p>
          <a:p>
            <a:pPr lvl="2"/>
            <a:r>
              <a:rPr lang="en-US" altLang="en-US" sz="2000" dirty="0"/>
              <a:t>Targeted killing calls into question the morality of U.S. foreign policy, which stresses human rights and democracy.</a:t>
            </a:r>
          </a:p>
          <a:p>
            <a:pPr lvl="2"/>
            <a:endParaRPr lang="en-US" altLang="en-US" sz="2000" dirty="0"/>
          </a:p>
          <a:p>
            <a:pPr marL="0" indent="0">
              <a:buNone/>
            </a:pPr>
            <a:endParaRPr lang="en-US" altLang="en-US" sz="2000"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49</a:t>
            </a:fld>
            <a:endParaRPr lang="en-US" altLang="en-US"/>
          </a:p>
        </p:txBody>
      </p:sp>
    </p:spTree>
    <p:extLst>
      <p:ext uri="{BB962C8B-B14F-4D97-AF65-F5344CB8AC3E}">
        <p14:creationId xmlns:p14="http://schemas.microsoft.com/office/powerpoint/2010/main" val="980827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1104900" y="762000"/>
            <a:ext cx="7010400" cy="762000"/>
          </a:xfrm>
        </p:spPr>
        <p:txBody>
          <a:bodyPr>
            <a:normAutofit/>
          </a:bodyPr>
          <a:lstStyle/>
          <a:p>
            <a:r>
              <a:rPr lang="en-US" altLang="en-US" dirty="0"/>
              <a:t>Warfare or Crime Control?</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184727" y="1524000"/>
            <a:ext cx="8305800" cy="4648200"/>
          </a:xfrm>
        </p:spPr>
        <p:txBody>
          <a:bodyPr rtlCol="0">
            <a:noAutofit/>
          </a:bodyPr>
          <a:lstStyle/>
          <a:p>
            <a:pPr lvl="1"/>
            <a:r>
              <a:rPr lang="en-US" altLang="en-US" dirty="0"/>
              <a:t>The declaration of war is a statement that survival of the nation is at stake, whereas the criminal justice system is a recurrent aspect of the government that has to compete for resources with other government agencies.</a:t>
            </a:r>
          </a:p>
          <a:p>
            <a:pPr lvl="1"/>
            <a:r>
              <a:rPr lang="en-US" altLang="en-US" dirty="0"/>
              <a:t>Wars tend to call up harsher and less equitable set of values because survival is at stake but criminal justice relies on a distinct set of rules developed to govern adversarial contests in courts.</a:t>
            </a:r>
          </a:p>
          <a:p>
            <a:pPr lvl="1"/>
            <a:r>
              <a:rPr lang="en-US" altLang="en-US" dirty="0"/>
              <a:t>Mistakes in criminal law can be corrected through appropriate processes but in wartime, collateral damage to civilians cannot be undone or corrected</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5</a:t>
            </a:fld>
            <a:endParaRPr lang="en-US" altLang="en-US"/>
          </a:p>
        </p:txBody>
      </p:sp>
    </p:spTree>
    <p:extLst>
      <p:ext uri="{BB962C8B-B14F-4D97-AF65-F5344CB8AC3E}">
        <p14:creationId xmlns:p14="http://schemas.microsoft.com/office/powerpoint/2010/main" val="5326081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rmAutofit/>
          </a:bodyPr>
          <a:lstStyle/>
          <a:p>
            <a:r>
              <a:rPr lang="en-US" altLang="en-US" dirty="0"/>
              <a:t>The Morality of Targeted Killing</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229600" cy="4375150"/>
          </a:xfrm>
        </p:spPr>
        <p:txBody>
          <a:bodyPr rtlCol="0">
            <a:normAutofit/>
          </a:bodyPr>
          <a:lstStyle/>
          <a:p>
            <a:r>
              <a:rPr lang="en-US" altLang="en-US" dirty="0"/>
              <a:t>Concerns often invoke the slippery slope argument.</a:t>
            </a:r>
          </a:p>
          <a:p>
            <a:r>
              <a:rPr lang="en-US" altLang="en-US" dirty="0"/>
              <a:t>Secrecy and seeming </a:t>
            </a:r>
            <a:r>
              <a:rPr lang="en-US" altLang="en-US" dirty="0" err="1"/>
              <a:t>underhandness</a:t>
            </a:r>
            <a:r>
              <a:rPr lang="en-US" altLang="en-US" dirty="0"/>
              <a:t> associated with targeted killing tends to invoke an instinctive reaction against it as a practice.</a:t>
            </a:r>
          </a:p>
          <a:p>
            <a:r>
              <a:rPr lang="en-US" altLang="en-US" dirty="0"/>
              <a:t>Setting ethical norms recognizes the need for counterterrorist nations to respect human rights and dignity.</a:t>
            </a:r>
          </a:p>
          <a:p>
            <a:pPr lvl="2"/>
            <a:endParaRPr lang="en-US" altLang="en-US" sz="2000" dirty="0"/>
          </a:p>
          <a:p>
            <a:pPr marL="0" indent="0">
              <a:buNone/>
            </a:pPr>
            <a:endParaRPr lang="en-US" altLang="en-US" sz="2000"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50</a:t>
            </a:fld>
            <a:endParaRPr lang="en-US" altLang="en-US"/>
          </a:p>
        </p:txBody>
      </p:sp>
    </p:spTree>
    <p:extLst>
      <p:ext uri="{BB962C8B-B14F-4D97-AF65-F5344CB8AC3E}">
        <p14:creationId xmlns:p14="http://schemas.microsoft.com/office/powerpoint/2010/main" val="31559578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0E8B889F-9951-4A19-A5E3-0CCB0EE98A6C}"/>
              </a:ext>
            </a:extLst>
          </p:cNvPr>
          <p:cNvSpPr>
            <a:spLocks noGrp="1" noChangeArrowheads="1"/>
          </p:cNvSpPr>
          <p:nvPr>
            <p:ph type="title"/>
          </p:nvPr>
        </p:nvSpPr>
        <p:spPr>
          <a:xfrm>
            <a:off x="494423" y="349250"/>
            <a:ext cx="8229600" cy="1219200"/>
          </a:xfrm>
        </p:spPr>
        <p:txBody>
          <a:bodyPr>
            <a:normAutofit/>
          </a:bodyPr>
          <a:lstStyle/>
          <a:p>
            <a:r>
              <a:rPr lang="en-US" altLang="en-US" dirty="0"/>
              <a:t>Chapter Summary</a:t>
            </a:r>
          </a:p>
        </p:txBody>
      </p:sp>
      <p:sp>
        <p:nvSpPr>
          <p:cNvPr id="38915" name="Rectangle 3">
            <a:extLst>
              <a:ext uri="{FF2B5EF4-FFF2-40B4-BE49-F238E27FC236}">
                <a16:creationId xmlns:a16="http://schemas.microsoft.com/office/drawing/2014/main" id="{6B2C189A-5728-43D8-BF5C-D8A5E2CF0589}"/>
              </a:ext>
            </a:extLst>
          </p:cNvPr>
          <p:cNvSpPr>
            <a:spLocks noGrp="1" noChangeArrowheads="1"/>
          </p:cNvSpPr>
          <p:nvPr>
            <p:ph idx="1"/>
          </p:nvPr>
        </p:nvSpPr>
        <p:spPr>
          <a:xfrm>
            <a:off x="393102" y="1295400"/>
            <a:ext cx="8305800" cy="4724400"/>
          </a:xfrm>
        </p:spPr>
        <p:txBody>
          <a:bodyPr>
            <a:noAutofit/>
          </a:bodyPr>
          <a:lstStyle/>
          <a:p>
            <a:r>
              <a:rPr lang="en-US" altLang="en-US" sz="2200" dirty="0"/>
              <a:t>Numerous themes have emerged from the discussion of terrorism.</a:t>
            </a:r>
          </a:p>
          <a:p>
            <a:r>
              <a:rPr lang="en-US" altLang="en-US" sz="2200" dirty="0"/>
              <a:t>They include</a:t>
            </a:r>
          </a:p>
          <a:p>
            <a:pPr lvl="1">
              <a:buClr>
                <a:schemeClr val="tx1"/>
              </a:buClr>
            </a:pPr>
            <a:r>
              <a:rPr lang="en-US" altLang="en-US" sz="2200" dirty="0"/>
              <a:t>There exists no single “correct” definition of terrorism and current terrorism discourse, which includes connotations of irrationality and fanaticism, has obscured the fact that most varieties of terror are conducted or sponsored by states who practice far more deadly forms of terrorism than groups or individuals.</a:t>
            </a:r>
          </a:p>
          <a:p>
            <a:pPr lvl="1">
              <a:buClr>
                <a:schemeClr val="tx1"/>
              </a:buClr>
            </a:pPr>
            <a:r>
              <a:rPr lang="en-US" altLang="en-US" sz="2200" dirty="0"/>
              <a:t>War on terrorism is not conventional war but is shaped almost entirely by the events of 9/11</a:t>
            </a:r>
          </a:p>
          <a:p>
            <a:pPr lvl="1">
              <a:buClr>
                <a:schemeClr val="tx1"/>
              </a:buClr>
            </a:pPr>
            <a:r>
              <a:rPr lang="en-US" altLang="en-US" sz="2200" dirty="0"/>
              <a:t>Post 9/11, terrorism is perceived by U.S. strategists and policy makers as an issue of national security, not crime control.</a:t>
            </a:r>
          </a:p>
          <a:p>
            <a:pPr marL="0" indent="0">
              <a:buNone/>
            </a:pPr>
            <a:endParaRPr lang="en-US" altLang="en-US" sz="2000" dirty="0"/>
          </a:p>
          <a:p>
            <a:endParaRPr lang="en-US" altLang="en-US" sz="2000" dirty="0"/>
          </a:p>
        </p:txBody>
      </p:sp>
      <p:sp>
        <p:nvSpPr>
          <p:cNvPr id="3" name="Slide Number Placeholder 2">
            <a:extLst>
              <a:ext uri="{FF2B5EF4-FFF2-40B4-BE49-F238E27FC236}">
                <a16:creationId xmlns:a16="http://schemas.microsoft.com/office/drawing/2014/main" id="{E501EC71-1C1D-4491-9FFC-D85B0D2CF6EF}"/>
              </a:ext>
            </a:extLst>
          </p:cNvPr>
          <p:cNvSpPr>
            <a:spLocks noGrp="1"/>
          </p:cNvSpPr>
          <p:nvPr>
            <p:ph type="sldNum" sz="quarter" idx="12"/>
          </p:nvPr>
        </p:nvSpPr>
        <p:spPr/>
        <p:txBody>
          <a:bodyPr/>
          <a:lstStyle/>
          <a:p>
            <a:fld id="{D1DE8B5B-AEB0-4E55-AA95-6476F914F479}" type="slidenum">
              <a:rPr lang="en-US" altLang="en-US" smtClean="0"/>
              <a:pPr/>
              <a:t>51</a:t>
            </a:fld>
            <a:endParaRPr lang="en-US" altLang="en-US"/>
          </a:p>
        </p:txBody>
      </p:sp>
    </p:spTree>
    <p:extLst>
      <p:ext uri="{BB962C8B-B14F-4D97-AF65-F5344CB8AC3E}">
        <p14:creationId xmlns:p14="http://schemas.microsoft.com/office/powerpoint/2010/main" val="2485938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Chapter Summary</a:t>
            </a:r>
            <a:endParaRPr lang="en-US" dirty="0"/>
          </a:p>
        </p:txBody>
      </p:sp>
      <p:sp>
        <p:nvSpPr>
          <p:cNvPr id="4" name="Content Placeholder 3"/>
          <p:cNvSpPr>
            <a:spLocks noGrp="1"/>
          </p:cNvSpPr>
          <p:nvPr>
            <p:ph idx="1"/>
          </p:nvPr>
        </p:nvSpPr>
        <p:spPr/>
        <p:txBody>
          <a:bodyPr/>
          <a:lstStyle/>
          <a:p>
            <a:r>
              <a:rPr lang="en-US" altLang="en-US" dirty="0"/>
              <a:t>The war on terrorism can be seen as constituting a greater evil than terrorism itself, as some actions in countering terrorism resemble or mirror the acts of terrorists themselves.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52</a:t>
            </a:fld>
            <a:endParaRPr lang="en-US"/>
          </a:p>
        </p:txBody>
      </p:sp>
    </p:spTree>
    <p:extLst>
      <p:ext uri="{BB962C8B-B14F-4D97-AF65-F5344CB8AC3E}">
        <p14:creationId xmlns:p14="http://schemas.microsoft.com/office/powerpoint/2010/main" val="2238973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533400" y="762000"/>
            <a:ext cx="7391400" cy="609600"/>
          </a:xfrm>
        </p:spPr>
        <p:txBody>
          <a:bodyPr>
            <a:normAutofit/>
          </a:bodyPr>
          <a:lstStyle/>
          <a:p>
            <a:r>
              <a:rPr lang="en-US" altLang="en-US" dirty="0"/>
              <a:t>Warfare or Crime Control?</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533400" y="1600200"/>
            <a:ext cx="8305800" cy="4375150"/>
          </a:xfrm>
        </p:spPr>
        <p:txBody>
          <a:bodyPr rtlCol="0">
            <a:noAutofit/>
          </a:bodyPr>
          <a:lstStyle/>
          <a:p>
            <a:r>
              <a:rPr lang="en-US" altLang="ja-JP" dirty="0"/>
              <a:t>How then should a democratic government respond to terrorism if it is inappropriate to wage a war against it? </a:t>
            </a:r>
          </a:p>
          <a:p>
            <a:r>
              <a:rPr lang="en-US" altLang="en-US" dirty="0"/>
              <a:t>Wilson (2005)</a:t>
            </a:r>
          </a:p>
          <a:p>
            <a:pPr lvl="1"/>
            <a:r>
              <a:rPr lang="en-US" altLang="en-US" dirty="0"/>
              <a:t>Suggests a criminal justice approach to terrorism would classify terrorist crimes not as acts of war but more as crimes against humanity that could be prosecuted both nationally and internationally</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6</a:t>
            </a:fld>
            <a:endParaRPr lang="en-US" altLang="en-US"/>
          </a:p>
        </p:txBody>
      </p:sp>
    </p:spTree>
    <p:extLst>
      <p:ext uri="{BB962C8B-B14F-4D97-AF65-F5344CB8AC3E}">
        <p14:creationId xmlns:p14="http://schemas.microsoft.com/office/powerpoint/2010/main" val="3739375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Warfare or Crime Control?</a:t>
            </a:r>
            <a:endParaRPr lang="en-US" dirty="0"/>
          </a:p>
        </p:txBody>
      </p:sp>
      <p:sp>
        <p:nvSpPr>
          <p:cNvPr id="4" name="Content Placeholder 3"/>
          <p:cNvSpPr>
            <a:spLocks noGrp="1"/>
          </p:cNvSpPr>
          <p:nvPr>
            <p:ph idx="1"/>
          </p:nvPr>
        </p:nvSpPr>
        <p:spPr/>
        <p:txBody>
          <a:bodyPr/>
          <a:lstStyle/>
          <a:p>
            <a:r>
              <a:rPr lang="en-US" altLang="en-US" dirty="0"/>
              <a:t>Klinger and Heal (2011)</a:t>
            </a:r>
          </a:p>
          <a:p>
            <a:pPr lvl="1"/>
            <a:r>
              <a:rPr lang="en-US" altLang="en-US" dirty="0"/>
              <a:t>Terrorism can be “viewed through prisms that call for both military and criminal responses” (p. 31)</a:t>
            </a:r>
          </a:p>
          <a:p>
            <a:r>
              <a:rPr lang="en-US" altLang="ja-JP" dirty="0"/>
              <a:t>Crank and </a:t>
            </a:r>
            <a:r>
              <a:rPr lang="en-US" altLang="ja-JP" dirty="0" err="1"/>
              <a:t>Gregor</a:t>
            </a:r>
            <a:r>
              <a:rPr lang="en-US" altLang="ja-JP" dirty="0"/>
              <a:t> (2005)</a:t>
            </a:r>
          </a:p>
          <a:p>
            <a:pPr lvl="1"/>
            <a:r>
              <a:rPr lang="en-US" altLang="ja-JP" dirty="0"/>
              <a:t>Argue that administration has opted for a crime control model</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532375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952500" y="762000"/>
            <a:ext cx="7315200" cy="685800"/>
          </a:xfrm>
        </p:spPr>
        <p:txBody>
          <a:bodyPr>
            <a:normAutofit/>
          </a:bodyPr>
          <a:lstStyle/>
          <a:p>
            <a:r>
              <a:rPr lang="en-US" altLang="en-US" dirty="0"/>
              <a:t>Warfare or Crime Control?</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828800"/>
            <a:ext cx="8305800" cy="4375150"/>
          </a:xfrm>
        </p:spPr>
        <p:txBody>
          <a:bodyPr rtlCol="0">
            <a:noAutofit/>
          </a:bodyPr>
          <a:lstStyle/>
          <a:p>
            <a:r>
              <a:rPr lang="en-US" altLang="en-US" dirty="0"/>
              <a:t>Wilkinson (2001)</a:t>
            </a:r>
          </a:p>
          <a:p>
            <a:pPr lvl="1"/>
            <a:r>
              <a:rPr lang="en-US" altLang="en-US" dirty="0"/>
              <a:t>Favors employing a criminal justice model in countering terrorism and using law enforcement agencies as the spearhead.</a:t>
            </a:r>
          </a:p>
          <a:p>
            <a:pPr lvl="1"/>
            <a:r>
              <a:rPr lang="en-US" altLang="en-US" dirty="0"/>
              <a:t>Agencies enjoy advantages over military in handling terrorism particularly because of legitimacy in the eyes of the public.</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8</a:t>
            </a:fld>
            <a:endParaRPr lang="en-US" altLang="en-US"/>
          </a:p>
        </p:txBody>
      </p:sp>
    </p:spTree>
    <p:extLst>
      <p:ext uri="{BB962C8B-B14F-4D97-AF65-F5344CB8AC3E}">
        <p14:creationId xmlns:p14="http://schemas.microsoft.com/office/powerpoint/2010/main" val="969621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Warfare or Crime Control?</a:t>
            </a:r>
            <a:endParaRPr lang="en-US" dirty="0"/>
          </a:p>
        </p:txBody>
      </p:sp>
      <p:sp>
        <p:nvSpPr>
          <p:cNvPr id="4" name="Content Placeholder 3"/>
          <p:cNvSpPr>
            <a:spLocks noGrp="1"/>
          </p:cNvSpPr>
          <p:nvPr>
            <p:ph idx="1"/>
          </p:nvPr>
        </p:nvSpPr>
        <p:spPr/>
        <p:txBody>
          <a:bodyPr/>
          <a:lstStyle/>
          <a:p>
            <a:r>
              <a:rPr lang="en-US" altLang="en-US" dirty="0"/>
              <a:t>Other commentators see the merit of criminal justice approach as a means of ensuring that legal protections and judicial oversight are provided to the accused throughout the prosecution process (</a:t>
            </a:r>
            <a:r>
              <a:rPr lang="en-US" altLang="en-US" dirty="0" err="1"/>
              <a:t>Zedner</a:t>
            </a:r>
            <a:r>
              <a:rPr lang="en-US" altLang="en-US" dirty="0"/>
              <a:t>, 2014).</a:t>
            </a:r>
          </a:p>
          <a:p>
            <a:pPr lvl="1"/>
            <a:r>
              <a:rPr lang="en-US" altLang="en-US" dirty="0"/>
              <a:t>Especially important when security and intelligence officials are likely to regard suspected persons as sources of intelligence rather than accused persons in criminal trials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206500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549</TotalTime>
  <Words>3808</Words>
  <Application>Microsoft Office PowerPoint</Application>
  <PresentationFormat>On-screen Show (4:3)</PresentationFormat>
  <Paragraphs>314</Paragraphs>
  <Slides>52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52</vt:i4>
      </vt:variant>
    </vt:vector>
  </HeadingPairs>
  <TitlesOfParts>
    <vt:vector size="55" baseType="lpstr">
      <vt:lpstr>Arial</vt:lpstr>
      <vt:lpstr>Calibri</vt:lpstr>
      <vt:lpstr>Office Theme</vt:lpstr>
      <vt:lpstr>PowerPoint Presentation</vt:lpstr>
      <vt:lpstr>Defining Terrorism</vt:lpstr>
      <vt:lpstr>Defining Terrorism</vt:lpstr>
      <vt:lpstr>Warfare or Crime Control?</vt:lpstr>
      <vt:lpstr>Warfare or Crime Control?</vt:lpstr>
      <vt:lpstr>Warfare or Crime Control?</vt:lpstr>
      <vt:lpstr>Warfare or Crime Control?</vt:lpstr>
      <vt:lpstr>Warfare or Crime Control?</vt:lpstr>
      <vt:lpstr>Warfare or Crime Control?</vt:lpstr>
      <vt:lpstr>Warfare or Crime Control?</vt:lpstr>
      <vt:lpstr>Warfare or Crime Control?</vt:lpstr>
      <vt:lpstr>Warfare or Crime Control?</vt:lpstr>
      <vt:lpstr>Warfare or Crime Control?</vt:lpstr>
      <vt:lpstr>Warfare or Crime Control?</vt:lpstr>
      <vt:lpstr>Warfare or Crime Control?</vt:lpstr>
      <vt:lpstr>Warfare or Crime Control?</vt:lpstr>
      <vt:lpstr>Warfare or Crime Control?</vt:lpstr>
      <vt:lpstr>Warfare or Crime Control?</vt:lpstr>
      <vt:lpstr>Warfare or Crime Control?</vt:lpstr>
      <vt:lpstr>Warfare or Crime Control?</vt:lpstr>
      <vt:lpstr>Warfare or Crime Control?</vt:lpstr>
      <vt:lpstr>Warfare or Crime Control?</vt:lpstr>
      <vt:lpstr>Warfare or Crime Control?</vt:lpstr>
      <vt:lpstr>Warfare or Crime Control?</vt:lpstr>
      <vt:lpstr>Warfare or Crime Control?</vt:lpstr>
      <vt:lpstr>Warfare or Crime Control?</vt:lpstr>
      <vt:lpstr>Is Torture Morally Permissible as a Counter-Terrorist Strategy?</vt:lpstr>
      <vt:lpstr>Is Torture Morally Permissible as a Counter-Terrorist Strategy?</vt:lpstr>
      <vt:lpstr>Is Torture Morally Permissible as a Counter-Terrorist Strategy?</vt:lpstr>
      <vt:lpstr>Is Torture Morally Permissible as a Counter-Terrorist Strategy?</vt:lpstr>
      <vt:lpstr>Is Torture Morally Permissible as a Counter-Terrorist Strategy?</vt:lpstr>
      <vt:lpstr>Is Torture Morally Permissible as a Counter-Terrorist Strategy?</vt:lpstr>
      <vt:lpstr>Is Torture Morally Permissible as a Counter-Terrorist Strategy?</vt:lpstr>
      <vt:lpstr>Is Torture Morally Permissible as a Counter-Terrorist Strategy?</vt:lpstr>
      <vt:lpstr>Ginbar’s Absolutist Challenge</vt:lpstr>
      <vt:lpstr>Is Torture Morally Permissible as a Counter-Terrorist Strategy?</vt:lpstr>
      <vt:lpstr>The Slippery Slope Argument Against Torture</vt:lpstr>
      <vt:lpstr>Is Torture Morally Permissible as a Counter-Terrorist Strategy?</vt:lpstr>
      <vt:lpstr>The Morality of Targeted Killing</vt:lpstr>
      <vt:lpstr>The Morality of Targeted Killing</vt:lpstr>
      <vt:lpstr>The Morality of Targeted Killing</vt:lpstr>
      <vt:lpstr>The Morality of Targeted Killing</vt:lpstr>
      <vt:lpstr>The Morality of Targeted Killing</vt:lpstr>
      <vt:lpstr>The Morality of Targeted Killing</vt:lpstr>
      <vt:lpstr>The Morality of Targeted Killing</vt:lpstr>
      <vt:lpstr>The Morality of Targeted Killing</vt:lpstr>
      <vt:lpstr>The Morality of Targeted Killing</vt:lpstr>
      <vt:lpstr>The Morality of Targeted Killing</vt:lpstr>
      <vt:lpstr>The Morality of Targeted Killing</vt:lpstr>
      <vt:lpstr>The Morality of Targeted Killing</vt:lpstr>
      <vt:lpstr>Chapter Summary</vt:lpstr>
      <vt:lpstr>Chapter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Todd Bricker</cp:lastModifiedBy>
  <cp:revision>64</cp:revision>
  <dcterms:created xsi:type="dcterms:W3CDTF">2006-08-16T00:00:00Z</dcterms:created>
  <dcterms:modified xsi:type="dcterms:W3CDTF">2021-05-13T15:04:05Z</dcterms:modified>
</cp:coreProperties>
</file>