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6" r:id="rId2"/>
    <p:sldId id="327" r:id="rId3"/>
    <p:sldId id="364" r:id="rId4"/>
    <p:sldId id="328" r:id="rId5"/>
    <p:sldId id="329" r:id="rId6"/>
    <p:sldId id="365" r:id="rId7"/>
    <p:sldId id="330" r:id="rId8"/>
    <p:sldId id="357" r:id="rId9"/>
    <p:sldId id="331" r:id="rId10"/>
    <p:sldId id="356" r:id="rId11"/>
    <p:sldId id="332" r:id="rId12"/>
    <p:sldId id="333" r:id="rId13"/>
    <p:sldId id="334" r:id="rId14"/>
    <p:sldId id="335" r:id="rId15"/>
    <p:sldId id="366" r:id="rId16"/>
    <p:sldId id="336" r:id="rId17"/>
    <p:sldId id="337" r:id="rId18"/>
    <p:sldId id="338" r:id="rId19"/>
    <p:sldId id="339" r:id="rId20"/>
    <p:sldId id="340" r:id="rId21"/>
    <p:sldId id="341" r:id="rId22"/>
    <p:sldId id="358" r:id="rId23"/>
    <p:sldId id="342" r:id="rId24"/>
    <p:sldId id="343" r:id="rId25"/>
    <p:sldId id="344" r:id="rId26"/>
    <p:sldId id="359" r:id="rId27"/>
    <p:sldId id="345" r:id="rId28"/>
    <p:sldId id="367" r:id="rId29"/>
    <p:sldId id="346" r:id="rId30"/>
    <p:sldId id="368" r:id="rId31"/>
    <p:sldId id="347" r:id="rId32"/>
    <p:sldId id="360" r:id="rId33"/>
    <p:sldId id="348" r:id="rId34"/>
    <p:sldId id="361" r:id="rId35"/>
    <p:sldId id="349" r:id="rId36"/>
    <p:sldId id="369" r:id="rId37"/>
    <p:sldId id="350" r:id="rId38"/>
    <p:sldId id="362" r:id="rId39"/>
    <p:sldId id="351" r:id="rId40"/>
    <p:sldId id="352" r:id="rId41"/>
    <p:sldId id="370" r:id="rId42"/>
    <p:sldId id="353" r:id="rId43"/>
    <p:sldId id="371" r:id="rId44"/>
    <p:sldId id="354" r:id="rId45"/>
    <p:sldId id="372" r:id="rId46"/>
    <p:sldId id="355" r:id="rId47"/>
    <p:sldId id="37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82" autoAdjust="0"/>
  </p:normalViewPr>
  <p:slideViewPr>
    <p:cSldViewPr>
      <p:cViewPr varScale="1">
        <p:scale>
          <a:sx n="62" d="100"/>
          <a:sy n="62" d="100"/>
        </p:scale>
        <p:origin x="205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a:p>
        </p:txBody>
      </p:sp>
    </p:spTree>
    <p:extLst>
      <p:ext uri="{BB962C8B-B14F-4D97-AF65-F5344CB8AC3E}">
        <p14:creationId xmlns:p14="http://schemas.microsoft.com/office/powerpoint/2010/main" val="184907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Rectangle 8"/>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447800" y="2971800"/>
            <a:ext cx="6400800" cy="1752600"/>
          </a:xfrm>
        </p:spPr>
        <p:txBody>
          <a:bodyPr>
            <a:normAutofit/>
          </a:bodyPr>
          <a:lstStyle/>
          <a:p>
            <a:r>
              <a:rPr lang="en-US" dirty="0">
                <a:latin typeface="+mj-lt"/>
              </a:rPr>
              <a:t>Chapter 8: Ethics  in Corrections: Guarding Ethically</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143000"/>
          </a:xfrm>
        </p:spPr>
        <p:txBody>
          <a:bodyPr>
            <a:normAutofit/>
          </a:bodyPr>
          <a:lstStyle/>
          <a:p>
            <a:r>
              <a:rPr lang="en-US" altLang="en-US" dirty="0"/>
              <a:t>Guarding Ethically</a:t>
            </a:r>
          </a:p>
        </p:txBody>
      </p:sp>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57200" y="1905000"/>
            <a:ext cx="8305800" cy="4343400"/>
          </a:xfrm>
        </p:spPr>
        <p:txBody>
          <a:bodyPr>
            <a:noAutofit/>
          </a:bodyPr>
          <a:lstStyle/>
          <a:p>
            <a:r>
              <a:rPr lang="en-US" altLang="en-US" sz="2400" dirty="0"/>
              <a:t>Smith (2001)</a:t>
            </a:r>
          </a:p>
          <a:p>
            <a:pPr lvl="1"/>
            <a:r>
              <a:rPr lang="en-US" altLang="en-US" sz="2400" dirty="0"/>
              <a:t>Argues that “inextricable brutalities that inhere in the practice of imprisonment” (p. 30) make it extremely difficult to establish any moral basis for the role of a prison officer”</a:t>
            </a:r>
          </a:p>
          <a:p>
            <a:pPr lvl="1"/>
            <a:r>
              <a:rPr lang="en-US" altLang="en-US" sz="2400" dirty="0"/>
              <a:t>Calls attention to failures that have occurred within the system as a whole </a:t>
            </a:r>
          </a:p>
          <a:p>
            <a:pPr lvl="1"/>
            <a:endParaRPr lang="en-US" altLang="en-US" sz="2400" dirty="0"/>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419700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143000"/>
          </a:xfrm>
        </p:spPr>
        <p:txBody>
          <a:bodyPr>
            <a:normAutofit/>
          </a:bodyPr>
          <a:lstStyle/>
          <a:p>
            <a:r>
              <a:rPr lang="en-US" altLang="en-US" dirty="0"/>
              <a:t>Guarding With Discretion</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676400"/>
            <a:ext cx="8305800" cy="4267200"/>
          </a:xfrm>
        </p:spPr>
        <p:txBody>
          <a:bodyPr>
            <a:noAutofit/>
          </a:bodyPr>
          <a:lstStyle/>
          <a:p>
            <a:pPr>
              <a:lnSpc>
                <a:spcPct val="90000"/>
              </a:lnSpc>
            </a:pPr>
            <a:r>
              <a:rPr lang="en-US" altLang="en-US" sz="2400" dirty="0"/>
              <a:t>Discretionary powers have curtailed over time</a:t>
            </a:r>
          </a:p>
          <a:p>
            <a:pPr lvl="1">
              <a:lnSpc>
                <a:spcPct val="90000"/>
              </a:lnSpc>
            </a:pPr>
            <a:r>
              <a:rPr lang="en-US" altLang="en-US" sz="2400" dirty="0"/>
              <a:t>Can easily involve questions of ethical conduct</a:t>
            </a:r>
          </a:p>
          <a:p>
            <a:pPr>
              <a:lnSpc>
                <a:spcPct val="90000"/>
              </a:lnSpc>
            </a:pPr>
            <a:r>
              <a:rPr lang="en-US" altLang="en-US" sz="2400" dirty="0"/>
              <a:t>Gilbert (1999)</a:t>
            </a:r>
          </a:p>
          <a:p>
            <a:pPr lvl="1">
              <a:lnSpc>
                <a:spcPct val="90000"/>
              </a:lnSpc>
            </a:pPr>
            <a:r>
              <a:rPr lang="en-US" altLang="en-US" sz="2400" dirty="0"/>
              <a:t>Argues that administrators ought to allow correctional officers to exercise discretion whenever there is an absence of policy or where it is vague or inconsistent on the basis that full enforcement of rules, policies, and procedures is an impossibility</a:t>
            </a:r>
          </a:p>
          <a:p>
            <a:pPr>
              <a:lnSpc>
                <a:spcPct val="90000"/>
              </a:lnSpc>
            </a:pPr>
            <a:r>
              <a:rPr lang="en-US" altLang="en-US" sz="2400" dirty="0"/>
              <a:t>Discretionary power of prison officers is shaped less by formal rules than “an explicit understanding of the shared operational values and ethical principles that govern correctional practice” (Pollock, as cited in Gilbert, 1999, p. 275)</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319284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187450"/>
          </a:xfrm>
        </p:spPr>
        <p:txBody>
          <a:bodyPr>
            <a:normAutofit/>
          </a:bodyPr>
          <a:lstStyle/>
          <a:p>
            <a:r>
              <a:rPr lang="en-US" altLang="en-US" dirty="0"/>
              <a:t>Guarding With Discretion</a:t>
            </a:r>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49450"/>
            <a:ext cx="8305800" cy="4375150"/>
          </a:xfrm>
        </p:spPr>
        <p:txBody>
          <a:bodyPr>
            <a:normAutofit/>
          </a:bodyPr>
          <a:lstStyle/>
          <a:p>
            <a:pPr>
              <a:lnSpc>
                <a:spcPct val="90000"/>
              </a:lnSpc>
            </a:pPr>
            <a:r>
              <a:rPr lang="en-US" altLang="en-US" sz="2400" dirty="0"/>
              <a:t>Gilbert (1999)</a:t>
            </a:r>
          </a:p>
          <a:p>
            <a:pPr lvl="1">
              <a:lnSpc>
                <a:spcPct val="90000"/>
              </a:lnSpc>
            </a:pPr>
            <a:r>
              <a:rPr lang="en-US" altLang="en-US" sz="2400" dirty="0"/>
              <a:t>Calls for formal training to develop ethical framework within which officers may exercise discretion</a:t>
            </a:r>
          </a:p>
          <a:p>
            <a:pPr lvl="1">
              <a:lnSpc>
                <a:spcPct val="90000"/>
              </a:lnSpc>
            </a:pPr>
            <a:r>
              <a:rPr lang="en-US" altLang="en-US" sz="2400" dirty="0"/>
              <a:t>Sees need for managers to assist in understanding limits of discretion</a:t>
            </a:r>
          </a:p>
          <a:p>
            <a:pPr>
              <a:lnSpc>
                <a:spcPct val="90000"/>
              </a:lnSpc>
            </a:pPr>
            <a:r>
              <a:rPr lang="en-US" altLang="en-US" sz="2400" dirty="0"/>
              <a:t>A major component of prison life for both prison officers and inmates is prison officer subculture.</a:t>
            </a:r>
          </a:p>
          <a:p>
            <a:pPr lvl="1">
              <a:lnSpc>
                <a:spcPct val="90000"/>
              </a:lnSpc>
            </a:pPr>
            <a:r>
              <a:rPr lang="en-US" altLang="en-US" sz="2400" dirty="0"/>
              <a:t>One element of that subculture is the informal code of ethics.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30074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Use of Force</a:t>
            </a:r>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81200"/>
            <a:ext cx="8229600" cy="4267200"/>
          </a:xfrm>
        </p:spPr>
        <p:txBody>
          <a:bodyPr>
            <a:normAutofit lnSpcReduction="10000"/>
          </a:bodyPr>
          <a:lstStyle/>
          <a:p>
            <a:pPr>
              <a:lnSpc>
                <a:spcPct val="90000"/>
              </a:lnSpc>
            </a:pPr>
            <a:r>
              <a:rPr lang="en-US" altLang="en-US" sz="2400" dirty="0"/>
              <a:t>Many situations within the prison environment might provoke use of force by prison officers in an attempt to control inmates.</a:t>
            </a:r>
          </a:p>
          <a:p>
            <a:pPr>
              <a:lnSpc>
                <a:spcPct val="90000"/>
              </a:lnSpc>
            </a:pPr>
            <a:r>
              <a:rPr lang="en-US" altLang="en-US" sz="2400" dirty="0"/>
              <a:t>American Correctional Association Code of Ethics stipulates members of ACA must respect “dignity and individuality of human beings” and must be committed to “professional and compassionate service.” </a:t>
            </a:r>
          </a:p>
          <a:p>
            <a:pPr>
              <a:lnSpc>
                <a:spcPct val="90000"/>
              </a:lnSpc>
            </a:pPr>
            <a:r>
              <a:rPr lang="en-US" altLang="en-US" sz="2400" dirty="0"/>
              <a:t>Kauffman (1988) </a:t>
            </a:r>
          </a:p>
          <a:p>
            <a:pPr lvl="1">
              <a:lnSpc>
                <a:spcPct val="90000"/>
              </a:lnSpc>
            </a:pPr>
            <a:r>
              <a:rPr lang="en-US" altLang="en-US" sz="2400" dirty="0"/>
              <a:t>Research found most prison officers were horrified at the extent and nature of violence within prison.</a:t>
            </a:r>
          </a:p>
          <a:p>
            <a:pPr>
              <a:lnSpc>
                <a:spcPct val="90000"/>
              </a:lnSpc>
            </a:pPr>
            <a:r>
              <a:rPr lang="en-US" altLang="en-US" sz="2400" dirty="0"/>
              <a:t>In coping with ethical dilemmas, many prison officers attempted to avoid actions that would injure inmates by refusing to carry out certain duties.</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169850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143000"/>
          </a:xfrm>
        </p:spPr>
        <p:txBody>
          <a:bodyPr>
            <a:normAutofit/>
          </a:bodyPr>
          <a:lstStyle/>
          <a:p>
            <a:r>
              <a:rPr lang="en-US" altLang="en-US" dirty="0"/>
              <a:t>Unethical Situations: Use of Force</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05000"/>
            <a:ext cx="8305800" cy="4267200"/>
          </a:xfrm>
        </p:spPr>
        <p:txBody>
          <a:bodyPr>
            <a:normAutofit/>
          </a:bodyPr>
          <a:lstStyle/>
          <a:p>
            <a:pPr>
              <a:lnSpc>
                <a:spcPct val="90000"/>
              </a:lnSpc>
            </a:pPr>
            <a:r>
              <a:rPr lang="en-US" altLang="en-US" sz="2400" dirty="0"/>
              <a:t>Some became more socialized within subculture; however, their ability to abstain from morally questionable acts weakened and they began to construct prison as a separate moral realm and to perceive their dealing with prisoners as outside of common ethical norms</a:t>
            </a:r>
          </a:p>
          <a:p>
            <a:pPr>
              <a:lnSpc>
                <a:spcPct val="90000"/>
              </a:lnSpc>
            </a:pPr>
            <a:r>
              <a:rPr lang="en-US" altLang="en-US" sz="2400" dirty="0"/>
              <a:t>Less experienced gradually became inured to violence, got used to it, and said they were no longer bothered by it.</a:t>
            </a:r>
          </a:p>
          <a:p>
            <a:endParaRPr lang="en-US" altLang="en-US" sz="2400"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529147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Unethical Situations: Use of Force</a:t>
            </a:r>
            <a:endParaRPr lang="en-US" dirty="0"/>
          </a:p>
        </p:txBody>
      </p:sp>
      <p:sp>
        <p:nvSpPr>
          <p:cNvPr id="4" name="Content Placeholder 3"/>
          <p:cNvSpPr>
            <a:spLocks noGrp="1"/>
          </p:cNvSpPr>
          <p:nvPr>
            <p:ph idx="1"/>
          </p:nvPr>
        </p:nvSpPr>
        <p:spPr/>
        <p:txBody>
          <a:bodyPr/>
          <a:lstStyle/>
          <a:p>
            <a:pPr>
              <a:lnSpc>
                <a:spcPct val="90000"/>
              </a:lnSpc>
            </a:pPr>
            <a:r>
              <a:rPr lang="en-US" altLang="en-US" sz="2400" dirty="0"/>
              <a:t>Some rationalized changes by stressing the difference between prison and the outside world.</a:t>
            </a:r>
          </a:p>
          <a:p>
            <a:pPr>
              <a:lnSpc>
                <a:spcPct val="90000"/>
              </a:lnSpc>
            </a:pPr>
            <a:r>
              <a:rPr lang="en-US" altLang="en-US" sz="2400" dirty="0"/>
              <a:t>Kauffman (1988)</a:t>
            </a:r>
          </a:p>
          <a:p>
            <a:pPr lvl="1">
              <a:lnSpc>
                <a:spcPct val="90000"/>
              </a:lnSpc>
            </a:pPr>
            <a:r>
              <a:rPr lang="en-US" altLang="en-US" sz="2400" dirty="0"/>
              <a:t>Constructing a separate moral world within the prison and living in that world as well as in “normal world” can provoke behavioral conflicts.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26155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143000"/>
          </a:xfrm>
        </p:spPr>
        <p:txBody>
          <a:bodyPr>
            <a:normAutofit/>
          </a:bodyPr>
          <a:lstStyle/>
          <a:p>
            <a:r>
              <a:rPr lang="en-US" altLang="en-US" dirty="0"/>
              <a:t>Unethical Situations: Use of Force</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1905000"/>
            <a:ext cx="8305800" cy="4267200"/>
          </a:xfrm>
        </p:spPr>
        <p:txBody>
          <a:bodyPr>
            <a:normAutofit/>
          </a:bodyPr>
          <a:lstStyle/>
          <a:p>
            <a:r>
              <a:rPr lang="en-US" altLang="en-US" sz="2400" dirty="0"/>
              <a:t>Conover (2001)</a:t>
            </a:r>
          </a:p>
          <a:p>
            <a:pPr lvl="1"/>
            <a:r>
              <a:rPr lang="en-US" altLang="en-US" sz="2400" dirty="0"/>
              <a:t>Review of training experience in New York state</a:t>
            </a:r>
          </a:p>
          <a:p>
            <a:r>
              <a:rPr lang="en-US" altLang="en-US" sz="2400" dirty="0"/>
              <a:t>Generally, prison officers’ use of force in prison takes place within the formal structure and framework of prison rules and regulations designed to control prisoner conduct</a:t>
            </a:r>
          </a:p>
          <a:p>
            <a:r>
              <a:rPr lang="en-US" altLang="en-US" sz="2400" dirty="0"/>
              <a:t>Marquart (1986)</a:t>
            </a:r>
          </a:p>
          <a:p>
            <a:pPr lvl="1"/>
            <a:r>
              <a:rPr lang="en-US" altLang="en-US" sz="2400" dirty="0"/>
              <a:t>Study of a Texas penitentiary</a:t>
            </a:r>
          </a:p>
          <a:p>
            <a:r>
              <a:rPr lang="en-US" altLang="en-US" sz="2400" dirty="0"/>
              <a:t>Kauffman (1988)</a:t>
            </a:r>
          </a:p>
          <a:p>
            <a:pPr lvl="1"/>
            <a:r>
              <a:rPr lang="en-US" altLang="en-US" sz="2400" dirty="0"/>
              <a:t>Study of Massachusetts prison system</a:t>
            </a:r>
          </a:p>
          <a:p>
            <a:endParaRPr lang="en-US" altLang="en-US" sz="24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1283302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Use of Force</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1981200"/>
            <a:ext cx="8305800" cy="4191000"/>
          </a:xfrm>
        </p:spPr>
        <p:txBody>
          <a:bodyPr/>
          <a:lstStyle/>
          <a:p>
            <a:r>
              <a:rPr lang="en-US" altLang="en-US" sz="2000" dirty="0"/>
              <a:t>Marquart (1986)</a:t>
            </a:r>
          </a:p>
          <a:p>
            <a:pPr lvl="1"/>
            <a:r>
              <a:rPr lang="en-US" altLang="en-US" sz="2000" dirty="0"/>
              <a:t>Identified number of forms of coercion</a:t>
            </a:r>
          </a:p>
          <a:p>
            <a:pPr marL="1371600" lvl="2" indent="-457200">
              <a:buFont typeface="+mj-lt"/>
              <a:buAutoNum type="alphaLcParenR"/>
            </a:pPr>
            <a:r>
              <a:rPr lang="en-US" altLang="en-US" sz="2000" dirty="0"/>
              <a:t>Counseling or tune-up</a:t>
            </a:r>
          </a:p>
          <a:p>
            <a:pPr marL="1371600" lvl="2" indent="-457200">
              <a:buFont typeface="+mj-lt"/>
              <a:buAutoNum type="alphaLcParenR"/>
            </a:pPr>
            <a:r>
              <a:rPr lang="en-US" altLang="en-US" sz="2000" dirty="0"/>
              <a:t>Ass whippings</a:t>
            </a:r>
          </a:p>
          <a:p>
            <a:pPr marL="1371600" lvl="2" indent="-457200">
              <a:buFont typeface="+mj-lt"/>
              <a:buAutoNum type="alphaLcParenR"/>
            </a:pPr>
            <a:r>
              <a:rPr lang="en-US" altLang="en-US" sz="2000" dirty="0"/>
              <a:t>Severe beatings</a:t>
            </a:r>
          </a:p>
          <a:p>
            <a:pPr lvl="1"/>
            <a:r>
              <a:rPr lang="en-US" altLang="en-US" sz="2000" dirty="0"/>
              <a:t>Concludes instances of violence were illegal in both civil and criminal terms and certainly violated prison rules and policy</a:t>
            </a:r>
          </a:p>
          <a:p>
            <a:pPr lvl="1"/>
            <a:r>
              <a:rPr lang="en-US" altLang="en-US" sz="2000" dirty="0"/>
              <a:t>In context of prison officer subculture, fighting an inmate was seen as an expression of prison officer masculinity and machismo</a:t>
            </a:r>
          </a:p>
          <a:p>
            <a:pPr lvl="1"/>
            <a:r>
              <a:rPr lang="en-US" altLang="en-US" sz="2000" dirty="0"/>
              <a:t>Found that the informal structure of a prison seemed to be the predominant method used for managing the prison</a:t>
            </a:r>
          </a:p>
          <a:p>
            <a:endParaRPr lang="en-US" altLang="en-US" sz="24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164374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52A6FDA-50FA-484E-AB84-177E772FDB2D}"/>
              </a:ext>
            </a:extLst>
          </p:cNvPr>
          <p:cNvSpPr>
            <a:spLocks noGrp="1" noChangeArrowheads="1"/>
          </p:cNvSpPr>
          <p:nvPr>
            <p:ph type="title"/>
          </p:nvPr>
        </p:nvSpPr>
        <p:spPr>
          <a:xfrm>
            <a:off x="381000" y="762000"/>
            <a:ext cx="8229600" cy="1219200"/>
          </a:xfrm>
        </p:spPr>
        <p:txBody>
          <a:bodyPr>
            <a:normAutofit/>
          </a:bodyPr>
          <a:lstStyle/>
          <a:p>
            <a:r>
              <a:rPr lang="en-US" altLang="en-US" dirty="0"/>
              <a:t>Unethical Situations: Use of Force</a:t>
            </a:r>
          </a:p>
        </p:txBody>
      </p:sp>
      <p:sp>
        <p:nvSpPr>
          <p:cNvPr id="24579" name="Rectangle 3">
            <a:extLst>
              <a:ext uri="{FF2B5EF4-FFF2-40B4-BE49-F238E27FC236}">
                <a16:creationId xmlns:a16="http://schemas.microsoft.com/office/drawing/2014/main" id="{0BA682DD-6610-4D91-8F25-9E2F8D8399EC}"/>
              </a:ext>
            </a:extLst>
          </p:cNvPr>
          <p:cNvSpPr>
            <a:spLocks noGrp="1" noChangeArrowheads="1"/>
          </p:cNvSpPr>
          <p:nvPr>
            <p:ph idx="1"/>
          </p:nvPr>
        </p:nvSpPr>
        <p:spPr>
          <a:xfrm>
            <a:off x="457200" y="1752600"/>
            <a:ext cx="8305800" cy="4495800"/>
          </a:xfrm>
        </p:spPr>
        <p:txBody>
          <a:bodyPr rtlCol="0">
            <a:noAutofit/>
          </a:bodyPr>
          <a:lstStyle/>
          <a:p>
            <a:pPr fontAlgn="auto">
              <a:spcAft>
                <a:spcPts val="0"/>
              </a:spcAft>
              <a:defRPr/>
            </a:pPr>
            <a:r>
              <a:rPr lang="en-US" altLang="en-US" sz="2000" dirty="0"/>
              <a:t>Exercise of violence by prison officers not intended as a symbol of power, rather as the reflection of sense of vulnerability</a:t>
            </a:r>
          </a:p>
          <a:p>
            <a:pPr fontAlgn="auto">
              <a:spcAft>
                <a:spcPts val="0"/>
              </a:spcAft>
              <a:defRPr/>
            </a:pPr>
            <a:r>
              <a:rPr lang="en-US" altLang="en-US" sz="2000" dirty="0"/>
              <a:t>Prison officers often dissatisfied about official punishments and sought own form of justice</a:t>
            </a:r>
          </a:p>
          <a:p>
            <a:pPr fontAlgn="auto">
              <a:spcAft>
                <a:spcPts val="0"/>
              </a:spcAft>
              <a:defRPr/>
            </a:pPr>
            <a:r>
              <a:rPr lang="en-US" altLang="en-US" sz="2000" dirty="0"/>
              <a:t>Kauffman (1988)</a:t>
            </a:r>
          </a:p>
          <a:p>
            <a:pPr lvl="1" fontAlgn="auto">
              <a:spcAft>
                <a:spcPts val="0"/>
              </a:spcAft>
              <a:defRPr/>
            </a:pPr>
            <a:r>
              <a:rPr lang="en-US" altLang="en-US" sz="2000" dirty="0"/>
              <a:t>Justifications for using violence:</a:t>
            </a:r>
          </a:p>
          <a:p>
            <a:pPr marL="1371600" lvl="2" indent="-457200" fontAlgn="auto">
              <a:spcAft>
                <a:spcPts val="0"/>
              </a:spcAft>
              <a:buFont typeface="+mj-lt"/>
              <a:buAutoNum type="alphaLcParenR"/>
              <a:defRPr/>
            </a:pPr>
            <a:r>
              <a:rPr lang="en-US" altLang="en-US" sz="2000" dirty="0"/>
              <a:t>Means of controlling inmates</a:t>
            </a:r>
          </a:p>
          <a:p>
            <a:pPr marL="1371600" lvl="2" indent="-457200" fontAlgn="auto">
              <a:spcAft>
                <a:spcPts val="0"/>
              </a:spcAft>
              <a:buFont typeface="+mj-lt"/>
              <a:buAutoNum type="alphaLcParenR"/>
              <a:defRPr/>
            </a:pPr>
            <a:r>
              <a:rPr lang="en-US" altLang="en-US" sz="2000" dirty="0"/>
              <a:t>Violence deterred inmate violence against prison officers</a:t>
            </a:r>
          </a:p>
          <a:p>
            <a:pPr marL="1371600" lvl="2" indent="-457200" fontAlgn="auto">
              <a:spcAft>
                <a:spcPts val="0"/>
              </a:spcAft>
              <a:buFont typeface="+mj-lt"/>
              <a:buAutoNum type="alphaLcParenR"/>
              <a:defRPr/>
            </a:pPr>
            <a:r>
              <a:rPr lang="en-US" altLang="en-US" sz="2000" dirty="0"/>
              <a:t>Means of preventing future assaults and punishing past ones</a:t>
            </a:r>
          </a:p>
          <a:p>
            <a:pPr lvl="1" fontAlgn="auto">
              <a:spcAft>
                <a:spcPts val="0"/>
              </a:spcAft>
              <a:defRPr/>
            </a:pPr>
            <a:r>
              <a:rPr lang="en-US" altLang="en-US" sz="2000" dirty="0"/>
              <a:t>Prison officers define self-defense very broadly.</a:t>
            </a:r>
          </a:p>
          <a:p>
            <a:pPr lvl="1" fontAlgn="auto">
              <a:spcAft>
                <a:spcPts val="0"/>
              </a:spcAft>
              <a:defRPr/>
            </a:pPr>
            <a:r>
              <a:rPr lang="en-US" altLang="en-US" sz="2000" dirty="0"/>
              <a:t>During the 1970s, the Massachusetts prison system  relied on brutality and physical coercion.</a:t>
            </a:r>
          </a:p>
        </p:txBody>
      </p:sp>
      <p:sp>
        <p:nvSpPr>
          <p:cNvPr id="3" name="Slide Number Placeholder 2">
            <a:extLst>
              <a:ext uri="{FF2B5EF4-FFF2-40B4-BE49-F238E27FC236}">
                <a16:creationId xmlns:a16="http://schemas.microsoft.com/office/drawing/2014/main" id="{2D667D06-BEA3-4A64-95F5-BA2C140413CD}"/>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360203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Use of Force</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normAutofit/>
          </a:bodyPr>
          <a:lstStyle/>
          <a:p>
            <a:r>
              <a:rPr lang="en-US" altLang="en-US" sz="2000" dirty="0"/>
              <a:t>Kauffman (1988)</a:t>
            </a:r>
          </a:p>
          <a:p>
            <a:pPr lvl="1"/>
            <a:r>
              <a:rPr lang="en-US" altLang="en-US" sz="2000" dirty="0"/>
              <a:t>Concludes that the use of physical coercion failed at Walpole and other Massachusetts prisons</a:t>
            </a:r>
          </a:p>
          <a:p>
            <a:pPr lvl="1"/>
            <a:r>
              <a:rPr lang="en-US" altLang="en-US" sz="2000" dirty="0"/>
              <a:t>Argues that the use of coercion as a technique was a failure because it could not be applied to inmates generally</a:t>
            </a:r>
          </a:p>
          <a:p>
            <a:pPr lvl="1"/>
            <a:r>
              <a:rPr lang="en-US" altLang="en-US" sz="2000" dirty="0"/>
              <a:t>Another difficulty was the use of coercion required staff to constantly increase severity of sanction if they were to be useful over the long term</a:t>
            </a:r>
          </a:p>
          <a:p>
            <a:pPr>
              <a:lnSpc>
                <a:spcPct val="90000"/>
              </a:lnSpc>
            </a:pPr>
            <a:r>
              <a:rPr lang="en-US" altLang="en-US" sz="2000" dirty="0"/>
              <a:t>Walker (1996)</a:t>
            </a:r>
          </a:p>
          <a:p>
            <a:pPr lvl="1">
              <a:lnSpc>
                <a:spcPct val="90000"/>
              </a:lnSpc>
            </a:pPr>
            <a:r>
              <a:rPr lang="en-US" altLang="en-US" sz="2000" dirty="0"/>
              <a:t>Notes that over the past few decades, courts have limited such force, but prison officers still given more latitude than police officers in the use of deadly force </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313064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143000"/>
          </a:xfrm>
        </p:spPr>
        <p:txBody>
          <a:bodyPr>
            <a:normAutofit/>
          </a:bodyPr>
          <a:lstStyle/>
          <a:p>
            <a:r>
              <a:rPr lang="en-US" altLang="en-US" dirty="0"/>
              <a:t>The Experience of Guarding</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05000"/>
            <a:ext cx="8262938" cy="4495800"/>
          </a:xfrm>
        </p:spPr>
        <p:txBody>
          <a:bodyPr>
            <a:normAutofit/>
          </a:bodyPr>
          <a:lstStyle/>
          <a:p>
            <a:pPr>
              <a:lnSpc>
                <a:spcPct val="90000"/>
              </a:lnSpc>
            </a:pPr>
            <a:r>
              <a:rPr lang="en-US" altLang="en-US" sz="2400" dirty="0"/>
              <a:t>Number of authors have pointed to common characteristics in those choosing a career in corrections.</a:t>
            </a:r>
          </a:p>
          <a:p>
            <a:pPr>
              <a:lnSpc>
                <a:spcPct val="90000"/>
              </a:lnSpc>
            </a:pPr>
            <a:r>
              <a:rPr lang="en-US" altLang="en-US" sz="2400" dirty="0"/>
              <a:t>About one-third of prison officers interviewed by Lombardo (1989) explained most dissatisfying parts of job were danger and mental tension.</a:t>
            </a:r>
          </a:p>
          <a:p>
            <a:pPr>
              <a:lnSpc>
                <a:spcPct val="90000"/>
              </a:lnSpc>
            </a:pPr>
            <a:r>
              <a:rPr lang="en-US" altLang="en-US" sz="2400" dirty="0"/>
              <a:t>Prison officers often experience personal challenges from inmates.</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375687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55989E9-1877-4AA0-BB68-0C48306B0FED}"/>
              </a:ext>
            </a:extLst>
          </p:cNvPr>
          <p:cNvSpPr>
            <a:spLocks noGrp="1" noChangeArrowheads="1"/>
          </p:cNvSpPr>
          <p:nvPr>
            <p:ph type="title"/>
          </p:nvPr>
        </p:nvSpPr>
        <p:spPr>
          <a:xfrm>
            <a:off x="457200" y="762000"/>
            <a:ext cx="8229600" cy="1143000"/>
          </a:xfrm>
        </p:spPr>
        <p:txBody>
          <a:bodyPr>
            <a:normAutofit/>
          </a:bodyPr>
          <a:lstStyle/>
          <a:p>
            <a:r>
              <a:rPr lang="en-US" altLang="en-US" dirty="0"/>
              <a:t>Unethical Situations: Use of Force</a:t>
            </a:r>
          </a:p>
        </p:txBody>
      </p:sp>
      <p:sp>
        <p:nvSpPr>
          <p:cNvPr id="25603" name="Rectangle 3">
            <a:extLst>
              <a:ext uri="{FF2B5EF4-FFF2-40B4-BE49-F238E27FC236}">
                <a16:creationId xmlns:a16="http://schemas.microsoft.com/office/drawing/2014/main" id="{7923406C-84FE-42EE-8D25-2DC961FA9859}"/>
              </a:ext>
            </a:extLst>
          </p:cNvPr>
          <p:cNvSpPr>
            <a:spLocks noGrp="1" noChangeArrowheads="1"/>
          </p:cNvSpPr>
          <p:nvPr>
            <p:ph idx="1"/>
          </p:nvPr>
        </p:nvSpPr>
        <p:spPr>
          <a:xfrm>
            <a:off x="457200" y="1905000"/>
            <a:ext cx="8305800" cy="4343400"/>
          </a:xfrm>
        </p:spPr>
        <p:txBody>
          <a:bodyPr>
            <a:normAutofit/>
          </a:bodyPr>
          <a:lstStyle/>
          <a:p>
            <a:pPr>
              <a:lnSpc>
                <a:spcPct val="90000"/>
              </a:lnSpc>
            </a:pPr>
            <a:r>
              <a:rPr lang="en-US" altLang="en-US" sz="2400" i="1" dirty="0"/>
              <a:t>U.S. v Nix </a:t>
            </a:r>
            <a:r>
              <a:rPr lang="en-US" altLang="en-US" sz="2400" dirty="0"/>
              <a:t>(1974)</a:t>
            </a:r>
          </a:p>
          <a:p>
            <a:pPr>
              <a:lnSpc>
                <a:spcPct val="90000"/>
              </a:lnSpc>
            </a:pPr>
            <a:r>
              <a:rPr lang="en-US" altLang="en-US" sz="2400" i="1" dirty="0"/>
              <a:t>Whitely v. Albers </a:t>
            </a:r>
            <a:r>
              <a:rPr lang="en-US" altLang="en-US" sz="2400" dirty="0"/>
              <a:t>(1986)</a:t>
            </a:r>
          </a:p>
          <a:p>
            <a:pPr>
              <a:lnSpc>
                <a:spcPct val="90000"/>
              </a:lnSpc>
            </a:pPr>
            <a:r>
              <a:rPr lang="en-US" altLang="en-US" sz="2400" i="1" dirty="0"/>
              <a:t>Hudson v. McMillian </a:t>
            </a:r>
            <a:r>
              <a:rPr lang="en-US" altLang="en-US" sz="2400" dirty="0"/>
              <a:t>(1992)</a:t>
            </a:r>
          </a:p>
          <a:p>
            <a:pPr>
              <a:lnSpc>
                <a:spcPct val="90000"/>
              </a:lnSpc>
            </a:pPr>
            <a:r>
              <a:rPr lang="en-US" altLang="en-US" sz="2400" i="1" dirty="0"/>
              <a:t>Clark v. Evans </a:t>
            </a:r>
            <a:r>
              <a:rPr lang="en-US" altLang="en-US" sz="2400" dirty="0"/>
              <a:t>(1988)</a:t>
            </a:r>
          </a:p>
          <a:p>
            <a:pPr>
              <a:lnSpc>
                <a:spcPct val="90000"/>
              </a:lnSpc>
            </a:pPr>
            <a:r>
              <a:rPr lang="en-US" altLang="en-US" sz="2400" i="1" dirty="0"/>
              <a:t>McCullough v. Cody</a:t>
            </a:r>
            <a:r>
              <a:rPr lang="en-US" altLang="en-US" sz="2400" dirty="0"/>
              <a:t> (1986)</a:t>
            </a:r>
          </a:p>
          <a:p>
            <a:pPr>
              <a:lnSpc>
                <a:spcPct val="90000"/>
              </a:lnSpc>
            </a:pPr>
            <a:r>
              <a:rPr lang="en-US" altLang="en-US" sz="2400" i="1" dirty="0"/>
              <a:t>Kenny v. Indiana Youth Center </a:t>
            </a:r>
            <a:r>
              <a:rPr lang="en-US" altLang="en-US" sz="2400" dirty="0"/>
              <a:t>(1991)</a:t>
            </a:r>
          </a:p>
          <a:p>
            <a:pPr>
              <a:lnSpc>
                <a:spcPct val="90000"/>
              </a:lnSpc>
            </a:pPr>
            <a:endParaRPr lang="en-US" altLang="en-US" sz="2400" dirty="0"/>
          </a:p>
        </p:txBody>
      </p:sp>
      <p:sp>
        <p:nvSpPr>
          <p:cNvPr id="3" name="Slide Number Placeholder 2">
            <a:extLst>
              <a:ext uri="{FF2B5EF4-FFF2-40B4-BE49-F238E27FC236}">
                <a16:creationId xmlns:a16="http://schemas.microsoft.com/office/drawing/2014/main" id="{BF5928EA-4E6A-4275-BF0C-2B3E771556D9}"/>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4228579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E167DFD-0038-40FA-B074-9B1B6F8EBDF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Use of Force</a:t>
            </a:r>
          </a:p>
        </p:txBody>
      </p:sp>
      <p:sp>
        <p:nvSpPr>
          <p:cNvPr id="26627" name="Rectangle 3">
            <a:extLst>
              <a:ext uri="{FF2B5EF4-FFF2-40B4-BE49-F238E27FC236}">
                <a16:creationId xmlns:a16="http://schemas.microsoft.com/office/drawing/2014/main" id="{71A5F02E-0321-4E1D-8134-25ADD2D7F1B5}"/>
              </a:ext>
            </a:extLst>
          </p:cNvPr>
          <p:cNvSpPr>
            <a:spLocks noGrp="1" noChangeArrowheads="1"/>
          </p:cNvSpPr>
          <p:nvPr>
            <p:ph idx="1"/>
          </p:nvPr>
        </p:nvSpPr>
        <p:spPr>
          <a:xfrm>
            <a:off x="484632" y="1676400"/>
            <a:ext cx="8305800" cy="4191000"/>
          </a:xfrm>
        </p:spPr>
        <p:txBody>
          <a:bodyPr>
            <a:noAutofit/>
          </a:bodyPr>
          <a:lstStyle/>
          <a:p>
            <a:r>
              <a:rPr lang="en-US" altLang="en-US" sz="2000" dirty="0"/>
              <a:t>Walker (1996)</a:t>
            </a:r>
          </a:p>
          <a:p>
            <a:pPr lvl="1"/>
            <a:r>
              <a:rPr lang="en-US" altLang="en-US" sz="2000" dirty="0"/>
              <a:t>Presents analysis of policies in four states on the acceptable use of deadly force</a:t>
            </a:r>
          </a:p>
          <a:p>
            <a:pPr lvl="1"/>
            <a:r>
              <a:rPr lang="en-US" altLang="en-US" sz="2000" dirty="0"/>
              <a:t>All policies explicitly authorize the use of deadly force to prevent escapes.</a:t>
            </a:r>
          </a:p>
          <a:p>
            <a:pPr lvl="1"/>
            <a:r>
              <a:rPr lang="en-US" altLang="en-US" sz="2000" dirty="0"/>
              <a:t>ACA suggests that the policy on deadly force should be more specifically related to the institution the inmate is escaping from.</a:t>
            </a:r>
          </a:p>
          <a:p>
            <a:pPr lvl="1"/>
            <a:r>
              <a:rPr lang="en-US" altLang="en-US" sz="2000" dirty="0"/>
              <a:t>Federal Bureau of Prisons explicitly limits deadly force by prohibiting use of firearms in minimum security prisons in ordinary circumstances.</a:t>
            </a:r>
          </a:p>
          <a:p>
            <a:pPr lvl="1"/>
            <a:r>
              <a:rPr lang="en-US" altLang="en-US" sz="2000" dirty="0"/>
              <a:t>State policies vary widely.</a:t>
            </a:r>
          </a:p>
          <a:p>
            <a:pPr lvl="1"/>
            <a:r>
              <a:rPr lang="en-US" altLang="en-US" sz="2000" dirty="0"/>
              <a:t>All have policies regarding use of warning shots.</a:t>
            </a:r>
          </a:p>
        </p:txBody>
      </p:sp>
      <p:sp>
        <p:nvSpPr>
          <p:cNvPr id="3" name="Slide Number Placeholder 2">
            <a:extLst>
              <a:ext uri="{FF2B5EF4-FFF2-40B4-BE49-F238E27FC236}">
                <a16:creationId xmlns:a16="http://schemas.microsoft.com/office/drawing/2014/main" id="{D043AFB6-951C-4B7F-BFB5-D9B53F14E921}"/>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3409874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E167DFD-0038-40FA-B074-9B1B6F8EBDF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Use of Force</a:t>
            </a:r>
          </a:p>
        </p:txBody>
      </p:sp>
      <p:sp>
        <p:nvSpPr>
          <p:cNvPr id="26627" name="Rectangle 3">
            <a:extLst>
              <a:ext uri="{FF2B5EF4-FFF2-40B4-BE49-F238E27FC236}">
                <a16:creationId xmlns:a16="http://schemas.microsoft.com/office/drawing/2014/main" id="{71A5F02E-0321-4E1D-8134-25ADD2D7F1B5}"/>
              </a:ext>
            </a:extLst>
          </p:cNvPr>
          <p:cNvSpPr>
            <a:spLocks noGrp="1" noChangeArrowheads="1"/>
          </p:cNvSpPr>
          <p:nvPr>
            <p:ph idx="1"/>
          </p:nvPr>
        </p:nvSpPr>
        <p:spPr>
          <a:xfrm>
            <a:off x="457200" y="1600200"/>
            <a:ext cx="8305800" cy="4191000"/>
          </a:xfrm>
        </p:spPr>
        <p:txBody>
          <a:bodyPr>
            <a:noAutofit/>
          </a:bodyPr>
          <a:lstStyle/>
          <a:p>
            <a:pPr marL="0" indent="0">
              <a:buNone/>
            </a:pPr>
            <a:endParaRPr lang="en-US" altLang="en-US" sz="2000" dirty="0"/>
          </a:p>
          <a:p>
            <a:r>
              <a:rPr lang="en-US" sz="2400" dirty="0"/>
              <a:t>Rembert and Henderson (2014)</a:t>
            </a:r>
          </a:p>
          <a:p>
            <a:pPr lvl="1"/>
            <a:r>
              <a:rPr lang="en-US" sz="2400" dirty="0"/>
              <a:t>F</a:t>
            </a:r>
            <a:r>
              <a:rPr lang="en-US" altLang="en-US" sz="2400" dirty="0"/>
              <a:t>ederal courts have found prison officers liable for malicious and sadistic acts against inmates who were confined and handcuffed, </a:t>
            </a:r>
            <a:r>
              <a:rPr lang="en-US" sz="2400" dirty="0"/>
              <a:t>where officers used force to respond to inmates who made written grievances, where violence resulted from staff not controlling their anger, and where officers made poor decisions faced with situations they perceived to be dangerous.</a:t>
            </a:r>
          </a:p>
          <a:p>
            <a:pPr lvl="1"/>
            <a:endParaRPr lang="en-US" altLang="en-US" sz="2000" dirty="0"/>
          </a:p>
        </p:txBody>
      </p:sp>
      <p:sp>
        <p:nvSpPr>
          <p:cNvPr id="3" name="Slide Number Placeholder 2">
            <a:extLst>
              <a:ext uri="{FF2B5EF4-FFF2-40B4-BE49-F238E27FC236}">
                <a16:creationId xmlns:a16="http://schemas.microsoft.com/office/drawing/2014/main" id="{D043AFB6-951C-4B7F-BFB5-D9B53F14E921}"/>
              </a:ext>
            </a:extLst>
          </p:cNvPr>
          <p:cNvSpPr>
            <a:spLocks noGrp="1"/>
          </p:cNvSpPr>
          <p:nvPr>
            <p:ph type="sldNum" sz="quarter" idx="12"/>
          </p:nvPr>
        </p:nvSpPr>
        <p:spPr/>
        <p:txBody>
          <a:bodyPr/>
          <a:lstStyle/>
          <a:p>
            <a:fld id="{D1DE8B5B-AEB0-4E55-AA95-6476F914F479}" type="slidenum">
              <a:rPr lang="en-US" altLang="en-US" smtClean="0"/>
              <a:pPr/>
              <a:t>22</a:t>
            </a:fld>
            <a:endParaRPr lang="en-US" altLang="en-US"/>
          </a:p>
        </p:txBody>
      </p:sp>
    </p:spTree>
    <p:extLst>
      <p:ext uri="{BB962C8B-B14F-4D97-AF65-F5344CB8AC3E}">
        <p14:creationId xmlns:p14="http://schemas.microsoft.com/office/powerpoint/2010/main" val="1219565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524AD1E-6122-47E9-9A81-2BEF3AAD8A9B}"/>
              </a:ext>
            </a:extLst>
          </p:cNvPr>
          <p:cNvSpPr>
            <a:spLocks noGrp="1" noChangeArrowheads="1"/>
          </p:cNvSpPr>
          <p:nvPr>
            <p:ph type="title"/>
          </p:nvPr>
        </p:nvSpPr>
        <p:spPr>
          <a:xfrm>
            <a:off x="457200" y="762000"/>
            <a:ext cx="8229600" cy="1219200"/>
          </a:xfrm>
        </p:spPr>
        <p:txBody>
          <a:bodyPr>
            <a:noAutofit/>
          </a:bodyPr>
          <a:lstStyle/>
          <a:p>
            <a:r>
              <a:rPr lang="en-US" altLang="en-US" dirty="0"/>
              <a:t>Unethical Situations: Rape in Prison</a:t>
            </a:r>
          </a:p>
        </p:txBody>
      </p:sp>
      <p:sp>
        <p:nvSpPr>
          <p:cNvPr id="27651" name="Rectangle 3">
            <a:extLst>
              <a:ext uri="{FF2B5EF4-FFF2-40B4-BE49-F238E27FC236}">
                <a16:creationId xmlns:a16="http://schemas.microsoft.com/office/drawing/2014/main" id="{4EF7C3BC-3D70-4D7F-8E3D-5329ACB5D12F}"/>
              </a:ext>
            </a:extLst>
          </p:cNvPr>
          <p:cNvSpPr>
            <a:spLocks noGrp="1" noChangeArrowheads="1"/>
          </p:cNvSpPr>
          <p:nvPr>
            <p:ph idx="1"/>
          </p:nvPr>
        </p:nvSpPr>
        <p:spPr>
          <a:xfrm>
            <a:off x="457200" y="1981200"/>
            <a:ext cx="8264525" cy="4191000"/>
          </a:xfrm>
        </p:spPr>
        <p:txBody>
          <a:bodyPr>
            <a:normAutofit/>
          </a:bodyPr>
          <a:lstStyle/>
          <a:p>
            <a:r>
              <a:rPr lang="en-US" altLang="en-US" sz="2000" dirty="0"/>
              <a:t>Rape in prison defined as “all forms of sexual violence inflicted on anyone in custody, including someone awaiting trial in a county jail” (Stop Prison Rape 2007).</a:t>
            </a:r>
          </a:p>
          <a:p>
            <a:r>
              <a:rPr lang="en-US" sz="2000" dirty="0"/>
              <a:t>Rape is an issue in both male and female prisons. Rape and sexual assault in prison were not given an official recognition until 2003 with the enactment of the Prison Rape Elimination Act (PREA).</a:t>
            </a:r>
            <a:endParaRPr lang="en-US" altLang="en-US" sz="2000" dirty="0"/>
          </a:p>
          <a:p>
            <a:pPr lvl="1"/>
            <a:r>
              <a:rPr lang="en-US" altLang="en-US" sz="2000" dirty="0"/>
              <a:t>1980 study of New York State male prisons revealed that 28% of inmates reported being targets of sexual aggression, but only one inmate reported being raped.</a:t>
            </a:r>
          </a:p>
          <a:p>
            <a:pPr lvl="1"/>
            <a:r>
              <a:rPr lang="en-US" altLang="en-US" sz="2000" dirty="0"/>
              <a:t>There is wide disparity between reported rapes as notified by prison authorities and inmate victimization surveys.</a:t>
            </a:r>
          </a:p>
          <a:p>
            <a:pPr lvl="1"/>
            <a:r>
              <a:rPr lang="en-US" altLang="en-US" sz="2000" dirty="0"/>
              <a:t>Latter show far higher rates than official statistics.</a:t>
            </a:r>
          </a:p>
        </p:txBody>
      </p:sp>
      <p:sp>
        <p:nvSpPr>
          <p:cNvPr id="3" name="Slide Number Placeholder 2">
            <a:extLst>
              <a:ext uri="{FF2B5EF4-FFF2-40B4-BE49-F238E27FC236}">
                <a16:creationId xmlns:a16="http://schemas.microsoft.com/office/drawing/2014/main" id="{377177BB-A5A1-4AFC-A5AC-009AFE442BC6}"/>
              </a:ext>
            </a:extLst>
          </p:cNvPr>
          <p:cNvSpPr>
            <a:spLocks noGrp="1"/>
          </p:cNvSpPr>
          <p:nvPr>
            <p:ph type="sldNum" sz="quarter" idx="12"/>
          </p:nvPr>
        </p:nvSpPr>
        <p:spPr/>
        <p:txBody>
          <a:bodyPr/>
          <a:lstStyle/>
          <a:p>
            <a:fld id="{D1DE8B5B-AEB0-4E55-AA95-6476F914F479}" type="slidenum">
              <a:rPr lang="en-US" altLang="en-US" smtClean="0"/>
              <a:pPr/>
              <a:t>23</a:t>
            </a:fld>
            <a:endParaRPr lang="en-US" altLang="en-US"/>
          </a:p>
        </p:txBody>
      </p:sp>
    </p:spTree>
    <p:extLst>
      <p:ext uri="{BB962C8B-B14F-4D97-AF65-F5344CB8AC3E}">
        <p14:creationId xmlns:p14="http://schemas.microsoft.com/office/powerpoint/2010/main" val="78998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B764FDE-B482-4FD6-99AC-41247564D91A}"/>
              </a:ext>
            </a:extLst>
          </p:cNvPr>
          <p:cNvSpPr>
            <a:spLocks noGrp="1" noChangeArrowheads="1"/>
          </p:cNvSpPr>
          <p:nvPr>
            <p:ph type="title"/>
          </p:nvPr>
        </p:nvSpPr>
        <p:spPr>
          <a:xfrm>
            <a:off x="457200" y="762000"/>
            <a:ext cx="8229600" cy="1219200"/>
          </a:xfrm>
        </p:spPr>
        <p:txBody>
          <a:bodyPr>
            <a:noAutofit/>
          </a:bodyPr>
          <a:lstStyle/>
          <a:p>
            <a:r>
              <a:rPr lang="en-US" altLang="en-US" dirty="0"/>
              <a:t>Unethical Situations: Rape in Prison</a:t>
            </a:r>
          </a:p>
        </p:txBody>
      </p:sp>
      <p:sp>
        <p:nvSpPr>
          <p:cNvPr id="28675" name="Rectangle 3">
            <a:extLst>
              <a:ext uri="{FF2B5EF4-FFF2-40B4-BE49-F238E27FC236}">
                <a16:creationId xmlns:a16="http://schemas.microsoft.com/office/drawing/2014/main" id="{0EAA8914-87B6-4A18-87AD-E9384346525F}"/>
              </a:ext>
            </a:extLst>
          </p:cNvPr>
          <p:cNvSpPr>
            <a:spLocks noGrp="1" noChangeArrowheads="1"/>
          </p:cNvSpPr>
          <p:nvPr>
            <p:ph idx="1"/>
          </p:nvPr>
        </p:nvSpPr>
        <p:spPr>
          <a:xfrm>
            <a:off x="457200" y="1981200"/>
            <a:ext cx="8269288" cy="4191000"/>
          </a:xfrm>
        </p:spPr>
        <p:txBody>
          <a:bodyPr>
            <a:normAutofit/>
          </a:bodyPr>
          <a:lstStyle/>
          <a:p>
            <a:r>
              <a:rPr lang="en-US" altLang="en-US" sz="2000" dirty="0"/>
              <a:t>Human Rights Watch (2001)</a:t>
            </a:r>
          </a:p>
          <a:p>
            <a:pPr lvl="1"/>
            <a:r>
              <a:rPr lang="en-US" altLang="en-US" sz="2000" dirty="0"/>
              <a:t>Response of prison officers to complaints of rape are often inadequate and even callous. Gay inmates in particular, unless able to show clear physical injury, tend to have complaints ignored because prison officials assume consent in sexual acts involving gay inmates</a:t>
            </a:r>
          </a:p>
          <a:p>
            <a:r>
              <a:rPr lang="en-US" altLang="en-US" sz="2000" dirty="0"/>
              <a:t>In 2003, the President signed the Prison Rape Elimination Act</a:t>
            </a:r>
          </a:p>
          <a:p>
            <a:pPr lvl="1"/>
            <a:r>
              <a:rPr lang="en-US" altLang="en-US" sz="2000" dirty="0"/>
              <a:t>First U.S. law addressing issue of male prison rape</a:t>
            </a:r>
          </a:p>
          <a:p>
            <a:pPr lvl="1"/>
            <a:r>
              <a:rPr lang="en-US" altLang="en-US" sz="2000" dirty="0"/>
              <a:t>Addressed numerous issues</a:t>
            </a:r>
          </a:p>
          <a:p>
            <a:pPr lvl="1"/>
            <a:r>
              <a:rPr lang="en-US" altLang="en-US" sz="2000" dirty="0"/>
              <a:t>Establishes Review Panel on Prison Rape within the Department of Justice</a:t>
            </a:r>
          </a:p>
          <a:p>
            <a:pPr lvl="1"/>
            <a:r>
              <a:rPr lang="en-US" altLang="en-US" sz="2000" dirty="0"/>
              <a:t>Also establishes National Prison Rape Reduction Commission</a:t>
            </a:r>
          </a:p>
          <a:p>
            <a:pPr lvl="2">
              <a:lnSpc>
                <a:spcPct val="80000"/>
              </a:lnSpc>
            </a:pPr>
            <a:endParaRPr lang="en-US" altLang="en-US" sz="2000" dirty="0"/>
          </a:p>
          <a:p>
            <a:pPr lvl="2">
              <a:lnSpc>
                <a:spcPct val="80000"/>
              </a:lnSpc>
            </a:pPr>
            <a:endParaRPr lang="en-US" altLang="en-US" sz="2000" dirty="0"/>
          </a:p>
        </p:txBody>
      </p:sp>
      <p:sp>
        <p:nvSpPr>
          <p:cNvPr id="3" name="Slide Number Placeholder 2">
            <a:extLst>
              <a:ext uri="{FF2B5EF4-FFF2-40B4-BE49-F238E27FC236}">
                <a16:creationId xmlns:a16="http://schemas.microsoft.com/office/drawing/2014/main" id="{8CFD0731-37FE-483F-805E-95BA3767742F}"/>
              </a:ext>
            </a:extLst>
          </p:cNvPr>
          <p:cNvSpPr>
            <a:spLocks noGrp="1"/>
          </p:cNvSpPr>
          <p:nvPr>
            <p:ph type="sldNum" sz="quarter" idx="12"/>
          </p:nvPr>
        </p:nvSpPr>
        <p:spPr/>
        <p:txBody>
          <a:bodyPr/>
          <a:lstStyle/>
          <a:p>
            <a:fld id="{D1DE8B5B-AEB0-4E55-AA95-6476F914F479}" type="slidenum">
              <a:rPr lang="en-US" altLang="en-US" smtClean="0"/>
              <a:pPr/>
              <a:t>24</a:t>
            </a:fld>
            <a:endParaRPr lang="en-US" altLang="en-US"/>
          </a:p>
        </p:txBody>
      </p:sp>
    </p:spTree>
    <p:extLst>
      <p:ext uri="{BB962C8B-B14F-4D97-AF65-F5344CB8AC3E}">
        <p14:creationId xmlns:p14="http://schemas.microsoft.com/office/powerpoint/2010/main" val="3828833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457200" y="762000"/>
            <a:ext cx="8229600" cy="1295400"/>
          </a:xfrm>
        </p:spPr>
        <p:txBody>
          <a:bodyPr>
            <a:noAutofit/>
          </a:bodyPr>
          <a:lstStyle/>
          <a:p>
            <a:r>
              <a:rPr lang="en-US" altLang="en-US" dirty="0"/>
              <a:t>Unethical Situations: Abuse in Prison and Transgender Prisoners</a:t>
            </a:r>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2057400"/>
            <a:ext cx="8305800" cy="4298950"/>
          </a:xfrm>
        </p:spPr>
        <p:txBody>
          <a:bodyPr>
            <a:noAutofit/>
          </a:bodyPr>
          <a:lstStyle/>
          <a:p>
            <a:pPr>
              <a:lnSpc>
                <a:spcPct val="80000"/>
              </a:lnSpc>
            </a:pPr>
            <a:r>
              <a:rPr lang="en-GB" sz="2400" dirty="0"/>
              <a:t>Transgender and transsexual describe persons “who are born with typical male or female anatomies but feel as though they’ve been born in the “wrong body.”  For example, a person who identifies as a transgender or transsexual may have a typical female anatomy but feel like a male and seek to become male by taking hormones or electing to have sex reassignment surgeries” (Intersex Society of North America </a:t>
            </a:r>
            <a:r>
              <a:rPr lang="en-GB" sz="2400" dirty="0" err="1"/>
              <a:t>n.d.</a:t>
            </a:r>
            <a:r>
              <a:rPr lang="en-GB" sz="2400" dirty="0"/>
              <a:t>).  </a:t>
            </a:r>
          </a:p>
          <a:p>
            <a:pPr>
              <a:lnSpc>
                <a:spcPct val="80000"/>
              </a:lnSpc>
            </a:pPr>
            <a:r>
              <a:rPr lang="en-US" sz="2400" dirty="0"/>
              <a:t>In the federal prison system, the Transgender Offender Manual was modified effective May 11, 2018: “the designation to a facility of the inmate’s identified gender would be appropriate only in rare cases…” </a:t>
            </a:r>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25</a:t>
            </a:fld>
            <a:endParaRPr lang="en-US" altLang="en-US"/>
          </a:p>
        </p:txBody>
      </p:sp>
    </p:spTree>
    <p:extLst>
      <p:ext uri="{BB962C8B-B14F-4D97-AF65-F5344CB8AC3E}">
        <p14:creationId xmlns:p14="http://schemas.microsoft.com/office/powerpoint/2010/main" val="3466243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457200" y="762000"/>
            <a:ext cx="8229600" cy="1295400"/>
          </a:xfrm>
        </p:spPr>
        <p:txBody>
          <a:bodyPr>
            <a:noAutofit/>
          </a:bodyPr>
          <a:lstStyle/>
          <a:p>
            <a:r>
              <a:rPr lang="en-US" altLang="en-US" dirty="0"/>
              <a:t>Unethical Situations: Abuse in Prison and Transgender Prisoners</a:t>
            </a:r>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2057400"/>
            <a:ext cx="8305800" cy="4298950"/>
          </a:xfrm>
        </p:spPr>
        <p:txBody>
          <a:bodyPr>
            <a:noAutofit/>
          </a:bodyPr>
          <a:lstStyle/>
          <a:p>
            <a:pPr>
              <a:lnSpc>
                <a:spcPct val="80000"/>
              </a:lnSpc>
            </a:pPr>
            <a:r>
              <a:rPr lang="en-US" sz="2400" dirty="0"/>
              <a:t>Transgender housed according to either birth-biological or gender identity </a:t>
            </a:r>
          </a:p>
          <a:p>
            <a:pPr lvl="1">
              <a:lnSpc>
                <a:spcPct val="80000"/>
              </a:lnSpc>
            </a:pPr>
            <a:r>
              <a:rPr lang="en-US" sz="2400" dirty="0"/>
              <a:t>Texas Christian women argued against being housed with male-to-female transgender people.</a:t>
            </a:r>
          </a:p>
          <a:p>
            <a:pPr lvl="1">
              <a:lnSpc>
                <a:spcPct val="80000"/>
              </a:lnSpc>
            </a:pPr>
            <a:r>
              <a:rPr lang="en-US" sz="2400" dirty="0"/>
              <a:t>Transgender inmates are at a high risk of being assaulted or of self-harming.</a:t>
            </a:r>
            <a:endParaRPr lang="en-US" altLang="en-US" sz="2400" dirty="0"/>
          </a:p>
          <a:p>
            <a:pPr lvl="1">
              <a:lnSpc>
                <a:spcPct val="80000"/>
              </a:lnSpc>
            </a:pPr>
            <a:r>
              <a:rPr lang="en-US" altLang="en-US" sz="2400" dirty="0"/>
              <a:t>Housing accorded to biological sex assigned from birth rather than gender he/she self-identifies can lead to suffering abuse and violence in prison.</a:t>
            </a:r>
          </a:p>
          <a:p>
            <a:pPr>
              <a:lnSpc>
                <a:spcPct val="80000"/>
              </a:lnSpc>
            </a:pPr>
            <a:endParaRPr lang="en-US" altLang="en-US" sz="2400" dirty="0"/>
          </a:p>
          <a:p>
            <a:endParaRPr lang="en-US" altLang="en-US" sz="2400" dirty="0"/>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26</a:t>
            </a:fld>
            <a:endParaRPr lang="en-US" altLang="en-US"/>
          </a:p>
        </p:txBody>
      </p:sp>
    </p:spTree>
    <p:extLst>
      <p:ext uri="{BB962C8B-B14F-4D97-AF65-F5344CB8AC3E}">
        <p14:creationId xmlns:p14="http://schemas.microsoft.com/office/powerpoint/2010/main" val="679695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F1E3100-AC24-4401-BD5F-DE7CB9D19DA4}"/>
              </a:ext>
            </a:extLst>
          </p:cNvPr>
          <p:cNvSpPr>
            <a:spLocks noGrp="1" noChangeArrowheads="1"/>
          </p:cNvSpPr>
          <p:nvPr>
            <p:ph type="title"/>
          </p:nvPr>
        </p:nvSpPr>
        <p:spPr>
          <a:xfrm>
            <a:off x="457200" y="536575"/>
            <a:ext cx="8229600" cy="1295400"/>
          </a:xfrm>
        </p:spPr>
        <p:txBody>
          <a:bodyPr>
            <a:noAutofit/>
          </a:bodyPr>
          <a:lstStyle/>
          <a:p>
            <a:r>
              <a:rPr lang="en-US" altLang="en-US" dirty="0"/>
              <a:t>Unethical Situations: Abuse in Prison and Transgender Prisoners</a:t>
            </a:r>
          </a:p>
        </p:txBody>
      </p:sp>
      <p:sp>
        <p:nvSpPr>
          <p:cNvPr id="30723" name="Content Placeholder 2">
            <a:extLst>
              <a:ext uri="{FF2B5EF4-FFF2-40B4-BE49-F238E27FC236}">
                <a16:creationId xmlns:a16="http://schemas.microsoft.com/office/drawing/2014/main" id="{36D3CFDE-4DD5-45F4-AE26-75EED392FD8D}"/>
              </a:ext>
            </a:extLst>
          </p:cNvPr>
          <p:cNvSpPr>
            <a:spLocks noGrp="1"/>
          </p:cNvSpPr>
          <p:nvPr>
            <p:ph idx="1"/>
          </p:nvPr>
        </p:nvSpPr>
        <p:spPr>
          <a:xfrm>
            <a:off x="457200" y="1752600"/>
            <a:ext cx="8305800" cy="4603750"/>
          </a:xfrm>
        </p:spPr>
        <p:txBody>
          <a:bodyPr>
            <a:noAutofit/>
          </a:bodyPr>
          <a:lstStyle/>
          <a:p>
            <a:r>
              <a:rPr lang="en-US" altLang="en-US" sz="2400" dirty="0"/>
              <a:t>Study of assaults in California prison system found 59% of transgender inmates reported having been sexually abused compared with 4% of general inmate population (Nader, 2010)</a:t>
            </a:r>
          </a:p>
          <a:p>
            <a:r>
              <a:rPr lang="en-US" altLang="en-US" sz="2400" dirty="0"/>
              <a:t>In January 2010, media reports indicated that Italy planned to open a prison solely for transgender inmates</a:t>
            </a:r>
          </a:p>
          <a:p>
            <a:pPr lvl="1"/>
            <a:r>
              <a:rPr lang="en-US" altLang="en-US" sz="2400" dirty="0"/>
              <a:t>Solution rejected in Canada due to lack of numbers of inmates involved</a:t>
            </a:r>
          </a:p>
          <a:p>
            <a:pPr lvl="2"/>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A38F4F5B-C403-4DE7-8AEA-4FFD126790CB}"/>
              </a:ext>
            </a:extLst>
          </p:cNvPr>
          <p:cNvSpPr>
            <a:spLocks noGrp="1"/>
          </p:cNvSpPr>
          <p:nvPr>
            <p:ph type="sldNum" sz="quarter" idx="12"/>
          </p:nvPr>
        </p:nvSpPr>
        <p:spPr/>
        <p:txBody>
          <a:bodyPr/>
          <a:lstStyle/>
          <a:p>
            <a:fld id="{D1DE8B5B-AEB0-4E55-AA95-6476F914F479}" type="slidenum">
              <a:rPr lang="en-US" altLang="en-US" smtClean="0"/>
              <a:pPr/>
              <a:t>27</a:t>
            </a:fld>
            <a:endParaRPr lang="en-US" altLang="en-US"/>
          </a:p>
        </p:txBody>
      </p:sp>
    </p:spTree>
    <p:extLst>
      <p:ext uri="{BB962C8B-B14F-4D97-AF65-F5344CB8AC3E}">
        <p14:creationId xmlns:p14="http://schemas.microsoft.com/office/powerpoint/2010/main" val="391804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Unethical Situations: Abuse in Prison and Transgender Prisoners</a:t>
            </a:r>
            <a:endParaRPr lang="en-US" dirty="0"/>
          </a:p>
        </p:txBody>
      </p:sp>
      <p:sp>
        <p:nvSpPr>
          <p:cNvPr id="4" name="Content Placeholder 3"/>
          <p:cNvSpPr>
            <a:spLocks noGrp="1"/>
          </p:cNvSpPr>
          <p:nvPr>
            <p:ph idx="1"/>
          </p:nvPr>
        </p:nvSpPr>
        <p:spPr/>
        <p:txBody>
          <a:bodyPr/>
          <a:lstStyle/>
          <a:p>
            <a:r>
              <a:rPr lang="en-US" altLang="en-US" sz="2400" dirty="0"/>
              <a:t>Placements is issue in Australia as well</a:t>
            </a:r>
          </a:p>
          <a:p>
            <a:pPr lvl="1"/>
            <a:r>
              <a:rPr lang="en-US" altLang="en-US" sz="2400" dirty="0"/>
              <a:t>Two approaches followed:</a:t>
            </a:r>
          </a:p>
          <a:p>
            <a:pPr marL="1371600" lvl="2" indent="-457200">
              <a:buFont typeface="+mj-lt"/>
              <a:buAutoNum type="alphaLcParenR"/>
            </a:pPr>
            <a:r>
              <a:rPr lang="en-US" altLang="en-US" dirty="0"/>
              <a:t>Social-based perspective</a:t>
            </a:r>
          </a:p>
          <a:p>
            <a:pPr marL="1371600" lvl="2" indent="-457200">
              <a:buFont typeface="+mj-lt"/>
              <a:buAutoNum type="alphaLcParenR"/>
            </a:pPr>
            <a:r>
              <a:rPr lang="en-US" altLang="en-US" dirty="0"/>
              <a:t>Surgery-based approach</a:t>
            </a:r>
          </a:p>
          <a:p>
            <a:r>
              <a:rPr lang="en-US" altLang="en-US" sz="2400" dirty="0"/>
              <a:t>In U.S., transgender inmates often held in solitary confinement based on PREA laws for “own protection”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409874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0B41E3-56BF-42ED-8914-CF8830233821}"/>
              </a:ext>
            </a:extLst>
          </p:cNvPr>
          <p:cNvSpPr>
            <a:spLocks noGrp="1" noChangeArrowheads="1"/>
          </p:cNvSpPr>
          <p:nvPr>
            <p:ph type="title"/>
          </p:nvPr>
        </p:nvSpPr>
        <p:spPr>
          <a:xfrm>
            <a:off x="419100" y="609600"/>
            <a:ext cx="8229600" cy="1143000"/>
          </a:xfrm>
        </p:spPr>
        <p:txBody>
          <a:bodyPr>
            <a:normAutofit/>
          </a:bodyPr>
          <a:lstStyle/>
          <a:p>
            <a:r>
              <a:rPr lang="en-US" altLang="en-US" dirty="0"/>
              <a:t>Unethical Situations: Corruption</a:t>
            </a:r>
          </a:p>
        </p:txBody>
      </p:sp>
      <p:sp>
        <p:nvSpPr>
          <p:cNvPr id="32771" name="Rectangle 3">
            <a:extLst>
              <a:ext uri="{FF2B5EF4-FFF2-40B4-BE49-F238E27FC236}">
                <a16:creationId xmlns:a16="http://schemas.microsoft.com/office/drawing/2014/main" id="{41749466-22FD-448C-9352-5BF4F18B7E83}"/>
              </a:ext>
            </a:extLst>
          </p:cNvPr>
          <p:cNvSpPr>
            <a:spLocks noGrp="1" noChangeArrowheads="1"/>
          </p:cNvSpPr>
          <p:nvPr>
            <p:ph idx="1"/>
          </p:nvPr>
        </p:nvSpPr>
        <p:spPr>
          <a:xfrm>
            <a:off x="381000" y="1600200"/>
            <a:ext cx="8305800" cy="4648200"/>
          </a:xfrm>
        </p:spPr>
        <p:txBody>
          <a:bodyPr rtlCol="0">
            <a:noAutofit/>
          </a:bodyPr>
          <a:lstStyle/>
          <a:p>
            <a:pPr fontAlgn="auto">
              <a:spcAft>
                <a:spcPts val="0"/>
              </a:spcAft>
              <a:defRPr/>
            </a:pPr>
            <a:r>
              <a:rPr lang="en-US" altLang="en-US" sz="2400" dirty="0"/>
              <a:t>In a 1995 study, McCarthy examined 122 cases of alleged corrupt practices in a state department of corrections.</a:t>
            </a:r>
          </a:p>
          <a:p>
            <a:pPr fontAlgn="auto">
              <a:spcAft>
                <a:spcPts val="0"/>
              </a:spcAft>
              <a:defRPr/>
            </a:pPr>
            <a:r>
              <a:rPr lang="en-US" altLang="en-US" sz="2400" dirty="0"/>
              <a:t>Study revealed four major offense categories and a miscellaneous category comprising theft, embezzlement, trafficking, and misuse of authority.</a:t>
            </a:r>
          </a:p>
          <a:p>
            <a:pPr fontAlgn="auto">
              <a:spcAft>
                <a:spcPts val="0"/>
              </a:spcAft>
              <a:defRPr/>
            </a:pPr>
            <a:r>
              <a:rPr lang="en-US" altLang="en-US" sz="2400" dirty="0"/>
              <a:t>Theft made up one-quarter of all cases</a:t>
            </a:r>
          </a:p>
        </p:txBody>
      </p:sp>
      <p:sp>
        <p:nvSpPr>
          <p:cNvPr id="3" name="Slide Number Placeholder 2">
            <a:extLst>
              <a:ext uri="{FF2B5EF4-FFF2-40B4-BE49-F238E27FC236}">
                <a16:creationId xmlns:a16="http://schemas.microsoft.com/office/drawing/2014/main" id="{419A86D3-35D3-453C-B55E-009E36EFB75E}"/>
              </a:ext>
            </a:extLst>
          </p:cNvPr>
          <p:cNvSpPr>
            <a:spLocks noGrp="1"/>
          </p:cNvSpPr>
          <p:nvPr>
            <p:ph type="sldNum" sz="quarter" idx="12"/>
          </p:nvPr>
        </p:nvSpPr>
        <p:spPr/>
        <p:txBody>
          <a:bodyPr/>
          <a:lstStyle/>
          <a:p>
            <a:fld id="{D1DE8B5B-AEB0-4E55-AA95-6476F914F479}" type="slidenum">
              <a:rPr lang="en-US" altLang="en-US" smtClean="0"/>
              <a:pPr/>
              <a:t>29</a:t>
            </a:fld>
            <a:endParaRPr lang="en-US" altLang="en-US"/>
          </a:p>
        </p:txBody>
      </p:sp>
    </p:spTree>
    <p:extLst>
      <p:ext uri="{BB962C8B-B14F-4D97-AF65-F5344CB8AC3E}">
        <p14:creationId xmlns:p14="http://schemas.microsoft.com/office/powerpoint/2010/main" val="65451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Experience of Guarding</a:t>
            </a:r>
            <a:endParaRPr lang="en-US" dirty="0"/>
          </a:p>
        </p:txBody>
      </p:sp>
      <p:sp>
        <p:nvSpPr>
          <p:cNvPr id="4" name="Content Placeholder 3"/>
          <p:cNvSpPr>
            <a:spLocks noGrp="1"/>
          </p:cNvSpPr>
          <p:nvPr>
            <p:ph idx="1"/>
          </p:nvPr>
        </p:nvSpPr>
        <p:spPr/>
        <p:txBody>
          <a:bodyPr>
            <a:normAutofit/>
          </a:bodyPr>
          <a:lstStyle/>
          <a:p>
            <a:pPr>
              <a:lnSpc>
                <a:spcPct val="90000"/>
              </a:lnSpc>
            </a:pPr>
            <a:r>
              <a:rPr lang="en-US" altLang="en-US" sz="2600" dirty="0"/>
              <a:t>Concern for security and order cause prison officers to be suspicious of any events that interrupt prison routines.</a:t>
            </a:r>
          </a:p>
          <a:p>
            <a:pPr>
              <a:lnSpc>
                <a:spcPct val="90000"/>
              </a:lnSpc>
            </a:pPr>
            <a:r>
              <a:rPr lang="en-US" altLang="en-US" sz="2600" dirty="0"/>
              <a:t>One tenet of prison officer work taught to new recruits is the need to maintain social distance from inmates (Crouch &amp; </a:t>
            </a:r>
            <a:r>
              <a:rPr lang="en-US" altLang="en-US" sz="2600" dirty="0" err="1"/>
              <a:t>Marquart</a:t>
            </a:r>
            <a:r>
              <a:rPr lang="en-US" altLang="en-US" sz="2600" dirty="0"/>
              <a:t>, 1980).</a:t>
            </a:r>
          </a:p>
          <a:p>
            <a:pPr>
              <a:lnSpc>
                <a:spcPct val="90000"/>
              </a:lnSpc>
            </a:pPr>
            <a:r>
              <a:rPr lang="en-US" altLang="en-US" sz="2600" dirty="0"/>
              <a:t>Also concerned about lack of understanding from administration and inmates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143331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Unethical Situations: Corruption</a:t>
            </a:r>
            <a:endParaRPr lang="en-US" dirty="0"/>
          </a:p>
        </p:txBody>
      </p:sp>
      <p:sp>
        <p:nvSpPr>
          <p:cNvPr id="4" name="Content Placeholder 3"/>
          <p:cNvSpPr>
            <a:spLocks noGrp="1"/>
          </p:cNvSpPr>
          <p:nvPr>
            <p:ph idx="1"/>
          </p:nvPr>
        </p:nvSpPr>
        <p:spPr/>
        <p:txBody>
          <a:bodyPr/>
          <a:lstStyle/>
          <a:p>
            <a:pPr fontAlgn="auto">
              <a:spcAft>
                <a:spcPts val="0"/>
              </a:spcAft>
              <a:defRPr/>
            </a:pPr>
            <a:r>
              <a:rPr lang="en-US" altLang="en-US" sz="2400" dirty="0"/>
              <a:t>Types of corruption:</a:t>
            </a:r>
          </a:p>
          <a:p>
            <a:pPr lvl="1" fontAlgn="auto">
              <a:spcAft>
                <a:spcPts val="0"/>
              </a:spcAft>
              <a:defRPr/>
            </a:pPr>
            <a:r>
              <a:rPr lang="en-US" altLang="en-US" sz="2400" dirty="0"/>
              <a:t>Petty theft</a:t>
            </a:r>
          </a:p>
          <a:p>
            <a:pPr lvl="1" fontAlgn="auto">
              <a:spcAft>
                <a:spcPts val="0"/>
              </a:spcAft>
              <a:defRPr/>
            </a:pPr>
            <a:r>
              <a:rPr lang="en-US" altLang="en-US" sz="2400" dirty="0"/>
              <a:t>Trafficking (smuggling contraband)</a:t>
            </a:r>
          </a:p>
          <a:p>
            <a:pPr lvl="1" fontAlgn="auto">
              <a:spcAft>
                <a:spcPts val="0"/>
              </a:spcAft>
              <a:defRPr/>
            </a:pPr>
            <a:r>
              <a:rPr lang="en-US" altLang="en-US" sz="2400" dirty="0"/>
              <a:t>Contraband</a:t>
            </a:r>
          </a:p>
          <a:p>
            <a:pPr lvl="1" fontAlgn="auto">
              <a:spcAft>
                <a:spcPts val="0"/>
              </a:spcAft>
              <a:defRPr/>
            </a:pPr>
            <a:r>
              <a:rPr lang="en-US" altLang="en-US" sz="2400" dirty="0"/>
              <a:t>Embezzlement</a:t>
            </a:r>
          </a:p>
          <a:p>
            <a:pPr lvl="1" fontAlgn="auto">
              <a:spcAft>
                <a:spcPts val="0"/>
              </a:spcAft>
              <a:defRPr/>
            </a:pPr>
            <a:r>
              <a:rPr lang="en-US" altLang="en-US" sz="2400" dirty="0"/>
              <a:t>Misuse of authority</a:t>
            </a:r>
          </a:p>
          <a:p>
            <a:pPr fontAlgn="auto">
              <a:spcAft>
                <a:spcPts val="0"/>
              </a:spcAft>
              <a:defRPr/>
            </a:pPr>
            <a:r>
              <a:rPr lang="en-US" altLang="en-US" sz="2400" i="1" dirty="0"/>
              <a:t>Dreyer v. </a:t>
            </a:r>
            <a:r>
              <a:rPr lang="en-US" altLang="en-US" sz="2400" i="1" dirty="0" err="1"/>
              <a:t>Jalet</a:t>
            </a:r>
            <a:r>
              <a:rPr lang="en-US" altLang="en-US" sz="2400" dirty="0"/>
              <a:t> (1972)</a:t>
            </a:r>
            <a:endParaRPr lang="en-US" altLang="en-US" sz="2400" i="1"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880253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0B41E3-56BF-42ED-8914-CF8830233821}"/>
              </a:ext>
            </a:extLst>
          </p:cNvPr>
          <p:cNvSpPr>
            <a:spLocks noGrp="1" noChangeArrowheads="1"/>
          </p:cNvSpPr>
          <p:nvPr>
            <p:ph type="title"/>
          </p:nvPr>
        </p:nvSpPr>
        <p:spPr>
          <a:xfrm>
            <a:off x="457200" y="762000"/>
            <a:ext cx="8229600" cy="1143000"/>
          </a:xfrm>
        </p:spPr>
        <p:txBody>
          <a:bodyPr>
            <a:normAutofit/>
          </a:bodyPr>
          <a:lstStyle/>
          <a:p>
            <a:r>
              <a:rPr lang="en-US" altLang="en-US" dirty="0"/>
              <a:t>Unethical Situations: Corruption</a:t>
            </a:r>
          </a:p>
        </p:txBody>
      </p:sp>
      <p:sp>
        <p:nvSpPr>
          <p:cNvPr id="32771" name="Rectangle 3">
            <a:extLst>
              <a:ext uri="{FF2B5EF4-FFF2-40B4-BE49-F238E27FC236}">
                <a16:creationId xmlns:a16="http://schemas.microsoft.com/office/drawing/2014/main" id="{41749466-22FD-448C-9352-5BF4F18B7E83}"/>
              </a:ext>
            </a:extLst>
          </p:cNvPr>
          <p:cNvSpPr>
            <a:spLocks noGrp="1" noChangeArrowheads="1"/>
          </p:cNvSpPr>
          <p:nvPr>
            <p:ph idx="1"/>
          </p:nvPr>
        </p:nvSpPr>
        <p:spPr>
          <a:xfrm>
            <a:off x="457200" y="1905000"/>
            <a:ext cx="8305800" cy="4451350"/>
          </a:xfrm>
        </p:spPr>
        <p:txBody>
          <a:bodyPr rtlCol="0">
            <a:noAutofit/>
          </a:bodyPr>
          <a:lstStyle/>
          <a:p>
            <a:pPr fontAlgn="auto">
              <a:spcAft>
                <a:spcPts val="0"/>
              </a:spcAft>
              <a:defRPr/>
            </a:pPr>
            <a:r>
              <a:rPr lang="en-US" altLang="en-US" sz="2000" dirty="0"/>
              <a:t>In a 2016 study, McCarthy created a framework of “correctional integrity” in which acts of corruption occur.</a:t>
            </a:r>
          </a:p>
          <a:p>
            <a:pPr fontAlgn="auto">
              <a:spcAft>
                <a:spcPts val="0"/>
              </a:spcAft>
              <a:defRPr/>
            </a:pPr>
            <a:r>
              <a:rPr lang="en-US" altLang="en-US" sz="2000" i="1" dirty="0"/>
              <a:t>Correctional integrity has three categories: </a:t>
            </a:r>
            <a:r>
              <a:rPr lang="en-US" sz="2000" dirty="0"/>
              <a:t>organizational climate, organizational structure and organizational culture. Within these are the following corrupt acts:</a:t>
            </a:r>
            <a:endParaRPr lang="en-US" altLang="en-US" sz="2000" i="1" dirty="0"/>
          </a:p>
          <a:p>
            <a:pPr lvl="1">
              <a:defRPr/>
            </a:pPr>
            <a:r>
              <a:rPr lang="en-US" sz="2000" dirty="0"/>
              <a:t>Misfeasance</a:t>
            </a:r>
          </a:p>
          <a:p>
            <a:pPr lvl="1">
              <a:defRPr/>
            </a:pPr>
            <a:r>
              <a:rPr lang="en-US" sz="2000" dirty="0"/>
              <a:t>Provide preferential treatment and special privileges</a:t>
            </a:r>
          </a:p>
          <a:p>
            <a:pPr lvl="1">
              <a:defRPr/>
            </a:pPr>
            <a:r>
              <a:rPr lang="en-US" sz="2000" dirty="0"/>
              <a:t>Selective application of rewards and punishments</a:t>
            </a:r>
          </a:p>
          <a:p>
            <a:pPr lvl="1">
              <a:defRPr/>
            </a:pPr>
            <a:r>
              <a:rPr lang="en-US" sz="2000" dirty="0"/>
              <a:t>Forms of legitimate release</a:t>
            </a:r>
          </a:p>
          <a:p>
            <a:pPr lvl="1">
              <a:defRPr/>
            </a:pPr>
            <a:r>
              <a:rPr lang="en-US" sz="2000" dirty="0"/>
              <a:t>Misappropriation of resources</a:t>
            </a:r>
          </a:p>
          <a:p>
            <a:pPr lvl="1">
              <a:defRPr/>
            </a:pPr>
            <a:r>
              <a:rPr lang="en-US" sz="2000" dirty="0"/>
              <a:t>Malfeasance</a:t>
            </a:r>
          </a:p>
          <a:p>
            <a:pPr lvl="1">
              <a:defRPr/>
            </a:pPr>
            <a:r>
              <a:rPr lang="en-US" sz="2000" dirty="0"/>
              <a:t>Trafficking</a:t>
            </a:r>
            <a:endParaRPr lang="en-US" altLang="en-US" sz="2000" dirty="0"/>
          </a:p>
        </p:txBody>
      </p:sp>
      <p:sp>
        <p:nvSpPr>
          <p:cNvPr id="3" name="Slide Number Placeholder 2">
            <a:extLst>
              <a:ext uri="{FF2B5EF4-FFF2-40B4-BE49-F238E27FC236}">
                <a16:creationId xmlns:a16="http://schemas.microsoft.com/office/drawing/2014/main" id="{419A86D3-35D3-453C-B55E-009E36EFB75E}"/>
              </a:ext>
            </a:extLst>
          </p:cNvPr>
          <p:cNvSpPr>
            <a:spLocks noGrp="1"/>
          </p:cNvSpPr>
          <p:nvPr>
            <p:ph type="sldNum" sz="quarter" idx="12"/>
          </p:nvPr>
        </p:nvSpPr>
        <p:spPr/>
        <p:txBody>
          <a:bodyPr/>
          <a:lstStyle/>
          <a:p>
            <a:fld id="{D1DE8B5B-AEB0-4E55-AA95-6476F914F479}" type="slidenum">
              <a:rPr lang="en-US" altLang="en-US" smtClean="0"/>
              <a:pPr/>
              <a:t>31</a:t>
            </a:fld>
            <a:endParaRPr lang="en-US" altLang="en-US" dirty="0"/>
          </a:p>
        </p:txBody>
      </p:sp>
    </p:spTree>
    <p:extLst>
      <p:ext uri="{BB962C8B-B14F-4D97-AF65-F5344CB8AC3E}">
        <p14:creationId xmlns:p14="http://schemas.microsoft.com/office/powerpoint/2010/main" val="1608317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0B41E3-56BF-42ED-8914-CF8830233821}"/>
              </a:ext>
            </a:extLst>
          </p:cNvPr>
          <p:cNvSpPr>
            <a:spLocks noGrp="1" noChangeArrowheads="1"/>
          </p:cNvSpPr>
          <p:nvPr>
            <p:ph type="title"/>
          </p:nvPr>
        </p:nvSpPr>
        <p:spPr>
          <a:xfrm>
            <a:off x="457200" y="762000"/>
            <a:ext cx="8229600" cy="1143000"/>
          </a:xfrm>
        </p:spPr>
        <p:txBody>
          <a:bodyPr>
            <a:normAutofit/>
          </a:bodyPr>
          <a:lstStyle/>
          <a:p>
            <a:r>
              <a:rPr lang="en-US" altLang="en-US" dirty="0"/>
              <a:t>Unethical Situations: Corruption</a:t>
            </a:r>
          </a:p>
        </p:txBody>
      </p:sp>
      <p:sp>
        <p:nvSpPr>
          <p:cNvPr id="32771" name="Rectangle 3">
            <a:extLst>
              <a:ext uri="{FF2B5EF4-FFF2-40B4-BE49-F238E27FC236}">
                <a16:creationId xmlns:a16="http://schemas.microsoft.com/office/drawing/2014/main" id="{41749466-22FD-448C-9352-5BF4F18B7E83}"/>
              </a:ext>
            </a:extLst>
          </p:cNvPr>
          <p:cNvSpPr>
            <a:spLocks noGrp="1" noChangeArrowheads="1"/>
          </p:cNvSpPr>
          <p:nvPr>
            <p:ph idx="1"/>
          </p:nvPr>
        </p:nvSpPr>
        <p:spPr>
          <a:xfrm>
            <a:off x="457200" y="1905000"/>
            <a:ext cx="8305800" cy="3657600"/>
          </a:xfrm>
        </p:spPr>
        <p:txBody>
          <a:bodyPr rtlCol="0">
            <a:noAutofit/>
          </a:bodyPr>
          <a:lstStyle/>
          <a:p>
            <a:pPr lvl="1">
              <a:spcBef>
                <a:spcPts val="375"/>
              </a:spcBef>
              <a:buFont typeface="Arial" panose="020B0604020202020204" pitchFamily="34" charset="0"/>
              <a:buChar char="•"/>
              <a:defRPr/>
            </a:pPr>
            <a:r>
              <a:rPr lang="en-US" sz="2400" dirty="0"/>
              <a:t>Extortion/exploitation</a:t>
            </a:r>
          </a:p>
          <a:p>
            <a:pPr lvl="1">
              <a:spcBef>
                <a:spcPts val="375"/>
              </a:spcBef>
              <a:buFont typeface="Arial" panose="020B0604020202020204" pitchFamily="34" charset="0"/>
              <a:buChar char="•"/>
              <a:defRPr/>
            </a:pPr>
            <a:r>
              <a:rPr lang="en-US" sz="2400" dirty="0"/>
              <a:t>Protection rackets</a:t>
            </a:r>
          </a:p>
          <a:p>
            <a:pPr lvl="1">
              <a:spcBef>
                <a:spcPts val="375"/>
              </a:spcBef>
              <a:buFont typeface="Arial" panose="020B0604020202020204" pitchFamily="34" charset="0"/>
              <a:buChar char="•"/>
              <a:defRPr/>
            </a:pPr>
            <a:r>
              <a:rPr lang="en-US" sz="2400" dirty="0"/>
              <a:t>Embezzlement/theft</a:t>
            </a:r>
          </a:p>
          <a:p>
            <a:pPr lvl="1">
              <a:spcBef>
                <a:spcPts val="375"/>
              </a:spcBef>
              <a:buFont typeface="Arial" panose="020B0604020202020204" pitchFamily="34" charset="0"/>
              <a:buChar char="•"/>
              <a:defRPr/>
            </a:pPr>
            <a:r>
              <a:rPr lang="en-US" sz="2400" dirty="0"/>
              <a:t>Criminal conspiracies</a:t>
            </a:r>
          </a:p>
          <a:p>
            <a:pPr lvl="1">
              <a:spcBef>
                <a:spcPts val="375"/>
              </a:spcBef>
              <a:buFont typeface="Arial" panose="020B0604020202020204" pitchFamily="34" charset="0"/>
              <a:buChar char="•"/>
              <a:defRPr/>
            </a:pPr>
            <a:r>
              <a:rPr lang="en-US" sz="2400" dirty="0"/>
              <a:t>Nonfeasance</a:t>
            </a:r>
          </a:p>
          <a:p>
            <a:pPr lvl="1">
              <a:spcBef>
                <a:spcPts val="375"/>
              </a:spcBef>
              <a:buFont typeface="Arial" panose="020B0604020202020204" pitchFamily="34" charset="0"/>
              <a:buChar char="•"/>
              <a:defRPr/>
            </a:pPr>
            <a:r>
              <a:rPr lang="en-US" sz="2400" dirty="0"/>
              <a:t>Failure to enforce regulations</a:t>
            </a:r>
          </a:p>
          <a:p>
            <a:pPr lvl="1">
              <a:spcBef>
                <a:spcPts val="375"/>
              </a:spcBef>
              <a:buFont typeface="Arial" panose="020B0604020202020204" pitchFamily="34" charset="0"/>
              <a:buChar char="•"/>
              <a:defRPr/>
            </a:pPr>
            <a:r>
              <a:rPr lang="en-US" sz="2400" dirty="0"/>
              <a:t>Cover-ups</a:t>
            </a:r>
          </a:p>
          <a:p>
            <a:pPr lvl="1">
              <a:buFont typeface="Arial" panose="020B0604020202020204" pitchFamily="34" charset="0"/>
              <a:buChar char="•"/>
              <a:defRPr/>
            </a:pPr>
            <a:endParaRPr lang="en-US" altLang="en-US" sz="2000" dirty="0"/>
          </a:p>
          <a:p>
            <a:pPr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419A86D3-35D3-453C-B55E-009E36EFB75E}"/>
              </a:ext>
            </a:extLst>
          </p:cNvPr>
          <p:cNvSpPr>
            <a:spLocks noGrp="1"/>
          </p:cNvSpPr>
          <p:nvPr>
            <p:ph type="sldNum" sz="quarter" idx="12"/>
          </p:nvPr>
        </p:nvSpPr>
        <p:spPr/>
        <p:txBody>
          <a:bodyPr/>
          <a:lstStyle/>
          <a:p>
            <a:fld id="{D1DE8B5B-AEB0-4E55-AA95-6476F914F479}" type="slidenum">
              <a:rPr lang="en-US" altLang="en-US" smtClean="0"/>
              <a:pPr/>
              <a:t>32</a:t>
            </a:fld>
            <a:endParaRPr lang="en-US" altLang="en-US" dirty="0"/>
          </a:p>
        </p:txBody>
      </p:sp>
    </p:spTree>
    <p:extLst>
      <p:ext uri="{BB962C8B-B14F-4D97-AF65-F5344CB8AC3E}">
        <p14:creationId xmlns:p14="http://schemas.microsoft.com/office/powerpoint/2010/main" val="3883398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0B41E3-56BF-42ED-8914-CF883023382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Corruption and Prison Gangs</a:t>
            </a:r>
          </a:p>
        </p:txBody>
      </p:sp>
      <p:sp>
        <p:nvSpPr>
          <p:cNvPr id="32771" name="Rectangle 3">
            <a:extLst>
              <a:ext uri="{FF2B5EF4-FFF2-40B4-BE49-F238E27FC236}">
                <a16:creationId xmlns:a16="http://schemas.microsoft.com/office/drawing/2014/main" id="{41749466-22FD-448C-9352-5BF4F18B7E83}"/>
              </a:ext>
            </a:extLst>
          </p:cNvPr>
          <p:cNvSpPr>
            <a:spLocks noGrp="1" noChangeArrowheads="1"/>
          </p:cNvSpPr>
          <p:nvPr>
            <p:ph idx="1"/>
          </p:nvPr>
        </p:nvSpPr>
        <p:spPr>
          <a:xfrm>
            <a:off x="457200" y="1981200"/>
            <a:ext cx="8305800" cy="4114800"/>
          </a:xfrm>
        </p:spPr>
        <p:txBody>
          <a:bodyPr rtlCol="0">
            <a:noAutofit/>
          </a:bodyPr>
          <a:lstStyle/>
          <a:p>
            <a:pPr fontAlgn="auto">
              <a:spcAft>
                <a:spcPts val="0"/>
              </a:spcAft>
              <a:defRPr/>
            </a:pPr>
            <a:r>
              <a:rPr lang="en-US" sz="2400" dirty="0"/>
              <a:t>Prison gangs are instrumental in bringing narcotics into prison. </a:t>
            </a:r>
          </a:p>
          <a:p>
            <a:pPr fontAlgn="auto">
              <a:spcAft>
                <a:spcPts val="0"/>
              </a:spcAft>
              <a:defRPr/>
            </a:pPr>
            <a:r>
              <a:rPr lang="en-US" altLang="en-US" sz="2400" dirty="0"/>
              <a:t>It has been </a:t>
            </a:r>
            <a:r>
              <a:rPr lang="en-US" sz="2400" dirty="0"/>
              <a:t>suggested that they provide a form of governance facilitating the supply of goods to inmates which they are unable to obtain through institutional sources.</a:t>
            </a:r>
          </a:p>
          <a:p>
            <a:pPr fontAlgn="auto">
              <a:spcAft>
                <a:spcPts val="0"/>
              </a:spcAft>
              <a:defRPr/>
            </a:pPr>
            <a:r>
              <a:rPr lang="en-US" sz="2400" dirty="0"/>
              <a:t>Gangs have a comparative advantage in trafficking.</a:t>
            </a:r>
          </a:p>
          <a:p>
            <a:pPr lvl="1">
              <a:defRPr/>
            </a:pPr>
            <a:r>
              <a:rPr lang="en-US" sz="2400" dirty="0"/>
              <a:t>Inmates know gangs are prepared to use force to collect payment for drugs or contraband sold to inmates on credit.</a:t>
            </a:r>
          </a:p>
        </p:txBody>
      </p:sp>
      <p:sp>
        <p:nvSpPr>
          <p:cNvPr id="3" name="Slide Number Placeholder 2">
            <a:extLst>
              <a:ext uri="{FF2B5EF4-FFF2-40B4-BE49-F238E27FC236}">
                <a16:creationId xmlns:a16="http://schemas.microsoft.com/office/drawing/2014/main" id="{419A86D3-35D3-453C-B55E-009E36EFB75E}"/>
              </a:ext>
            </a:extLst>
          </p:cNvPr>
          <p:cNvSpPr>
            <a:spLocks noGrp="1"/>
          </p:cNvSpPr>
          <p:nvPr>
            <p:ph type="sldNum" sz="quarter" idx="12"/>
          </p:nvPr>
        </p:nvSpPr>
        <p:spPr/>
        <p:txBody>
          <a:bodyPr/>
          <a:lstStyle/>
          <a:p>
            <a:fld id="{D1DE8B5B-AEB0-4E55-AA95-6476F914F479}" type="slidenum">
              <a:rPr lang="en-US" altLang="en-US" smtClean="0"/>
              <a:pPr/>
              <a:t>33</a:t>
            </a:fld>
            <a:endParaRPr lang="en-US" altLang="en-US" dirty="0"/>
          </a:p>
        </p:txBody>
      </p:sp>
    </p:spTree>
    <p:extLst>
      <p:ext uri="{BB962C8B-B14F-4D97-AF65-F5344CB8AC3E}">
        <p14:creationId xmlns:p14="http://schemas.microsoft.com/office/powerpoint/2010/main" val="3347309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A0B41E3-56BF-42ED-8914-CF8830233821}"/>
              </a:ext>
            </a:extLst>
          </p:cNvPr>
          <p:cNvSpPr>
            <a:spLocks noGrp="1" noChangeArrowheads="1"/>
          </p:cNvSpPr>
          <p:nvPr>
            <p:ph type="title"/>
          </p:nvPr>
        </p:nvSpPr>
        <p:spPr>
          <a:xfrm>
            <a:off x="457200" y="762000"/>
            <a:ext cx="8229600" cy="1219200"/>
          </a:xfrm>
        </p:spPr>
        <p:txBody>
          <a:bodyPr>
            <a:normAutofit/>
          </a:bodyPr>
          <a:lstStyle/>
          <a:p>
            <a:r>
              <a:rPr lang="en-US" altLang="en-US" dirty="0"/>
              <a:t>Unethical Situations: Corruption and Prison Gangs</a:t>
            </a:r>
          </a:p>
        </p:txBody>
      </p:sp>
      <p:sp>
        <p:nvSpPr>
          <p:cNvPr id="32771" name="Rectangle 3">
            <a:extLst>
              <a:ext uri="{FF2B5EF4-FFF2-40B4-BE49-F238E27FC236}">
                <a16:creationId xmlns:a16="http://schemas.microsoft.com/office/drawing/2014/main" id="{41749466-22FD-448C-9352-5BF4F18B7E83}"/>
              </a:ext>
            </a:extLst>
          </p:cNvPr>
          <p:cNvSpPr>
            <a:spLocks noGrp="1" noChangeArrowheads="1"/>
          </p:cNvSpPr>
          <p:nvPr>
            <p:ph idx="1"/>
          </p:nvPr>
        </p:nvSpPr>
        <p:spPr>
          <a:xfrm>
            <a:off x="457200" y="1981200"/>
            <a:ext cx="8305800" cy="4114800"/>
          </a:xfrm>
        </p:spPr>
        <p:txBody>
          <a:bodyPr rtlCol="0">
            <a:noAutofit/>
          </a:bodyPr>
          <a:lstStyle/>
          <a:p>
            <a:pPr>
              <a:defRPr/>
            </a:pPr>
            <a:r>
              <a:rPr lang="en-US" sz="2400" dirty="0"/>
              <a:t>Trafficking methods include gang members outside the prison affiliated with inside gangs throwing drugs, sometimes in tennis balls, and sometimes using slingshots, over the prison perimeter fence or wall (Skarbek 2014).</a:t>
            </a:r>
          </a:p>
          <a:p>
            <a:pPr>
              <a:defRPr/>
            </a:pPr>
            <a:r>
              <a:rPr lang="en-US" sz="2400" dirty="0"/>
              <a:t>Prison officers may participate in this traffic but are seldom searched or made subject to random searches.</a:t>
            </a:r>
            <a:endParaRPr lang="en-US" altLang="en-US" sz="2400" dirty="0"/>
          </a:p>
        </p:txBody>
      </p:sp>
      <p:sp>
        <p:nvSpPr>
          <p:cNvPr id="3" name="Slide Number Placeholder 2">
            <a:extLst>
              <a:ext uri="{FF2B5EF4-FFF2-40B4-BE49-F238E27FC236}">
                <a16:creationId xmlns:a16="http://schemas.microsoft.com/office/drawing/2014/main" id="{419A86D3-35D3-453C-B55E-009E36EFB75E}"/>
              </a:ext>
            </a:extLst>
          </p:cNvPr>
          <p:cNvSpPr>
            <a:spLocks noGrp="1"/>
          </p:cNvSpPr>
          <p:nvPr>
            <p:ph type="sldNum" sz="quarter" idx="12"/>
          </p:nvPr>
        </p:nvSpPr>
        <p:spPr/>
        <p:txBody>
          <a:bodyPr/>
          <a:lstStyle/>
          <a:p>
            <a:fld id="{D1DE8B5B-AEB0-4E55-AA95-6476F914F479}" type="slidenum">
              <a:rPr lang="en-US" altLang="en-US" smtClean="0"/>
              <a:pPr/>
              <a:t>34</a:t>
            </a:fld>
            <a:endParaRPr lang="en-US" altLang="en-US" dirty="0"/>
          </a:p>
        </p:txBody>
      </p:sp>
    </p:spTree>
    <p:extLst>
      <p:ext uri="{BB962C8B-B14F-4D97-AF65-F5344CB8AC3E}">
        <p14:creationId xmlns:p14="http://schemas.microsoft.com/office/powerpoint/2010/main" val="1270334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774D50B-6717-4E10-B31A-A430264B827B}"/>
              </a:ext>
            </a:extLst>
          </p:cNvPr>
          <p:cNvSpPr>
            <a:spLocks noGrp="1" noChangeArrowheads="1"/>
          </p:cNvSpPr>
          <p:nvPr>
            <p:ph type="title"/>
          </p:nvPr>
        </p:nvSpPr>
        <p:spPr>
          <a:xfrm>
            <a:off x="457200" y="762000"/>
            <a:ext cx="8229600" cy="1295400"/>
          </a:xfrm>
        </p:spPr>
        <p:txBody>
          <a:bodyPr>
            <a:normAutofit/>
          </a:bodyPr>
          <a:lstStyle/>
          <a:p>
            <a:r>
              <a:rPr lang="en-US" altLang="en-US" dirty="0"/>
              <a:t>Oversight of Prisons</a:t>
            </a:r>
            <a:br>
              <a:rPr lang="en-US" altLang="en-US" dirty="0"/>
            </a:br>
            <a:r>
              <a:rPr lang="en-US" altLang="en-US" dirty="0"/>
              <a:t>Whistle-Blowing in Corrections</a:t>
            </a:r>
          </a:p>
        </p:txBody>
      </p:sp>
      <p:sp>
        <p:nvSpPr>
          <p:cNvPr id="32771" name="Rectangle 3">
            <a:extLst>
              <a:ext uri="{FF2B5EF4-FFF2-40B4-BE49-F238E27FC236}">
                <a16:creationId xmlns:a16="http://schemas.microsoft.com/office/drawing/2014/main" id="{0084BE86-11A8-47EE-9D12-C55D6F7AFF07}"/>
              </a:ext>
            </a:extLst>
          </p:cNvPr>
          <p:cNvSpPr>
            <a:spLocks noGrp="1" noChangeArrowheads="1"/>
          </p:cNvSpPr>
          <p:nvPr>
            <p:ph idx="1"/>
          </p:nvPr>
        </p:nvSpPr>
        <p:spPr>
          <a:xfrm>
            <a:off x="457200" y="2057400"/>
            <a:ext cx="8305800" cy="4114800"/>
          </a:xfrm>
        </p:spPr>
        <p:txBody>
          <a:bodyPr>
            <a:normAutofit/>
          </a:bodyPr>
          <a:lstStyle/>
          <a:p>
            <a:r>
              <a:rPr lang="en-US" altLang="en-US" sz="2400" dirty="0"/>
              <a:t>Hamm (1995)</a:t>
            </a:r>
          </a:p>
          <a:p>
            <a:pPr lvl="1"/>
            <a:r>
              <a:rPr lang="en-US" altLang="en-US" sz="2400" dirty="0"/>
              <a:t>Provides several case studies that had a positive effect on correctional organization (see Case Study 8.8)</a:t>
            </a:r>
          </a:p>
          <a:p>
            <a:r>
              <a:rPr lang="en-US" altLang="en-US" sz="2400" dirty="0"/>
              <a:t>Whistle-blowing operates as a form of oversight of prisons, but in the U.S., there is little systemic oversight of prison conditions and operations.</a:t>
            </a:r>
          </a:p>
          <a:p>
            <a:r>
              <a:rPr lang="en-US" altLang="en-US" sz="2400" dirty="0"/>
              <a:t>In the U.S., judiciary has been a primary oversight mechanism.</a:t>
            </a:r>
          </a:p>
          <a:p>
            <a:pPr lvl="1"/>
            <a:endParaRPr lang="en-US" altLang="en-US" sz="1900" i="1" dirty="0"/>
          </a:p>
        </p:txBody>
      </p:sp>
      <p:sp>
        <p:nvSpPr>
          <p:cNvPr id="3" name="Slide Number Placeholder 2">
            <a:extLst>
              <a:ext uri="{FF2B5EF4-FFF2-40B4-BE49-F238E27FC236}">
                <a16:creationId xmlns:a16="http://schemas.microsoft.com/office/drawing/2014/main" id="{B1B6484E-4757-4C23-A75D-52535ADDA674}"/>
              </a:ext>
            </a:extLst>
          </p:cNvPr>
          <p:cNvSpPr>
            <a:spLocks noGrp="1"/>
          </p:cNvSpPr>
          <p:nvPr>
            <p:ph type="sldNum" sz="quarter" idx="12"/>
          </p:nvPr>
        </p:nvSpPr>
        <p:spPr/>
        <p:txBody>
          <a:bodyPr/>
          <a:lstStyle/>
          <a:p>
            <a:fld id="{D1DE8B5B-AEB0-4E55-AA95-6476F914F479}" type="slidenum">
              <a:rPr lang="en-US" altLang="en-US" smtClean="0"/>
              <a:pPr/>
              <a:t>35</a:t>
            </a:fld>
            <a:endParaRPr lang="en-US" altLang="en-US"/>
          </a:p>
        </p:txBody>
      </p:sp>
    </p:spTree>
    <p:extLst>
      <p:ext uri="{BB962C8B-B14F-4D97-AF65-F5344CB8AC3E}">
        <p14:creationId xmlns:p14="http://schemas.microsoft.com/office/powerpoint/2010/main" val="4081698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Oversight of Prisons</a:t>
            </a:r>
            <a:br>
              <a:rPr lang="en-US" altLang="en-US" dirty="0"/>
            </a:br>
            <a:r>
              <a:rPr lang="en-US" altLang="en-US" dirty="0"/>
              <a:t>Whistle-Blowing in Corrections</a:t>
            </a:r>
            <a:endParaRPr lang="en-US" dirty="0"/>
          </a:p>
        </p:txBody>
      </p:sp>
      <p:sp>
        <p:nvSpPr>
          <p:cNvPr id="4" name="Content Placeholder 3"/>
          <p:cNvSpPr>
            <a:spLocks noGrp="1"/>
          </p:cNvSpPr>
          <p:nvPr>
            <p:ph idx="1"/>
          </p:nvPr>
        </p:nvSpPr>
        <p:spPr/>
        <p:txBody>
          <a:bodyPr/>
          <a:lstStyle/>
          <a:p>
            <a:r>
              <a:rPr lang="en-US" altLang="en-US" sz="2400" dirty="0"/>
              <a:t>Federal Prison Litigation Reform Act (PLRA) of 1995</a:t>
            </a:r>
          </a:p>
          <a:p>
            <a:pPr lvl="1"/>
            <a:r>
              <a:rPr lang="en-US" altLang="en-US" sz="2400" dirty="0"/>
              <a:t>Gave state and local governments the right to end judicial oversight of correctional facilities</a:t>
            </a:r>
          </a:p>
          <a:p>
            <a:r>
              <a:rPr lang="en-US" altLang="en-US" sz="2400" dirty="0" err="1"/>
              <a:t>Katzenbach</a:t>
            </a:r>
            <a:r>
              <a:rPr lang="en-US" altLang="en-US" sz="2400" dirty="0"/>
              <a:t> Commission (2006) drew attention to the lack of oversight and public monitoring of the prison system.</a:t>
            </a:r>
          </a:p>
          <a:p>
            <a:r>
              <a:rPr lang="en-US" altLang="en-US" sz="2400" dirty="0" err="1"/>
              <a:t>Dietch</a:t>
            </a:r>
            <a:r>
              <a:rPr lang="en-US" altLang="en-US" sz="2400" dirty="0"/>
              <a:t> (2010) found that formal, comprehensive inspections and monitoring of conditions is truly rare in U.S.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728954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4FFE88B-4248-402C-8296-E223D8D04BD2}"/>
              </a:ext>
            </a:extLst>
          </p:cNvPr>
          <p:cNvSpPr>
            <a:spLocks noGrp="1" noChangeArrowheads="1"/>
          </p:cNvSpPr>
          <p:nvPr>
            <p:ph type="title"/>
          </p:nvPr>
        </p:nvSpPr>
        <p:spPr>
          <a:xfrm>
            <a:off x="457200" y="762000"/>
            <a:ext cx="8229600" cy="1371600"/>
          </a:xfrm>
        </p:spPr>
        <p:txBody>
          <a:bodyPr>
            <a:normAutofit/>
          </a:bodyPr>
          <a:lstStyle/>
          <a:p>
            <a:r>
              <a:rPr lang="en-US" altLang="en-US" dirty="0"/>
              <a:t>Ethical Issues in Probation and Parole</a:t>
            </a:r>
          </a:p>
        </p:txBody>
      </p:sp>
      <p:sp>
        <p:nvSpPr>
          <p:cNvPr id="25603" name="Rectangle 3">
            <a:extLst>
              <a:ext uri="{FF2B5EF4-FFF2-40B4-BE49-F238E27FC236}">
                <a16:creationId xmlns:a16="http://schemas.microsoft.com/office/drawing/2014/main" id="{B9FA74E6-4D52-49F7-A40A-DB7944F57499}"/>
              </a:ext>
            </a:extLst>
          </p:cNvPr>
          <p:cNvSpPr>
            <a:spLocks noGrp="1" noChangeArrowheads="1"/>
          </p:cNvSpPr>
          <p:nvPr>
            <p:ph idx="1"/>
          </p:nvPr>
        </p:nvSpPr>
        <p:spPr>
          <a:xfrm>
            <a:off x="419100" y="1905000"/>
            <a:ext cx="8305800" cy="4451350"/>
          </a:xfrm>
        </p:spPr>
        <p:txBody>
          <a:bodyPr rtlCol="0">
            <a:noAutofit/>
          </a:bodyPr>
          <a:lstStyle/>
          <a:p>
            <a:pPr fontAlgn="auto">
              <a:lnSpc>
                <a:spcPct val="90000"/>
              </a:lnSpc>
              <a:spcAft>
                <a:spcPts val="0"/>
              </a:spcAft>
              <a:defRPr/>
            </a:pPr>
            <a:r>
              <a:rPr lang="en-US" altLang="en-US" sz="2400" dirty="0"/>
              <a:t>Probation remains a widely employed sanction within the U.S.</a:t>
            </a:r>
          </a:p>
          <a:p>
            <a:pPr lvl="1">
              <a:defRPr/>
            </a:pPr>
            <a:r>
              <a:rPr lang="en-US" sz="2400" dirty="0"/>
              <a:t>From 2007 to 2015, the average annual percent change in the probation population was -1.6% (</a:t>
            </a:r>
            <a:r>
              <a:rPr lang="en-US" sz="2400" dirty="0" err="1"/>
              <a:t>Kaeble</a:t>
            </a:r>
            <a:r>
              <a:rPr lang="en-US" sz="2400" dirty="0"/>
              <a:t> and Glaze  2016: 2). Current numbers of probationers compare to those in 1990</a:t>
            </a:r>
            <a:endParaRPr lang="en-US" altLang="en-US" sz="2400" dirty="0"/>
          </a:p>
          <a:p>
            <a:pPr fontAlgn="auto">
              <a:lnSpc>
                <a:spcPct val="90000"/>
              </a:lnSpc>
              <a:spcAft>
                <a:spcPts val="0"/>
              </a:spcAft>
              <a:defRPr/>
            </a:pPr>
            <a:r>
              <a:rPr lang="en-US" altLang="en-US" sz="2400" dirty="0"/>
              <a:t>Over time, workload of officers has dramatically increased with the rise in intensive probation supervision.</a:t>
            </a:r>
          </a:p>
          <a:p>
            <a:pPr fontAlgn="auto">
              <a:lnSpc>
                <a:spcPct val="90000"/>
              </a:lnSpc>
              <a:spcAft>
                <a:spcPts val="0"/>
              </a:spcAft>
              <a:defRPr/>
            </a:pPr>
            <a:r>
              <a:rPr lang="en-US" altLang="en-US" sz="2400" dirty="0"/>
              <a:t>Ethical issues center on tensions between role of parole or probation as treatment or as punishment.</a:t>
            </a:r>
          </a:p>
          <a:p>
            <a:pPr fontAlgn="auto">
              <a:lnSpc>
                <a:spcPct val="90000"/>
              </a:lnSpc>
              <a:spcAft>
                <a:spcPts val="0"/>
              </a:spcAft>
              <a:defRPr/>
            </a:pPr>
            <a:r>
              <a:rPr lang="en-US" altLang="en-US" sz="2400" dirty="0"/>
              <a:t>Supervisory role brings conflict between treatment and control functions.</a:t>
            </a:r>
          </a:p>
        </p:txBody>
      </p:sp>
      <p:sp>
        <p:nvSpPr>
          <p:cNvPr id="3" name="Slide Number Placeholder 2">
            <a:extLst>
              <a:ext uri="{FF2B5EF4-FFF2-40B4-BE49-F238E27FC236}">
                <a16:creationId xmlns:a16="http://schemas.microsoft.com/office/drawing/2014/main" id="{2588F066-A7DE-4AC3-8C10-17408C0390DF}"/>
              </a:ext>
            </a:extLst>
          </p:cNvPr>
          <p:cNvSpPr>
            <a:spLocks noGrp="1"/>
          </p:cNvSpPr>
          <p:nvPr>
            <p:ph type="sldNum" sz="quarter" idx="12"/>
          </p:nvPr>
        </p:nvSpPr>
        <p:spPr/>
        <p:txBody>
          <a:bodyPr/>
          <a:lstStyle/>
          <a:p>
            <a:fld id="{D1DE8B5B-AEB0-4E55-AA95-6476F914F479}" type="slidenum">
              <a:rPr lang="en-US" altLang="en-US" smtClean="0"/>
              <a:pPr/>
              <a:t>37</a:t>
            </a:fld>
            <a:endParaRPr lang="en-US" altLang="en-US"/>
          </a:p>
        </p:txBody>
      </p:sp>
    </p:spTree>
    <p:extLst>
      <p:ext uri="{BB962C8B-B14F-4D97-AF65-F5344CB8AC3E}">
        <p14:creationId xmlns:p14="http://schemas.microsoft.com/office/powerpoint/2010/main" val="1526102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4FFE88B-4248-402C-8296-E223D8D04BD2}"/>
              </a:ext>
            </a:extLst>
          </p:cNvPr>
          <p:cNvSpPr>
            <a:spLocks noGrp="1" noChangeArrowheads="1"/>
          </p:cNvSpPr>
          <p:nvPr>
            <p:ph type="title"/>
          </p:nvPr>
        </p:nvSpPr>
        <p:spPr>
          <a:xfrm>
            <a:off x="457200" y="762000"/>
            <a:ext cx="8229600" cy="1371600"/>
          </a:xfrm>
        </p:spPr>
        <p:txBody>
          <a:bodyPr>
            <a:normAutofit/>
          </a:bodyPr>
          <a:lstStyle/>
          <a:p>
            <a:r>
              <a:rPr lang="en-US" altLang="en-US" dirty="0"/>
              <a:t>Ethical Issues in Probation and Parole</a:t>
            </a:r>
          </a:p>
        </p:txBody>
      </p:sp>
      <p:sp>
        <p:nvSpPr>
          <p:cNvPr id="25603" name="Rectangle 3">
            <a:extLst>
              <a:ext uri="{FF2B5EF4-FFF2-40B4-BE49-F238E27FC236}">
                <a16:creationId xmlns:a16="http://schemas.microsoft.com/office/drawing/2014/main" id="{B9FA74E6-4D52-49F7-A40A-DB7944F57499}"/>
              </a:ext>
            </a:extLst>
          </p:cNvPr>
          <p:cNvSpPr>
            <a:spLocks noGrp="1" noChangeArrowheads="1"/>
          </p:cNvSpPr>
          <p:nvPr>
            <p:ph idx="1"/>
          </p:nvPr>
        </p:nvSpPr>
        <p:spPr>
          <a:xfrm>
            <a:off x="457200" y="2133600"/>
            <a:ext cx="8305800" cy="4222750"/>
          </a:xfrm>
        </p:spPr>
        <p:txBody>
          <a:bodyPr rtlCol="0">
            <a:noAutofit/>
          </a:bodyPr>
          <a:lstStyle/>
          <a:p>
            <a:pPr fontAlgn="auto">
              <a:lnSpc>
                <a:spcPct val="90000"/>
              </a:lnSpc>
              <a:spcAft>
                <a:spcPts val="0"/>
              </a:spcAft>
              <a:defRPr/>
            </a:pPr>
            <a:endParaRPr lang="en-US" altLang="en-US" sz="2400" dirty="0"/>
          </a:p>
          <a:p>
            <a:pPr fontAlgn="auto">
              <a:lnSpc>
                <a:spcPct val="90000"/>
              </a:lnSpc>
              <a:spcAft>
                <a:spcPts val="0"/>
              </a:spcAft>
              <a:defRPr/>
            </a:pPr>
            <a:r>
              <a:rPr lang="en-US" altLang="en-US" sz="2400" dirty="0" err="1"/>
              <a:t>Abadinsky</a:t>
            </a:r>
            <a:r>
              <a:rPr lang="en-US" altLang="en-US" sz="2400" dirty="0"/>
              <a:t> (1982)</a:t>
            </a:r>
          </a:p>
          <a:p>
            <a:pPr lvl="1" fontAlgn="auto">
              <a:lnSpc>
                <a:spcPct val="90000"/>
              </a:lnSpc>
              <a:spcAft>
                <a:spcPts val="0"/>
              </a:spcAft>
              <a:defRPr/>
            </a:pPr>
            <a:r>
              <a:rPr lang="en-US" altLang="en-US" sz="2400" dirty="0"/>
              <a:t>Proposes typography of probation officer styles</a:t>
            </a:r>
          </a:p>
          <a:p>
            <a:pPr marL="1371600" lvl="2" indent="-457200" fontAlgn="auto">
              <a:lnSpc>
                <a:spcPct val="90000"/>
              </a:lnSpc>
              <a:spcAft>
                <a:spcPts val="0"/>
              </a:spcAft>
              <a:buFont typeface="+mj-lt"/>
              <a:buAutoNum type="alphaLcParenR"/>
              <a:defRPr/>
            </a:pPr>
            <a:r>
              <a:rPr lang="en-US" altLang="en-US" dirty="0"/>
              <a:t>Law enforcement model</a:t>
            </a:r>
          </a:p>
          <a:p>
            <a:pPr marL="1371600" lvl="2" indent="-457200" fontAlgn="auto">
              <a:lnSpc>
                <a:spcPct val="90000"/>
              </a:lnSpc>
              <a:spcAft>
                <a:spcPts val="0"/>
              </a:spcAft>
              <a:buFont typeface="+mj-lt"/>
              <a:buAutoNum type="alphaLcParenR"/>
              <a:defRPr/>
            </a:pPr>
            <a:r>
              <a:rPr lang="en-US" altLang="en-US" dirty="0"/>
              <a:t>Therapeutic model</a:t>
            </a:r>
          </a:p>
          <a:p>
            <a:pPr marL="1371600" lvl="2" indent="-457200" fontAlgn="auto">
              <a:lnSpc>
                <a:spcPct val="90000"/>
              </a:lnSpc>
              <a:spcAft>
                <a:spcPts val="0"/>
              </a:spcAft>
              <a:buFont typeface="+mj-lt"/>
              <a:buAutoNum type="alphaLcParenR"/>
              <a:defRPr/>
            </a:pPr>
            <a:r>
              <a:rPr lang="en-US" altLang="en-US" dirty="0"/>
              <a:t>Synthetic model</a:t>
            </a:r>
          </a:p>
          <a:p>
            <a:pPr marL="909637" lvl="2" indent="0" fontAlgn="auto">
              <a:lnSpc>
                <a:spcPct val="90000"/>
              </a:lnSpc>
              <a:spcAft>
                <a:spcPts val="0"/>
              </a:spcAft>
              <a:buNone/>
              <a:defRPr/>
            </a:pPr>
            <a:endParaRPr lang="en-US" altLang="en-US" dirty="0"/>
          </a:p>
          <a:p>
            <a:pPr fontAlgn="auto">
              <a:lnSpc>
                <a:spcPct val="90000"/>
              </a:lnSpc>
              <a:spcAft>
                <a:spcPts val="0"/>
              </a:spcAft>
              <a:defRPr/>
            </a:pPr>
            <a:endParaRPr lang="en-US" altLang="en-US" sz="2400" dirty="0"/>
          </a:p>
        </p:txBody>
      </p:sp>
      <p:sp>
        <p:nvSpPr>
          <p:cNvPr id="3" name="Slide Number Placeholder 2">
            <a:extLst>
              <a:ext uri="{FF2B5EF4-FFF2-40B4-BE49-F238E27FC236}">
                <a16:creationId xmlns:a16="http://schemas.microsoft.com/office/drawing/2014/main" id="{2588F066-A7DE-4AC3-8C10-17408C0390DF}"/>
              </a:ext>
            </a:extLst>
          </p:cNvPr>
          <p:cNvSpPr>
            <a:spLocks noGrp="1"/>
          </p:cNvSpPr>
          <p:nvPr>
            <p:ph type="sldNum" sz="quarter" idx="12"/>
          </p:nvPr>
        </p:nvSpPr>
        <p:spPr/>
        <p:txBody>
          <a:bodyPr/>
          <a:lstStyle/>
          <a:p>
            <a:fld id="{D1DE8B5B-AEB0-4E55-AA95-6476F914F479}" type="slidenum">
              <a:rPr lang="en-US" altLang="en-US" smtClean="0"/>
              <a:pPr/>
              <a:t>38</a:t>
            </a:fld>
            <a:endParaRPr lang="en-US" altLang="en-US"/>
          </a:p>
        </p:txBody>
      </p:sp>
    </p:spTree>
    <p:extLst>
      <p:ext uri="{BB962C8B-B14F-4D97-AF65-F5344CB8AC3E}">
        <p14:creationId xmlns:p14="http://schemas.microsoft.com/office/powerpoint/2010/main" val="842200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4C140F9-6DE0-49E0-8190-F7F2B0A2A841}"/>
              </a:ext>
            </a:extLst>
          </p:cNvPr>
          <p:cNvSpPr>
            <a:spLocks noGrp="1" noChangeArrowheads="1"/>
          </p:cNvSpPr>
          <p:nvPr>
            <p:ph type="title"/>
          </p:nvPr>
        </p:nvSpPr>
        <p:spPr>
          <a:xfrm>
            <a:off x="457200" y="762000"/>
            <a:ext cx="8229600" cy="1143000"/>
          </a:xfrm>
        </p:spPr>
        <p:txBody>
          <a:bodyPr>
            <a:noAutofit/>
          </a:bodyPr>
          <a:lstStyle/>
          <a:p>
            <a:r>
              <a:rPr lang="en-US" altLang="en-US" dirty="0"/>
              <a:t>Ethical Issues in Probation and Parole</a:t>
            </a:r>
          </a:p>
        </p:txBody>
      </p:sp>
      <p:sp>
        <p:nvSpPr>
          <p:cNvPr id="35843" name="Rectangle 3">
            <a:extLst>
              <a:ext uri="{FF2B5EF4-FFF2-40B4-BE49-F238E27FC236}">
                <a16:creationId xmlns:a16="http://schemas.microsoft.com/office/drawing/2014/main" id="{9E37E42A-012D-4CFC-BB0A-BF49DCB11322}"/>
              </a:ext>
            </a:extLst>
          </p:cNvPr>
          <p:cNvSpPr>
            <a:spLocks noGrp="1" noChangeArrowheads="1"/>
          </p:cNvSpPr>
          <p:nvPr>
            <p:ph idx="1"/>
          </p:nvPr>
        </p:nvSpPr>
        <p:spPr>
          <a:xfrm>
            <a:off x="457200" y="1600200"/>
            <a:ext cx="8305800" cy="4756150"/>
          </a:xfrm>
        </p:spPr>
        <p:txBody>
          <a:bodyPr rtlCol="0">
            <a:noAutofit/>
          </a:bodyPr>
          <a:lstStyle/>
          <a:p>
            <a:pPr fontAlgn="auto">
              <a:lnSpc>
                <a:spcPct val="90000"/>
              </a:lnSpc>
              <a:spcAft>
                <a:spcPts val="0"/>
              </a:spcAft>
              <a:defRPr/>
            </a:pPr>
            <a:r>
              <a:rPr lang="en-US" altLang="en-US" sz="2400" dirty="0"/>
              <a:t>There has been trend over the past decade toward making probation tougher</a:t>
            </a:r>
          </a:p>
          <a:p>
            <a:pPr fontAlgn="auto">
              <a:lnSpc>
                <a:spcPct val="90000"/>
              </a:lnSpc>
              <a:spcAft>
                <a:spcPts val="0"/>
              </a:spcAft>
              <a:defRPr/>
            </a:pPr>
            <a:r>
              <a:rPr lang="en-US" altLang="en-US" sz="2400" dirty="0"/>
              <a:t>Like correction officers, probation and parole officers are faced with decisions about whether to emphasize protection of society or to aid the offender.</a:t>
            </a:r>
          </a:p>
          <a:p>
            <a:pPr fontAlgn="auto">
              <a:lnSpc>
                <a:spcPct val="90000"/>
              </a:lnSpc>
              <a:spcAft>
                <a:spcPts val="0"/>
              </a:spcAft>
              <a:defRPr/>
            </a:pPr>
            <a:r>
              <a:rPr lang="en-US" altLang="en-US" sz="2400" dirty="0"/>
              <a:t>In most states today, role of the officer has gained new law enforcement emphasis.</a:t>
            </a:r>
          </a:p>
          <a:p>
            <a:pPr lvl="1" fontAlgn="auto">
              <a:lnSpc>
                <a:spcPct val="90000"/>
              </a:lnSpc>
              <a:spcAft>
                <a:spcPts val="0"/>
              </a:spcAft>
              <a:defRPr/>
            </a:pPr>
            <a:r>
              <a:rPr lang="en-US" altLang="en-US" sz="2400" dirty="0"/>
              <a:t>Probation officer identified more closely with law enforcement agencies</a:t>
            </a:r>
          </a:p>
          <a:p>
            <a:pPr lvl="1" fontAlgn="auto">
              <a:lnSpc>
                <a:spcPct val="90000"/>
              </a:lnSpc>
              <a:spcAft>
                <a:spcPts val="0"/>
              </a:spcAft>
              <a:defRPr/>
            </a:pPr>
            <a:r>
              <a:rPr lang="en-US" altLang="en-US" sz="2400" dirty="0"/>
              <a:t>Now common for officers to be more proactive in enforcing probation conditions </a:t>
            </a:r>
          </a:p>
          <a:p>
            <a:pPr lvl="1" fontAlgn="auto">
              <a:lnSpc>
                <a:spcPct val="90000"/>
              </a:lnSpc>
              <a:spcAft>
                <a:spcPts val="0"/>
              </a:spcAft>
              <a:defRPr/>
            </a:pPr>
            <a:r>
              <a:rPr lang="en-US" altLang="en-US" sz="2400" dirty="0"/>
              <a:t>Common condition is probationer agrees to waive Fourth Amendment rights</a:t>
            </a:r>
          </a:p>
          <a:p>
            <a:pPr fontAlgn="auto">
              <a:lnSpc>
                <a:spcPct val="90000"/>
              </a:lnSpc>
              <a:spcAft>
                <a:spcPts val="0"/>
              </a:spcAft>
              <a:defRPr/>
            </a:pPr>
            <a:endParaRPr lang="en-US" altLang="en-US" sz="2400" dirty="0"/>
          </a:p>
        </p:txBody>
      </p:sp>
      <p:sp>
        <p:nvSpPr>
          <p:cNvPr id="3" name="Slide Number Placeholder 2">
            <a:extLst>
              <a:ext uri="{FF2B5EF4-FFF2-40B4-BE49-F238E27FC236}">
                <a16:creationId xmlns:a16="http://schemas.microsoft.com/office/drawing/2014/main" id="{37868C36-AEC0-49DC-A9A0-F71F32A0814C}"/>
              </a:ext>
            </a:extLst>
          </p:cNvPr>
          <p:cNvSpPr>
            <a:spLocks noGrp="1"/>
          </p:cNvSpPr>
          <p:nvPr>
            <p:ph type="sldNum" sz="quarter" idx="12"/>
          </p:nvPr>
        </p:nvSpPr>
        <p:spPr/>
        <p:txBody>
          <a:bodyPr/>
          <a:lstStyle/>
          <a:p>
            <a:fld id="{D1DE8B5B-AEB0-4E55-AA95-6476F914F479}" type="slidenum">
              <a:rPr lang="en-US" altLang="en-US" smtClean="0"/>
              <a:pPr/>
              <a:t>39</a:t>
            </a:fld>
            <a:endParaRPr lang="en-US" altLang="en-US"/>
          </a:p>
        </p:txBody>
      </p:sp>
    </p:spTree>
    <p:extLst>
      <p:ext uri="{BB962C8B-B14F-4D97-AF65-F5344CB8AC3E}">
        <p14:creationId xmlns:p14="http://schemas.microsoft.com/office/powerpoint/2010/main" val="86028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533400"/>
            <a:ext cx="8229600" cy="1143000"/>
          </a:xfrm>
        </p:spPr>
        <p:txBody>
          <a:bodyPr>
            <a:normAutofit/>
          </a:bodyPr>
          <a:lstStyle/>
          <a:p>
            <a:r>
              <a:rPr lang="en-US" altLang="en-US" dirty="0"/>
              <a:t>Guarding Ethically</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19100" y="1447800"/>
            <a:ext cx="8305800" cy="4908550"/>
          </a:xfrm>
        </p:spPr>
        <p:txBody>
          <a:bodyPr>
            <a:noAutofit/>
          </a:bodyPr>
          <a:lstStyle/>
          <a:p>
            <a:r>
              <a:rPr lang="en-US" altLang="en-US" sz="2400" dirty="0"/>
              <a:t>Modern era of corrections brought ethical standards for correction officers and management.</a:t>
            </a:r>
          </a:p>
          <a:p>
            <a:r>
              <a:rPr lang="en-US" altLang="en-US" sz="2400" dirty="0"/>
              <a:t>Specific rules prohibit corruption in the form of personal gifts, personal privileges, and conflicts of interest.</a:t>
            </a:r>
          </a:p>
          <a:p>
            <a:r>
              <a:rPr lang="en-US" altLang="en-US" sz="2400" dirty="0"/>
              <a:t>Staff also obligated to report corrupt or unethical behavior.</a:t>
            </a:r>
          </a:p>
          <a:p>
            <a:r>
              <a:rPr lang="en-US" altLang="en-US" sz="2400" dirty="0"/>
              <a:t>Commentators also have opinions on the ethical behavior of correctional officers:</a:t>
            </a:r>
          </a:p>
          <a:p>
            <a:pPr lvl="1"/>
            <a:r>
              <a:rPr lang="en-US" altLang="en-US" sz="2400" dirty="0"/>
              <a:t>George A. Vose Jr. (as cited in Carroll, 1998)</a:t>
            </a:r>
          </a:p>
          <a:p>
            <a:pPr marL="1371600" lvl="2" indent="-457200">
              <a:buFont typeface="+mj-lt"/>
              <a:buAutoNum type="alphaLcParenR"/>
            </a:pPr>
            <a:r>
              <a:rPr lang="en-US" altLang="en-US" dirty="0"/>
              <a:t>Contends that in order for offenders to learn to become responsible citizens, they must be treated civilly by prison officers</a:t>
            </a:r>
          </a:p>
          <a:p>
            <a:pPr lvl="1"/>
            <a:endParaRPr lang="en-US" altLang="en-US" sz="24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2338195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DF5F6AC-B3B0-4969-A6F2-37D288968A69}"/>
              </a:ext>
            </a:extLst>
          </p:cNvPr>
          <p:cNvSpPr>
            <a:spLocks noGrp="1" noChangeArrowheads="1"/>
          </p:cNvSpPr>
          <p:nvPr>
            <p:ph type="title"/>
          </p:nvPr>
        </p:nvSpPr>
        <p:spPr>
          <a:xfrm>
            <a:off x="457200" y="762000"/>
            <a:ext cx="8229600" cy="1295400"/>
          </a:xfrm>
        </p:spPr>
        <p:txBody>
          <a:bodyPr>
            <a:noAutofit/>
          </a:bodyPr>
          <a:lstStyle/>
          <a:p>
            <a:r>
              <a:rPr lang="en-US" altLang="en-US" dirty="0"/>
              <a:t>Ethical Issues in Probation and Parole</a:t>
            </a:r>
          </a:p>
        </p:txBody>
      </p:sp>
      <p:sp>
        <p:nvSpPr>
          <p:cNvPr id="35843" name="Rectangle 3">
            <a:extLst>
              <a:ext uri="{FF2B5EF4-FFF2-40B4-BE49-F238E27FC236}">
                <a16:creationId xmlns:a16="http://schemas.microsoft.com/office/drawing/2014/main" id="{770C5789-5B72-4F5F-AE28-79C331EB4428}"/>
              </a:ext>
            </a:extLst>
          </p:cNvPr>
          <p:cNvSpPr>
            <a:spLocks noGrp="1" noChangeArrowheads="1"/>
          </p:cNvSpPr>
          <p:nvPr>
            <p:ph idx="1"/>
          </p:nvPr>
        </p:nvSpPr>
        <p:spPr>
          <a:xfrm>
            <a:off x="457200" y="2057400"/>
            <a:ext cx="8305800" cy="4114800"/>
          </a:xfrm>
        </p:spPr>
        <p:txBody>
          <a:bodyPr>
            <a:normAutofit/>
          </a:bodyPr>
          <a:lstStyle/>
          <a:p>
            <a:pPr>
              <a:lnSpc>
                <a:spcPct val="90000"/>
              </a:lnSpc>
            </a:pPr>
            <a:r>
              <a:rPr lang="en-US" altLang="en-US" sz="2400" dirty="0"/>
              <a:t>Major ethical debate within the probation field concerns the issue of arming probation officers.</a:t>
            </a:r>
          </a:p>
          <a:p>
            <a:pPr lvl="1">
              <a:lnSpc>
                <a:spcPct val="90000"/>
              </a:lnSpc>
            </a:pPr>
            <a:r>
              <a:rPr lang="en-US" altLang="en-US" sz="2400" dirty="0"/>
              <a:t>Debate on either sides of issue</a:t>
            </a:r>
          </a:p>
          <a:p>
            <a:pPr lvl="1">
              <a:lnSpc>
                <a:spcPct val="90000"/>
              </a:lnSpc>
            </a:pPr>
            <a:r>
              <a:rPr lang="en-US" altLang="en-US" sz="2400" dirty="0"/>
              <a:t>American Correctional Association’s view on the issue is that there should be demonstrated need for firearms, and once the need is clear, adequate and ongoing training in use must be provided.</a:t>
            </a:r>
          </a:p>
        </p:txBody>
      </p:sp>
      <p:sp>
        <p:nvSpPr>
          <p:cNvPr id="3" name="Slide Number Placeholder 2">
            <a:extLst>
              <a:ext uri="{FF2B5EF4-FFF2-40B4-BE49-F238E27FC236}">
                <a16:creationId xmlns:a16="http://schemas.microsoft.com/office/drawing/2014/main" id="{6745DD55-FC97-49BE-A711-92B1A72C4AC6}"/>
              </a:ext>
            </a:extLst>
          </p:cNvPr>
          <p:cNvSpPr>
            <a:spLocks noGrp="1"/>
          </p:cNvSpPr>
          <p:nvPr>
            <p:ph type="sldNum" sz="quarter" idx="12"/>
          </p:nvPr>
        </p:nvSpPr>
        <p:spPr/>
        <p:txBody>
          <a:bodyPr/>
          <a:lstStyle/>
          <a:p>
            <a:fld id="{D1DE8B5B-AEB0-4E55-AA95-6476F914F479}" type="slidenum">
              <a:rPr lang="en-US" altLang="en-US" smtClean="0"/>
              <a:pPr/>
              <a:t>40</a:t>
            </a:fld>
            <a:endParaRPr lang="en-US" altLang="en-US"/>
          </a:p>
        </p:txBody>
      </p:sp>
    </p:spTree>
    <p:extLst>
      <p:ext uri="{BB962C8B-B14F-4D97-AF65-F5344CB8AC3E}">
        <p14:creationId xmlns:p14="http://schemas.microsoft.com/office/powerpoint/2010/main" val="24050350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Ethical Issues in Probation and Parole</a:t>
            </a:r>
            <a:endParaRPr lang="en-US" dirty="0"/>
          </a:p>
        </p:txBody>
      </p:sp>
      <p:sp>
        <p:nvSpPr>
          <p:cNvPr id="4" name="Content Placeholder 3"/>
          <p:cNvSpPr>
            <a:spLocks noGrp="1"/>
          </p:cNvSpPr>
          <p:nvPr>
            <p:ph idx="1"/>
          </p:nvPr>
        </p:nvSpPr>
        <p:spPr/>
        <p:txBody>
          <a:bodyPr/>
          <a:lstStyle/>
          <a:p>
            <a:pPr>
              <a:lnSpc>
                <a:spcPct val="90000"/>
              </a:lnSpc>
            </a:pPr>
            <a:r>
              <a:rPr lang="en-US" altLang="en-US" sz="2400" dirty="0"/>
              <a:t>Traditional tensions between treatment and control have been affected by increased focus on dangerousness, risk, and criminality.</a:t>
            </a:r>
          </a:p>
          <a:p>
            <a:pPr lvl="1">
              <a:lnSpc>
                <a:spcPct val="90000"/>
              </a:lnSpc>
            </a:pPr>
            <a:r>
              <a:rPr lang="en-US" altLang="en-US" sz="2400" dirty="0"/>
              <a:t>Result is that treatment is de-emphasized, and security tends to be stressed</a:t>
            </a:r>
          </a:p>
          <a:p>
            <a:pPr lvl="1">
              <a:lnSpc>
                <a:spcPct val="90000"/>
              </a:lnSpc>
            </a:pPr>
            <a:r>
              <a:rPr lang="en-US" altLang="en-US" sz="2400" dirty="0"/>
              <a:t>Associated problems are increased demands for, and time constraints in, preparing presentence reports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369446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33115BA-454A-428C-9CC7-B961C4743132}"/>
              </a:ext>
            </a:extLst>
          </p:cNvPr>
          <p:cNvSpPr>
            <a:spLocks noGrp="1" noChangeArrowheads="1"/>
          </p:cNvSpPr>
          <p:nvPr>
            <p:ph type="title"/>
          </p:nvPr>
        </p:nvSpPr>
        <p:spPr>
          <a:xfrm>
            <a:off x="457200" y="762000"/>
            <a:ext cx="8229600" cy="1295400"/>
          </a:xfrm>
        </p:spPr>
        <p:txBody>
          <a:bodyPr>
            <a:noAutofit/>
          </a:bodyPr>
          <a:lstStyle/>
          <a:p>
            <a:r>
              <a:rPr lang="en-US" altLang="en-US" dirty="0"/>
              <a:t>Ethical Issues in Probation and Parole</a:t>
            </a:r>
          </a:p>
        </p:txBody>
      </p:sp>
      <p:sp>
        <p:nvSpPr>
          <p:cNvPr id="36867" name="Rectangle 3">
            <a:extLst>
              <a:ext uri="{FF2B5EF4-FFF2-40B4-BE49-F238E27FC236}">
                <a16:creationId xmlns:a16="http://schemas.microsoft.com/office/drawing/2014/main" id="{E5F35741-B48C-4347-AC02-8CAFB8901BB6}"/>
              </a:ext>
            </a:extLst>
          </p:cNvPr>
          <p:cNvSpPr>
            <a:spLocks noGrp="1" noChangeArrowheads="1"/>
          </p:cNvSpPr>
          <p:nvPr>
            <p:ph idx="1"/>
          </p:nvPr>
        </p:nvSpPr>
        <p:spPr>
          <a:xfrm>
            <a:off x="457200" y="2057400"/>
            <a:ext cx="8305800" cy="4114800"/>
          </a:xfrm>
        </p:spPr>
        <p:txBody>
          <a:bodyPr>
            <a:normAutofit/>
          </a:bodyPr>
          <a:lstStyle/>
          <a:p>
            <a:pPr>
              <a:lnSpc>
                <a:spcPct val="90000"/>
              </a:lnSpc>
            </a:pPr>
            <a:r>
              <a:rPr lang="en-US" altLang="en-US" sz="2400" dirty="0"/>
              <a:t>Most recent ethical issue affecting probation is granting contracts to private companies to supervise.</a:t>
            </a:r>
          </a:p>
          <a:p>
            <a:pPr lvl="1">
              <a:lnSpc>
                <a:spcPct val="90000"/>
              </a:lnSpc>
            </a:pPr>
            <a:r>
              <a:rPr lang="en-US" altLang="en-US" sz="2400" dirty="0"/>
              <a:t>Claimed private probation industry marks return to debtor’s prisons of times past</a:t>
            </a:r>
          </a:p>
          <a:p>
            <a:pPr lvl="1">
              <a:lnSpc>
                <a:spcPct val="90000"/>
              </a:lnSpc>
            </a:pPr>
            <a:r>
              <a:rPr lang="en-US" altLang="en-US" sz="2400" dirty="0"/>
              <a:t>Trend is not just in U.S.</a:t>
            </a:r>
          </a:p>
        </p:txBody>
      </p:sp>
      <p:sp>
        <p:nvSpPr>
          <p:cNvPr id="3" name="Slide Number Placeholder 2">
            <a:extLst>
              <a:ext uri="{FF2B5EF4-FFF2-40B4-BE49-F238E27FC236}">
                <a16:creationId xmlns:a16="http://schemas.microsoft.com/office/drawing/2014/main" id="{D445891E-4CA0-4443-AB86-CC019E02CB50}"/>
              </a:ext>
            </a:extLst>
          </p:cNvPr>
          <p:cNvSpPr>
            <a:spLocks noGrp="1"/>
          </p:cNvSpPr>
          <p:nvPr>
            <p:ph type="sldNum" sz="quarter" idx="12"/>
          </p:nvPr>
        </p:nvSpPr>
        <p:spPr/>
        <p:txBody>
          <a:bodyPr/>
          <a:lstStyle/>
          <a:p>
            <a:fld id="{D1DE8B5B-AEB0-4E55-AA95-6476F914F479}" type="slidenum">
              <a:rPr lang="en-US" altLang="en-US" smtClean="0"/>
              <a:pPr/>
              <a:t>42</a:t>
            </a:fld>
            <a:endParaRPr lang="en-US" altLang="en-US"/>
          </a:p>
        </p:txBody>
      </p:sp>
    </p:spTree>
    <p:extLst>
      <p:ext uri="{BB962C8B-B14F-4D97-AF65-F5344CB8AC3E}">
        <p14:creationId xmlns:p14="http://schemas.microsoft.com/office/powerpoint/2010/main" val="4054662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Ethical Issues in Probation and Parole</a:t>
            </a:r>
            <a:endParaRPr lang="en-US" dirty="0"/>
          </a:p>
        </p:txBody>
      </p:sp>
      <p:sp>
        <p:nvSpPr>
          <p:cNvPr id="4" name="Content Placeholder 3"/>
          <p:cNvSpPr>
            <a:spLocks noGrp="1"/>
          </p:cNvSpPr>
          <p:nvPr>
            <p:ph idx="1"/>
          </p:nvPr>
        </p:nvSpPr>
        <p:spPr/>
        <p:txBody>
          <a:bodyPr/>
          <a:lstStyle/>
          <a:p>
            <a:pPr>
              <a:lnSpc>
                <a:spcPct val="90000"/>
              </a:lnSpc>
            </a:pPr>
            <a:r>
              <a:rPr lang="en-US" altLang="en-US" sz="2400" dirty="0"/>
              <a:t>Issues relating to parole include treatment programs available to those needing them</a:t>
            </a:r>
          </a:p>
          <a:p>
            <a:pPr lvl="1">
              <a:lnSpc>
                <a:spcPct val="90000"/>
              </a:lnSpc>
            </a:pPr>
            <a:r>
              <a:rPr lang="en-US" altLang="en-US" sz="2400" dirty="0"/>
              <a:t>Most officers focus efforts on surveillance rather than rehabilitation.</a:t>
            </a:r>
          </a:p>
          <a:p>
            <a:pPr lvl="1">
              <a:lnSpc>
                <a:spcPct val="90000"/>
              </a:lnSpc>
            </a:pPr>
            <a:r>
              <a:rPr lang="en-US" altLang="en-US" sz="2400" dirty="0"/>
              <a:t>Safety and security are now issues with parole services.</a:t>
            </a:r>
          </a:p>
          <a:p>
            <a:pPr lvl="1">
              <a:lnSpc>
                <a:spcPct val="90000"/>
              </a:lnSpc>
            </a:pPr>
            <a:r>
              <a:rPr lang="en-US" altLang="en-US" sz="2400" dirty="0"/>
              <a:t>Some states have significant numbers on parole.</a:t>
            </a:r>
          </a:p>
          <a:p>
            <a:pPr lvl="1">
              <a:lnSpc>
                <a:spcPct val="90000"/>
              </a:lnSpc>
            </a:pPr>
            <a:r>
              <a:rPr lang="en-US" altLang="en-US" sz="2400" dirty="0"/>
              <a:t>Some see a revolving door issue.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18619993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0A1FBAE-068A-4909-B652-E082AFAFB58C}"/>
              </a:ext>
            </a:extLst>
          </p:cNvPr>
          <p:cNvSpPr>
            <a:spLocks noGrp="1" noChangeArrowheads="1"/>
          </p:cNvSpPr>
          <p:nvPr>
            <p:ph type="title"/>
          </p:nvPr>
        </p:nvSpPr>
        <p:spPr>
          <a:xfrm>
            <a:off x="457200" y="762000"/>
            <a:ext cx="8229600" cy="1295400"/>
          </a:xfrm>
        </p:spPr>
        <p:txBody>
          <a:bodyPr>
            <a:noAutofit/>
          </a:bodyPr>
          <a:lstStyle/>
          <a:p>
            <a:r>
              <a:rPr lang="en-US" altLang="en-US" dirty="0"/>
              <a:t>Ethical Issues in Probation and Parole</a:t>
            </a:r>
          </a:p>
        </p:txBody>
      </p:sp>
      <p:sp>
        <p:nvSpPr>
          <p:cNvPr id="37891" name="Rectangle 3">
            <a:extLst>
              <a:ext uri="{FF2B5EF4-FFF2-40B4-BE49-F238E27FC236}">
                <a16:creationId xmlns:a16="http://schemas.microsoft.com/office/drawing/2014/main" id="{C0EABC36-0CD3-4833-B9DC-92499845312A}"/>
              </a:ext>
            </a:extLst>
          </p:cNvPr>
          <p:cNvSpPr>
            <a:spLocks noGrp="1" noChangeArrowheads="1"/>
          </p:cNvSpPr>
          <p:nvPr>
            <p:ph idx="1"/>
          </p:nvPr>
        </p:nvSpPr>
        <p:spPr>
          <a:xfrm>
            <a:off x="457200" y="1828800"/>
            <a:ext cx="8229600" cy="4527550"/>
          </a:xfrm>
        </p:spPr>
        <p:txBody>
          <a:bodyPr>
            <a:noAutofit/>
          </a:bodyPr>
          <a:lstStyle/>
          <a:p>
            <a:pPr>
              <a:lnSpc>
                <a:spcPct val="90000"/>
              </a:lnSpc>
            </a:pPr>
            <a:r>
              <a:rPr lang="en-US" altLang="en-US" sz="2400" dirty="0"/>
              <a:t>Many states have laws allowing for sentences of life without parole (LWOP)</a:t>
            </a:r>
          </a:p>
          <a:p>
            <a:pPr lvl="1">
              <a:lnSpc>
                <a:spcPct val="90000"/>
              </a:lnSpc>
            </a:pPr>
            <a:r>
              <a:rPr lang="en-US" altLang="en-US" sz="2400" dirty="0"/>
              <a:t>Many now argue these sentences raise questions about human dignity</a:t>
            </a:r>
          </a:p>
          <a:p>
            <a:pPr lvl="1">
              <a:lnSpc>
                <a:spcPct val="90000"/>
              </a:lnSpc>
            </a:pPr>
            <a:r>
              <a:rPr lang="en-US" altLang="en-US" sz="2400" dirty="0"/>
              <a:t>Argued that such sentences often regarded as worse than death sentences</a:t>
            </a:r>
          </a:p>
          <a:p>
            <a:pPr lvl="1">
              <a:lnSpc>
                <a:spcPct val="90000"/>
              </a:lnSpc>
            </a:pPr>
            <a:r>
              <a:rPr lang="en-US" altLang="en-US" sz="2400" i="1" dirty="0"/>
              <a:t>Graham v. Florida</a:t>
            </a:r>
            <a:r>
              <a:rPr lang="en-US" altLang="en-US" sz="2400" dirty="0"/>
              <a:t> (2010)</a:t>
            </a:r>
            <a:endParaRPr lang="en-US" altLang="en-US" sz="2400" i="1" dirty="0"/>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7723CDF-2661-43A5-A279-0D78863C17A7}"/>
              </a:ext>
            </a:extLst>
          </p:cNvPr>
          <p:cNvSpPr>
            <a:spLocks noGrp="1"/>
          </p:cNvSpPr>
          <p:nvPr>
            <p:ph type="sldNum" sz="quarter" idx="12"/>
          </p:nvPr>
        </p:nvSpPr>
        <p:spPr/>
        <p:txBody>
          <a:bodyPr/>
          <a:lstStyle/>
          <a:p>
            <a:fld id="{D1DE8B5B-AEB0-4E55-AA95-6476F914F479}" type="slidenum">
              <a:rPr lang="en-US" altLang="en-US" smtClean="0"/>
              <a:pPr/>
              <a:t>44</a:t>
            </a:fld>
            <a:endParaRPr lang="en-US" altLang="en-US"/>
          </a:p>
        </p:txBody>
      </p:sp>
    </p:spTree>
    <p:extLst>
      <p:ext uri="{BB962C8B-B14F-4D97-AF65-F5344CB8AC3E}">
        <p14:creationId xmlns:p14="http://schemas.microsoft.com/office/powerpoint/2010/main" val="1224651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Ethical Issues in Probation and Parole</a:t>
            </a:r>
            <a:endParaRPr lang="en-US" dirty="0"/>
          </a:p>
        </p:txBody>
      </p:sp>
      <p:sp>
        <p:nvSpPr>
          <p:cNvPr id="4" name="Content Placeholder 3"/>
          <p:cNvSpPr>
            <a:spLocks noGrp="1"/>
          </p:cNvSpPr>
          <p:nvPr>
            <p:ph idx="1"/>
          </p:nvPr>
        </p:nvSpPr>
        <p:spPr/>
        <p:txBody>
          <a:bodyPr/>
          <a:lstStyle/>
          <a:p>
            <a:pPr>
              <a:lnSpc>
                <a:spcPct val="90000"/>
              </a:lnSpc>
            </a:pPr>
            <a:r>
              <a:rPr lang="en-US" altLang="en-US" sz="2400" dirty="0"/>
              <a:t>Over the past several years, tensions between treatment and control roles for parole officers appear to have been resolved in favor of control</a:t>
            </a:r>
          </a:p>
          <a:p>
            <a:pPr lvl="1">
              <a:lnSpc>
                <a:spcPct val="90000"/>
              </a:lnSpc>
            </a:pPr>
            <a:r>
              <a:rPr lang="en-US" altLang="en-US" sz="2400" dirty="0"/>
              <a:t>With movement towards parole officers as police, some argue these powers are making officers a “walking court system”</a:t>
            </a:r>
          </a:p>
          <a:p>
            <a:r>
              <a:rPr lang="en-US" altLang="en-US" sz="2400" dirty="0"/>
              <a:t>At year-end </a:t>
            </a:r>
            <a:r>
              <a:rPr lang="en-US" sz="2400" dirty="0"/>
              <a:t>2015, about 870,500 persons were on parole (</a:t>
            </a:r>
            <a:r>
              <a:rPr lang="en-US" sz="2400" dirty="0" err="1"/>
              <a:t>Kaeble</a:t>
            </a:r>
            <a:r>
              <a:rPr lang="en-US" sz="2400" dirty="0"/>
              <a:t> and Glaze 2016). </a:t>
            </a:r>
            <a:endParaRPr lang="en-US" altLang="en-US" sz="24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140266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8B889F-9951-4A19-A5E3-0CCB0EE98A6C}"/>
              </a:ext>
            </a:extLst>
          </p:cNvPr>
          <p:cNvSpPr>
            <a:spLocks noGrp="1" noChangeArrowheads="1"/>
          </p:cNvSpPr>
          <p:nvPr>
            <p:ph type="title"/>
          </p:nvPr>
        </p:nvSpPr>
        <p:spPr>
          <a:xfrm>
            <a:off x="457200" y="417576"/>
            <a:ext cx="8229600" cy="1219200"/>
          </a:xfrm>
        </p:spPr>
        <p:txBody>
          <a:bodyPr>
            <a:normAutofit/>
          </a:bodyPr>
          <a:lstStyle/>
          <a:p>
            <a:r>
              <a:rPr lang="en-US" altLang="en-US" dirty="0"/>
              <a:t>Chapter Summary</a:t>
            </a:r>
          </a:p>
        </p:txBody>
      </p:sp>
      <p:sp>
        <p:nvSpPr>
          <p:cNvPr id="38915" name="Rectangle 3">
            <a:extLst>
              <a:ext uri="{FF2B5EF4-FFF2-40B4-BE49-F238E27FC236}">
                <a16:creationId xmlns:a16="http://schemas.microsoft.com/office/drawing/2014/main" id="{6B2C189A-5728-43D8-BF5C-D8A5E2CF0589}"/>
              </a:ext>
            </a:extLst>
          </p:cNvPr>
          <p:cNvSpPr>
            <a:spLocks noGrp="1" noChangeArrowheads="1"/>
          </p:cNvSpPr>
          <p:nvPr>
            <p:ph idx="1"/>
          </p:nvPr>
        </p:nvSpPr>
        <p:spPr>
          <a:xfrm>
            <a:off x="381000" y="1295400"/>
            <a:ext cx="8382000" cy="5060950"/>
          </a:xfrm>
        </p:spPr>
        <p:txBody>
          <a:bodyPr>
            <a:noAutofit/>
          </a:bodyPr>
          <a:lstStyle/>
          <a:p>
            <a:r>
              <a:rPr lang="en-US" altLang="en-US" sz="2400" dirty="0"/>
              <a:t>Prison officer use of force is a major ethical issue in the prison environment.</a:t>
            </a:r>
          </a:p>
          <a:p>
            <a:r>
              <a:rPr lang="en-US" altLang="en-US" sz="2400" dirty="0"/>
              <a:t>Despite detailed rules and regulations about use of force, including deadly force, it is clear that some prison systems allow extralegal physical force to be used against inmates, and this represents part of prison officer subculture because fighting an inmate is regarded as the expression of prison officer masculinity and machismo.</a:t>
            </a:r>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E501EC71-1C1D-4491-9FFC-D85B0D2CF6EF}"/>
              </a:ext>
            </a:extLst>
          </p:cNvPr>
          <p:cNvSpPr>
            <a:spLocks noGrp="1"/>
          </p:cNvSpPr>
          <p:nvPr>
            <p:ph type="sldNum" sz="quarter" idx="12"/>
          </p:nvPr>
        </p:nvSpPr>
        <p:spPr/>
        <p:txBody>
          <a:bodyPr/>
          <a:lstStyle/>
          <a:p>
            <a:fld id="{D1DE8B5B-AEB0-4E55-AA95-6476F914F479}" type="slidenum">
              <a:rPr lang="en-US" altLang="en-US" smtClean="0"/>
              <a:pPr/>
              <a:t>46</a:t>
            </a:fld>
            <a:endParaRPr lang="en-US" altLang="en-US"/>
          </a:p>
        </p:txBody>
      </p:sp>
    </p:spTree>
    <p:extLst>
      <p:ext uri="{BB962C8B-B14F-4D97-AF65-F5344CB8AC3E}">
        <p14:creationId xmlns:p14="http://schemas.microsoft.com/office/powerpoint/2010/main" val="11332167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normAutofit fontScale="92500"/>
          </a:bodyPr>
          <a:lstStyle/>
          <a:p>
            <a:r>
              <a:rPr lang="en-US" altLang="en-US" sz="2600" dirty="0"/>
              <a:t>Justifications for using violence include the prison officer’s perspective of being unable to maintain control without violence or threat of violence and the belief that it deters inmate violence against prison officers.</a:t>
            </a:r>
          </a:p>
          <a:p>
            <a:r>
              <a:rPr lang="en-US" altLang="en-US" sz="2600" dirty="0"/>
              <a:t>Studies have identified a number of other forms of unethical conduct.</a:t>
            </a:r>
          </a:p>
          <a:p>
            <a:r>
              <a:rPr lang="en-US" altLang="en-US" sz="2600" dirty="0"/>
              <a:t>Sometimes whistle-blowing reveals acts of corruption .</a:t>
            </a:r>
          </a:p>
          <a:p>
            <a:r>
              <a:rPr lang="en-US" altLang="en-US" sz="2600" dirty="0"/>
              <a:t>Probation and parole raise similar ethical concerns to those in corrections.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183504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143000"/>
          </a:xfrm>
        </p:spPr>
        <p:txBody>
          <a:bodyPr>
            <a:normAutofit/>
          </a:bodyPr>
          <a:lstStyle/>
          <a:p>
            <a:r>
              <a:rPr lang="en-US" altLang="en-US" dirty="0"/>
              <a:t>Guarding Ethically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05000"/>
            <a:ext cx="8305800" cy="4343400"/>
          </a:xfrm>
        </p:spPr>
        <p:txBody>
          <a:bodyPr rtlCol="0">
            <a:normAutofit/>
          </a:bodyPr>
          <a:lstStyle/>
          <a:p>
            <a:pPr fontAlgn="auto">
              <a:spcAft>
                <a:spcPts val="0"/>
              </a:spcAft>
              <a:defRPr/>
            </a:pPr>
            <a:r>
              <a:rPr lang="en-US" altLang="en-US" sz="2400" dirty="0"/>
              <a:t>Kleinig (2001) </a:t>
            </a:r>
          </a:p>
          <a:p>
            <a:pPr lvl="1" fontAlgn="auto">
              <a:spcAft>
                <a:spcPts val="0"/>
              </a:spcAft>
              <a:defRPr/>
            </a:pPr>
            <a:r>
              <a:rPr lang="en-US" altLang="en-US" sz="2400" dirty="0"/>
              <a:t>Singles out issue of punishment as central</a:t>
            </a:r>
          </a:p>
          <a:p>
            <a:pPr lvl="1" fontAlgn="auto">
              <a:spcAft>
                <a:spcPts val="0"/>
              </a:spcAft>
              <a:defRPr/>
            </a:pPr>
            <a:r>
              <a:rPr lang="en-US" altLang="en-US" sz="2400" dirty="0"/>
              <a:t>Emphasizes incarceration itself is punishment</a:t>
            </a:r>
          </a:p>
          <a:p>
            <a:pPr lvl="1" fontAlgn="auto">
              <a:spcAft>
                <a:spcPts val="0"/>
              </a:spcAft>
              <a:defRPr/>
            </a:pPr>
            <a:r>
              <a:rPr lang="en-US" altLang="en-US" sz="2400" dirty="0"/>
              <a:t>Purpose of incarceration is not to administer punishment in addition to inmate’s deprivation of liberty</a:t>
            </a:r>
          </a:p>
          <a:p>
            <a:pPr lvl="1" fontAlgn="auto">
              <a:spcAft>
                <a:spcPts val="0"/>
              </a:spcAft>
              <a:defRPr/>
            </a:pPr>
            <a:r>
              <a:rPr lang="en-US" altLang="en-US" sz="2400" dirty="0"/>
              <a:t>Specifies that inmates do not forfeit essential humanity</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2053099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Guarding Ethically</a:t>
            </a:r>
            <a:endParaRPr lang="en-US" dirty="0"/>
          </a:p>
        </p:txBody>
      </p:sp>
      <p:sp>
        <p:nvSpPr>
          <p:cNvPr id="4" name="Content Placeholder 3"/>
          <p:cNvSpPr>
            <a:spLocks noGrp="1"/>
          </p:cNvSpPr>
          <p:nvPr>
            <p:ph idx="1"/>
          </p:nvPr>
        </p:nvSpPr>
        <p:spPr/>
        <p:txBody>
          <a:bodyPr/>
          <a:lstStyle/>
          <a:p>
            <a:pPr fontAlgn="auto">
              <a:spcAft>
                <a:spcPts val="0"/>
              </a:spcAft>
              <a:defRPr/>
            </a:pPr>
            <a:r>
              <a:rPr lang="en-US" altLang="en-US" sz="2400" dirty="0" err="1"/>
              <a:t>Lippke</a:t>
            </a:r>
            <a:r>
              <a:rPr lang="en-US" altLang="en-US" sz="2400" dirty="0"/>
              <a:t> (2007)</a:t>
            </a:r>
          </a:p>
          <a:p>
            <a:pPr lvl="1" fontAlgn="auto">
              <a:spcAft>
                <a:spcPts val="0"/>
              </a:spcAft>
              <a:defRPr/>
            </a:pPr>
            <a:r>
              <a:rPr lang="en-US" altLang="en-US" sz="2400" dirty="0"/>
              <a:t>Suggests need for normative theory of imprisonment</a:t>
            </a:r>
          </a:p>
          <a:p>
            <a:pPr lvl="1" fontAlgn="auto">
              <a:spcAft>
                <a:spcPts val="0"/>
              </a:spcAft>
              <a:defRPr/>
            </a:pPr>
            <a:r>
              <a:rPr lang="en-US" altLang="en-US" sz="2400" dirty="0"/>
              <a:t>Argues that many countries imprison offenders under conditions that cannot be morally justified</a:t>
            </a:r>
          </a:p>
          <a:p>
            <a:pPr lvl="1" fontAlgn="auto">
              <a:spcAft>
                <a:spcPts val="0"/>
              </a:spcAft>
              <a:defRPr/>
            </a:pPr>
            <a:r>
              <a:rPr lang="en-US" altLang="en-US" sz="2400" dirty="0"/>
              <a:t>Makes case for “minimally restrictive and reasonably humane prison conditions” (p. 104)</a:t>
            </a:r>
          </a:p>
          <a:p>
            <a:pPr lvl="1" fontAlgn="auto">
              <a:spcAft>
                <a:spcPts val="0"/>
              </a:spcAft>
              <a:defRPr/>
            </a:pPr>
            <a:r>
              <a:rPr lang="en-US" altLang="en-US" sz="2400" dirty="0"/>
              <a:t>View is that inmates should receive basic prisoner welfare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90681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143000"/>
          </a:xfrm>
        </p:spPr>
        <p:txBody>
          <a:bodyPr>
            <a:normAutofit/>
          </a:bodyPr>
          <a:lstStyle/>
          <a:p>
            <a:r>
              <a:rPr lang="en-US" altLang="en-US" dirty="0"/>
              <a:t>Guarding Ethically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05000"/>
            <a:ext cx="8305800" cy="4343400"/>
          </a:xfrm>
        </p:spPr>
        <p:txBody>
          <a:bodyPr rtlCol="0">
            <a:noAutofit/>
          </a:bodyPr>
          <a:lstStyle/>
          <a:p>
            <a:pPr fontAlgn="auto">
              <a:spcAft>
                <a:spcPts val="0"/>
              </a:spcAft>
              <a:defRPr/>
            </a:pPr>
            <a:r>
              <a:rPr lang="en-US" altLang="en-US" sz="2400" dirty="0"/>
              <a:t>Bulow (2014) talks about limits to privacy in prison</a:t>
            </a:r>
          </a:p>
          <a:p>
            <a:pPr lvl="1">
              <a:defRPr/>
            </a:pPr>
            <a:r>
              <a:rPr lang="en-US" altLang="en-US" sz="2400" dirty="0"/>
              <a:t>Staff has</a:t>
            </a:r>
            <a:r>
              <a:rPr lang="en-GB" sz="2400" dirty="0"/>
              <a:t> access to personal information about an inmate including his or her criminal history.</a:t>
            </a:r>
          </a:p>
          <a:p>
            <a:pPr lvl="1">
              <a:defRPr/>
            </a:pPr>
            <a:r>
              <a:rPr lang="en-GB" sz="2400" dirty="0"/>
              <a:t>Overall surveillance and control that takes numerous forms including drug testing, strip and cell searches, tapping of phone calls, monitoring and control of family visits</a:t>
            </a:r>
          </a:p>
          <a:p>
            <a:pPr lvl="1">
              <a:defRPr/>
            </a:pPr>
            <a:r>
              <a:rPr lang="en-GB" sz="2400" dirty="0"/>
              <a:t>Overcrowding where there is no opportunity for privacy or solitude  </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399078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143000"/>
          </a:xfrm>
        </p:spPr>
        <p:txBody>
          <a:bodyPr>
            <a:normAutofit/>
          </a:bodyPr>
          <a:lstStyle/>
          <a:p>
            <a:r>
              <a:rPr lang="en-US" altLang="en-US" dirty="0"/>
              <a:t>Guarding Ethically</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05000"/>
            <a:ext cx="8305800" cy="4343400"/>
          </a:xfrm>
        </p:spPr>
        <p:txBody>
          <a:bodyPr rtlCol="0">
            <a:noAutofit/>
          </a:bodyPr>
          <a:lstStyle/>
          <a:p>
            <a:pPr>
              <a:defRPr/>
            </a:pPr>
            <a:r>
              <a:rPr lang="en-GB" sz="2400" dirty="0"/>
              <a:t>U.S. Supreme Court rules on limitations on prison officers in Hudson v. Palmer in 1984</a:t>
            </a:r>
          </a:p>
          <a:p>
            <a:pPr lvl="2">
              <a:buFont typeface="Arial" panose="020B0604020202020204" pitchFamily="34" charset="0"/>
              <a:buChar char="–"/>
              <a:defRPr/>
            </a:pPr>
            <a:r>
              <a:rPr lang="en-GB" dirty="0"/>
              <a:t>Prison cells could be searched at any time.</a:t>
            </a:r>
          </a:p>
          <a:p>
            <a:pPr lvl="2">
              <a:buFont typeface="Arial" panose="020B0604020202020204" pitchFamily="34" charset="0"/>
              <a:buChar char="–"/>
              <a:defRPr/>
            </a:pPr>
            <a:r>
              <a:rPr lang="en-GB" dirty="0"/>
              <a:t>Excluded searches as acts of deliberate harassment unrelated to security concerns </a:t>
            </a:r>
            <a:endParaRPr lang="en-US" dirty="0"/>
          </a:p>
          <a:p>
            <a:pPr fontAlgn="auto">
              <a:spcAft>
                <a:spcPts val="0"/>
              </a:spcAft>
              <a:defRPr/>
            </a:pPr>
            <a:r>
              <a:rPr lang="en-US" altLang="en-US" sz="2400" dirty="0"/>
              <a:t>Some argue that those convicted of crimes forfeit some or all of their moral rights (Bulow 2014).</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365549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143000"/>
          </a:xfrm>
        </p:spPr>
        <p:txBody>
          <a:bodyPr>
            <a:normAutofit/>
          </a:bodyPr>
          <a:lstStyle/>
          <a:p>
            <a:r>
              <a:rPr lang="en-US" altLang="en-US" dirty="0"/>
              <a:t>Guarding Ethically</a:t>
            </a:r>
          </a:p>
        </p:txBody>
      </p:sp>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57200" y="1905000"/>
            <a:ext cx="8305800" cy="4343400"/>
          </a:xfrm>
        </p:spPr>
        <p:txBody>
          <a:bodyPr>
            <a:noAutofit/>
          </a:bodyPr>
          <a:lstStyle/>
          <a:p>
            <a:r>
              <a:rPr lang="en-US" altLang="en-US" sz="2400" dirty="0"/>
              <a:t>Kleinig (2001)</a:t>
            </a:r>
          </a:p>
          <a:p>
            <a:pPr lvl="1"/>
            <a:r>
              <a:rPr lang="en-US" altLang="en-US" sz="2400" dirty="0"/>
              <a:t>Suggests correctional ethic should also take into account roles played by prison officers</a:t>
            </a:r>
          </a:p>
          <a:p>
            <a:pPr marL="1371600" lvl="2" indent="-457200">
              <a:buFont typeface="+mj-lt"/>
              <a:buAutoNum type="alphaLcParenR"/>
            </a:pPr>
            <a:r>
              <a:rPr lang="en-US" altLang="en-US" dirty="0"/>
              <a:t>How they interact with co-workers</a:t>
            </a:r>
          </a:p>
          <a:p>
            <a:pPr marL="1371600" lvl="2" indent="-457200">
              <a:buFont typeface="+mj-lt"/>
              <a:buAutoNum type="alphaLcParenR"/>
            </a:pPr>
            <a:r>
              <a:rPr lang="en-US" altLang="en-US" dirty="0"/>
              <a:t>Way in which work is coordinated with others employed in prison system</a:t>
            </a:r>
          </a:p>
          <a:p>
            <a:pPr marL="1371600" lvl="2" indent="-457200">
              <a:buFont typeface="+mj-lt"/>
              <a:buAutoNum type="alphaLcParenR"/>
            </a:pPr>
            <a:r>
              <a:rPr lang="en-US" altLang="en-US" dirty="0"/>
              <a:t>Connections they make with administrative structure</a:t>
            </a:r>
          </a:p>
          <a:p>
            <a:pPr lvl="1"/>
            <a:r>
              <a:rPr lang="en-US" altLang="en-US" sz="2400" dirty="0"/>
              <a:t>There will also be ethical considerations in relation to larger society and institutions like legislatures</a:t>
            </a:r>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Tree>
    <p:extLst>
      <p:ext uri="{BB962C8B-B14F-4D97-AF65-F5344CB8AC3E}">
        <p14:creationId xmlns:p14="http://schemas.microsoft.com/office/powerpoint/2010/main" val="298576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3196</Words>
  <Application>Microsoft Office PowerPoint</Application>
  <PresentationFormat>On-screen Show (4:3)</PresentationFormat>
  <Paragraphs>309</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PowerPoint Presentation</vt:lpstr>
      <vt:lpstr>The Experience of Guarding</vt:lpstr>
      <vt:lpstr>The Experience of Guarding</vt:lpstr>
      <vt:lpstr>Guarding Ethically</vt:lpstr>
      <vt:lpstr>Guarding Ethically</vt:lpstr>
      <vt:lpstr>Guarding Ethically</vt:lpstr>
      <vt:lpstr>Guarding Ethically</vt:lpstr>
      <vt:lpstr>Guarding Ethically</vt:lpstr>
      <vt:lpstr>Guarding Ethically</vt:lpstr>
      <vt:lpstr>Guarding Ethically</vt:lpstr>
      <vt:lpstr>Guarding With Discretion</vt:lpstr>
      <vt:lpstr>Guarding With Discretion</vt:lpstr>
      <vt:lpstr>Unethical Situations: Use of Force</vt:lpstr>
      <vt:lpstr>Unethical Situations: Use of Force</vt:lpstr>
      <vt:lpstr>Unethical Situations: Use of Force</vt:lpstr>
      <vt:lpstr>Unethical Situations: Use of Force</vt:lpstr>
      <vt:lpstr>Unethical Situations: Use of Force</vt:lpstr>
      <vt:lpstr>Unethical Situations: Use of Force</vt:lpstr>
      <vt:lpstr>Unethical Situations: Use of Force</vt:lpstr>
      <vt:lpstr>Unethical Situations: Use of Force</vt:lpstr>
      <vt:lpstr>Unethical Situations: Use of Force</vt:lpstr>
      <vt:lpstr>Unethical Situations: Use of Force</vt:lpstr>
      <vt:lpstr>Unethical Situations: Rape in Prison</vt:lpstr>
      <vt:lpstr>Unethical Situations: Rape in Prison</vt:lpstr>
      <vt:lpstr>Unethical Situations: Abuse in Prison and Transgender Prisoners</vt:lpstr>
      <vt:lpstr>Unethical Situations: Abuse in Prison and Transgender Prisoners</vt:lpstr>
      <vt:lpstr>Unethical Situations: Abuse in Prison and Transgender Prisoners</vt:lpstr>
      <vt:lpstr>Unethical Situations: Abuse in Prison and Transgender Prisoners</vt:lpstr>
      <vt:lpstr>Unethical Situations: Corruption</vt:lpstr>
      <vt:lpstr>Unethical Situations: Corruption</vt:lpstr>
      <vt:lpstr>Unethical Situations: Corruption</vt:lpstr>
      <vt:lpstr>Unethical Situations: Corruption</vt:lpstr>
      <vt:lpstr>Unethical Situations: Corruption and Prison Gangs</vt:lpstr>
      <vt:lpstr>Unethical Situations: Corruption and Prison Gangs</vt:lpstr>
      <vt:lpstr>Oversight of Prisons Whistle-Blowing in Corrections</vt:lpstr>
      <vt:lpstr>Oversight of Prisons Whistle-Blowing in Corrections</vt:lpstr>
      <vt:lpstr>Ethical Issues in Probation and Parole</vt:lpstr>
      <vt:lpstr>Ethical Issues in Probation and Parole</vt:lpstr>
      <vt:lpstr>Ethical Issues in Probation and Parole</vt:lpstr>
      <vt:lpstr>Ethical Issues in Probation and Parole</vt:lpstr>
      <vt:lpstr>Ethical Issues in Probation and Parole</vt:lpstr>
      <vt:lpstr>Ethical Issues in Probation and Parole</vt:lpstr>
      <vt:lpstr>Ethical Issues in Probation and Parole</vt:lpstr>
      <vt:lpstr>Ethical Issues in Probation and Parole</vt:lpstr>
      <vt:lpstr>Ethical Issues in Probation and Parole</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56</cp:revision>
  <dcterms:created xsi:type="dcterms:W3CDTF">2006-08-16T00:00:00Z</dcterms:created>
  <dcterms:modified xsi:type="dcterms:W3CDTF">2021-05-13T15:01:36Z</dcterms:modified>
</cp:coreProperties>
</file>