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412" r:id="rId2"/>
    <p:sldId id="392" r:id="rId3"/>
    <p:sldId id="393" r:id="rId4"/>
    <p:sldId id="394" r:id="rId5"/>
    <p:sldId id="395" r:id="rId6"/>
    <p:sldId id="396" r:id="rId7"/>
    <p:sldId id="397" r:id="rId8"/>
    <p:sldId id="398" r:id="rId9"/>
    <p:sldId id="413"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1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73956" autoAdjust="0"/>
  </p:normalViewPr>
  <p:slideViewPr>
    <p:cSldViewPr>
      <p:cViewPr varScale="1">
        <p:scale>
          <a:sx n="63" d="100"/>
          <a:sy n="63" d="100"/>
        </p:scale>
        <p:origin x="1987"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5/13/2021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74C31-EB4A-4B21-8134-CB5741A1DC5F}" type="slidenum">
              <a:rPr lang="en-US" smtClean="0"/>
              <a:t>1</a:t>
            </a:fld>
            <a:endParaRPr lang="en-US"/>
          </a:p>
        </p:txBody>
      </p:sp>
    </p:spTree>
    <p:extLst>
      <p:ext uri="{BB962C8B-B14F-4D97-AF65-F5344CB8AC3E}">
        <p14:creationId xmlns:p14="http://schemas.microsoft.com/office/powerpoint/2010/main" val="1208767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32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371600" indent="-457200" algn="l" defTabSz="914400" rtl="0" eaLnBrk="1" latinLnBrk="0" hangingPunct="1">
        <a:spcBef>
          <a:spcPct val="20000"/>
        </a:spcBef>
        <a:buFont typeface="+mj-lt"/>
        <a:buAutoNum type="alphaLcParenR"/>
        <a:defRPr sz="2400" kern="1200">
          <a:solidFill>
            <a:schemeClr val="tx1"/>
          </a:solidFill>
          <a:latin typeface="+mn-lt"/>
          <a:ea typeface="+mn-ea"/>
          <a:cs typeface="+mn-cs"/>
        </a:defRPr>
      </a:lvl3pPr>
      <a:lvl4pPr marL="1885950" indent="-514350" algn="l" defTabSz="914400" rtl="0" eaLnBrk="1" latinLnBrk="0" hangingPunct="1">
        <a:spcBef>
          <a:spcPct val="20000"/>
        </a:spcBef>
        <a:buFont typeface="+mj-lt"/>
        <a:buAutoNum type="romanLcPeriod"/>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2971800"/>
            <a:ext cx="6400800" cy="1752600"/>
          </a:xfrm>
        </p:spPr>
        <p:txBody>
          <a:bodyPr/>
          <a:lstStyle/>
          <a:p>
            <a:r>
              <a:rPr lang="en-US" sz="3200" dirty="0"/>
              <a:t>Criminal Justice Ethics</a:t>
            </a:r>
          </a:p>
          <a:p>
            <a:r>
              <a:rPr lang="en-US" sz="2400" dirty="0"/>
              <a:t>Fifth Edition</a:t>
            </a:r>
          </a:p>
          <a:p>
            <a:r>
              <a:rPr lang="en-US" sz="2000" dirty="0"/>
              <a:t>Cyndi Banks</a:t>
            </a:r>
          </a:p>
        </p:txBody>
      </p:sp>
    </p:spTree>
    <p:extLst>
      <p:ext uri="{BB962C8B-B14F-4D97-AF65-F5344CB8AC3E}">
        <p14:creationId xmlns:p14="http://schemas.microsoft.com/office/powerpoint/2010/main" val="1700119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0AB921-A8D2-4C13-B18E-7B0CC764F62E}"/>
              </a:ext>
            </a:extLst>
          </p:cNvPr>
          <p:cNvSpPr>
            <a:spLocks noGrp="1" noChangeArrowheads="1"/>
          </p:cNvSpPr>
          <p:nvPr>
            <p:ph type="title"/>
          </p:nvPr>
        </p:nvSpPr>
        <p:spPr>
          <a:xfrm>
            <a:off x="457200" y="762000"/>
            <a:ext cx="8229600" cy="1295400"/>
          </a:xfrm>
        </p:spPr>
        <p:txBody>
          <a:bodyPr>
            <a:normAutofit/>
          </a:bodyPr>
          <a:lstStyle/>
          <a:p>
            <a:r>
              <a:rPr lang="en-US" altLang="en-US" dirty="0"/>
              <a:t>The Golden Mean</a:t>
            </a:r>
          </a:p>
        </p:txBody>
      </p:sp>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057400"/>
            <a:ext cx="8305800" cy="4267200"/>
          </a:xfrm>
        </p:spPr>
        <p:txBody>
          <a:bodyPr/>
          <a:lstStyle/>
          <a:p>
            <a:r>
              <a:rPr lang="en-US" altLang="en-US" sz="2400" dirty="0"/>
              <a:t>Aristotle proposed that people should behave in way that will achieve happiness.</a:t>
            </a:r>
          </a:p>
          <a:p>
            <a:r>
              <a:rPr lang="en-US" altLang="en-US" sz="2400" dirty="0"/>
              <a:t>From this notion developed idea of the </a:t>
            </a:r>
            <a:r>
              <a:rPr lang="en-US" altLang="en-US" sz="2400" i="1" dirty="0"/>
              <a:t>golden mean</a:t>
            </a:r>
            <a:r>
              <a:rPr lang="en-US" altLang="en-US" sz="2400" dirty="0"/>
              <a:t> (Holmes, 1998).</a:t>
            </a:r>
          </a:p>
          <a:p>
            <a:r>
              <a:rPr lang="en-US" altLang="en-US" sz="2400" dirty="0"/>
              <a:t>Suggested that one should look at all relevant facts of situation in order to find middle ground or “mean</a:t>
            </a:r>
            <a:r>
              <a:rPr lang="en-US" altLang="en-US" dirty="0"/>
              <a:t>”</a:t>
            </a:r>
            <a:r>
              <a:rPr lang="en-US" altLang="en-US" sz="2400" dirty="0"/>
              <a:t> </a:t>
            </a:r>
          </a:p>
          <a:p>
            <a:r>
              <a:rPr lang="en-US" altLang="en-US" sz="2400" dirty="0"/>
              <a:t>Aristotle’s ethics is therefore relativistic because the right thing to do in any situation may not be the same for different people (Prior, 1991).</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10</a:t>
            </a:fld>
            <a:endParaRPr lang="en-US" altLang="en-US"/>
          </a:p>
        </p:txBody>
      </p:sp>
    </p:spTree>
    <p:extLst>
      <p:ext uri="{BB962C8B-B14F-4D97-AF65-F5344CB8AC3E}">
        <p14:creationId xmlns:p14="http://schemas.microsoft.com/office/powerpoint/2010/main" val="306991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ED06068-E491-4C6B-8430-4BAC248CBB31}"/>
              </a:ext>
            </a:extLst>
          </p:cNvPr>
          <p:cNvSpPr>
            <a:spLocks noGrp="1" noChangeArrowheads="1"/>
          </p:cNvSpPr>
          <p:nvPr>
            <p:ph type="title"/>
          </p:nvPr>
        </p:nvSpPr>
        <p:spPr>
          <a:xfrm>
            <a:off x="457200" y="762000"/>
            <a:ext cx="8229600" cy="1219200"/>
          </a:xfrm>
        </p:spPr>
        <p:txBody>
          <a:bodyPr>
            <a:normAutofit/>
          </a:bodyPr>
          <a:lstStyle/>
          <a:p>
            <a:r>
              <a:rPr lang="en-US" altLang="en-US" dirty="0"/>
              <a:t>Practical Wisdom</a:t>
            </a:r>
          </a:p>
        </p:txBody>
      </p:sp>
      <p:sp>
        <p:nvSpPr>
          <p:cNvPr id="19459" name="Rectangle 3">
            <a:extLst>
              <a:ext uri="{FF2B5EF4-FFF2-40B4-BE49-F238E27FC236}">
                <a16:creationId xmlns:a16="http://schemas.microsoft.com/office/drawing/2014/main" id="{4FE97EA8-754B-4079-BDFF-369C314DBC2B}"/>
              </a:ext>
            </a:extLst>
          </p:cNvPr>
          <p:cNvSpPr>
            <a:spLocks noGrp="1" noChangeArrowheads="1"/>
          </p:cNvSpPr>
          <p:nvPr>
            <p:ph idx="1"/>
          </p:nvPr>
        </p:nvSpPr>
        <p:spPr>
          <a:xfrm>
            <a:off x="457200" y="1981200"/>
            <a:ext cx="8229600" cy="4267200"/>
          </a:xfrm>
        </p:spPr>
        <p:txBody>
          <a:bodyPr>
            <a:normAutofit/>
          </a:bodyPr>
          <a:lstStyle/>
          <a:p>
            <a:r>
              <a:rPr lang="en-US" altLang="en-US" dirty="0"/>
              <a:t>Practical wisdom equates to prudence and forethought as well as intelligence.</a:t>
            </a:r>
          </a:p>
          <a:p>
            <a:pPr lvl="1"/>
            <a:r>
              <a:rPr lang="en-US" altLang="en-US" dirty="0"/>
              <a:t>Notion is at the very heart of Aristotle’s conception of moral life (Hinman, 1998).</a:t>
            </a:r>
          </a:p>
          <a:p>
            <a:r>
              <a:rPr lang="en-US" altLang="en-US" dirty="0"/>
              <a:t>Applying practical wisdom is the thinking process in which we reflect on circumstances and apply wisdom to a specific case.</a:t>
            </a:r>
          </a:p>
          <a:p>
            <a:r>
              <a:rPr lang="en-US" altLang="en-US" dirty="0"/>
              <a:t>As Aristotle explains it, practical wisdom is not constituted by the attribute of cleverness, but does not exist without cleverness. </a:t>
            </a:r>
          </a:p>
          <a:p>
            <a:pPr>
              <a:lnSpc>
                <a:spcPct val="90000"/>
              </a:lnSpc>
            </a:pPr>
            <a:endParaRPr lang="en-US" altLang="en-US" sz="2200" dirty="0"/>
          </a:p>
        </p:txBody>
      </p:sp>
      <p:sp>
        <p:nvSpPr>
          <p:cNvPr id="3" name="Slide Number Placeholder 2">
            <a:extLst>
              <a:ext uri="{FF2B5EF4-FFF2-40B4-BE49-F238E27FC236}">
                <a16:creationId xmlns:a16="http://schemas.microsoft.com/office/drawing/2014/main" id="{B83A799E-B361-45B4-A6D5-49A9A51B8ABD}"/>
              </a:ext>
            </a:extLst>
          </p:cNvPr>
          <p:cNvSpPr>
            <a:spLocks noGrp="1"/>
          </p:cNvSpPr>
          <p:nvPr>
            <p:ph type="sldNum" sz="quarter" idx="12"/>
          </p:nvPr>
        </p:nvSpPr>
        <p:spPr/>
        <p:txBody>
          <a:bodyPr/>
          <a:lstStyle/>
          <a:p>
            <a:fld id="{D1DE8B5B-AEB0-4E55-AA95-6476F914F479}" type="slidenum">
              <a:rPr lang="en-US" altLang="en-US" smtClean="0"/>
              <a:pPr/>
              <a:t>11</a:t>
            </a:fld>
            <a:endParaRPr lang="en-US" altLang="en-US"/>
          </a:p>
        </p:txBody>
      </p:sp>
    </p:spTree>
    <p:extLst>
      <p:ext uri="{BB962C8B-B14F-4D97-AF65-F5344CB8AC3E}">
        <p14:creationId xmlns:p14="http://schemas.microsoft.com/office/powerpoint/2010/main" val="57137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4E6BEF0-AEE5-4B05-8E50-FB77B2BAC393}"/>
              </a:ext>
            </a:extLst>
          </p:cNvPr>
          <p:cNvSpPr>
            <a:spLocks noGrp="1" noChangeArrowheads="1"/>
          </p:cNvSpPr>
          <p:nvPr>
            <p:ph type="title"/>
          </p:nvPr>
        </p:nvSpPr>
        <p:spPr>
          <a:xfrm>
            <a:off x="457200" y="762000"/>
            <a:ext cx="8229600" cy="1219200"/>
          </a:xfrm>
        </p:spPr>
        <p:txBody>
          <a:bodyPr>
            <a:normAutofit/>
          </a:bodyPr>
          <a:lstStyle/>
          <a:p>
            <a:r>
              <a:rPr lang="en-US" altLang="en-US" dirty="0"/>
              <a:t>Practical Wisdom</a:t>
            </a:r>
          </a:p>
        </p:txBody>
      </p:sp>
      <p:sp>
        <p:nvSpPr>
          <p:cNvPr id="20483" name="Rectangle 3">
            <a:extLst>
              <a:ext uri="{FF2B5EF4-FFF2-40B4-BE49-F238E27FC236}">
                <a16:creationId xmlns:a16="http://schemas.microsoft.com/office/drawing/2014/main" id="{D48FDA38-0FD0-481A-B016-147CA8CCE992}"/>
              </a:ext>
            </a:extLst>
          </p:cNvPr>
          <p:cNvSpPr>
            <a:spLocks noGrp="1" noChangeArrowheads="1"/>
          </p:cNvSpPr>
          <p:nvPr>
            <p:ph idx="1"/>
          </p:nvPr>
        </p:nvSpPr>
        <p:spPr>
          <a:xfrm>
            <a:off x="457200" y="1981200"/>
            <a:ext cx="8229600" cy="4191000"/>
          </a:xfrm>
        </p:spPr>
        <p:txBody>
          <a:bodyPr/>
          <a:lstStyle/>
          <a:p>
            <a:r>
              <a:rPr lang="en-US" altLang="en-US" sz="2400" dirty="0"/>
              <a:t>How do we acquire practical wisdom?</a:t>
            </a:r>
          </a:p>
          <a:p>
            <a:pPr lvl="1"/>
            <a:r>
              <a:rPr lang="en-US" altLang="en-US" sz="2400" dirty="0"/>
              <a:t>According to Aristotle, it is gained through good upbringing that includes associating with good people who provide examples of good actions, and through acting in good way.</a:t>
            </a:r>
          </a:p>
          <a:p>
            <a:pPr lvl="1"/>
            <a:r>
              <a:rPr lang="en-US" altLang="en-US" sz="2400" dirty="0"/>
              <a:t>It is important not to just observe or interact with good people but to imitate them, and to do the same kind of things they do.</a:t>
            </a:r>
          </a:p>
          <a:p>
            <a:endParaRPr lang="en-US" altLang="en-US" sz="2400" dirty="0"/>
          </a:p>
        </p:txBody>
      </p:sp>
      <p:sp>
        <p:nvSpPr>
          <p:cNvPr id="3" name="Slide Number Placeholder 2">
            <a:extLst>
              <a:ext uri="{FF2B5EF4-FFF2-40B4-BE49-F238E27FC236}">
                <a16:creationId xmlns:a16="http://schemas.microsoft.com/office/drawing/2014/main" id="{D8401817-D897-421E-ACD6-0B78DB39F2B7}"/>
              </a:ext>
            </a:extLst>
          </p:cNvPr>
          <p:cNvSpPr>
            <a:spLocks noGrp="1"/>
          </p:cNvSpPr>
          <p:nvPr>
            <p:ph type="sldNum" sz="quarter" idx="12"/>
          </p:nvPr>
        </p:nvSpPr>
        <p:spPr/>
        <p:txBody>
          <a:bodyPr/>
          <a:lstStyle/>
          <a:p>
            <a:fld id="{D1DE8B5B-AEB0-4E55-AA95-6476F914F479}" type="slidenum">
              <a:rPr lang="en-US" altLang="en-US" smtClean="0"/>
              <a:pPr/>
              <a:t>12</a:t>
            </a:fld>
            <a:endParaRPr lang="en-US" altLang="en-US"/>
          </a:p>
        </p:txBody>
      </p:sp>
    </p:spTree>
    <p:extLst>
      <p:ext uri="{BB962C8B-B14F-4D97-AF65-F5344CB8AC3E}">
        <p14:creationId xmlns:p14="http://schemas.microsoft.com/office/powerpoint/2010/main" val="864165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4E6BEF0-AEE5-4B05-8E50-FB77B2BAC393}"/>
              </a:ext>
            </a:extLst>
          </p:cNvPr>
          <p:cNvSpPr>
            <a:spLocks noGrp="1" noChangeArrowheads="1"/>
          </p:cNvSpPr>
          <p:nvPr>
            <p:ph type="title"/>
          </p:nvPr>
        </p:nvSpPr>
        <p:spPr>
          <a:xfrm>
            <a:off x="457200" y="762000"/>
            <a:ext cx="8229600" cy="1219200"/>
          </a:xfrm>
        </p:spPr>
        <p:txBody>
          <a:bodyPr>
            <a:normAutofit/>
          </a:bodyPr>
          <a:lstStyle/>
          <a:p>
            <a:r>
              <a:rPr lang="en-US" altLang="en-US" dirty="0"/>
              <a:t>What’s Wrong With Virtue </a:t>
            </a:r>
          </a:p>
        </p:txBody>
      </p:sp>
      <p:sp>
        <p:nvSpPr>
          <p:cNvPr id="20483" name="Rectangle 3">
            <a:extLst>
              <a:ext uri="{FF2B5EF4-FFF2-40B4-BE49-F238E27FC236}">
                <a16:creationId xmlns:a16="http://schemas.microsoft.com/office/drawing/2014/main" id="{D48FDA38-0FD0-481A-B016-147CA8CCE992}"/>
              </a:ext>
            </a:extLst>
          </p:cNvPr>
          <p:cNvSpPr>
            <a:spLocks noGrp="1" noChangeArrowheads="1"/>
          </p:cNvSpPr>
          <p:nvPr>
            <p:ph idx="1"/>
          </p:nvPr>
        </p:nvSpPr>
        <p:spPr>
          <a:xfrm>
            <a:off x="457200" y="1981200"/>
            <a:ext cx="8229600" cy="4191000"/>
          </a:xfrm>
        </p:spPr>
        <p:txBody>
          <a:bodyPr>
            <a:normAutofit/>
          </a:bodyPr>
          <a:lstStyle/>
          <a:p>
            <a:r>
              <a:rPr lang="en-US" altLang="en-US" dirty="0"/>
              <a:t>The notion of golden mean has been criticized because there will be situations where notion does not work.</a:t>
            </a:r>
          </a:p>
          <a:p>
            <a:pPr lvl="1"/>
            <a:r>
              <a:rPr lang="en-US" altLang="en-US" dirty="0"/>
              <a:t>For instance, what is the average between keeping a promise and not keeping one?</a:t>
            </a:r>
          </a:p>
          <a:p>
            <a:r>
              <a:rPr lang="en-US" altLang="en-US" dirty="0"/>
              <a:t>A common criticism of Aristotle is that his list of virtues is arbitrary and is certainly constructed by reference to his cultural boundaries and shaped by the values prevailing in ancient Athens.</a:t>
            </a:r>
          </a:p>
          <a:p>
            <a:endParaRPr lang="en-US" altLang="en-US" dirty="0"/>
          </a:p>
        </p:txBody>
      </p:sp>
      <p:sp>
        <p:nvSpPr>
          <p:cNvPr id="3" name="Slide Number Placeholder 2">
            <a:extLst>
              <a:ext uri="{FF2B5EF4-FFF2-40B4-BE49-F238E27FC236}">
                <a16:creationId xmlns:a16="http://schemas.microsoft.com/office/drawing/2014/main" id="{D8401817-D897-421E-ACD6-0B78DB39F2B7}"/>
              </a:ext>
            </a:extLst>
          </p:cNvPr>
          <p:cNvSpPr>
            <a:spLocks noGrp="1"/>
          </p:cNvSpPr>
          <p:nvPr>
            <p:ph type="sldNum" sz="quarter" idx="12"/>
          </p:nvPr>
        </p:nvSpPr>
        <p:spPr/>
        <p:txBody>
          <a:bodyPr/>
          <a:lstStyle/>
          <a:p>
            <a:fld id="{D1DE8B5B-AEB0-4E55-AA95-6476F914F479}" type="slidenum">
              <a:rPr lang="en-US" altLang="en-US" smtClean="0"/>
              <a:pPr/>
              <a:t>13</a:t>
            </a:fld>
            <a:endParaRPr lang="en-US" altLang="en-US"/>
          </a:p>
        </p:txBody>
      </p:sp>
    </p:spTree>
    <p:extLst>
      <p:ext uri="{BB962C8B-B14F-4D97-AF65-F5344CB8AC3E}">
        <p14:creationId xmlns:p14="http://schemas.microsoft.com/office/powerpoint/2010/main" val="2938730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9A38F8-A49B-4A7E-87CB-702A78DB1D8D}"/>
              </a:ext>
            </a:extLst>
          </p:cNvPr>
          <p:cNvSpPr>
            <a:spLocks noGrp="1" noChangeArrowheads="1"/>
          </p:cNvSpPr>
          <p:nvPr>
            <p:ph type="title"/>
          </p:nvPr>
        </p:nvSpPr>
        <p:spPr>
          <a:xfrm>
            <a:off x="457200" y="762000"/>
            <a:ext cx="8229600" cy="1219200"/>
          </a:xfrm>
        </p:spPr>
        <p:txBody>
          <a:bodyPr>
            <a:normAutofit/>
          </a:bodyPr>
          <a:lstStyle/>
          <a:p>
            <a:r>
              <a:rPr lang="en-US" altLang="en-US" dirty="0"/>
              <a:t>What’s Wrong with Virtue</a:t>
            </a:r>
          </a:p>
        </p:txBody>
      </p:sp>
      <p:sp>
        <p:nvSpPr>
          <p:cNvPr id="21507" name="Rectangle 3">
            <a:extLst>
              <a:ext uri="{FF2B5EF4-FFF2-40B4-BE49-F238E27FC236}">
                <a16:creationId xmlns:a16="http://schemas.microsoft.com/office/drawing/2014/main" id="{98DDB783-FE07-46A3-BD8E-960A165D8B0F}"/>
              </a:ext>
            </a:extLst>
          </p:cNvPr>
          <p:cNvSpPr>
            <a:spLocks noGrp="1" noChangeArrowheads="1"/>
          </p:cNvSpPr>
          <p:nvPr>
            <p:ph idx="1"/>
          </p:nvPr>
        </p:nvSpPr>
        <p:spPr>
          <a:xfrm>
            <a:off x="457200" y="1981200"/>
            <a:ext cx="8305800" cy="4191000"/>
          </a:xfrm>
        </p:spPr>
        <p:txBody>
          <a:bodyPr>
            <a:normAutofit fontScale="92500" lnSpcReduction="20000"/>
          </a:bodyPr>
          <a:lstStyle/>
          <a:p>
            <a:r>
              <a:rPr lang="en-US" altLang="en-US" sz="2600" dirty="0"/>
              <a:t>Central criticism of Aristotle’s approach is that it fails to tell us how to act (Hinman, 1998).</a:t>
            </a:r>
          </a:p>
          <a:p>
            <a:r>
              <a:rPr lang="en-US" altLang="en-US" sz="2600" dirty="0"/>
              <a:t>Aristotle does not provide us with answers to moral questions like the death penalty.</a:t>
            </a:r>
          </a:p>
          <a:p>
            <a:r>
              <a:rPr lang="en-US" altLang="en-US" sz="2600" dirty="0"/>
              <a:t>From a feminist perspective, </a:t>
            </a:r>
            <a:r>
              <a:rPr lang="en-US" altLang="en-US" sz="2600" dirty="0" err="1"/>
              <a:t>Okin</a:t>
            </a:r>
            <a:r>
              <a:rPr lang="en-US" altLang="en-US" sz="2600" dirty="0"/>
              <a:t> (1996) offers critique of virtue ethics.</a:t>
            </a:r>
          </a:p>
          <a:p>
            <a:r>
              <a:rPr lang="en-US" altLang="en-US" sz="2600" dirty="0"/>
              <a:t>She argues that the notion of virtue has been constructed as a quality regarded as admirable in free men with high social standing.</a:t>
            </a:r>
          </a:p>
          <a:p>
            <a:pPr lvl="1"/>
            <a:r>
              <a:rPr lang="en-US" altLang="en-US" sz="2600" dirty="0"/>
              <a:t>Aristotle’s account of the virtues is written from the perspective of the “free, educated, and leisured male members of society” (</a:t>
            </a:r>
            <a:r>
              <a:rPr lang="en-US" altLang="en-US" sz="2600" dirty="0" err="1"/>
              <a:t>Okin</a:t>
            </a:r>
            <a:r>
              <a:rPr lang="en-US" altLang="en-US" sz="2600" dirty="0"/>
              <a:t>, 1996, p. 212).</a:t>
            </a:r>
          </a:p>
          <a:p>
            <a:endParaRPr lang="en-US" altLang="en-US" sz="2400" dirty="0"/>
          </a:p>
        </p:txBody>
      </p:sp>
      <p:sp>
        <p:nvSpPr>
          <p:cNvPr id="3" name="Slide Number Placeholder 2">
            <a:extLst>
              <a:ext uri="{FF2B5EF4-FFF2-40B4-BE49-F238E27FC236}">
                <a16:creationId xmlns:a16="http://schemas.microsoft.com/office/drawing/2014/main" id="{00DEDADD-43B6-4629-B951-047FAB09B148}"/>
              </a:ext>
            </a:extLst>
          </p:cNvPr>
          <p:cNvSpPr>
            <a:spLocks noGrp="1"/>
          </p:cNvSpPr>
          <p:nvPr>
            <p:ph type="sldNum" sz="quarter" idx="12"/>
          </p:nvPr>
        </p:nvSpPr>
        <p:spPr/>
        <p:txBody>
          <a:bodyPr/>
          <a:lstStyle/>
          <a:p>
            <a:fld id="{D1DE8B5B-AEB0-4E55-AA95-6476F914F479}" type="slidenum">
              <a:rPr lang="en-US" altLang="en-US" smtClean="0"/>
              <a:pPr/>
              <a:t>14</a:t>
            </a:fld>
            <a:endParaRPr lang="en-US" altLang="en-US"/>
          </a:p>
        </p:txBody>
      </p:sp>
    </p:spTree>
    <p:extLst>
      <p:ext uri="{BB962C8B-B14F-4D97-AF65-F5344CB8AC3E}">
        <p14:creationId xmlns:p14="http://schemas.microsoft.com/office/powerpoint/2010/main" val="1163813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295400"/>
          </a:xfrm>
        </p:spPr>
        <p:txBody>
          <a:bodyPr>
            <a:noAutofit/>
          </a:bodyPr>
          <a:lstStyle/>
          <a:p>
            <a:r>
              <a:rPr lang="en-US" altLang="en-US" dirty="0"/>
              <a:t>Case Study 14.1: Profiling in the Neighborhood</a:t>
            </a:r>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457200" y="2057400"/>
            <a:ext cx="8305800" cy="4298950"/>
          </a:xfrm>
        </p:spPr>
        <p:txBody>
          <a:bodyPr>
            <a:normAutofit fontScale="92500"/>
          </a:bodyPr>
          <a:lstStyle/>
          <a:p>
            <a:pPr>
              <a:spcBef>
                <a:spcPct val="0"/>
              </a:spcBef>
              <a:buFont typeface="Wingdings" panose="05000000000000000000" pitchFamily="2" charset="2"/>
              <a:buNone/>
            </a:pPr>
            <a:r>
              <a:rPr lang="en-US" altLang="en-US" sz="2400" dirty="0"/>
              <a:t>	</a:t>
            </a:r>
            <a:r>
              <a:rPr lang="en-US" altLang="en-US" sz="2200" dirty="0"/>
              <a:t>Rodney is a rookie police officer assigned to a mainly white middle-class neighborhood. On the evening shift, Rodney and his partner Max, a more senior officer, are patrolling the neighborhood when Max says, “Hey, look at that kid. He doesn’t belong here. Let’s question him.” Rodney stops the patrol car, and he and Max get out and approach the boy, asking him for his identification. The boy produces his identification, and asks the two officers “Why have you stopped me? Is it because I’m black?” They do not respond, and Max just searches him and then arrests him. Later that night Max tells Rodney that the boy “pissed him off” with his attitude. He tells Rodney to write a report of the incident and charge the boy with “loitering.” </a:t>
            </a:r>
          </a:p>
          <a:p>
            <a:pPr>
              <a:lnSpc>
                <a:spcPct val="80000"/>
              </a:lnSpc>
              <a:buFont typeface="Wingdings" panose="05000000000000000000" pitchFamily="2" charset="2"/>
              <a:buNone/>
            </a:pPr>
            <a:r>
              <a:rPr lang="en-US" altLang="en-US" sz="2200" i="1" dirty="0"/>
              <a:t>	Source: </a:t>
            </a:r>
            <a:r>
              <a:rPr lang="en-US" altLang="en-US" sz="2200" dirty="0"/>
              <a:t>Adapted from Goodman 1998: 59. </a:t>
            </a:r>
          </a:p>
          <a:p>
            <a:endParaRPr lang="en-US" altLang="en-US" sz="24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15</a:t>
            </a:fld>
            <a:endParaRPr lang="en-US" altLang="en-US"/>
          </a:p>
        </p:txBody>
      </p:sp>
    </p:spTree>
    <p:extLst>
      <p:ext uri="{BB962C8B-B14F-4D97-AF65-F5344CB8AC3E}">
        <p14:creationId xmlns:p14="http://schemas.microsoft.com/office/powerpoint/2010/main" val="198427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52A6FDA-50FA-484E-AB84-177E772FDB2D}"/>
              </a:ext>
            </a:extLst>
          </p:cNvPr>
          <p:cNvSpPr>
            <a:spLocks noGrp="1" noChangeArrowheads="1"/>
          </p:cNvSpPr>
          <p:nvPr>
            <p:ph type="title"/>
          </p:nvPr>
        </p:nvSpPr>
        <p:spPr>
          <a:xfrm>
            <a:off x="381000" y="762000"/>
            <a:ext cx="8229600" cy="1219200"/>
          </a:xfrm>
        </p:spPr>
        <p:txBody>
          <a:bodyPr>
            <a:normAutofit/>
          </a:bodyPr>
          <a:lstStyle/>
          <a:p>
            <a:r>
              <a:rPr lang="en-US" altLang="en-US" dirty="0"/>
              <a:t>Criteria for Applying Virtue Theory</a:t>
            </a:r>
          </a:p>
        </p:txBody>
      </p:sp>
      <p:sp>
        <p:nvSpPr>
          <p:cNvPr id="24579" name="Rectangle 3">
            <a:extLst>
              <a:ext uri="{FF2B5EF4-FFF2-40B4-BE49-F238E27FC236}">
                <a16:creationId xmlns:a16="http://schemas.microsoft.com/office/drawing/2014/main" id="{0BA682DD-6610-4D91-8F25-9E2F8D8399EC}"/>
              </a:ext>
            </a:extLst>
          </p:cNvPr>
          <p:cNvSpPr>
            <a:spLocks noGrp="1" noChangeArrowheads="1"/>
          </p:cNvSpPr>
          <p:nvPr>
            <p:ph idx="1"/>
          </p:nvPr>
        </p:nvSpPr>
        <p:spPr>
          <a:xfrm>
            <a:off x="457200" y="1981200"/>
            <a:ext cx="8229600" cy="4191000"/>
          </a:xfrm>
        </p:spPr>
        <p:txBody>
          <a:bodyPr rtlCol="0">
            <a:normAutofit/>
          </a:bodyPr>
          <a:lstStyle/>
          <a:p>
            <a:r>
              <a:rPr lang="en-US" altLang="en-US" sz="2400" dirty="0"/>
              <a:t>The focus is on the character of the decision maker.</a:t>
            </a:r>
          </a:p>
          <a:p>
            <a:r>
              <a:rPr lang="en-US" altLang="en-US" sz="2400" dirty="0"/>
              <a:t>As a person with moral character, I must assess the knowledge I have or I will need to reach my full potential and become a virtuous person.</a:t>
            </a:r>
            <a:endParaRPr lang="en-GB" altLang="en-US" sz="2400" dirty="0"/>
          </a:p>
          <a:p>
            <a:r>
              <a:rPr lang="en-US" altLang="en-US" sz="2400" dirty="0"/>
              <a:t>There are four questions to ask myself if I am to apply a virtue approach to this dilemma.</a:t>
            </a:r>
          </a:p>
        </p:txBody>
      </p:sp>
      <p:sp>
        <p:nvSpPr>
          <p:cNvPr id="3" name="Slide Number Placeholder 2">
            <a:extLst>
              <a:ext uri="{FF2B5EF4-FFF2-40B4-BE49-F238E27FC236}">
                <a16:creationId xmlns:a16="http://schemas.microsoft.com/office/drawing/2014/main" id="{2D667D06-BEA3-4A64-95F5-BA2C140413CD}"/>
              </a:ext>
            </a:extLst>
          </p:cNvPr>
          <p:cNvSpPr>
            <a:spLocks noGrp="1"/>
          </p:cNvSpPr>
          <p:nvPr>
            <p:ph type="sldNum" sz="quarter" idx="12"/>
          </p:nvPr>
        </p:nvSpPr>
        <p:spPr/>
        <p:txBody>
          <a:bodyPr/>
          <a:lstStyle/>
          <a:p>
            <a:fld id="{D1DE8B5B-AEB0-4E55-AA95-6476F914F479}" type="slidenum">
              <a:rPr lang="en-US" altLang="en-US" smtClean="0"/>
              <a:pPr/>
              <a:t>16</a:t>
            </a:fld>
            <a:endParaRPr lang="en-US" altLang="en-US"/>
          </a:p>
        </p:txBody>
      </p:sp>
    </p:spTree>
    <p:extLst>
      <p:ext uri="{BB962C8B-B14F-4D97-AF65-F5344CB8AC3E}">
        <p14:creationId xmlns:p14="http://schemas.microsoft.com/office/powerpoint/2010/main" val="3086423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altLang="en-US" dirty="0"/>
              <a:t>Criteria for 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305800" cy="4191000"/>
          </a:xfrm>
        </p:spPr>
        <p:txBody>
          <a:bodyPr/>
          <a:lstStyle/>
          <a:p>
            <a:pPr marL="457200" indent="-457200" fontAlgn="auto">
              <a:spcAft>
                <a:spcPts val="0"/>
              </a:spcAft>
              <a:defRPr/>
            </a:pPr>
            <a:r>
              <a:rPr lang="en-US" altLang="en-US" sz="2400" dirty="0"/>
              <a:t>Regardless of the dilemma, I must first ask what kind of person (police officer, prosecutor, correctional officer, judge, etc.) I should become to be the best person I can be in that role.</a:t>
            </a:r>
            <a:endParaRPr lang="en-GB" altLang="en-US" sz="2400" dirty="0"/>
          </a:p>
          <a:p>
            <a:pPr marL="457200" indent="-457200" fontAlgn="auto">
              <a:spcAft>
                <a:spcPts val="0"/>
              </a:spcAft>
              <a:defRPr/>
            </a:pPr>
            <a:r>
              <a:rPr lang="en-US" altLang="en-US" sz="2400" dirty="0"/>
              <a:t>I must then ask which virtues will allow me to become the best person (officer, prosecutor, correctional officer, judge, </a:t>
            </a:r>
            <a:r>
              <a:rPr lang="en-US" altLang="en-US" sz="2400" dirty="0" err="1"/>
              <a:t>etc</a:t>
            </a:r>
            <a:r>
              <a:rPr lang="en-US" altLang="en-US" sz="2400" dirty="0"/>
              <a:t>) I can become. I will identify which virtues I must practice in this situation and explain to myself why they are relevant to my goals of becoming virtuous and developing a good moral character, including integrity, honesty, compassion, courage, duty, and so on.</a:t>
            </a:r>
            <a:endParaRPr lang="en-GB" altLang="en-US" sz="2400" dirty="0"/>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17</a:t>
            </a:fld>
            <a:endParaRPr lang="en-US" altLang="en-US"/>
          </a:p>
        </p:txBody>
      </p:sp>
    </p:spTree>
    <p:extLst>
      <p:ext uri="{BB962C8B-B14F-4D97-AF65-F5344CB8AC3E}">
        <p14:creationId xmlns:p14="http://schemas.microsoft.com/office/powerpoint/2010/main" val="1413795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altLang="en-US" dirty="0"/>
              <a:t>Criteria for 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305800" cy="4191000"/>
          </a:xfrm>
        </p:spPr>
        <p:txBody>
          <a:bodyPr/>
          <a:lstStyle/>
          <a:p>
            <a:pPr marL="457200" indent="-457200" fontAlgn="auto">
              <a:spcAft>
                <a:spcPts val="0"/>
              </a:spcAft>
              <a:defRPr/>
            </a:pPr>
            <a:r>
              <a:rPr lang="en-US" altLang="en-US" sz="2400" dirty="0"/>
              <a:t>Once I have decided what kind of person I will need to become to be a virtuous person and which virtues I will need to practice to achieve that goal, I must ask myself which option in the dilemma allows me to practice these virtues and explain to myself how this option allows me to practice these virtues and why the other options would not.</a:t>
            </a:r>
            <a:endParaRPr lang="en-GB" altLang="en-US" sz="2400" dirty="0"/>
          </a:p>
          <a:p>
            <a:pPr marL="457200" indent="-457200" fontAlgn="auto">
              <a:spcAft>
                <a:spcPts val="0"/>
              </a:spcAft>
              <a:defRPr/>
            </a:pPr>
            <a:r>
              <a:rPr lang="en-US" altLang="en-US" sz="2400" dirty="0"/>
              <a:t>I will then practice these virtues until they become habit and part of my character so that when ethical dilemmas present themselves to me in future, I will know what to do and will no longer face a dilemma of this kind.</a:t>
            </a:r>
            <a:endParaRPr lang="en-GB" altLang="en-US" sz="2400" dirty="0"/>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18</a:t>
            </a:fld>
            <a:endParaRPr lang="en-US" altLang="en-US"/>
          </a:p>
        </p:txBody>
      </p:sp>
    </p:spTree>
    <p:extLst>
      <p:ext uri="{BB962C8B-B14F-4D97-AF65-F5344CB8AC3E}">
        <p14:creationId xmlns:p14="http://schemas.microsoft.com/office/powerpoint/2010/main" val="2556578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143000"/>
          </a:xfrm>
        </p:spPr>
        <p:txBody>
          <a:bodyPr>
            <a:normAutofit/>
          </a:bodyPr>
          <a:lstStyle/>
          <a:p>
            <a:r>
              <a:rPr lang="en-US" altLang="en-US" dirty="0"/>
              <a:t>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05000"/>
            <a:ext cx="8229600" cy="4267200"/>
          </a:xfrm>
        </p:spPr>
        <p:txBody>
          <a:bodyPr/>
          <a:lstStyle/>
          <a:p>
            <a:r>
              <a:rPr lang="en-US" altLang="en-US" sz="2400" dirty="0"/>
              <a:t>Case Study 14.1 illustrates how virtue theory can be applied to an ethical dilemma within the criminal justice system.</a:t>
            </a:r>
          </a:p>
          <a:p>
            <a:r>
              <a:rPr lang="en-US" altLang="en-US" sz="2400" dirty="0"/>
              <a:t>Is Rodney faced with an ethical dilemma?</a:t>
            </a:r>
          </a:p>
          <a:p>
            <a:r>
              <a:rPr lang="en-US" altLang="en-US" sz="2400" dirty="0"/>
              <a:t>What are the facts and circumstances of the incident?</a:t>
            </a:r>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19</a:t>
            </a:fld>
            <a:endParaRPr lang="en-US" altLang="en-US"/>
          </a:p>
        </p:txBody>
      </p:sp>
    </p:spTree>
    <p:extLst>
      <p:ext uri="{BB962C8B-B14F-4D97-AF65-F5344CB8AC3E}">
        <p14:creationId xmlns:p14="http://schemas.microsoft.com/office/powerpoint/2010/main" val="9468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295400"/>
          </a:xfrm>
        </p:spPr>
        <p:txBody>
          <a:bodyPr>
            <a:normAutofit/>
          </a:bodyPr>
          <a:lstStyle/>
          <a:p>
            <a:r>
              <a:rPr lang="en-US" altLang="en-US" dirty="0"/>
              <a:t>The Importance of Character</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2057400"/>
            <a:ext cx="8262938" cy="4343400"/>
          </a:xfrm>
        </p:spPr>
        <p:txBody>
          <a:bodyPr>
            <a:normAutofit lnSpcReduction="10000"/>
          </a:bodyPr>
          <a:lstStyle/>
          <a:p>
            <a:pPr fontAlgn="auto">
              <a:spcAft>
                <a:spcPts val="0"/>
              </a:spcAft>
              <a:defRPr/>
            </a:pPr>
            <a:r>
              <a:rPr lang="en-US" altLang="en-US" sz="2400" dirty="0"/>
              <a:t>Inspired by Aristotle (384-322 BC)</a:t>
            </a:r>
          </a:p>
          <a:p>
            <a:pPr lvl="1" fontAlgn="auto">
              <a:spcAft>
                <a:spcPts val="0"/>
              </a:spcAft>
              <a:defRPr/>
            </a:pPr>
            <a:r>
              <a:rPr lang="en-US" altLang="en-US" sz="2400" dirty="0"/>
              <a:t>Does not seek to uncover fundamental principle telling us what to do and how to act in an ethical way </a:t>
            </a:r>
          </a:p>
          <a:p>
            <a:pPr lvl="1" fontAlgn="auto">
              <a:spcAft>
                <a:spcPts val="0"/>
              </a:spcAft>
              <a:defRPr/>
            </a:pPr>
            <a:r>
              <a:rPr lang="en-US" altLang="en-US" sz="2400" dirty="0"/>
              <a:t>Concerned about the sort of people we must become if we are to live an ethical life</a:t>
            </a:r>
          </a:p>
          <a:p>
            <a:pPr fontAlgn="auto">
              <a:spcAft>
                <a:spcPts val="0"/>
              </a:spcAft>
              <a:defRPr/>
            </a:pPr>
            <a:r>
              <a:rPr lang="en-US" altLang="en-US" sz="2400" dirty="0" err="1"/>
              <a:t>Darwall</a:t>
            </a:r>
            <a:r>
              <a:rPr lang="en-US" altLang="en-US" sz="2400" dirty="0"/>
              <a:t> (1998)</a:t>
            </a:r>
          </a:p>
          <a:p>
            <a:pPr lvl="1" fontAlgn="auto">
              <a:spcAft>
                <a:spcPts val="0"/>
              </a:spcAft>
              <a:defRPr/>
            </a:pPr>
            <a:r>
              <a:rPr lang="en-US" altLang="en-US" sz="2400" dirty="0"/>
              <a:t>Many philosophers realized that Aristotle presents a more subtle, rich, and realistic picture of ethical life.</a:t>
            </a:r>
          </a:p>
          <a:p>
            <a:pPr fontAlgn="auto">
              <a:spcAft>
                <a:spcPts val="0"/>
              </a:spcAft>
              <a:defRPr/>
            </a:pPr>
            <a:r>
              <a:rPr lang="en-US" altLang="en-US" sz="2400" dirty="0"/>
              <a:t>Proponents believe ethical knowledge involves some degree of wisdom or judgement that cannot be expressed in the form of an absolute rule.</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2</a:t>
            </a:fld>
            <a:endParaRPr lang="en-US" altLang="en-US"/>
          </a:p>
        </p:txBody>
      </p:sp>
    </p:spTree>
    <p:extLst>
      <p:ext uri="{BB962C8B-B14F-4D97-AF65-F5344CB8AC3E}">
        <p14:creationId xmlns:p14="http://schemas.microsoft.com/office/powerpoint/2010/main" val="3882663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altLang="en-US" dirty="0"/>
              <a:t>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229600" cy="4191000"/>
          </a:xfrm>
        </p:spPr>
        <p:txBody>
          <a:bodyPr/>
          <a:lstStyle/>
          <a:p>
            <a:r>
              <a:rPr lang="en-US" altLang="en-US" sz="2400" dirty="0"/>
              <a:t>What are the facts relevant to the decision he has to make? What are his own values about the issue and what are the values of his workplace about such an issue?</a:t>
            </a:r>
          </a:p>
          <a:p>
            <a:r>
              <a:rPr lang="en-US" altLang="en-US" sz="2400" dirty="0"/>
              <a:t>What ethical theories does he call to mind to assist him in resolving the dilemma?</a:t>
            </a:r>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20</a:t>
            </a:fld>
            <a:endParaRPr lang="en-US" altLang="en-US"/>
          </a:p>
        </p:txBody>
      </p:sp>
    </p:spTree>
    <p:extLst>
      <p:ext uri="{BB962C8B-B14F-4D97-AF65-F5344CB8AC3E}">
        <p14:creationId xmlns:p14="http://schemas.microsoft.com/office/powerpoint/2010/main" val="1261255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altLang="en-US" dirty="0"/>
              <a:t>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305800" cy="4191000"/>
          </a:xfrm>
        </p:spPr>
        <p:txBody>
          <a:bodyPr/>
          <a:lstStyle/>
          <a:p>
            <a:pPr fontAlgn="auto">
              <a:spcAft>
                <a:spcPts val="0"/>
              </a:spcAft>
              <a:defRPr/>
            </a:pPr>
            <a:r>
              <a:rPr lang="en-US" altLang="en-US" sz="2400" dirty="0"/>
              <a:t>What are Rodney’s available courses of action?</a:t>
            </a:r>
          </a:p>
          <a:p>
            <a:pPr fontAlgn="auto">
              <a:spcAft>
                <a:spcPts val="0"/>
              </a:spcAft>
              <a:defRPr/>
            </a:pPr>
            <a:r>
              <a:rPr lang="en-US" altLang="en-US" sz="2400" dirty="0"/>
              <a:t>Rodney will make his decision after applying, in this case, the virtue approach to each alternative course of action, and he will choose the course of action that is the most ethically appropriate for him under virtue theory.</a:t>
            </a:r>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21</a:t>
            </a:fld>
            <a:endParaRPr lang="en-US" altLang="en-US"/>
          </a:p>
        </p:txBody>
      </p:sp>
    </p:spTree>
    <p:extLst>
      <p:ext uri="{BB962C8B-B14F-4D97-AF65-F5344CB8AC3E}">
        <p14:creationId xmlns:p14="http://schemas.microsoft.com/office/powerpoint/2010/main" val="1022893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E8B889F-9951-4A19-A5E3-0CCB0EE98A6C}"/>
              </a:ext>
            </a:extLst>
          </p:cNvPr>
          <p:cNvSpPr>
            <a:spLocks noGrp="1" noChangeArrowheads="1"/>
          </p:cNvSpPr>
          <p:nvPr>
            <p:ph type="title"/>
          </p:nvPr>
        </p:nvSpPr>
        <p:spPr>
          <a:xfrm>
            <a:off x="457200" y="762000"/>
            <a:ext cx="8229600" cy="1219200"/>
          </a:xfrm>
        </p:spPr>
        <p:txBody>
          <a:bodyPr>
            <a:normAutofit/>
          </a:bodyPr>
          <a:lstStyle/>
          <a:p>
            <a:r>
              <a:rPr lang="en-US" altLang="en-US" dirty="0"/>
              <a:t>Chapter Summary</a:t>
            </a:r>
          </a:p>
        </p:txBody>
      </p:sp>
      <p:sp>
        <p:nvSpPr>
          <p:cNvPr id="38915" name="Rectangle 3">
            <a:extLst>
              <a:ext uri="{FF2B5EF4-FFF2-40B4-BE49-F238E27FC236}">
                <a16:creationId xmlns:a16="http://schemas.microsoft.com/office/drawing/2014/main" id="{6B2C189A-5728-43D8-BF5C-D8A5E2CF0589}"/>
              </a:ext>
            </a:extLst>
          </p:cNvPr>
          <p:cNvSpPr>
            <a:spLocks noGrp="1" noChangeArrowheads="1"/>
          </p:cNvSpPr>
          <p:nvPr>
            <p:ph idx="1"/>
          </p:nvPr>
        </p:nvSpPr>
        <p:spPr>
          <a:xfrm>
            <a:off x="457200" y="1981200"/>
            <a:ext cx="8229600" cy="4191000"/>
          </a:xfrm>
        </p:spPr>
        <p:txBody>
          <a:bodyPr/>
          <a:lstStyle/>
          <a:p>
            <a:r>
              <a:rPr lang="en-US" altLang="en-US" dirty="0"/>
              <a:t>Whereas deontology focuses on duty and utilitarianism focuses on consequences, virtue ethics is concerned with virtue and moral character.</a:t>
            </a:r>
          </a:p>
          <a:p>
            <a:r>
              <a:rPr lang="en-US" altLang="en-US" dirty="0"/>
              <a:t>Aristotle contends that it is only by answering the question “What kind of person should I become?” that we can determine what is right thing to do.</a:t>
            </a:r>
          </a:p>
          <a:p>
            <a:r>
              <a:rPr lang="en-US" altLang="en-US" dirty="0"/>
              <a:t>Virtues are personal qualities that develop through habitual action and help us become persons of excellent character.</a:t>
            </a:r>
          </a:p>
          <a:p>
            <a:endParaRPr lang="en-US" altLang="en-US" sz="2000" dirty="0"/>
          </a:p>
          <a:p>
            <a:endParaRPr lang="en-US" altLang="en-US" sz="2000" dirty="0"/>
          </a:p>
        </p:txBody>
      </p:sp>
      <p:sp>
        <p:nvSpPr>
          <p:cNvPr id="3" name="Slide Number Placeholder 2">
            <a:extLst>
              <a:ext uri="{FF2B5EF4-FFF2-40B4-BE49-F238E27FC236}">
                <a16:creationId xmlns:a16="http://schemas.microsoft.com/office/drawing/2014/main" id="{E501EC71-1C1D-4491-9FFC-D85B0D2CF6EF}"/>
              </a:ext>
            </a:extLst>
          </p:cNvPr>
          <p:cNvSpPr>
            <a:spLocks noGrp="1"/>
          </p:cNvSpPr>
          <p:nvPr>
            <p:ph type="sldNum" sz="quarter" idx="12"/>
          </p:nvPr>
        </p:nvSpPr>
        <p:spPr/>
        <p:txBody>
          <a:bodyPr/>
          <a:lstStyle/>
          <a:p>
            <a:fld id="{D1DE8B5B-AEB0-4E55-AA95-6476F914F479}" type="slidenum">
              <a:rPr lang="en-US" altLang="en-US" smtClean="0"/>
              <a:pPr/>
              <a:t>22</a:t>
            </a:fld>
            <a:endParaRPr lang="en-US" altLang="en-US"/>
          </a:p>
        </p:txBody>
      </p:sp>
    </p:spTree>
    <p:extLst>
      <p:ext uri="{BB962C8B-B14F-4D97-AF65-F5344CB8AC3E}">
        <p14:creationId xmlns:p14="http://schemas.microsoft.com/office/powerpoint/2010/main" val="722100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Chapter Summary</a:t>
            </a:r>
            <a:endParaRPr lang="en-US" dirty="0"/>
          </a:p>
        </p:txBody>
      </p:sp>
      <p:sp>
        <p:nvSpPr>
          <p:cNvPr id="4" name="Content Placeholder 3"/>
          <p:cNvSpPr>
            <a:spLocks noGrp="1"/>
          </p:cNvSpPr>
          <p:nvPr>
            <p:ph idx="1"/>
          </p:nvPr>
        </p:nvSpPr>
        <p:spPr/>
        <p:txBody>
          <a:bodyPr/>
          <a:lstStyle/>
          <a:p>
            <a:r>
              <a:rPr lang="en-US" altLang="en-US" dirty="0"/>
              <a:t>Aristotle believed that a good life was one of happiness.</a:t>
            </a:r>
          </a:p>
          <a:p>
            <a:r>
              <a:rPr lang="en-US" altLang="en-US" dirty="0"/>
              <a:t>Aristotle promoted the idea of practical wisdom.</a:t>
            </a:r>
          </a:p>
          <a:p>
            <a:r>
              <a:rPr lang="en-US" altLang="en-US" dirty="0"/>
              <a:t>Virtue ethics has been criticized for being historically specific and because it does not tell us how to act.</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82515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19200"/>
          </a:xfrm>
        </p:spPr>
        <p:txBody>
          <a:bodyPr>
            <a:normAutofit/>
          </a:bodyPr>
          <a:lstStyle/>
          <a:p>
            <a:r>
              <a:rPr lang="en-US" altLang="en-US" dirty="0"/>
              <a:t>The Importance of Character</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1981200"/>
            <a:ext cx="8305800" cy="4267200"/>
          </a:xfrm>
        </p:spPr>
        <p:txBody>
          <a:bodyPr/>
          <a:lstStyle/>
          <a:p>
            <a:r>
              <a:rPr lang="en-US" altLang="en-US" sz="2400" dirty="0"/>
              <a:t>Ethics should be concerned with what kind of a person people should be or what character traits should a person acquire.</a:t>
            </a:r>
          </a:p>
          <a:p>
            <a:r>
              <a:rPr lang="en-US" altLang="en-US" sz="2400" dirty="0"/>
              <a:t>Virtue ethics are primarily concerned with persons and character rather than duties or with consequences of actions (Holmes, 1998).</a:t>
            </a:r>
          </a:p>
          <a:p>
            <a:r>
              <a:rPr lang="en-US" altLang="en-US" sz="2400" dirty="0"/>
              <a:t>Virtues are personal qualities or traits of character, shown through habitual action, that make us persons of excellent character.</a:t>
            </a:r>
          </a:p>
          <a:p>
            <a:pPr lvl="1"/>
            <a:endParaRPr lang="en-US" altLang="en-US" sz="20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3</a:t>
            </a:fld>
            <a:endParaRPr lang="en-US" altLang="en-US"/>
          </a:p>
        </p:txBody>
      </p:sp>
    </p:spTree>
    <p:extLst>
      <p:ext uri="{BB962C8B-B14F-4D97-AF65-F5344CB8AC3E}">
        <p14:creationId xmlns:p14="http://schemas.microsoft.com/office/powerpoint/2010/main" val="1374602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Virtues</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305800" cy="4267200"/>
          </a:xfrm>
        </p:spPr>
        <p:txBody>
          <a:bodyPr rtlCol="0">
            <a:normAutofit lnSpcReduction="10000"/>
          </a:bodyPr>
          <a:lstStyle/>
          <a:p>
            <a:r>
              <a:rPr lang="en-US" altLang="en-US" sz="2400" dirty="0"/>
              <a:t>Personal qualities or traits of character shown through habitual action that makes us persons of excellent character.</a:t>
            </a:r>
          </a:p>
          <a:p>
            <a:pPr lvl="1"/>
            <a:r>
              <a:rPr lang="en-US" altLang="en-US" sz="2400" dirty="0"/>
              <a:t>Can include natural qualities</a:t>
            </a:r>
          </a:p>
          <a:p>
            <a:r>
              <a:rPr lang="en-US" altLang="en-US" sz="2400" dirty="0"/>
              <a:t>Repetition of virtuous actions causes a person to develop virtuous character.</a:t>
            </a:r>
          </a:p>
          <a:p>
            <a:pPr lvl="1"/>
            <a:r>
              <a:rPr lang="en-US" altLang="en-US" sz="2400" dirty="0"/>
              <a:t>Once character is formed, it becomes the source of a person’s virtuous actions.</a:t>
            </a:r>
          </a:p>
          <a:p>
            <a:r>
              <a:rPr lang="en-US" altLang="en-US" sz="2400" dirty="0"/>
              <a:t>According to virtue ethics, lying is wrong because it violates someone’s right to truth or right to be treated with respect.</a:t>
            </a:r>
          </a:p>
          <a:p>
            <a:pPr lvl="1" fontAlgn="auto">
              <a:spcAft>
                <a:spcPts val="0"/>
              </a:spcAft>
              <a:defRPr/>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a:t>
            </a:fld>
            <a:endParaRPr lang="en-US" altLang="en-US"/>
          </a:p>
        </p:txBody>
      </p:sp>
    </p:spTree>
    <p:extLst>
      <p:ext uri="{BB962C8B-B14F-4D97-AF65-F5344CB8AC3E}">
        <p14:creationId xmlns:p14="http://schemas.microsoft.com/office/powerpoint/2010/main" val="334874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762000"/>
          </a:xfrm>
        </p:spPr>
        <p:txBody>
          <a:bodyPr>
            <a:normAutofit/>
          </a:bodyPr>
          <a:lstStyle/>
          <a:p>
            <a:r>
              <a:rPr lang="en-US" altLang="en-US" dirty="0"/>
              <a:t>Virtues</a:t>
            </a:r>
            <a:r>
              <a:rPr lang="en-US" altLang="en-US" sz="4000" dirty="0"/>
              <a:t>	</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19100" y="1524000"/>
            <a:ext cx="8305800" cy="4267200"/>
          </a:xfrm>
        </p:spPr>
        <p:txBody>
          <a:bodyPr rtlCol="0">
            <a:noAutofit/>
          </a:bodyPr>
          <a:lstStyle/>
          <a:p>
            <a:r>
              <a:rPr lang="en-US" altLang="en-US" dirty="0"/>
              <a:t>Which character traits should be cultivated as virtues?</a:t>
            </a:r>
          </a:p>
          <a:p>
            <a:r>
              <a:rPr lang="en-US" altLang="en-US" dirty="0"/>
              <a:t>Plato and Socrates identified four or five primary virtues:</a:t>
            </a:r>
          </a:p>
          <a:p>
            <a:pPr lvl="1"/>
            <a:r>
              <a:rPr lang="en-US" altLang="en-US" dirty="0"/>
              <a:t>Wisdom</a:t>
            </a:r>
          </a:p>
          <a:p>
            <a:pPr lvl="1"/>
            <a:r>
              <a:rPr lang="en-US" altLang="en-US" dirty="0"/>
              <a:t>Courage</a:t>
            </a:r>
          </a:p>
          <a:p>
            <a:pPr lvl="1"/>
            <a:r>
              <a:rPr lang="en-US" altLang="en-US" dirty="0"/>
              <a:t>Temperance</a:t>
            </a:r>
          </a:p>
          <a:p>
            <a:pPr lvl="1"/>
            <a:r>
              <a:rPr lang="en-US" altLang="en-US" dirty="0"/>
              <a:t>Justice</a:t>
            </a:r>
          </a:p>
          <a:p>
            <a:pPr lvl="1"/>
            <a:r>
              <a:rPr lang="en-US" altLang="en-US" dirty="0"/>
              <a:t>Piety </a:t>
            </a:r>
          </a:p>
          <a:p>
            <a:r>
              <a:rPr lang="en-US" altLang="en-US" dirty="0"/>
              <a:t>Aristotle proposed a larger list (Rachels, 1999)</a:t>
            </a:r>
          </a:p>
          <a:p>
            <a:r>
              <a:rPr lang="en-US" altLang="en-US" dirty="0"/>
              <a:t>Each has its own special features.</a:t>
            </a:r>
          </a:p>
          <a:p>
            <a:pPr lvl="1"/>
            <a:r>
              <a:rPr lang="en-US" altLang="en-US" dirty="0"/>
              <a:t>Some raise distinctive issues.</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5</a:t>
            </a:fld>
            <a:endParaRPr lang="en-US" altLang="en-US"/>
          </a:p>
        </p:txBody>
      </p:sp>
    </p:spTree>
    <p:extLst>
      <p:ext uri="{BB962C8B-B14F-4D97-AF65-F5344CB8AC3E}">
        <p14:creationId xmlns:p14="http://schemas.microsoft.com/office/powerpoint/2010/main" val="1530815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6BF2B6-3BE8-403C-A807-4D644CC5504E}"/>
              </a:ext>
            </a:extLst>
          </p:cNvPr>
          <p:cNvSpPr>
            <a:spLocks noGrp="1" noChangeArrowheads="1"/>
          </p:cNvSpPr>
          <p:nvPr>
            <p:ph type="title"/>
          </p:nvPr>
        </p:nvSpPr>
        <p:spPr>
          <a:xfrm>
            <a:off x="457200" y="762000"/>
            <a:ext cx="8229600" cy="1295400"/>
          </a:xfrm>
        </p:spPr>
        <p:txBody>
          <a:bodyPr>
            <a:normAutofit/>
          </a:bodyPr>
          <a:lstStyle/>
          <a:p>
            <a:r>
              <a:rPr lang="en-US" altLang="en-US" dirty="0"/>
              <a:t>Aristotle’s List of Virtues</a:t>
            </a:r>
          </a:p>
        </p:txBody>
      </p:sp>
      <p:sp>
        <p:nvSpPr>
          <p:cNvPr id="3" name="Slide Number Placeholder 2">
            <a:extLst>
              <a:ext uri="{FF2B5EF4-FFF2-40B4-BE49-F238E27FC236}">
                <a16:creationId xmlns:a16="http://schemas.microsoft.com/office/drawing/2014/main" id="{01927189-A425-4757-B82C-7732089765DF}"/>
              </a:ext>
            </a:extLst>
          </p:cNvPr>
          <p:cNvSpPr>
            <a:spLocks noGrp="1"/>
          </p:cNvSpPr>
          <p:nvPr>
            <p:ph type="sldNum" sz="quarter" idx="12"/>
          </p:nvPr>
        </p:nvSpPr>
        <p:spPr/>
        <p:txBody>
          <a:bodyPr/>
          <a:lstStyle/>
          <a:p>
            <a:fld id="{D1DE8B5B-AEB0-4E55-AA95-6476F914F479}" type="slidenum">
              <a:rPr lang="en-US" altLang="en-US" smtClean="0"/>
              <a:pPr/>
              <a:t>6</a:t>
            </a:fld>
            <a:endParaRPr lang="en-US" altLang="en-US"/>
          </a:p>
        </p:txBody>
      </p:sp>
      <p:sp>
        <p:nvSpPr>
          <p:cNvPr id="6" name="Content Placeholder 9">
            <a:extLst>
              <a:ext uri="{FF2B5EF4-FFF2-40B4-BE49-F238E27FC236}">
                <a16:creationId xmlns:a16="http://schemas.microsoft.com/office/drawing/2014/main" id="{CA2D4506-A15A-4610-9DD7-1CA46CAD46A8}"/>
              </a:ext>
            </a:extLst>
          </p:cNvPr>
          <p:cNvSpPr txBox="1">
            <a:spLocks/>
          </p:cNvSpPr>
          <p:nvPr/>
        </p:nvSpPr>
        <p:spPr>
          <a:xfrm>
            <a:off x="457200" y="2057400"/>
            <a:ext cx="4038600" cy="4172456"/>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000" dirty="0"/>
              <a:t>Benevolence</a:t>
            </a:r>
          </a:p>
          <a:p>
            <a:r>
              <a:rPr lang="en-US" altLang="en-US" sz="2000" dirty="0"/>
              <a:t>Civility</a:t>
            </a:r>
          </a:p>
          <a:p>
            <a:r>
              <a:rPr lang="en-US" altLang="en-US" sz="2000" dirty="0"/>
              <a:t>Compassion</a:t>
            </a:r>
          </a:p>
          <a:p>
            <a:r>
              <a:rPr lang="en-US" altLang="en-US" sz="2000" dirty="0"/>
              <a:t>Conscientiousness</a:t>
            </a:r>
          </a:p>
          <a:p>
            <a:r>
              <a:rPr lang="en-US" altLang="en-US" sz="2000" dirty="0"/>
              <a:t>Cooperativeness</a:t>
            </a:r>
          </a:p>
          <a:p>
            <a:r>
              <a:rPr lang="en-US" altLang="en-US" sz="2000" dirty="0"/>
              <a:t>Courage</a:t>
            </a:r>
          </a:p>
          <a:p>
            <a:r>
              <a:rPr lang="en-US" altLang="en-US" sz="2000" dirty="0"/>
              <a:t>Courteousness</a:t>
            </a:r>
          </a:p>
          <a:p>
            <a:r>
              <a:rPr lang="en-US" altLang="en-US" sz="2000" dirty="0"/>
              <a:t>Dependability</a:t>
            </a:r>
          </a:p>
          <a:p>
            <a:r>
              <a:rPr lang="en-US" altLang="en-US" sz="2000" dirty="0"/>
              <a:t>Fairness</a:t>
            </a:r>
          </a:p>
          <a:p>
            <a:r>
              <a:rPr lang="en-US" altLang="en-US" sz="2000" dirty="0"/>
              <a:t>Generosity</a:t>
            </a:r>
          </a:p>
          <a:p>
            <a:r>
              <a:rPr lang="en-US" altLang="en-US" sz="2000" dirty="0"/>
              <a:t>Honesty</a:t>
            </a:r>
          </a:p>
          <a:p>
            <a:r>
              <a:rPr lang="en-US" altLang="en-US" sz="2000" dirty="0"/>
              <a:t>Industriousness</a:t>
            </a:r>
          </a:p>
        </p:txBody>
      </p:sp>
      <p:sp>
        <p:nvSpPr>
          <p:cNvPr id="7" name="Content Placeholder 10">
            <a:extLst>
              <a:ext uri="{FF2B5EF4-FFF2-40B4-BE49-F238E27FC236}">
                <a16:creationId xmlns:a16="http://schemas.microsoft.com/office/drawing/2014/main" id="{BD02FBCD-C95C-43ED-826F-1CB7BD0652F4}"/>
              </a:ext>
            </a:extLst>
          </p:cNvPr>
          <p:cNvSpPr txBox="1">
            <a:spLocks/>
          </p:cNvSpPr>
          <p:nvPr/>
        </p:nvSpPr>
        <p:spPr>
          <a:xfrm>
            <a:off x="4648200" y="2057400"/>
            <a:ext cx="4038600" cy="417245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000" dirty="0"/>
              <a:t>Justice</a:t>
            </a:r>
          </a:p>
          <a:p>
            <a:r>
              <a:rPr lang="en-US" altLang="en-US" sz="2000" dirty="0"/>
              <a:t>Loyalty</a:t>
            </a:r>
          </a:p>
          <a:p>
            <a:r>
              <a:rPr lang="en-US" altLang="en-US" sz="2000" dirty="0"/>
              <a:t>Moderation</a:t>
            </a:r>
          </a:p>
          <a:p>
            <a:r>
              <a:rPr lang="en-US" altLang="en-US" sz="2000" dirty="0"/>
              <a:t>Reasonableness</a:t>
            </a:r>
          </a:p>
          <a:p>
            <a:r>
              <a:rPr lang="en-US" altLang="en-US" sz="2000" dirty="0"/>
              <a:t>Self-confidence</a:t>
            </a:r>
          </a:p>
          <a:p>
            <a:r>
              <a:rPr lang="en-US" altLang="en-US" sz="2000" dirty="0"/>
              <a:t>Self-control</a:t>
            </a:r>
          </a:p>
          <a:p>
            <a:r>
              <a:rPr lang="en-US" altLang="en-US" sz="2000" dirty="0"/>
              <a:t>Self-discipline</a:t>
            </a:r>
          </a:p>
          <a:p>
            <a:r>
              <a:rPr lang="en-US" altLang="en-US" sz="2000" dirty="0"/>
              <a:t>Self-reliance</a:t>
            </a:r>
          </a:p>
          <a:p>
            <a:r>
              <a:rPr lang="en-US" altLang="en-US" sz="2000" dirty="0"/>
              <a:t>Tactfulness</a:t>
            </a:r>
          </a:p>
          <a:p>
            <a:r>
              <a:rPr lang="en-US" altLang="en-US" sz="2000" dirty="0"/>
              <a:t>Thoughtfulness</a:t>
            </a:r>
          </a:p>
          <a:p>
            <a:r>
              <a:rPr lang="en-US" altLang="en-US" sz="2000" dirty="0"/>
              <a:t>Tolerance </a:t>
            </a:r>
          </a:p>
        </p:txBody>
      </p:sp>
    </p:spTree>
    <p:extLst>
      <p:ext uri="{BB962C8B-B14F-4D97-AF65-F5344CB8AC3E}">
        <p14:creationId xmlns:p14="http://schemas.microsoft.com/office/powerpoint/2010/main" val="32181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A56DF0B-6BE2-4208-AFE8-2B89751C2C61}"/>
              </a:ext>
            </a:extLst>
          </p:cNvPr>
          <p:cNvSpPr>
            <a:spLocks noGrp="1" noChangeArrowheads="1"/>
          </p:cNvSpPr>
          <p:nvPr>
            <p:ph type="title"/>
          </p:nvPr>
        </p:nvSpPr>
        <p:spPr>
          <a:xfrm>
            <a:off x="457200" y="762000"/>
            <a:ext cx="8229600" cy="1143000"/>
          </a:xfrm>
        </p:spPr>
        <p:txBody>
          <a:bodyPr>
            <a:normAutofit/>
          </a:bodyPr>
          <a:lstStyle/>
          <a:p>
            <a:r>
              <a:rPr lang="en-US" altLang="en-US" dirty="0"/>
              <a:t>Virtues</a:t>
            </a:r>
          </a:p>
        </p:txBody>
      </p:sp>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905000"/>
            <a:ext cx="8229600" cy="4267200"/>
          </a:xfrm>
        </p:spPr>
        <p:txBody>
          <a:bodyPr>
            <a:normAutofit/>
          </a:bodyPr>
          <a:lstStyle/>
          <a:p>
            <a:r>
              <a:rPr lang="en-US" altLang="en-US" sz="2400" dirty="0"/>
              <a:t>Imperative is to be a good person.</a:t>
            </a:r>
          </a:p>
          <a:p>
            <a:pPr lvl="1"/>
            <a:r>
              <a:rPr lang="en-US" altLang="en-US" sz="2400" dirty="0"/>
              <a:t>Person who is morally good</a:t>
            </a:r>
          </a:p>
          <a:p>
            <a:r>
              <a:rPr lang="en-US" altLang="en-US" sz="2400" dirty="0"/>
              <a:t>It is important to appreciate that a person can possess good qualities but still not be good person overall.</a:t>
            </a:r>
          </a:p>
          <a:p>
            <a:r>
              <a:rPr lang="en-US" altLang="en-US" sz="2400" dirty="0"/>
              <a:t>Critical point is that virtues are necessary for conducting our lives well (Rachels, 1999).</a:t>
            </a:r>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7</a:t>
            </a:fld>
            <a:endParaRPr lang="en-US" altLang="en-US"/>
          </a:p>
        </p:txBody>
      </p:sp>
    </p:spTree>
    <p:extLst>
      <p:ext uri="{BB962C8B-B14F-4D97-AF65-F5344CB8AC3E}">
        <p14:creationId xmlns:p14="http://schemas.microsoft.com/office/powerpoint/2010/main" val="140839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A56DF0B-6BE2-4208-AFE8-2B89751C2C61}"/>
              </a:ext>
            </a:extLst>
          </p:cNvPr>
          <p:cNvSpPr>
            <a:spLocks noGrp="1" noChangeArrowheads="1"/>
          </p:cNvSpPr>
          <p:nvPr>
            <p:ph type="title"/>
          </p:nvPr>
        </p:nvSpPr>
        <p:spPr>
          <a:xfrm>
            <a:off x="457200" y="762000"/>
            <a:ext cx="8229600" cy="1219200"/>
          </a:xfrm>
        </p:spPr>
        <p:txBody>
          <a:bodyPr>
            <a:normAutofit/>
          </a:bodyPr>
          <a:lstStyle/>
          <a:p>
            <a:r>
              <a:rPr lang="en-US" altLang="en-US" dirty="0"/>
              <a:t>Aristotle and Happiness</a:t>
            </a:r>
          </a:p>
        </p:txBody>
      </p:sp>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981200"/>
            <a:ext cx="8229600" cy="4191000"/>
          </a:xfrm>
        </p:spPr>
        <p:txBody>
          <a:bodyPr>
            <a:noAutofit/>
          </a:bodyPr>
          <a:lstStyle/>
          <a:p>
            <a:r>
              <a:rPr lang="en-US" altLang="en-US" dirty="0"/>
              <a:t>Aristotle adopted an empirical approach to ethical problems.</a:t>
            </a:r>
          </a:p>
          <a:p>
            <a:r>
              <a:rPr lang="en-US" altLang="en-US" dirty="0"/>
              <a:t>Defined happiness as “an activity of the soul in accord with perfect virtue.” </a:t>
            </a:r>
          </a:p>
          <a:p>
            <a:r>
              <a:rPr lang="en-US" altLang="en-US" dirty="0"/>
              <a:t>Several interpretations of the definition have been offered.</a:t>
            </a:r>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8</a:t>
            </a:fld>
            <a:endParaRPr lang="en-US" altLang="en-US"/>
          </a:p>
        </p:txBody>
      </p:sp>
    </p:spTree>
    <p:extLst>
      <p:ext uri="{BB962C8B-B14F-4D97-AF65-F5344CB8AC3E}">
        <p14:creationId xmlns:p14="http://schemas.microsoft.com/office/powerpoint/2010/main" val="193408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Aristotle and Happiness</a:t>
            </a:r>
            <a:endParaRPr lang="en-US" dirty="0"/>
          </a:p>
        </p:txBody>
      </p:sp>
      <p:sp>
        <p:nvSpPr>
          <p:cNvPr id="4" name="Content Placeholder 3"/>
          <p:cNvSpPr>
            <a:spLocks noGrp="1"/>
          </p:cNvSpPr>
          <p:nvPr>
            <p:ph idx="1"/>
          </p:nvPr>
        </p:nvSpPr>
        <p:spPr/>
        <p:txBody>
          <a:bodyPr/>
          <a:lstStyle/>
          <a:p>
            <a:r>
              <a:rPr lang="en-US" altLang="en-US" dirty="0"/>
              <a:t>One common interpretation is that Aristotle is emphasizing that happiness is an activity and not something that is static.</a:t>
            </a:r>
          </a:p>
          <a:p>
            <a:pPr lvl="1"/>
            <a:r>
              <a:rPr lang="en-US" altLang="en-US" dirty="0"/>
              <a:t>Becomes way of doing things</a:t>
            </a:r>
          </a:p>
          <a:p>
            <a:r>
              <a:rPr lang="en-US" altLang="en-US" dirty="0"/>
              <a:t>Argued that “flourishing” arises out of virtuous activity</a:t>
            </a:r>
          </a:p>
          <a:p>
            <a:r>
              <a:rPr lang="en-US" altLang="en-US" dirty="0"/>
              <a:t>Flourishing life becomes one of excellent, distinctively human activity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856527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1614</Words>
  <Application>Microsoft Office PowerPoint</Application>
  <PresentationFormat>On-screen Show (4:3)</PresentationFormat>
  <Paragraphs>147</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PowerPoint Presentation</vt:lpstr>
      <vt:lpstr>The Importance of Character</vt:lpstr>
      <vt:lpstr>The Importance of Character</vt:lpstr>
      <vt:lpstr>Virtues</vt:lpstr>
      <vt:lpstr>Virtues </vt:lpstr>
      <vt:lpstr>Aristotle’s List of Virtues</vt:lpstr>
      <vt:lpstr>Virtues</vt:lpstr>
      <vt:lpstr>Aristotle and Happiness</vt:lpstr>
      <vt:lpstr>Aristotle and Happiness</vt:lpstr>
      <vt:lpstr>The Golden Mean</vt:lpstr>
      <vt:lpstr>Practical Wisdom</vt:lpstr>
      <vt:lpstr>Practical Wisdom</vt:lpstr>
      <vt:lpstr>What’s Wrong With Virtue </vt:lpstr>
      <vt:lpstr>What’s Wrong with Virtue</vt:lpstr>
      <vt:lpstr>Case Study 14.1: Profiling in the Neighborhood</vt:lpstr>
      <vt:lpstr>Criteria for Applying Virtue Theory</vt:lpstr>
      <vt:lpstr>Criteria for Applying Virtue Theory</vt:lpstr>
      <vt:lpstr>Criteria for Applying Virtue Theory</vt:lpstr>
      <vt:lpstr>Applying Virtue Theory</vt:lpstr>
      <vt:lpstr>Applying Virtue Theory</vt:lpstr>
      <vt:lpstr>Applying Virtue Theory</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39</cp:revision>
  <dcterms:created xsi:type="dcterms:W3CDTF">2006-08-16T00:00:00Z</dcterms:created>
  <dcterms:modified xsi:type="dcterms:W3CDTF">2021-05-13T15:07:12Z</dcterms:modified>
</cp:coreProperties>
</file>