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4"/>
  </p:notesMasterIdLst>
  <p:sldIdLst>
    <p:sldId id="256" r:id="rId2"/>
    <p:sldId id="260" r:id="rId3"/>
    <p:sldId id="261" r:id="rId4"/>
    <p:sldId id="262" r:id="rId5"/>
    <p:sldId id="263" r:id="rId6"/>
    <p:sldId id="264" r:id="rId7"/>
    <p:sldId id="265" r:id="rId8"/>
    <p:sldId id="266" r:id="rId9"/>
    <p:sldId id="267" r:id="rId10"/>
    <p:sldId id="268" r:id="rId11"/>
    <p:sldId id="289" r:id="rId12"/>
    <p:sldId id="269" r:id="rId13"/>
    <p:sldId id="293" r:id="rId14"/>
    <p:sldId id="270" r:id="rId15"/>
    <p:sldId id="294" r:id="rId16"/>
    <p:sldId id="271" r:id="rId17"/>
    <p:sldId id="295" r:id="rId18"/>
    <p:sldId id="272" r:id="rId19"/>
    <p:sldId id="273" r:id="rId20"/>
    <p:sldId id="296" r:id="rId21"/>
    <p:sldId id="274" r:id="rId22"/>
    <p:sldId id="297" r:id="rId23"/>
    <p:sldId id="275" r:id="rId24"/>
    <p:sldId id="291" r:id="rId25"/>
    <p:sldId id="276" r:id="rId26"/>
    <p:sldId id="277" r:id="rId27"/>
    <p:sldId id="278" r:id="rId28"/>
    <p:sldId id="279" r:id="rId29"/>
    <p:sldId id="280" r:id="rId30"/>
    <p:sldId id="281" r:id="rId31"/>
    <p:sldId id="282" r:id="rId32"/>
    <p:sldId id="298" r:id="rId33"/>
    <p:sldId id="283" r:id="rId34"/>
    <p:sldId id="299" r:id="rId35"/>
    <p:sldId id="284" r:id="rId36"/>
    <p:sldId id="285" r:id="rId37"/>
    <p:sldId id="300" r:id="rId38"/>
    <p:sldId id="286" r:id="rId39"/>
    <p:sldId id="290" r:id="rId40"/>
    <p:sldId id="287" r:id="rId41"/>
    <p:sldId id="301" r:id="rId42"/>
    <p:sldId id="288"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744" autoAdjust="0"/>
  </p:normalViewPr>
  <p:slideViewPr>
    <p:cSldViewPr>
      <p:cViewPr varScale="1">
        <p:scale>
          <a:sx n="61" d="100"/>
          <a:sy n="61" d="100"/>
        </p:scale>
        <p:origin x="2074"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422B10-FE80-4935-B9C9-55F2DE02CE53}" type="datetimeFigureOut">
              <a:rPr lang="en-US" smtClean="0"/>
              <a:t>5/11/2021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974C31-EB4A-4B21-8134-CB5741A1DC5F}" type="slidenum">
              <a:rPr lang="en-US" smtClean="0"/>
              <a:t>‹#›</a:t>
            </a:fld>
            <a:endParaRPr lang="en-US"/>
          </a:p>
        </p:txBody>
      </p:sp>
    </p:spTree>
    <p:extLst>
      <p:ext uri="{BB962C8B-B14F-4D97-AF65-F5344CB8AC3E}">
        <p14:creationId xmlns:p14="http://schemas.microsoft.com/office/powerpoint/2010/main" val="211314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36</a:t>
            </a:fld>
            <a:endParaRPr lang="en-US"/>
          </a:p>
        </p:txBody>
      </p:sp>
    </p:spTree>
    <p:extLst>
      <p:ext uri="{BB962C8B-B14F-4D97-AF65-F5344CB8AC3E}">
        <p14:creationId xmlns:p14="http://schemas.microsoft.com/office/powerpoint/2010/main" val="2802357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Banks, Criminal Justice Ethics 5e. SAGE Publishing, 2020.</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72831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r>
              <a:rPr lang="en-US"/>
              <a:t>Banks, Criminal Justice Ethics 5e. SAGE Publishing,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normAutofit/>
          </a:bodyPr>
          <a:lstStyle>
            <a:lvl1pPr>
              <a:defRPr sz="3200"/>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400"/>
            </a:lvl1pPr>
            <a:lvl2pPr>
              <a:defRPr sz="2400"/>
            </a:lvl2pPr>
            <a:lvl3pPr marL="1371600" indent="-457200">
              <a:buFont typeface="+mj-lt"/>
              <a:buAutoNum type="alphaLcParenR"/>
              <a:defRPr sz="2400"/>
            </a:lvl3pPr>
            <a:lvl4pPr marL="1885950" indent="-514350">
              <a:buFont typeface="+mj-lt"/>
              <a:buAutoNum type="romanLcPeriod"/>
              <a:defRPr sz="2400"/>
            </a:lvl4pPr>
            <a:lvl5pP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1143000"/>
          </a:xfrm>
        </p:spPr>
        <p:txBody>
          <a:bodyPr/>
          <a:lstStyle/>
          <a:p>
            <a:r>
              <a:rPr lang="en-US" dirty="0"/>
              <a:t>Click to edit Master title style</a:t>
            </a:r>
          </a:p>
        </p:txBody>
      </p:sp>
      <p:sp>
        <p:nvSpPr>
          <p:cNvPr id="3" name="Content Placeholder 2"/>
          <p:cNvSpPr>
            <a:spLocks noGrp="1"/>
          </p:cNvSpPr>
          <p:nvPr>
            <p:ph idx="1"/>
          </p:nvPr>
        </p:nvSpPr>
        <p:spPr>
          <a:xfrm>
            <a:off x="990600" y="1676400"/>
            <a:ext cx="7696200" cy="4449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990600" y="6356350"/>
            <a:ext cx="7010400" cy="365125"/>
          </a:xfrm>
        </p:spPr>
        <p:txBody>
          <a:bodyPr/>
          <a:lstStyle/>
          <a:p>
            <a:r>
              <a:rPr lang="en-US"/>
              <a:t>Banks, Criminal Justice Ethics 5e. SAGE Publishing, 2020.</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userDrawn="1"/>
        </p:nvSpPr>
        <p:spPr>
          <a:xfrm>
            <a:off x="0" y="0"/>
            <a:ext cx="609600"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0290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027238"/>
            <a:ext cx="4040188"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2027238"/>
            <a:ext cx="4041775"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Banks, Criminal Justice Ethics 5e. SAGE Publishing, 2020.</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53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7200" y="6356350"/>
            <a:ext cx="7543800" cy="365125"/>
          </a:xfrm>
          <a:prstGeom prst="rect">
            <a:avLst/>
          </a:prstGeom>
        </p:spPr>
        <p:txBody>
          <a:bodyPr vert="horz" lIns="91440" tIns="45720" rIns="91440" bIns="45720" rtlCol="0" anchor="ctr"/>
          <a:lstStyle>
            <a:lvl1pPr algn="l">
              <a:defRPr sz="1050">
                <a:solidFill>
                  <a:schemeClr val="tx1">
                    <a:tint val="75000"/>
                  </a:schemeClr>
                </a:solidFill>
                <a:latin typeface="Arial" panose="020B0604020202020204" pitchFamily="34" charset="0"/>
                <a:cs typeface="Arial" panose="020B0604020202020204" pitchFamily="34" charset="0"/>
              </a:defRPr>
            </a:lvl1pPr>
          </a:lstStyle>
          <a:p>
            <a:r>
              <a:rPr lang="en-US"/>
              <a:t>Banks, Criminal Justice Ethics 5e. SAGE Publishing, 2020.</a:t>
            </a:r>
            <a:endParaRPr lang="en-US" dirty="0"/>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61" r:id="rId9"/>
    <p:sldLayoutId id="2147483656" r:id="rId10"/>
    <p:sldLayoutId id="2147483657" r:id="rId11"/>
  </p:sldLayoutIdLst>
  <p:hf hdr="0" ft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371600" y="2971800"/>
            <a:ext cx="6400800" cy="1752600"/>
          </a:xfrm>
        </p:spPr>
        <p:txBody>
          <a:bodyPr>
            <a:noAutofit/>
          </a:bodyPr>
          <a:lstStyle/>
          <a:p>
            <a:r>
              <a:rPr lang="en-US" altLang="en-US" dirty="0"/>
              <a:t>Chapter 4: Racial Discrimination in the Criminal Justice System</a:t>
            </a:r>
            <a:endParaRPr lang="en-US" dirty="0"/>
          </a:p>
        </p:txBody>
      </p:sp>
    </p:spTree>
    <p:extLst>
      <p:ext uri="{BB962C8B-B14F-4D97-AF65-F5344CB8AC3E}">
        <p14:creationId xmlns:p14="http://schemas.microsoft.com/office/powerpoint/2010/main" val="2565008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57BDC213-A5A9-4AD6-B155-330754A37F10}"/>
              </a:ext>
            </a:extLst>
          </p:cNvPr>
          <p:cNvSpPr>
            <a:spLocks noGrp="1" noChangeArrowheads="1"/>
          </p:cNvSpPr>
          <p:nvPr>
            <p:ph type="title"/>
          </p:nvPr>
        </p:nvSpPr>
        <p:spPr>
          <a:xfrm>
            <a:off x="457200" y="762000"/>
            <a:ext cx="8229600" cy="1143000"/>
          </a:xfrm>
        </p:spPr>
        <p:txBody>
          <a:bodyPr rtlCol="0">
            <a:normAutofit/>
          </a:bodyPr>
          <a:lstStyle/>
          <a:p>
            <a:pPr fontAlgn="auto">
              <a:spcAft>
                <a:spcPts val="0"/>
              </a:spcAft>
              <a:defRPr/>
            </a:pPr>
            <a:r>
              <a:rPr lang="en-US" altLang="en-US" dirty="0"/>
              <a:t>Police Encounters With Citizens and </a:t>
            </a:r>
            <a:br>
              <a:rPr lang="en-US" altLang="en-US" dirty="0"/>
            </a:br>
            <a:r>
              <a:rPr lang="en-US" altLang="en-US" dirty="0"/>
              <a:t>Police Arrest </a:t>
            </a:r>
          </a:p>
        </p:txBody>
      </p:sp>
      <p:sp>
        <p:nvSpPr>
          <p:cNvPr id="22531" name="Rectangle 3">
            <a:extLst>
              <a:ext uri="{FF2B5EF4-FFF2-40B4-BE49-F238E27FC236}">
                <a16:creationId xmlns:a16="http://schemas.microsoft.com/office/drawing/2014/main" id="{2228B6C3-F104-4DD1-9736-EB37EC0B4666}"/>
              </a:ext>
            </a:extLst>
          </p:cNvPr>
          <p:cNvSpPr>
            <a:spLocks noGrp="1" noChangeArrowheads="1"/>
          </p:cNvSpPr>
          <p:nvPr>
            <p:ph idx="1"/>
          </p:nvPr>
        </p:nvSpPr>
        <p:spPr>
          <a:xfrm>
            <a:off x="457200" y="2066925"/>
            <a:ext cx="8229600" cy="4800600"/>
          </a:xfrm>
        </p:spPr>
        <p:txBody>
          <a:bodyPr>
            <a:normAutofit/>
          </a:bodyPr>
          <a:lstStyle/>
          <a:p>
            <a:pPr>
              <a:lnSpc>
                <a:spcPct val="90000"/>
              </a:lnSpc>
            </a:pPr>
            <a:r>
              <a:rPr lang="en-US" altLang="en-US" sz="2400" dirty="0"/>
              <a:t>Other research has found (Brown &amp; Frank 2006):</a:t>
            </a:r>
          </a:p>
          <a:p>
            <a:pPr lvl="1">
              <a:lnSpc>
                <a:spcPct val="90000"/>
              </a:lnSpc>
            </a:pPr>
            <a:r>
              <a:rPr lang="en-US" altLang="en-US" sz="2400" dirty="0"/>
              <a:t>18% of white-officer suspect encounters ended in arrest, compared to 15% of the black-officer encounters.</a:t>
            </a:r>
          </a:p>
          <a:p>
            <a:pPr lvl="1">
              <a:lnSpc>
                <a:spcPct val="90000"/>
              </a:lnSpc>
            </a:pPr>
            <a:r>
              <a:rPr lang="en-US" altLang="en-US" sz="2400" dirty="0"/>
              <a:t>Males and juveniles are more likely to be arrested.</a:t>
            </a:r>
          </a:p>
          <a:p>
            <a:pPr lvl="1">
              <a:lnSpc>
                <a:spcPct val="90000"/>
              </a:lnSpc>
            </a:pPr>
            <a:r>
              <a:rPr lang="en-US" altLang="en-US" sz="2400" dirty="0"/>
              <a:t>Interactions between black officers and black suspects significantly more likely to end in arrest than those involving black officers and white suspects.</a:t>
            </a:r>
          </a:p>
        </p:txBody>
      </p:sp>
      <p:sp>
        <p:nvSpPr>
          <p:cNvPr id="3" name="Slide Number Placeholder 2"/>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3709500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57BDC213-A5A9-4AD6-B155-330754A37F10}"/>
              </a:ext>
            </a:extLst>
          </p:cNvPr>
          <p:cNvSpPr>
            <a:spLocks noGrp="1" noChangeArrowheads="1"/>
          </p:cNvSpPr>
          <p:nvPr>
            <p:ph type="title"/>
          </p:nvPr>
        </p:nvSpPr>
        <p:spPr>
          <a:xfrm>
            <a:off x="457200" y="762000"/>
            <a:ext cx="8229600" cy="1143000"/>
          </a:xfrm>
        </p:spPr>
        <p:txBody>
          <a:bodyPr rtlCol="0">
            <a:normAutofit/>
          </a:bodyPr>
          <a:lstStyle/>
          <a:p>
            <a:pPr fontAlgn="auto">
              <a:spcAft>
                <a:spcPts val="0"/>
              </a:spcAft>
              <a:defRPr/>
            </a:pPr>
            <a:r>
              <a:rPr lang="en-US" altLang="en-US" dirty="0"/>
              <a:t>Police Encounters With Citizens and </a:t>
            </a:r>
            <a:br>
              <a:rPr lang="en-US" altLang="en-US" dirty="0"/>
            </a:br>
            <a:r>
              <a:rPr lang="en-US" altLang="en-US" dirty="0"/>
              <a:t>Police Arrest </a:t>
            </a:r>
          </a:p>
        </p:txBody>
      </p:sp>
      <p:sp>
        <p:nvSpPr>
          <p:cNvPr id="22531" name="Rectangle 3">
            <a:extLst>
              <a:ext uri="{FF2B5EF4-FFF2-40B4-BE49-F238E27FC236}">
                <a16:creationId xmlns:a16="http://schemas.microsoft.com/office/drawing/2014/main" id="{2228B6C3-F104-4DD1-9736-EB37EC0B4666}"/>
              </a:ext>
            </a:extLst>
          </p:cNvPr>
          <p:cNvSpPr>
            <a:spLocks noGrp="1" noChangeArrowheads="1"/>
          </p:cNvSpPr>
          <p:nvPr>
            <p:ph idx="1"/>
          </p:nvPr>
        </p:nvSpPr>
        <p:spPr>
          <a:xfrm>
            <a:off x="457200" y="2066925"/>
            <a:ext cx="8229600" cy="4800600"/>
          </a:xfrm>
        </p:spPr>
        <p:txBody>
          <a:bodyPr>
            <a:normAutofit/>
          </a:bodyPr>
          <a:lstStyle/>
          <a:p>
            <a:r>
              <a:rPr lang="en-US" altLang="en-US" sz="2400" dirty="0"/>
              <a:t>Fyfe (1982)</a:t>
            </a:r>
          </a:p>
          <a:p>
            <a:pPr lvl="1"/>
            <a:r>
              <a:rPr lang="en-US" altLang="en-US" sz="2400" dirty="0"/>
              <a:t>Found that in New York City, blacks are more likely to be shot by police than whites</a:t>
            </a:r>
          </a:p>
          <a:p>
            <a:r>
              <a:rPr lang="en-US" altLang="en-US" sz="2400" dirty="0"/>
              <a:t>In Memphis, blacks </a:t>
            </a:r>
            <a:r>
              <a:rPr lang="en-US" altLang="en-US" sz="2400" i="1" dirty="0"/>
              <a:t>were</a:t>
            </a:r>
            <a:r>
              <a:rPr lang="en-US" altLang="en-US" sz="2400" dirty="0"/>
              <a:t> more likely to be shot at by police while fleeing.</a:t>
            </a:r>
          </a:p>
          <a:p>
            <a:r>
              <a:rPr lang="en-US" altLang="en-US" sz="2400" dirty="0"/>
              <a:t>In Seattle, 64% of those arrested for delivering drugs other than crack cocaine are black. </a:t>
            </a:r>
          </a:p>
        </p:txBody>
      </p:sp>
      <p:sp>
        <p:nvSpPr>
          <p:cNvPr id="3" name="Slide Number Placeholder 2"/>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1385900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FA9DA63A-1675-442A-A7E3-F2D5DB0CB592}"/>
              </a:ext>
            </a:extLst>
          </p:cNvPr>
          <p:cNvSpPr>
            <a:spLocks noGrp="1" noChangeArrowheads="1"/>
          </p:cNvSpPr>
          <p:nvPr>
            <p:ph type="title"/>
          </p:nvPr>
        </p:nvSpPr>
        <p:spPr>
          <a:xfrm>
            <a:off x="457200" y="838200"/>
            <a:ext cx="8229600" cy="1143000"/>
          </a:xfrm>
        </p:spPr>
        <p:txBody>
          <a:bodyPr rtlCol="0">
            <a:normAutofit/>
          </a:bodyPr>
          <a:lstStyle/>
          <a:p>
            <a:pPr fontAlgn="auto">
              <a:spcAft>
                <a:spcPts val="0"/>
              </a:spcAft>
              <a:defRPr/>
            </a:pPr>
            <a:r>
              <a:rPr lang="en-US" altLang="en-US" dirty="0"/>
              <a:t>Police Encounters With Citizens and </a:t>
            </a:r>
            <a:br>
              <a:rPr lang="en-US" altLang="en-US" dirty="0"/>
            </a:br>
            <a:r>
              <a:rPr lang="en-US" altLang="en-US" dirty="0"/>
              <a:t>Police Arrest </a:t>
            </a:r>
          </a:p>
        </p:txBody>
      </p:sp>
      <p:sp>
        <p:nvSpPr>
          <p:cNvPr id="23555" name="Rectangle 3">
            <a:extLst>
              <a:ext uri="{FF2B5EF4-FFF2-40B4-BE49-F238E27FC236}">
                <a16:creationId xmlns:a16="http://schemas.microsoft.com/office/drawing/2014/main" id="{17FBA006-9501-42F4-8664-5132B875DABA}"/>
              </a:ext>
            </a:extLst>
          </p:cNvPr>
          <p:cNvSpPr>
            <a:spLocks noGrp="1" noChangeArrowheads="1"/>
          </p:cNvSpPr>
          <p:nvPr>
            <p:ph idx="1"/>
          </p:nvPr>
        </p:nvSpPr>
        <p:spPr>
          <a:xfrm>
            <a:off x="533400" y="2057400"/>
            <a:ext cx="8229600" cy="4419600"/>
          </a:xfrm>
        </p:spPr>
        <p:txBody>
          <a:bodyPr>
            <a:noAutofit/>
          </a:bodyPr>
          <a:lstStyle/>
          <a:p>
            <a:pPr>
              <a:lnSpc>
                <a:spcPct val="90000"/>
              </a:lnSpc>
            </a:pPr>
            <a:r>
              <a:rPr lang="en-US" altLang="en-US" dirty="0"/>
              <a:t>Comprehensive Crime Control Act of 1984</a:t>
            </a:r>
          </a:p>
          <a:p>
            <a:pPr lvl="1">
              <a:lnSpc>
                <a:spcPct val="90000"/>
              </a:lnSpc>
            </a:pPr>
            <a:r>
              <a:rPr lang="en-US" altLang="en-US" dirty="0"/>
              <a:t>May have caused the high ranking enjoyed by drug enforcement</a:t>
            </a:r>
          </a:p>
          <a:p>
            <a:pPr>
              <a:lnSpc>
                <a:spcPct val="90000"/>
              </a:lnSpc>
            </a:pPr>
            <a:r>
              <a:rPr lang="en-US" altLang="en-US" dirty="0"/>
              <a:t>Issue of whether prosecutorial discretion produces discrimination also investigated</a:t>
            </a:r>
          </a:p>
        </p:txBody>
      </p:sp>
      <p:sp>
        <p:nvSpPr>
          <p:cNvPr id="3" name="Slide Number Placeholder 2"/>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31293991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Police Encounters With Citizens and </a:t>
            </a:r>
            <a:br>
              <a:rPr lang="en-US" altLang="en-US" dirty="0"/>
            </a:br>
            <a:r>
              <a:rPr lang="en-US" altLang="en-US" dirty="0"/>
              <a:t>Police Arrest</a:t>
            </a:r>
            <a:endParaRPr lang="en-US" dirty="0"/>
          </a:p>
        </p:txBody>
      </p:sp>
      <p:sp>
        <p:nvSpPr>
          <p:cNvPr id="4" name="Content Placeholder 3"/>
          <p:cNvSpPr>
            <a:spLocks noGrp="1"/>
          </p:cNvSpPr>
          <p:nvPr>
            <p:ph idx="1"/>
          </p:nvPr>
        </p:nvSpPr>
        <p:spPr/>
        <p:txBody>
          <a:bodyPr/>
          <a:lstStyle/>
          <a:p>
            <a:pPr>
              <a:lnSpc>
                <a:spcPct val="90000"/>
              </a:lnSpc>
            </a:pPr>
            <a:r>
              <a:rPr lang="en-US" altLang="en-US" dirty="0"/>
              <a:t>Numerous studies concluded that white defendants are offered plea bargains more frequently and obtain better deals than minorities.</a:t>
            </a:r>
          </a:p>
          <a:p>
            <a:pPr lvl="1">
              <a:lnSpc>
                <a:spcPct val="90000"/>
              </a:lnSpc>
            </a:pPr>
            <a:r>
              <a:rPr lang="en-US" altLang="en-US" dirty="0"/>
              <a:t>Others find race has insignificant effect on plea bargains</a:t>
            </a:r>
          </a:p>
          <a:p>
            <a:pPr>
              <a:lnSpc>
                <a:spcPct val="90000"/>
              </a:lnSpc>
            </a:pPr>
            <a:r>
              <a:rPr lang="en-US" altLang="en-US" dirty="0"/>
              <a:t>Clemons (2014)</a:t>
            </a:r>
          </a:p>
          <a:p>
            <a:pPr lvl="1">
              <a:lnSpc>
                <a:spcPct val="90000"/>
              </a:lnSpc>
            </a:pPr>
            <a:r>
              <a:rPr lang="en-US" altLang="en-US" dirty="0"/>
              <a:t>Study of federal prosecutors</a:t>
            </a:r>
          </a:p>
          <a:p>
            <a:pPr lvl="1">
              <a:lnSpc>
                <a:spcPct val="90000"/>
              </a:lnSpc>
            </a:pPr>
            <a:r>
              <a:rPr lang="en-US" altLang="en-US" dirty="0"/>
              <a:t>Found less likelihood to request lower sentences for Blacks and Hispanics</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1096602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96F561DF-E06C-42C2-B3B1-F466144F6F45}"/>
              </a:ext>
            </a:extLst>
          </p:cNvPr>
          <p:cNvSpPr>
            <a:spLocks noGrp="1" noChangeArrowheads="1"/>
          </p:cNvSpPr>
          <p:nvPr>
            <p:ph type="title"/>
          </p:nvPr>
        </p:nvSpPr>
        <p:spPr>
          <a:xfrm>
            <a:off x="457200" y="762000"/>
            <a:ext cx="8229600" cy="1143000"/>
          </a:xfrm>
        </p:spPr>
        <p:txBody>
          <a:bodyPr/>
          <a:lstStyle/>
          <a:p>
            <a:r>
              <a:rPr lang="en-US" altLang="en-US" dirty="0"/>
              <a:t>Bail</a:t>
            </a:r>
          </a:p>
        </p:txBody>
      </p:sp>
      <p:sp>
        <p:nvSpPr>
          <p:cNvPr id="24579" name="Rectangle 3">
            <a:extLst>
              <a:ext uri="{FF2B5EF4-FFF2-40B4-BE49-F238E27FC236}">
                <a16:creationId xmlns:a16="http://schemas.microsoft.com/office/drawing/2014/main" id="{F83294E1-112D-4637-976E-ACD12EFA6462}"/>
              </a:ext>
            </a:extLst>
          </p:cNvPr>
          <p:cNvSpPr>
            <a:spLocks noGrp="1" noChangeArrowheads="1"/>
          </p:cNvSpPr>
          <p:nvPr>
            <p:ph idx="1"/>
          </p:nvPr>
        </p:nvSpPr>
        <p:spPr>
          <a:xfrm>
            <a:off x="457200" y="1793875"/>
            <a:ext cx="8229600" cy="4530725"/>
          </a:xfrm>
        </p:spPr>
        <p:txBody>
          <a:bodyPr>
            <a:normAutofit/>
          </a:bodyPr>
          <a:lstStyle/>
          <a:p>
            <a:r>
              <a:rPr lang="en-US" altLang="en-US" dirty="0"/>
              <a:t>For most offenses, prosecutors and judges have wide amount of discretion.</a:t>
            </a:r>
          </a:p>
          <a:p>
            <a:r>
              <a:rPr lang="en-US" altLang="en-US" dirty="0"/>
              <a:t>Once danger to community and flight possibility are accounted for, race does not seem to factor into bail decisions.</a:t>
            </a:r>
          </a:p>
          <a:p>
            <a:pPr lvl="1"/>
            <a:r>
              <a:rPr lang="en-US" altLang="en-US" dirty="0"/>
              <a:t>Race does relate in other ways.</a:t>
            </a:r>
          </a:p>
        </p:txBody>
      </p:sp>
      <p:sp>
        <p:nvSpPr>
          <p:cNvPr id="3" name="Slide Number Placeholder 2"/>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35768223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Bail</a:t>
            </a:r>
            <a:endParaRPr lang="en-US" dirty="0"/>
          </a:p>
        </p:txBody>
      </p:sp>
      <p:sp>
        <p:nvSpPr>
          <p:cNvPr id="4" name="Content Placeholder 3"/>
          <p:cNvSpPr>
            <a:spLocks noGrp="1"/>
          </p:cNvSpPr>
          <p:nvPr>
            <p:ph idx="1"/>
          </p:nvPr>
        </p:nvSpPr>
        <p:spPr/>
        <p:txBody>
          <a:bodyPr/>
          <a:lstStyle/>
          <a:p>
            <a:r>
              <a:rPr lang="en-US" altLang="en-US" dirty="0" err="1"/>
              <a:t>Albonetti</a:t>
            </a:r>
            <a:r>
              <a:rPr lang="en-US" altLang="en-US" dirty="0"/>
              <a:t> et al. (1989)</a:t>
            </a:r>
          </a:p>
          <a:p>
            <a:pPr lvl="1"/>
            <a:r>
              <a:rPr lang="en-US" altLang="en-US" dirty="0"/>
              <a:t>Found that, in general, white defendants receive better treatment than blacks.</a:t>
            </a:r>
          </a:p>
          <a:p>
            <a:r>
              <a:rPr lang="en-US" altLang="en-US" dirty="0"/>
              <a:t>Walker, </a:t>
            </a:r>
            <a:r>
              <a:rPr lang="en-US" altLang="en-US" dirty="0" err="1"/>
              <a:t>Spohn</a:t>
            </a:r>
            <a:r>
              <a:rPr lang="en-US" altLang="en-US" dirty="0"/>
              <a:t>, and </a:t>
            </a:r>
            <a:r>
              <a:rPr lang="en-US" altLang="en-US" dirty="0" err="1"/>
              <a:t>DeLone</a:t>
            </a:r>
            <a:r>
              <a:rPr lang="en-US" altLang="en-US" dirty="0"/>
              <a:t> (2000)</a:t>
            </a:r>
          </a:p>
          <a:p>
            <a:pPr lvl="1"/>
            <a:r>
              <a:rPr lang="en-US" altLang="en-US" dirty="0"/>
              <a:t>Noted the impossibility of guaranteeing that judges will not take race into account in determining bail</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13884217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161D9625-6353-48E9-9313-92732C83C85C}"/>
              </a:ext>
            </a:extLst>
          </p:cNvPr>
          <p:cNvSpPr>
            <a:spLocks noGrp="1" noChangeArrowheads="1"/>
          </p:cNvSpPr>
          <p:nvPr>
            <p:ph type="title"/>
          </p:nvPr>
        </p:nvSpPr>
        <p:spPr>
          <a:xfrm>
            <a:off x="457200" y="609600"/>
            <a:ext cx="8229600" cy="1143000"/>
          </a:xfrm>
        </p:spPr>
        <p:txBody>
          <a:bodyPr/>
          <a:lstStyle/>
          <a:p>
            <a:r>
              <a:rPr lang="en-US" altLang="en-US" dirty="0"/>
              <a:t>Jury Selection</a:t>
            </a:r>
          </a:p>
        </p:txBody>
      </p:sp>
      <p:sp>
        <p:nvSpPr>
          <p:cNvPr id="25603" name="Rectangle 3">
            <a:extLst>
              <a:ext uri="{FF2B5EF4-FFF2-40B4-BE49-F238E27FC236}">
                <a16:creationId xmlns:a16="http://schemas.microsoft.com/office/drawing/2014/main" id="{C70DAAA1-6264-4675-93DA-6E4BC5A29F61}"/>
              </a:ext>
            </a:extLst>
          </p:cNvPr>
          <p:cNvSpPr>
            <a:spLocks noGrp="1" noChangeArrowheads="1"/>
          </p:cNvSpPr>
          <p:nvPr>
            <p:ph idx="1"/>
          </p:nvPr>
        </p:nvSpPr>
        <p:spPr>
          <a:xfrm>
            <a:off x="381000" y="1752600"/>
            <a:ext cx="8229600" cy="4525963"/>
          </a:xfrm>
        </p:spPr>
        <p:txBody>
          <a:bodyPr>
            <a:normAutofit/>
          </a:bodyPr>
          <a:lstStyle/>
          <a:p>
            <a:r>
              <a:rPr lang="en-US" altLang="en-US" dirty="0"/>
              <a:t>Historically, laws have tried to entrench racial discrimination into the jury selection process</a:t>
            </a:r>
          </a:p>
          <a:p>
            <a:pPr lvl="1"/>
            <a:r>
              <a:rPr lang="en-US" altLang="en-US" i="1" dirty="0"/>
              <a:t>Strauder v. West Virginia</a:t>
            </a:r>
            <a:r>
              <a:rPr lang="en-US" altLang="en-US" dirty="0"/>
              <a:t> (1880)</a:t>
            </a:r>
            <a:endParaRPr lang="en-US" altLang="en-US" i="1" dirty="0"/>
          </a:p>
          <a:p>
            <a:r>
              <a:rPr lang="en-US" altLang="en-US" dirty="0"/>
              <a:t>Since the mid-1930s, the supreme court has ruled in ways that make racial discrimination during jury selection very difficult.</a:t>
            </a:r>
          </a:p>
        </p:txBody>
      </p:sp>
      <p:sp>
        <p:nvSpPr>
          <p:cNvPr id="3" name="Slide Number Placeholder 2"/>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37120644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Jury Selection</a:t>
            </a:r>
            <a:endParaRPr lang="en-US" dirty="0"/>
          </a:p>
        </p:txBody>
      </p:sp>
      <p:sp>
        <p:nvSpPr>
          <p:cNvPr id="4" name="Content Placeholder 3"/>
          <p:cNvSpPr>
            <a:spLocks noGrp="1"/>
          </p:cNvSpPr>
          <p:nvPr>
            <p:ph idx="1"/>
          </p:nvPr>
        </p:nvSpPr>
        <p:spPr/>
        <p:txBody>
          <a:bodyPr/>
          <a:lstStyle/>
          <a:p>
            <a:r>
              <a:rPr lang="en-US" altLang="en-US" dirty="0"/>
              <a:t>Walker et. al. (2000) </a:t>
            </a:r>
          </a:p>
          <a:p>
            <a:pPr lvl="1"/>
            <a:r>
              <a:rPr lang="en-US" altLang="en-US" dirty="0"/>
              <a:t>Contend that drawing from DMV or property tax records may seem to be objective, but still poses problems for minorities</a:t>
            </a:r>
          </a:p>
          <a:p>
            <a:r>
              <a:rPr lang="en-US" altLang="en-US" dirty="0"/>
              <a:t>Attorneys able to use peremptory challenges</a:t>
            </a:r>
          </a:p>
          <a:p>
            <a:pPr lvl="1"/>
            <a:r>
              <a:rPr lang="en-US" altLang="en-US" dirty="0"/>
              <a:t>Court initially unwilling to restrict right to use them</a:t>
            </a:r>
          </a:p>
          <a:p>
            <a:pPr lvl="1"/>
            <a:r>
              <a:rPr lang="en-US" altLang="en-US" dirty="0"/>
              <a:t>View changed in </a:t>
            </a:r>
            <a:r>
              <a:rPr lang="en-US" altLang="en-US" i="1" dirty="0"/>
              <a:t>Batson v. Kentucky</a:t>
            </a:r>
            <a:r>
              <a:rPr lang="en-US" altLang="en-US" dirty="0"/>
              <a:t> (1986)</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26006226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FB9327B0-C057-48D3-A17C-DAA531F120C2}"/>
              </a:ext>
            </a:extLst>
          </p:cNvPr>
          <p:cNvSpPr>
            <a:spLocks noGrp="1" noChangeArrowheads="1"/>
          </p:cNvSpPr>
          <p:nvPr>
            <p:ph type="title"/>
          </p:nvPr>
        </p:nvSpPr>
        <p:spPr>
          <a:xfrm>
            <a:off x="457200" y="609600"/>
            <a:ext cx="8229600" cy="1143000"/>
          </a:xfrm>
        </p:spPr>
        <p:txBody>
          <a:bodyPr/>
          <a:lstStyle/>
          <a:p>
            <a:r>
              <a:rPr lang="en-US" altLang="en-US" dirty="0"/>
              <a:t>Conviction and Sentencing</a:t>
            </a:r>
          </a:p>
        </p:txBody>
      </p:sp>
      <p:sp>
        <p:nvSpPr>
          <p:cNvPr id="26627" name="Rectangle 3">
            <a:extLst>
              <a:ext uri="{FF2B5EF4-FFF2-40B4-BE49-F238E27FC236}">
                <a16:creationId xmlns:a16="http://schemas.microsoft.com/office/drawing/2014/main" id="{DA3667CD-ADEC-483B-B96A-89E946E5767B}"/>
              </a:ext>
            </a:extLst>
          </p:cNvPr>
          <p:cNvSpPr>
            <a:spLocks noGrp="1" noChangeArrowheads="1"/>
          </p:cNvSpPr>
          <p:nvPr>
            <p:ph idx="1"/>
          </p:nvPr>
        </p:nvSpPr>
        <p:spPr>
          <a:xfrm>
            <a:off x="457200" y="1752600"/>
            <a:ext cx="8229600" cy="4525963"/>
          </a:xfrm>
        </p:spPr>
        <p:txBody>
          <a:bodyPr>
            <a:normAutofit/>
          </a:bodyPr>
          <a:lstStyle/>
          <a:p>
            <a:pPr>
              <a:lnSpc>
                <a:spcPct val="90000"/>
              </a:lnSpc>
            </a:pPr>
            <a:r>
              <a:rPr lang="en-US" altLang="en-US" dirty="0"/>
              <a:t>Research on conviction rates suggests blacks tend to be convicted less than whites (</a:t>
            </a:r>
            <a:r>
              <a:rPr lang="en-US" altLang="en-US" dirty="0" err="1"/>
              <a:t>Petersilia</a:t>
            </a:r>
            <a:r>
              <a:rPr lang="en-US" altLang="en-US" dirty="0"/>
              <a:t>, 1983; </a:t>
            </a:r>
            <a:r>
              <a:rPr lang="en-US" altLang="en-US" dirty="0" err="1"/>
              <a:t>Wilbanks</a:t>
            </a:r>
            <a:r>
              <a:rPr lang="en-US" altLang="en-US" dirty="0"/>
              <a:t>, 1987).</a:t>
            </a:r>
          </a:p>
          <a:p>
            <a:pPr>
              <a:lnSpc>
                <a:spcPct val="90000"/>
              </a:lnSpc>
            </a:pPr>
            <a:r>
              <a:rPr lang="en-US" altLang="en-US" dirty="0"/>
              <a:t>Hagan and </a:t>
            </a:r>
            <a:r>
              <a:rPr lang="en-US" altLang="en-US" dirty="0" err="1"/>
              <a:t>Bumiller</a:t>
            </a:r>
            <a:r>
              <a:rPr lang="en-US" altLang="en-US" dirty="0"/>
              <a:t> (1983)</a:t>
            </a:r>
          </a:p>
          <a:p>
            <a:pPr lvl="1">
              <a:lnSpc>
                <a:spcPct val="90000"/>
              </a:lnSpc>
            </a:pPr>
            <a:r>
              <a:rPr lang="en-US" altLang="en-US" dirty="0"/>
              <a:t>Found prior arrest record was more of a significant factor at sentencing than race </a:t>
            </a:r>
          </a:p>
          <a:p>
            <a:pPr>
              <a:lnSpc>
                <a:spcPct val="90000"/>
              </a:lnSpc>
            </a:pPr>
            <a:r>
              <a:rPr lang="en-US" altLang="en-US" dirty="0"/>
              <a:t>Racial disparities in sentencing found to be the result of disproportionate representation of minorities in officially processed criminal activities.</a:t>
            </a:r>
          </a:p>
          <a:p>
            <a:pPr lvl="1">
              <a:lnSpc>
                <a:spcPct val="90000"/>
              </a:lnSpc>
            </a:pPr>
            <a:r>
              <a:rPr lang="en-US" altLang="en-US" dirty="0"/>
              <a:t>Giving them longer criminal histories</a:t>
            </a:r>
          </a:p>
          <a:p>
            <a:pPr>
              <a:lnSpc>
                <a:spcPct val="90000"/>
              </a:lnSpc>
            </a:pPr>
            <a:endParaRPr lang="en-US" alt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8356742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2E540129-B165-4125-9672-13FFD305FC37}"/>
              </a:ext>
            </a:extLst>
          </p:cNvPr>
          <p:cNvSpPr>
            <a:spLocks noGrp="1"/>
          </p:cNvSpPr>
          <p:nvPr>
            <p:ph type="title"/>
          </p:nvPr>
        </p:nvSpPr>
        <p:spPr>
          <a:xfrm>
            <a:off x="457200" y="685800"/>
            <a:ext cx="8229600" cy="1143000"/>
          </a:xfrm>
        </p:spPr>
        <p:txBody>
          <a:bodyPr>
            <a:normAutofit/>
          </a:bodyPr>
          <a:lstStyle/>
          <a:p>
            <a:r>
              <a:rPr lang="en-US" altLang="en-US" dirty="0"/>
              <a:t>Conviction, Sentencing, </a:t>
            </a:r>
            <a:br>
              <a:rPr lang="en-US" altLang="en-US" dirty="0"/>
            </a:br>
            <a:r>
              <a:rPr lang="en-US" altLang="en-US" dirty="0"/>
              <a:t>Economic &amp; Social Factors</a:t>
            </a:r>
          </a:p>
        </p:txBody>
      </p:sp>
      <p:sp>
        <p:nvSpPr>
          <p:cNvPr id="27651" name="Content Placeholder 2">
            <a:extLst>
              <a:ext uri="{FF2B5EF4-FFF2-40B4-BE49-F238E27FC236}">
                <a16:creationId xmlns:a16="http://schemas.microsoft.com/office/drawing/2014/main" id="{64EEFB91-2D6B-4027-8BA4-B92BF7F2F707}"/>
              </a:ext>
            </a:extLst>
          </p:cNvPr>
          <p:cNvSpPr>
            <a:spLocks noGrp="1"/>
          </p:cNvSpPr>
          <p:nvPr>
            <p:ph idx="1"/>
          </p:nvPr>
        </p:nvSpPr>
        <p:spPr>
          <a:xfrm>
            <a:off x="457200" y="1828800"/>
            <a:ext cx="8229600" cy="4419600"/>
          </a:xfrm>
        </p:spPr>
        <p:txBody>
          <a:bodyPr>
            <a:normAutofit/>
          </a:bodyPr>
          <a:lstStyle/>
          <a:p>
            <a:r>
              <a:rPr lang="en-US" altLang="en-US" dirty="0"/>
              <a:t>Research focusing on determinate sentencing has shown racial disparity in sentencing is not the result of discrimination (Klein, Petersilia, &amp; Turner, 1990).</a:t>
            </a:r>
          </a:p>
        </p:txBody>
      </p:sp>
      <p:sp>
        <p:nvSpPr>
          <p:cNvPr id="3" name="Slide Number Placeholder 2"/>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1801755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1">
            <a:extLst>
              <a:ext uri="{FF2B5EF4-FFF2-40B4-BE49-F238E27FC236}">
                <a16:creationId xmlns:a16="http://schemas.microsoft.com/office/drawing/2014/main" id="{24E31950-FE55-4F65-BF54-86940B4CDC76}"/>
              </a:ext>
            </a:extLst>
          </p:cNvPr>
          <p:cNvSpPr>
            <a:spLocks noGrp="1" noChangeArrowheads="1"/>
          </p:cNvSpPr>
          <p:nvPr>
            <p:ph type="title"/>
          </p:nvPr>
        </p:nvSpPr>
        <p:spPr>
          <a:xfrm>
            <a:off x="457200" y="609600"/>
            <a:ext cx="8229600" cy="1143000"/>
          </a:xfrm>
        </p:spPr>
        <p:txBody>
          <a:bodyPr/>
          <a:lstStyle/>
          <a:p>
            <a:r>
              <a:rPr lang="en-US" altLang="en-US" dirty="0"/>
              <a:t>Ethical Background</a:t>
            </a:r>
          </a:p>
        </p:txBody>
      </p:sp>
      <p:sp>
        <p:nvSpPr>
          <p:cNvPr id="7" name="Content Placeholder 6">
            <a:extLst>
              <a:ext uri="{FF2B5EF4-FFF2-40B4-BE49-F238E27FC236}">
                <a16:creationId xmlns:a16="http://schemas.microsoft.com/office/drawing/2014/main" id="{C4087769-1DD5-4271-917D-120292DDD2E5}"/>
              </a:ext>
            </a:extLst>
          </p:cNvPr>
          <p:cNvSpPr>
            <a:spLocks noGrp="1"/>
          </p:cNvSpPr>
          <p:nvPr>
            <p:ph idx="1"/>
          </p:nvPr>
        </p:nvSpPr>
        <p:spPr>
          <a:xfrm>
            <a:off x="457200" y="1742567"/>
            <a:ext cx="8229600" cy="4495800"/>
          </a:xfrm>
        </p:spPr>
        <p:txBody>
          <a:bodyPr rtlCol="0">
            <a:noAutofit/>
          </a:bodyPr>
          <a:lstStyle/>
          <a:p>
            <a:pPr fontAlgn="auto">
              <a:spcBef>
                <a:spcPct val="50000"/>
              </a:spcBef>
              <a:spcAft>
                <a:spcPts val="0"/>
              </a:spcAft>
              <a:defRPr/>
            </a:pPr>
            <a:r>
              <a:rPr lang="en-US" dirty="0"/>
              <a:t>It is generally agreed that discrimination based on ethnic origin is morally wrong and in violation of the principle of equality.</a:t>
            </a:r>
          </a:p>
          <a:p>
            <a:pPr fontAlgn="auto">
              <a:spcBef>
                <a:spcPct val="50000"/>
              </a:spcBef>
              <a:spcAft>
                <a:spcPts val="0"/>
              </a:spcAft>
              <a:defRPr/>
            </a:pPr>
            <a:r>
              <a:rPr lang="en-US" i="1" dirty="0"/>
              <a:t>Race</a:t>
            </a:r>
          </a:p>
          <a:p>
            <a:pPr lvl="1" fontAlgn="auto">
              <a:spcBef>
                <a:spcPct val="50000"/>
              </a:spcBef>
              <a:spcAft>
                <a:spcPts val="0"/>
              </a:spcAft>
              <a:defRPr/>
            </a:pPr>
            <a:r>
              <a:rPr lang="en-US" i="1" dirty="0"/>
              <a:t>R</a:t>
            </a:r>
            <a:r>
              <a:rPr lang="en-US" dirty="0"/>
              <a:t>efers to groups of persons who are relatively alike in their biological inheritance and are distinct from other groups (American Anthropological Association, 1997)</a:t>
            </a:r>
          </a:p>
          <a:p>
            <a:pPr fontAlgn="auto">
              <a:spcAft>
                <a:spcPts val="0"/>
              </a:spcAft>
              <a:defRPr/>
            </a:pPr>
            <a:r>
              <a:rPr lang="en-US" i="1" dirty="0"/>
              <a:t>Ethnicity </a:t>
            </a:r>
            <a:endParaRPr lang="en-US" dirty="0"/>
          </a:p>
          <a:p>
            <a:pPr lvl="1" fontAlgn="auto">
              <a:spcAft>
                <a:spcPts val="0"/>
              </a:spcAft>
              <a:defRPr/>
            </a:pPr>
            <a:r>
              <a:rPr lang="en-US" dirty="0"/>
              <a:t>Cultural phenomenon referring to a person’s identification with a particular cultural group (</a:t>
            </a:r>
            <a:r>
              <a:rPr lang="en-US" dirty="0" err="1"/>
              <a:t>Hinman</a:t>
            </a:r>
            <a:r>
              <a:rPr lang="en-US" dirty="0"/>
              <a:t>, 1998)</a:t>
            </a:r>
          </a:p>
          <a:p>
            <a:pPr fontAlgn="auto">
              <a:spcBef>
                <a:spcPct val="50000"/>
              </a:spcBef>
              <a:spcAft>
                <a:spcPts val="0"/>
              </a:spcAft>
              <a:buFont typeface="Wingdings" pitchFamily="2" charset="2"/>
              <a:buChar char="§"/>
              <a:defRPr/>
            </a:pPr>
            <a:endParaRPr lang="en-US" sz="2000" dirty="0">
              <a:effectLst>
                <a:outerShdw blurRad="38100" dist="38100" dir="2700000" algn="tl">
                  <a:srgbClr val="000000">
                    <a:alpha val="43137"/>
                  </a:srgbClr>
                </a:outerShdw>
              </a:effectLst>
            </a:endParaRPr>
          </a:p>
          <a:p>
            <a:pPr fontAlgn="auto">
              <a:spcAft>
                <a:spcPts val="0"/>
              </a:spcAft>
              <a:buFont typeface="Wingdings" pitchFamily="2" charset="2"/>
              <a:buNone/>
              <a:defRPr/>
            </a:pPr>
            <a:endParaRPr lang="en-US" sz="20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092250965"/>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Conviction, Sentencing, </a:t>
            </a:r>
            <a:br>
              <a:rPr lang="en-US" altLang="en-US" dirty="0"/>
            </a:br>
            <a:r>
              <a:rPr lang="en-US" altLang="en-US" dirty="0"/>
              <a:t>Economic &amp; Social Factors</a:t>
            </a:r>
            <a:endParaRPr lang="en-US" dirty="0"/>
          </a:p>
        </p:txBody>
      </p:sp>
      <p:sp>
        <p:nvSpPr>
          <p:cNvPr id="4" name="Content Placeholder 3"/>
          <p:cNvSpPr>
            <a:spLocks noGrp="1"/>
          </p:cNvSpPr>
          <p:nvPr>
            <p:ph idx="1"/>
          </p:nvPr>
        </p:nvSpPr>
        <p:spPr>
          <a:xfrm>
            <a:off x="457200" y="2133600"/>
            <a:ext cx="8229600" cy="4222750"/>
          </a:xfrm>
        </p:spPr>
        <p:txBody>
          <a:bodyPr>
            <a:normAutofit lnSpcReduction="10000"/>
          </a:bodyPr>
          <a:lstStyle/>
          <a:p>
            <a:r>
              <a:rPr lang="en-US" altLang="en-US" dirty="0"/>
              <a:t>Walker et al. (2000)</a:t>
            </a:r>
          </a:p>
          <a:p>
            <a:pPr lvl="1"/>
            <a:r>
              <a:rPr lang="en-US" altLang="en-US" dirty="0"/>
              <a:t>Large economic gap exists between white Americans and minorities.</a:t>
            </a:r>
          </a:p>
          <a:p>
            <a:pPr lvl="2"/>
            <a:r>
              <a:rPr lang="en-US" altLang="en-US" dirty="0"/>
              <a:t>Believed to be a factor in sentencing</a:t>
            </a:r>
          </a:p>
          <a:p>
            <a:pPr lvl="1"/>
            <a:r>
              <a:rPr lang="en-US" altLang="en-US" dirty="0"/>
              <a:t>Last 20 years has seen considerable growth in the number of very poor.</a:t>
            </a:r>
          </a:p>
          <a:p>
            <a:pPr lvl="1"/>
            <a:r>
              <a:rPr lang="en-GB" dirty="0"/>
              <a:t>In 2016, the median household income for Whites was $65,041, for Blacks $39,490, and for Hispanics $47,675 (</a:t>
            </a:r>
            <a:r>
              <a:rPr lang="en-GB" dirty="0" err="1"/>
              <a:t>Statistica</a:t>
            </a:r>
            <a:r>
              <a:rPr lang="en-GB" dirty="0"/>
              <a:t>).</a:t>
            </a:r>
            <a:endParaRPr lang="en-US" dirty="0"/>
          </a:p>
          <a:p>
            <a:r>
              <a:rPr lang="en-US" altLang="en-US" dirty="0"/>
              <a:t>Economic and social factors also come into play through post release penalties</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37328715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A18CA4F5-525C-4920-BCED-5EB9433C49D2}"/>
              </a:ext>
            </a:extLst>
          </p:cNvPr>
          <p:cNvSpPr>
            <a:spLocks noGrp="1" noChangeArrowheads="1"/>
          </p:cNvSpPr>
          <p:nvPr>
            <p:ph type="title"/>
          </p:nvPr>
        </p:nvSpPr>
        <p:spPr>
          <a:xfrm>
            <a:off x="457200" y="685800"/>
            <a:ext cx="8229600" cy="1143000"/>
          </a:xfrm>
        </p:spPr>
        <p:txBody>
          <a:bodyPr/>
          <a:lstStyle/>
          <a:p>
            <a:r>
              <a:rPr lang="en-US" altLang="en-US" dirty="0"/>
              <a:t>Imprisonment Disparities</a:t>
            </a:r>
          </a:p>
        </p:txBody>
      </p:sp>
      <p:sp>
        <p:nvSpPr>
          <p:cNvPr id="28675" name="Rectangle 3">
            <a:extLst>
              <a:ext uri="{FF2B5EF4-FFF2-40B4-BE49-F238E27FC236}">
                <a16:creationId xmlns:a16="http://schemas.microsoft.com/office/drawing/2014/main" id="{A4471E01-676F-4340-8AB5-D5388A1A2E19}"/>
              </a:ext>
            </a:extLst>
          </p:cNvPr>
          <p:cNvSpPr>
            <a:spLocks noGrp="1" noChangeArrowheads="1"/>
          </p:cNvSpPr>
          <p:nvPr>
            <p:ph idx="1"/>
          </p:nvPr>
        </p:nvSpPr>
        <p:spPr>
          <a:xfrm>
            <a:off x="457200" y="1752600"/>
            <a:ext cx="8229600" cy="4525963"/>
          </a:xfrm>
        </p:spPr>
        <p:txBody>
          <a:bodyPr>
            <a:normAutofit/>
          </a:bodyPr>
          <a:lstStyle/>
          <a:p>
            <a:r>
              <a:rPr lang="en-US" altLang="en-US" dirty="0"/>
              <a:t>At year end 2013, there were estimated 1,574,700 federal and state prisoners.</a:t>
            </a:r>
          </a:p>
          <a:p>
            <a:r>
              <a:rPr lang="en-US" altLang="en-US" dirty="0"/>
              <a:t>At the end of 2016, there were:</a:t>
            </a:r>
          </a:p>
          <a:p>
            <a:pPr lvl="1"/>
            <a:r>
              <a:rPr lang="en-US" altLang="en-US" dirty="0"/>
              <a:t>About 1,504,400 federal and state prisoners (down 1%) </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30387460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Imprisonment Disparities</a:t>
            </a:r>
            <a:endParaRPr lang="en-US" dirty="0"/>
          </a:p>
        </p:txBody>
      </p:sp>
      <p:sp>
        <p:nvSpPr>
          <p:cNvPr id="4" name="Content Placeholder 3"/>
          <p:cNvSpPr>
            <a:spLocks noGrp="1"/>
          </p:cNvSpPr>
          <p:nvPr>
            <p:ph idx="1"/>
          </p:nvPr>
        </p:nvSpPr>
        <p:spPr>
          <a:xfrm>
            <a:off x="457200" y="2133600"/>
            <a:ext cx="8229600" cy="4222750"/>
          </a:xfrm>
        </p:spPr>
        <p:txBody>
          <a:bodyPr>
            <a:normAutofit lnSpcReduction="10000"/>
          </a:bodyPr>
          <a:lstStyle/>
          <a:p>
            <a:pPr marL="342900" lvl="1" indent="-342900">
              <a:buFont typeface="Arial" pitchFamily="34" charset="0"/>
              <a:buChar char="•"/>
            </a:pPr>
            <a:r>
              <a:rPr lang="en-US" altLang="en-US" dirty="0"/>
              <a:t>Midyear 2016 there were about 740,700 prisoners in jails</a:t>
            </a:r>
          </a:p>
          <a:p>
            <a:pPr lvl="1"/>
            <a:r>
              <a:rPr lang="en-US" altLang="en-US" dirty="0"/>
              <a:t>The rate for Blacks was 599 per 100,000 population</a:t>
            </a:r>
          </a:p>
          <a:p>
            <a:pPr lvl="1"/>
            <a:r>
              <a:rPr lang="en-US" altLang="en-US" dirty="0"/>
              <a:t>The rate for Whites was 171 per 1000,000 population</a:t>
            </a:r>
          </a:p>
          <a:p>
            <a:r>
              <a:rPr lang="en-US" altLang="en-US" dirty="0"/>
              <a:t>For males with sentences of 1+ year in state or federal facilities in 2016 (Carson): </a:t>
            </a:r>
          </a:p>
          <a:p>
            <a:pPr lvl="1"/>
            <a:r>
              <a:rPr lang="en-US" altLang="en-US" dirty="0"/>
              <a:t>Incarceration rate for black males was 599 per 100,000</a:t>
            </a:r>
          </a:p>
          <a:p>
            <a:pPr lvl="1"/>
            <a:r>
              <a:rPr lang="en-US" altLang="en-US" dirty="0"/>
              <a:t>Incarceration rate for Hispanic males was 856 per 100,000</a:t>
            </a:r>
          </a:p>
          <a:p>
            <a:pPr lvl="1"/>
            <a:r>
              <a:rPr lang="en-US" altLang="en-US" dirty="0"/>
              <a:t>Incarceration rate for white males was 274 per 100,000</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16753284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5F4A8C20-E836-4607-84FB-BA8DAECEF028}"/>
              </a:ext>
            </a:extLst>
          </p:cNvPr>
          <p:cNvSpPr>
            <a:spLocks noGrp="1"/>
          </p:cNvSpPr>
          <p:nvPr>
            <p:ph type="title"/>
          </p:nvPr>
        </p:nvSpPr>
        <p:spPr>
          <a:xfrm>
            <a:off x="457200" y="609600"/>
            <a:ext cx="8229600" cy="1143000"/>
          </a:xfrm>
        </p:spPr>
        <p:txBody>
          <a:bodyPr/>
          <a:lstStyle/>
          <a:p>
            <a:r>
              <a:rPr lang="en-US" altLang="en-US" dirty="0"/>
              <a:t>Imprisonment Disparities</a:t>
            </a:r>
          </a:p>
        </p:txBody>
      </p:sp>
      <p:sp>
        <p:nvSpPr>
          <p:cNvPr id="29699" name="Content Placeholder 2">
            <a:extLst>
              <a:ext uri="{FF2B5EF4-FFF2-40B4-BE49-F238E27FC236}">
                <a16:creationId xmlns:a16="http://schemas.microsoft.com/office/drawing/2014/main" id="{47E1ABAF-0570-4C04-B9B3-B59BE3D272FD}"/>
              </a:ext>
            </a:extLst>
          </p:cNvPr>
          <p:cNvSpPr>
            <a:spLocks noGrp="1"/>
          </p:cNvSpPr>
          <p:nvPr>
            <p:ph idx="1"/>
          </p:nvPr>
        </p:nvSpPr>
        <p:spPr>
          <a:xfrm>
            <a:off x="457200" y="1752600"/>
            <a:ext cx="8229600" cy="4525963"/>
          </a:xfrm>
        </p:spPr>
        <p:txBody>
          <a:bodyPr>
            <a:normAutofit lnSpcReduction="10000"/>
          </a:bodyPr>
          <a:lstStyle/>
          <a:p>
            <a:r>
              <a:rPr lang="en-US" altLang="en-US" dirty="0"/>
              <a:t>U.S. Sentencing Commission (Doerner &amp; Demuth, 2009)</a:t>
            </a:r>
          </a:p>
          <a:p>
            <a:pPr lvl="1"/>
            <a:r>
              <a:rPr lang="en-US" altLang="en-US" dirty="0"/>
              <a:t>Found male Hispanics and Blacks received harsher sentences in federal court than Whites</a:t>
            </a:r>
          </a:p>
          <a:p>
            <a:pPr lvl="1"/>
            <a:r>
              <a:rPr lang="en-US" altLang="en-US" dirty="0"/>
              <a:t>Young Hispanic males had highest odds of being incarcerated.</a:t>
            </a:r>
          </a:p>
          <a:p>
            <a:r>
              <a:rPr lang="en-US" altLang="en-US" dirty="0"/>
              <a:t>U.S. Sentencing Commission (2017)</a:t>
            </a:r>
          </a:p>
          <a:p>
            <a:pPr lvl="1"/>
            <a:r>
              <a:rPr lang="en-US" altLang="en-US" dirty="0"/>
              <a:t>Black male offenders received longer sentences than similar white male offenders.</a:t>
            </a:r>
          </a:p>
          <a:p>
            <a:pPr lvl="1"/>
            <a:r>
              <a:rPr lang="en-US" altLang="en-US" dirty="0"/>
              <a:t>In 2012</a:t>
            </a:r>
            <a:r>
              <a:rPr lang="en-US" altLang="en-US" dirty="0">
                <a:latin typeface="Arial" panose="020B0604020202020204" pitchFamily="34" charset="0"/>
                <a:cs typeface="Arial" panose="020B0604020202020204" pitchFamily="34" charset="0"/>
              </a:rPr>
              <a:t>–</a:t>
            </a:r>
            <a:r>
              <a:rPr lang="en-US" altLang="en-US" dirty="0"/>
              <a:t>1016, sentences for Blacks were 19.1% longer than for similarly situated Whites. Individual criminal history of violence did not explain this disparity.</a:t>
            </a:r>
          </a:p>
          <a:p>
            <a:pPr lvl="1"/>
            <a:endParaRPr lang="en-US" alt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4468615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5F4A8C20-E836-4607-84FB-BA8DAECEF028}"/>
              </a:ext>
            </a:extLst>
          </p:cNvPr>
          <p:cNvSpPr>
            <a:spLocks noGrp="1"/>
          </p:cNvSpPr>
          <p:nvPr>
            <p:ph type="title"/>
          </p:nvPr>
        </p:nvSpPr>
        <p:spPr>
          <a:xfrm>
            <a:off x="457200" y="609600"/>
            <a:ext cx="8229600" cy="1143000"/>
          </a:xfrm>
        </p:spPr>
        <p:txBody>
          <a:bodyPr/>
          <a:lstStyle/>
          <a:p>
            <a:r>
              <a:rPr lang="en-US" altLang="en-US"/>
              <a:t>Imprisonment Disparities</a:t>
            </a:r>
          </a:p>
        </p:txBody>
      </p:sp>
      <p:sp>
        <p:nvSpPr>
          <p:cNvPr id="29699" name="Content Placeholder 2">
            <a:extLst>
              <a:ext uri="{FF2B5EF4-FFF2-40B4-BE49-F238E27FC236}">
                <a16:creationId xmlns:a16="http://schemas.microsoft.com/office/drawing/2014/main" id="{47E1ABAF-0570-4C04-B9B3-B59BE3D272FD}"/>
              </a:ext>
            </a:extLst>
          </p:cNvPr>
          <p:cNvSpPr>
            <a:spLocks noGrp="1"/>
          </p:cNvSpPr>
          <p:nvPr>
            <p:ph idx="1"/>
          </p:nvPr>
        </p:nvSpPr>
        <p:spPr>
          <a:xfrm>
            <a:off x="457200" y="1752600"/>
            <a:ext cx="8229600" cy="4525963"/>
          </a:xfrm>
        </p:spPr>
        <p:txBody>
          <a:bodyPr>
            <a:normAutofit/>
          </a:bodyPr>
          <a:lstStyle/>
          <a:p>
            <a:r>
              <a:rPr lang="en-US" altLang="en-US" dirty="0"/>
              <a:t>Blumstein (1982)</a:t>
            </a:r>
          </a:p>
          <a:p>
            <a:pPr lvl="1"/>
            <a:r>
              <a:rPr lang="en-US" altLang="en-US" dirty="0"/>
              <a:t>Concluded that between 1979 and 1991, there was an enormous growth in the rate of imprisonment, and it tripled between 1975 and 1990</a:t>
            </a:r>
          </a:p>
          <a:p>
            <a:r>
              <a:rPr lang="en-US" altLang="en-US" dirty="0"/>
              <a:t>Blumstein (1993)</a:t>
            </a:r>
          </a:p>
          <a:p>
            <a:pPr lvl="1"/>
            <a:r>
              <a:rPr lang="en-US" altLang="en-US" dirty="0"/>
              <a:t>Concluded that the War on Drugs contributed to racial disproportionality to a major degree</a:t>
            </a:r>
          </a:p>
          <a:p>
            <a:pPr lvl="1"/>
            <a:endParaRPr lang="en-US" alt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40760885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34F644C1-A5F1-4CB5-A377-134F7DCC44BC}"/>
              </a:ext>
            </a:extLst>
          </p:cNvPr>
          <p:cNvSpPr>
            <a:spLocks noGrp="1" noChangeArrowheads="1"/>
          </p:cNvSpPr>
          <p:nvPr>
            <p:ph type="title"/>
          </p:nvPr>
        </p:nvSpPr>
        <p:spPr>
          <a:xfrm>
            <a:off x="457200" y="685800"/>
            <a:ext cx="8229600" cy="1143000"/>
          </a:xfrm>
        </p:spPr>
        <p:txBody>
          <a:bodyPr/>
          <a:lstStyle/>
          <a:p>
            <a:r>
              <a:rPr lang="en-US" altLang="en-US"/>
              <a:t>Death Penalty Disparities</a:t>
            </a:r>
          </a:p>
        </p:txBody>
      </p:sp>
      <p:sp>
        <p:nvSpPr>
          <p:cNvPr id="30723" name="Rectangle 3">
            <a:extLst>
              <a:ext uri="{FF2B5EF4-FFF2-40B4-BE49-F238E27FC236}">
                <a16:creationId xmlns:a16="http://schemas.microsoft.com/office/drawing/2014/main" id="{E079F8C4-1929-4887-8262-96B151CBC0B7}"/>
              </a:ext>
            </a:extLst>
          </p:cNvPr>
          <p:cNvSpPr>
            <a:spLocks noGrp="1" noChangeArrowheads="1"/>
          </p:cNvSpPr>
          <p:nvPr>
            <p:ph idx="1"/>
          </p:nvPr>
        </p:nvSpPr>
        <p:spPr>
          <a:xfrm>
            <a:off x="457200" y="1752600"/>
            <a:ext cx="8229600" cy="5029200"/>
          </a:xfrm>
        </p:spPr>
        <p:txBody>
          <a:bodyPr>
            <a:noAutofit/>
          </a:bodyPr>
          <a:lstStyle/>
          <a:p>
            <a:pPr>
              <a:lnSpc>
                <a:spcPct val="90000"/>
              </a:lnSpc>
            </a:pPr>
            <a:r>
              <a:rPr lang="en-US" altLang="en-US" dirty="0"/>
              <a:t>Historically, race and death penalty have been closely associated.</a:t>
            </a:r>
          </a:p>
          <a:p>
            <a:pPr>
              <a:lnSpc>
                <a:spcPct val="90000"/>
              </a:lnSpc>
            </a:pPr>
            <a:r>
              <a:rPr lang="en-US" altLang="en-US" dirty="0"/>
              <a:t>Baldus et al. (1987)</a:t>
            </a:r>
          </a:p>
          <a:p>
            <a:pPr lvl="1">
              <a:lnSpc>
                <a:spcPct val="90000"/>
              </a:lnSpc>
            </a:pPr>
            <a:r>
              <a:rPr lang="en-US" altLang="en-US" dirty="0"/>
              <a:t>Found pattern of discrimination by race of victim and weaker pattern of discrimination by race of defendant</a:t>
            </a:r>
          </a:p>
          <a:p>
            <a:pPr lvl="1">
              <a:lnSpc>
                <a:spcPct val="90000"/>
              </a:lnSpc>
            </a:pPr>
            <a:r>
              <a:rPr lang="en-US" altLang="en-US" dirty="0"/>
              <a:t>Research rejected by Supreme Court in </a:t>
            </a:r>
            <a:r>
              <a:rPr lang="en-US" altLang="en-US" i="1" dirty="0" err="1"/>
              <a:t>McClesky</a:t>
            </a:r>
            <a:r>
              <a:rPr lang="en-US" altLang="en-US" i="1" dirty="0"/>
              <a:t> v. Kemp</a:t>
            </a:r>
            <a:r>
              <a:rPr lang="en-US" altLang="en-US" dirty="0"/>
              <a:t> (1987)</a:t>
            </a:r>
          </a:p>
          <a:p>
            <a:pPr>
              <a:lnSpc>
                <a:spcPct val="90000"/>
              </a:lnSpc>
            </a:pPr>
            <a:r>
              <a:rPr lang="en-US" altLang="en-US" dirty="0"/>
              <a:t>Race is a factor in the prosecutor’s decision to seek death penalty as well as imposition of death penalty.	</a:t>
            </a:r>
          </a:p>
          <a:p>
            <a:pPr>
              <a:lnSpc>
                <a:spcPct val="90000"/>
              </a:lnSpc>
            </a:pPr>
            <a:r>
              <a:rPr lang="en-US" altLang="en-US" dirty="0"/>
              <a:t>Race of victim and race of defendant have significant impact on the prosecutor’s decision.</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30849746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D0753A5E-7929-4538-A786-99FAC563685C}"/>
              </a:ext>
            </a:extLst>
          </p:cNvPr>
          <p:cNvSpPr>
            <a:spLocks noGrp="1" noChangeArrowheads="1"/>
          </p:cNvSpPr>
          <p:nvPr>
            <p:ph type="title"/>
          </p:nvPr>
        </p:nvSpPr>
        <p:spPr>
          <a:xfrm>
            <a:off x="457200" y="609600"/>
            <a:ext cx="8229600" cy="1143000"/>
          </a:xfrm>
        </p:spPr>
        <p:txBody>
          <a:bodyPr/>
          <a:lstStyle/>
          <a:p>
            <a:r>
              <a:rPr lang="en-US" altLang="en-US"/>
              <a:t>Death Penalty Disparities</a:t>
            </a:r>
          </a:p>
        </p:txBody>
      </p:sp>
      <p:sp>
        <p:nvSpPr>
          <p:cNvPr id="31747" name="Rectangle 3">
            <a:extLst>
              <a:ext uri="{FF2B5EF4-FFF2-40B4-BE49-F238E27FC236}">
                <a16:creationId xmlns:a16="http://schemas.microsoft.com/office/drawing/2014/main" id="{1E382695-1064-4538-A936-B1545E2E7871}"/>
              </a:ext>
            </a:extLst>
          </p:cNvPr>
          <p:cNvSpPr>
            <a:spLocks noGrp="1" noChangeArrowheads="1"/>
          </p:cNvSpPr>
          <p:nvPr>
            <p:ph idx="1"/>
          </p:nvPr>
        </p:nvSpPr>
        <p:spPr>
          <a:xfrm>
            <a:off x="457200" y="1752600"/>
            <a:ext cx="8229600" cy="5029200"/>
          </a:xfrm>
        </p:spPr>
        <p:txBody>
          <a:bodyPr>
            <a:normAutofit/>
          </a:bodyPr>
          <a:lstStyle/>
          <a:p>
            <a:pPr>
              <a:lnSpc>
                <a:spcPct val="90000"/>
              </a:lnSpc>
            </a:pPr>
            <a:r>
              <a:rPr lang="en-US" altLang="en-US" dirty="0"/>
              <a:t>Blacks murdering Whites are most likely to receive death penalty and any offender murdering a black is least likely to receive the capital punishment.</a:t>
            </a:r>
          </a:p>
          <a:p>
            <a:pPr>
              <a:lnSpc>
                <a:spcPct val="90000"/>
              </a:lnSpc>
            </a:pPr>
            <a:r>
              <a:rPr lang="en-US" altLang="en-US" dirty="0"/>
              <a:t>Substantial difference between white, black &amp; Hispanic views about the death penalty</a:t>
            </a:r>
          </a:p>
          <a:p>
            <a:pPr lvl="1"/>
            <a:r>
              <a:rPr lang="en-US" altLang="en-US" dirty="0"/>
              <a:t>69.8% of Whites and 42.1% of Blacks favored death penalty, according to 2002 General Social Survey (</a:t>
            </a:r>
            <a:r>
              <a:rPr lang="en-US" altLang="en-US" dirty="0" err="1"/>
              <a:t>Barkan</a:t>
            </a:r>
            <a:r>
              <a:rPr lang="en-US" altLang="en-US" dirty="0"/>
              <a:t> &amp; Cohn, 2005).</a:t>
            </a:r>
          </a:p>
          <a:p>
            <a:pPr lvl="1"/>
            <a:r>
              <a:rPr lang="en-US" altLang="en-US" dirty="0"/>
              <a:t>57% of Whites, 29% of Blacks, and 36% of Hispanics favored the death penalty according to a 2016 Pew Research Poll. </a:t>
            </a:r>
          </a:p>
          <a:p>
            <a:pPr lvl="2"/>
            <a:endParaRPr lang="en-US" altLang="en-US" dirty="0"/>
          </a:p>
          <a:p>
            <a:pPr lvl="1">
              <a:lnSpc>
                <a:spcPct val="90000"/>
              </a:lnSpc>
            </a:pPr>
            <a:endParaRPr lang="en-US" alt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26</a:t>
            </a:fld>
            <a:endParaRPr lang="en-US"/>
          </a:p>
        </p:txBody>
      </p:sp>
    </p:spTree>
    <p:extLst>
      <p:ext uri="{BB962C8B-B14F-4D97-AF65-F5344CB8AC3E}">
        <p14:creationId xmlns:p14="http://schemas.microsoft.com/office/powerpoint/2010/main" val="28114166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F3C8D82B-A242-4C65-9DC6-6E07019EBB9D}"/>
              </a:ext>
            </a:extLst>
          </p:cNvPr>
          <p:cNvSpPr>
            <a:spLocks noGrp="1"/>
          </p:cNvSpPr>
          <p:nvPr>
            <p:ph type="title"/>
          </p:nvPr>
        </p:nvSpPr>
        <p:spPr>
          <a:xfrm>
            <a:off x="457200" y="685800"/>
            <a:ext cx="8229600" cy="1143000"/>
          </a:xfrm>
        </p:spPr>
        <p:txBody>
          <a:bodyPr/>
          <a:lstStyle/>
          <a:p>
            <a:r>
              <a:rPr lang="en-US" altLang="en-US"/>
              <a:t>Death Penalty Disparities</a:t>
            </a:r>
          </a:p>
        </p:txBody>
      </p:sp>
      <p:sp>
        <p:nvSpPr>
          <p:cNvPr id="32771" name="Content Placeholder 2">
            <a:extLst>
              <a:ext uri="{FF2B5EF4-FFF2-40B4-BE49-F238E27FC236}">
                <a16:creationId xmlns:a16="http://schemas.microsoft.com/office/drawing/2014/main" id="{99E167E1-400F-40C7-8563-82EC50AF6274}"/>
              </a:ext>
            </a:extLst>
          </p:cNvPr>
          <p:cNvSpPr>
            <a:spLocks noGrp="1"/>
          </p:cNvSpPr>
          <p:nvPr>
            <p:ph idx="1"/>
          </p:nvPr>
        </p:nvSpPr>
        <p:spPr>
          <a:xfrm>
            <a:off x="457200" y="1828800"/>
            <a:ext cx="8229600" cy="4419600"/>
          </a:xfrm>
        </p:spPr>
        <p:txBody>
          <a:bodyPr>
            <a:normAutofit lnSpcReduction="10000"/>
          </a:bodyPr>
          <a:lstStyle/>
          <a:p>
            <a:r>
              <a:rPr lang="en-US" altLang="en-US" dirty="0"/>
              <a:t>Other research shows whites with higher family incomes more likely to support the death penalty than whites from lower-income-earning groups (</a:t>
            </a:r>
            <a:r>
              <a:rPr lang="en-US" altLang="en-US" dirty="0" err="1"/>
              <a:t>Soss</a:t>
            </a:r>
            <a:r>
              <a:rPr lang="en-US" altLang="en-US" dirty="0"/>
              <a:t> et al., 2003).</a:t>
            </a:r>
          </a:p>
          <a:p>
            <a:r>
              <a:rPr lang="en-US" altLang="en-US" dirty="0"/>
              <a:t>Snell (2017) </a:t>
            </a:r>
          </a:p>
          <a:p>
            <a:pPr lvl="1"/>
            <a:r>
              <a:rPr lang="en-US" altLang="en-US" dirty="0"/>
              <a:t>2,881 inmates held under death sentence at year end 2015 represents the 15th consecutive year in which the number or inmates under a death sentence declined.</a:t>
            </a:r>
          </a:p>
          <a:p>
            <a:pPr lvl="2"/>
            <a:r>
              <a:rPr lang="en-US" altLang="en-US" dirty="0"/>
              <a:t>98.4% of inmates on the death row were males, whereas 1.6% were females </a:t>
            </a:r>
          </a:p>
          <a:p>
            <a:r>
              <a:rPr lang="en-US" altLang="en-US" dirty="0"/>
              <a:t>Executions declined from 85 in 2000 to 28 in 2015 (Snell 2017).</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27</a:t>
            </a:fld>
            <a:endParaRPr lang="en-US"/>
          </a:p>
        </p:txBody>
      </p:sp>
    </p:spTree>
    <p:extLst>
      <p:ext uri="{BB962C8B-B14F-4D97-AF65-F5344CB8AC3E}">
        <p14:creationId xmlns:p14="http://schemas.microsoft.com/office/powerpoint/2010/main" val="21693269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F773294F-6D72-470D-9E30-BF18F37B6AC1}"/>
              </a:ext>
            </a:extLst>
          </p:cNvPr>
          <p:cNvSpPr>
            <a:spLocks noGrp="1" noChangeArrowheads="1"/>
          </p:cNvSpPr>
          <p:nvPr>
            <p:ph type="title"/>
          </p:nvPr>
        </p:nvSpPr>
        <p:spPr>
          <a:xfrm>
            <a:off x="457200" y="685800"/>
            <a:ext cx="8229600" cy="1143000"/>
          </a:xfrm>
        </p:spPr>
        <p:txBody>
          <a:bodyPr/>
          <a:lstStyle/>
          <a:p>
            <a:r>
              <a:rPr lang="en-US" altLang="en-US"/>
              <a:t>Hate Crimes</a:t>
            </a:r>
          </a:p>
        </p:txBody>
      </p:sp>
      <p:sp>
        <p:nvSpPr>
          <p:cNvPr id="33795" name="Rectangle 3">
            <a:extLst>
              <a:ext uri="{FF2B5EF4-FFF2-40B4-BE49-F238E27FC236}">
                <a16:creationId xmlns:a16="http://schemas.microsoft.com/office/drawing/2014/main" id="{513173AA-4ABF-44F3-B1CB-EACF8C4AD8AD}"/>
              </a:ext>
            </a:extLst>
          </p:cNvPr>
          <p:cNvSpPr>
            <a:spLocks noGrp="1" noChangeArrowheads="1"/>
          </p:cNvSpPr>
          <p:nvPr>
            <p:ph idx="1"/>
          </p:nvPr>
        </p:nvSpPr>
        <p:spPr>
          <a:xfrm>
            <a:off x="381000" y="1828800"/>
            <a:ext cx="8229600" cy="4724400"/>
          </a:xfrm>
        </p:spPr>
        <p:txBody>
          <a:bodyPr>
            <a:normAutofit/>
          </a:bodyPr>
          <a:lstStyle/>
          <a:p>
            <a:pPr>
              <a:lnSpc>
                <a:spcPct val="90000"/>
              </a:lnSpc>
            </a:pPr>
            <a:r>
              <a:rPr lang="en-US" altLang="en-US" dirty="0"/>
              <a:t>Hate crime statutes fall into two types (Russell 1998: 86)</a:t>
            </a:r>
          </a:p>
          <a:p>
            <a:pPr lvl="1">
              <a:lnSpc>
                <a:spcPct val="90000"/>
              </a:lnSpc>
            </a:pPr>
            <a:r>
              <a:rPr lang="en-US" altLang="en-US" dirty="0"/>
              <a:t>Treated as independent offenses</a:t>
            </a:r>
          </a:p>
          <a:p>
            <a:pPr lvl="1">
              <a:lnSpc>
                <a:spcPct val="90000"/>
              </a:lnSpc>
            </a:pPr>
            <a:r>
              <a:rPr lang="en-US" altLang="en-US" dirty="0"/>
              <a:t>If crime was motivated by bias, the court provides enhanced penalties.</a:t>
            </a:r>
          </a:p>
          <a:p>
            <a:pPr>
              <a:lnSpc>
                <a:spcPct val="90000"/>
              </a:lnSpc>
            </a:pPr>
            <a:r>
              <a:rPr lang="en-US" altLang="en-US" dirty="0"/>
              <a:t>To be successful in a conviction, the prosecutor must establish motive of the accused.</a:t>
            </a:r>
          </a:p>
          <a:p>
            <a:pPr lvl="1">
              <a:lnSpc>
                <a:spcPct val="90000"/>
              </a:lnSpc>
            </a:pPr>
            <a:r>
              <a:rPr lang="en-US" altLang="en-US" dirty="0"/>
              <a:t>Very difficult to do</a:t>
            </a:r>
          </a:p>
          <a:p>
            <a:pPr>
              <a:lnSpc>
                <a:spcPct val="90000"/>
              </a:lnSpc>
            </a:pPr>
            <a:r>
              <a:rPr lang="en-US" altLang="en-US" dirty="0"/>
              <a:t>Data collected under Hate Crime Statistics Act (2014) indicates 48.5% of hate crime incidents motivated by race.</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28</a:t>
            </a:fld>
            <a:endParaRPr lang="en-US"/>
          </a:p>
        </p:txBody>
      </p:sp>
    </p:spTree>
    <p:extLst>
      <p:ext uri="{BB962C8B-B14F-4D97-AF65-F5344CB8AC3E}">
        <p14:creationId xmlns:p14="http://schemas.microsoft.com/office/powerpoint/2010/main" val="25884242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F773294F-6D72-470D-9E30-BF18F37B6AC1}"/>
              </a:ext>
            </a:extLst>
          </p:cNvPr>
          <p:cNvSpPr>
            <a:spLocks noGrp="1" noChangeArrowheads="1"/>
          </p:cNvSpPr>
          <p:nvPr>
            <p:ph type="title"/>
          </p:nvPr>
        </p:nvSpPr>
        <p:spPr>
          <a:xfrm>
            <a:off x="457200" y="685800"/>
            <a:ext cx="8229600" cy="1143000"/>
          </a:xfrm>
        </p:spPr>
        <p:txBody>
          <a:bodyPr/>
          <a:lstStyle/>
          <a:p>
            <a:r>
              <a:rPr lang="en-US" altLang="en-US" dirty="0"/>
              <a:t>Hate Crimes</a:t>
            </a:r>
          </a:p>
        </p:txBody>
      </p:sp>
      <p:sp>
        <p:nvSpPr>
          <p:cNvPr id="33795" name="Rectangle 3">
            <a:extLst>
              <a:ext uri="{FF2B5EF4-FFF2-40B4-BE49-F238E27FC236}">
                <a16:creationId xmlns:a16="http://schemas.microsoft.com/office/drawing/2014/main" id="{513173AA-4ABF-44F3-B1CB-EACF8C4AD8AD}"/>
              </a:ext>
            </a:extLst>
          </p:cNvPr>
          <p:cNvSpPr>
            <a:spLocks noGrp="1" noChangeArrowheads="1"/>
          </p:cNvSpPr>
          <p:nvPr>
            <p:ph idx="1"/>
          </p:nvPr>
        </p:nvSpPr>
        <p:spPr>
          <a:xfrm>
            <a:off x="457200" y="1656334"/>
            <a:ext cx="8229600" cy="4724400"/>
          </a:xfrm>
        </p:spPr>
        <p:txBody>
          <a:bodyPr>
            <a:normAutofit/>
          </a:bodyPr>
          <a:lstStyle/>
          <a:p>
            <a:pPr>
              <a:lnSpc>
                <a:spcPct val="90000"/>
              </a:lnSpc>
            </a:pPr>
            <a:r>
              <a:rPr lang="en-US" altLang="en-US" i="1" dirty="0"/>
              <a:t>2009 Matthew Shepard and James Byrd Jr. Hate Crimes Prevention Act </a:t>
            </a:r>
            <a:r>
              <a:rPr lang="en-US" altLang="en-US" dirty="0"/>
              <a:t>expanded federal definition of hate crimes</a:t>
            </a:r>
          </a:p>
          <a:p>
            <a:pPr lvl="1"/>
            <a:r>
              <a:rPr lang="en-US" dirty="0"/>
              <a:t>Added new federal protections against crimes based on gender, disability, gender identity, or sexual orientation (U.S. Department of Justice: Hate Crime Laws).</a:t>
            </a:r>
          </a:p>
          <a:p>
            <a:r>
              <a:rPr lang="en-US" altLang="en-US" dirty="0"/>
              <a:t>There are now hate crime laws in 45 states and DC.</a:t>
            </a:r>
          </a:p>
          <a:p>
            <a:pPr lvl="1"/>
            <a:r>
              <a:rPr lang="en-US" altLang="en-US" dirty="0"/>
              <a:t>Exceptions: </a:t>
            </a:r>
            <a:r>
              <a:rPr lang="en-GB" dirty="0"/>
              <a:t>Arkansas, Georgia, Indiana, South Carolina and Wyoming (</a:t>
            </a:r>
            <a:r>
              <a:rPr lang="en-GB" dirty="0" err="1"/>
              <a:t>USLegal</a:t>
            </a:r>
            <a:r>
              <a:rPr lang="en-GB" dirty="0"/>
              <a:t>)  </a:t>
            </a:r>
          </a:p>
          <a:p>
            <a:r>
              <a:rPr lang="en-GB" dirty="0"/>
              <a:t>FBI </a:t>
            </a:r>
            <a:r>
              <a:rPr lang="en-GB" i="1" dirty="0"/>
              <a:t>Hate Crimes Statistics </a:t>
            </a:r>
            <a:r>
              <a:rPr lang="en-GB" dirty="0"/>
              <a:t>(2016) found 6,121 single bias-based incidents for 2016, up from 5,928 in 2014.</a:t>
            </a:r>
            <a:endParaRPr lang="en-US" dirty="0"/>
          </a:p>
          <a:p>
            <a:pPr>
              <a:lnSpc>
                <a:spcPct val="90000"/>
              </a:lnSpc>
            </a:pPr>
            <a:endParaRPr lang="en-US" alt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29</a:t>
            </a:fld>
            <a:endParaRPr lang="en-US"/>
          </a:p>
        </p:txBody>
      </p:sp>
    </p:spTree>
    <p:extLst>
      <p:ext uri="{BB962C8B-B14F-4D97-AF65-F5344CB8AC3E}">
        <p14:creationId xmlns:p14="http://schemas.microsoft.com/office/powerpoint/2010/main" val="1497715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7AC26B0C-4945-4EED-B9FF-9840882C12FA}"/>
              </a:ext>
            </a:extLst>
          </p:cNvPr>
          <p:cNvSpPr>
            <a:spLocks noGrp="1"/>
          </p:cNvSpPr>
          <p:nvPr>
            <p:ph type="title"/>
          </p:nvPr>
        </p:nvSpPr>
        <p:spPr>
          <a:xfrm>
            <a:off x="457200" y="609600"/>
            <a:ext cx="8229600" cy="1143000"/>
          </a:xfrm>
        </p:spPr>
        <p:txBody>
          <a:bodyPr/>
          <a:lstStyle/>
          <a:p>
            <a:r>
              <a:rPr lang="en-US" altLang="en-US" dirty="0"/>
              <a:t>Ethical Background</a:t>
            </a:r>
          </a:p>
        </p:txBody>
      </p:sp>
      <p:sp>
        <p:nvSpPr>
          <p:cNvPr id="15363" name="Content Placeholder 3">
            <a:extLst>
              <a:ext uri="{FF2B5EF4-FFF2-40B4-BE49-F238E27FC236}">
                <a16:creationId xmlns:a16="http://schemas.microsoft.com/office/drawing/2014/main" id="{5B30CA1A-7E3B-48D2-99D5-12A5F100ACCF}"/>
              </a:ext>
            </a:extLst>
          </p:cNvPr>
          <p:cNvSpPr>
            <a:spLocks noGrp="1"/>
          </p:cNvSpPr>
          <p:nvPr>
            <p:ph idx="1"/>
          </p:nvPr>
        </p:nvSpPr>
        <p:spPr>
          <a:xfrm>
            <a:off x="457200" y="1752600"/>
            <a:ext cx="8229600" cy="4525963"/>
          </a:xfrm>
        </p:spPr>
        <p:txBody>
          <a:bodyPr>
            <a:normAutofit/>
          </a:bodyPr>
          <a:lstStyle/>
          <a:p>
            <a:pPr fontAlgn="auto">
              <a:spcAft>
                <a:spcPts val="0"/>
              </a:spcAft>
              <a:defRPr/>
            </a:pPr>
            <a:r>
              <a:rPr lang="en-US" i="1" dirty="0"/>
              <a:t>Racism </a:t>
            </a:r>
          </a:p>
          <a:p>
            <a:pPr lvl="1" fontAlgn="auto">
              <a:spcAft>
                <a:spcPts val="0"/>
              </a:spcAft>
              <a:defRPr/>
            </a:pPr>
            <a:r>
              <a:rPr lang="en-US" dirty="0"/>
              <a:t>“Social practices which… attribute merits or allocate values to members of racially categorized groups solely because of their ‘race’” (</a:t>
            </a:r>
            <a:r>
              <a:rPr lang="en-US" dirty="0" err="1"/>
              <a:t>Zatz</a:t>
            </a:r>
            <a:r>
              <a:rPr lang="en-US" dirty="0"/>
              <a:t> &amp; Mann, 1998).</a:t>
            </a:r>
          </a:p>
          <a:p>
            <a:r>
              <a:rPr lang="en-US" altLang="en-US" dirty="0"/>
              <a:t>There are at least three aspects of racism</a:t>
            </a:r>
          </a:p>
          <a:p>
            <a:pPr lvl="1"/>
            <a:r>
              <a:rPr lang="en-US" altLang="en-US" dirty="0"/>
              <a:t>Personal prejudice</a:t>
            </a:r>
          </a:p>
          <a:p>
            <a:pPr lvl="1"/>
            <a:r>
              <a:rPr lang="en-US" altLang="en-US" dirty="0"/>
              <a:t>Ideological racism</a:t>
            </a:r>
          </a:p>
          <a:p>
            <a:pPr lvl="1"/>
            <a:r>
              <a:rPr lang="en-US" altLang="en-US" dirty="0"/>
              <a:t>Institutional racism</a:t>
            </a:r>
          </a:p>
          <a:p>
            <a:pPr lvl="2"/>
            <a:r>
              <a:rPr lang="en-US" altLang="en-US" dirty="0"/>
              <a:t>Petit apartheid</a:t>
            </a:r>
          </a:p>
          <a:p>
            <a:pPr lvl="2"/>
            <a:r>
              <a:rPr lang="en-US" altLang="en-US" dirty="0"/>
              <a:t>Grand apartheid</a:t>
            </a:r>
          </a:p>
          <a:p>
            <a:endParaRPr lang="en-US" alt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40724984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9F915734-1EFC-4F7A-992B-199F94955244}"/>
              </a:ext>
            </a:extLst>
          </p:cNvPr>
          <p:cNvSpPr>
            <a:spLocks noGrp="1" noChangeArrowheads="1"/>
          </p:cNvSpPr>
          <p:nvPr>
            <p:ph type="title"/>
          </p:nvPr>
        </p:nvSpPr>
        <p:spPr>
          <a:xfrm>
            <a:off x="457200" y="685800"/>
            <a:ext cx="8229600" cy="1143000"/>
          </a:xfrm>
        </p:spPr>
        <p:txBody>
          <a:bodyPr rtlCol="0">
            <a:normAutofit fontScale="90000"/>
          </a:bodyPr>
          <a:lstStyle/>
          <a:p>
            <a:pPr fontAlgn="auto">
              <a:spcAft>
                <a:spcPts val="0"/>
              </a:spcAft>
              <a:defRPr/>
            </a:pPr>
            <a:r>
              <a:rPr lang="en-US" altLang="en-US" sz="3600" dirty="0"/>
              <a:t>Explanations of Racial Discrimination in the Criminal Justice System</a:t>
            </a:r>
          </a:p>
        </p:txBody>
      </p:sp>
      <p:sp>
        <p:nvSpPr>
          <p:cNvPr id="34819" name="Rectangle 3">
            <a:extLst>
              <a:ext uri="{FF2B5EF4-FFF2-40B4-BE49-F238E27FC236}">
                <a16:creationId xmlns:a16="http://schemas.microsoft.com/office/drawing/2014/main" id="{2A14DC17-4E34-4148-ABAF-0672EE81824A}"/>
              </a:ext>
            </a:extLst>
          </p:cNvPr>
          <p:cNvSpPr>
            <a:spLocks noGrp="1" noChangeArrowheads="1"/>
          </p:cNvSpPr>
          <p:nvPr>
            <p:ph idx="1"/>
          </p:nvPr>
        </p:nvSpPr>
        <p:spPr>
          <a:xfrm>
            <a:off x="457200" y="1752600"/>
            <a:ext cx="8229600" cy="4572000"/>
          </a:xfrm>
        </p:spPr>
        <p:txBody>
          <a:bodyPr>
            <a:normAutofit/>
          </a:bodyPr>
          <a:lstStyle/>
          <a:p>
            <a:r>
              <a:rPr lang="en-US" altLang="en-US" dirty="0"/>
              <a:t>Most research on racial discrimination draws on consensus and conflict theories to explain discrimination</a:t>
            </a:r>
          </a:p>
          <a:p>
            <a:pPr lvl="1"/>
            <a:r>
              <a:rPr lang="en-US" altLang="en-US" i="1" dirty="0"/>
              <a:t>Consensus view</a:t>
            </a:r>
          </a:p>
          <a:p>
            <a:pPr lvl="2"/>
            <a:r>
              <a:rPr lang="en-US" altLang="en-US" i="1" dirty="0"/>
              <a:t>Individuals share values with the state</a:t>
            </a:r>
          </a:p>
          <a:p>
            <a:pPr lvl="2"/>
            <a:r>
              <a:rPr lang="en-US" altLang="en-US" i="1" dirty="0"/>
              <a:t>State is organized to protect interests of society</a:t>
            </a:r>
          </a:p>
          <a:p>
            <a:pPr lvl="1"/>
            <a:r>
              <a:rPr lang="en-US" altLang="en-US" i="1" dirty="0"/>
              <a:t>Conflict theorists</a:t>
            </a:r>
            <a:endParaRPr lang="en-US" altLang="en-US" dirty="0"/>
          </a:p>
          <a:p>
            <a:pPr lvl="2"/>
            <a:r>
              <a:rPr lang="en-US" altLang="en-US" dirty="0"/>
              <a:t>View society as comprising different groups with competing values</a:t>
            </a:r>
          </a:p>
          <a:p>
            <a:pPr lvl="2"/>
            <a:r>
              <a:rPr lang="en-US" altLang="en-US" dirty="0"/>
              <a:t>Feel that state is organized to protect values of the ruling class </a:t>
            </a:r>
          </a:p>
        </p:txBody>
      </p:sp>
      <p:sp>
        <p:nvSpPr>
          <p:cNvPr id="3" name="Slide Number Placeholder 2"/>
          <p:cNvSpPr>
            <a:spLocks noGrp="1"/>
          </p:cNvSpPr>
          <p:nvPr>
            <p:ph type="sldNum" sz="quarter" idx="12"/>
          </p:nvPr>
        </p:nvSpPr>
        <p:spPr/>
        <p:txBody>
          <a:bodyPr/>
          <a:lstStyle/>
          <a:p>
            <a:fld id="{B6F15528-21DE-4FAA-801E-634DDDAF4B2B}" type="slidenum">
              <a:rPr lang="en-US" smtClean="0"/>
              <a:pPr/>
              <a:t>30</a:t>
            </a:fld>
            <a:endParaRPr lang="en-US"/>
          </a:p>
        </p:txBody>
      </p:sp>
    </p:spTree>
    <p:extLst>
      <p:ext uri="{BB962C8B-B14F-4D97-AF65-F5344CB8AC3E}">
        <p14:creationId xmlns:p14="http://schemas.microsoft.com/office/powerpoint/2010/main" val="25972234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409B8FD6-A53D-489B-B77E-538ADB620F41}"/>
              </a:ext>
            </a:extLst>
          </p:cNvPr>
          <p:cNvSpPr>
            <a:spLocks noGrp="1" noChangeArrowheads="1"/>
          </p:cNvSpPr>
          <p:nvPr>
            <p:ph type="title"/>
          </p:nvPr>
        </p:nvSpPr>
        <p:spPr>
          <a:xfrm>
            <a:off x="457200" y="685800"/>
            <a:ext cx="8229600" cy="1143000"/>
          </a:xfrm>
        </p:spPr>
        <p:txBody>
          <a:bodyPr rtlCol="0">
            <a:normAutofit fontScale="90000"/>
          </a:bodyPr>
          <a:lstStyle/>
          <a:p>
            <a:pPr fontAlgn="auto">
              <a:spcAft>
                <a:spcPts val="0"/>
              </a:spcAft>
              <a:defRPr/>
            </a:pPr>
            <a:r>
              <a:rPr lang="en-US" altLang="en-US" sz="3600" dirty="0"/>
              <a:t>Explanations of Racial Discrimination in the Criminal Justice System</a:t>
            </a:r>
          </a:p>
        </p:txBody>
      </p:sp>
      <p:sp>
        <p:nvSpPr>
          <p:cNvPr id="35843" name="Rectangle 3">
            <a:extLst>
              <a:ext uri="{FF2B5EF4-FFF2-40B4-BE49-F238E27FC236}">
                <a16:creationId xmlns:a16="http://schemas.microsoft.com/office/drawing/2014/main" id="{46F82487-BC7A-45E8-8520-57F47AC6E600}"/>
              </a:ext>
            </a:extLst>
          </p:cNvPr>
          <p:cNvSpPr>
            <a:spLocks noGrp="1" noChangeArrowheads="1"/>
          </p:cNvSpPr>
          <p:nvPr>
            <p:ph idx="1"/>
          </p:nvPr>
        </p:nvSpPr>
        <p:spPr>
          <a:xfrm>
            <a:off x="457200" y="1828800"/>
            <a:ext cx="8229600" cy="4800600"/>
          </a:xfrm>
        </p:spPr>
        <p:txBody>
          <a:bodyPr>
            <a:normAutofit/>
          </a:bodyPr>
          <a:lstStyle/>
          <a:p>
            <a:r>
              <a:rPr lang="en-US" altLang="en-US" dirty="0"/>
              <a:t>Holmes and Smith (2008)</a:t>
            </a:r>
          </a:p>
          <a:p>
            <a:pPr lvl="1"/>
            <a:r>
              <a:rPr lang="en-US" altLang="en-US" dirty="0"/>
              <a:t>Reviewed applicability of conflict theory to instances of police brutality involving minorities</a:t>
            </a:r>
          </a:p>
          <a:p>
            <a:pPr lvl="1"/>
            <a:r>
              <a:rPr lang="en-US" altLang="en-US" dirty="0"/>
              <a:t>Argue that police and minorities should be viewed as distinct groups dynamically and intractably opposed</a:t>
            </a:r>
          </a:p>
          <a:p>
            <a:pPr lvl="2"/>
            <a:r>
              <a:rPr lang="en-US" altLang="en-US" dirty="0"/>
              <a:t>Police brutality is the outcome and symptom of that relationship</a:t>
            </a:r>
          </a:p>
        </p:txBody>
      </p:sp>
      <p:sp>
        <p:nvSpPr>
          <p:cNvPr id="3" name="Slide Number Placeholder 2"/>
          <p:cNvSpPr>
            <a:spLocks noGrp="1"/>
          </p:cNvSpPr>
          <p:nvPr>
            <p:ph type="sldNum" sz="quarter" idx="12"/>
          </p:nvPr>
        </p:nvSpPr>
        <p:spPr/>
        <p:txBody>
          <a:bodyPr/>
          <a:lstStyle/>
          <a:p>
            <a:fld id="{B6F15528-21DE-4FAA-801E-634DDDAF4B2B}" type="slidenum">
              <a:rPr lang="en-US" smtClean="0"/>
              <a:pPr/>
              <a:t>31</a:t>
            </a:fld>
            <a:endParaRPr lang="en-US"/>
          </a:p>
        </p:txBody>
      </p:sp>
    </p:spTree>
    <p:extLst>
      <p:ext uri="{BB962C8B-B14F-4D97-AF65-F5344CB8AC3E}">
        <p14:creationId xmlns:p14="http://schemas.microsoft.com/office/powerpoint/2010/main" val="12963484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Explanations of Racial Discrimination in the Criminal Justice System</a:t>
            </a:r>
            <a:endParaRPr lang="en-US" dirty="0"/>
          </a:p>
        </p:txBody>
      </p:sp>
      <p:sp>
        <p:nvSpPr>
          <p:cNvPr id="4" name="Content Placeholder 3"/>
          <p:cNvSpPr>
            <a:spLocks noGrp="1"/>
          </p:cNvSpPr>
          <p:nvPr>
            <p:ph idx="1"/>
          </p:nvPr>
        </p:nvSpPr>
        <p:spPr/>
        <p:txBody>
          <a:bodyPr>
            <a:normAutofit/>
          </a:bodyPr>
          <a:lstStyle/>
          <a:p>
            <a:r>
              <a:rPr lang="en-US" altLang="en-US" dirty="0"/>
              <a:t>Emotional responses are significant factors in intergroup dynamics.</a:t>
            </a:r>
          </a:p>
          <a:p>
            <a:pPr lvl="1"/>
            <a:r>
              <a:rPr lang="en-US" altLang="en-US" dirty="0"/>
              <a:t>Role of emotions in policing is under researched.</a:t>
            </a:r>
          </a:p>
          <a:p>
            <a:r>
              <a:rPr lang="en-US" altLang="en-US" dirty="0"/>
              <a:t>Minorities and police are conditioned to distrust and fear each other</a:t>
            </a:r>
          </a:p>
          <a:p>
            <a:pPr lvl="1"/>
            <a:r>
              <a:rPr lang="en-US" altLang="en-US" dirty="0"/>
              <a:t>Outcome of emotional responses and prior stereotyping</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32</a:t>
            </a:fld>
            <a:endParaRPr lang="en-US"/>
          </a:p>
        </p:txBody>
      </p:sp>
    </p:spTree>
    <p:extLst>
      <p:ext uri="{BB962C8B-B14F-4D97-AF65-F5344CB8AC3E}">
        <p14:creationId xmlns:p14="http://schemas.microsoft.com/office/powerpoint/2010/main" val="23987802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529315B5-6062-417F-AD87-049BACD0D8A4}"/>
              </a:ext>
            </a:extLst>
          </p:cNvPr>
          <p:cNvSpPr>
            <a:spLocks noGrp="1" noChangeArrowheads="1"/>
          </p:cNvSpPr>
          <p:nvPr>
            <p:ph type="title"/>
          </p:nvPr>
        </p:nvSpPr>
        <p:spPr>
          <a:xfrm>
            <a:off x="457200" y="762000"/>
            <a:ext cx="8229600" cy="1143000"/>
          </a:xfrm>
        </p:spPr>
        <p:txBody>
          <a:bodyPr rtlCol="0">
            <a:normAutofit fontScale="90000"/>
          </a:bodyPr>
          <a:lstStyle/>
          <a:p>
            <a:pPr fontAlgn="auto">
              <a:spcAft>
                <a:spcPts val="0"/>
              </a:spcAft>
              <a:defRPr/>
            </a:pPr>
            <a:r>
              <a:rPr lang="en-US" altLang="en-US" sz="3600" dirty="0"/>
              <a:t>Explanations of Racial Discrimination in the Criminal Justice System</a:t>
            </a:r>
          </a:p>
        </p:txBody>
      </p:sp>
      <p:sp>
        <p:nvSpPr>
          <p:cNvPr id="36867" name="Rectangle 3">
            <a:extLst>
              <a:ext uri="{FF2B5EF4-FFF2-40B4-BE49-F238E27FC236}">
                <a16:creationId xmlns:a16="http://schemas.microsoft.com/office/drawing/2014/main" id="{CC4AA58A-6127-4D86-8D36-56A09CE0EE33}"/>
              </a:ext>
            </a:extLst>
          </p:cNvPr>
          <p:cNvSpPr>
            <a:spLocks noGrp="1" noChangeArrowheads="1"/>
          </p:cNvSpPr>
          <p:nvPr>
            <p:ph idx="1"/>
          </p:nvPr>
        </p:nvSpPr>
        <p:spPr>
          <a:xfrm>
            <a:off x="457200" y="1905000"/>
            <a:ext cx="8229600" cy="4525963"/>
          </a:xfrm>
        </p:spPr>
        <p:txBody>
          <a:bodyPr/>
          <a:lstStyle/>
          <a:p>
            <a:r>
              <a:rPr lang="en-US" altLang="en-US" dirty="0" err="1"/>
              <a:t>Mauer</a:t>
            </a:r>
            <a:r>
              <a:rPr lang="en-US" altLang="en-US" dirty="0"/>
              <a:t> (2006) </a:t>
            </a:r>
          </a:p>
          <a:p>
            <a:pPr lvl="1"/>
            <a:r>
              <a:rPr lang="en-US" altLang="en-US" dirty="0"/>
              <a:t>Discusses the history of marijuana policy</a:t>
            </a:r>
          </a:p>
          <a:p>
            <a:pPr lvl="1"/>
            <a:r>
              <a:rPr lang="en-US" altLang="en-US" dirty="0"/>
              <a:t>When drug was first introduced in the 1900s, the perception was that it was used only by Blacks and Mexican Americans</a:t>
            </a:r>
          </a:p>
          <a:p>
            <a:pPr lvl="1"/>
            <a:r>
              <a:rPr lang="en-US" altLang="en-US" dirty="0"/>
              <a:t>Views on penalization of use began to change in the 1960s</a:t>
            </a:r>
          </a:p>
          <a:p>
            <a:pPr lvl="2"/>
            <a:r>
              <a:rPr lang="en-US" altLang="en-US" dirty="0"/>
              <a:t>Even more so in 1970s</a:t>
            </a:r>
          </a:p>
        </p:txBody>
      </p:sp>
      <p:sp>
        <p:nvSpPr>
          <p:cNvPr id="3" name="Slide Number Placeholder 2"/>
          <p:cNvSpPr>
            <a:spLocks noGrp="1"/>
          </p:cNvSpPr>
          <p:nvPr>
            <p:ph type="sldNum" sz="quarter" idx="12"/>
          </p:nvPr>
        </p:nvSpPr>
        <p:spPr/>
        <p:txBody>
          <a:bodyPr/>
          <a:lstStyle/>
          <a:p>
            <a:fld id="{B6F15528-21DE-4FAA-801E-634DDDAF4B2B}" type="slidenum">
              <a:rPr lang="en-US" smtClean="0"/>
              <a:pPr/>
              <a:t>33</a:t>
            </a:fld>
            <a:endParaRPr lang="en-US"/>
          </a:p>
        </p:txBody>
      </p:sp>
    </p:spTree>
    <p:extLst>
      <p:ext uri="{BB962C8B-B14F-4D97-AF65-F5344CB8AC3E}">
        <p14:creationId xmlns:p14="http://schemas.microsoft.com/office/powerpoint/2010/main" val="23525999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Explanations of Racial Discrimination in the Criminal Justice System</a:t>
            </a:r>
            <a:endParaRPr lang="en-US" dirty="0"/>
          </a:p>
        </p:txBody>
      </p:sp>
      <p:sp>
        <p:nvSpPr>
          <p:cNvPr id="4" name="Content Placeholder 3"/>
          <p:cNvSpPr>
            <a:spLocks noGrp="1"/>
          </p:cNvSpPr>
          <p:nvPr>
            <p:ph idx="1"/>
          </p:nvPr>
        </p:nvSpPr>
        <p:spPr/>
        <p:txBody>
          <a:bodyPr/>
          <a:lstStyle/>
          <a:p>
            <a:r>
              <a:rPr lang="en-US" altLang="en-US" dirty="0" err="1"/>
              <a:t>Mauer</a:t>
            </a:r>
            <a:r>
              <a:rPr lang="en-US" altLang="en-US" dirty="0"/>
              <a:t> (2006) </a:t>
            </a:r>
          </a:p>
          <a:p>
            <a:pPr lvl="1"/>
            <a:r>
              <a:rPr lang="en-US" altLang="en-US" dirty="0"/>
              <a:t>Contends that since the 1980s, no policy has impacted Black incarceration more than the War on Drugs</a:t>
            </a:r>
          </a:p>
          <a:p>
            <a:pPr lvl="1"/>
            <a:r>
              <a:rPr lang="en-US" altLang="en-US" dirty="0"/>
              <a:t>Two factors map impact</a:t>
            </a:r>
          </a:p>
          <a:p>
            <a:pPr lvl="2"/>
            <a:r>
              <a:rPr lang="en-US" altLang="en-US" dirty="0"/>
              <a:t>Enormous increase in the number of drug arrests</a:t>
            </a:r>
          </a:p>
          <a:p>
            <a:pPr lvl="2"/>
            <a:r>
              <a:rPr lang="en-US" altLang="en-US" dirty="0"/>
              <a:t>Fact that Blacks have accounted for increasing proportion of those arrests</a:t>
            </a:r>
          </a:p>
          <a:p>
            <a:endParaRPr lang="en-US" altLang="en-US" dirty="0"/>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34</a:t>
            </a:fld>
            <a:endParaRPr lang="en-US"/>
          </a:p>
        </p:txBody>
      </p:sp>
    </p:spTree>
    <p:extLst>
      <p:ext uri="{BB962C8B-B14F-4D97-AF65-F5344CB8AC3E}">
        <p14:creationId xmlns:p14="http://schemas.microsoft.com/office/powerpoint/2010/main" val="22289376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0D23EAEB-5EF6-4F55-9DC0-913A72490A77}"/>
              </a:ext>
            </a:extLst>
          </p:cNvPr>
          <p:cNvSpPr>
            <a:spLocks noGrp="1" noChangeArrowheads="1"/>
          </p:cNvSpPr>
          <p:nvPr>
            <p:ph type="title"/>
          </p:nvPr>
        </p:nvSpPr>
        <p:spPr>
          <a:xfrm>
            <a:off x="457200" y="762000"/>
            <a:ext cx="8229600" cy="1143000"/>
          </a:xfrm>
        </p:spPr>
        <p:txBody>
          <a:bodyPr rtlCol="0">
            <a:normAutofit fontScale="90000"/>
          </a:bodyPr>
          <a:lstStyle/>
          <a:p>
            <a:pPr fontAlgn="auto">
              <a:spcAft>
                <a:spcPts val="0"/>
              </a:spcAft>
              <a:defRPr/>
            </a:pPr>
            <a:r>
              <a:rPr lang="en-US" altLang="en-US" sz="3600" dirty="0"/>
              <a:t>Explanations of Racial Discrimination in the Criminal Justice System</a:t>
            </a:r>
          </a:p>
        </p:txBody>
      </p:sp>
      <p:sp>
        <p:nvSpPr>
          <p:cNvPr id="37891" name="Rectangle 3">
            <a:extLst>
              <a:ext uri="{FF2B5EF4-FFF2-40B4-BE49-F238E27FC236}">
                <a16:creationId xmlns:a16="http://schemas.microsoft.com/office/drawing/2014/main" id="{98ACC54C-40B5-4952-9796-E14610D64D99}"/>
              </a:ext>
            </a:extLst>
          </p:cNvPr>
          <p:cNvSpPr>
            <a:spLocks noGrp="1" noChangeArrowheads="1"/>
          </p:cNvSpPr>
          <p:nvPr>
            <p:ph idx="1"/>
          </p:nvPr>
        </p:nvSpPr>
        <p:spPr>
          <a:xfrm>
            <a:off x="457200" y="1905000"/>
            <a:ext cx="8229600" cy="4525963"/>
          </a:xfrm>
        </p:spPr>
        <p:txBody>
          <a:bodyPr>
            <a:normAutofit/>
          </a:bodyPr>
          <a:lstStyle/>
          <a:p>
            <a:r>
              <a:rPr lang="en-US" altLang="en-US" dirty="0" err="1"/>
              <a:t>Tonry</a:t>
            </a:r>
            <a:r>
              <a:rPr lang="en-US" altLang="en-US" dirty="0"/>
              <a:t> (1998)</a:t>
            </a:r>
          </a:p>
          <a:p>
            <a:pPr lvl="1"/>
            <a:r>
              <a:rPr lang="en-US" altLang="en-US" dirty="0"/>
              <a:t>Argued that targeting of Black drug offenders was far from unconscious</a:t>
            </a:r>
          </a:p>
          <a:p>
            <a:pPr lvl="1"/>
            <a:r>
              <a:rPr lang="en-US" altLang="en-US" dirty="0"/>
              <a:t>Believed that those promoting policies were aware of the disproportionate affects </a:t>
            </a:r>
          </a:p>
          <a:p>
            <a:pPr lvl="1"/>
            <a:r>
              <a:rPr lang="en-US" altLang="en-US" dirty="0"/>
              <a:t>Pointed to the reality of the ghetto life that entices young Black males to sell drugs</a:t>
            </a:r>
          </a:p>
          <a:p>
            <a:r>
              <a:rPr lang="en-US" altLang="en-US" dirty="0"/>
              <a:t>Mandatory imprisonment laws also had an impact as the approach was applied most commonly to drug offenses.</a:t>
            </a:r>
          </a:p>
        </p:txBody>
      </p:sp>
      <p:sp>
        <p:nvSpPr>
          <p:cNvPr id="3" name="Slide Number Placeholder 2"/>
          <p:cNvSpPr>
            <a:spLocks noGrp="1"/>
          </p:cNvSpPr>
          <p:nvPr>
            <p:ph type="sldNum" sz="quarter" idx="12"/>
          </p:nvPr>
        </p:nvSpPr>
        <p:spPr/>
        <p:txBody>
          <a:bodyPr/>
          <a:lstStyle/>
          <a:p>
            <a:fld id="{B6F15528-21DE-4FAA-801E-634DDDAF4B2B}" type="slidenum">
              <a:rPr lang="en-US" smtClean="0"/>
              <a:pPr/>
              <a:t>35</a:t>
            </a:fld>
            <a:endParaRPr lang="en-US"/>
          </a:p>
        </p:txBody>
      </p:sp>
    </p:spTree>
    <p:extLst>
      <p:ext uri="{BB962C8B-B14F-4D97-AF65-F5344CB8AC3E}">
        <p14:creationId xmlns:p14="http://schemas.microsoft.com/office/powerpoint/2010/main" val="22511230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7933A953-5CEC-4C96-B9CE-2E598E11ACD0}"/>
              </a:ext>
            </a:extLst>
          </p:cNvPr>
          <p:cNvSpPr>
            <a:spLocks noGrp="1" noChangeArrowheads="1"/>
          </p:cNvSpPr>
          <p:nvPr>
            <p:ph type="title"/>
          </p:nvPr>
        </p:nvSpPr>
        <p:spPr>
          <a:xfrm>
            <a:off x="457200" y="762000"/>
            <a:ext cx="8229600" cy="1143000"/>
          </a:xfrm>
        </p:spPr>
        <p:txBody>
          <a:bodyPr rtlCol="0">
            <a:normAutofit fontScale="90000"/>
          </a:bodyPr>
          <a:lstStyle/>
          <a:p>
            <a:pPr fontAlgn="auto">
              <a:spcAft>
                <a:spcPts val="0"/>
              </a:spcAft>
              <a:defRPr/>
            </a:pPr>
            <a:r>
              <a:rPr lang="en-US" altLang="en-US" sz="3600" dirty="0"/>
              <a:t>Explanations of Racial Discrimination in the Criminal Justice System</a:t>
            </a:r>
          </a:p>
        </p:txBody>
      </p:sp>
      <p:sp>
        <p:nvSpPr>
          <p:cNvPr id="38915" name="Rectangle 3">
            <a:extLst>
              <a:ext uri="{FF2B5EF4-FFF2-40B4-BE49-F238E27FC236}">
                <a16:creationId xmlns:a16="http://schemas.microsoft.com/office/drawing/2014/main" id="{88303D00-5339-4590-90E4-7BB279B4FFFD}"/>
              </a:ext>
            </a:extLst>
          </p:cNvPr>
          <p:cNvSpPr>
            <a:spLocks noGrp="1" noChangeArrowheads="1"/>
          </p:cNvSpPr>
          <p:nvPr>
            <p:ph idx="1"/>
          </p:nvPr>
        </p:nvSpPr>
        <p:spPr>
          <a:xfrm>
            <a:off x="457200" y="1981200"/>
            <a:ext cx="8229600" cy="4525963"/>
          </a:xfrm>
        </p:spPr>
        <p:txBody>
          <a:bodyPr>
            <a:noAutofit/>
          </a:bodyPr>
          <a:lstStyle/>
          <a:p>
            <a:r>
              <a:rPr lang="en-US" altLang="en-US" dirty="0"/>
              <a:t>Most discussed disparity is the issue of sentencing for possession of crack cocaine</a:t>
            </a:r>
          </a:p>
          <a:p>
            <a:pPr lvl="1"/>
            <a:r>
              <a:rPr lang="en-US" altLang="en-US" dirty="0"/>
              <a:t>Mandatory sentencing laws provided harsher penalties than those for powder cocaine</a:t>
            </a:r>
          </a:p>
          <a:p>
            <a:endParaRPr lang="en-US" altLang="en-US" sz="20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36</a:t>
            </a:fld>
            <a:endParaRPr lang="en-US"/>
          </a:p>
        </p:txBody>
      </p:sp>
    </p:spTree>
    <p:extLst>
      <p:ext uri="{BB962C8B-B14F-4D97-AF65-F5344CB8AC3E}">
        <p14:creationId xmlns:p14="http://schemas.microsoft.com/office/powerpoint/2010/main" val="20290442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Explanations of Racial Discrimination in the Criminal Justice System</a:t>
            </a:r>
            <a:endParaRPr lang="en-US" dirty="0"/>
          </a:p>
        </p:txBody>
      </p:sp>
      <p:sp>
        <p:nvSpPr>
          <p:cNvPr id="4" name="Content Placeholder 3"/>
          <p:cNvSpPr>
            <a:spLocks noGrp="1"/>
          </p:cNvSpPr>
          <p:nvPr>
            <p:ph idx="1"/>
          </p:nvPr>
        </p:nvSpPr>
        <p:spPr/>
        <p:txBody>
          <a:bodyPr>
            <a:normAutofit lnSpcReduction="10000"/>
          </a:bodyPr>
          <a:lstStyle/>
          <a:p>
            <a:r>
              <a:rPr lang="en-US" altLang="en-US" dirty="0"/>
              <a:t>Most discussed disparity is the issue of sentencing for possession of crack cocaine</a:t>
            </a:r>
          </a:p>
          <a:p>
            <a:pPr lvl="1"/>
            <a:r>
              <a:rPr lang="en-US" altLang="en-US" dirty="0"/>
              <a:t>2010-Congress voted to change the law which mandated sentence for possession of crack that was equal to the prison term for trafficking 100 times the amount of powder cocaine and reduced the ratio to 18–1</a:t>
            </a:r>
          </a:p>
          <a:p>
            <a:pPr lvl="2"/>
            <a:r>
              <a:rPr lang="en-US" altLang="en-US" dirty="0"/>
              <a:t>Also eliminated the mandatory 5-year prison sentence for first time offenders</a:t>
            </a:r>
          </a:p>
          <a:p>
            <a:pPr lvl="1"/>
            <a:r>
              <a:rPr lang="en-US" altLang="en-US" dirty="0"/>
              <a:t>Significant motivating factor derives from high costs of imprisonment</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37</a:t>
            </a:fld>
            <a:endParaRPr lang="en-US"/>
          </a:p>
        </p:txBody>
      </p:sp>
    </p:spTree>
    <p:extLst>
      <p:ext uri="{BB962C8B-B14F-4D97-AF65-F5344CB8AC3E}">
        <p14:creationId xmlns:p14="http://schemas.microsoft.com/office/powerpoint/2010/main" val="15288025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064ACDD3-5449-4298-8C8C-8E41EEC9EEF7}"/>
              </a:ext>
            </a:extLst>
          </p:cNvPr>
          <p:cNvSpPr>
            <a:spLocks noGrp="1" noChangeArrowheads="1"/>
          </p:cNvSpPr>
          <p:nvPr>
            <p:ph type="title"/>
          </p:nvPr>
        </p:nvSpPr>
        <p:spPr>
          <a:xfrm>
            <a:off x="457200" y="838200"/>
            <a:ext cx="8229600" cy="1143000"/>
          </a:xfrm>
        </p:spPr>
        <p:txBody>
          <a:bodyPr rtlCol="0">
            <a:normAutofit/>
          </a:bodyPr>
          <a:lstStyle/>
          <a:p>
            <a:pPr fontAlgn="auto">
              <a:spcAft>
                <a:spcPts val="0"/>
              </a:spcAft>
              <a:defRPr/>
            </a:pPr>
            <a:r>
              <a:rPr lang="en-US" altLang="en-US" dirty="0"/>
              <a:t>Explanations of Racial Discrimination in the Criminal Justice System</a:t>
            </a:r>
          </a:p>
        </p:txBody>
      </p:sp>
      <p:sp>
        <p:nvSpPr>
          <p:cNvPr id="39939" name="Rectangle 3">
            <a:extLst>
              <a:ext uri="{FF2B5EF4-FFF2-40B4-BE49-F238E27FC236}">
                <a16:creationId xmlns:a16="http://schemas.microsoft.com/office/drawing/2014/main" id="{7AB6A419-7B58-4F57-BB45-F80691220F38}"/>
              </a:ext>
            </a:extLst>
          </p:cNvPr>
          <p:cNvSpPr>
            <a:spLocks noGrp="1" noChangeArrowheads="1"/>
          </p:cNvSpPr>
          <p:nvPr>
            <p:ph idx="1"/>
          </p:nvPr>
        </p:nvSpPr>
        <p:spPr>
          <a:xfrm>
            <a:off x="457200" y="1985963"/>
            <a:ext cx="8229600" cy="4876800"/>
          </a:xfrm>
        </p:spPr>
        <p:txBody>
          <a:bodyPr>
            <a:normAutofit/>
          </a:bodyPr>
          <a:lstStyle/>
          <a:p>
            <a:r>
              <a:rPr lang="en-US" altLang="en-US" sz="2400" dirty="0"/>
              <a:t>Alexander (2010)</a:t>
            </a:r>
          </a:p>
          <a:p>
            <a:pPr lvl="1"/>
            <a:r>
              <a:rPr lang="en-US" altLang="en-US" sz="2400" dirty="0"/>
              <a:t>Points to racial indifference as foundation of the control of Blacks</a:t>
            </a:r>
          </a:p>
          <a:p>
            <a:pPr lvl="1"/>
            <a:r>
              <a:rPr lang="en-US" altLang="en-US" sz="2400" dirty="0"/>
              <a:t>Characterizes the War on Drugs as “political ploy” and a “tool”</a:t>
            </a:r>
          </a:p>
          <a:p>
            <a:pPr lvl="1"/>
            <a:r>
              <a:rPr lang="en-US" altLang="en-US" sz="2400" dirty="0"/>
              <a:t>Viewed the decision in </a:t>
            </a:r>
            <a:r>
              <a:rPr lang="en-US" altLang="en-US" sz="2400" i="1" dirty="0" err="1"/>
              <a:t>McClesky</a:t>
            </a:r>
            <a:r>
              <a:rPr lang="en-US" altLang="en-US" sz="2400" i="1" dirty="0"/>
              <a:t> v. Kemp</a:t>
            </a:r>
            <a:r>
              <a:rPr lang="en-US" altLang="en-US" sz="2400" dirty="0"/>
              <a:t> (1987) as driven by </a:t>
            </a:r>
            <a:r>
              <a:rPr lang="en-US" altLang="en-US" dirty="0"/>
              <a:t>the </a:t>
            </a:r>
            <a:r>
              <a:rPr lang="en-US" altLang="en-US" sz="2400" dirty="0"/>
              <a:t>desire to protect the entire system from challenges based on racial bias</a:t>
            </a:r>
          </a:p>
        </p:txBody>
      </p:sp>
      <p:sp>
        <p:nvSpPr>
          <p:cNvPr id="3" name="Slide Number Placeholder 2"/>
          <p:cNvSpPr>
            <a:spLocks noGrp="1"/>
          </p:cNvSpPr>
          <p:nvPr>
            <p:ph type="sldNum" sz="quarter" idx="12"/>
          </p:nvPr>
        </p:nvSpPr>
        <p:spPr/>
        <p:txBody>
          <a:bodyPr/>
          <a:lstStyle/>
          <a:p>
            <a:fld id="{B6F15528-21DE-4FAA-801E-634DDDAF4B2B}" type="slidenum">
              <a:rPr lang="en-US" smtClean="0"/>
              <a:pPr/>
              <a:t>38</a:t>
            </a:fld>
            <a:endParaRPr lang="en-US"/>
          </a:p>
        </p:txBody>
      </p:sp>
    </p:spTree>
    <p:extLst>
      <p:ext uri="{BB962C8B-B14F-4D97-AF65-F5344CB8AC3E}">
        <p14:creationId xmlns:p14="http://schemas.microsoft.com/office/powerpoint/2010/main" val="21954600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064ACDD3-5449-4298-8C8C-8E41EEC9EEF7}"/>
              </a:ext>
            </a:extLst>
          </p:cNvPr>
          <p:cNvSpPr>
            <a:spLocks noGrp="1" noChangeArrowheads="1"/>
          </p:cNvSpPr>
          <p:nvPr>
            <p:ph type="title"/>
          </p:nvPr>
        </p:nvSpPr>
        <p:spPr>
          <a:xfrm>
            <a:off x="457200" y="838200"/>
            <a:ext cx="8229600" cy="1143000"/>
          </a:xfrm>
        </p:spPr>
        <p:txBody>
          <a:bodyPr rtlCol="0">
            <a:normAutofit/>
          </a:bodyPr>
          <a:lstStyle/>
          <a:p>
            <a:pPr fontAlgn="auto">
              <a:spcAft>
                <a:spcPts val="0"/>
              </a:spcAft>
              <a:defRPr/>
            </a:pPr>
            <a:r>
              <a:rPr lang="en-US" altLang="en-US" dirty="0"/>
              <a:t>Explanations of Racial Discrimination in the Criminal Justice System</a:t>
            </a:r>
          </a:p>
        </p:txBody>
      </p:sp>
      <p:sp>
        <p:nvSpPr>
          <p:cNvPr id="39939" name="Rectangle 3">
            <a:extLst>
              <a:ext uri="{FF2B5EF4-FFF2-40B4-BE49-F238E27FC236}">
                <a16:creationId xmlns:a16="http://schemas.microsoft.com/office/drawing/2014/main" id="{7AB6A419-7B58-4F57-BB45-F80691220F38}"/>
              </a:ext>
            </a:extLst>
          </p:cNvPr>
          <p:cNvSpPr>
            <a:spLocks noGrp="1" noChangeArrowheads="1"/>
          </p:cNvSpPr>
          <p:nvPr>
            <p:ph idx="1"/>
          </p:nvPr>
        </p:nvSpPr>
        <p:spPr>
          <a:xfrm>
            <a:off x="457200" y="1985963"/>
            <a:ext cx="8229600" cy="4876800"/>
          </a:xfrm>
        </p:spPr>
        <p:txBody>
          <a:bodyPr>
            <a:normAutofit/>
          </a:bodyPr>
          <a:lstStyle/>
          <a:p>
            <a:r>
              <a:rPr lang="en-US" altLang="en-US" sz="2400" dirty="0" err="1"/>
              <a:t>Tonry</a:t>
            </a:r>
            <a:r>
              <a:rPr lang="en-US" altLang="en-US" sz="2400" dirty="0"/>
              <a:t> (2010)</a:t>
            </a:r>
          </a:p>
          <a:p>
            <a:pPr lvl="1"/>
            <a:r>
              <a:rPr lang="en-US" altLang="en-US" sz="2400" dirty="0"/>
              <a:t>Argued that foundations for disparity-causing policy choices lie in cultural and social forces</a:t>
            </a:r>
          </a:p>
          <a:p>
            <a:pPr lvl="1"/>
            <a:r>
              <a:rPr lang="en-US" altLang="en-US" sz="2400" dirty="0"/>
              <a:t>Believed White privilege holds that all members of society deserve their status</a:t>
            </a:r>
          </a:p>
        </p:txBody>
      </p:sp>
      <p:sp>
        <p:nvSpPr>
          <p:cNvPr id="3" name="Slide Number Placeholder 2"/>
          <p:cNvSpPr>
            <a:spLocks noGrp="1"/>
          </p:cNvSpPr>
          <p:nvPr>
            <p:ph type="sldNum" sz="quarter" idx="12"/>
          </p:nvPr>
        </p:nvSpPr>
        <p:spPr/>
        <p:txBody>
          <a:bodyPr/>
          <a:lstStyle/>
          <a:p>
            <a:fld id="{B6F15528-21DE-4FAA-801E-634DDDAF4B2B}" type="slidenum">
              <a:rPr lang="en-US" smtClean="0"/>
              <a:pPr/>
              <a:t>39</a:t>
            </a:fld>
            <a:endParaRPr lang="en-US"/>
          </a:p>
        </p:txBody>
      </p:sp>
    </p:spTree>
    <p:extLst>
      <p:ext uri="{BB962C8B-B14F-4D97-AF65-F5344CB8AC3E}">
        <p14:creationId xmlns:p14="http://schemas.microsoft.com/office/powerpoint/2010/main" val="667998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C71ED0DC-BC76-4413-8699-9409F2F89B31}"/>
              </a:ext>
            </a:extLst>
          </p:cNvPr>
          <p:cNvSpPr>
            <a:spLocks noGrp="1" noChangeArrowheads="1"/>
          </p:cNvSpPr>
          <p:nvPr>
            <p:ph type="title"/>
          </p:nvPr>
        </p:nvSpPr>
        <p:spPr>
          <a:xfrm>
            <a:off x="457200" y="533400"/>
            <a:ext cx="8229600" cy="1143000"/>
          </a:xfrm>
        </p:spPr>
        <p:txBody>
          <a:bodyPr/>
          <a:lstStyle/>
          <a:p>
            <a:r>
              <a:rPr lang="en-US" altLang="en-US"/>
              <a:t>Historical Context</a:t>
            </a:r>
          </a:p>
        </p:txBody>
      </p:sp>
      <p:sp>
        <p:nvSpPr>
          <p:cNvPr id="118787" name="Rectangle 3">
            <a:extLst>
              <a:ext uri="{FF2B5EF4-FFF2-40B4-BE49-F238E27FC236}">
                <a16:creationId xmlns:a16="http://schemas.microsoft.com/office/drawing/2014/main" id="{DFD5536E-9B19-409B-9A2B-977DFF701224}"/>
              </a:ext>
            </a:extLst>
          </p:cNvPr>
          <p:cNvSpPr>
            <a:spLocks noGrp="1" noChangeArrowheads="1"/>
          </p:cNvSpPr>
          <p:nvPr>
            <p:ph idx="1"/>
          </p:nvPr>
        </p:nvSpPr>
        <p:spPr>
          <a:xfrm>
            <a:off x="457200" y="1676400"/>
            <a:ext cx="8229600" cy="4525963"/>
          </a:xfrm>
        </p:spPr>
        <p:txBody>
          <a:bodyPr rtlCol="0">
            <a:normAutofit/>
          </a:bodyPr>
          <a:lstStyle/>
          <a:p>
            <a:pPr fontAlgn="auto">
              <a:spcAft>
                <a:spcPts val="0"/>
              </a:spcAft>
              <a:defRPr/>
            </a:pPr>
            <a:r>
              <a:rPr lang="en-US" dirty="0"/>
              <a:t>African Americans have been victims of discrimination through slavery and then through pattern of informal and formal exclusion</a:t>
            </a:r>
          </a:p>
          <a:p>
            <a:pPr fontAlgn="auto">
              <a:spcAft>
                <a:spcPts val="0"/>
              </a:spcAft>
              <a:defRPr/>
            </a:pPr>
            <a:r>
              <a:rPr lang="en-US" i="1" dirty="0"/>
              <a:t>Brown vs. Board of Education </a:t>
            </a:r>
            <a:r>
              <a:rPr lang="en-US" dirty="0"/>
              <a:t>(1954)</a:t>
            </a:r>
          </a:p>
          <a:p>
            <a:pPr lvl="1" fontAlgn="auto">
              <a:spcAft>
                <a:spcPts val="0"/>
              </a:spcAft>
              <a:defRPr/>
            </a:pPr>
            <a:r>
              <a:rPr lang="en-US" dirty="0"/>
              <a:t>The supreme court struck down “separate but equal” doctrine</a:t>
            </a:r>
          </a:p>
          <a:p>
            <a:pPr fontAlgn="auto">
              <a:spcAft>
                <a:spcPts val="0"/>
              </a:spcAft>
              <a:defRPr/>
            </a:pPr>
            <a:r>
              <a:rPr lang="en-US" dirty="0"/>
              <a:t>Black community in U.S. includes several groups: Jamaicans, Nigerians, Ethiopians, Somalis and others from other African and West Indies nationalities.</a:t>
            </a:r>
          </a:p>
          <a:p>
            <a:pPr fontAlgn="auto">
              <a:spcAft>
                <a:spcPts val="0"/>
              </a:spcAft>
              <a:defRPr/>
            </a:pPr>
            <a:r>
              <a:rPr lang="en-US" dirty="0"/>
              <a:t>The presence of Latinos in the United States predates the presence of Anglo Americans.</a:t>
            </a:r>
          </a:p>
          <a:p>
            <a:pPr fontAlgn="auto">
              <a:spcAft>
                <a:spcPts val="0"/>
              </a:spcAft>
              <a:defRPr/>
            </a:pPr>
            <a:endParaRPr lang="en-US" dirty="0">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29535220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020AA488-8FB3-4895-AB3E-00DA7758FE20}"/>
              </a:ext>
            </a:extLst>
          </p:cNvPr>
          <p:cNvSpPr>
            <a:spLocks noGrp="1" noChangeArrowheads="1"/>
          </p:cNvSpPr>
          <p:nvPr>
            <p:ph type="title"/>
          </p:nvPr>
        </p:nvSpPr>
        <p:spPr>
          <a:xfrm>
            <a:off x="457200" y="616331"/>
            <a:ext cx="8229600" cy="1143000"/>
          </a:xfrm>
        </p:spPr>
        <p:txBody>
          <a:bodyPr rtlCol="0">
            <a:normAutofit/>
          </a:bodyPr>
          <a:lstStyle/>
          <a:p>
            <a:pPr fontAlgn="auto">
              <a:spcAft>
                <a:spcPts val="0"/>
              </a:spcAft>
              <a:defRPr/>
            </a:pPr>
            <a:r>
              <a:rPr lang="en-US" altLang="en-US" dirty="0"/>
              <a:t>Explanations of Racial Discrimination in the Criminal Justice System</a:t>
            </a:r>
          </a:p>
        </p:txBody>
      </p:sp>
      <p:sp>
        <p:nvSpPr>
          <p:cNvPr id="40963" name="Rectangle 3">
            <a:extLst>
              <a:ext uri="{FF2B5EF4-FFF2-40B4-BE49-F238E27FC236}">
                <a16:creationId xmlns:a16="http://schemas.microsoft.com/office/drawing/2014/main" id="{29EF4A00-FD51-4B9B-9B5B-011EBDE3639C}"/>
              </a:ext>
            </a:extLst>
          </p:cNvPr>
          <p:cNvSpPr>
            <a:spLocks noGrp="1" noChangeArrowheads="1"/>
          </p:cNvSpPr>
          <p:nvPr>
            <p:ph idx="1"/>
          </p:nvPr>
        </p:nvSpPr>
        <p:spPr>
          <a:xfrm>
            <a:off x="457200" y="1662112"/>
            <a:ext cx="8229600" cy="4876800"/>
          </a:xfrm>
        </p:spPr>
        <p:txBody>
          <a:bodyPr>
            <a:normAutofit/>
          </a:bodyPr>
          <a:lstStyle/>
          <a:p>
            <a:r>
              <a:rPr lang="en-US" altLang="en-US" dirty="0"/>
              <a:t>Moore (2015)</a:t>
            </a:r>
          </a:p>
          <a:p>
            <a:pPr lvl="1"/>
            <a:r>
              <a:rPr lang="en-US" altLang="en-US" dirty="0"/>
              <a:t>Argued that racial concerns and disparities are consistently ignored</a:t>
            </a:r>
          </a:p>
          <a:p>
            <a:pPr lvl="1"/>
            <a:r>
              <a:rPr lang="en-US" altLang="en-US" dirty="0"/>
              <a:t>Suggested that the supreme court has perpetuated racial disparities by consistently applying “colorblind jurisprudence”</a:t>
            </a:r>
          </a:p>
        </p:txBody>
      </p:sp>
      <p:sp>
        <p:nvSpPr>
          <p:cNvPr id="3" name="Slide Number Placeholder 2"/>
          <p:cNvSpPr>
            <a:spLocks noGrp="1"/>
          </p:cNvSpPr>
          <p:nvPr>
            <p:ph type="sldNum" sz="quarter" idx="12"/>
          </p:nvPr>
        </p:nvSpPr>
        <p:spPr/>
        <p:txBody>
          <a:bodyPr/>
          <a:lstStyle/>
          <a:p>
            <a:fld id="{B6F15528-21DE-4FAA-801E-634DDDAF4B2B}" type="slidenum">
              <a:rPr lang="en-US" smtClean="0"/>
              <a:pPr/>
              <a:t>40</a:t>
            </a:fld>
            <a:endParaRPr lang="en-US"/>
          </a:p>
        </p:txBody>
      </p:sp>
    </p:spTree>
    <p:extLst>
      <p:ext uri="{BB962C8B-B14F-4D97-AF65-F5344CB8AC3E}">
        <p14:creationId xmlns:p14="http://schemas.microsoft.com/office/powerpoint/2010/main" val="36176609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Explanations of Racial Discrimination in the Criminal Justice System</a:t>
            </a:r>
            <a:endParaRPr lang="en-US" dirty="0"/>
          </a:p>
        </p:txBody>
      </p:sp>
      <p:sp>
        <p:nvSpPr>
          <p:cNvPr id="4" name="Content Placeholder 3"/>
          <p:cNvSpPr>
            <a:spLocks noGrp="1"/>
          </p:cNvSpPr>
          <p:nvPr>
            <p:ph idx="1"/>
          </p:nvPr>
        </p:nvSpPr>
        <p:spPr>
          <a:xfrm>
            <a:off x="457200" y="2133600"/>
            <a:ext cx="8229600" cy="4222750"/>
          </a:xfrm>
        </p:spPr>
        <p:txBody>
          <a:bodyPr>
            <a:normAutofit lnSpcReduction="10000"/>
          </a:bodyPr>
          <a:lstStyle/>
          <a:p>
            <a:r>
              <a:rPr lang="en-US" altLang="en-US" dirty="0"/>
              <a:t>Moore (2015)</a:t>
            </a:r>
          </a:p>
          <a:p>
            <a:pPr lvl="1"/>
            <a:r>
              <a:rPr lang="en-US" altLang="en-US" dirty="0"/>
              <a:t>Examined Congressional 45 measures from 2004-2009</a:t>
            </a:r>
          </a:p>
          <a:p>
            <a:pPr marL="1543050" lvl="2"/>
            <a:r>
              <a:rPr lang="en-US" altLang="en-US" dirty="0"/>
              <a:t>Found only two bills that eliminated mandatory minimum and mandatory drug sentences</a:t>
            </a:r>
          </a:p>
          <a:p>
            <a:pPr marL="1543050" lvl="2"/>
            <a:r>
              <a:rPr lang="en-US" altLang="en-US" dirty="0"/>
              <a:t>Single major achievement was Fair Sentencing Act of 2010</a:t>
            </a:r>
          </a:p>
          <a:p>
            <a:pPr lvl="1"/>
            <a:r>
              <a:rPr lang="en-US" altLang="en-US" dirty="0"/>
              <a:t>Argued that after 1960s controlling, crime refigured to be a problem that concerned all Americans</a:t>
            </a:r>
          </a:p>
          <a:p>
            <a:pPr marL="1543050" lvl="2"/>
            <a:r>
              <a:rPr lang="en-US" altLang="en-US" dirty="0"/>
              <a:t>Negative stereotypes about Blacks impacts views on criminal justice issues</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41</a:t>
            </a:fld>
            <a:endParaRPr lang="en-US"/>
          </a:p>
        </p:txBody>
      </p:sp>
    </p:spTree>
    <p:extLst>
      <p:ext uri="{BB962C8B-B14F-4D97-AF65-F5344CB8AC3E}">
        <p14:creationId xmlns:p14="http://schemas.microsoft.com/office/powerpoint/2010/main" val="2525709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927E600C-C181-4785-995D-1647B83C8A95}"/>
              </a:ext>
            </a:extLst>
          </p:cNvPr>
          <p:cNvSpPr>
            <a:spLocks noGrp="1" noChangeArrowheads="1"/>
          </p:cNvSpPr>
          <p:nvPr>
            <p:ph type="title"/>
          </p:nvPr>
        </p:nvSpPr>
        <p:spPr>
          <a:xfrm>
            <a:off x="457200" y="533400"/>
            <a:ext cx="8229600" cy="1143000"/>
          </a:xfrm>
        </p:spPr>
        <p:txBody>
          <a:bodyPr/>
          <a:lstStyle/>
          <a:p>
            <a:r>
              <a:rPr lang="en-US" altLang="en-US" dirty="0"/>
              <a:t>Chapter Summary</a:t>
            </a:r>
          </a:p>
        </p:txBody>
      </p:sp>
      <p:sp>
        <p:nvSpPr>
          <p:cNvPr id="41987" name="Rectangle 3">
            <a:extLst>
              <a:ext uri="{FF2B5EF4-FFF2-40B4-BE49-F238E27FC236}">
                <a16:creationId xmlns:a16="http://schemas.microsoft.com/office/drawing/2014/main" id="{416FE3FB-C860-4C9F-B61F-9379DDE34501}"/>
              </a:ext>
            </a:extLst>
          </p:cNvPr>
          <p:cNvSpPr>
            <a:spLocks noGrp="1" noChangeArrowheads="1"/>
          </p:cNvSpPr>
          <p:nvPr>
            <p:ph idx="1"/>
          </p:nvPr>
        </p:nvSpPr>
        <p:spPr>
          <a:xfrm>
            <a:off x="457200" y="1828800"/>
            <a:ext cx="8229600" cy="4525963"/>
          </a:xfrm>
        </p:spPr>
        <p:txBody>
          <a:bodyPr/>
          <a:lstStyle/>
          <a:p>
            <a:pPr>
              <a:lnSpc>
                <a:spcPct val="80000"/>
              </a:lnSpc>
            </a:pPr>
            <a:r>
              <a:rPr lang="en-US" altLang="en-US" sz="2400" dirty="0"/>
              <a:t>The debate surrounding racial discrimination in the criminal justice system remains unresolved.</a:t>
            </a:r>
          </a:p>
          <a:p>
            <a:pPr>
              <a:lnSpc>
                <a:spcPct val="80000"/>
              </a:lnSpc>
            </a:pPr>
            <a:r>
              <a:rPr lang="en-US" altLang="en-US" sz="2400" dirty="0"/>
              <a:t>Although researchers have not found evidence of systemic bias, studies do suggest discrimination occurs at certain decision-making points in the criminal justice system.</a:t>
            </a:r>
          </a:p>
          <a:p>
            <a:pPr>
              <a:lnSpc>
                <a:spcPct val="80000"/>
              </a:lnSpc>
            </a:pPr>
            <a:r>
              <a:rPr lang="en-US" altLang="en-US" sz="2400" dirty="0"/>
              <a:t>Majority opinion is that discrimination may occur within the system and may be rooted in cultural and social attitudes.</a:t>
            </a:r>
          </a:p>
          <a:p>
            <a:pPr>
              <a:lnSpc>
                <a:spcPct val="80000"/>
              </a:lnSpc>
            </a:pPr>
            <a:r>
              <a:rPr lang="en-US" altLang="en-US" sz="2400" dirty="0"/>
              <a:t>Further, discrimination may be so nuanced that it is difficult to identify through research studies.</a:t>
            </a:r>
          </a:p>
          <a:p>
            <a:pPr>
              <a:lnSpc>
                <a:spcPct val="80000"/>
              </a:lnSpc>
            </a:pPr>
            <a:r>
              <a:rPr lang="en-US" altLang="en-US" sz="2400" dirty="0"/>
              <a:t>Despite research to the contrary, there is widespread belief among minority groups that discrimination does exist within the system.</a:t>
            </a:r>
          </a:p>
        </p:txBody>
      </p:sp>
      <p:sp>
        <p:nvSpPr>
          <p:cNvPr id="3" name="Slide Number Placeholder 2"/>
          <p:cNvSpPr>
            <a:spLocks noGrp="1"/>
          </p:cNvSpPr>
          <p:nvPr>
            <p:ph type="sldNum" sz="quarter" idx="12"/>
          </p:nvPr>
        </p:nvSpPr>
        <p:spPr/>
        <p:txBody>
          <a:bodyPr/>
          <a:lstStyle/>
          <a:p>
            <a:fld id="{B6F15528-21DE-4FAA-801E-634DDDAF4B2B}" type="slidenum">
              <a:rPr lang="en-US" smtClean="0"/>
              <a:pPr/>
              <a:t>42</a:t>
            </a:fld>
            <a:endParaRPr lang="en-US"/>
          </a:p>
        </p:txBody>
      </p:sp>
    </p:spTree>
    <p:extLst>
      <p:ext uri="{BB962C8B-B14F-4D97-AF65-F5344CB8AC3E}">
        <p14:creationId xmlns:p14="http://schemas.microsoft.com/office/powerpoint/2010/main" val="1481119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a:extLst>
              <a:ext uri="{FF2B5EF4-FFF2-40B4-BE49-F238E27FC236}">
                <a16:creationId xmlns:a16="http://schemas.microsoft.com/office/drawing/2014/main" id="{BBBE83AE-2A50-400E-95C9-8B51570C7EF5}"/>
              </a:ext>
            </a:extLst>
          </p:cNvPr>
          <p:cNvSpPr>
            <a:spLocks noGrp="1"/>
          </p:cNvSpPr>
          <p:nvPr>
            <p:ph type="title"/>
          </p:nvPr>
        </p:nvSpPr>
        <p:spPr>
          <a:xfrm>
            <a:off x="457200" y="457200"/>
            <a:ext cx="8229600" cy="1143000"/>
          </a:xfrm>
        </p:spPr>
        <p:txBody>
          <a:bodyPr/>
          <a:lstStyle/>
          <a:p>
            <a:r>
              <a:rPr lang="en-US" altLang="en-US" dirty="0"/>
              <a:t>Historical Context</a:t>
            </a:r>
          </a:p>
        </p:txBody>
      </p:sp>
      <p:sp>
        <p:nvSpPr>
          <p:cNvPr id="17411" name="Content Placeholder 4">
            <a:extLst>
              <a:ext uri="{FF2B5EF4-FFF2-40B4-BE49-F238E27FC236}">
                <a16:creationId xmlns:a16="http://schemas.microsoft.com/office/drawing/2014/main" id="{91627CEB-DCD1-4A13-A338-ECFEF2F16FDF}"/>
              </a:ext>
            </a:extLst>
          </p:cNvPr>
          <p:cNvSpPr>
            <a:spLocks noGrp="1"/>
          </p:cNvSpPr>
          <p:nvPr>
            <p:ph idx="1"/>
          </p:nvPr>
        </p:nvSpPr>
        <p:spPr/>
        <p:txBody>
          <a:bodyPr>
            <a:normAutofit/>
          </a:bodyPr>
          <a:lstStyle/>
          <a:p>
            <a:r>
              <a:rPr lang="en-US" altLang="en-US" dirty="0"/>
              <a:t>Latinos are commonly associated with the issue of immigration.</a:t>
            </a:r>
          </a:p>
          <a:p>
            <a:r>
              <a:rPr lang="en-US" altLang="en-US" dirty="0"/>
              <a:t>Racist stereotyping of Latinos often depicts them as sneaky, lazy and thieving.</a:t>
            </a:r>
          </a:p>
          <a:p>
            <a:r>
              <a:rPr lang="en-US" altLang="en-US" dirty="0"/>
              <a:t>American Indians and Alaskan Natives are the only indigenous groups</a:t>
            </a:r>
          </a:p>
          <a:p>
            <a:pPr lvl="1"/>
            <a:r>
              <a:rPr lang="en-US" altLang="en-US" dirty="0"/>
              <a:t>Both suffer economic, educational, and social stereotyping. </a:t>
            </a:r>
          </a:p>
          <a:p>
            <a:pPr>
              <a:buFont typeface="Wingdings" panose="05000000000000000000" pitchFamily="2" charset="2"/>
              <a:buNone/>
            </a:pPr>
            <a:endParaRPr lang="en-US" alt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4187358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A54E2AFE-85C2-49D4-9410-DF0D43D2B14E}"/>
              </a:ext>
            </a:extLst>
          </p:cNvPr>
          <p:cNvSpPr>
            <a:spLocks noGrp="1" noChangeArrowheads="1"/>
          </p:cNvSpPr>
          <p:nvPr>
            <p:ph type="title"/>
          </p:nvPr>
        </p:nvSpPr>
        <p:spPr>
          <a:xfrm>
            <a:off x="457200" y="685800"/>
            <a:ext cx="8229600" cy="1143000"/>
          </a:xfrm>
        </p:spPr>
        <p:txBody>
          <a:bodyPr rtlCol="0">
            <a:normAutofit/>
          </a:bodyPr>
          <a:lstStyle/>
          <a:p>
            <a:pPr fontAlgn="auto">
              <a:spcAft>
                <a:spcPts val="0"/>
              </a:spcAft>
              <a:defRPr/>
            </a:pPr>
            <a:r>
              <a:rPr lang="en-US" altLang="en-US" dirty="0"/>
              <a:t>Is There Racial Discrimination in the Criminal Justice System?</a:t>
            </a:r>
          </a:p>
        </p:txBody>
      </p:sp>
      <p:sp>
        <p:nvSpPr>
          <p:cNvPr id="18435" name="Rectangle 3">
            <a:extLst>
              <a:ext uri="{FF2B5EF4-FFF2-40B4-BE49-F238E27FC236}">
                <a16:creationId xmlns:a16="http://schemas.microsoft.com/office/drawing/2014/main" id="{20DD8028-EE22-490D-BD0E-0CC7AB284FF3}"/>
              </a:ext>
            </a:extLst>
          </p:cNvPr>
          <p:cNvSpPr>
            <a:spLocks noGrp="1" noChangeArrowheads="1"/>
          </p:cNvSpPr>
          <p:nvPr>
            <p:ph idx="1"/>
          </p:nvPr>
        </p:nvSpPr>
        <p:spPr>
          <a:xfrm>
            <a:off x="457200" y="1828800"/>
            <a:ext cx="8229600" cy="4527550"/>
          </a:xfrm>
        </p:spPr>
        <p:txBody>
          <a:bodyPr>
            <a:normAutofit fontScale="92500"/>
          </a:bodyPr>
          <a:lstStyle/>
          <a:p>
            <a:r>
              <a:rPr lang="en-US" altLang="en-US" dirty="0"/>
              <a:t>Independent Commission on the Los Angeles Police Department (1991) report</a:t>
            </a:r>
          </a:p>
          <a:p>
            <a:pPr lvl="1"/>
            <a:r>
              <a:rPr lang="en-US" altLang="en-US" dirty="0"/>
              <a:t>Suggests LAPD officers used excessive force against Rodney King</a:t>
            </a:r>
          </a:p>
          <a:p>
            <a:pPr lvl="2"/>
            <a:r>
              <a:rPr lang="en-US" altLang="en-US" dirty="0"/>
              <a:t>Compounded by racism and bias</a:t>
            </a:r>
          </a:p>
          <a:p>
            <a:r>
              <a:rPr lang="en-US" altLang="en-US" dirty="0"/>
              <a:t>New York State Judicial Commission on Minorities (1991)</a:t>
            </a:r>
          </a:p>
          <a:p>
            <a:pPr lvl="1">
              <a:lnSpc>
                <a:spcPct val="100000"/>
              </a:lnSpc>
            </a:pPr>
            <a:r>
              <a:rPr lang="en-US" altLang="en-US" dirty="0"/>
              <a:t>Found inequality and injustices based on race </a:t>
            </a:r>
          </a:p>
          <a:p>
            <a:pPr lvl="1">
              <a:lnSpc>
                <a:spcPct val="100000"/>
              </a:lnSpc>
            </a:pPr>
            <a:r>
              <a:rPr lang="en-US" altLang="en-US" dirty="0"/>
              <a:t>Reported that many minorities received “basement justice” in infested court facilities with racist graffiti on the walls</a:t>
            </a:r>
          </a:p>
          <a:p>
            <a:pPr lvl="1">
              <a:lnSpc>
                <a:spcPct val="100000"/>
              </a:lnSpc>
            </a:pPr>
            <a:r>
              <a:rPr lang="en-US" altLang="en-US" dirty="0"/>
              <a:t>Court officers often treated family members of minorities with disrespect and lack of courtesy.</a:t>
            </a:r>
          </a:p>
          <a:p>
            <a:pPr lvl="1"/>
            <a:endParaRPr lang="en-US" altLang="en-US" sz="20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160140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85893BFA-B503-4516-BC6C-88B2767EB455}"/>
              </a:ext>
            </a:extLst>
          </p:cNvPr>
          <p:cNvSpPr>
            <a:spLocks noGrp="1" noChangeArrowheads="1"/>
          </p:cNvSpPr>
          <p:nvPr>
            <p:ph type="title"/>
          </p:nvPr>
        </p:nvSpPr>
        <p:spPr>
          <a:xfrm>
            <a:off x="457200" y="838200"/>
            <a:ext cx="8229600" cy="1143000"/>
          </a:xfrm>
        </p:spPr>
        <p:txBody>
          <a:bodyPr rtlCol="0">
            <a:normAutofit/>
          </a:bodyPr>
          <a:lstStyle/>
          <a:p>
            <a:pPr fontAlgn="auto">
              <a:spcAft>
                <a:spcPts val="0"/>
              </a:spcAft>
              <a:defRPr/>
            </a:pPr>
            <a:r>
              <a:rPr lang="en-US" altLang="en-US" dirty="0"/>
              <a:t>Is There Racial Discrimination in the Criminal Justice System?</a:t>
            </a:r>
          </a:p>
        </p:txBody>
      </p:sp>
      <p:sp>
        <p:nvSpPr>
          <p:cNvPr id="19459" name="Rectangle 3">
            <a:extLst>
              <a:ext uri="{FF2B5EF4-FFF2-40B4-BE49-F238E27FC236}">
                <a16:creationId xmlns:a16="http://schemas.microsoft.com/office/drawing/2014/main" id="{BDC2B382-C8C6-4426-9B00-0F9777BC3A40}"/>
              </a:ext>
            </a:extLst>
          </p:cNvPr>
          <p:cNvSpPr>
            <a:spLocks noGrp="1" noChangeArrowheads="1"/>
          </p:cNvSpPr>
          <p:nvPr>
            <p:ph idx="1"/>
          </p:nvPr>
        </p:nvSpPr>
        <p:spPr>
          <a:xfrm>
            <a:off x="457200" y="2057400"/>
            <a:ext cx="8229600" cy="4419600"/>
          </a:xfrm>
        </p:spPr>
        <p:txBody>
          <a:bodyPr>
            <a:normAutofit/>
          </a:bodyPr>
          <a:lstStyle/>
          <a:p>
            <a:pPr>
              <a:lnSpc>
                <a:spcPct val="90000"/>
              </a:lnSpc>
            </a:pPr>
            <a:r>
              <a:rPr lang="en-US" altLang="en-US" dirty="0"/>
              <a:t>Most research has found that although some discrimination does exist, </a:t>
            </a:r>
            <a:r>
              <a:rPr lang="en-US" altLang="en-US" b="1" u="sng" dirty="0"/>
              <a:t>it is not systemic </a:t>
            </a:r>
            <a:r>
              <a:rPr lang="en-US" altLang="en-US" dirty="0"/>
              <a:t>(Blumstein, 1993; </a:t>
            </a:r>
            <a:r>
              <a:rPr lang="en-US" altLang="en-US" dirty="0" err="1"/>
              <a:t>DiIulio</a:t>
            </a:r>
            <a:r>
              <a:rPr lang="en-US" altLang="en-US" dirty="0"/>
              <a:t>, 1996; Russell, 1998; </a:t>
            </a:r>
            <a:r>
              <a:rPr lang="en-US" altLang="en-US" dirty="0" err="1"/>
              <a:t>Tonry</a:t>
            </a:r>
            <a:r>
              <a:rPr lang="en-US" altLang="en-US" dirty="0"/>
              <a:t>, 1995).</a:t>
            </a:r>
          </a:p>
          <a:p>
            <a:pPr>
              <a:lnSpc>
                <a:spcPct val="90000"/>
              </a:lnSpc>
            </a:pPr>
            <a:r>
              <a:rPr lang="en-US" altLang="en-US" dirty="0"/>
              <a:t>Many of these studies examined </a:t>
            </a:r>
            <a:r>
              <a:rPr lang="en-US" altLang="en-US" i="1" dirty="0"/>
              <a:t>major decision points</a:t>
            </a:r>
            <a:r>
              <a:rPr lang="en-US" altLang="en-US" dirty="0"/>
              <a:t> within the system to identify the presence or absence of discrimination. </a:t>
            </a:r>
          </a:p>
        </p:txBody>
      </p:sp>
      <p:sp>
        <p:nvSpPr>
          <p:cNvPr id="3" name="Slide Number Placeholder 2"/>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1849188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F43E8E5D-2B63-4F7B-AEEA-5BC35170C836}"/>
              </a:ext>
            </a:extLst>
          </p:cNvPr>
          <p:cNvSpPr>
            <a:spLocks noGrp="1" noChangeArrowheads="1"/>
          </p:cNvSpPr>
          <p:nvPr>
            <p:ph type="title"/>
          </p:nvPr>
        </p:nvSpPr>
        <p:spPr>
          <a:xfrm>
            <a:off x="457200" y="762000"/>
            <a:ext cx="8229600" cy="1143000"/>
          </a:xfrm>
        </p:spPr>
        <p:txBody>
          <a:bodyPr rtlCol="0">
            <a:normAutofit/>
          </a:bodyPr>
          <a:lstStyle/>
          <a:p>
            <a:pPr fontAlgn="auto">
              <a:spcAft>
                <a:spcPts val="0"/>
              </a:spcAft>
              <a:defRPr/>
            </a:pPr>
            <a:r>
              <a:rPr lang="en-US" altLang="en-US" dirty="0"/>
              <a:t>Discrimination in the </a:t>
            </a:r>
            <a:br>
              <a:rPr lang="en-US" altLang="en-US" dirty="0"/>
            </a:br>
            <a:r>
              <a:rPr lang="en-US" altLang="en-US" dirty="0"/>
              <a:t>Juvenile Justice System</a:t>
            </a:r>
          </a:p>
        </p:txBody>
      </p:sp>
      <p:sp>
        <p:nvSpPr>
          <p:cNvPr id="20483" name="Rectangle 3">
            <a:extLst>
              <a:ext uri="{FF2B5EF4-FFF2-40B4-BE49-F238E27FC236}">
                <a16:creationId xmlns:a16="http://schemas.microsoft.com/office/drawing/2014/main" id="{ECF464F5-54AB-489D-8B67-BFC6FD10DC6F}"/>
              </a:ext>
            </a:extLst>
          </p:cNvPr>
          <p:cNvSpPr>
            <a:spLocks noGrp="1" noChangeArrowheads="1"/>
          </p:cNvSpPr>
          <p:nvPr>
            <p:ph idx="1"/>
          </p:nvPr>
        </p:nvSpPr>
        <p:spPr>
          <a:xfrm>
            <a:off x="457200" y="1981200"/>
            <a:ext cx="8229600" cy="4525963"/>
          </a:xfrm>
        </p:spPr>
        <p:txBody>
          <a:bodyPr>
            <a:normAutofit/>
          </a:bodyPr>
          <a:lstStyle/>
          <a:p>
            <a:r>
              <a:rPr lang="en-US" altLang="en-US" dirty="0"/>
              <a:t>It has been argued that any examination of discrimination within the juvenile justice system should be separate from the adult system for two basic reasons</a:t>
            </a:r>
          </a:p>
          <a:p>
            <a:pPr lvl="1"/>
            <a:r>
              <a:rPr lang="en-US" altLang="en-US" dirty="0"/>
              <a:t>High level of discretion utilized within juvenile justice system, making discrimination more likely</a:t>
            </a:r>
          </a:p>
          <a:p>
            <a:pPr lvl="1"/>
            <a:r>
              <a:rPr lang="en-US" altLang="en-US" dirty="0"/>
              <a:t>Most adult offenders begin contact with the system as a juvenile</a:t>
            </a:r>
          </a:p>
          <a:p>
            <a:pPr lvl="2"/>
            <a:r>
              <a:rPr lang="en-US" altLang="en-US" dirty="0"/>
              <a:t>Characteristics acquired in juvenile system may influence the way they are treated within an adult system</a:t>
            </a:r>
          </a:p>
          <a:p>
            <a:endParaRPr lang="en-US" alt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3305698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223CD87D-92A2-4683-B2EC-D5E468CDC171}"/>
              </a:ext>
            </a:extLst>
          </p:cNvPr>
          <p:cNvSpPr>
            <a:spLocks noGrp="1" noChangeArrowheads="1"/>
          </p:cNvSpPr>
          <p:nvPr>
            <p:ph type="title"/>
          </p:nvPr>
        </p:nvSpPr>
        <p:spPr>
          <a:xfrm>
            <a:off x="457200" y="762000"/>
            <a:ext cx="8229600" cy="1143000"/>
          </a:xfrm>
        </p:spPr>
        <p:txBody>
          <a:bodyPr rtlCol="0">
            <a:normAutofit/>
          </a:bodyPr>
          <a:lstStyle/>
          <a:p>
            <a:pPr fontAlgn="auto">
              <a:spcAft>
                <a:spcPts val="0"/>
              </a:spcAft>
              <a:defRPr/>
            </a:pPr>
            <a:r>
              <a:rPr lang="en-US" altLang="en-US" dirty="0"/>
              <a:t>Police Encounters With Citizens and </a:t>
            </a:r>
            <a:br>
              <a:rPr lang="en-US" altLang="en-US" dirty="0"/>
            </a:br>
            <a:r>
              <a:rPr lang="en-US" altLang="en-US" dirty="0"/>
              <a:t>Police Arrest</a:t>
            </a:r>
          </a:p>
        </p:txBody>
      </p:sp>
      <p:sp>
        <p:nvSpPr>
          <p:cNvPr id="21507" name="Rectangle 3">
            <a:extLst>
              <a:ext uri="{FF2B5EF4-FFF2-40B4-BE49-F238E27FC236}">
                <a16:creationId xmlns:a16="http://schemas.microsoft.com/office/drawing/2014/main" id="{97F37FB6-6B3F-4CF1-BEC3-886682184678}"/>
              </a:ext>
            </a:extLst>
          </p:cNvPr>
          <p:cNvSpPr>
            <a:spLocks noGrp="1" noChangeArrowheads="1"/>
          </p:cNvSpPr>
          <p:nvPr>
            <p:ph idx="1"/>
          </p:nvPr>
        </p:nvSpPr>
        <p:spPr>
          <a:xfrm>
            <a:off x="457200" y="2209800"/>
            <a:ext cx="8229600" cy="4343400"/>
          </a:xfrm>
        </p:spPr>
        <p:txBody>
          <a:bodyPr>
            <a:normAutofit/>
          </a:bodyPr>
          <a:lstStyle/>
          <a:p>
            <a:pPr>
              <a:lnSpc>
                <a:spcPct val="90000"/>
              </a:lnSpc>
            </a:pPr>
            <a:r>
              <a:rPr lang="en-US" altLang="en-US" dirty="0"/>
              <a:t>For juveniles, research has shown police officers take into account suspect’s demeanor when deciding whether to make an arrest (Black &amp; Reiss, 1970; </a:t>
            </a:r>
            <a:r>
              <a:rPr lang="en-US" altLang="en-US" dirty="0" err="1"/>
              <a:t>Piliavin</a:t>
            </a:r>
            <a:r>
              <a:rPr lang="en-US" altLang="en-US" dirty="0"/>
              <a:t> &amp; Briar, 1964).</a:t>
            </a:r>
          </a:p>
          <a:p>
            <a:pPr>
              <a:lnSpc>
                <a:spcPct val="90000"/>
              </a:lnSpc>
            </a:pPr>
            <a:r>
              <a:rPr lang="en-US" altLang="en-US" dirty="0"/>
              <a:t>In addition to racial origin, Smith (1986) found officers were more likely to arrest, threaten, and use force in neighborhoods that were racially mixed or were minority neighborhoods.</a:t>
            </a:r>
          </a:p>
        </p:txBody>
      </p:sp>
      <p:sp>
        <p:nvSpPr>
          <p:cNvPr id="3" name="Slide Number Placeholder 2"/>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42476704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TotalTime>
  <Words>2644</Words>
  <Application>Microsoft Office PowerPoint</Application>
  <PresentationFormat>On-screen Show (4:3)</PresentationFormat>
  <Paragraphs>267</Paragraphs>
  <Slides>42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Calibri</vt:lpstr>
      <vt:lpstr>Wingdings</vt:lpstr>
      <vt:lpstr>Office Theme</vt:lpstr>
      <vt:lpstr>PowerPoint Presentation</vt:lpstr>
      <vt:lpstr>Ethical Background</vt:lpstr>
      <vt:lpstr>Ethical Background</vt:lpstr>
      <vt:lpstr>Historical Context</vt:lpstr>
      <vt:lpstr>Historical Context</vt:lpstr>
      <vt:lpstr>Is There Racial Discrimination in the Criminal Justice System?</vt:lpstr>
      <vt:lpstr>Is There Racial Discrimination in the Criminal Justice System?</vt:lpstr>
      <vt:lpstr>Discrimination in the  Juvenile Justice System</vt:lpstr>
      <vt:lpstr>Police Encounters With Citizens and  Police Arrest</vt:lpstr>
      <vt:lpstr>Police Encounters With Citizens and  Police Arrest </vt:lpstr>
      <vt:lpstr>Police Encounters With Citizens and  Police Arrest </vt:lpstr>
      <vt:lpstr>Police Encounters With Citizens and  Police Arrest </vt:lpstr>
      <vt:lpstr>Police Encounters With Citizens and  Police Arrest</vt:lpstr>
      <vt:lpstr>Bail</vt:lpstr>
      <vt:lpstr>Bail</vt:lpstr>
      <vt:lpstr>Jury Selection</vt:lpstr>
      <vt:lpstr>Jury Selection</vt:lpstr>
      <vt:lpstr>Conviction and Sentencing</vt:lpstr>
      <vt:lpstr>Conviction, Sentencing,  Economic &amp; Social Factors</vt:lpstr>
      <vt:lpstr>Conviction, Sentencing,  Economic &amp; Social Factors</vt:lpstr>
      <vt:lpstr>Imprisonment Disparities</vt:lpstr>
      <vt:lpstr>Imprisonment Disparities</vt:lpstr>
      <vt:lpstr>Imprisonment Disparities</vt:lpstr>
      <vt:lpstr>Imprisonment Disparities</vt:lpstr>
      <vt:lpstr>Death Penalty Disparities</vt:lpstr>
      <vt:lpstr>Death Penalty Disparities</vt:lpstr>
      <vt:lpstr>Death Penalty Disparities</vt:lpstr>
      <vt:lpstr>Hate Crimes</vt:lpstr>
      <vt:lpstr>Hate Crimes</vt:lpstr>
      <vt:lpstr>Explanations of Racial Discrimination in the Criminal Justice System</vt:lpstr>
      <vt:lpstr>Explanations of Racial Discrimination in the Criminal Justice System</vt:lpstr>
      <vt:lpstr>Explanations of Racial Discrimination in the Criminal Justice System</vt:lpstr>
      <vt:lpstr>Explanations of Racial Discrimination in the Criminal Justice System</vt:lpstr>
      <vt:lpstr>Explanations of Racial Discrimination in the Criminal Justice System</vt:lpstr>
      <vt:lpstr>Explanations of Racial Discrimination in the Criminal Justice System</vt:lpstr>
      <vt:lpstr>Explanations of Racial Discrimination in the Criminal Justice System</vt:lpstr>
      <vt:lpstr>Explanations of Racial Discrimination in the Criminal Justice System</vt:lpstr>
      <vt:lpstr>Explanations of Racial Discrimination in the Criminal Justice System</vt:lpstr>
      <vt:lpstr>Explanations of Racial Discrimination in the Criminal Justice System</vt:lpstr>
      <vt:lpstr>Explanations of Racial Discrimination in the Criminal Justice System</vt:lpstr>
      <vt:lpstr>Explanations of Racial Discrimination in the Criminal Justice System</vt:lpstr>
      <vt:lpstr>Chapter 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Ancheta, Katie</dc:creator>
  <cp:lastModifiedBy>Todd Bricker</cp:lastModifiedBy>
  <cp:revision>41</cp:revision>
  <dcterms:created xsi:type="dcterms:W3CDTF">2006-08-16T00:00:00Z</dcterms:created>
  <dcterms:modified xsi:type="dcterms:W3CDTF">2021-05-11T17:35:29Z</dcterms:modified>
</cp:coreProperties>
</file>