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sldIdLst>
    <p:sldId id="256" r:id="rId2"/>
    <p:sldId id="289" r:id="rId3"/>
    <p:sldId id="324" r:id="rId4"/>
    <p:sldId id="335" r:id="rId5"/>
    <p:sldId id="325" r:id="rId6"/>
    <p:sldId id="326" r:id="rId7"/>
    <p:sldId id="293" r:id="rId8"/>
    <p:sldId id="336" r:id="rId9"/>
    <p:sldId id="294" r:id="rId10"/>
    <p:sldId id="337" r:id="rId11"/>
    <p:sldId id="295" r:id="rId12"/>
    <p:sldId id="338" r:id="rId13"/>
    <p:sldId id="296" r:id="rId14"/>
    <p:sldId id="297" r:id="rId15"/>
    <p:sldId id="339" r:id="rId16"/>
    <p:sldId id="298" r:id="rId17"/>
    <p:sldId id="299" r:id="rId18"/>
    <p:sldId id="300" r:id="rId19"/>
    <p:sldId id="340" r:id="rId20"/>
    <p:sldId id="301" r:id="rId21"/>
    <p:sldId id="302" r:id="rId22"/>
    <p:sldId id="341" r:id="rId23"/>
    <p:sldId id="303" r:id="rId24"/>
    <p:sldId id="304" r:id="rId25"/>
    <p:sldId id="342" r:id="rId26"/>
    <p:sldId id="305" r:id="rId27"/>
    <p:sldId id="343" r:id="rId28"/>
    <p:sldId id="306" r:id="rId29"/>
    <p:sldId id="307" r:id="rId30"/>
    <p:sldId id="308" r:id="rId31"/>
    <p:sldId id="327" r:id="rId32"/>
    <p:sldId id="309" r:id="rId33"/>
    <p:sldId id="328" r:id="rId34"/>
    <p:sldId id="310" r:id="rId35"/>
    <p:sldId id="344" r:id="rId36"/>
    <p:sldId id="311" r:id="rId37"/>
    <p:sldId id="312" r:id="rId38"/>
    <p:sldId id="329" r:id="rId39"/>
    <p:sldId id="313" r:id="rId40"/>
    <p:sldId id="314" r:id="rId41"/>
    <p:sldId id="315" r:id="rId42"/>
    <p:sldId id="330" r:id="rId43"/>
    <p:sldId id="316" r:id="rId44"/>
    <p:sldId id="345" r:id="rId45"/>
    <p:sldId id="317" r:id="rId46"/>
    <p:sldId id="331" r:id="rId47"/>
    <p:sldId id="318" r:id="rId48"/>
    <p:sldId id="332" r:id="rId49"/>
    <p:sldId id="319" r:id="rId50"/>
    <p:sldId id="333" r:id="rId51"/>
    <p:sldId id="320" r:id="rId52"/>
    <p:sldId id="322" r:id="rId53"/>
    <p:sldId id="346" r:id="rId54"/>
    <p:sldId id="323" r:id="rId55"/>
    <p:sldId id="347"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833" autoAdjust="0"/>
  </p:normalViewPr>
  <p:slideViewPr>
    <p:cSldViewPr>
      <p:cViewPr varScale="1">
        <p:scale>
          <a:sx n="63" d="100"/>
          <a:sy n="63" d="100"/>
        </p:scale>
        <p:origin x="202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marL="1371600" indent="-457200">
              <a:buFont typeface="+mj-lt"/>
              <a:buAutoNum type="alphaLcParenR"/>
              <a:defRPr sz="2400"/>
            </a:lvl3pPr>
            <a:lvl4pPr marL="1885950" indent="-514350">
              <a:buFont typeface="+mj-lt"/>
              <a:buAutoNum type="romanLcPeriod"/>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95400" y="2895600"/>
            <a:ext cx="6400800" cy="1752600"/>
          </a:xfrm>
        </p:spPr>
        <p:txBody>
          <a:bodyPr>
            <a:normAutofit/>
          </a:bodyPr>
          <a:lstStyle/>
          <a:p>
            <a:r>
              <a:rPr lang="en-US" dirty="0"/>
              <a:t>Chapter 7: Ethics in Corrections: The Nature of Corrections</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Maximum Security</a:t>
            </a:r>
            <a:endParaRPr lang="en-US" dirty="0"/>
          </a:p>
        </p:txBody>
      </p:sp>
      <p:sp>
        <p:nvSpPr>
          <p:cNvPr id="4" name="Content Placeholder 3"/>
          <p:cNvSpPr>
            <a:spLocks noGrp="1"/>
          </p:cNvSpPr>
          <p:nvPr>
            <p:ph idx="1"/>
          </p:nvPr>
        </p:nvSpPr>
        <p:spPr/>
        <p:txBody>
          <a:bodyPr/>
          <a:lstStyle/>
          <a:p>
            <a:r>
              <a:rPr lang="en-US" altLang="en-US" dirty="0"/>
              <a:t>Prison conditions changed since Sykes completed his work </a:t>
            </a:r>
          </a:p>
          <a:p>
            <a:pPr lvl="1"/>
            <a:r>
              <a:rPr lang="en-US" altLang="en-US" dirty="0"/>
              <a:t>Wisconsin’s </a:t>
            </a:r>
            <a:r>
              <a:rPr lang="en-US" altLang="en-US" dirty="0" err="1"/>
              <a:t>Supermax</a:t>
            </a:r>
            <a:r>
              <a:rPr lang="en-US" altLang="en-US" dirty="0"/>
              <a:t> Correctional Institution described in class action </a:t>
            </a:r>
            <a:r>
              <a:rPr lang="en-US" altLang="en-US" i="1" dirty="0"/>
              <a:t>El and others v. Berge and </a:t>
            </a:r>
            <a:r>
              <a:rPr lang="en-US" altLang="en-US" i="1" dirty="0" err="1"/>
              <a:t>Litscher</a:t>
            </a:r>
            <a:r>
              <a:rPr lang="en-US" altLang="en-US" dirty="0"/>
              <a:t> (2001)</a:t>
            </a:r>
          </a:p>
          <a:p>
            <a:pPr lvl="2"/>
            <a:r>
              <a:rPr lang="en-US" altLang="en-US" dirty="0"/>
              <a:t>Alleges that prisoners are obsessed with suicidal thinking, among other things, and that excessive use of force is a daily occurrence at prison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80684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BE13530-2AC4-4F40-8921-D924EE379B3A}"/>
              </a:ext>
            </a:extLst>
          </p:cNvPr>
          <p:cNvSpPr>
            <a:spLocks noGrp="1"/>
          </p:cNvSpPr>
          <p:nvPr>
            <p:ph type="title"/>
          </p:nvPr>
        </p:nvSpPr>
        <p:spPr>
          <a:xfrm>
            <a:off x="457200" y="762000"/>
            <a:ext cx="8229600" cy="1143000"/>
          </a:xfrm>
        </p:spPr>
        <p:txBody>
          <a:bodyPr>
            <a:normAutofit/>
          </a:bodyPr>
          <a:lstStyle/>
          <a:p>
            <a:r>
              <a:rPr lang="en-US" altLang="en-US" dirty="0"/>
              <a:t>Maximum Security</a:t>
            </a:r>
          </a:p>
        </p:txBody>
      </p:sp>
      <p:sp>
        <p:nvSpPr>
          <p:cNvPr id="17411" name="Content Placeholder 2">
            <a:extLst>
              <a:ext uri="{FF2B5EF4-FFF2-40B4-BE49-F238E27FC236}">
                <a16:creationId xmlns:a16="http://schemas.microsoft.com/office/drawing/2014/main" id="{D5D272ED-B883-40A8-816D-03CD1A008AFC}"/>
              </a:ext>
            </a:extLst>
          </p:cNvPr>
          <p:cNvSpPr>
            <a:spLocks noGrp="1"/>
          </p:cNvSpPr>
          <p:nvPr>
            <p:ph idx="1"/>
          </p:nvPr>
        </p:nvSpPr>
        <p:spPr>
          <a:xfrm>
            <a:off x="457200" y="1905000"/>
            <a:ext cx="8229600" cy="4419600"/>
          </a:xfrm>
        </p:spPr>
        <p:txBody>
          <a:bodyPr>
            <a:normAutofit/>
          </a:bodyPr>
          <a:lstStyle/>
          <a:p>
            <a:r>
              <a:rPr lang="en-US" altLang="en-US" dirty="0"/>
              <a:t>Pelican Bay</a:t>
            </a:r>
          </a:p>
          <a:p>
            <a:pPr lvl="1"/>
            <a:r>
              <a:rPr lang="en-US" altLang="en-US" dirty="0"/>
              <a:t>Supermax prison entirely automated, and inmates have almost no face-to-face contact with prison officers or other inmates (Austin &amp; Irwin, 2001) </a:t>
            </a:r>
          </a:p>
          <a:p>
            <a:r>
              <a:rPr lang="en-US" altLang="en-US" dirty="0"/>
              <a:t>Justification for creation of costly supermax is by no means clear</a:t>
            </a:r>
          </a:p>
          <a:p>
            <a:pPr lvl="1"/>
            <a:r>
              <a:rPr lang="en-US" altLang="en-US" dirty="0"/>
              <a:t>Said to have been constructed to house “worst of the worst” (King et al., 2008)</a:t>
            </a:r>
          </a:p>
          <a:p>
            <a:endParaRPr lang="en-US" altLang="en-US" sz="2000" dirty="0"/>
          </a:p>
        </p:txBody>
      </p:sp>
      <p:sp>
        <p:nvSpPr>
          <p:cNvPr id="3" name="Slide Number Placeholder 2">
            <a:extLst>
              <a:ext uri="{FF2B5EF4-FFF2-40B4-BE49-F238E27FC236}">
                <a16:creationId xmlns:a16="http://schemas.microsoft.com/office/drawing/2014/main" id="{73AA9EDD-B466-4317-A852-F420854B90F1}"/>
              </a:ext>
            </a:extLst>
          </p:cNvPr>
          <p:cNvSpPr>
            <a:spLocks noGrp="1"/>
          </p:cNvSpPr>
          <p:nvPr>
            <p:ph type="sldNum" sz="quarter" idx="12"/>
          </p:nvPr>
        </p:nvSpPr>
        <p:spPr/>
        <p:txBody>
          <a:bodyPr/>
          <a:lstStyle/>
          <a:p>
            <a:fld id="{68A5F9F9-1C61-444C-BC4D-D08A80386305}" type="slidenum">
              <a:rPr lang="en-US" altLang="en-US" smtClean="0"/>
              <a:pPr/>
              <a:t>11</a:t>
            </a:fld>
            <a:endParaRPr lang="en-US" altLang="en-US"/>
          </a:p>
        </p:txBody>
      </p:sp>
    </p:spTree>
    <p:extLst>
      <p:ext uri="{BB962C8B-B14F-4D97-AF65-F5344CB8AC3E}">
        <p14:creationId xmlns:p14="http://schemas.microsoft.com/office/powerpoint/2010/main" val="1897313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Maximum Security</a:t>
            </a:r>
            <a:endParaRPr lang="en-US" dirty="0"/>
          </a:p>
        </p:txBody>
      </p:sp>
      <p:sp>
        <p:nvSpPr>
          <p:cNvPr id="4" name="Content Placeholder 3"/>
          <p:cNvSpPr>
            <a:spLocks noGrp="1"/>
          </p:cNvSpPr>
          <p:nvPr>
            <p:ph idx="1"/>
          </p:nvPr>
        </p:nvSpPr>
        <p:spPr>
          <a:xfrm>
            <a:off x="457200" y="2133600"/>
            <a:ext cx="8229600" cy="4222750"/>
          </a:xfrm>
        </p:spPr>
        <p:txBody>
          <a:bodyPr>
            <a:normAutofit lnSpcReduction="10000"/>
          </a:bodyPr>
          <a:lstStyle/>
          <a:p>
            <a:r>
              <a:rPr lang="en-US" altLang="en-US" dirty="0"/>
              <a:t>In the absence of empirical evidence, the rationale for </a:t>
            </a:r>
            <a:r>
              <a:rPr lang="en-US" altLang="en-US" dirty="0" err="1"/>
              <a:t>supermax</a:t>
            </a:r>
            <a:r>
              <a:rPr lang="en-US" altLang="en-US" dirty="0"/>
              <a:t> prison continues to be questioned on theoretical, empirical and moral grounds (</a:t>
            </a:r>
            <a:r>
              <a:rPr lang="en-US" altLang="en-US" dirty="0" err="1"/>
              <a:t>Sundt</a:t>
            </a:r>
            <a:r>
              <a:rPr lang="en-US" altLang="en-US" dirty="0"/>
              <a:t> et al., 2008).</a:t>
            </a:r>
          </a:p>
          <a:p>
            <a:r>
              <a:rPr lang="en-US" altLang="en-US" dirty="0"/>
              <a:t>Hoskins (2013)</a:t>
            </a:r>
          </a:p>
          <a:p>
            <a:pPr lvl="1"/>
            <a:r>
              <a:rPr lang="en-US" altLang="en-US" dirty="0"/>
              <a:t>Terms </a:t>
            </a:r>
            <a:r>
              <a:rPr lang="en-US" altLang="en-US" dirty="0" err="1"/>
              <a:t>supermax</a:t>
            </a:r>
            <a:r>
              <a:rPr lang="en-US" altLang="en-US" dirty="0"/>
              <a:t> confinement as “contemptuous” punishment</a:t>
            </a:r>
          </a:p>
          <a:p>
            <a:pPr lvl="1"/>
            <a:r>
              <a:rPr lang="en-US" altLang="en-US" dirty="0"/>
              <a:t>Sees shift from censure of inmate for criminal acts by community to contempt for them as a person</a:t>
            </a:r>
          </a:p>
          <a:p>
            <a:pPr lvl="1"/>
            <a:r>
              <a:rPr lang="en-US" altLang="en-US" dirty="0"/>
              <a:t>Believed sentence and treatment should not undermine prospect of inmate reform</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54056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0399A0C-8B04-4BD8-8B24-5B735FE26271}"/>
              </a:ext>
            </a:extLst>
          </p:cNvPr>
          <p:cNvSpPr>
            <a:spLocks noGrp="1"/>
          </p:cNvSpPr>
          <p:nvPr>
            <p:ph type="title"/>
          </p:nvPr>
        </p:nvSpPr>
        <p:spPr>
          <a:xfrm>
            <a:off x="457200" y="762000"/>
            <a:ext cx="8229600" cy="1143000"/>
          </a:xfrm>
        </p:spPr>
        <p:txBody>
          <a:bodyPr>
            <a:normAutofit/>
          </a:bodyPr>
          <a:lstStyle/>
          <a:p>
            <a:r>
              <a:rPr lang="en-US" altLang="en-US" dirty="0"/>
              <a:t>Maximum Security</a:t>
            </a:r>
          </a:p>
        </p:txBody>
      </p:sp>
      <p:sp>
        <p:nvSpPr>
          <p:cNvPr id="18435" name="Content Placeholder 2">
            <a:extLst>
              <a:ext uri="{FF2B5EF4-FFF2-40B4-BE49-F238E27FC236}">
                <a16:creationId xmlns:a16="http://schemas.microsoft.com/office/drawing/2014/main" id="{E2321508-548D-497E-BA6B-49E53FF14C5F}"/>
              </a:ext>
            </a:extLst>
          </p:cNvPr>
          <p:cNvSpPr>
            <a:spLocks noGrp="1"/>
          </p:cNvSpPr>
          <p:nvPr>
            <p:ph idx="1"/>
          </p:nvPr>
        </p:nvSpPr>
        <p:spPr>
          <a:xfrm>
            <a:off x="457200" y="1905000"/>
            <a:ext cx="8229600" cy="4419600"/>
          </a:xfrm>
        </p:spPr>
        <p:txBody>
          <a:bodyPr>
            <a:normAutofit/>
          </a:bodyPr>
          <a:lstStyle/>
          <a:p>
            <a:r>
              <a:rPr lang="en-US" altLang="en-US" dirty="0" err="1"/>
              <a:t>Shalev</a:t>
            </a:r>
            <a:r>
              <a:rPr lang="en-US" altLang="en-US" dirty="0"/>
              <a:t> (2009)</a:t>
            </a:r>
          </a:p>
          <a:p>
            <a:pPr lvl="1"/>
            <a:r>
              <a:rPr lang="en-US" altLang="en-US" dirty="0"/>
              <a:t>Identifies range of factors as to what explains growth of supermax prisons</a:t>
            </a:r>
          </a:p>
          <a:p>
            <a:pPr lvl="1"/>
            <a:r>
              <a:rPr lang="en-US" altLang="en-US" dirty="0"/>
              <a:t>They exist as a management tool.</a:t>
            </a:r>
          </a:p>
          <a:p>
            <a:pPr lvl="1"/>
            <a:r>
              <a:rPr lang="en-US" altLang="en-US" dirty="0"/>
              <a:t>Commonly hold those who have violated prison rules</a:t>
            </a:r>
          </a:p>
          <a:p>
            <a:r>
              <a:rPr lang="en-US" altLang="en-US" dirty="0"/>
              <a:t>Studies of them have found no reduction in prison violence.</a:t>
            </a:r>
          </a:p>
          <a:p>
            <a:pPr lvl="1"/>
            <a:endParaRPr lang="en-US" altLang="en-US" sz="2000" dirty="0"/>
          </a:p>
        </p:txBody>
      </p:sp>
      <p:sp>
        <p:nvSpPr>
          <p:cNvPr id="3" name="Slide Number Placeholder 2">
            <a:extLst>
              <a:ext uri="{FF2B5EF4-FFF2-40B4-BE49-F238E27FC236}">
                <a16:creationId xmlns:a16="http://schemas.microsoft.com/office/drawing/2014/main" id="{0E791955-F536-4CEA-BAC1-78C7DB210FFC}"/>
              </a:ext>
            </a:extLst>
          </p:cNvPr>
          <p:cNvSpPr>
            <a:spLocks noGrp="1"/>
          </p:cNvSpPr>
          <p:nvPr>
            <p:ph type="sldNum" sz="quarter" idx="12"/>
          </p:nvPr>
        </p:nvSpPr>
        <p:spPr/>
        <p:txBody>
          <a:bodyPr/>
          <a:lstStyle/>
          <a:p>
            <a:fld id="{68A5F9F9-1C61-444C-BC4D-D08A80386305}" type="slidenum">
              <a:rPr lang="en-US" altLang="en-US" smtClean="0"/>
              <a:pPr/>
              <a:t>13</a:t>
            </a:fld>
            <a:endParaRPr lang="en-US" altLang="en-US"/>
          </a:p>
        </p:txBody>
      </p:sp>
    </p:spTree>
    <p:extLst>
      <p:ext uri="{BB962C8B-B14F-4D97-AF65-F5344CB8AC3E}">
        <p14:creationId xmlns:p14="http://schemas.microsoft.com/office/powerpoint/2010/main" val="1912190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0399A0C-8B04-4BD8-8B24-5B735FE26271}"/>
              </a:ext>
            </a:extLst>
          </p:cNvPr>
          <p:cNvSpPr>
            <a:spLocks noGrp="1"/>
          </p:cNvSpPr>
          <p:nvPr>
            <p:ph type="title"/>
          </p:nvPr>
        </p:nvSpPr>
        <p:spPr>
          <a:xfrm>
            <a:off x="457200" y="654050"/>
            <a:ext cx="8229600" cy="1066800"/>
          </a:xfrm>
        </p:spPr>
        <p:txBody>
          <a:bodyPr>
            <a:normAutofit/>
          </a:bodyPr>
          <a:lstStyle/>
          <a:p>
            <a:r>
              <a:rPr lang="en-US" altLang="en-US" dirty="0"/>
              <a:t>Maximum Security</a:t>
            </a:r>
          </a:p>
        </p:txBody>
      </p:sp>
      <p:sp>
        <p:nvSpPr>
          <p:cNvPr id="18435" name="Content Placeholder 2">
            <a:extLst>
              <a:ext uri="{FF2B5EF4-FFF2-40B4-BE49-F238E27FC236}">
                <a16:creationId xmlns:a16="http://schemas.microsoft.com/office/drawing/2014/main" id="{E2321508-548D-497E-BA6B-49E53FF14C5F}"/>
              </a:ext>
            </a:extLst>
          </p:cNvPr>
          <p:cNvSpPr>
            <a:spLocks noGrp="1"/>
          </p:cNvSpPr>
          <p:nvPr>
            <p:ph idx="1"/>
          </p:nvPr>
        </p:nvSpPr>
        <p:spPr>
          <a:xfrm>
            <a:off x="381000" y="1524000"/>
            <a:ext cx="8229600" cy="4495800"/>
          </a:xfrm>
        </p:spPr>
        <p:txBody>
          <a:bodyPr>
            <a:noAutofit/>
          </a:bodyPr>
          <a:lstStyle/>
          <a:p>
            <a:r>
              <a:rPr lang="en-US" altLang="en-US" dirty="0"/>
              <a:t>Sifford (2016)</a:t>
            </a:r>
          </a:p>
          <a:p>
            <a:pPr lvl="1"/>
            <a:r>
              <a:rPr lang="en-US" altLang="en-US" dirty="0"/>
              <a:t>Argues against solitary confinement by linking it to virtue theory</a:t>
            </a:r>
          </a:p>
          <a:p>
            <a:pPr lvl="2"/>
            <a:r>
              <a:rPr lang="en-US" altLang="en-US" dirty="0"/>
              <a:t>Argues that harsh living conditions of solitary confinement deny inmates the opportunity to retain or develop virtue traits like kindness, honesty, and courage</a:t>
            </a:r>
          </a:p>
          <a:p>
            <a:pPr lvl="2"/>
            <a:r>
              <a:rPr lang="en-US" altLang="en-US" dirty="0"/>
              <a:t>Because of curtailment of choice, enforced idleness, and lack of human contact, confinement in isolation has been shown to cause severe psychological damage that leaves inmates “permanently incapable of moral development.”</a:t>
            </a:r>
          </a:p>
          <a:p>
            <a:pPr lvl="2"/>
            <a:endParaRPr lang="en-US" altLang="en-US" sz="2000" dirty="0"/>
          </a:p>
        </p:txBody>
      </p:sp>
      <p:sp>
        <p:nvSpPr>
          <p:cNvPr id="3" name="Slide Number Placeholder 2">
            <a:extLst>
              <a:ext uri="{FF2B5EF4-FFF2-40B4-BE49-F238E27FC236}">
                <a16:creationId xmlns:a16="http://schemas.microsoft.com/office/drawing/2014/main" id="{0E791955-F536-4CEA-BAC1-78C7DB210FFC}"/>
              </a:ext>
            </a:extLst>
          </p:cNvPr>
          <p:cNvSpPr>
            <a:spLocks noGrp="1"/>
          </p:cNvSpPr>
          <p:nvPr>
            <p:ph type="sldNum" sz="quarter" idx="12"/>
          </p:nvPr>
        </p:nvSpPr>
        <p:spPr/>
        <p:txBody>
          <a:bodyPr/>
          <a:lstStyle/>
          <a:p>
            <a:fld id="{68A5F9F9-1C61-444C-BC4D-D08A80386305}" type="slidenum">
              <a:rPr lang="en-US" altLang="en-US" smtClean="0"/>
              <a:pPr/>
              <a:t>14</a:t>
            </a:fld>
            <a:endParaRPr lang="en-US" altLang="en-US"/>
          </a:p>
        </p:txBody>
      </p:sp>
    </p:spTree>
    <p:extLst>
      <p:ext uri="{BB962C8B-B14F-4D97-AF65-F5344CB8AC3E}">
        <p14:creationId xmlns:p14="http://schemas.microsoft.com/office/powerpoint/2010/main" val="2288720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Maximum Security</a:t>
            </a:r>
            <a:endParaRPr lang="en-US" dirty="0"/>
          </a:p>
        </p:txBody>
      </p:sp>
      <p:sp>
        <p:nvSpPr>
          <p:cNvPr id="4" name="Content Placeholder 3"/>
          <p:cNvSpPr>
            <a:spLocks noGrp="1"/>
          </p:cNvSpPr>
          <p:nvPr>
            <p:ph idx="1"/>
          </p:nvPr>
        </p:nvSpPr>
        <p:spPr/>
        <p:txBody>
          <a:bodyPr>
            <a:normAutofit/>
          </a:bodyPr>
          <a:lstStyle/>
          <a:p>
            <a:r>
              <a:rPr lang="en-US" altLang="en-US" dirty="0"/>
              <a:t>The defining characteristic of </a:t>
            </a:r>
            <a:r>
              <a:rPr lang="en-US" altLang="en-US" dirty="0" err="1"/>
              <a:t>supermax</a:t>
            </a:r>
            <a:r>
              <a:rPr lang="en-US" altLang="en-US" dirty="0"/>
              <a:t> prisons is solitary confinement.</a:t>
            </a:r>
          </a:p>
          <a:p>
            <a:pPr lvl="1"/>
            <a:r>
              <a:rPr lang="en-US" altLang="en-US" dirty="0"/>
              <a:t>Goes back to early prisons</a:t>
            </a:r>
          </a:p>
          <a:p>
            <a:r>
              <a:rPr lang="en-US" altLang="en-US" dirty="0"/>
              <a:t>Similar issues of increase in mental disorders continue to be effects today</a:t>
            </a:r>
          </a:p>
          <a:p>
            <a:r>
              <a:rPr lang="en-US" altLang="en-US" dirty="0"/>
              <a:t>Guenther (2013)</a:t>
            </a:r>
          </a:p>
          <a:p>
            <a:pPr lvl="1"/>
            <a:r>
              <a:rPr lang="en-US" altLang="en-US" dirty="0"/>
              <a:t>Maps three waves in evolution and practice of solitary confinement</a:t>
            </a:r>
          </a:p>
          <a:p>
            <a:pPr lvl="1"/>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951665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334C5183-97E8-43F1-93C8-C58E3D163822}"/>
              </a:ext>
            </a:extLst>
          </p:cNvPr>
          <p:cNvSpPr>
            <a:spLocks noGrp="1"/>
          </p:cNvSpPr>
          <p:nvPr>
            <p:ph type="title"/>
          </p:nvPr>
        </p:nvSpPr>
        <p:spPr>
          <a:xfrm>
            <a:off x="457200" y="762000"/>
            <a:ext cx="8229600" cy="1143000"/>
          </a:xfrm>
        </p:spPr>
        <p:txBody>
          <a:bodyPr>
            <a:normAutofit/>
          </a:bodyPr>
          <a:lstStyle/>
          <a:p>
            <a:r>
              <a:rPr lang="en-US" altLang="en-US" dirty="0"/>
              <a:t>Maximum Security</a:t>
            </a:r>
          </a:p>
        </p:txBody>
      </p:sp>
      <p:sp>
        <p:nvSpPr>
          <p:cNvPr id="19459" name="Content Placeholder 2">
            <a:extLst>
              <a:ext uri="{FF2B5EF4-FFF2-40B4-BE49-F238E27FC236}">
                <a16:creationId xmlns:a16="http://schemas.microsoft.com/office/drawing/2014/main" id="{2F05A4FA-23A9-4D5B-9735-95A5080A938A}"/>
              </a:ext>
            </a:extLst>
          </p:cNvPr>
          <p:cNvSpPr>
            <a:spLocks noGrp="1"/>
          </p:cNvSpPr>
          <p:nvPr>
            <p:ph idx="1"/>
          </p:nvPr>
        </p:nvSpPr>
        <p:spPr>
          <a:xfrm>
            <a:off x="457200" y="1905000"/>
            <a:ext cx="8229600" cy="4419600"/>
          </a:xfrm>
        </p:spPr>
        <p:txBody>
          <a:bodyPr>
            <a:normAutofit/>
          </a:bodyPr>
          <a:lstStyle/>
          <a:p>
            <a:r>
              <a:rPr lang="en-US" altLang="en-US" dirty="0" err="1"/>
              <a:t>Shalev</a:t>
            </a:r>
            <a:r>
              <a:rPr lang="en-US" altLang="en-US" dirty="0"/>
              <a:t> (2009)</a:t>
            </a:r>
          </a:p>
          <a:p>
            <a:pPr lvl="1"/>
            <a:r>
              <a:rPr lang="en-US" altLang="en-US" dirty="0"/>
              <a:t>Explains three main forms of segregation:</a:t>
            </a:r>
          </a:p>
          <a:p>
            <a:pPr lvl="2"/>
            <a:r>
              <a:rPr lang="en-US" altLang="en-US" dirty="0"/>
              <a:t>Punitive</a:t>
            </a:r>
          </a:p>
          <a:p>
            <a:pPr lvl="2"/>
            <a:r>
              <a:rPr lang="en-US" altLang="en-US" dirty="0"/>
              <a:t>Protective</a:t>
            </a:r>
          </a:p>
          <a:p>
            <a:pPr lvl="2"/>
            <a:r>
              <a:rPr lang="en-US" altLang="en-US" dirty="0"/>
              <a:t>Administrative </a:t>
            </a:r>
          </a:p>
          <a:p>
            <a:r>
              <a:rPr lang="en-US" altLang="en-US" dirty="0"/>
              <a:t>Eighth Amendment prohibits cruel and unusual punishment.</a:t>
            </a:r>
          </a:p>
          <a:p>
            <a:pPr lvl="1"/>
            <a:r>
              <a:rPr lang="en-US" altLang="en-US" dirty="0"/>
              <a:t>Solitary confinement challenged under this amendment</a:t>
            </a:r>
          </a:p>
          <a:p>
            <a:pPr lvl="2"/>
            <a:endParaRPr lang="en-US" altLang="en-US" sz="2000" dirty="0"/>
          </a:p>
          <a:p>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FB5C4040-4B1B-4305-AF3A-475F90BA4A39}"/>
              </a:ext>
            </a:extLst>
          </p:cNvPr>
          <p:cNvSpPr>
            <a:spLocks noGrp="1"/>
          </p:cNvSpPr>
          <p:nvPr>
            <p:ph type="sldNum" sz="quarter" idx="12"/>
          </p:nvPr>
        </p:nvSpPr>
        <p:spPr/>
        <p:txBody>
          <a:bodyPr/>
          <a:lstStyle/>
          <a:p>
            <a:fld id="{68A5F9F9-1C61-444C-BC4D-D08A80386305}" type="slidenum">
              <a:rPr lang="en-US" altLang="en-US" smtClean="0"/>
              <a:pPr/>
              <a:t>16</a:t>
            </a:fld>
            <a:endParaRPr lang="en-US" altLang="en-US"/>
          </a:p>
        </p:txBody>
      </p:sp>
    </p:spTree>
    <p:extLst>
      <p:ext uri="{BB962C8B-B14F-4D97-AF65-F5344CB8AC3E}">
        <p14:creationId xmlns:p14="http://schemas.microsoft.com/office/powerpoint/2010/main" val="793621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ADD8F47-99C1-4DF2-815C-94AFFC5A116B}"/>
              </a:ext>
            </a:extLst>
          </p:cNvPr>
          <p:cNvSpPr>
            <a:spLocks noGrp="1"/>
          </p:cNvSpPr>
          <p:nvPr>
            <p:ph type="title"/>
          </p:nvPr>
        </p:nvSpPr>
        <p:spPr>
          <a:xfrm>
            <a:off x="457200" y="304800"/>
            <a:ext cx="8229600" cy="1143000"/>
          </a:xfrm>
        </p:spPr>
        <p:txBody>
          <a:bodyPr>
            <a:normAutofit/>
          </a:bodyPr>
          <a:lstStyle/>
          <a:p>
            <a:r>
              <a:rPr lang="en-US" altLang="en-US" dirty="0"/>
              <a:t>Maximum Security</a:t>
            </a:r>
          </a:p>
        </p:txBody>
      </p:sp>
      <p:sp>
        <p:nvSpPr>
          <p:cNvPr id="20483" name="Content Placeholder 2">
            <a:extLst>
              <a:ext uri="{FF2B5EF4-FFF2-40B4-BE49-F238E27FC236}">
                <a16:creationId xmlns:a16="http://schemas.microsoft.com/office/drawing/2014/main" id="{3104655B-17B0-4ECA-B203-9D9F6BDB1F7C}"/>
              </a:ext>
            </a:extLst>
          </p:cNvPr>
          <p:cNvSpPr>
            <a:spLocks noGrp="1"/>
          </p:cNvSpPr>
          <p:nvPr>
            <p:ph idx="1"/>
          </p:nvPr>
        </p:nvSpPr>
        <p:spPr>
          <a:xfrm>
            <a:off x="457200" y="1143000"/>
            <a:ext cx="8229600" cy="4832350"/>
          </a:xfrm>
        </p:spPr>
        <p:txBody>
          <a:bodyPr>
            <a:noAutofit/>
          </a:bodyPr>
          <a:lstStyle/>
          <a:p>
            <a:r>
              <a:rPr lang="en-US" altLang="en-US" dirty="0"/>
              <a:t>Key cases dealing with this issue:</a:t>
            </a:r>
          </a:p>
          <a:p>
            <a:pPr lvl="1"/>
            <a:r>
              <a:rPr lang="en-US" altLang="en-US" i="1" dirty="0"/>
              <a:t>In Re Medley</a:t>
            </a:r>
            <a:r>
              <a:rPr lang="en-US" altLang="en-US" dirty="0"/>
              <a:t> (1890)</a:t>
            </a:r>
          </a:p>
          <a:p>
            <a:pPr lvl="2"/>
            <a:r>
              <a:rPr lang="en-US" altLang="en-US" dirty="0"/>
              <a:t>Supreme Court rejected administration claims that prisoners were being kept in “close confinement” and not solitary</a:t>
            </a:r>
          </a:p>
          <a:p>
            <a:pPr lvl="1"/>
            <a:r>
              <a:rPr lang="en-US" altLang="en-US" i="1" dirty="0"/>
              <a:t>Madrid v. Gomez </a:t>
            </a:r>
            <a:r>
              <a:rPr lang="en-US" altLang="en-US" dirty="0"/>
              <a:t>(1995)</a:t>
            </a:r>
          </a:p>
          <a:p>
            <a:pPr lvl="2"/>
            <a:r>
              <a:rPr lang="en-US" altLang="en-US" dirty="0"/>
              <a:t>District court found conditions at Pelican Bay did not violate the Eighth Amendment except in relation to inmates already suffering from a variety of mental issues.</a:t>
            </a:r>
          </a:p>
          <a:p>
            <a:r>
              <a:rPr lang="en-US" altLang="en-US" dirty="0"/>
              <a:t>Courts have been reluctant to hold that access to human contact is protected or that these facilities may cause mental illness in those with no prior history.</a:t>
            </a:r>
          </a:p>
          <a:p>
            <a:pPr lvl="1"/>
            <a:endParaRPr lang="en-US" altLang="en-US" sz="2000" dirty="0"/>
          </a:p>
          <a:p>
            <a:endParaRPr lang="en-US" altLang="en-US" sz="2000" dirty="0"/>
          </a:p>
          <a:p>
            <a:endParaRPr lang="en-US" altLang="en-US" sz="2000" dirty="0"/>
          </a:p>
        </p:txBody>
      </p:sp>
      <p:sp>
        <p:nvSpPr>
          <p:cNvPr id="3" name="Slide Number Placeholder 2">
            <a:extLst>
              <a:ext uri="{FF2B5EF4-FFF2-40B4-BE49-F238E27FC236}">
                <a16:creationId xmlns:a16="http://schemas.microsoft.com/office/drawing/2014/main" id="{46E578FC-B31A-4600-841B-24BC1AE64349}"/>
              </a:ext>
            </a:extLst>
          </p:cNvPr>
          <p:cNvSpPr>
            <a:spLocks noGrp="1"/>
          </p:cNvSpPr>
          <p:nvPr>
            <p:ph type="sldNum" sz="quarter" idx="12"/>
          </p:nvPr>
        </p:nvSpPr>
        <p:spPr/>
        <p:txBody>
          <a:bodyPr/>
          <a:lstStyle/>
          <a:p>
            <a:fld id="{68A5F9F9-1C61-444C-BC4D-D08A80386305}" type="slidenum">
              <a:rPr lang="en-US" altLang="en-US" smtClean="0"/>
              <a:pPr/>
              <a:t>17</a:t>
            </a:fld>
            <a:endParaRPr lang="en-US" altLang="en-US"/>
          </a:p>
        </p:txBody>
      </p:sp>
    </p:spTree>
    <p:extLst>
      <p:ext uri="{BB962C8B-B14F-4D97-AF65-F5344CB8AC3E}">
        <p14:creationId xmlns:p14="http://schemas.microsoft.com/office/powerpoint/2010/main" val="645264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9BE607C-B5D5-4A1A-85CF-62319C8C2E14}"/>
              </a:ext>
            </a:extLst>
          </p:cNvPr>
          <p:cNvSpPr>
            <a:spLocks noGrp="1" noChangeArrowheads="1"/>
          </p:cNvSpPr>
          <p:nvPr>
            <p:ph type="title"/>
          </p:nvPr>
        </p:nvSpPr>
        <p:spPr>
          <a:xfrm>
            <a:off x="457200" y="762000"/>
            <a:ext cx="8229600" cy="1295400"/>
          </a:xfrm>
        </p:spPr>
        <p:txBody>
          <a:bodyPr>
            <a:normAutofit/>
          </a:bodyPr>
          <a:lstStyle/>
          <a:p>
            <a:r>
              <a:rPr lang="en-US" altLang="en-US" dirty="0"/>
              <a:t>Medium and Minimum Security</a:t>
            </a:r>
          </a:p>
        </p:txBody>
      </p:sp>
      <p:sp>
        <p:nvSpPr>
          <p:cNvPr id="21507" name="Rectangle 3">
            <a:extLst>
              <a:ext uri="{FF2B5EF4-FFF2-40B4-BE49-F238E27FC236}">
                <a16:creationId xmlns:a16="http://schemas.microsoft.com/office/drawing/2014/main" id="{05C533B9-9814-40BC-862D-3911D2DEFDD7}"/>
              </a:ext>
            </a:extLst>
          </p:cNvPr>
          <p:cNvSpPr>
            <a:spLocks noGrp="1" noChangeArrowheads="1"/>
          </p:cNvSpPr>
          <p:nvPr>
            <p:ph idx="1"/>
          </p:nvPr>
        </p:nvSpPr>
        <p:spPr>
          <a:xfrm>
            <a:off x="457200" y="1828800"/>
            <a:ext cx="8229600" cy="4298950"/>
          </a:xfrm>
        </p:spPr>
        <p:txBody>
          <a:bodyPr>
            <a:noAutofit/>
          </a:bodyPr>
          <a:lstStyle/>
          <a:p>
            <a:pPr>
              <a:lnSpc>
                <a:spcPct val="90000"/>
              </a:lnSpc>
            </a:pPr>
            <a:r>
              <a:rPr lang="en-US" altLang="en-US" i="1" dirty="0"/>
              <a:t>Medium security</a:t>
            </a:r>
            <a:r>
              <a:rPr lang="en-US" altLang="en-US" dirty="0"/>
              <a:t> prisons:</a:t>
            </a:r>
          </a:p>
          <a:p>
            <a:pPr lvl="1">
              <a:lnSpc>
                <a:spcPct val="90000"/>
              </a:lnSpc>
            </a:pPr>
            <a:r>
              <a:rPr lang="en-US" altLang="en-US" dirty="0"/>
              <a:t>Generally secure prisoners with double fences topped with barbed wire </a:t>
            </a:r>
          </a:p>
          <a:p>
            <a:pPr lvl="1">
              <a:lnSpc>
                <a:spcPct val="90000"/>
              </a:lnSpc>
            </a:pPr>
            <a:r>
              <a:rPr lang="en-US" altLang="en-US" dirty="0"/>
              <a:t>House about one-third of all inmates</a:t>
            </a:r>
          </a:p>
          <a:p>
            <a:pPr lvl="1">
              <a:lnSpc>
                <a:spcPct val="90000"/>
              </a:lnSpc>
            </a:pPr>
            <a:r>
              <a:rPr lang="en-US" altLang="en-US" dirty="0"/>
              <a:t>Often adopt same procedures used in maximum security prisons, such as head counts and a high level of supervision</a:t>
            </a:r>
          </a:p>
          <a:p>
            <a:pPr lvl="1">
              <a:lnSpc>
                <a:spcPct val="90000"/>
              </a:lnSpc>
            </a:pPr>
            <a:r>
              <a:rPr lang="en-US" altLang="en-US" dirty="0"/>
              <a:t>Different from maximum security prisons because inmates work without constant supervision</a:t>
            </a:r>
          </a:p>
        </p:txBody>
      </p:sp>
      <p:sp>
        <p:nvSpPr>
          <p:cNvPr id="3" name="Slide Number Placeholder 2">
            <a:extLst>
              <a:ext uri="{FF2B5EF4-FFF2-40B4-BE49-F238E27FC236}">
                <a16:creationId xmlns:a16="http://schemas.microsoft.com/office/drawing/2014/main" id="{E1B3F1EC-7988-4399-91C7-82D834906A48}"/>
              </a:ext>
            </a:extLst>
          </p:cNvPr>
          <p:cNvSpPr>
            <a:spLocks noGrp="1"/>
          </p:cNvSpPr>
          <p:nvPr>
            <p:ph type="sldNum" sz="quarter" idx="12"/>
          </p:nvPr>
        </p:nvSpPr>
        <p:spPr/>
        <p:txBody>
          <a:bodyPr/>
          <a:lstStyle/>
          <a:p>
            <a:fld id="{68A5F9F9-1C61-444C-BC4D-D08A80386305}" type="slidenum">
              <a:rPr lang="en-US" altLang="en-US" smtClean="0"/>
              <a:pPr/>
              <a:t>18</a:t>
            </a:fld>
            <a:endParaRPr lang="en-US" altLang="en-US"/>
          </a:p>
        </p:txBody>
      </p:sp>
    </p:spTree>
    <p:extLst>
      <p:ext uri="{BB962C8B-B14F-4D97-AF65-F5344CB8AC3E}">
        <p14:creationId xmlns:p14="http://schemas.microsoft.com/office/powerpoint/2010/main" val="115587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Medium and Minimum Security</a:t>
            </a:r>
            <a:endParaRPr lang="en-US" dirty="0"/>
          </a:p>
        </p:txBody>
      </p:sp>
      <p:sp>
        <p:nvSpPr>
          <p:cNvPr id="4" name="Content Placeholder 3"/>
          <p:cNvSpPr>
            <a:spLocks noGrp="1"/>
          </p:cNvSpPr>
          <p:nvPr>
            <p:ph idx="1"/>
          </p:nvPr>
        </p:nvSpPr>
        <p:spPr/>
        <p:txBody>
          <a:bodyPr/>
          <a:lstStyle/>
          <a:p>
            <a:pPr>
              <a:lnSpc>
                <a:spcPct val="90000"/>
              </a:lnSpc>
            </a:pPr>
            <a:r>
              <a:rPr lang="en-US" altLang="en-US" i="1" dirty="0"/>
              <a:t>Minimum security prisons:</a:t>
            </a:r>
          </a:p>
          <a:p>
            <a:pPr lvl="1">
              <a:lnSpc>
                <a:spcPct val="90000"/>
              </a:lnSpc>
            </a:pPr>
            <a:r>
              <a:rPr lang="en-US" altLang="en-US" dirty="0"/>
              <a:t>Hold about 10% of all inmates; most are non-violent, first-time offenders, and white collar criminals who are not considered to be dangerous</a:t>
            </a:r>
          </a:p>
          <a:p>
            <a:pPr lvl="1">
              <a:lnSpc>
                <a:spcPct val="90000"/>
              </a:lnSpc>
            </a:pPr>
            <a:r>
              <a:rPr lang="en-US" altLang="en-US" dirty="0"/>
              <a:t>Emphasize more normal life with open gates and focus on vocational training</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509725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651ED6-057C-4F23-A87D-96F7D1E988DE}"/>
              </a:ext>
            </a:extLst>
          </p:cNvPr>
          <p:cNvSpPr>
            <a:spLocks noGrp="1" noChangeArrowheads="1"/>
          </p:cNvSpPr>
          <p:nvPr>
            <p:ph type="title"/>
          </p:nvPr>
        </p:nvSpPr>
        <p:spPr>
          <a:xfrm>
            <a:off x="419100" y="486508"/>
            <a:ext cx="8229600" cy="1219200"/>
          </a:xfrm>
        </p:spPr>
        <p:txBody>
          <a:bodyPr>
            <a:normAutofit/>
          </a:bodyPr>
          <a:lstStyle/>
          <a:p>
            <a:r>
              <a:rPr lang="en-US" altLang="en-US" dirty="0"/>
              <a:t>The Prison Explosion</a:t>
            </a:r>
          </a:p>
        </p:txBody>
      </p:sp>
      <p:sp>
        <p:nvSpPr>
          <p:cNvPr id="13315" name="Rectangle 3">
            <a:extLst>
              <a:ext uri="{FF2B5EF4-FFF2-40B4-BE49-F238E27FC236}">
                <a16:creationId xmlns:a16="http://schemas.microsoft.com/office/drawing/2014/main" id="{4894059E-CD04-4CDE-849D-DF8546935F9C}"/>
              </a:ext>
            </a:extLst>
          </p:cNvPr>
          <p:cNvSpPr>
            <a:spLocks noGrp="1" noChangeArrowheads="1"/>
          </p:cNvSpPr>
          <p:nvPr>
            <p:ph idx="1"/>
          </p:nvPr>
        </p:nvSpPr>
        <p:spPr>
          <a:xfrm>
            <a:off x="416169" y="1447800"/>
            <a:ext cx="8305800" cy="4800600"/>
          </a:xfrm>
        </p:spPr>
        <p:txBody>
          <a:bodyPr>
            <a:noAutofit/>
          </a:bodyPr>
          <a:lstStyle/>
          <a:p>
            <a:r>
              <a:rPr lang="en-US" altLang="en-US" dirty="0"/>
              <a:t>From about 1982, there has been an explosion in the incarceration and supervision rates in U.S.</a:t>
            </a:r>
          </a:p>
          <a:p>
            <a:r>
              <a:rPr lang="en-US" altLang="en-US" dirty="0"/>
              <a:t>By year-end 2016, state and federal prison inmates totaled 1,505,400 (Carson, 2018).</a:t>
            </a:r>
          </a:p>
          <a:p>
            <a:pPr lvl="1"/>
            <a:r>
              <a:rPr lang="en-US" altLang="en-US" dirty="0"/>
              <a:t>Rate of 582 per 100,000 residents in U.S.; up from 478 in 2013</a:t>
            </a:r>
          </a:p>
          <a:p>
            <a:r>
              <a:rPr lang="en-US" altLang="en-US" dirty="0"/>
              <a:t>Collectively, about 6.7 million adult persons were under correctional supervision of some form at year-end 2015.</a:t>
            </a:r>
          </a:p>
          <a:p>
            <a:pPr lvl="1"/>
            <a:r>
              <a:rPr lang="en-US" altLang="en-US" dirty="0"/>
              <a:t>First time since 2002, correctional population fell below 6.8 million</a:t>
            </a:r>
          </a:p>
          <a:p>
            <a:endParaRPr lang="en-US" altLang="en-US" sz="2000" dirty="0"/>
          </a:p>
        </p:txBody>
      </p:sp>
      <p:sp>
        <p:nvSpPr>
          <p:cNvPr id="3" name="Slide Number Placeholder 2">
            <a:extLst>
              <a:ext uri="{FF2B5EF4-FFF2-40B4-BE49-F238E27FC236}">
                <a16:creationId xmlns:a16="http://schemas.microsoft.com/office/drawing/2014/main" id="{4D9D0520-CA85-4C07-BE84-DF83ECCBB6E1}"/>
              </a:ext>
            </a:extLst>
          </p:cNvPr>
          <p:cNvSpPr>
            <a:spLocks noGrp="1"/>
          </p:cNvSpPr>
          <p:nvPr>
            <p:ph type="sldNum" sz="quarter" idx="12"/>
          </p:nvPr>
        </p:nvSpPr>
        <p:spPr/>
        <p:txBody>
          <a:bodyPr/>
          <a:lstStyle/>
          <a:p>
            <a:fld id="{68A5F9F9-1C61-444C-BC4D-D08A80386305}" type="slidenum">
              <a:rPr lang="en-US" altLang="en-US" smtClean="0"/>
              <a:pPr/>
              <a:t>2</a:t>
            </a:fld>
            <a:endParaRPr lang="en-US" altLang="en-US"/>
          </a:p>
        </p:txBody>
      </p:sp>
    </p:spTree>
    <p:extLst>
      <p:ext uri="{BB962C8B-B14F-4D97-AF65-F5344CB8AC3E}">
        <p14:creationId xmlns:p14="http://schemas.microsoft.com/office/powerpoint/2010/main" val="7211768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696E461-61A4-41FE-972E-797769BF1C6E}"/>
              </a:ext>
            </a:extLst>
          </p:cNvPr>
          <p:cNvSpPr>
            <a:spLocks noGrp="1" noChangeArrowheads="1"/>
          </p:cNvSpPr>
          <p:nvPr>
            <p:ph type="title"/>
          </p:nvPr>
        </p:nvSpPr>
        <p:spPr>
          <a:xfrm>
            <a:off x="457200" y="762000"/>
            <a:ext cx="8229600" cy="1263650"/>
          </a:xfrm>
        </p:spPr>
        <p:txBody>
          <a:bodyPr>
            <a:noAutofit/>
          </a:bodyPr>
          <a:lstStyle/>
          <a:p>
            <a:r>
              <a:rPr lang="en-US" altLang="en-US" dirty="0" err="1"/>
              <a:t>Stateville</a:t>
            </a:r>
            <a:r>
              <a:rPr lang="en-US" altLang="en-US" dirty="0"/>
              <a:t> Prison: The Changing State of Corrections</a:t>
            </a:r>
          </a:p>
        </p:txBody>
      </p:sp>
      <p:sp>
        <p:nvSpPr>
          <p:cNvPr id="22531" name="Rectangle 3">
            <a:extLst>
              <a:ext uri="{FF2B5EF4-FFF2-40B4-BE49-F238E27FC236}">
                <a16:creationId xmlns:a16="http://schemas.microsoft.com/office/drawing/2014/main" id="{6F7F82BD-E85D-4C73-B9DA-E696382EBFB0}"/>
              </a:ext>
            </a:extLst>
          </p:cNvPr>
          <p:cNvSpPr>
            <a:spLocks noGrp="1" noChangeArrowheads="1"/>
          </p:cNvSpPr>
          <p:nvPr>
            <p:ph idx="1"/>
          </p:nvPr>
        </p:nvSpPr>
        <p:spPr>
          <a:xfrm>
            <a:off x="457200" y="2025650"/>
            <a:ext cx="8229600" cy="4222750"/>
          </a:xfrm>
        </p:spPr>
        <p:txBody>
          <a:bodyPr>
            <a:normAutofit/>
          </a:bodyPr>
          <a:lstStyle/>
          <a:p>
            <a:pPr>
              <a:lnSpc>
                <a:spcPct val="90000"/>
              </a:lnSpc>
            </a:pPr>
            <a:r>
              <a:rPr lang="en-US" altLang="en-US" sz="2200" dirty="0"/>
              <a:t>Jacobs (1977)</a:t>
            </a:r>
          </a:p>
          <a:p>
            <a:pPr lvl="1">
              <a:lnSpc>
                <a:spcPct val="90000"/>
              </a:lnSpc>
            </a:pPr>
            <a:r>
              <a:rPr lang="en-US" altLang="en-US" sz="2200" dirty="0"/>
              <a:t>Studied </a:t>
            </a:r>
            <a:r>
              <a:rPr lang="en-US" altLang="en-US" sz="2200" dirty="0" err="1"/>
              <a:t>Stateville</a:t>
            </a:r>
            <a:r>
              <a:rPr lang="en-US" altLang="en-US" sz="2200" dirty="0"/>
              <a:t> Prison in Illinois</a:t>
            </a:r>
          </a:p>
          <a:p>
            <a:pPr lvl="1">
              <a:lnSpc>
                <a:spcPct val="90000"/>
              </a:lnSpc>
            </a:pPr>
            <a:r>
              <a:rPr lang="en-US" altLang="en-US" sz="2200" dirty="0"/>
              <a:t>Showed how patterns of authority changed over time</a:t>
            </a:r>
          </a:p>
          <a:p>
            <a:pPr lvl="1">
              <a:lnSpc>
                <a:spcPct val="90000"/>
              </a:lnSpc>
            </a:pPr>
            <a:r>
              <a:rPr lang="en-US" altLang="en-US" sz="2200" dirty="0"/>
              <a:t>Early days</a:t>
            </a:r>
          </a:p>
          <a:p>
            <a:pPr marL="914400" lvl="1" indent="-457200">
              <a:lnSpc>
                <a:spcPct val="90000"/>
              </a:lnSpc>
              <a:buFont typeface="+mj-lt"/>
              <a:buAutoNum type="alphaLcParenR"/>
            </a:pPr>
            <a:r>
              <a:rPr lang="en-US" altLang="en-US" sz="2200" dirty="0"/>
              <a:t>Rules made on ad hoc basis</a:t>
            </a:r>
          </a:p>
          <a:p>
            <a:pPr marL="914400" lvl="1" indent="-457200">
              <a:lnSpc>
                <a:spcPct val="90000"/>
              </a:lnSpc>
              <a:buFont typeface="+mj-lt"/>
              <a:buAutoNum type="alphaLcParenR"/>
            </a:pPr>
            <a:r>
              <a:rPr lang="en-US" altLang="en-US" sz="2200" dirty="0"/>
              <a:t>Discipline exercised in arbitrary and capricious way</a:t>
            </a:r>
          </a:p>
          <a:p>
            <a:pPr lvl="1">
              <a:lnSpc>
                <a:spcPct val="90000"/>
              </a:lnSpc>
            </a:pPr>
            <a:r>
              <a:rPr lang="en-US" altLang="en-US" sz="2200" dirty="0"/>
              <a:t>Bureaucracy replaced regime with one that depended on rules and regulations.</a:t>
            </a:r>
          </a:p>
          <a:p>
            <a:pPr lvl="1">
              <a:lnSpc>
                <a:spcPct val="90000"/>
              </a:lnSpc>
            </a:pPr>
            <a:r>
              <a:rPr lang="en-US" altLang="en-US" sz="2200" dirty="0"/>
              <a:t>Emphasized professional approach</a:t>
            </a:r>
          </a:p>
          <a:p>
            <a:pPr lvl="1">
              <a:lnSpc>
                <a:spcPct val="90000"/>
              </a:lnSpc>
            </a:pPr>
            <a:r>
              <a:rPr lang="en-US" altLang="en-US" sz="2200" dirty="0"/>
              <a:t>Introduction of rule of law came in 1960 due to judicial activism and civil rights legislation</a:t>
            </a:r>
          </a:p>
          <a:p>
            <a:pPr lvl="2">
              <a:lnSpc>
                <a:spcPct val="90000"/>
              </a:lnSpc>
            </a:pPr>
            <a:endParaRPr lang="en-US" altLang="en-US" sz="2000" dirty="0"/>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02E071F2-FA43-4AA4-80B6-30C7AE39D5BD}"/>
              </a:ext>
            </a:extLst>
          </p:cNvPr>
          <p:cNvSpPr>
            <a:spLocks noGrp="1"/>
          </p:cNvSpPr>
          <p:nvPr>
            <p:ph type="sldNum" sz="quarter" idx="12"/>
          </p:nvPr>
        </p:nvSpPr>
        <p:spPr/>
        <p:txBody>
          <a:bodyPr/>
          <a:lstStyle/>
          <a:p>
            <a:fld id="{68A5F9F9-1C61-444C-BC4D-D08A80386305}" type="slidenum">
              <a:rPr lang="en-US" altLang="en-US" smtClean="0"/>
              <a:pPr/>
              <a:t>20</a:t>
            </a:fld>
            <a:endParaRPr lang="en-US" altLang="en-US"/>
          </a:p>
        </p:txBody>
      </p:sp>
    </p:spTree>
    <p:extLst>
      <p:ext uri="{BB962C8B-B14F-4D97-AF65-F5344CB8AC3E}">
        <p14:creationId xmlns:p14="http://schemas.microsoft.com/office/powerpoint/2010/main" val="2588338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B16E229-0248-4F0D-8A0A-B3BB26A64C6F}"/>
              </a:ext>
            </a:extLst>
          </p:cNvPr>
          <p:cNvSpPr>
            <a:spLocks noGrp="1" noChangeArrowheads="1"/>
          </p:cNvSpPr>
          <p:nvPr>
            <p:ph type="title"/>
          </p:nvPr>
        </p:nvSpPr>
        <p:spPr>
          <a:xfrm>
            <a:off x="381000" y="762000"/>
            <a:ext cx="8229600" cy="1295400"/>
          </a:xfrm>
        </p:spPr>
        <p:txBody>
          <a:bodyPr>
            <a:noAutofit/>
          </a:bodyPr>
          <a:lstStyle/>
          <a:p>
            <a:r>
              <a:rPr lang="en-US" altLang="en-US" dirty="0"/>
              <a:t>Stateville Prison: The Changing State of Corrections</a:t>
            </a:r>
          </a:p>
        </p:txBody>
      </p:sp>
      <p:sp>
        <p:nvSpPr>
          <p:cNvPr id="23555" name="Rectangle 3">
            <a:extLst>
              <a:ext uri="{FF2B5EF4-FFF2-40B4-BE49-F238E27FC236}">
                <a16:creationId xmlns:a16="http://schemas.microsoft.com/office/drawing/2014/main" id="{C75D2D3E-EF79-4FC2-BC19-74BAA622DDC6}"/>
              </a:ext>
            </a:extLst>
          </p:cNvPr>
          <p:cNvSpPr>
            <a:spLocks noGrp="1" noChangeArrowheads="1"/>
          </p:cNvSpPr>
          <p:nvPr>
            <p:ph idx="1"/>
          </p:nvPr>
        </p:nvSpPr>
        <p:spPr>
          <a:xfrm>
            <a:off x="457200" y="2057400"/>
            <a:ext cx="8229600" cy="4267200"/>
          </a:xfrm>
        </p:spPr>
        <p:txBody>
          <a:bodyPr>
            <a:normAutofit/>
          </a:bodyPr>
          <a:lstStyle/>
          <a:p>
            <a:pPr>
              <a:lnSpc>
                <a:spcPct val="90000"/>
              </a:lnSpc>
            </a:pPr>
            <a:r>
              <a:rPr lang="en-US" altLang="en-US" dirty="0"/>
              <a:t>Facility opened in 1925</a:t>
            </a:r>
          </a:p>
          <a:p>
            <a:pPr>
              <a:lnSpc>
                <a:spcPct val="90000"/>
              </a:lnSpc>
            </a:pPr>
            <a:r>
              <a:rPr lang="en-US" altLang="en-US" dirty="0"/>
              <a:t>Violence was common in early decades of facility. </a:t>
            </a:r>
          </a:p>
          <a:p>
            <a:pPr>
              <a:lnSpc>
                <a:spcPct val="90000"/>
              </a:lnSpc>
            </a:pPr>
            <a:r>
              <a:rPr lang="en-US" altLang="en-US" dirty="0"/>
              <a:t>Warden Joe </a:t>
            </a:r>
            <a:r>
              <a:rPr lang="en-US" altLang="en-US" dirty="0" err="1"/>
              <a:t>Ragen</a:t>
            </a:r>
            <a:endParaRPr lang="en-US" altLang="en-US" dirty="0"/>
          </a:p>
          <a:p>
            <a:pPr lvl="1">
              <a:lnSpc>
                <a:spcPct val="90000"/>
              </a:lnSpc>
            </a:pPr>
            <a:r>
              <a:rPr lang="en-US" altLang="en-US" dirty="0"/>
              <a:t>“Ruled” Stateville from 1936 to 1961</a:t>
            </a:r>
          </a:p>
          <a:p>
            <a:pPr lvl="1">
              <a:lnSpc>
                <a:spcPct val="90000"/>
              </a:lnSpc>
            </a:pPr>
            <a:r>
              <a:rPr lang="en-US" altLang="en-US" dirty="0"/>
              <a:t>Perpetuated authoritarian regime</a:t>
            </a:r>
          </a:p>
          <a:p>
            <a:pPr>
              <a:lnSpc>
                <a:spcPct val="90000"/>
              </a:lnSpc>
            </a:pPr>
            <a:r>
              <a:rPr lang="en-US" altLang="en-US" dirty="0"/>
              <a:t>Inmates received only essentials and nothing more.</a:t>
            </a:r>
          </a:p>
          <a:p>
            <a:pPr>
              <a:lnSpc>
                <a:spcPct val="90000"/>
              </a:lnSpc>
            </a:pPr>
            <a:endParaRPr lang="en-US" altLang="en-US" sz="2000" dirty="0"/>
          </a:p>
        </p:txBody>
      </p:sp>
      <p:sp>
        <p:nvSpPr>
          <p:cNvPr id="3" name="Slide Number Placeholder 2">
            <a:extLst>
              <a:ext uri="{FF2B5EF4-FFF2-40B4-BE49-F238E27FC236}">
                <a16:creationId xmlns:a16="http://schemas.microsoft.com/office/drawing/2014/main" id="{150E6175-29C2-4C24-A61C-4B2C9D65A061}"/>
              </a:ext>
            </a:extLst>
          </p:cNvPr>
          <p:cNvSpPr>
            <a:spLocks noGrp="1"/>
          </p:cNvSpPr>
          <p:nvPr>
            <p:ph type="sldNum" sz="quarter" idx="12"/>
          </p:nvPr>
        </p:nvSpPr>
        <p:spPr/>
        <p:txBody>
          <a:bodyPr/>
          <a:lstStyle/>
          <a:p>
            <a:fld id="{68A5F9F9-1C61-444C-BC4D-D08A80386305}" type="slidenum">
              <a:rPr lang="en-US" altLang="en-US" smtClean="0"/>
              <a:pPr/>
              <a:t>21</a:t>
            </a:fld>
            <a:endParaRPr lang="en-US" altLang="en-US"/>
          </a:p>
        </p:txBody>
      </p:sp>
    </p:spTree>
    <p:extLst>
      <p:ext uri="{BB962C8B-B14F-4D97-AF65-F5344CB8AC3E}">
        <p14:creationId xmlns:p14="http://schemas.microsoft.com/office/powerpoint/2010/main" val="8162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err="1"/>
              <a:t>Stateville</a:t>
            </a:r>
            <a:r>
              <a:rPr lang="en-US" altLang="en-US" dirty="0"/>
              <a:t> Prison: The Changing State of Corrections</a:t>
            </a:r>
            <a:endParaRPr lang="en-US" dirty="0"/>
          </a:p>
        </p:txBody>
      </p:sp>
      <p:sp>
        <p:nvSpPr>
          <p:cNvPr id="4" name="Content Placeholder 3"/>
          <p:cNvSpPr>
            <a:spLocks noGrp="1"/>
          </p:cNvSpPr>
          <p:nvPr>
            <p:ph idx="1"/>
          </p:nvPr>
        </p:nvSpPr>
        <p:spPr/>
        <p:txBody>
          <a:bodyPr/>
          <a:lstStyle/>
          <a:p>
            <a:pPr>
              <a:lnSpc>
                <a:spcPct val="90000"/>
              </a:lnSpc>
            </a:pPr>
            <a:r>
              <a:rPr lang="en-US" altLang="en-US" dirty="0"/>
              <a:t>Order maintained through system of internal security.</a:t>
            </a:r>
          </a:p>
          <a:p>
            <a:pPr>
              <a:lnSpc>
                <a:spcPct val="90000"/>
              </a:lnSpc>
            </a:pPr>
            <a:r>
              <a:rPr lang="en-US" altLang="en-US" dirty="0"/>
              <a:t>Rewards were a much more effective tool than the case today.</a:t>
            </a:r>
          </a:p>
          <a:p>
            <a:pPr>
              <a:lnSpc>
                <a:spcPct val="90000"/>
              </a:lnSpc>
            </a:pPr>
            <a:r>
              <a:rPr lang="en-US" altLang="en-US" dirty="0"/>
              <a:t>Relationship between prison officers and inmates was one of great social distance.</a:t>
            </a:r>
          </a:p>
          <a:p>
            <a:pPr>
              <a:lnSpc>
                <a:spcPct val="90000"/>
              </a:lnSpc>
            </a:pPr>
            <a:r>
              <a:rPr lang="en-US" altLang="en-US" dirty="0"/>
              <a:t>Facility underwent change to traditional authority upon </a:t>
            </a:r>
            <a:r>
              <a:rPr lang="en-US" altLang="en-US" dirty="0" err="1"/>
              <a:t>Ragen’s</a:t>
            </a:r>
            <a:r>
              <a:rPr lang="en-US" altLang="en-US" dirty="0"/>
              <a:t> departure.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96697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B0DA7A03-7EDC-44A6-A6AB-059899F56180}"/>
              </a:ext>
            </a:extLst>
          </p:cNvPr>
          <p:cNvSpPr>
            <a:spLocks noGrp="1" noChangeArrowheads="1"/>
          </p:cNvSpPr>
          <p:nvPr>
            <p:ph type="title"/>
          </p:nvPr>
        </p:nvSpPr>
        <p:spPr>
          <a:xfrm>
            <a:off x="457200" y="762000"/>
            <a:ext cx="8229600" cy="1143000"/>
          </a:xfrm>
        </p:spPr>
        <p:txBody>
          <a:bodyPr>
            <a:normAutofit/>
          </a:bodyPr>
          <a:lstStyle/>
          <a:p>
            <a:r>
              <a:rPr lang="en-US" altLang="en-US" dirty="0"/>
              <a:t>Corrections in the 1960s</a:t>
            </a:r>
          </a:p>
        </p:txBody>
      </p:sp>
      <p:sp>
        <p:nvSpPr>
          <p:cNvPr id="24579" name="Rectangle 3">
            <a:extLst>
              <a:ext uri="{FF2B5EF4-FFF2-40B4-BE49-F238E27FC236}">
                <a16:creationId xmlns:a16="http://schemas.microsoft.com/office/drawing/2014/main" id="{27DB8918-B436-45C0-A850-FF91C121E994}"/>
              </a:ext>
            </a:extLst>
          </p:cNvPr>
          <p:cNvSpPr>
            <a:spLocks noGrp="1" noChangeArrowheads="1"/>
          </p:cNvSpPr>
          <p:nvPr>
            <p:ph idx="1"/>
          </p:nvPr>
        </p:nvSpPr>
        <p:spPr>
          <a:xfrm>
            <a:off x="228600" y="1905000"/>
            <a:ext cx="8458200" cy="4191000"/>
          </a:xfrm>
        </p:spPr>
        <p:txBody>
          <a:bodyPr>
            <a:normAutofit/>
          </a:bodyPr>
          <a:lstStyle/>
          <a:p>
            <a:pPr>
              <a:lnSpc>
                <a:spcPct val="80000"/>
              </a:lnSpc>
            </a:pPr>
            <a:r>
              <a:rPr lang="en-US" altLang="en-US" sz="2200" dirty="0"/>
              <a:t>Crouch (1980b)</a:t>
            </a:r>
          </a:p>
          <a:p>
            <a:pPr lvl="1">
              <a:lnSpc>
                <a:spcPct val="80000"/>
              </a:lnSpc>
            </a:pPr>
            <a:r>
              <a:rPr lang="en-US" altLang="en-US" sz="2200" dirty="0"/>
              <a:t>During 1960s, courts reoriented the view of inmate petitions and claims, defining four general categories of prisoners’ rights: </a:t>
            </a:r>
          </a:p>
          <a:p>
            <a:pPr lvl="2">
              <a:lnSpc>
                <a:spcPct val="80000"/>
              </a:lnSpc>
            </a:pPr>
            <a:r>
              <a:rPr lang="en-US" altLang="en-US" sz="2200" dirty="0"/>
              <a:t>Prisoner access to the court to challenge convictions and treatment during confinement</a:t>
            </a:r>
          </a:p>
          <a:p>
            <a:pPr lvl="2">
              <a:lnSpc>
                <a:spcPct val="80000"/>
              </a:lnSpc>
            </a:pPr>
            <a:r>
              <a:rPr lang="en-US" altLang="en-US" sz="2200" dirty="0"/>
              <a:t>Eighth Amendment prohibition on cruel and unusual punishment, extending it to include conditions such as overcrowding and isolation</a:t>
            </a:r>
          </a:p>
          <a:p>
            <a:pPr lvl="2">
              <a:lnSpc>
                <a:spcPct val="80000"/>
              </a:lnSpc>
            </a:pPr>
            <a:r>
              <a:rPr lang="en-US" altLang="en-US" sz="2200" dirty="0"/>
              <a:t>Procedural protections applying to decisions like discipline, transfer, and eligibility for parole</a:t>
            </a:r>
          </a:p>
          <a:p>
            <a:pPr lvl="2">
              <a:lnSpc>
                <a:spcPct val="80000"/>
              </a:lnSpc>
            </a:pPr>
            <a:r>
              <a:rPr lang="en-US" altLang="en-US" sz="2200" dirty="0"/>
              <a:t>First Amendment freedoms of religion, assembly, and speech, as well as the prohibition on discrimination on grounds of race </a:t>
            </a:r>
          </a:p>
        </p:txBody>
      </p:sp>
      <p:sp>
        <p:nvSpPr>
          <p:cNvPr id="3" name="Slide Number Placeholder 2">
            <a:extLst>
              <a:ext uri="{FF2B5EF4-FFF2-40B4-BE49-F238E27FC236}">
                <a16:creationId xmlns:a16="http://schemas.microsoft.com/office/drawing/2014/main" id="{FF0528DF-BA09-435B-863C-4CE5106BD7B6}"/>
              </a:ext>
            </a:extLst>
          </p:cNvPr>
          <p:cNvSpPr>
            <a:spLocks noGrp="1"/>
          </p:cNvSpPr>
          <p:nvPr>
            <p:ph type="sldNum" sz="quarter" idx="12"/>
          </p:nvPr>
        </p:nvSpPr>
        <p:spPr/>
        <p:txBody>
          <a:bodyPr/>
          <a:lstStyle/>
          <a:p>
            <a:fld id="{68A5F9F9-1C61-444C-BC4D-D08A80386305}" type="slidenum">
              <a:rPr lang="en-US" altLang="en-US" smtClean="0"/>
              <a:pPr/>
              <a:t>23</a:t>
            </a:fld>
            <a:endParaRPr lang="en-US" altLang="en-US"/>
          </a:p>
        </p:txBody>
      </p:sp>
    </p:spTree>
    <p:extLst>
      <p:ext uri="{BB962C8B-B14F-4D97-AF65-F5344CB8AC3E}">
        <p14:creationId xmlns:p14="http://schemas.microsoft.com/office/powerpoint/2010/main" val="398154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63ADB2B-502F-462E-B9C5-A5F72947D657}"/>
              </a:ext>
            </a:extLst>
          </p:cNvPr>
          <p:cNvSpPr>
            <a:spLocks noGrp="1" noChangeArrowheads="1"/>
          </p:cNvSpPr>
          <p:nvPr>
            <p:ph type="title"/>
          </p:nvPr>
        </p:nvSpPr>
        <p:spPr>
          <a:xfrm>
            <a:off x="457200" y="762000"/>
            <a:ext cx="8229600" cy="1371600"/>
          </a:xfrm>
        </p:spPr>
        <p:txBody>
          <a:bodyPr>
            <a:normAutofit/>
          </a:bodyPr>
          <a:lstStyle/>
          <a:p>
            <a:r>
              <a:rPr lang="en-US" altLang="en-US" dirty="0" err="1"/>
              <a:t>Stateville</a:t>
            </a:r>
            <a:r>
              <a:rPr lang="en-US" altLang="en-US" dirty="0"/>
              <a:t> Prison: The Changing State of Corrections</a:t>
            </a:r>
          </a:p>
        </p:txBody>
      </p:sp>
      <p:sp>
        <p:nvSpPr>
          <p:cNvPr id="25603" name="Rectangle 3">
            <a:extLst>
              <a:ext uri="{FF2B5EF4-FFF2-40B4-BE49-F238E27FC236}">
                <a16:creationId xmlns:a16="http://schemas.microsoft.com/office/drawing/2014/main" id="{9C149CBD-D617-403C-A3F9-BEBEE00C3DAD}"/>
              </a:ext>
            </a:extLst>
          </p:cNvPr>
          <p:cNvSpPr>
            <a:spLocks noGrp="1" noChangeArrowheads="1"/>
          </p:cNvSpPr>
          <p:nvPr>
            <p:ph idx="1"/>
          </p:nvPr>
        </p:nvSpPr>
        <p:spPr>
          <a:xfrm>
            <a:off x="457200" y="2133600"/>
            <a:ext cx="8229600" cy="4191000"/>
          </a:xfrm>
        </p:spPr>
        <p:txBody>
          <a:bodyPr>
            <a:normAutofit/>
          </a:bodyPr>
          <a:lstStyle/>
          <a:p>
            <a:pPr>
              <a:lnSpc>
                <a:spcPct val="90000"/>
              </a:lnSpc>
            </a:pPr>
            <a:r>
              <a:rPr lang="en-US" altLang="en-US" dirty="0"/>
              <a:t>Crouch (1980)</a:t>
            </a:r>
          </a:p>
          <a:p>
            <a:pPr lvl="1">
              <a:lnSpc>
                <a:spcPct val="90000"/>
              </a:lnSpc>
            </a:pPr>
            <a:r>
              <a:rPr lang="en-US" altLang="en-US" dirty="0"/>
              <a:t>1960 to 1980 saw a marked change in inmate population.</a:t>
            </a:r>
          </a:p>
          <a:p>
            <a:pPr lvl="1">
              <a:lnSpc>
                <a:spcPct val="90000"/>
              </a:lnSpc>
            </a:pPr>
            <a:r>
              <a:rPr lang="en-US" altLang="en-US" dirty="0"/>
              <a:t>Traditional solidarity increased sectional arrangements based on race.</a:t>
            </a:r>
          </a:p>
          <a:p>
            <a:pPr lvl="1">
              <a:lnSpc>
                <a:spcPct val="90000"/>
              </a:lnSpc>
            </a:pPr>
            <a:r>
              <a:rPr lang="en-US" altLang="en-US" dirty="0"/>
              <a:t>Old inmate code displaced.</a:t>
            </a:r>
          </a:p>
          <a:p>
            <a:pPr>
              <a:lnSpc>
                <a:spcPct val="90000"/>
              </a:lnSpc>
            </a:pPr>
            <a:endParaRPr lang="en-US" altLang="en-US" sz="2000" dirty="0"/>
          </a:p>
        </p:txBody>
      </p:sp>
      <p:sp>
        <p:nvSpPr>
          <p:cNvPr id="3" name="Slide Number Placeholder 2">
            <a:extLst>
              <a:ext uri="{FF2B5EF4-FFF2-40B4-BE49-F238E27FC236}">
                <a16:creationId xmlns:a16="http://schemas.microsoft.com/office/drawing/2014/main" id="{630E2263-BE7A-4877-BC61-92A87EE85EEF}"/>
              </a:ext>
            </a:extLst>
          </p:cNvPr>
          <p:cNvSpPr>
            <a:spLocks noGrp="1"/>
          </p:cNvSpPr>
          <p:nvPr>
            <p:ph type="sldNum" sz="quarter" idx="12"/>
          </p:nvPr>
        </p:nvSpPr>
        <p:spPr/>
        <p:txBody>
          <a:bodyPr/>
          <a:lstStyle/>
          <a:p>
            <a:fld id="{68A5F9F9-1C61-444C-BC4D-D08A80386305}" type="slidenum">
              <a:rPr lang="en-US" altLang="en-US" smtClean="0"/>
              <a:pPr/>
              <a:t>24</a:t>
            </a:fld>
            <a:endParaRPr lang="en-US" altLang="en-US"/>
          </a:p>
        </p:txBody>
      </p:sp>
    </p:spTree>
    <p:extLst>
      <p:ext uri="{BB962C8B-B14F-4D97-AF65-F5344CB8AC3E}">
        <p14:creationId xmlns:p14="http://schemas.microsoft.com/office/powerpoint/2010/main" val="1270987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err="1"/>
              <a:t>Stateville</a:t>
            </a:r>
            <a:r>
              <a:rPr lang="en-US" altLang="en-US" dirty="0"/>
              <a:t> Prison: The Changing State of Corrections</a:t>
            </a:r>
            <a:endParaRPr lang="en-US" dirty="0"/>
          </a:p>
        </p:txBody>
      </p:sp>
      <p:sp>
        <p:nvSpPr>
          <p:cNvPr id="4" name="Content Placeholder 3"/>
          <p:cNvSpPr>
            <a:spLocks noGrp="1"/>
          </p:cNvSpPr>
          <p:nvPr>
            <p:ph idx="1"/>
          </p:nvPr>
        </p:nvSpPr>
        <p:spPr/>
        <p:txBody>
          <a:bodyPr/>
          <a:lstStyle/>
          <a:p>
            <a:pPr>
              <a:lnSpc>
                <a:spcPct val="90000"/>
              </a:lnSpc>
            </a:pPr>
            <a:r>
              <a:rPr lang="en-US" altLang="en-US" dirty="0"/>
              <a:t>Professional administration emerged in </a:t>
            </a:r>
            <a:r>
              <a:rPr lang="en-US" altLang="en-US" dirty="0" err="1"/>
              <a:t>Stateville</a:t>
            </a:r>
            <a:r>
              <a:rPr lang="en-US" altLang="en-US" dirty="0"/>
              <a:t> between 1970 and 1975.</a:t>
            </a:r>
          </a:p>
          <a:p>
            <a:pPr>
              <a:lnSpc>
                <a:spcPct val="90000"/>
              </a:lnSpc>
            </a:pPr>
            <a:r>
              <a:rPr lang="en-US" altLang="en-US" dirty="0"/>
              <a:t>State department of corrections took much greater role in governing. </a:t>
            </a:r>
          </a:p>
          <a:p>
            <a:pPr>
              <a:lnSpc>
                <a:spcPct val="90000"/>
              </a:lnSpc>
            </a:pPr>
            <a:r>
              <a:rPr lang="en-US" altLang="en-US" dirty="0"/>
              <a:t>New administration viewed inmates as redeemable.</a:t>
            </a:r>
          </a:p>
          <a:p>
            <a:pPr>
              <a:lnSpc>
                <a:spcPct val="90000"/>
              </a:lnSpc>
            </a:pPr>
            <a:r>
              <a:rPr lang="en-US" altLang="en-US" dirty="0"/>
              <a:t>New relationship between prison officers and inmates became formalistic and bureaucratic.</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83775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324B38A7-EBDE-4CA2-A8B8-3084FF5420B1}"/>
              </a:ext>
            </a:extLst>
          </p:cNvPr>
          <p:cNvSpPr>
            <a:spLocks noGrp="1"/>
          </p:cNvSpPr>
          <p:nvPr>
            <p:ph type="title"/>
          </p:nvPr>
        </p:nvSpPr>
        <p:spPr>
          <a:xfrm>
            <a:off x="457200" y="762000"/>
            <a:ext cx="8229600" cy="1143000"/>
          </a:xfrm>
        </p:spPr>
        <p:txBody>
          <a:bodyPr>
            <a:normAutofit/>
          </a:bodyPr>
          <a:lstStyle/>
          <a:p>
            <a:r>
              <a:rPr lang="en-US" altLang="en-US" dirty="0"/>
              <a:t>Corrections Subculture</a:t>
            </a:r>
          </a:p>
        </p:txBody>
      </p:sp>
      <p:sp>
        <p:nvSpPr>
          <p:cNvPr id="26627" name="Content Placeholder 2">
            <a:extLst>
              <a:ext uri="{FF2B5EF4-FFF2-40B4-BE49-F238E27FC236}">
                <a16:creationId xmlns:a16="http://schemas.microsoft.com/office/drawing/2014/main" id="{3EF832A7-D378-4945-9E4E-E3B7A3099C2A}"/>
              </a:ext>
            </a:extLst>
          </p:cNvPr>
          <p:cNvSpPr>
            <a:spLocks noGrp="1"/>
          </p:cNvSpPr>
          <p:nvPr>
            <p:ph idx="1"/>
          </p:nvPr>
        </p:nvSpPr>
        <p:spPr>
          <a:xfrm>
            <a:off x="457200" y="1905000"/>
            <a:ext cx="8229600" cy="4449763"/>
          </a:xfrm>
        </p:spPr>
        <p:txBody>
          <a:bodyPr>
            <a:noAutofit/>
          </a:bodyPr>
          <a:lstStyle/>
          <a:p>
            <a:r>
              <a:rPr lang="en-US" altLang="en-US" dirty="0" err="1"/>
              <a:t>Clemmer</a:t>
            </a:r>
            <a:r>
              <a:rPr lang="en-US" altLang="en-US" dirty="0"/>
              <a:t> (1940)</a:t>
            </a:r>
          </a:p>
          <a:p>
            <a:pPr lvl="1"/>
            <a:r>
              <a:rPr lang="en-US" altLang="en-US" dirty="0"/>
              <a:t>First introduced the notion that prison subculture exists</a:t>
            </a:r>
          </a:p>
          <a:p>
            <a:pPr lvl="1"/>
            <a:r>
              <a:rPr lang="en-US" altLang="en-US" dirty="0"/>
              <a:t>Inmates take on customs and subculture of penitentiary</a:t>
            </a:r>
          </a:p>
          <a:p>
            <a:r>
              <a:rPr lang="en-US" altLang="en-US" dirty="0"/>
              <a:t>Later studies indicated that some features may be imported by inmates.</a:t>
            </a:r>
          </a:p>
          <a:p>
            <a:endParaRPr lang="en-US" altLang="en-US" sz="2000" dirty="0"/>
          </a:p>
          <a:p>
            <a:pPr lvl="1"/>
            <a:endParaRPr lang="en-US" altLang="en-US" sz="2000" dirty="0"/>
          </a:p>
          <a:p>
            <a:pPr lvl="1"/>
            <a:endParaRPr lang="en-US" altLang="en-US" sz="2000" dirty="0"/>
          </a:p>
        </p:txBody>
      </p:sp>
      <p:sp>
        <p:nvSpPr>
          <p:cNvPr id="3" name="Slide Number Placeholder 2">
            <a:extLst>
              <a:ext uri="{FF2B5EF4-FFF2-40B4-BE49-F238E27FC236}">
                <a16:creationId xmlns:a16="http://schemas.microsoft.com/office/drawing/2014/main" id="{DD135DB2-E35D-4965-AC06-4C3F5A470B6D}"/>
              </a:ext>
            </a:extLst>
          </p:cNvPr>
          <p:cNvSpPr>
            <a:spLocks noGrp="1"/>
          </p:cNvSpPr>
          <p:nvPr>
            <p:ph type="sldNum" sz="quarter" idx="12"/>
          </p:nvPr>
        </p:nvSpPr>
        <p:spPr/>
        <p:txBody>
          <a:bodyPr/>
          <a:lstStyle/>
          <a:p>
            <a:fld id="{68A5F9F9-1C61-444C-BC4D-D08A80386305}" type="slidenum">
              <a:rPr lang="en-US" altLang="en-US" smtClean="0"/>
              <a:pPr/>
              <a:t>26</a:t>
            </a:fld>
            <a:endParaRPr lang="en-US" altLang="en-US"/>
          </a:p>
        </p:txBody>
      </p:sp>
    </p:spTree>
    <p:extLst>
      <p:ext uri="{BB962C8B-B14F-4D97-AF65-F5344CB8AC3E}">
        <p14:creationId xmlns:p14="http://schemas.microsoft.com/office/powerpoint/2010/main" val="737286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Corrections Subculture</a:t>
            </a:r>
            <a:endParaRPr lang="en-US" dirty="0"/>
          </a:p>
        </p:txBody>
      </p:sp>
      <p:sp>
        <p:nvSpPr>
          <p:cNvPr id="4" name="Content Placeholder 3"/>
          <p:cNvSpPr>
            <a:spLocks noGrp="1"/>
          </p:cNvSpPr>
          <p:nvPr>
            <p:ph idx="1"/>
          </p:nvPr>
        </p:nvSpPr>
        <p:spPr/>
        <p:txBody>
          <a:bodyPr/>
          <a:lstStyle/>
          <a:p>
            <a:r>
              <a:rPr lang="en-US" altLang="en-US" dirty="0"/>
              <a:t>Kauffman (1988)</a:t>
            </a:r>
          </a:p>
          <a:p>
            <a:pPr lvl="1"/>
            <a:r>
              <a:rPr lang="en-US" altLang="en-US" dirty="0"/>
              <a:t>Argues prison officers are part of distinct subculture</a:t>
            </a:r>
          </a:p>
          <a:p>
            <a:pPr lvl="1"/>
            <a:r>
              <a:rPr lang="en-US" altLang="en-US" dirty="0"/>
              <a:t>Sets them apart from other professions</a:t>
            </a:r>
          </a:p>
          <a:p>
            <a:pPr lvl="1"/>
            <a:r>
              <a:rPr lang="en-US" altLang="en-US" dirty="0"/>
              <a:t>Central norms of this subculture inform daily performance of duty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4556116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25130B62-92C9-4F28-A9CC-6C42C1A6A7F1}"/>
              </a:ext>
            </a:extLst>
          </p:cNvPr>
          <p:cNvSpPr>
            <a:spLocks noGrp="1" noChangeArrowheads="1"/>
          </p:cNvSpPr>
          <p:nvPr>
            <p:ph type="title"/>
          </p:nvPr>
        </p:nvSpPr>
        <p:spPr>
          <a:xfrm>
            <a:off x="457200" y="762000"/>
            <a:ext cx="8229600" cy="1143000"/>
          </a:xfrm>
        </p:spPr>
        <p:txBody>
          <a:bodyPr>
            <a:normAutofit/>
          </a:bodyPr>
          <a:lstStyle/>
          <a:p>
            <a:r>
              <a:rPr lang="en-US" altLang="en-US" dirty="0"/>
              <a:t>Subculture and Socialization</a:t>
            </a:r>
          </a:p>
        </p:txBody>
      </p:sp>
      <p:sp>
        <p:nvSpPr>
          <p:cNvPr id="27651" name="Rectangle 3">
            <a:extLst>
              <a:ext uri="{FF2B5EF4-FFF2-40B4-BE49-F238E27FC236}">
                <a16:creationId xmlns:a16="http://schemas.microsoft.com/office/drawing/2014/main" id="{6E346EC6-B91F-4368-897A-656D742DACB7}"/>
              </a:ext>
            </a:extLst>
          </p:cNvPr>
          <p:cNvSpPr>
            <a:spLocks noGrp="1" noChangeArrowheads="1"/>
          </p:cNvSpPr>
          <p:nvPr>
            <p:ph idx="1"/>
          </p:nvPr>
        </p:nvSpPr>
        <p:spPr>
          <a:xfrm>
            <a:off x="381000" y="1752600"/>
            <a:ext cx="8305800" cy="4191000"/>
          </a:xfrm>
        </p:spPr>
        <p:txBody>
          <a:bodyPr>
            <a:noAutofit/>
          </a:bodyPr>
          <a:lstStyle/>
          <a:p>
            <a:r>
              <a:rPr lang="en-US" altLang="en-US" sz="2200" dirty="0"/>
              <a:t>During training, prison officer recruits socialized to prison officer subculture.</a:t>
            </a:r>
          </a:p>
          <a:p>
            <a:r>
              <a:rPr lang="en-US" altLang="en-US" sz="2200" dirty="0"/>
              <a:t>Motivation for joining corrections may contribute to socialization. </a:t>
            </a:r>
          </a:p>
          <a:p>
            <a:r>
              <a:rPr lang="en-US" altLang="en-US" sz="2200" dirty="0"/>
              <a:t>Kauffman (1988)</a:t>
            </a:r>
          </a:p>
          <a:p>
            <a:pPr lvl="1"/>
            <a:r>
              <a:rPr lang="en-US" altLang="en-US" sz="2200" dirty="0"/>
              <a:t>Found that occupation appealed to unemployed or those from communities that valued state jobs.</a:t>
            </a:r>
          </a:p>
          <a:p>
            <a:pPr lvl="1"/>
            <a:r>
              <a:rPr lang="en-US" altLang="en-US" sz="2200" dirty="0"/>
              <a:t>Those giving motivation as the desire to become law enforcement seemed to be one most attracted by power and authority enjoyed by prison officers.</a:t>
            </a:r>
          </a:p>
          <a:p>
            <a:pPr lvl="1"/>
            <a:r>
              <a:rPr lang="en-US" altLang="en-US" sz="2200" dirty="0"/>
              <a:t>Most new recruits showed approval for prison officers acting sympathetic towards inmates</a:t>
            </a:r>
          </a:p>
        </p:txBody>
      </p:sp>
      <p:sp>
        <p:nvSpPr>
          <p:cNvPr id="3" name="Slide Number Placeholder 2">
            <a:extLst>
              <a:ext uri="{FF2B5EF4-FFF2-40B4-BE49-F238E27FC236}">
                <a16:creationId xmlns:a16="http://schemas.microsoft.com/office/drawing/2014/main" id="{D2116C3E-0388-4D03-B7AE-E3DC20853DAE}"/>
              </a:ext>
            </a:extLst>
          </p:cNvPr>
          <p:cNvSpPr>
            <a:spLocks noGrp="1"/>
          </p:cNvSpPr>
          <p:nvPr>
            <p:ph type="sldNum" sz="quarter" idx="12"/>
          </p:nvPr>
        </p:nvSpPr>
        <p:spPr/>
        <p:txBody>
          <a:bodyPr/>
          <a:lstStyle/>
          <a:p>
            <a:fld id="{68A5F9F9-1C61-444C-BC4D-D08A80386305}" type="slidenum">
              <a:rPr lang="en-US" altLang="en-US" smtClean="0"/>
              <a:pPr/>
              <a:t>28</a:t>
            </a:fld>
            <a:endParaRPr lang="en-US" altLang="en-US"/>
          </a:p>
        </p:txBody>
      </p:sp>
    </p:spTree>
    <p:extLst>
      <p:ext uri="{BB962C8B-B14F-4D97-AF65-F5344CB8AC3E}">
        <p14:creationId xmlns:p14="http://schemas.microsoft.com/office/powerpoint/2010/main" val="34771584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DAA5EC8-8373-460B-8F8F-45FD8F9547FB}"/>
              </a:ext>
            </a:extLst>
          </p:cNvPr>
          <p:cNvSpPr>
            <a:spLocks noGrp="1" noChangeArrowheads="1"/>
          </p:cNvSpPr>
          <p:nvPr>
            <p:ph type="title"/>
          </p:nvPr>
        </p:nvSpPr>
        <p:spPr>
          <a:xfrm>
            <a:off x="457200" y="762000"/>
            <a:ext cx="8229600" cy="1219200"/>
          </a:xfrm>
        </p:spPr>
        <p:txBody>
          <a:bodyPr>
            <a:normAutofit/>
          </a:bodyPr>
          <a:lstStyle/>
          <a:p>
            <a:r>
              <a:rPr lang="en-US" altLang="en-US" dirty="0"/>
              <a:t>Subculture and Socialization</a:t>
            </a:r>
          </a:p>
        </p:txBody>
      </p:sp>
      <p:sp>
        <p:nvSpPr>
          <p:cNvPr id="28675" name="Rectangle 3">
            <a:extLst>
              <a:ext uri="{FF2B5EF4-FFF2-40B4-BE49-F238E27FC236}">
                <a16:creationId xmlns:a16="http://schemas.microsoft.com/office/drawing/2014/main" id="{63D95DD3-B6F6-4469-884E-D69F9EE02F1A}"/>
              </a:ext>
            </a:extLst>
          </p:cNvPr>
          <p:cNvSpPr>
            <a:spLocks noGrp="1" noChangeArrowheads="1"/>
          </p:cNvSpPr>
          <p:nvPr>
            <p:ph idx="1"/>
          </p:nvPr>
        </p:nvSpPr>
        <p:spPr>
          <a:xfrm>
            <a:off x="381000" y="1981200"/>
            <a:ext cx="8305800" cy="4375150"/>
          </a:xfrm>
        </p:spPr>
        <p:txBody>
          <a:bodyPr>
            <a:normAutofit fontScale="92500" lnSpcReduction="10000"/>
          </a:bodyPr>
          <a:lstStyle/>
          <a:p>
            <a:r>
              <a:rPr lang="en-US" altLang="en-US" sz="2200" dirty="0"/>
              <a:t>Kauffman (1988)</a:t>
            </a:r>
          </a:p>
          <a:p>
            <a:pPr lvl="1"/>
            <a:r>
              <a:rPr lang="en-US" altLang="en-US" sz="2200" dirty="0"/>
              <a:t>Found prison officers tended to appropriate values of prison over own established behavioral norms.</a:t>
            </a:r>
          </a:p>
          <a:p>
            <a:pPr lvl="1"/>
            <a:r>
              <a:rPr lang="en-US" altLang="en-US" sz="2200" dirty="0"/>
              <a:t>Considerable dichotomy was observed between formal training program prison officers had undergone and on-the-job training received.</a:t>
            </a:r>
          </a:p>
          <a:p>
            <a:pPr lvl="1"/>
            <a:r>
              <a:rPr lang="en-US" altLang="en-US" sz="2200" dirty="0"/>
              <a:t>New recruits found themselves in a state of depression about institution and inmates.</a:t>
            </a:r>
          </a:p>
          <a:p>
            <a:pPr lvl="1"/>
            <a:r>
              <a:rPr lang="en-US" altLang="en-US" sz="2200" dirty="0"/>
              <a:t>Some were unable to vary behavior towards inmates.</a:t>
            </a:r>
          </a:p>
          <a:p>
            <a:pPr lvl="2"/>
            <a:r>
              <a:rPr lang="en-US" altLang="en-US" sz="2200" dirty="0"/>
              <a:t>Some of these suffered complete isolation from fellow prison officers</a:t>
            </a:r>
          </a:p>
          <a:p>
            <a:pPr lvl="1"/>
            <a:r>
              <a:rPr lang="en-US" altLang="en-US" sz="2200" dirty="0"/>
              <a:t>Those unable to adapt were ostracized, harassed or assigned to outermost bounds of prison.</a:t>
            </a:r>
          </a:p>
          <a:p>
            <a:pPr lvl="1"/>
            <a:endParaRPr lang="en-US" altLang="en-US" sz="2000" dirty="0"/>
          </a:p>
        </p:txBody>
      </p:sp>
      <p:sp>
        <p:nvSpPr>
          <p:cNvPr id="3" name="Slide Number Placeholder 2">
            <a:extLst>
              <a:ext uri="{FF2B5EF4-FFF2-40B4-BE49-F238E27FC236}">
                <a16:creationId xmlns:a16="http://schemas.microsoft.com/office/drawing/2014/main" id="{D00E74C0-8388-466E-B97B-AF9FAE3E0B70}"/>
              </a:ext>
            </a:extLst>
          </p:cNvPr>
          <p:cNvSpPr>
            <a:spLocks noGrp="1"/>
          </p:cNvSpPr>
          <p:nvPr>
            <p:ph type="sldNum" sz="quarter" idx="12"/>
          </p:nvPr>
        </p:nvSpPr>
        <p:spPr/>
        <p:txBody>
          <a:bodyPr/>
          <a:lstStyle/>
          <a:p>
            <a:fld id="{68A5F9F9-1C61-444C-BC4D-D08A80386305}" type="slidenum">
              <a:rPr lang="en-US" altLang="en-US" smtClean="0"/>
              <a:pPr/>
              <a:t>29</a:t>
            </a:fld>
            <a:endParaRPr lang="en-US" altLang="en-US"/>
          </a:p>
        </p:txBody>
      </p:sp>
    </p:spTree>
    <p:extLst>
      <p:ext uri="{BB962C8B-B14F-4D97-AF65-F5344CB8AC3E}">
        <p14:creationId xmlns:p14="http://schemas.microsoft.com/office/powerpoint/2010/main" val="349072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651ED6-057C-4F23-A87D-96F7D1E988DE}"/>
              </a:ext>
            </a:extLst>
          </p:cNvPr>
          <p:cNvSpPr>
            <a:spLocks noGrp="1" noChangeArrowheads="1"/>
          </p:cNvSpPr>
          <p:nvPr>
            <p:ph type="title"/>
          </p:nvPr>
        </p:nvSpPr>
        <p:spPr>
          <a:xfrm>
            <a:off x="457200" y="685800"/>
            <a:ext cx="8229600" cy="1219200"/>
          </a:xfrm>
        </p:spPr>
        <p:txBody>
          <a:bodyPr>
            <a:normAutofit/>
          </a:bodyPr>
          <a:lstStyle/>
          <a:p>
            <a:r>
              <a:rPr lang="en-US" altLang="en-US" dirty="0"/>
              <a:t>The Prison Explosion</a:t>
            </a:r>
          </a:p>
        </p:txBody>
      </p:sp>
      <p:sp>
        <p:nvSpPr>
          <p:cNvPr id="13315" name="Rectangle 3">
            <a:extLst>
              <a:ext uri="{FF2B5EF4-FFF2-40B4-BE49-F238E27FC236}">
                <a16:creationId xmlns:a16="http://schemas.microsoft.com/office/drawing/2014/main" id="{4894059E-CD04-4CDE-849D-DF8546935F9C}"/>
              </a:ext>
            </a:extLst>
          </p:cNvPr>
          <p:cNvSpPr>
            <a:spLocks noGrp="1" noChangeArrowheads="1"/>
          </p:cNvSpPr>
          <p:nvPr>
            <p:ph idx="1"/>
          </p:nvPr>
        </p:nvSpPr>
        <p:spPr>
          <a:xfrm>
            <a:off x="381000" y="1905000"/>
            <a:ext cx="8305800" cy="4343400"/>
          </a:xfrm>
        </p:spPr>
        <p:txBody>
          <a:bodyPr>
            <a:normAutofit/>
          </a:bodyPr>
          <a:lstStyle/>
          <a:p>
            <a:r>
              <a:rPr lang="en-US" dirty="0"/>
              <a:t>By year-end 2015, about 1 in 37 adults in the U.S was under some form of correctional supervision (</a:t>
            </a:r>
            <a:r>
              <a:rPr lang="en-US" dirty="0" err="1"/>
              <a:t>Kaeble</a:t>
            </a:r>
            <a:r>
              <a:rPr lang="en-US" dirty="0"/>
              <a:t> and Glaze 2016).</a:t>
            </a:r>
          </a:p>
          <a:p>
            <a:r>
              <a:rPr lang="en-US" altLang="en-US" dirty="0"/>
              <a:t>Cost of corrections has also increased greatly</a:t>
            </a:r>
          </a:p>
          <a:p>
            <a:pPr lvl="1"/>
            <a:r>
              <a:rPr lang="en-US" altLang="en-US" dirty="0"/>
              <a:t>Federal government increased expenditure on corrections between 1980 and 2013 to more than 518%; above $6.7 billion</a:t>
            </a:r>
          </a:p>
          <a:p>
            <a:r>
              <a:rPr lang="en-US" altLang="en-US" dirty="0"/>
              <a:t>Between 2007 and 2013, numerous states changed penal policies in order to contain prison growth and reduce costs.</a:t>
            </a:r>
          </a:p>
          <a:p>
            <a:endParaRPr lang="en-US" altLang="en-US" sz="2000" dirty="0"/>
          </a:p>
        </p:txBody>
      </p:sp>
      <p:sp>
        <p:nvSpPr>
          <p:cNvPr id="3" name="Slide Number Placeholder 2">
            <a:extLst>
              <a:ext uri="{FF2B5EF4-FFF2-40B4-BE49-F238E27FC236}">
                <a16:creationId xmlns:a16="http://schemas.microsoft.com/office/drawing/2014/main" id="{4D9D0520-CA85-4C07-BE84-DF83ECCBB6E1}"/>
              </a:ext>
            </a:extLst>
          </p:cNvPr>
          <p:cNvSpPr>
            <a:spLocks noGrp="1"/>
          </p:cNvSpPr>
          <p:nvPr>
            <p:ph type="sldNum" sz="quarter" idx="12"/>
          </p:nvPr>
        </p:nvSpPr>
        <p:spPr/>
        <p:txBody>
          <a:bodyPr/>
          <a:lstStyle/>
          <a:p>
            <a:fld id="{68A5F9F9-1C61-444C-BC4D-D08A80386305}" type="slidenum">
              <a:rPr lang="en-US" altLang="en-US" smtClean="0"/>
              <a:pPr/>
              <a:t>3</a:t>
            </a:fld>
            <a:endParaRPr lang="en-US" altLang="en-US"/>
          </a:p>
        </p:txBody>
      </p:sp>
    </p:spTree>
    <p:extLst>
      <p:ext uri="{BB962C8B-B14F-4D97-AF65-F5344CB8AC3E}">
        <p14:creationId xmlns:p14="http://schemas.microsoft.com/office/powerpoint/2010/main" val="2649536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91FB613-B459-485F-BAD9-A409B94C9DBF}"/>
              </a:ext>
            </a:extLst>
          </p:cNvPr>
          <p:cNvSpPr>
            <a:spLocks noGrp="1" noChangeArrowheads="1"/>
          </p:cNvSpPr>
          <p:nvPr>
            <p:ph type="title"/>
          </p:nvPr>
        </p:nvSpPr>
        <p:spPr>
          <a:xfrm>
            <a:off x="457200" y="762000"/>
            <a:ext cx="8229600" cy="1143000"/>
          </a:xfrm>
        </p:spPr>
        <p:txBody>
          <a:bodyPr>
            <a:normAutofit/>
          </a:bodyPr>
          <a:lstStyle/>
          <a:p>
            <a:r>
              <a:rPr lang="en-US" altLang="en-US" dirty="0"/>
              <a:t>Prison Officer Types</a:t>
            </a:r>
          </a:p>
        </p:txBody>
      </p:sp>
      <p:sp>
        <p:nvSpPr>
          <p:cNvPr id="29699" name="Rectangle 3">
            <a:extLst>
              <a:ext uri="{FF2B5EF4-FFF2-40B4-BE49-F238E27FC236}">
                <a16:creationId xmlns:a16="http://schemas.microsoft.com/office/drawing/2014/main" id="{78FF5FC2-B514-40F0-8B6F-D3211EAF8438}"/>
              </a:ext>
            </a:extLst>
          </p:cNvPr>
          <p:cNvSpPr>
            <a:spLocks noGrp="1" noChangeArrowheads="1"/>
          </p:cNvSpPr>
          <p:nvPr>
            <p:ph idx="1"/>
          </p:nvPr>
        </p:nvSpPr>
        <p:spPr>
          <a:xfrm>
            <a:off x="228600" y="1676400"/>
            <a:ext cx="8458200" cy="4343400"/>
          </a:xfrm>
        </p:spPr>
        <p:txBody>
          <a:bodyPr>
            <a:noAutofit/>
          </a:bodyPr>
          <a:lstStyle/>
          <a:p>
            <a:r>
              <a:rPr lang="en-US" altLang="en-US" sz="2200" dirty="0"/>
              <a:t>Kauffman (1988)</a:t>
            </a:r>
          </a:p>
          <a:p>
            <a:pPr lvl="1"/>
            <a:r>
              <a:rPr lang="en-US" altLang="en-US" sz="2200" dirty="0"/>
              <a:t>Identified five types of prison officers:</a:t>
            </a:r>
          </a:p>
          <a:p>
            <a:pPr lvl="1"/>
            <a:r>
              <a:rPr lang="en-US" altLang="en-US" sz="2200" i="1" dirty="0"/>
              <a:t>Pollyannas</a:t>
            </a:r>
            <a:r>
              <a:rPr lang="en-US" altLang="en-US" sz="2200" dirty="0"/>
              <a:t> </a:t>
            </a:r>
          </a:p>
          <a:p>
            <a:pPr lvl="2"/>
            <a:r>
              <a:rPr lang="en-US" altLang="en-US" sz="2200" dirty="0"/>
              <a:t>Cared about colleagues but were critical of the manner in which they dealt with inmates</a:t>
            </a:r>
          </a:p>
          <a:p>
            <a:pPr lvl="1"/>
            <a:r>
              <a:rPr lang="en-US" altLang="en-US" sz="2200" i="1" dirty="0"/>
              <a:t>White hats</a:t>
            </a:r>
            <a:endParaRPr lang="en-US" altLang="en-US" sz="2200" dirty="0"/>
          </a:p>
          <a:p>
            <a:pPr lvl="2"/>
            <a:r>
              <a:rPr lang="en-US" altLang="en-US" sz="2200" dirty="0"/>
              <a:t>Prison officers holding positive attitudes towards inmates but negative attitudes towards their fellow prison officers</a:t>
            </a:r>
          </a:p>
          <a:p>
            <a:pPr lvl="1"/>
            <a:r>
              <a:rPr lang="en-US" altLang="en-US" sz="2200" i="1" dirty="0"/>
              <a:t>Hard asses</a:t>
            </a:r>
            <a:r>
              <a:rPr lang="en-US" altLang="en-US" sz="2200" dirty="0"/>
              <a:t> </a:t>
            </a:r>
          </a:p>
          <a:p>
            <a:pPr lvl="2"/>
            <a:r>
              <a:rPr lang="en-US" altLang="en-US" sz="2200" dirty="0"/>
              <a:t>Antithesis of white hats, showing hostility towards inmates but identifying closely with fellow prison officers</a:t>
            </a:r>
          </a:p>
        </p:txBody>
      </p:sp>
      <p:sp>
        <p:nvSpPr>
          <p:cNvPr id="3" name="Slide Number Placeholder 2">
            <a:extLst>
              <a:ext uri="{FF2B5EF4-FFF2-40B4-BE49-F238E27FC236}">
                <a16:creationId xmlns:a16="http://schemas.microsoft.com/office/drawing/2014/main" id="{34ABAE82-9DFB-431E-BCE0-0D1E57F871FA}"/>
              </a:ext>
            </a:extLst>
          </p:cNvPr>
          <p:cNvSpPr>
            <a:spLocks noGrp="1"/>
          </p:cNvSpPr>
          <p:nvPr>
            <p:ph type="sldNum" sz="quarter" idx="12"/>
          </p:nvPr>
        </p:nvSpPr>
        <p:spPr/>
        <p:txBody>
          <a:bodyPr/>
          <a:lstStyle/>
          <a:p>
            <a:fld id="{68A5F9F9-1C61-444C-BC4D-D08A80386305}" type="slidenum">
              <a:rPr lang="en-US" altLang="en-US" smtClean="0"/>
              <a:pPr/>
              <a:t>30</a:t>
            </a:fld>
            <a:endParaRPr lang="en-US" altLang="en-US"/>
          </a:p>
        </p:txBody>
      </p:sp>
    </p:spTree>
    <p:extLst>
      <p:ext uri="{BB962C8B-B14F-4D97-AF65-F5344CB8AC3E}">
        <p14:creationId xmlns:p14="http://schemas.microsoft.com/office/powerpoint/2010/main" val="4055868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891FB613-B459-485F-BAD9-A409B94C9DBF}"/>
              </a:ext>
            </a:extLst>
          </p:cNvPr>
          <p:cNvSpPr>
            <a:spLocks noGrp="1" noChangeArrowheads="1"/>
          </p:cNvSpPr>
          <p:nvPr>
            <p:ph type="title"/>
          </p:nvPr>
        </p:nvSpPr>
        <p:spPr>
          <a:xfrm>
            <a:off x="457200" y="762000"/>
            <a:ext cx="8229600" cy="1143000"/>
          </a:xfrm>
        </p:spPr>
        <p:txBody>
          <a:bodyPr>
            <a:normAutofit/>
          </a:bodyPr>
          <a:lstStyle/>
          <a:p>
            <a:r>
              <a:rPr lang="en-US" altLang="en-US" dirty="0"/>
              <a:t>Prison Officer Types</a:t>
            </a:r>
          </a:p>
        </p:txBody>
      </p:sp>
      <p:sp>
        <p:nvSpPr>
          <p:cNvPr id="29699" name="Rectangle 3">
            <a:extLst>
              <a:ext uri="{FF2B5EF4-FFF2-40B4-BE49-F238E27FC236}">
                <a16:creationId xmlns:a16="http://schemas.microsoft.com/office/drawing/2014/main" id="{78FF5FC2-B514-40F0-8B6F-D3211EAF8438}"/>
              </a:ext>
            </a:extLst>
          </p:cNvPr>
          <p:cNvSpPr>
            <a:spLocks noGrp="1" noChangeArrowheads="1"/>
          </p:cNvSpPr>
          <p:nvPr>
            <p:ph idx="1"/>
          </p:nvPr>
        </p:nvSpPr>
        <p:spPr>
          <a:xfrm>
            <a:off x="228600" y="1905000"/>
            <a:ext cx="8458200" cy="4343400"/>
          </a:xfrm>
        </p:spPr>
        <p:txBody>
          <a:bodyPr>
            <a:normAutofit/>
          </a:bodyPr>
          <a:lstStyle/>
          <a:p>
            <a:r>
              <a:rPr lang="en-US" altLang="en-US" dirty="0"/>
              <a:t>Kauffman (1988)</a:t>
            </a:r>
          </a:p>
          <a:p>
            <a:pPr lvl="1"/>
            <a:r>
              <a:rPr lang="en-US" altLang="en-US" i="1" dirty="0"/>
              <a:t>Burnouts</a:t>
            </a:r>
            <a:r>
              <a:rPr lang="en-US" altLang="en-US" dirty="0"/>
              <a:t> </a:t>
            </a:r>
          </a:p>
          <a:p>
            <a:pPr lvl="2"/>
            <a:r>
              <a:rPr lang="en-US" altLang="en-US" dirty="0"/>
              <a:t>Displayed negative attitudes towards both fellow prison officers and inmates, and were able to cope with prison experience only barely, if at all </a:t>
            </a:r>
            <a:endParaRPr lang="en-US" altLang="en-US" i="1" dirty="0"/>
          </a:p>
          <a:p>
            <a:pPr lvl="1"/>
            <a:r>
              <a:rPr lang="en-US" altLang="en-US" i="1" dirty="0"/>
              <a:t>Functionaries</a:t>
            </a:r>
            <a:r>
              <a:rPr lang="en-US" altLang="en-US" dirty="0"/>
              <a:t> </a:t>
            </a:r>
          </a:p>
          <a:p>
            <a:pPr lvl="2"/>
            <a:r>
              <a:rPr lang="en-US" altLang="en-US" dirty="0"/>
              <a:t>Coped with prison by closing their minds to it, including both inmates and prison officers</a:t>
            </a:r>
            <a:endParaRPr lang="en-US" altLang="en-US" i="1" dirty="0"/>
          </a:p>
        </p:txBody>
      </p:sp>
      <p:sp>
        <p:nvSpPr>
          <p:cNvPr id="3" name="Slide Number Placeholder 2">
            <a:extLst>
              <a:ext uri="{FF2B5EF4-FFF2-40B4-BE49-F238E27FC236}">
                <a16:creationId xmlns:a16="http://schemas.microsoft.com/office/drawing/2014/main" id="{34ABAE82-9DFB-431E-BCE0-0D1E57F871FA}"/>
              </a:ext>
            </a:extLst>
          </p:cNvPr>
          <p:cNvSpPr>
            <a:spLocks noGrp="1"/>
          </p:cNvSpPr>
          <p:nvPr>
            <p:ph type="sldNum" sz="quarter" idx="12"/>
          </p:nvPr>
        </p:nvSpPr>
        <p:spPr/>
        <p:txBody>
          <a:bodyPr/>
          <a:lstStyle/>
          <a:p>
            <a:fld id="{68A5F9F9-1C61-444C-BC4D-D08A80386305}" type="slidenum">
              <a:rPr lang="en-US" altLang="en-US" smtClean="0"/>
              <a:pPr/>
              <a:t>31</a:t>
            </a:fld>
            <a:endParaRPr lang="en-US" altLang="en-US"/>
          </a:p>
        </p:txBody>
      </p:sp>
    </p:spTree>
    <p:extLst>
      <p:ext uri="{BB962C8B-B14F-4D97-AF65-F5344CB8AC3E}">
        <p14:creationId xmlns:p14="http://schemas.microsoft.com/office/powerpoint/2010/main" val="19018337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7C82090-ADFE-4B6F-A984-24E211B69BD7}"/>
              </a:ext>
            </a:extLst>
          </p:cNvPr>
          <p:cNvSpPr>
            <a:spLocks noGrp="1"/>
          </p:cNvSpPr>
          <p:nvPr>
            <p:ph type="title"/>
          </p:nvPr>
        </p:nvSpPr>
        <p:spPr>
          <a:xfrm>
            <a:off x="457200" y="762000"/>
            <a:ext cx="8229600" cy="1143000"/>
          </a:xfrm>
        </p:spPr>
        <p:txBody>
          <a:bodyPr>
            <a:normAutofit/>
          </a:bodyPr>
          <a:lstStyle/>
          <a:p>
            <a:r>
              <a:rPr lang="en-US" altLang="en-US" dirty="0"/>
              <a:t>Corrections Subculture</a:t>
            </a:r>
          </a:p>
        </p:txBody>
      </p:sp>
      <p:sp>
        <p:nvSpPr>
          <p:cNvPr id="30723" name="Content Placeholder 2">
            <a:extLst>
              <a:ext uri="{FF2B5EF4-FFF2-40B4-BE49-F238E27FC236}">
                <a16:creationId xmlns:a16="http://schemas.microsoft.com/office/drawing/2014/main" id="{D39645A4-A7E9-49E8-80D5-44025ABA05DB}"/>
              </a:ext>
            </a:extLst>
          </p:cNvPr>
          <p:cNvSpPr>
            <a:spLocks noGrp="1"/>
          </p:cNvSpPr>
          <p:nvPr>
            <p:ph idx="1"/>
          </p:nvPr>
        </p:nvSpPr>
        <p:spPr>
          <a:xfrm>
            <a:off x="457200" y="1905000"/>
            <a:ext cx="8229600" cy="4297363"/>
          </a:xfrm>
        </p:spPr>
        <p:txBody>
          <a:bodyPr>
            <a:normAutofit/>
          </a:bodyPr>
          <a:lstStyle/>
          <a:p>
            <a:r>
              <a:rPr lang="en-US" altLang="en-US" dirty="0"/>
              <a:t>Crouch and Marquart (1980)</a:t>
            </a:r>
          </a:p>
          <a:p>
            <a:pPr lvl="1"/>
            <a:r>
              <a:rPr lang="en-US" altLang="en-US" dirty="0"/>
              <a:t>Argue that prison officer subculture is crucial to the process of socializing newly recruited prison officers</a:t>
            </a:r>
          </a:p>
          <a:p>
            <a:pPr lvl="1"/>
            <a:r>
              <a:rPr lang="en-US" altLang="en-US" dirty="0"/>
              <a:t>New recruits taught to perceive inmates in a negative manner</a:t>
            </a:r>
          </a:p>
          <a:p>
            <a:pPr lvl="1"/>
            <a:r>
              <a:rPr lang="en-US" altLang="en-US" dirty="0"/>
              <a:t>These recruits are continuously reminded to dominate inmates and keep a social distance from them</a:t>
            </a:r>
          </a:p>
        </p:txBody>
      </p:sp>
      <p:sp>
        <p:nvSpPr>
          <p:cNvPr id="3" name="Slide Number Placeholder 2">
            <a:extLst>
              <a:ext uri="{FF2B5EF4-FFF2-40B4-BE49-F238E27FC236}">
                <a16:creationId xmlns:a16="http://schemas.microsoft.com/office/drawing/2014/main" id="{B7B400C9-E4AD-41B9-8E63-52E0B547E750}"/>
              </a:ext>
            </a:extLst>
          </p:cNvPr>
          <p:cNvSpPr>
            <a:spLocks noGrp="1"/>
          </p:cNvSpPr>
          <p:nvPr>
            <p:ph type="sldNum" sz="quarter" idx="12"/>
          </p:nvPr>
        </p:nvSpPr>
        <p:spPr/>
        <p:txBody>
          <a:bodyPr/>
          <a:lstStyle/>
          <a:p>
            <a:fld id="{68A5F9F9-1C61-444C-BC4D-D08A80386305}" type="slidenum">
              <a:rPr lang="en-US" altLang="en-US" smtClean="0"/>
              <a:pPr/>
              <a:t>32</a:t>
            </a:fld>
            <a:endParaRPr lang="en-US" altLang="en-US"/>
          </a:p>
        </p:txBody>
      </p:sp>
    </p:spTree>
    <p:extLst>
      <p:ext uri="{BB962C8B-B14F-4D97-AF65-F5344CB8AC3E}">
        <p14:creationId xmlns:p14="http://schemas.microsoft.com/office/powerpoint/2010/main" val="467030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7C82090-ADFE-4B6F-A984-24E211B69BD7}"/>
              </a:ext>
            </a:extLst>
          </p:cNvPr>
          <p:cNvSpPr>
            <a:spLocks noGrp="1"/>
          </p:cNvSpPr>
          <p:nvPr>
            <p:ph type="title"/>
          </p:nvPr>
        </p:nvSpPr>
        <p:spPr>
          <a:xfrm>
            <a:off x="457200" y="762000"/>
            <a:ext cx="8229600" cy="1143000"/>
          </a:xfrm>
        </p:spPr>
        <p:txBody>
          <a:bodyPr>
            <a:normAutofit/>
          </a:bodyPr>
          <a:lstStyle/>
          <a:p>
            <a:r>
              <a:rPr lang="en-US" altLang="en-US" dirty="0"/>
              <a:t>Corrections Subculture</a:t>
            </a:r>
          </a:p>
        </p:txBody>
      </p:sp>
      <p:sp>
        <p:nvSpPr>
          <p:cNvPr id="30723" name="Content Placeholder 2">
            <a:extLst>
              <a:ext uri="{FF2B5EF4-FFF2-40B4-BE49-F238E27FC236}">
                <a16:creationId xmlns:a16="http://schemas.microsoft.com/office/drawing/2014/main" id="{D39645A4-A7E9-49E8-80D5-44025ABA05DB}"/>
              </a:ext>
            </a:extLst>
          </p:cNvPr>
          <p:cNvSpPr>
            <a:spLocks noGrp="1"/>
          </p:cNvSpPr>
          <p:nvPr>
            <p:ph idx="1"/>
          </p:nvPr>
        </p:nvSpPr>
        <p:spPr>
          <a:xfrm>
            <a:off x="457200" y="1905000"/>
            <a:ext cx="8229600" cy="4297363"/>
          </a:xfrm>
        </p:spPr>
        <p:txBody>
          <a:bodyPr>
            <a:noAutofit/>
          </a:bodyPr>
          <a:lstStyle/>
          <a:p>
            <a:r>
              <a:rPr lang="en-US" altLang="en-US" dirty="0" err="1"/>
              <a:t>Klofas</a:t>
            </a:r>
            <a:r>
              <a:rPr lang="en-US" altLang="en-US" dirty="0"/>
              <a:t> (1984)</a:t>
            </a:r>
          </a:p>
          <a:p>
            <a:pPr lvl="1"/>
            <a:r>
              <a:rPr lang="en-US" altLang="en-US" dirty="0"/>
              <a:t>Makes case that there is no set of norms unfavorable to inmates in prison work as is assumed in popular culture</a:t>
            </a:r>
          </a:p>
          <a:p>
            <a:pPr lvl="1"/>
            <a:r>
              <a:rPr lang="en-US" altLang="en-US" dirty="0"/>
              <a:t>Suggests that existing studies indicate notion of subculture serves only to reinforce prison officer stereotypes</a:t>
            </a:r>
          </a:p>
          <a:p>
            <a:r>
              <a:rPr lang="en-US" altLang="en-US" dirty="0"/>
              <a:t>Scant recent research on prison officer subculture in U.S. prisons</a:t>
            </a:r>
          </a:p>
          <a:p>
            <a:pPr lvl="1"/>
            <a:r>
              <a:rPr lang="en-US" altLang="en-US" dirty="0"/>
              <a:t>Difficult to gain access to conduct prolonged observational studies</a:t>
            </a:r>
          </a:p>
        </p:txBody>
      </p:sp>
      <p:sp>
        <p:nvSpPr>
          <p:cNvPr id="3" name="Slide Number Placeholder 2">
            <a:extLst>
              <a:ext uri="{FF2B5EF4-FFF2-40B4-BE49-F238E27FC236}">
                <a16:creationId xmlns:a16="http://schemas.microsoft.com/office/drawing/2014/main" id="{B7B400C9-E4AD-41B9-8E63-52E0B547E750}"/>
              </a:ext>
            </a:extLst>
          </p:cNvPr>
          <p:cNvSpPr>
            <a:spLocks noGrp="1"/>
          </p:cNvSpPr>
          <p:nvPr>
            <p:ph type="sldNum" sz="quarter" idx="12"/>
          </p:nvPr>
        </p:nvSpPr>
        <p:spPr/>
        <p:txBody>
          <a:bodyPr/>
          <a:lstStyle/>
          <a:p>
            <a:fld id="{68A5F9F9-1C61-444C-BC4D-D08A80386305}" type="slidenum">
              <a:rPr lang="en-US" altLang="en-US" smtClean="0"/>
              <a:pPr/>
              <a:t>33</a:t>
            </a:fld>
            <a:endParaRPr lang="en-US" altLang="en-US"/>
          </a:p>
        </p:txBody>
      </p:sp>
    </p:spTree>
    <p:extLst>
      <p:ext uri="{BB962C8B-B14F-4D97-AF65-F5344CB8AC3E}">
        <p14:creationId xmlns:p14="http://schemas.microsoft.com/office/powerpoint/2010/main" val="1656521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BD8C99A-C7E9-4C86-BE80-C23C165F3B9F}"/>
              </a:ext>
            </a:extLst>
          </p:cNvPr>
          <p:cNvSpPr>
            <a:spLocks noGrp="1" noChangeArrowheads="1"/>
          </p:cNvSpPr>
          <p:nvPr>
            <p:ph type="title"/>
          </p:nvPr>
        </p:nvSpPr>
        <p:spPr>
          <a:xfrm>
            <a:off x="457200" y="762000"/>
            <a:ext cx="8229600" cy="1219200"/>
          </a:xfrm>
        </p:spPr>
        <p:txBody>
          <a:bodyPr>
            <a:noAutofit/>
          </a:bodyPr>
          <a:lstStyle/>
          <a:p>
            <a:r>
              <a:rPr lang="en-US" altLang="en-US" dirty="0"/>
              <a:t>Power and Authority: Controlling the Inmates</a:t>
            </a:r>
          </a:p>
        </p:txBody>
      </p:sp>
      <p:sp>
        <p:nvSpPr>
          <p:cNvPr id="31747" name="Rectangle 3">
            <a:extLst>
              <a:ext uri="{FF2B5EF4-FFF2-40B4-BE49-F238E27FC236}">
                <a16:creationId xmlns:a16="http://schemas.microsoft.com/office/drawing/2014/main" id="{0488528E-36A7-43FB-B8CE-E65485A33165}"/>
              </a:ext>
            </a:extLst>
          </p:cNvPr>
          <p:cNvSpPr>
            <a:spLocks noGrp="1" noChangeArrowheads="1"/>
          </p:cNvSpPr>
          <p:nvPr>
            <p:ph idx="1"/>
          </p:nvPr>
        </p:nvSpPr>
        <p:spPr>
          <a:xfrm>
            <a:off x="152400" y="1981200"/>
            <a:ext cx="8534400" cy="4375150"/>
          </a:xfrm>
        </p:spPr>
        <p:txBody>
          <a:bodyPr>
            <a:noAutofit/>
          </a:bodyPr>
          <a:lstStyle/>
          <a:p>
            <a:r>
              <a:rPr lang="en-US" altLang="en-US" dirty="0"/>
              <a:t>Hepburn (1985) </a:t>
            </a:r>
          </a:p>
          <a:p>
            <a:pPr lvl="1"/>
            <a:r>
              <a:rPr lang="en-US" altLang="en-US" dirty="0"/>
              <a:t>Catalogs five forms of power:</a:t>
            </a:r>
          </a:p>
          <a:p>
            <a:pPr lvl="2"/>
            <a:r>
              <a:rPr lang="en-US" altLang="en-US" dirty="0"/>
              <a:t>Legitimate power</a:t>
            </a:r>
          </a:p>
          <a:p>
            <a:pPr lvl="2"/>
            <a:r>
              <a:rPr lang="en-US" altLang="en-US" dirty="0"/>
              <a:t>Coercive power</a:t>
            </a:r>
          </a:p>
          <a:p>
            <a:pPr lvl="2"/>
            <a:r>
              <a:rPr lang="en-US" altLang="en-US" dirty="0"/>
              <a:t>Reward power</a:t>
            </a:r>
          </a:p>
          <a:p>
            <a:pPr lvl="2"/>
            <a:r>
              <a:rPr lang="en-US" altLang="en-US" dirty="0"/>
              <a:t>Expert power</a:t>
            </a:r>
          </a:p>
          <a:p>
            <a:pPr lvl="2"/>
            <a:r>
              <a:rPr lang="en-US" altLang="en-US" dirty="0"/>
              <a:t>Referent power</a:t>
            </a:r>
          </a:p>
        </p:txBody>
      </p:sp>
      <p:sp>
        <p:nvSpPr>
          <p:cNvPr id="3" name="Slide Number Placeholder 2">
            <a:extLst>
              <a:ext uri="{FF2B5EF4-FFF2-40B4-BE49-F238E27FC236}">
                <a16:creationId xmlns:a16="http://schemas.microsoft.com/office/drawing/2014/main" id="{7D271501-618B-4D33-9100-CE444657F9E1}"/>
              </a:ext>
            </a:extLst>
          </p:cNvPr>
          <p:cNvSpPr>
            <a:spLocks noGrp="1"/>
          </p:cNvSpPr>
          <p:nvPr>
            <p:ph type="sldNum" sz="quarter" idx="12"/>
          </p:nvPr>
        </p:nvSpPr>
        <p:spPr/>
        <p:txBody>
          <a:bodyPr/>
          <a:lstStyle/>
          <a:p>
            <a:fld id="{68A5F9F9-1C61-444C-BC4D-D08A80386305}" type="slidenum">
              <a:rPr lang="en-US" altLang="en-US" smtClean="0"/>
              <a:pPr/>
              <a:t>34</a:t>
            </a:fld>
            <a:endParaRPr lang="en-US" altLang="en-US"/>
          </a:p>
        </p:txBody>
      </p:sp>
    </p:spTree>
    <p:extLst>
      <p:ext uri="{BB962C8B-B14F-4D97-AF65-F5344CB8AC3E}">
        <p14:creationId xmlns:p14="http://schemas.microsoft.com/office/powerpoint/2010/main" val="4014169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Power and Authority: Controlling the Inmates</a:t>
            </a:r>
            <a:endParaRPr lang="en-US" dirty="0"/>
          </a:p>
        </p:txBody>
      </p:sp>
      <p:sp>
        <p:nvSpPr>
          <p:cNvPr id="4" name="Content Placeholder 3"/>
          <p:cNvSpPr>
            <a:spLocks noGrp="1"/>
          </p:cNvSpPr>
          <p:nvPr>
            <p:ph idx="1"/>
          </p:nvPr>
        </p:nvSpPr>
        <p:spPr/>
        <p:txBody>
          <a:bodyPr>
            <a:normAutofit/>
          </a:bodyPr>
          <a:lstStyle/>
          <a:p>
            <a:r>
              <a:rPr lang="en-US" altLang="en-US" dirty="0"/>
              <a:t>Lombardo (1989) </a:t>
            </a:r>
          </a:p>
          <a:p>
            <a:pPr lvl="1"/>
            <a:r>
              <a:rPr lang="en-US" altLang="en-US" dirty="0"/>
              <a:t>Also developed typography of prison officer authority, comprising personal authority and legalistic authority:</a:t>
            </a:r>
          </a:p>
          <a:p>
            <a:pPr lvl="2"/>
            <a:r>
              <a:rPr lang="en-US" altLang="en-US" dirty="0"/>
              <a:t>Personal authority</a:t>
            </a:r>
          </a:p>
          <a:p>
            <a:pPr lvl="2"/>
            <a:r>
              <a:rPr lang="en-US" altLang="en-US" dirty="0"/>
              <a:t>Legalistic authority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462187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90C38B6-9678-42BD-B7B8-D31E0DE564DB}"/>
              </a:ext>
            </a:extLst>
          </p:cNvPr>
          <p:cNvSpPr>
            <a:spLocks noGrp="1" noChangeArrowheads="1"/>
          </p:cNvSpPr>
          <p:nvPr>
            <p:ph type="title"/>
          </p:nvPr>
        </p:nvSpPr>
        <p:spPr>
          <a:xfrm>
            <a:off x="457200" y="762000"/>
            <a:ext cx="8229600" cy="1143000"/>
          </a:xfrm>
        </p:spPr>
        <p:txBody>
          <a:bodyPr>
            <a:normAutofit/>
          </a:bodyPr>
          <a:lstStyle/>
          <a:p>
            <a:r>
              <a:rPr lang="en-US" altLang="en-US" dirty="0"/>
              <a:t>Battle for Compliance</a:t>
            </a:r>
          </a:p>
        </p:txBody>
      </p:sp>
      <p:sp>
        <p:nvSpPr>
          <p:cNvPr id="32771" name="Rectangle 3">
            <a:extLst>
              <a:ext uri="{FF2B5EF4-FFF2-40B4-BE49-F238E27FC236}">
                <a16:creationId xmlns:a16="http://schemas.microsoft.com/office/drawing/2014/main" id="{8F928DF6-1219-495C-A4E8-E2425E509AF4}"/>
              </a:ext>
            </a:extLst>
          </p:cNvPr>
          <p:cNvSpPr>
            <a:spLocks noGrp="1" noChangeArrowheads="1"/>
          </p:cNvSpPr>
          <p:nvPr>
            <p:ph idx="1"/>
          </p:nvPr>
        </p:nvSpPr>
        <p:spPr>
          <a:xfrm>
            <a:off x="228600" y="1905000"/>
            <a:ext cx="8458200" cy="4495800"/>
          </a:xfrm>
        </p:spPr>
        <p:txBody>
          <a:bodyPr/>
          <a:lstStyle/>
          <a:p>
            <a:pPr>
              <a:lnSpc>
                <a:spcPct val="90000"/>
              </a:lnSpc>
            </a:pPr>
            <a:r>
              <a:rPr lang="en-US" altLang="en-US" sz="2400" dirty="0"/>
              <a:t>According to one study, prison officials see themselves in a constant battle for compliance with inmates (Sykes, 1999).</a:t>
            </a:r>
          </a:p>
          <a:p>
            <a:pPr>
              <a:lnSpc>
                <a:spcPct val="90000"/>
              </a:lnSpc>
            </a:pPr>
            <a:r>
              <a:rPr lang="en-US" altLang="en-US" sz="2400" dirty="0"/>
              <a:t>Close, intimate relationship and association between prison officers and prisoners gave rise to the relationship of reciprocity.</a:t>
            </a:r>
          </a:p>
          <a:p>
            <a:pPr lvl="1">
              <a:lnSpc>
                <a:spcPct val="90000"/>
              </a:lnSpc>
            </a:pPr>
            <a:r>
              <a:rPr lang="en-US" altLang="en-US" dirty="0"/>
              <a:t>P</a:t>
            </a:r>
            <a:r>
              <a:rPr lang="en-US" altLang="en-US" sz="2400" dirty="0"/>
              <a:t>rison officers could not remain distant from inmates or completely withdraw from them</a:t>
            </a:r>
          </a:p>
          <a:p>
            <a:pPr>
              <a:lnSpc>
                <a:spcPct val="90000"/>
              </a:lnSpc>
            </a:pPr>
            <a:r>
              <a:rPr lang="en-US" altLang="en-US" sz="2400" dirty="0"/>
              <a:t>Supervisors evaluated prison officers on their ability to control inmates.</a:t>
            </a:r>
          </a:p>
          <a:p>
            <a:pPr>
              <a:lnSpc>
                <a:spcPct val="90000"/>
              </a:lnSpc>
            </a:pPr>
            <a:r>
              <a:rPr lang="en-US" altLang="en-US" sz="2400" dirty="0"/>
              <a:t>Poole and Regoli (1980)</a:t>
            </a:r>
          </a:p>
          <a:p>
            <a:pPr lvl="1">
              <a:lnSpc>
                <a:spcPct val="90000"/>
              </a:lnSpc>
            </a:pPr>
            <a:r>
              <a:rPr lang="en-US" altLang="en-US" sz="2400" dirty="0"/>
              <a:t>Support this type of evaluation</a:t>
            </a:r>
          </a:p>
          <a:p>
            <a:pPr>
              <a:lnSpc>
                <a:spcPct val="90000"/>
              </a:lnSpc>
            </a:pPr>
            <a:endParaRPr lang="en-US" altLang="en-US" sz="2400" dirty="0"/>
          </a:p>
        </p:txBody>
      </p:sp>
      <p:sp>
        <p:nvSpPr>
          <p:cNvPr id="3" name="Slide Number Placeholder 2">
            <a:extLst>
              <a:ext uri="{FF2B5EF4-FFF2-40B4-BE49-F238E27FC236}">
                <a16:creationId xmlns:a16="http://schemas.microsoft.com/office/drawing/2014/main" id="{5DC8272C-3211-45C2-824F-6CB87098B0C6}"/>
              </a:ext>
            </a:extLst>
          </p:cNvPr>
          <p:cNvSpPr>
            <a:spLocks noGrp="1"/>
          </p:cNvSpPr>
          <p:nvPr>
            <p:ph type="sldNum" sz="quarter" idx="12"/>
          </p:nvPr>
        </p:nvSpPr>
        <p:spPr/>
        <p:txBody>
          <a:bodyPr/>
          <a:lstStyle/>
          <a:p>
            <a:fld id="{68A5F9F9-1C61-444C-BC4D-D08A80386305}" type="slidenum">
              <a:rPr lang="en-US" altLang="en-US" smtClean="0"/>
              <a:pPr/>
              <a:t>36</a:t>
            </a:fld>
            <a:endParaRPr lang="en-US" altLang="en-US"/>
          </a:p>
        </p:txBody>
      </p:sp>
    </p:spTree>
    <p:extLst>
      <p:ext uri="{BB962C8B-B14F-4D97-AF65-F5344CB8AC3E}">
        <p14:creationId xmlns:p14="http://schemas.microsoft.com/office/powerpoint/2010/main" val="2749567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3A33A10-38B3-441E-B866-04F146FD9354}"/>
              </a:ext>
            </a:extLst>
          </p:cNvPr>
          <p:cNvSpPr>
            <a:spLocks noGrp="1"/>
          </p:cNvSpPr>
          <p:nvPr>
            <p:ph type="title"/>
          </p:nvPr>
        </p:nvSpPr>
        <p:spPr>
          <a:xfrm>
            <a:off x="457200" y="762000"/>
            <a:ext cx="8229600" cy="1143000"/>
          </a:xfrm>
        </p:spPr>
        <p:txBody>
          <a:bodyPr>
            <a:normAutofit/>
          </a:bodyPr>
          <a:lstStyle/>
          <a:p>
            <a:r>
              <a:rPr lang="en-US" altLang="en-US" dirty="0"/>
              <a:t>Rewards and Punishments</a:t>
            </a:r>
          </a:p>
        </p:txBody>
      </p:sp>
      <p:sp>
        <p:nvSpPr>
          <p:cNvPr id="34819" name="Content Placeholder 2">
            <a:extLst>
              <a:ext uri="{FF2B5EF4-FFF2-40B4-BE49-F238E27FC236}">
                <a16:creationId xmlns:a16="http://schemas.microsoft.com/office/drawing/2014/main" id="{EEEF4CBB-16B9-4EC8-943E-723CA4A83869}"/>
              </a:ext>
            </a:extLst>
          </p:cNvPr>
          <p:cNvSpPr>
            <a:spLocks noGrp="1"/>
          </p:cNvSpPr>
          <p:nvPr>
            <p:ph idx="1"/>
          </p:nvPr>
        </p:nvSpPr>
        <p:spPr>
          <a:xfrm>
            <a:off x="457200" y="1905000"/>
            <a:ext cx="8229600" cy="4343400"/>
          </a:xfrm>
        </p:spPr>
        <p:txBody>
          <a:bodyPr rtlCol="0">
            <a:normAutofit/>
          </a:bodyPr>
          <a:lstStyle/>
          <a:p>
            <a:pPr fontAlgn="auto">
              <a:spcAft>
                <a:spcPts val="0"/>
              </a:spcAft>
              <a:defRPr/>
            </a:pPr>
            <a:r>
              <a:rPr lang="en-US" altLang="en-US" dirty="0"/>
              <a:t>Sykes (1999)</a:t>
            </a:r>
          </a:p>
          <a:p>
            <a:pPr lvl="1" fontAlgn="auto">
              <a:spcAft>
                <a:spcPts val="0"/>
              </a:spcAft>
              <a:defRPr/>
            </a:pPr>
            <a:r>
              <a:rPr lang="en-US" altLang="en-US" dirty="0"/>
              <a:t>Does not think rewards and punishments offer adequate basis for prison officers to enforce control</a:t>
            </a:r>
          </a:p>
          <a:p>
            <a:pPr lvl="1" fontAlgn="auto">
              <a:spcAft>
                <a:spcPts val="0"/>
              </a:spcAft>
              <a:defRPr/>
            </a:pPr>
            <a:r>
              <a:rPr lang="en-US" altLang="en-US" dirty="0"/>
              <a:t>Argues ultimate authority of prison officers is corrupted by having to continually compromise</a:t>
            </a:r>
          </a:p>
          <a:p>
            <a:pPr fontAlgn="auto">
              <a:spcAft>
                <a:spcPts val="0"/>
              </a:spcAft>
              <a:defRPr/>
            </a:pPr>
            <a:endParaRPr lang="en-US" altLang="en-US" sz="2000" dirty="0"/>
          </a:p>
          <a:p>
            <a:pPr fontAlgn="auto">
              <a:spcAft>
                <a:spcPts val="0"/>
              </a:spcAft>
              <a:defRPr/>
            </a:pPr>
            <a:endParaRPr lang="en-US" altLang="en-US" sz="2000" dirty="0"/>
          </a:p>
        </p:txBody>
      </p:sp>
      <p:sp>
        <p:nvSpPr>
          <p:cNvPr id="3" name="Slide Number Placeholder 2">
            <a:extLst>
              <a:ext uri="{FF2B5EF4-FFF2-40B4-BE49-F238E27FC236}">
                <a16:creationId xmlns:a16="http://schemas.microsoft.com/office/drawing/2014/main" id="{360C6738-F4F9-4C0C-9224-D2F302886FDC}"/>
              </a:ext>
            </a:extLst>
          </p:cNvPr>
          <p:cNvSpPr>
            <a:spLocks noGrp="1"/>
          </p:cNvSpPr>
          <p:nvPr>
            <p:ph type="sldNum" sz="quarter" idx="12"/>
          </p:nvPr>
        </p:nvSpPr>
        <p:spPr/>
        <p:txBody>
          <a:bodyPr/>
          <a:lstStyle/>
          <a:p>
            <a:fld id="{68A5F9F9-1C61-444C-BC4D-D08A80386305}" type="slidenum">
              <a:rPr lang="en-US" altLang="en-US" smtClean="0"/>
              <a:pPr/>
              <a:t>37</a:t>
            </a:fld>
            <a:endParaRPr lang="en-US" altLang="en-US"/>
          </a:p>
        </p:txBody>
      </p:sp>
    </p:spTree>
    <p:extLst>
      <p:ext uri="{BB962C8B-B14F-4D97-AF65-F5344CB8AC3E}">
        <p14:creationId xmlns:p14="http://schemas.microsoft.com/office/powerpoint/2010/main" val="3231501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83A33A10-38B3-441E-B866-04F146FD9354}"/>
              </a:ext>
            </a:extLst>
          </p:cNvPr>
          <p:cNvSpPr>
            <a:spLocks noGrp="1"/>
          </p:cNvSpPr>
          <p:nvPr>
            <p:ph type="title"/>
          </p:nvPr>
        </p:nvSpPr>
        <p:spPr>
          <a:xfrm>
            <a:off x="457200" y="762000"/>
            <a:ext cx="8229600" cy="1143000"/>
          </a:xfrm>
        </p:spPr>
        <p:txBody>
          <a:bodyPr>
            <a:normAutofit/>
          </a:bodyPr>
          <a:lstStyle/>
          <a:p>
            <a:r>
              <a:rPr lang="en-US" altLang="en-US" dirty="0"/>
              <a:t>Rewards and Punishments</a:t>
            </a:r>
          </a:p>
        </p:txBody>
      </p:sp>
      <p:sp>
        <p:nvSpPr>
          <p:cNvPr id="34819" name="Content Placeholder 2">
            <a:extLst>
              <a:ext uri="{FF2B5EF4-FFF2-40B4-BE49-F238E27FC236}">
                <a16:creationId xmlns:a16="http://schemas.microsoft.com/office/drawing/2014/main" id="{EEEF4CBB-16B9-4EC8-943E-723CA4A83869}"/>
              </a:ext>
            </a:extLst>
          </p:cNvPr>
          <p:cNvSpPr>
            <a:spLocks noGrp="1"/>
          </p:cNvSpPr>
          <p:nvPr>
            <p:ph idx="1"/>
          </p:nvPr>
        </p:nvSpPr>
        <p:spPr>
          <a:xfrm>
            <a:off x="457200" y="1905000"/>
            <a:ext cx="8229600" cy="4343400"/>
          </a:xfrm>
        </p:spPr>
        <p:txBody>
          <a:bodyPr rtlCol="0">
            <a:normAutofit/>
          </a:bodyPr>
          <a:lstStyle/>
          <a:p>
            <a:pPr fontAlgn="auto">
              <a:spcAft>
                <a:spcPts val="0"/>
              </a:spcAft>
              <a:defRPr/>
            </a:pPr>
            <a:r>
              <a:rPr lang="en-US" altLang="en-US" dirty="0"/>
              <a:t>Kauffman (1988)</a:t>
            </a:r>
          </a:p>
          <a:p>
            <a:pPr lvl="1" fontAlgn="auto">
              <a:spcAft>
                <a:spcPts val="0"/>
              </a:spcAft>
              <a:defRPr/>
            </a:pPr>
            <a:r>
              <a:rPr lang="en-US" altLang="en-US" dirty="0"/>
              <a:t>Discusses inducements and rewards</a:t>
            </a:r>
          </a:p>
          <a:p>
            <a:pPr lvl="1" fontAlgn="auto">
              <a:spcAft>
                <a:spcPts val="0"/>
              </a:spcAft>
              <a:defRPr/>
            </a:pPr>
            <a:r>
              <a:rPr lang="en-US" altLang="en-US" dirty="0"/>
              <a:t>Found award giving not without its dangers, including:</a:t>
            </a:r>
          </a:p>
          <a:p>
            <a:pPr lvl="2" fontAlgn="auto">
              <a:spcAft>
                <a:spcPts val="0"/>
              </a:spcAft>
              <a:defRPr/>
            </a:pPr>
            <a:r>
              <a:rPr lang="en-US" altLang="en-US" dirty="0"/>
              <a:t>Inmates may try to corrupt prison officers.</a:t>
            </a:r>
          </a:p>
          <a:p>
            <a:pPr lvl="2" fontAlgn="auto">
              <a:spcAft>
                <a:spcPts val="0"/>
              </a:spcAft>
              <a:defRPr/>
            </a:pPr>
            <a:r>
              <a:rPr lang="en-US" altLang="en-US" dirty="0"/>
              <a:t>Rewards might be used as blackmail.</a:t>
            </a:r>
          </a:p>
          <a:p>
            <a:pPr lvl="2" fontAlgn="auto">
              <a:spcAft>
                <a:spcPts val="0"/>
              </a:spcAft>
              <a:defRPr/>
            </a:pPr>
            <a:r>
              <a:rPr lang="en-US" altLang="en-US" dirty="0"/>
              <a:t>Rewards might cause disruption or violence among inmates.</a:t>
            </a:r>
          </a:p>
          <a:p>
            <a:pPr lvl="2" fontAlgn="auto">
              <a:spcAft>
                <a:spcPts val="0"/>
              </a:spcAft>
              <a:defRPr/>
            </a:pPr>
            <a:r>
              <a:rPr lang="en-US" altLang="en-US" dirty="0"/>
              <a:t>Valuable rewards may engender more conflict.</a:t>
            </a:r>
          </a:p>
          <a:p>
            <a:pPr lvl="2" fontAlgn="auto">
              <a:spcAft>
                <a:spcPts val="0"/>
              </a:spcAft>
              <a:defRPr/>
            </a:pPr>
            <a:r>
              <a:rPr lang="en-US" altLang="en-US" dirty="0"/>
              <a:t>Rewards may not be adequate to induce compliance.</a:t>
            </a:r>
          </a:p>
          <a:p>
            <a:pPr fontAlgn="auto">
              <a:spcAft>
                <a:spcPts val="0"/>
              </a:spcAft>
              <a:defRPr/>
            </a:pPr>
            <a:endParaRPr lang="en-US" altLang="en-US" sz="2000" dirty="0"/>
          </a:p>
          <a:p>
            <a:pPr fontAlgn="auto">
              <a:spcAft>
                <a:spcPts val="0"/>
              </a:spcAft>
              <a:defRPr/>
            </a:pPr>
            <a:endParaRPr lang="en-US" altLang="en-US" sz="2000" dirty="0"/>
          </a:p>
        </p:txBody>
      </p:sp>
      <p:sp>
        <p:nvSpPr>
          <p:cNvPr id="3" name="Slide Number Placeholder 2">
            <a:extLst>
              <a:ext uri="{FF2B5EF4-FFF2-40B4-BE49-F238E27FC236}">
                <a16:creationId xmlns:a16="http://schemas.microsoft.com/office/drawing/2014/main" id="{360C6738-F4F9-4C0C-9224-D2F302886FDC}"/>
              </a:ext>
            </a:extLst>
          </p:cNvPr>
          <p:cNvSpPr>
            <a:spLocks noGrp="1"/>
          </p:cNvSpPr>
          <p:nvPr>
            <p:ph type="sldNum" sz="quarter" idx="12"/>
          </p:nvPr>
        </p:nvSpPr>
        <p:spPr/>
        <p:txBody>
          <a:bodyPr/>
          <a:lstStyle/>
          <a:p>
            <a:fld id="{68A5F9F9-1C61-444C-BC4D-D08A80386305}" type="slidenum">
              <a:rPr lang="en-US" altLang="en-US" smtClean="0"/>
              <a:pPr/>
              <a:t>38</a:t>
            </a:fld>
            <a:endParaRPr lang="en-US" altLang="en-US"/>
          </a:p>
        </p:txBody>
      </p:sp>
    </p:spTree>
    <p:extLst>
      <p:ext uri="{BB962C8B-B14F-4D97-AF65-F5344CB8AC3E}">
        <p14:creationId xmlns:p14="http://schemas.microsoft.com/office/powerpoint/2010/main" val="3780273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892AA873-F7C0-4B48-AB26-425CBDD9F400}"/>
              </a:ext>
            </a:extLst>
          </p:cNvPr>
          <p:cNvSpPr>
            <a:spLocks noGrp="1"/>
          </p:cNvSpPr>
          <p:nvPr>
            <p:ph type="title"/>
          </p:nvPr>
        </p:nvSpPr>
        <p:spPr>
          <a:xfrm>
            <a:off x="457200" y="761999"/>
            <a:ext cx="8229600" cy="1180011"/>
          </a:xfrm>
        </p:spPr>
        <p:txBody>
          <a:bodyPr rtlCol="0">
            <a:noAutofit/>
          </a:bodyPr>
          <a:lstStyle/>
          <a:p>
            <a:pPr fontAlgn="auto">
              <a:spcAft>
                <a:spcPts val="0"/>
              </a:spcAft>
              <a:defRPr/>
            </a:pPr>
            <a:r>
              <a:rPr lang="en-US" altLang="en-US" dirty="0"/>
              <a:t>Enforcing Rule Violations &amp; Informal Controls</a:t>
            </a:r>
          </a:p>
        </p:txBody>
      </p:sp>
      <p:sp>
        <p:nvSpPr>
          <p:cNvPr id="35843" name="Content Placeholder 2">
            <a:extLst>
              <a:ext uri="{FF2B5EF4-FFF2-40B4-BE49-F238E27FC236}">
                <a16:creationId xmlns:a16="http://schemas.microsoft.com/office/drawing/2014/main" id="{F4F8A576-AEF5-4A44-AA11-C8AA32CCB092}"/>
              </a:ext>
            </a:extLst>
          </p:cNvPr>
          <p:cNvSpPr>
            <a:spLocks noGrp="1"/>
          </p:cNvSpPr>
          <p:nvPr>
            <p:ph idx="1"/>
          </p:nvPr>
        </p:nvSpPr>
        <p:spPr>
          <a:xfrm>
            <a:off x="457200" y="1942010"/>
            <a:ext cx="8229600" cy="4230190"/>
          </a:xfrm>
        </p:spPr>
        <p:txBody>
          <a:bodyPr rtlCol="0">
            <a:normAutofit/>
          </a:bodyPr>
          <a:lstStyle/>
          <a:p>
            <a:pPr fontAlgn="auto">
              <a:spcAft>
                <a:spcPts val="0"/>
              </a:spcAft>
              <a:defRPr/>
            </a:pPr>
            <a:r>
              <a:rPr lang="en-US" altLang="en-US" dirty="0"/>
              <a:t>Lombardo (1989)</a:t>
            </a:r>
          </a:p>
          <a:p>
            <a:pPr lvl="1" fontAlgn="auto">
              <a:spcAft>
                <a:spcPts val="0"/>
              </a:spcAft>
              <a:defRPr/>
            </a:pPr>
            <a:r>
              <a:rPr lang="en-US" altLang="en-US" dirty="0"/>
              <a:t>Maintains process of corruption is far more complex than described previously</a:t>
            </a:r>
          </a:p>
          <a:p>
            <a:pPr fontAlgn="auto">
              <a:spcAft>
                <a:spcPts val="0"/>
              </a:spcAft>
              <a:defRPr/>
            </a:pPr>
            <a:r>
              <a:rPr lang="en-US" altLang="en-US" dirty="0"/>
              <a:t>Those who write violation reports for minor offenses are seen by inmates as lacking ability to handle things on a man-to-man basis.</a:t>
            </a:r>
          </a:p>
          <a:p>
            <a:pPr fontAlgn="auto">
              <a:spcAft>
                <a:spcPts val="0"/>
              </a:spcAft>
              <a:defRPr/>
            </a:pPr>
            <a:r>
              <a:rPr lang="en-US" altLang="en-US" dirty="0"/>
              <a:t>It is common within the prison environment for prison officers to exercise various informal controls.</a:t>
            </a:r>
          </a:p>
          <a:p>
            <a:pPr lvl="1" fontAlgn="auto">
              <a:spcAft>
                <a:spcPts val="0"/>
              </a:spcAft>
              <a:defRPr/>
            </a:pPr>
            <a:r>
              <a:rPr lang="en-US" altLang="en-US" dirty="0"/>
              <a:t>Operation of such can produce ethical issues and dilemmas</a:t>
            </a:r>
          </a:p>
          <a:p>
            <a:pPr fontAlgn="auto">
              <a:spcAft>
                <a:spcPts val="0"/>
              </a:spcAft>
              <a:defRPr/>
            </a:pPr>
            <a:endParaRPr lang="en-US" altLang="en-US" dirty="0"/>
          </a:p>
        </p:txBody>
      </p:sp>
      <p:sp>
        <p:nvSpPr>
          <p:cNvPr id="3" name="Slide Number Placeholder 2">
            <a:extLst>
              <a:ext uri="{FF2B5EF4-FFF2-40B4-BE49-F238E27FC236}">
                <a16:creationId xmlns:a16="http://schemas.microsoft.com/office/drawing/2014/main" id="{AC53177D-2DDF-4428-9557-452A7B0EFA7B}"/>
              </a:ext>
            </a:extLst>
          </p:cNvPr>
          <p:cNvSpPr>
            <a:spLocks noGrp="1"/>
          </p:cNvSpPr>
          <p:nvPr>
            <p:ph type="sldNum" sz="quarter" idx="12"/>
          </p:nvPr>
        </p:nvSpPr>
        <p:spPr/>
        <p:txBody>
          <a:bodyPr/>
          <a:lstStyle/>
          <a:p>
            <a:fld id="{68A5F9F9-1C61-444C-BC4D-D08A80386305}" type="slidenum">
              <a:rPr lang="en-US" altLang="en-US" smtClean="0"/>
              <a:pPr/>
              <a:t>39</a:t>
            </a:fld>
            <a:endParaRPr lang="en-US" altLang="en-US"/>
          </a:p>
        </p:txBody>
      </p:sp>
    </p:spTree>
    <p:extLst>
      <p:ext uri="{BB962C8B-B14F-4D97-AF65-F5344CB8AC3E}">
        <p14:creationId xmlns:p14="http://schemas.microsoft.com/office/powerpoint/2010/main" val="1945218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Prison Explosion</a:t>
            </a:r>
            <a:endParaRPr lang="en-US" dirty="0"/>
          </a:p>
        </p:txBody>
      </p:sp>
      <p:sp>
        <p:nvSpPr>
          <p:cNvPr id="4" name="Content Placeholder 3"/>
          <p:cNvSpPr>
            <a:spLocks noGrp="1"/>
          </p:cNvSpPr>
          <p:nvPr>
            <p:ph idx="1"/>
          </p:nvPr>
        </p:nvSpPr>
        <p:spPr>
          <a:xfrm>
            <a:off x="457200" y="2133600"/>
            <a:ext cx="8229600" cy="4222750"/>
          </a:xfrm>
        </p:spPr>
        <p:txBody>
          <a:bodyPr>
            <a:normAutofit lnSpcReduction="10000"/>
          </a:bodyPr>
          <a:lstStyle/>
          <a:p>
            <a:r>
              <a:rPr lang="en-US" altLang="en-US" dirty="0"/>
              <a:t>Researchers are unable to identify every incident, factor, or policy playing a role in prison explosion.</a:t>
            </a:r>
          </a:p>
          <a:p>
            <a:r>
              <a:rPr lang="en-US" altLang="en-US" dirty="0" err="1"/>
              <a:t>Mauer</a:t>
            </a:r>
            <a:r>
              <a:rPr lang="en-US" altLang="en-US" dirty="0"/>
              <a:t> (2006)</a:t>
            </a:r>
          </a:p>
          <a:p>
            <a:pPr lvl="1"/>
            <a:r>
              <a:rPr lang="en-US" altLang="en-US" dirty="0"/>
              <a:t>Since 2007, new dialogue turned attention to incarceration explosion.</a:t>
            </a:r>
          </a:p>
          <a:p>
            <a:r>
              <a:rPr lang="en-US" altLang="en-US" dirty="0"/>
              <a:t>One outcome of mass incarceration is prison overcrowding.</a:t>
            </a:r>
          </a:p>
          <a:p>
            <a:pPr lvl="1"/>
            <a:r>
              <a:rPr lang="en-US" altLang="en-US" dirty="0"/>
              <a:t>By year-end 2016, 14 states and the federal prison system exceeded the maximum measure of their prison’s capacities.</a:t>
            </a:r>
          </a:p>
          <a:p>
            <a:pPr lvl="1"/>
            <a:r>
              <a:rPr lang="en-US" altLang="en-US" dirty="0"/>
              <a:t>Results in litigation</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695217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5C8B6957-DD3C-4E1B-86CF-6F1E0D4721EB}"/>
              </a:ext>
            </a:extLst>
          </p:cNvPr>
          <p:cNvSpPr>
            <a:spLocks noGrp="1" noChangeArrowheads="1"/>
          </p:cNvSpPr>
          <p:nvPr>
            <p:ph type="title"/>
          </p:nvPr>
        </p:nvSpPr>
        <p:spPr>
          <a:xfrm>
            <a:off x="457200" y="762000"/>
            <a:ext cx="8229600" cy="1143000"/>
          </a:xfrm>
        </p:spPr>
        <p:txBody>
          <a:bodyPr>
            <a:normAutofit/>
          </a:bodyPr>
          <a:lstStyle/>
          <a:p>
            <a:r>
              <a:rPr lang="en-US" altLang="en-US" dirty="0"/>
              <a:t>Prisoner “Power”</a:t>
            </a:r>
          </a:p>
        </p:txBody>
      </p:sp>
      <p:sp>
        <p:nvSpPr>
          <p:cNvPr id="35843" name="Rectangle 3">
            <a:extLst>
              <a:ext uri="{FF2B5EF4-FFF2-40B4-BE49-F238E27FC236}">
                <a16:creationId xmlns:a16="http://schemas.microsoft.com/office/drawing/2014/main" id="{D0AAE2AD-9F82-40E8-906F-70348C7D1637}"/>
              </a:ext>
            </a:extLst>
          </p:cNvPr>
          <p:cNvSpPr>
            <a:spLocks noGrp="1" noChangeArrowheads="1"/>
          </p:cNvSpPr>
          <p:nvPr>
            <p:ph idx="1"/>
          </p:nvPr>
        </p:nvSpPr>
        <p:spPr>
          <a:xfrm>
            <a:off x="381000" y="1905000"/>
            <a:ext cx="8305800" cy="4191000"/>
          </a:xfrm>
        </p:spPr>
        <p:txBody>
          <a:bodyPr>
            <a:normAutofit/>
          </a:bodyPr>
          <a:lstStyle/>
          <a:p>
            <a:r>
              <a:rPr lang="en-US" altLang="en-US" dirty="0"/>
              <a:t>Some activities on part of inmates can be viewed as attempts to gain power or resist prison officer power.</a:t>
            </a:r>
          </a:p>
          <a:p>
            <a:r>
              <a:rPr lang="en-US" altLang="en-US" dirty="0"/>
              <a:t>Kauffman (1988)</a:t>
            </a:r>
          </a:p>
          <a:p>
            <a:pPr lvl="1"/>
            <a:r>
              <a:rPr lang="en-US" altLang="en-US" dirty="0"/>
              <a:t>Points to upsurge in prison litigation during the 1960s and 1970s as instances of inmate “power” that counterbalanced administration power over inmates </a:t>
            </a:r>
          </a:p>
          <a:p>
            <a:r>
              <a:rPr lang="en-US" altLang="en-US" dirty="0"/>
              <a:t>One study (Light, 1991) found majority (26%) of assaults of officers by prisoners were random acts of violence.</a:t>
            </a:r>
          </a:p>
          <a:p>
            <a:pPr lvl="1"/>
            <a:r>
              <a:rPr lang="en-US" altLang="en-US" dirty="0"/>
              <a:t>Second most frequent (13%) reason for assault was response to a direct order from a prison officer.</a:t>
            </a:r>
          </a:p>
        </p:txBody>
      </p:sp>
      <p:sp>
        <p:nvSpPr>
          <p:cNvPr id="3" name="Slide Number Placeholder 2">
            <a:extLst>
              <a:ext uri="{FF2B5EF4-FFF2-40B4-BE49-F238E27FC236}">
                <a16:creationId xmlns:a16="http://schemas.microsoft.com/office/drawing/2014/main" id="{0929175B-DD57-4E31-AFBA-1AC610E9CE49}"/>
              </a:ext>
            </a:extLst>
          </p:cNvPr>
          <p:cNvSpPr>
            <a:spLocks noGrp="1"/>
          </p:cNvSpPr>
          <p:nvPr>
            <p:ph type="sldNum" sz="quarter" idx="12"/>
          </p:nvPr>
        </p:nvSpPr>
        <p:spPr/>
        <p:txBody>
          <a:bodyPr/>
          <a:lstStyle/>
          <a:p>
            <a:fld id="{68A5F9F9-1C61-444C-BC4D-D08A80386305}" type="slidenum">
              <a:rPr lang="en-US" altLang="en-US" smtClean="0"/>
              <a:pPr/>
              <a:t>40</a:t>
            </a:fld>
            <a:endParaRPr lang="en-US" altLang="en-US"/>
          </a:p>
        </p:txBody>
      </p:sp>
    </p:spTree>
    <p:extLst>
      <p:ext uri="{BB962C8B-B14F-4D97-AF65-F5344CB8AC3E}">
        <p14:creationId xmlns:p14="http://schemas.microsoft.com/office/powerpoint/2010/main" val="10723742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9E3D390-38D1-459B-8351-3F0BEA96D132}"/>
              </a:ext>
            </a:extLst>
          </p:cNvPr>
          <p:cNvSpPr>
            <a:spLocks noGrp="1" noChangeArrowheads="1"/>
          </p:cNvSpPr>
          <p:nvPr>
            <p:ph type="title"/>
          </p:nvPr>
        </p:nvSpPr>
        <p:spPr>
          <a:xfrm>
            <a:off x="457200" y="762000"/>
            <a:ext cx="8229600" cy="1143000"/>
          </a:xfrm>
        </p:spPr>
        <p:txBody>
          <a:bodyPr>
            <a:normAutofit/>
          </a:bodyPr>
          <a:lstStyle/>
          <a:p>
            <a:r>
              <a:rPr lang="en-US" altLang="en-US" dirty="0"/>
              <a:t>Corruption of Authority</a:t>
            </a:r>
          </a:p>
        </p:txBody>
      </p:sp>
      <p:sp>
        <p:nvSpPr>
          <p:cNvPr id="36867" name="Rectangle 3">
            <a:extLst>
              <a:ext uri="{FF2B5EF4-FFF2-40B4-BE49-F238E27FC236}">
                <a16:creationId xmlns:a16="http://schemas.microsoft.com/office/drawing/2014/main" id="{FAF22368-F0B9-4B4B-868A-10868D1B6991}"/>
              </a:ext>
            </a:extLst>
          </p:cNvPr>
          <p:cNvSpPr>
            <a:spLocks noGrp="1" noChangeArrowheads="1"/>
          </p:cNvSpPr>
          <p:nvPr>
            <p:ph idx="1"/>
          </p:nvPr>
        </p:nvSpPr>
        <p:spPr>
          <a:xfrm>
            <a:off x="228600" y="1905000"/>
            <a:ext cx="8458200" cy="4267200"/>
          </a:xfrm>
        </p:spPr>
        <p:txBody>
          <a:bodyPr>
            <a:normAutofit/>
          </a:bodyPr>
          <a:lstStyle/>
          <a:p>
            <a:r>
              <a:rPr lang="en-US" altLang="en-US" dirty="0"/>
              <a:t>Refers to the practice of prison officers to deliberately refrain from enforcing prison rules and regulations</a:t>
            </a:r>
          </a:p>
          <a:p>
            <a:r>
              <a:rPr lang="en-US" altLang="en-US" dirty="0"/>
              <a:t>When a prison officer decides how and when to enforce rules, decision is often seen as the </a:t>
            </a:r>
            <a:r>
              <a:rPr lang="en-US" altLang="en-US" dirty="0" err="1"/>
              <a:t>orruption</a:t>
            </a:r>
            <a:r>
              <a:rPr lang="en-US" altLang="en-US" dirty="0"/>
              <a:t> of authority (Lombardo 1989). </a:t>
            </a:r>
          </a:p>
          <a:p>
            <a:pPr lvl="1"/>
            <a:r>
              <a:rPr lang="en-US" altLang="en-US" dirty="0"/>
              <a:t>Deciding not to enforce rules is considered necessary to gain inmate cooperation.</a:t>
            </a:r>
          </a:p>
        </p:txBody>
      </p:sp>
      <p:sp>
        <p:nvSpPr>
          <p:cNvPr id="3" name="Slide Number Placeholder 2">
            <a:extLst>
              <a:ext uri="{FF2B5EF4-FFF2-40B4-BE49-F238E27FC236}">
                <a16:creationId xmlns:a16="http://schemas.microsoft.com/office/drawing/2014/main" id="{079C4AAF-5CB1-418A-A1F7-A2D796BA8B90}"/>
              </a:ext>
            </a:extLst>
          </p:cNvPr>
          <p:cNvSpPr>
            <a:spLocks noGrp="1"/>
          </p:cNvSpPr>
          <p:nvPr>
            <p:ph type="sldNum" sz="quarter" idx="12"/>
          </p:nvPr>
        </p:nvSpPr>
        <p:spPr/>
        <p:txBody>
          <a:bodyPr/>
          <a:lstStyle/>
          <a:p>
            <a:fld id="{68A5F9F9-1C61-444C-BC4D-D08A80386305}" type="slidenum">
              <a:rPr lang="en-US" altLang="en-US" smtClean="0"/>
              <a:pPr/>
              <a:t>41</a:t>
            </a:fld>
            <a:endParaRPr lang="en-US" altLang="en-US"/>
          </a:p>
        </p:txBody>
      </p:sp>
    </p:spTree>
    <p:extLst>
      <p:ext uri="{BB962C8B-B14F-4D97-AF65-F5344CB8AC3E}">
        <p14:creationId xmlns:p14="http://schemas.microsoft.com/office/powerpoint/2010/main" val="11177899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9E3D390-38D1-459B-8351-3F0BEA96D132}"/>
              </a:ext>
            </a:extLst>
          </p:cNvPr>
          <p:cNvSpPr>
            <a:spLocks noGrp="1" noChangeArrowheads="1"/>
          </p:cNvSpPr>
          <p:nvPr>
            <p:ph type="title"/>
          </p:nvPr>
        </p:nvSpPr>
        <p:spPr>
          <a:xfrm>
            <a:off x="457200" y="762000"/>
            <a:ext cx="8229600" cy="1143000"/>
          </a:xfrm>
        </p:spPr>
        <p:txBody>
          <a:bodyPr>
            <a:normAutofit/>
          </a:bodyPr>
          <a:lstStyle/>
          <a:p>
            <a:r>
              <a:rPr lang="en-US" altLang="en-US" dirty="0"/>
              <a:t>Corruption of Authority</a:t>
            </a:r>
          </a:p>
        </p:txBody>
      </p:sp>
      <p:sp>
        <p:nvSpPr>
          <p:cNvPr id="36867" name="Rectangle 3">
            <a:extLst>
              <a:ext uri="{FF2B5EF4-FFF2-40B4-BE49-F238E27FC236}">
                <a16:creationId xmlns:a16="http://schemas.microsoft.com/office/drawing/2014/main" id="{FAF22368-F0B9-4B4B-868A-10868D1B6991}"/>
              </a:ext>
            </a:extLst>
          </p:cNvPr>
          <p:cNvSpPr>
            <a:spLocks noGrp="1" noChangeArrowheads="1"/>
          </p:cNvSpPr>
          <p:nvPr>
            <p:ph idx="1"/>
          </p:nvPr>
        </p:nvSpPr>
        <p:spPr>
          <a:xfrm>
            <a:off x="228600" y="1905000"/>
            <a:ext cx="8458200" cy="4267200"/>
          </a:xfrm>
        </p:spPr>
        <p:txBody>
          <a:bodyPr>
            <a:noAutofit/>
          </a:bodyPr>
          <a:lstStyle/>
          <a:p>
            <a:r>
              <a:rPr lang="en-US" altLang="en-US" dirty="0"/>
              <a:t>Crouch and Marquart (1980) </a:t>
            </a:r>
          </a:p>
          <a:p>
            <a:pPr lvl="1"/>
            <a:r>
              <a:rPr lang="en-US" altLang="en-US" dirty="0"/>
              <a:t>Summarize two other forms of potential corruption</a:t>
            </a:r>
          </a:p>
          <a:p>
            <a:pPr lvl="2"/>
            <a:r>
              <a:rPr lang="en-US" altLang="en-US" dirty="0"/>
              <a:t>Loss of authority occurs when prison officers become too friendly with inmates and fail to maintain appropriate social distance.</a:t>
            </a:r>
          </a:p>
          <a:p>
            <a:pPr lvl="2"/>
            <a:r>
              <a:rPr lang="en-US" altLang="en-US" dirty="0"/>
              <a:t>Handing of tasks over to inmates creates a situation in which prison officers may become dependent on inmates.</a:t>
            </a:r>
          </a:p>
          <a:p>
            <a:r>
              <a:rPr lang="en-US" altLang="en-US" dirty="0"/>
              <a:t>Hepburn (1989)</a:t>
            </a:r>
          </a:p>
          <a:p>
            <a:pPr lvl="1"/>
            <a:r>
              <a:rPr lang="en-US" altLang="en-US" dirty="0"/>
              <a:t>Discusses role ambiguity and custody and treatment roles</a:t>
            </a:r>
          </a:p>
        </p:txBody>
      </p:sp>
      <p:sp>
        <p:nvSpPr>
          <p:cNvPr id="3" name="Slide Number Placeholder 2">
            <a:extLst>
              <a:ext uri="{FF2B5EF4-FFF2-40B4-BE49-F238E27FC236}">
                <a16:creationId xmlns:a16="http://schemas.microsoft.com/office/drawing/2014/main" id="{079C4AAF-5CB1-418A-A1F7-A2D796BA8B90}"/>
              </a:ext>
            </a:extLst>
          </p:cNvPr>
          <p:cNvSpPr>
            <a:spLocks noGrp="1"/>
          </p:cNvSpPr>
          <p:nvPr>
            <p:ph type="sldNum" sz="quarter" idx="12"/>
          </p:nvPr>
        </p:nvSpPr>
        <p:spPr/>
        <p:txBody>
          <a:bodyPr/>
          <a:lstStyle/>
          <a:p>
            <a:fld id="{68A5F9F9-1C61-444C-BC4D-D08A80386305}" type="slidenum">
              <a:rPr lang="en-US" altLang="en-US" smtClean="0"/>
              <a:pPr/>
              <a:t>42</a:t>
            </a:fld>
            <a:endParaRPr lang="en-US" altLang="en-US"/>
          </a:p>
        </p:txBody>
      </p:sp>
    </p:spTree>
    <p:extLst>
      <p:ext uri="{BB962C8B-B14F-4D97-AF65-F5344CB8AC3E}">
        <p14:creationId xmlns:p14="http://schemas.microsoft.com/office/powerpoint/2010/main" val="32932310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C3C7A3E-4DAA-48DE-90C6-B518E9C0408A}"/>
              </a:ext>
            </a:extLst>
          </p:cNvPr>
          <p:cNvSpPr>
            <a:spLocks noGrp="1"/>
          </p:cNvSpPr>
          <p:nvPr>
            <p:ph type="title"/>
          </p:nvPr>
        </p:nvSpPr>
        <p:spPr>
          <a:xfrm>
            <a:off x="457200" y="761999"/>
            <a:ext cx="8229600" cy="1141413"/>
          </a:xfrm>
        </p:spPr>
        <p:txBody>
          <a:bodyPr/>
          <a:lstStyle/>
          <a:p>
            <a:r>
              <a:rPr lang="en-US" altLang="en-US" dirty="0"/>
              <a:t>Private Prisons</a:t>
            </a:r>
          </a:p>
        </p:txBody>
      </p:sp>
      <p:sp>
        <p:nvSpPr>
          <p:cNvPr id="37891" name="Content Placeholder 2">
            <a:extLst>
              <a:ext uri="{FF2B5EF4-FFF2-40B4-BE49-F238E27FC236}">
                <a16:creationId xmlns:a16="http://schemas.microsoft.com/office/drawing/2014/main" id="{591A404D-2B63-47D1-91F4-D7236872F71C}"/>
              </a:ext>
            </a:extLst>
          </p:cNvPr>
          <p:cNvSpPr>
            <a:spLocks noGrp="1"/>
          </p:cNvSpPr>
          <p:nvPr>
            <p:ph idx="1"/>
          </p:nvPr>
        </p:nvSpPr>
        <p:spPr>
          <a:xfrm>
            <a:off x="457200" y="1903412"/>
            <a:ext cx="8229600" cy="4222751"/>
          </a:xfrm>
        </p:spPr>
        <p:txBody>
          <a:bodyPr>
            <a:normAutofit/>
          </a:bodyPr>
          <a:lstStyle/>
          <a:p>
            <a:r>
              <a:rPr lang="en-US" altLang="en-US" dirty="0"/>
              <a:t>Certain institutions for many years have been de facto privatized.</a:t>
            </a:r>
          </a:p>
          <a:p>
            <a:r>
              <a:rPr lang="en-US" altLang="en-US" dirty="0"/>
              <a:t>Historical record traces privatization to convict leasing after Civil War Reconstruction</a:t>
            </a:r>
          </a:p>
          <a:p>
            <a:pPr lvl="1"/>
            <a:r>
              <a:rPr lang="en-US" altLang="en-US" dirty="0"/>
              <a:t>Convicts leased out to work on farms and plantations (Eisen 2018)</a:t>
            </a:r>
          </a:p>
        </p:txBody>
      </p:sp>
      <p:sp>
        <p:nvSpPr>
          <p:cNvPr id="3" name="Slide Number Placeholder 2">
            <a:extLst>
              <a:ext uri="{FF2B5EF4-FFF2-40B4-BE49-F238E27FC236}">
                <a16:creationId xmlns:a16="http://schemas.microsoft.com/office/drawing/2014/main" id="{5FF2D4EF-9038-4671-BC85-A43C3B5C9441}"/>
              </a:ext>
            </a:extLst>
          </p:cNvPr>
          <p:cNvSpPr>
            <a:spLocks noGrp="1"/>
          </p:cNvSpPr>
          <p:nvPr>
            <p:ph type="sldNum" sz="quarter" idx="12"/>
          </p:nvPr>
        </p:nvSpPr>
        <p:spPr/>
        <p:txBody>
          <a:bodyPr/>
          <a:lstStyle/>
          <a:p>
            <a:fld id="{68A5F9F9-1C61-444C-BC4D-D08A80386305}" type="slidenum">
              <a:rPr lang="en-US" altLang="en-US" smtClean="0"/>
              <a:pPr/>
              <a:t>43</a:t>
            </a:fld>
            <a:endParaRPr lang="en-US" altLang="en-US"/>
          </a:p>
        </p:txBody>
      </p:sp>
    </p:spTree>
    <p:extLst>
      <p:ext uri="{BB962C8B-B14F-4D97-AF65-F5344CB8AC3E}">
        <p14:creationId xmlns:p14="http://schemas.microsoft.com/office/powerpoint/2010/main" val="42651657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Private Prisons</a:t>
            </a:r>
            <a:endParaRPr lang="en-US" dirty="0"/>
          </a:p>
        </p:txBody>
      </p:sp>
      <p:sp>
        <p:nvSpPr>
          <p:cNvPr id="4" name="Content Placeholder 3"/>
          <p:cNvSpPr>
            <a:spLocks noGrp="1"/>
          </p:cNvSpPr>
          <p:nvPr>
            <p:ph idx="1"/>
          </p:nvPr>
        </p:nvSpPr>
        <p:spPr/>
        <p:txBody>
          <a:bodyPr/>
          <a:lstStyle/>
          <a:p>
            <a:r>
              <a:rPr lang="en-US" altLang="en-US" dirty="0"/>
              <a:t>First contract to run a private prison in modern times was awarded in 1986.</a:t>
            </a:r>
          </a:p>
          <a:p>
            <a:r>
              <a:rPr lang="en-US" altLang="en-US" dirty="0"/>
              <a:t>Privatization resulted from litigation and states being forced to meet constitutional requirements for safe and humane treatment.</a:t>
            </a:r>
          </a:p>
          <a:p>
            <a:r>
              <a:rPr lang="en-US" altLang="en-US" dirty="0"/>
              <a:t>Instead of making a policy change, states opted to use private facilities to solve problems of overcrowding and subpar confinement conditions (</a:t>
            </a:r>
            <a:r>
              <a:rPr lang="en-US" altLang="en-US" dirty="0" err="1"/>
              <a:t>Eisen</a:t>
            </a:r>
            <a:r>
              <a:rPr lang="en-US" altLang="en-US" dirty="0"/>
              <a:t> 2018).</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27134997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C3C7A3E-4DAA-48DE-90C6-B518E9C0408A}"/>
              </a:ext>
            </a:extLst>
          </p:cNvPr>
          <p:cNvSpPr>
            <a:spLocks noGrp="1"/>
          </p:cNvSpPr>
          <p:nvPr>
            <p:ph type="title"/>
          </p:nvPr>
        </p:nvSpPr>
        <p:spPr>
          <a:xfrm>
            <a:off x="457200" y="762000"/>
            <a:ext cx="8229600" cy="1066800"/>
          </a:xfrm>
        </p:spPr>
        <p:txBody>
          <a:bodyPr>
            <a:normAutofit/>
          </a:bodyPr>
          <a:lstStyle/>
          <a:p>
            <a:r>
              <a:rPr lang="en-US" altLang="en-US" dirty="0"/>
              <a:t>Private Prisons</a:t>
            </a:r>
          </a:p>
        </p:txBody>
      </p:sp>
      <p:sp>
        <p:nvSpPr>
          <p:cNvPr id="37891" name="Content Placeholder 2">
            <a:extLst>
              <a:ext uri="{FF2B5EF4-FFF2-40B4-BE49-F238E27FC236}">
                <a16:creationId xmlns:a16="http://schemas.microsoft.com/office/drawing/2014/main" id="{591A404D-2B63-47D1-91F4-D7236872F71C}"/>
              </a:ext>
            </a:extLst>
          </p:cNvPr>
          <p:cNvSpPr>
            <a:spLocks noGrp="1"/>
          </p:cNvSpPr>
          <p:nvPr>
            <p:ph idx="1"/>
          </p:nvPr>
        </p:nvSpPr>
        <p:spPr>
          <a:xfrm>
            <a:off x="457200" y="1828800"/>
            <a:ext cx="8229600" cy="4297363"/>
          </a:xfrm>
        </p:spPr>
        <p:txBody>
          <a:bodyPr>
            <a:normAutofit/>
          </a:bodyPr>
          <a:lstStyle/>
          <a:p>
            <a:r>
              <a:rPr lang="en-US" altLang="en-US" dirty="0"/>
              <a:t>Logan (1990)</a:t>
            </a:r>
          </a:p>
          <a:p>
            <a:pPr lvl="1"/>
            <a:r>
              <a:rPr lang="en-US" altLang="en-US" dirty="0"/>
              <a:t>Defined private prisons as “those that are privately owned, operated, or managed, under contract to government” (p. 13)</a:t>
            </a:r>
          </a:p>
          <a:p>
            <a:r>
              <a:rPr lang="en-US" altLang="en-US" dirty="0"/>
              <a:t>Commentators describe “corrections-industrial complex”</a:t>
            </a:r>
          </a:p>
          <a:p>
            <a:pPr lvl="1"/>
            <a:r>
              <a:rPr lang="en-US" dirty="0"/>
              <a:t>Comprises private prison industry, state legislators, lobbyists, influential corrections professionals, and the necessity of maintaining large populations of inmates</a:t>
            </a:r>
            <a:endParaRPr lang="en-US" altLang="en-US" dirty="0"/>
          </a:p>
        </p:txBody>
      </p:sp>
      <p:sp>
        <p:nvSpPr>
          <p:cNvPr id="3" name="Slide Number Placeholder 2">
            <a:extLst>
              <a:ext uri="{FF2B5EF4-FFF2-40B4-BE49-F238E27FC236}">
                <a16:creationId xmlns:a16="http://schemas.microsoft.com/office/drawing/2014/main" id="{5FF2D4EF-9038-4671-BC85-A43C3B5C9441}"/>
              </a:ext>
            </a:extLst>
          </p:cNvPr>
          <p:cNvSpPr>
            <a:spLocks noGrp="1"/>
          </p:cNvSpPr>
          <p:nvPr>
            <p:ph type="sldNum" sz="quarter" idx="12"/>
          </p:nvPr>
        </p:nvSpPr>
        <p:spPr/>
        <p:txBody>
          <a:bodyPr/>
          <a:lstStyle/>
          <a:p>
            <a:fld id="{68A5F9F9-1C61-444C-BC4D-D08A80386305}" type="slidenum">
              <a:rPr lang="en-US" altLang="en-US" smtClean="0"/>
              <a:pPr/>
              <a:t>45</a:t>
            </a:fld>
            <a:endParaRPr lang="en-US" altLang="en-US"/>
          </a:p>
        </p:txBody>
      </p:sp>
    </p:spTree>
    <p:extLst>
      <p:ext uri="{BB962C8B-B14F-4D97-AF65-F5344CB8AC3E}">
        <p14:creationId xmlns:p14="http://schemas.microsoft.com/office/powerpoint/2010/main" val="1224768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C3C7A3E-4DAA-48DE-90C6-B518E9C0408A}"/>
              </a:ext>
            </a:extLst>
          </p:cNvPr>
          <p:cNvSpPr>
            <a:spLocks noGrp="1"/>
          </p:cNvSpPr>
          <p:nvPr>
            <p:ph type="title"/>
          </p:nvPr>
        </p:nvSpPr>
        <p:spPr>
          <a:xfrm>
            <a:off x="457200" y="762000"/>
            <a:ext cx="8229600" cy="1066800"/>
          </a:xfrm>
        </p:spPr>
        <p:txBody>
          <a:bodyPr>
            <a:normAutofit/>
          </a:bodyPr>
          <a:lstStyle/>
          <a:p>
            <a:r>
              <a:rPr lang="en-US" altLang="en-US" dirty="0"/>
              <a:t>Private Prisons</a:t>
            </a:r>
          </a:p>
        </p:txBody>
      </p:sp>
      <p:sp>
        <p:nvSpPr>
          <p:cNvPr id="37891" name="Content Placeholder 2">
            <a:extLst>
              <a:ext uri="{FF2B5EF4-FFF2-40B4-BE49-F238E27FC236}">
                <a16:creationId xmlns:a16="http://schemas.microsoft.com/office/drawing/2014/main" id="{591A404D-2B63-47D1-91F4-D7236872F71C}"/>
              </a:ext>
            </a:extLst>
          </p:cNvPr>
          <p:cNvSpPr>
            <a:spLocks noGrp="1"/>
          </p:cNvSpPr>
          <p:nvPr>
            <p:ph idx="1"/>
          </p:nvPr>
        </p:nvSpPr>
        <p:spPr>
          <a:xfrm>
            <a:off x="457200" y="1828800"/>
            <a:ext cx="8229600" cy="4297363"/>
          </a:xfrm>
        </p:spPr>
        <p:txBody>
          <a:bodyPr>
            <a:normAutofit/>
          </a:bodyPr>
          <a:lstStyle/>
          <a:p>
            <a:r>
              <a:rPr lang="en-US" altLang="en-US" dirty="0"/>
              <a:t>Corrections Corporation of America (CCA) is the biggest private prison provider.</a:t>
            </a:r>
          </a:p>
          <a:p>
            <a:r>
              <a:rPr lang="en-US" altLang="en-US" dirty="0"/>
              <a:t>There has been a recent rise in the provision of privatized detention centers for housing undocumented immigrants under threat of deportation. </a:t>
            </a:r>
          </a:p>
          <a:p>
            <a:r>
              <a:rPr lang="en-US" altLang="en-US" dirty="0"/>
              <a:t>Scope of operations extended to </a:t>
            </a:r>
            <a:r>
              <a:rPr lang="en-US" dirty="0"/>
              <a:t>re-entry programming, home confinement in the form of technology for those awaiting trial or on probation, and to health services in prisons (Eisen 2018)</a:t>
            </a:r>
            <a:endParaRPr lang="en-US" altLang="en-US" dirty="0"/>
          </a:p>
        </p:txBody>
      </p:sp>
      <p:sp>
        <p:nvSpPr>
          <p:cNvPr id="3" name="Slide Number Placeholder 2">
            <a:extLst>
              <a:ext uri="{FF2B5EF4-FFF2-40B4-BE49-F238E27FC236}">
                <a16:creationId xmlns:a16="http://schemas.microsoft.com/office/drawing/2014/main" id="{5FF2D4EF-9038-4671-BC85-A43C3B5C9441}"/>
              </a:ext>
            </a:extLst>
          </p:cNvPr>
          <p:cNvSpPr>
            <a:spLocks noGrp="1"/>
          </p:cNvSpPr>
          <p:nvPr>
            <p:ph type="sldNum" sz="quarter" idx="12"/>
          </p:nvPr>
        </p:nvSpPr>
        <p:spPr/>
        <p:txBody>
          <a:bodyPr/>
          <a:lstStyle/>
          <a:p>
            <a:fld id="{68A5F9F9-1C61-444C-BC4D-D08A80386305}" type="slidenum">
              <a:rPr lang="en-US" altLang="en-US" smtClean="0"/>
              <a:pPr/>
              <a:t>46</a:t>
            </a:fld>
            <a:endParaRPr lang="en-US" altLang="en-US"/>
          </a:p>
        </p:txBody>
      </p:sp>
    </p:spTree>
    <p:extLst>
      <p:ext uri="{BB962C8B-B14F-4D97-AF65-F5344CB8AC3E}">
        <p14:creationId xmlns:p14="http://schemas.microsoft.com/office/powerpoint/2010/main" val="23231166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8283C7E-CFF1-44A5-A483-94FEA78729E2}"/>
              </a:ext>
            </a:extLst>
          </p:cNvPr>
          <p:cNvSpPr>
            <a:spLocks noGrp="1"/>
          </p:cNvSpPr>
          <p:nvPr>
            <p:ph type="title"/>
          </p:nvPr>
        </p:nvSpPr>
        <p:spPr>
          <a:xfrm>
            <a:off x="457200" y="761999"/>
            <a:ext cx="8229600" cy="1141413"/>
          </a:xfrm>
        </p:spPr>
        <p:txBody>
          <a:bodyPr>
            <a:normAutofit/>
          </a:bodyPr>
          <a:lstStyle/>
          <a:p>
            <a:r>
              <a:rPr lang="en-US" altLang="en-US" dirty="0"/>
              <a:t>Private Prisons</a:t>
            </a:r>
          </a:p>
        </p:txBody>
      </p:sp>
      <p:sp>
        <p:nvSpPr>
          <p:cNvPr id="38915" name="Content Placeholder 2">
            <a:extLst>
              <a:ext uri="{FF2B5EF4-FFF2-40B4-BE49-F238E27FC236}">
                <a16:creationId xmlns:a16="http://schemas.microsoft.com/office/drawing/2014/main" id="{687A7745-48DB-4F84-A63B-94777EF3ECF1}"/>
              </a:ext>
            </a:extLst>
          </p:cNvPr>
          <p:cNvSpPr>
            <a:spLocks noGrp="1"/>
          </p:cNvSpPr>
          <p:nvPr>
            <p:ph idx="1"/>
          </p:nvPr>
        </p:nvSpPr>
        <p:spPr>
          <a:xfrm>
            <a:off x="457200" y="1903412"/>
            <a:ext cx="8229600" cy="4222751"/>
          </a:xfrm>
        </p:spPr>
        <p:txBody>
          <a:bodyPr>
            <a:normAutofit/>
          </a:bodyPr>
          <a:lstStyle/>
          <a:p>
            <a:r>
              <a:rPr lang="en-US" altLang="en-US" dirty="0"/>
              <a:t>Wide variation by state in the use of private prisons; concentrated in certain parts of U.S.</a:t>
            </a:r>
          </a:p>
          <a:p>
            <a:r>
              <a:rPr lang="en-US" altLang="en-US" dirty="0"/>
              <a:t>Private prisons are a $5 billion industry.</a:t>
            </a:r>
          </a:p>
          <a:p>
            <a:r>
              <a:rPr lang="en-US" altLang="en-US" dirty="0"/>
              <a:t>Studies reveal public and private prisons perform about equally; little cost saving in using private prisons (Eisen 2018).</a:t>
            </a:r>
          </a:p>
          <a:p>
            <a:r>
              <a:rPr lang="en-US" altLang="en-US" dirty="0"/>
              <a:t>Proponents justify support by advancing pragmatic, rational arguments emphasizing supposed economic benefit.</a:t>
            </a:r>
          </a:p>
        </p:txBody>
      </p:sp>
      <p:sp>
        <p:nvSpPr>
          <p:cNvPr id="3" name="Slide Number Placeholder 2">
            <a:extLst>
              <a:ext uri="{FF2B5EF4-FFF2-40B4-BE49-F238E27FC236}">
                <a16:creationId xmlns:a16="http://schemas.microsoft.com/office/drawing/2014/main" id="{173C3E9C-C1CE-46C9-BA83-54BA9D61B686}"/>
              </a:ext>
            </a:extLst>
          </p:cNvPr>
          <p:cNvSpPr>
            <a:spLocks noGrp="1"/>
          </p:cNvSpPr>
          <p:nvPr>
            <p:ph type="sldNum" sz="quarter" idx="12"/>
          </p:nvPr>
        </p:nvSpPr>
        <p:spPr/>
        <p:txBody>
          <a:bodyPr/>
          <a:lstStyle/>
          <a:p>
            <a:fld id="{68A5F9F9-1C61-444C-BC4D-D08A80386305}" type="slidenum">
              <a:rPr lang="en-US" altLang="en-US" smtClean="0"/>
              <a:pPr/>
              <a:t>47</a:t>
            </a:fld>
            <a:endParaRPr lang="en-US" altLang="en-US"/>
          </a:p>
        </p:txBody>
      </p:sp>
    </p:spTree>
    <p:extLst>
      <p:ext uri="{BB962C8B-B14F-4D97-AF65-F5344CB8AC3E}">
        <p14:creationId xmlns:p14="http://schemas.microsoft.com/office/powerpoint/2010/main" val="3920864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8283C7E-CFF1-44A5-A483-94FEA78729E2}"/>
              </a:ext>
            </a:extLst>
          </p:cNvPr>
          <p:cNvSpPr>
            <a:spLocks noGrp="1"/>
          </p:cNvSpPr>
          <p:nvPr>
            <p:ph type="title"/>
          </p:nvPr>
        </p:nvSpPr>
        <p:spPr>
          <a:xfrm>
            <a:off x="457200" y="761999"/>
            <a:ext cx="8229600" cy="1141413"/>
          </a:xfrm>
        </p:spPr>
        <p:txBody>
          <a:bodyPr>
            <a:normAutofit/>
          </a:bodyPr>
          <a:lstStyle/>
          <a:p>
            <a:r>
              <a:rPr lang="en-US" altLang="en-US" dirty="0"/>
              <a:t>Private Prisons</a:t>
            </a:r>
          </a:p>
        </p:txBody>
      </p:sp>
      <p:sp>
        <p:nvSpPr>
          <p:cNvPr id="38915" name="Content Placeholder 2">
            <a:extLst>
              <a:ext uri="{FF2B5EF4-FFF2-40B4-BE49-F238E27FC236}">
                <a16:creationId xmlns:a16="http://schemas.microsoft.com/office/drawing/2014/main" id="{687A7745-48DB-4F84-A63B-94777EF3ECF1}"/>
              </a:ext>
            </a:extLst>
          </p:cNvPr>
          <p:cNvSpPr>
            <a:spLocks noGrp="1"/>
          </p:cNvSpPr>
          <p:nvPr>
            <p:ph idx="1"/>
          </p:nvPr>
        </p:nvSpPr>
        <p:spPr>
          <a:xfrm>
            <a:off x="457200" y="1903412"/>
            <a:ext cx="8229600" cy="4222751"/>
          </a:xfrm>
        </p:spPr>
        <p:txBody>
          <a:bodyPr>
            <a:normAutofit/>
          </a:bodyPr>
          <a:lstStyle/>
          <a:p>
            <a:r>
              <a:rPr lang="en-US" altLang="en-US" dirty="0"/>
              <a:t>Those against private prisons, stress on ethical and moral implications that fall into four categories:</a:t>
            </a:r>
          </a:p>
          <a:p>
            <a:pPr lvl="1"/>
            <a:r>
              <a:rPr lang="en-US" altLang="en-US" dirty="0"/>
              <a:t>Appropriateness for imprisonment to be administered by anyone other than government and its employees</a:t>
            </a:r>
          </a:p>
          <a:p>
            <a:pPr lvl="1"/>
            <a:r>
              <a:rPr lang="en-US" altLang="en-US" dirty="0"/>
              <a:t>Is profit motive compatible with task of imprisoning offenders?</a:t>
            </a:r>
          </a:p>
          <a:p>
            <a:pPr lvl="1"/>
            <a:r>
              <a:rPr lang="en-US" altLang="en-US" dirty="0"/>
              <a:t>Does existence create demand for imprisonment needing to be satisfied by greater levels of imprisonment than would otherwise be the case?</a:t>
            </a:r>
          </a:p>
          <a:p>
            <a:pPr lvl="1"/>
            <a:r>
              <a:rPr lang="en-US" altLang="en-US" dirty="0"/>
              <a:t>How do they cope with issues of use of deadly force?</a:t>
            </a:r>
          </a:p>
        </p:txBody>
      </p:sp>
      <p:sp>
        <p:nvSpPr>
          <p:cNvPr id="3" name="Slide Number Placeholder 2">
            <a:extLst>
              <a:ext uri="{FF2B5EF4-FFF2-40B4-BE49-F238E27FC236}">
                <a16:creationId xmlns:a16="http://schemas.microsoft.com/office/drawing/2014/main" id="{173C3E9C-C1CE-46C9-BA83-54BA9D61B686}"/>
              </a:ext>
            </a:extLst>
          </p:cNvPr>
          <p:cNvSpPr>
            <a:spLocks noGrp="1"/>
          </p:cNvSpPr>
          <p:nvPr>
            <p:ph type="sldNum" sz="quarter" idx="12"/>
          </p:nvPr>
        </p:nvSpPr>
        <p:spPr/>
        <p:txBody>
          <a:bodyPr/>
          <a:lstStyle/>
          <a:p>
            <a:fld id="{68A5F9F9-1C61-444C-BC4D-D08A80386305}" type="slidenum">
              <a:rPr lang="en-US" altLang="en-US" smtClean="0"/>
              <a:pPr/>
              <a:t>48</a:t>
            </a:fld>
            <a:endParaRPr lang="en-US" altLang="en-US"/>
          </a:p>
        </p:txBody>
      </p:sp>
    </p:spTree>
    <p:extLst>
      <p:ext uri="{BB962C8B-B14F-4D97-AF65-F5344CB8AC3E}">
        <p14:creationId xmlns:p14="http://schemas.microsoft.com/office/powerpoint/2010/main" val="36123426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ADBEF281-AD77-47AE-845F-7F6B8D53E584}"/>
              </a:ext>
            </a:extLst>
          </p:cNvPr>
          <p:cNvSpPr>
            <a:spLocks noGrp="1"/>
          </p:cNvSpPr>
          <p:nvPr>
            <p:ph type="title"/>
          </p:nvPr>
        </p:nvSpPr>
        <p:spPr>
          <a:xfrm>
            <a:off x="457200" y="762000"/>
            <a:ext cx="8229600" cy="1143000"/>
          </a:xfrm>
        </p:spPr>
        <p:txBody>
          <a:bodyPr>
            <a:normAutofit/>
          </a:bodyPr>
          <a:lstStyle/>
          <a:p>
            <a:r>
              <a:rPr lang="en-US" altLang="en-US" dirty="0"/>
              <a:t>Disenfranchising Inmates</a:t>
            </a:r>
          </a:p>
        </p:txBody>
      </p:sp>
      <p:sp>
        <p:nvSpPr>
          <p:cNvPr id="39939" name="Content Placeholder 2">
            <a:extLst>
              <a:ext uri="{FF2B5EF4-FFF2-40B4-BE49-F238E27FC236}">
                <a16:creationId xmlns:a16="http://schemas.microsoft.com/office/drawing/2014/main" id="{8FAE1712-F3AA-4749-96C2-DBD273A3B1EB}"/>
              </a:ext>
            </a:extLst>
          </p:cNvPr>
          <p:cNvSpPr>
            <a:spLocks noGrp="1"/>
          </p:cNvSpPr>
          <p:nvPr>
            <p:ph idx="1"/>
          </p:nvPr>
        </p:nvSpPr>
        <p:spPr>
          <a:xfrm>
            <a:off x="457200" y="1905000"/>
            <a:ext cx="8229600" cy="4449763"/>
          </a:xfrm>
        </p:spPr>
        <p:txBody>
          <a:bodyPr>
            <a:normAutofit/>
          </a:bodyPr>
          <a:lstStyle/>
          <a:p>
            <a:r>
              <a:rPr lang="en-US" altLang="en-US" dirty="0"/>
              <a:t>According to The Sentencing Project (2016) in 2016, all states but Maine and Vermont prohibited inmates from casting a vote while incarcerated, on parole, or on probation. This is after conviction of a felony resulting in incarceration for more than 1 year.</a:t>
            </a:r>
          </a:p>
          <a:p>
            <a:pPr lvl="1"/>
            <a:r>
              <a:rPr lang="en-US" altLang="en-US" dirty="0"/>
              <a:t>Voting rights are automatically restored two years after completion of all supervised release. Ex-offenders must re-register to vote.</a:t>
            </a:r>
          </a:p>
          <a:p>
            <a:pPr lvl="1"/>
            <a:r>
              <a:rPr lang="en-US" altLang="en-US" dirty="0"/>
              <a:t>This policy disenfranchises 1 in 13 blacks.</a:t>
            </a:r>
          </a:p>
          <a:p>
            <a:endParaRPr lang="en-US" altLang="en-US" dirty="0"/>
          </a:p>
        </p:txBody>
      </p:sp>
      <p:sp>
        <p:nvSpPr>
          <p:cNvPr id="3" name="Slide Number Placeholder 2">
            <a:extLst>
              <a:ext uri="{FF2B5EF4-FFF2-40B4-BE49-F238E27FC236}">
                <a16:creationId xmlns:a16="http://schemas.microsoft.com/office/drawing/2014/main" id="{BBE9C47D-CE87-406B-8D65-12AC322CA86C}"/>
              </a:ext>
            </a:extLst>
          </p:cNvPr>
          <p:cNvSpPr>
            <a:spLocks noGrp="1"/>
          </p:cNvSpPr>
          <p:nvPr>
            <p:ph type="sldNum" sz="quarter" idx="12"/>
          </p:nvPr>
        </p:nvSpPr>
        <p:spPr/>
        <p:txBody>
          <a:bodyPr/>
          <a:lstStyle/>
          <a:p>
            <a:fld id="{68A5F9F9-1C61-444C-BC4D-D08A80386305}" type="slidenum">
              <a:rPr lang="en-US" altLang="en-US" smtClean="0"/>
              <a:pPr/>
              <a:t>49</a:t>
            </a:fld>
            <a:endParaRPr lang="en-US" altLang="en-US"/>
          </a:p>
        </p:txBody>
      </p:sp>
    </p:spTree>
    <p:extLst>
      <p:ext uri="{BB962C8B-B14F-4D97-AF65-F5344CB8AC3E}">
        <p14:creationId xmlns:p14="http://schemas.microsoft.com/office/powerpoint/2010/main" val="3222571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651ED6-057C-4F23-A87D-96F7D1E988DE}"/>
              </a:ext>
            </a:extLst>
          </p:cNvPr>
          <p:cNvSpPr>
            <a:spLocks noGrp="1" noChangeArrowheads="1"/>
          </p:cNvSpPr>
          <p:nvPr>
            <p:ph type="title"/>
          </p:nvPr>
        </p:nvSpPr>
        <p:spPr>
          <a:xfrm>
            <a:off x="457200" y="685800"/>
            <a:ext cx="8229600" cy="1219200"/>
          </a:xfrm>
        </p:spPr>
        <p:txBody>
          <a:bodyPr>
            <a:noAutofit/>
          </a:bodyPr>
          <a:lstStyle/>
          <a:p>
            <a:r>
              <a:rPr lang="en-US" altLang="en-US" dirty="0"/>
              <a:t>The Prison Explosion: California’s Case</a:t>
            </a:r>
          </a:p>
        </p:txBody>
      </p:sp>
      <p:sp>
        <p:nvSpPr>
          <p:cNvPr id="13315" name="Rectangle 3">
            <a:extLst>
              <a:ext uri="{FF2B5EF4-FFF2-40B4-BE49-F238E27FC236}">
                <a16:creationId xmlns:a16="http://schemas.microsoft.com/office/drawing/2014/main" id="{4894059E-CD04-4CDE-849D-DF8546935F9C}"/>
              </a:ext>
            </a:extLst>
          </p:cNvPr>
          <p:cNvSpPr>
            <a:spLocks noGrp="1" noChangeArrowheads="1"/>
          </p:cNvSpPr>
          <p:nvPr>
            <p:ph idx="1"/>
          </p:nvPr>
        </p:nvSpPr>
        <p:spPr>
          <a:xfrm>
            <a:off x="381000" y="1905000"/>
            <a:ext cx="8305800" cy="4343400"/>
          </a:xfrm>
        </p:spPr>
        <p:txBody>
          <a:bodyPr>
            <a:normAutofit/>
          </a:bodyPr>
          <a:lstStyle/>
          <a:p>
            <a:r>
              <a:rPr lang="en-US" altLang="en-US" sz="2400" dirty="0"/>
              <a:t>In 2016, California’s Historic Corrections Reform report noted that the state has reduced total incarcerations by nearly 55,000 inmates since 2006.</a:t>
            </a:r>
          </a:p>
          <a:p>
            <a:r>
              <a:rPr lang="en-US" altLang="en-US" sz="2400" dirty="0"/>
              <a:t>Most non-serious, non-violent, non-sex offenders without previous convictions for serious crimes have been moved to county jails or community supervision.</a:t>
            </a:r>
          </a:p>
          <a:p>
            <a:r>
              <a:rPr lang="en-US" altLang="en-US" sz="2400" dirty="0"/>
              <a:t>State has reduced penalties for some drug &amp; property offenses.</a:t>
            </a:r>
          </a:p>
          <a:p>
            <a:r>
              <a:rPr lang="en-US" altLang="en-US" sz="2400" dirty="0"/>
              <a:t>Still, state spending on corrections increased to $10.6 billion, up by 9% since 2010.</a:t>
            </a:r>
          </a:p>
        </p:txBody>
      </p:sp>
      <p:sp>
        <p:nvSpPr>
          <p:cNvPr id="3" name="Slide Number Placeholder 2">
            <a:extLst>
              <a:ext uri="{FF2B5EF4-FFF2-40B4-BE49-F238E27FC236}">
                <a16:creationId xmlns:a16="http://schemas.microsoft.com/office/drawing/2014/main" id="{4D9D0520-CA85-4C07-BE84-DF83ECCBB6E1}"/>
              </a:ext>
            </a:extLst>
          </p:cNvPr>
          <p:cNvSpPr>
            <a:spLocks noGrp="1"/>
          </p:cNvSpPr>
          <p:nvPr>
            <p:ph type="sldNum" sz="quarter" idx="12"/>
          </p:nvPr>
        </p:nvSpPr>
        <p:spPr/>
        <p:txBody>
          <a:bodyPr/>
          <a:lstStyle/>
          <a:p>
            <a:fld id="{68A5F9F9-1C61-444C-BC4D-D08A80386305}" type="slidenum">
              <a:rPr lang="en-US" altLang="en-US" smtClean="0"/>
              <a:pPr/>
              <a:t>5</a:t>
            </a:fld>
            <a:endParaRPr lang="en-US" altLang="en-US"/>
          </a:p>
        </p:txBody>
      </p:sp>
    </p:spTree>
    <p:extLst>
      <p:ext uri="{BB962C8B-B14F-4D97-AF65-F5344CB8AC3E}">
        <p14:creationId xmlns:p14="http://schemas.microsoft.com/office/powerpoint/2010/main" val="21659488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ADBEF281-AD77-47AE-845F-7F6B8D53E584}"/>
              </a:ext>
            </a:extLst>
          </p:cNvPr>
          <p:cNvSpPr>
            <a:spLocks noGrp="1"/>
          </p:cNvSpPr>
          <p:nvPr>
            <p:ph type="title"/>
          </p:nvPr>
        </p:nvSpPr>
        <p:spPr>
          <a:xfrm>
            <a:off x="457200" y="762000"/>
            <a:ext cx="8229600" cy="1143000"/>
          </a:xfrm>
        </p:spPr>
        <p:txBody>
          <a:bodyPr>
            <a:normAutofit/>
          </a:bodyPr>
          <a:lstStyle/>
          <a:p>
            <a:r>
              <a:rPr lang="en-US" altLang="en-US" dirty="0"/>
              <a:t>Disenfranchising Inmates</a:t>
            </a:r>
          </a:p>
        </p:txBody>
      </p:sp>
      <p:sp>
        <p:nvSpPr>
          <p:cNvPr id="39939" name="Content Placeholder 2">
            <a:extLst>
              <a:ext uri="{FF2B5EF4-FFF2-40B4-BE49-F238E27FC236}">
                <a16:creationId xmlns:a16="http://schemas.microsoft.com/office/drawing/2014/main" id="{8FAE1712-F3AA-4749-96C2-DBD273A3B1EB}"/>
              </a:ext>
            </a:extLst>
          </p:cNvPr>
          <p:cNvSpPr>
            <a:spLocks noGrp="1"/>
          </p:cNvSpPr>
          <p:nvPr>
            <p:ph idx="1"/>
          </p:nvPr>
        </p:nvSpPr>
        <p:spPr>
          <a:xfrm>
            <a:off x="457200" y="1905000"/>
            <a:ext cx="8229600" cy="4449763"/>
          </a:xfrm>
        </p:spPr>
        <p:txBody>
          <a:bodyPr>
            <a:normAutofit/>
          </a:bodyPr>
          <a:lstStyle/>
          <a:p>
            <a:r>
              <a:rPr lang="en-US" altLang="en-US" dirty="0"/>
              <a:t>Practice has ancient history, and modern use reflects common law notion of attainder.</a:t>
            </a:r>
          </a:p>
          <a:p>
            <a:pPr lvl="1"/>
            <a:r>
              <a:rPr lang="en-US" altLang="en-US" dirty="0"/>
              <a:t>Offenders could lose all civil rights.</a:t>
            </a:r>
          </a:p>
          <a:p>
            <a:r>
              <a:rPr lang="en-US" altLang="en-US" dirty="0"/>
              <a:t>Fourteenth Amendment provides for disenfranchisement for “participation in rebellion, or other crime”</a:t>
            </a:r>
          </a:p>
          <a:p>
            <a:pPr lvl="1"/>
            <a:r>
              <a:rPr lang="en-US" altLang="en-US" dirty="0"/>
              <a:t>Supreme Court in 1974 interpreted reference to other crime to allow for use for any crime.</a:t>
            </a:r>
          </a:p>
          <a:p>
            <a:endParaRPr lang="en-US" altLang="en-US" dirty="0"/>
          </a:p>
        </p:txBody>
      </p:sp>
      <p:sp>
        <p:nvSpPr>
          <p:cNvPr id="3" name="Slide Number Placeholder 2">
            <a:extLst>
              <a:ext uri="{FF2B5EF4-FFF2-40B4-BE49-F238E27FC236}">
                <a16:creationId xmlns:a16="http://schemas.microsoft.com/office/drawing/2014/main" id="{BBE9C47D-CE87-406B-8D65-12AC322CA86C}"/>
              </a:ext>
            </a:extLst>
          </p:cNvPr>
          <p:cNvSpPr>
            <a:spLocks noGrp="1"/>
          </p:cNvSpPr>
          <p:nvPr>
            <p:ph type="sldNum" sz="quarter" idx="12"/>
          </p:nvPr>
        </p:nvSpPr>
        <p:spPr/>
        <p:txBody>
          <a:bodyPr/>
          <a:lstStyle/>
          <a:p>
            <a:fld id="{68A5F9F9-1C61-444C-BC4D-D08A80386305}" type="slidenum">
              <a:rPr lang="en-US" altLang="en-US" smtClean="0"/>
              <a:pPr/>
              <a:t>50</a:t>
            </a:fld>
            <a:endParaRPr lang="en-US" altLang="en-US"/>
          </a:p>
        </p:txBody>
      </p:sp>
    </p:spTree>
    <p:extLst>
      <p:ext uri="{BB962C8B-B14F-4D97-AF65-F5344CB8AC3E}">
        <p14:creationId xmlns:p14="http://schemas.microsoft.com/office/powerpoint/2010/main" val="2696777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7497492-B7FE-4028-9834-9F1385F9B629}"/>
              </a:ext>
            </a:extLst>
          </p:cNvPr>
          <p:cNvSpPr>
            <a:spLocks noGrp="1"/>
          </p:cNvSpPr>
          <p:nvPr>
            <p:ph type="title"/>
          </p:nvPr>
        </p:nvSpPr>
        <p:spPr>
          <a:xfrm>
            <a:off x="457200" y="761999"/>
            <a:ext cx="8229600" cy="1141413"/>
          </a:xfrm>
        </p:spPr>
        <p:txBody>
          <a:bodyPr>
            <a:normAutofit/>
          </a:bodyPr>
          <a:lstStyle/>
          <a:p>
            <a:r>
              <a:rPr lang="en-US" altLang="en-US" dirty="0"/>
              <a:t>Disenfranchising Inmates</a:t>
            </a:r>
          </a:p>
        </p:txBody>
      </p:sp>
      <p:sp>
        <p:nvSpPr>
          <p:cNvPr id="40963" name="Content Placeholder 2">
            <a:extLst>
              <a:ext uri="{FF2B5EF4-FFF2-40B4-BE49-F238E27FC236}">
                <a16:creationId xmlns:a16="http://schemas.microsoft.com/office/drawing/2014/main" id="{F2AE2859-719C-4775-B944-CFC4C9648522}"/>
              </a:ext>
            </a:extLst>
          </p:cNvPr>
          <p:cNvSpPr>
            <a:spLocks noGrp="1"/>
          </p:cNvSpPr>
          <p:nvPr>
            <p:ph idx="1"/>
          </p:nvPr>
        </p:nvSpPr>
        <p:spPr>
          <a:xfrm>
            <a:off x="457200" y="1903412"/>
            <a:ext cx="8229600" cy="4222751"/>
          </a:xfrm>
        </p:spPr>
        <p:txBody>
          <a:bodyPr>
            <a:normAutofit lnSpcReduction="10000"/>
          </a:bodyPr>
          <a:lstStyle/>
          <a:p>
            <a:r>
              <a:rPr lang="en-US" altLang="en-US" sz="2200" dirty="0"/>
              <a:t>Arguments used to support practice include</a:t>
            </a:r>
          </a:p>
          <a:p>
            <a:pPr lvl="1"/>
            <a:r>
              <a:rPr lang="en-US" altLang="en-US" sz="2200" dirty="0"/>
              <a:t>The social contract argument</a:t>
            </a:r>
          </a:p>
          <a:p>
            <a:pPr lvl="1"/>
            <a:r>
              <a:rPr lang="en-US" altLang="en-US" sz="2200" dirty="0"/>
              <a:t>So-called electoral purity</a:t>
            </a:r>
          </a:p>
          <a:p>
            <a:r>
              <a:rPr lang="en-US" altLang="en-US" sz="2200" dirty="0"/>
              <a:t>Kleinig and </a:t>
            </a:r>
            <a:r>
              <a:rPr lang="en-US" altLang="en-US" sz="2200" dirty="0" err="1"/>
              <a:t>Murtagh</a:t>
            </a:r>
            <a:r>
              <a:rPr lang="en-US" altLang="en-US" sz="2200" dirty="0"/>
              <a:t> (2005)</a:t>
            </a:r>
          </a:p>
          <a:p>
            <a:pPr lvl="1"/>
            <a:r>
              <a:rPr lang="en-US" altLang="en-US" sz="2200" dirty="0"/>
              <a:t>Argue that some offenses justify disenfranchisement but there should be no automatic presumption of forfeiture during period of imprisonment</a:t>
            </a:r>
          </a:p>
          <a:p>
            <a:pPr lvl="1"/>
            <a:r>
              <a:rPr lang="en-US" altLang="en-US" sz="2200" dirty="0"/>
              <a:t>Offer arguments in favor of prisoners having the right to vote</a:t>
            </a:r>
          </a:p>
          <a:p>
            <a:r>
              <a:rPr lang="en-US" altLang="en-US" sz="2200" dirty="0"/>
              <a:t>Several questions raised by issue.</a:t>
            </a:r>
          </a:p>
          <a:p>
            <a:r>
              <a:rPr lang="en-US" altLang="en-US" sz="2200" dirty="0"/>
              <a:t>Recent policy changes in number of states have introduced reforms for regaining rights to vote.</a:t>
            </a:r>
          </a:p>
          <a:p>
            <a:pPr lvl="1"/>
            <a:endParaRPr lang="en-US" altLang="en-US" sz="2000" dirty="0"/>
          </a:p>
        </p:txBody>
      </p:sp>
      <p:sp>
        <p:nvSpPr>
          <p:cNvPr id="3" name="Slide Number Placeholder 2">
            <a:extLst>
              <a:ext uri="{FF2B5EF4-FFF2-40B4-BE49-F238E27FC236}">
                <a16:creationId xmlns:a16="http://schemas.microsoft.com/office/drawing/2014/main" id="{0DB3AE75-43DA-4F55-840B-19A87CD70EBE}"/>
              </a:ext>
            </a:extLst>
          </p:cNvPr>
          <p:cNvSpPr>
            <a:spLocks noGrp="1"/>
          </p:cNvSpPr>
          <p:nvPr>
            <p:ph type="sldNum" sz="quarter" idx="12"/>
          </p:nvPr>
        </p:nvSpPr>
        <p:spPr/>
        <p:txBody>
          <a:bodyPr/>
          <a:lstStyle/>
          <a:p>
            <a:fld id="{68A5F9F9-1C61-444C-BC4D-D08A80386305}" type="slidenum">
              <a:rPr lang="en-US" altLang="en-US" smtClean="0"/>
              <a:pPr/>
              <a:t>51</a:t>
            </a:fld>
            <a:endParaRPr lang="en-US" altLang="en-US"/>
          </a:p>
        </p:txBody>
      </p:sp>
    </p:spTree>
    <p:extLst>
      <p:ext uri="{BB962C8B-B14F-4D97-AF65-F5344CB8AC3E}">
        <p14:creationId xmlns:p14="http://schemas.microsoft.com/office/powerpoint/2010/main" val="27467855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7497492-B7FE-4028-9834-9F1385F9B629}"/>
              </a:ext>
            </a:extLst>
          </p:cNvPr>
          <p:cNvSpPr>
            <a:spLocks noGrp="1"/>
          </p:cNvSpPr>
          <p:nvPr>
            <p:ph type="title"/>
          </p:nvPr>
        </p:nvSpPr>
        <p:spPr>
          <a:xfrm>
            <a:off x="457200" y="761999"/>
            <a:ext cx="8229600" cy="1295401"/>
          </a:xfrm>
        </p:spPr>
        <p:txBody>
          <a:bodyPr>
            <a:normAutofit/>
          </a:bodyPr>
          <a:lstStyle/>
          <a:p>
            <a:r>
              <a:rPr lang="en-US" altLang="en-US" dirty="0"/>
              <a:t>Treating Opioid Abuse in </a:t>
            </a:r>
            <a:br>
              <a:rPr lang="en-US" altLang="en-US" dirty="0"/>
            </a:br>
            <a:r>
              <a:rPr lang="en-US" altLang="en-US" dirty="0"/>
              <a:t>Correctional Institutions</a:t>
            </a:r>
          </a:p>
        </p:txBody>
      </p:sp>
      <p:sp>
        <p:nvSpPr>
          <p:cNvPr id="40963" name="Content Placeholder 2">
            <a:extLst>
              <a:ext uri="{FF2B5EF4-FFF2-40B4-BE49-F238E27FC236}">
                <a16:creationId xmlns:a16="http://schemas.microsoft.com/office/drawing/2014/main" id="{F2AE2859-719C-4775-B944-CFC4C9648522}"/>
              </a:ext>
            </a:extLst>
          </p:cNvPr>
          <p:cNvSpPr>
            <a:spLocks noGrp="1"/>
          </p:cNvSpPr>
          <p:nvPr>
            <p:ph idx="1"/>
          </p:nvPr>
        </p:nvSpPr>
        <p:spPr>
          <a:xfrm>
            <a:off x="457200" y="2057400"/>
            <a:ext cx="8229600" cy="4068763"/>
          </a:xfrm>
        </p:spPr>
        <p:txBody>
          <a:bodyPr>
            <a:normAutofit/>
          </a:bodyPr>
          <a:lstStyle/>
          <a:p>
            <a:r>
              <a:rPr lang="en-US" dirty="0"/>
              <a:t>Substance abuse substantially impacts correctional populations.</a:t>
            </a:r>
          </a:p>
          <a:p>
            <a:r>
              <a:rPr lang="en-US" dirty="0"/>
              <a:t>Between 62% and 82% of arrested persons test positive for recent illegal drug use.</a:t>
            </a:r>
          </a:p>
          <a:p>
            <a:r>
              <a:rPr lang="en-US" dirty="0"/>
              <a:t>Between 64% and 76% satisfy the criteria for a substance abuse disorder (Ludwig and Peters 2014).</a:t>
            </a:r>
          </a:p>
          <a:p>
            <a:r>
              <a:rPr lang="en-US" dirty="0"/>
              <a:t>Inmates suffering withdrawal constitute a health hazard and display physical and psychological distress..</a:t>
            </a:r>
          </a:p>
        </p:txBody>
      </p:sp>
      <p:sp>
        <p:nvSpPr>
          <p:cNvPr id="3" name="Slide Number Placeholder 2">
            <a:extLst>
              <a:ext uri="{FF2B5EF4-FFF2-40B4-BE49-F238E27FC236}">
                <a16:creationId xmlns:a16="http://schemas.microsoft.com/office/drawing/2014/main" id="{0DB3AE75-43DA-4F55-840B-19A87CD70EBE}"/>
              </a:ext>
            </a:extLst>
          </p:cNvPr>
          <p:cNvSpPr>
            <a:spLocks noGrp="1"/>
          </p:cNvSpPr>
          <p:nvPr>
            <p:ph type="sldNum" sz="quarter" idx="12"/>
          </p:nvPr>
        </p:nvSpPr>
        <p:spPr/>
        <p:txBody>
          <a:bodyPr/>
          <a:lstStyle/>
          <a:p>
            <a:fld id="{68A5F9F9-1C61-444C-BC4D-D08A80386305}" type="slidenum">
              <a:rPr lang="en-US" altLang="en-US" smtClean="0"/>
              <a:pPr/>
              <a:t>52</a:t>
            </a:fld>
            <a:endParaRPr lang="en-US" altLang="en-US"/>
          </a:p>
        </p:txBody>
      </p:sp>
    </p:spTree>
    <p:extLst>
      <p:ext uri="{BB962C8B-B14F-4D97-AF65-F5344CB8AC3E}">
        <p14:creationId xmlns:p14="http://schemas.microsoft.com/office/powerpoint/2010/main" val="17345294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Treating Opioid Abuse in </a:t>
            </a:r>
            <a:br>
              <a:rPr lang="en-US" altLang="en-US" dirty="0"/>
            </a:br>
            <a:r>
              <a:rPr lang="en-US" altLang="en-US" dirty="0"/>
              <a:t>Correctional Institutions</a:t>
            </a:r>
            <a:endParaRPr lang="en-US" dirty="0"/>
          </a:p>
        </p:txBody>
      </p:sp>
      <p:sp>
        <p:nvSpPr>
          <p:cNvPr id="4" name="Content Placeholder 3"/>
          <p:cNvSpPr>
            <a:spLocks noGrp="1"/>
          </p:cNvSpPr>
          <p:nvPr>
            <p:ph idx="1"/>
          </p:nvPr>
        </p:nvSpPr>
        <p:spPr/>
        <p:txBody>
          <a:bodyPr/>
          <a:lstStyle/>
          <a:p>
            <a:r>
              <a:rPr lang="en-US" dirty="0"/>
              <a:t>First line medications that can treat opioid addiction; only 11% of inmates who need treatment receive it</a:t>
            </a:r>
          </a:p>
          <a:p>
            <a:r>
              <a:rPr lang="en-US" altLang="en-US" dirty="0"/>
              <a:t>55% of U.S. prisons offer opioid treatment; more than half only offer such to pregnant women.</a:t>
            </a:r>
          </a:p>
          <a:p>
            <a:r>
              <a:rPr lang="en-US" altLang="en-US" dirty="0"/>
              <a:t>U.S. Supreme Court (1976) requires prisons to provide heath care equal to community-level standards.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4986097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A834C479-4DE5-4E69-B9FE-1453D9C408CA}"/>
              </a:ext>
            </a:extLst>
          </p:cNvPr>
          <p:cNvSpPr>
            <a:spLocks noGrp="1" noChangeArrowheads="1"/>
          </p:cNvSpPr>
          <p:nvPr>
            <p:ph type="title"/>
          </p:nvPr>
        </p:nvSpPr>
        <p:spPr>
          <a:xfrm>
            <a:off x="457200" y="762000"/>
            <a:ext cx="8229600" cy="1219200"/>
          </a:xfrm>
        </p:spPr>
        <p:txBody>
          <a:bodyPr>
            <a:normAutofit/>
          </a:bodyPr>
          <a:lstStyle/>
          <a:p>
            <a:r>
              <a:rPr lang="en-US" altLang="en-US" dirty="0"/>
              <a:t>Chapter Summary</a:t>
            </a:r>
          </a:p>
        </p:txBody>
      </p:sp>
      <p:sp>
        <p:nvSpPr>
          <p:cNvPr id="41987" name="Rectangle 3">
            <a:extLst>
              <a:ext uri="{FF2B5EF4-FFF2-40B4-BE49-F238E27FC236}">
                <a16:creationId xmlns:a16="http://schemas.microsoft.com/office/drawing/2014/main" id="{8EA803C9-B991-4352-9763-9C17E8B2FA04}"/>
              </a:ext>
            </a:extLst>
          </p:cNvPr>
          <p:cNvSpPr>
            <a:spLocks noGrp="1" noChangeArrowheads="1"/>
          </p:cNvSpPr>
          <p:nvPr>
            <p:ph idx="1"/>
          </p:nvPr>
        </p:nvSpPr>
        <p:spPr>
          <a:xfrm>
            <a:off x="304800" y="1981200"/>
            <a:ext cx="8382000" cy="4114800"/>
          </a:xfrm>
        </p:spPr>
        <p:txBody>
          <a:bodyPr>
            <a:normAutofit/>
          </a:bodyPr>
          <a:lstStyle/>
          <a:p>
            <a:r>
              <a:rPr lang="en-US" altLang="en-US" dirty="0"/>
              <a:t>Crime control policies in last two decades have contributed to the explosion in prison population.</a:t>
            </a:r>
          </a:p>
          <a:p>
            <a:r>
              <a:rPr lang="en-US" altLang="en-US" dirty="0"/>
              <a:t>Organizational framework of managing inmates has changed over time as early ad hoc individualistic approaches gave way to managerial and bureaucratic regimes.</a:t>
            </a:r>
          </a:p>
          <a:p>
            <a:r>
              <a:rPr lang="en-US" altLang="en-US" dirty="0"/>
              <a:t>Corrections subculture is found not only with inmates, but also prison officers.</a:t>
            </a:r>
          </a:p>
        </p:txBody>
      </p:sp>
      <p:sp>
        <p:nvSpPr>
          <p:cNvPr id="3" name="Slide Number Placeholder 2">
            <a:extLst>
              <a:ext uri="{FF2B5EF4-FFF2-40B4-BE49-F238E27FC236}">
                <a16:creationId xmlns:a16="http://schemas.microsoft.com/office/drawing/2014/main" id="{A63B5F17-F712-4469-A538-BE6584EABD1F}"/>
              </a:ext>
            </a:extLst>
          </p:cNvPr>
          <p:cNvSpPr>
            <a:spLocks noGrp="1"/>
          </p:cNvSpPr>
          <p:nvPr>
            <p:ph type="sldNum" sz="quarter" idx="12"/>
          </p:nvPr>
        </p:nvSpPr>
        <p:spPr/>
        <p:txBody>
          <a:bodyPr/>
          <a:lstStyle/>
          <a:p>
            <a:fld id="{68A5F9F9-1C61-444C-BC4D-D08A80386305}" type="slidenum">
              <a:rPr lang="en-US" altLang="en-US" smtClean="0"/>
              <a:pPr/>
              <a:t>54</a:t>
            </a:fld>
            <a:endParaRPr lang="en-US" altLang="en-US"/>
          </a:p>
        </p:txBody>
      </p:sp>
    </p:spTree>
    <p:extLst>
      <p:ext uri="{BB962C8B-B14F-4D97-AF65-F5344CB8AC3E}">
        <p14:creationId xmlns:p14="http://schemas.microsoft.com/office/powerpoint/2010/main" val="28895333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Chapter Summary</a:t>
            </a:r>
            <a:endParaRPr lang="en-US" dirty="0"/>
          </a:p>
        </p:txBody>
      </p:sp>
      <p:sp>
        <p:nvSpPr>
          <p:cNvPr id="4" name="Content Placeholder 3"/>
          <p:cNvSpPr>
            <a:spLocks noGrp="1"/>
          </p:cNvSpPr>
          <p:nvPr>
            <p:ph idx="1"/>
          </p:nvPr>
        </p:nvSpPr>
        <p:spPr/>
        <p:txBody>
          <a:bodyPr/>
          <a:lstStyle/>
          <a:p>
            <a:r>
              <a:rPr lang="en-US" altLang="en-US" dirty="0"/>
              <a:t>Prison officers vary in attitudes toward inmates and other prison officers and most fall into one of five types.</a:t>
            </a:r>
          </a:p>
          <a:p>
            <a:r>
              <a:rPr lang="en-US" altLang="en-US" dirty="0"/>
              <a:t>Use of rewards and punishments is important to correctional work, as is use of informal social controls.</a:t>
            </a:r>
          </a:p>
          <a:p>
            <a:r>
              <a:rPr lang="en-US" altLang="en-US" dirty="0"/>
              <a:t>Use of private prisons are rising in the United States while disenfranchisement is being questioned by a number of states.</a:t>
            </a:r>
            <a:endParaRPr lang="en-US" altLang="en-US" sz="1800"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a:p>
        </p:txBody>
      </p:sp>
    </p:spTree>
    <p:extLst>
      <p:ext uri="{BB962C8B-B14F-4D97-AF65-F5344CB8AC3E}">
        <p14:creationId xmlns:p14="http://schemas.microsoft.com/office/powerpoint/2010/main" val="333664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651ED6-057C-4F23-A87D-96F7D1E988DE}"/>
              </a:ext>
            </a:extLst>
          </p:cNvPr>
          <p:cNvSpPr>
            <a:spLocks noGrp="1" noChangeArrowheads="1"/>
          </p:cNvSpPr>
          <p:nvPr>
            <p:ph type="title"/>
          </p:nvPr>
        </p:nvSpPr>
        <p:spPr>
          <a:xfrm>
            <a:off x="457200" y="381000"/>
            <a:ext cx="8229600" cy="1219200"/>
          </a:xfrm>
        </p:spPr>
        <p:txBody>
          <a:bodyPr>
            <a:noAutofit/>
          </a:bodyPr>
          <a:lstStyle/>
          <a:p>
            <a:r>
              <a:rPr lang="en-US" altLang="en-US" dirty="0"/>
              <a:t>The Prison Explosion</a:t>
            </a:r>
          </a:p>
        </p:txBody>
      </p:sp>
      <p:sp>
        <p:nvSpPr>
          <p:cNvPr id="13315" name="Rectangle 3">
            <a:extLst>
              <a:ext uri="{FF2B5EF4-FFF2-40B4-BE49-F238E27FC236}">
                <a16:creationId xmlns:a16="http://schemas.microsoft.com/office/drawing/2014/main" id="{4894059E-CD04-4CDE-849D-DF8546935F9C}"/>
              </a:ext>
            </a:extLst>
          </p:cNvPr>
          <p:cNvSpPr>
            <a:spLocks noGrp="1" noChangeArrowheads="1"/>
          </p:cNvSpPr>
          <p:nvPr>
            <p:ph idx="1"/>
          </p:nvPr>
        </p:nvSpPr>
        <p:spPr>
          <a:xfrm>
            <a:off x="374573" y="1447800"/>
            <a:ext cx="8305800" cy="4343400"/>
          </a:xfrm>
        </p:spPr>
        <p:txBody>
          <a:bodyPr>
            <a:noAutofit/>
          </a:bodyPr>
          <a:lstStyle/>
          <a:p>
            <a:r>
              <a:rPr lang="en-US" altLang="en-US" dirty="0"/>
              <a:t>Female prison population has more than doubled since 1990.</a:t>
            </a:r>
          </a:p>
          <a:p>
            <a:pPr lvl="1"/>
            <a:r>
              <a:rPr lang="en-US" altLang="en-US" dirty="0"/>
              <a:t>Growing at a faster rate than male prison population</a:t>
            </a:r>
          </a:p>
          <a:p>
            <a:pPr lvl="1"/>
            <a:r>
              <a:rPr lang="en-US" altLang="en-US" dirty="0"/>
              <a:t>Central California Women’s Facility (CCWF) is the largest women’s prison in world.</a:t>
            </a:r>
          </a:p>
          <a:p>
            <a:pPr lvl="2"/>
            <a:r>
              <a:rPr lang="en-US" altLang="en-US" dirty="0"/>
              <a:t>Over 75% classified as low risk</a:t>
            </a:r>
          </a:p>
          <a:p>
            <a:pPr lvl="1"/>
            <a:r>
              <a:rPr lang="en-US" altLang="en-US" dirty="0"/>
              <a:t>At year-end 2016, 25% of female inmates in federal prison had been convicted of a drug offense compared to 14% of males.</a:t>
            </a:r>
          </a:p>
          <a:p>
            <a:pPr lvl="1"/>
            <a:r>
              <a:rPr lang="en-US" altLang="en-US" dirty="0"/>
              <a:t>At year-end 2016, females made up 7% of total national prison population from 2015, a decrease of less than 100 inmates (Carson 2018).</a:t>
            </a:r>
          </a:p>
        </p:txBody>
      </p:sp>
      <p:sp>
        <p:nvSpPr>
          <p:cNvPr id="3" name="Slide Number Placeholder 2">
            <a:extLst>
              <a:ext uri="{FF2B5EF4-FFF2-40B4-BE49-F238E27FC236}">
                <a16:creationId xmlns:a16="http://schemas.microsoft.com/office/drawing/2014/main" id="{4D9D0520-CA85-4C07-BE84-DF83ECCBB6E1}"/>
              </a:ext>
            </a:extLst>
          </p:cNvPr>
          <p:cNvSpPr>
            <a:spLocks noGrp="1"/>
          </p:cNvSpPr>
          <p:nvPr>
            <p:ph type="sldNum" sz="quarter" idx="12"/>
          </p:nvPr>
        </p:nvSpPr>
        <p:spPr/>
        <p:txBody>
          <a:bodyPr/>
          <a:lstStyle/>
          <a:p>
            <a:fld id="{68A5F9F9-1C61-444C-BC4D-D08A80386305}" type="slidenum">
              <a:rPr lang="en-US" altLang="en-US" smtClean="0"/>
              <a:pPr/>
              <a:t>6</a:t>
            </a:fld>
            <a:endParaRPr lang="en-US" altLang="en-US"/>
          </a:p>
        </p:txBody>
      </p:sp>
    </p:spTree>
    <p:extLst>
      <p:ext uri="{BB962C8B-B14F-4D97-AF65-F5344CB8AC3E}">
        <p14:creationId xmlns:p14="http://schemas.microsoft.com/office/powerpoint/2010/main" val="95021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4966A43-381B-4753-A240-DA321DACA942}"/>
              </a:ext>
            </a:extLst>
          </p:cNvPr>
          <p:cNvSpPr>
            <a:spLocks noGrp="1"/>
          </p:cNvSpPr>
          <p:nvPr>
            <p:ph type="title"/>
          </p:nvPr>
        </p:nvSpPr>
        <p:spPr>
          <a:xfrm>
            <a:off x="457200" y="685799"/>
            <a:ext cx="8229600" cy="1217613"/>
          </a:xfrm>
        </p:spPr>
        <p:txBody>
          <a:bodyPr>
            <a:normAutofit/>
          </a:bodyPr>
          <a:lstStyle/>
          <a:p>
            <a:r>
              <a:rPr lang="en-US" altLang="en-US" dirty="0"/>
              <a:t>New Forms of Incarceration</a:t>
            </a:r>
          </a:p>
        </p:txBody>
      </p:sp>
      <p:sp>
        <p:nvSpPr>
          <p:cNvPr id="15363" name="Content Placeholder 2">
            <a:extLst>
              <a:ext uri="{FF2B5EF4-FFF2-40B4-BE49-F238E27FC236}">
                <a16:creationId xmlns:a16="http://schemas.microsoft.com/office/drawing/2014/main" id="{2B994F26-FBA9-4FCE-9433-BF0F4FA9A3A8}"/>
              </a:ext>
            </a:extLst>
          </p:cNvPr>
          <p:cNvSpPr>
            <a:spLocks noGrp="1"/>
          </p:cNvSpPr>
          <p:nvPr>
            <p:ph idx="1"/>
          </p:nvPr>
        </p:nvSpPr>
        <p:spPr>
          <a:xfrm>
            <a:off x="457200" y="1903412"/>
            <a:ext cx="8229600" cy="4222751"/>
          </a:xfrm>
        </p:spPr>
        <p:txBody>
          <a:bodyPr>
            <a:normAutofit/>
          </a:bodyPr>
          <a:lstStyle/>
          <a:p>
            <a:r>
              <a:rPr lang="en-US" altLang="en-US" dirty="0"/>
              <a:t>Seeking ways to reduce prison costs has created a new class of prisoners</a:t>
            </a:r>
          </a:p>
          <a:p>
            <a:pPr lvl="1"/>
            <a:r>
              <a:rPr lang="en-US" altLang="en-US" dirty="0"/>
              <a:t>Debtors</a:t>
            </a:r>
          </a:p>
          <a:p>
            <a:pPr lvl="1"/>
            <a:r>
              <a:rPr lang="en-US" altLang="en-US" dirty="0"/>
              <a:t>States have authorized legal financial obligations (LFOs)</a:t>
            </a:r>
          </a:p>
          <a:p>
            <a:pPr lvl="1"/>
            <a:r>
              <a:rPr lang="en-US" dirty="0"/>
              <a:t>By 2004, courts required more than 2/3 of incarcerated prisoners and more than 80% of other felons and persons convicted of misdemeanors to pay fees and fines. </a:t>
            </a:r>
          </a:p>
          <a:p>
            <a:pPr lvl="1"/>
            <a:endParaRPr lang="en-US" altLang="en-US" sz="2000" dirty="0"/>
          </a:p>
        </p:txBody>
      </p:sp>
      <p:sp>
        <p:nvSpPr>
          <p:cNvPr id="3" name="Slide Number Placeholder 2">
            <a:extLst>
              <a:ext uri="{FF2B5EF4-FFF2-40B4-BE49-F238E27FC236}">
                <a16:creationId xmlns:a16="http://schemas.microsoft.com/office/drawing/2014/main" id="{51B84275-8407-45F6-BBF8-6A3356D62EC2}"/>
              </a:ext>
            </a:extLst>
          </p:cNvPr>
          <p:cNvSpPr>
            <a:spLocks noGrp="1"/>
          </p:cNvSpPr>
          <p:nvPr>
            <p:ph type="sldNum" sz="quarter" idx="12"/>
          </p:nvPr>
        </p:nvSpPr>
        <p:spPr/>
        <p:txBody>
          <a:bodyPr/>
          <a:lstStyle/>
          <a:p>
            <a:fld id="{68A5F9F9-1C61-444C-BC4D-D08A80386305}" type="slidenum">
              <a:rPr lang="en-US" altLang="en-US" smtClean="0"/>
              <a:pPr/>
              <a:t>7</a:t>
            </a:fld>
            <a:endParaRPr lang="en-US" altLang="en-US"/>
          </a:p>
        </p:txBody>
      </p:sp>
      <p:sp>
        <p:nvSpPr>
          <p:cNvPr id="15364" name="TextBox 1">
            <a:extLst>
              <a:ext uri="{FF2B5EF4-FFF2-40B4-BE49-F238E27FC236}">
                <a16:creationId xmlns:a16="http://schemas.microsoft.com/office/drawing/2014/main" id="{E39D51E2-792F-4231-9078-4DD5BBD20423}"/>
              </a:ext>
            </a:extLst>
          </p:cNvPr>
          <p:cNvSpPr txBox="1">
            <a:spLocks noChangeArrowheads="1"/>
          </p:cNvSpPr>
          <p:nvPr/>
        </p:nvSpPr>
        <p:spPr bwMode="auto">
          <a:xfrm>
            <a:off x="2438400" y="6600825"/>
            <a:ext cx="36576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a:latin typeface="Times New Roman" panose="02020603050405020304" pitchFamily="18" charset="0"/>
              </a:rPr>
              <a:t>Banks, Criminal Justice Ethics. © 2017, SAGE Publications.</a:t>
            </a:r>
          </a:p>
        </p:txBody>
      </p:sp>
    </p:spTree>
    <p:extLst>
      <p:ext uri="{BB962C8B-B14F-4D97-AF65-F5344CB8AC3E}">
        <p14:creationId xmlns:p14="http://schemas.microsoft.com/office/powerpoint/2010/main" val="1966033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New Forms of Incarceration</a:t>
            </a:r>
            <a:endParaRPr lang="en-US" dirty="0"/>
          </a:p>
        </p:txBody>
      </p:sp>
      <p:sp>
        <p:nvSpPr>
          <p:cNvPr id="4" name="Content Placeholder 3"/>
          <p:cNvSpPr>
            <a:spLocks noGrp="1"/>
          </p:cNvSpPr>
          <p:nvPr>
            <p:ph idx="1"/>
          </p:nvPr>
        </p:nvSpPr>
        <p:spPr/>
        <p:txBody>
          <a:bodyPr>
            <a:normAutofit/>
          </a:bodyPr>
          <a:lstStyle/>
          <a:p>
            <a:r>
              <a:rPr lang="en-US" altLang="en-US" dirty="0"/>
              <a:t>Seeking ways to reduce prison costs has created a new class of prisoners</a:t>
            </a:r>
          </a:p>
          <a:p>
            <a:pPr lvl="1"/>
            <a:r>
              <a:rPr lang="en-US" altLang="en-US" dirty="0"/>
              <a:t>Fees and fines not assessed according to the inmates’ ability to pay; creates problems for indigent inmates. </a:t>
            </a:r>
          </a:p>
          <a:p>
            <a:pPr lvl="1"/>
            <a:r>
              <a:rPr lang="en-GB" dirty="0"/>
              <a:t>Example: by 2008, defendants sentenced in 2004 had been charged an average of $11,471 in fees and fines by courts over their lifetime (Beckett and </a:t>
            </a:r>
            <a:r>
              <a:rPr lang="en-GB" dirty="0" err="1"/>
              <a:t>Murakawa</a:t>
            </a:r>
            <a:r>
              <a:rPr lang="en-GB" dirty="0"/>
              <a:t> 2012).</a:t>
            </a:r>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37819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125510F-5A27-4F98-B787-3715257B61A4}"/>
              </a:ext>
            </a:extLst>
          </p:cNvPr>
          <p:cNvSpPr>
            <a:spLocks noGrp="1" noChangeArrowheads="1"/>
          </p:cNvSpPr>
          <p:nvPr>
            <p:ph type="title"/>
          </p:nvPr>
        </p:nvSpPr>
        <p:spPr>
          <a:xfrm>
            <a:off x="457200" y="762000"/>
            <a:ext cx="8229600" cy="1066800"/>
          </a:xfrm>
        </p:spPr>
        <p:txBody>
          <a:bodyPr>
            <a:normAutofit/>
          </a:bodyPr>
          <a:lstStyle/>
          <a:p>
            <a:r>
              <a:rPr lang="en-US" altLang="en-US" dirty="0"/>
              <a:t>Maximum Security</a:t>
            </a:r>
          </a:p>
        </p:txBody>
      </p:sp>
      <p:sp>
        <p:nvSpPr>
          <p:cNvPr id="16387" name="Rectangle 3">
            <a:extLst>
              <a:ext uri="{FF2B5EF4-FFF2-40B4-BE49-F238E27FC236}">
                <a16:creationId xmlns:a16="http://schemas.microsoft.com/office/drawing/2014/main" id="{CB5C14C3-7B4F-4074-9371-2D47CDB20B4E}"/>
              </a:ext>
            </a:extLst>
          </p:cNvPr>
          <p:cNvSpPr>
            <a:spLocks noGrp="1" noChangeArrowheads="1"/>
          </p:cNvSpPr>
          <p:nvPr>
            <p:ph idx="1"/>
          </p:nvPr>
        </p:nvSpPr>
        <p:spPr>
          <a:xfrm>
            <a:off x="228600" y="1828800"/>
            <a:ext cx="8458200" cy="4419600"/>
          </a:xfrm>
        </p:spPr>
        <p:txBody>
          <a:bodyPr>
            <a:noAutofit/>
          </a:bodyPr>
          <a:lstStyle/>
          <a:p>
            <a:r>
              <a:rPr lang="en-US" altLang="en-US" dirty="0"/>
              <a:t>Goffman (1959)</a:t>
            </a:r>
          </a:p>
          <a:p>
            <a:pPr lvl="1"/>
            <a:r>
              <a:rPr lang="en-US" altLang="en-US" dirty="0"/>
              <a:t>Describes prisons as “total institutions”</a:t>
            </a:r>
          </a:p>
          <a:p>
            <a:r>
              <a:rPr lang="en-US" altLang="en-US" dirty="0"/>
              <a:t>Sykes (1958)</a:t>
            </a:r>
          </a:p>
          <a:p>
            <a:pPr lvl="1"/>
            <a:r>
              <a:rPr lang="en-US" altLang="en-US" dirty="0"/>
              <a:t>Singles out as central to maximum security fact that “maximum security prison represents a social system in which an attempt is made to create and maintain total or almost total social control” (p. xiv)</a:t>
            </a:r>
          </a:p>
        </p:txBody>
      </p:sp>
      <p:sp>
        <p:nvSpPr>
          <p:cNvPr id="3" name="Slide Number Placeholder 2">
            <a:extLst>
              <a:ext uri="{FF2B5EF4-FFF2-40B4-BE49-F238E27FC236}">
                <a16:creationId xmlns:a16="http://schemas.microsoft.com/office/drawing/2014/main" id="{47B8E20B-324C-4553-B177-7CC3B550B10C}"/>
              </a:ext>
            </a:extLst>
          </p:cNvPr>
          <p:cNvSpPr>
            <a:spLocks noGrp="1"/>
          </p:cNvSpPr>
          <p:nvPr>
            <p:ph type="sldNum" sz="quarter" idx="12"/>
          </p:nvPr>
        </p:nvSpPr>
        <p:spPr/>
        <p:txBody>
          <a:bodyPr/>
          <a:lstStyle/>
          <a:p>
            <a:fld id="{68A5F9F9-1C61-444C-BC4D-D08A80386305}" type="slidenum">
              <a:rPr lang="en-US" altLang="en-US" smtClean="0"/>
              <a:pPr/>
              <a:t>9</a:t>
            </a:fld>
            <a:endParaRPr lang="en-US" altLang="en-US"/>
          </a:p>
        </p:txBody>
      </p:sp>
    </p:spTree>
    <p:extLst>
      <p:ext uri="{BB962C8B-B14F-4D97-AF65-F5344CB8AC3E}">
        <p14:creationId xmlns:p14="http://schemas.microsoft.com/office/powerpoint/2010/main" val="2947519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3404</Words>
  <Application>Microsoft Office PowerPoint</Application>
  <PresentationFormat>On-screen Show (4:3)</PresentationFormat>
  <Paragraphs>369</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Times New Roman</vt:lpstr>
      <vt:lpstr>Office Theme</vt:lpstr>
      <vt:lpstr>PowerPoint Presentation</vt:lpstr>
      <vt:lpstr>The Prison Explosion</vt:lpstr>
      <vt:lpstr>The Prison Explosion</vt:lpstr>
      <vt:lpstr>The Prison Explosion</vt:lpstr>
      <vt:lpstr>The Prison Explosion: California’s Case</vt:lpstr>
      <vt:lpstr>The Prison Explosion</vt:lpstr>
      <vt:lpstr>New Forms of Incarceration</vt:lpstr>
      <vt:lpstr>New Forms of Incarceration</vt:lpstr>
      <vt:lpstr>Maximum Security</vt:lpstr>
      <vt:lpstr>Maximum Security</vt:lpstr>
      <vt:lpstr>Maximum Security</vt:lpstr>
      <vt:lpstr>Maximum Security</vt:lpstr>
      <vt:lpstr>Maximum Security</vt:lpstr>
      <vt:lpstr>Maximum Security</vt:lpstr>
      <vt:lpstr>Maximum Security</vt:lpstr>
      <vt:lpstr>Maximum Security</vt:lpstr>
      <vt:lpstr>Maximum Security</vt:lpstr>
      <vt:lpstr>Medium and Minimum Security</vt:lpstr>
      <vt:lpstr>Medium and Minimum Security</vt:lpstr>
      <vt:lpstr>Stateville Prison: The Changing State of Corrections</vt:lpstr>
      <vt:lpstr>Stateville Prison: The Changing State of Corrections</vt:lpstr>
      <vt:lpstr>Stateville Prison: The Changing State of Corrections</vt:lpstr>
      <vt:lpstr>Corrections in the 1960s</vt:lpstr>
      <vt:lpstr>Stateville Prison: The Changing State of Corrections</vt:lpstr>
      <vt:lpstr>Stateville Prison: The Changing State of Corrections</vt:lpstr>
      <vt:lpstr>Corrections Subculture</vt:lpstr>
      <vt:lpstr>Corrections Subculture</vt:lpstr>
      <vt:lpstr>Subculture and Socialization</vt:lpstr>
      <vt:lpstr>Subculture and Socialization</vt:lpstr>
      <vt:lpstr>Prison Officer Types</vt:lpstr>
      <vt:lpstr>Prison Officer Types</vt:lpstr>
      <vt:lpstr>Corrections Subculture</vt:lpstr>
      <vt:lpstr>Corrections Subculture</vt:lpstr>
      <vt:lpstr>Power and Authority: Controlling the Inmates</vt:lpstr>
      <vt:lpstr>Power and Authority: Controlling the Inmates</vt:lpstr>
      <vt:lpstr>Battle for Compliance</vt:lpstr>
      <vt:lpstr>Rewards and Punishments</vt:lpstr>
      <vt:lpstr>Rewards and Punishments</vt:lpstr>
      <vt:lpstr>Enforcing Rule Violations &amp; Informal Controls</vt:lpstr>
      <vt:lpstr>Prisoner “Power”</vt:lpstr>
      <vt:lpstr>Corruption of Authority</vt:lpstr>
      <vt:lpstr>Corruption of Authority</vt:lpstr>
      <vt:lpstr>Private Prisons</vt:lpstr>
      <vt:lpstr>Private Prisons</vt:lpstr>
      <vt:lpstr>Private Prisons</vt:lpstr>
      <vt:lpstr>Private Prisons</vt:lpstr>
      <vt:lpstr>Private Prisons</vt:lpstr>
      <vt:lpstr>Private Prisons</vt:lpstr>
      <vt:lpstr>Disenfranchising Inmates</vt:lpstr>
      <vt:lpstr>Disenfranchising Inmates</vt:lpstr>
      <vt:lpstr>Disenfranchising Inmates</vt:lpstr>
      <vt:lpstr>Treating Opioid Abuse in  Correctional Institutions</vt:lpstr>
      <vt:lpstr>Treating Opioid Abuse in  Correctional Institutions</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42</cp:revision>
  <dcterms:created xsi:type="dcterms:W3CDTF">2006-08-16T00:00:00Z</dcterms:created>
  <dcterms:modified xsi:type="dcterms:W3CDTF">2021-05-12T13:48:49Z</dcterms:modified>
</cp:coreProperties>
</file>