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7"/>
  </p:notesMasterIdLst>
  <p:sldIdLst>
    <p:sldId id="256" r:id="rId2"/>
    <p:sldId id="260" r:id="rId3"/>
    <p:sldId id="261" r:id="rId4"/>
    <p:sldId id="262" r:id="rId5"/>
    <p:sldId id="263" r:id="rId6"/>
    <p:sldId id="264" r:id="rId7"/>
    <p:sldId id="292" r:id="rId8"/>
    <p:sldId id="265" r:id="rId9"/>
    <p:sldId id="293" r:id="rId10"/>
    <p:sldId id="266" r:id="rId11"/>
    <p:sldId id="267" r:id="rId12"/>
    <p:sldId id="295" r:id="rId13"/>
    <p:sldId id="268" r:id="rId14"/>
    <p:sldId id="296" r:id="rId15"/>
    <p:sldId id="269" r:id="rId16"/>
    <p:sldId id="270" r:id="rId17"/>
    <p:sldId id="294" r:id="rId18"/>
    <p:sldId id="271" r:id="rId19"/>
    <p:sldId id="272" r:id="rId20"/>
    <p:sldId id="297" r:id="rId21"/>
    <p:sldId id="273" r:id="rId22"/>
    <p:sldId id="298" r:id="rId23"/>
    <p:sldId id="274" r:id="rId24"/>
    <p:sldId id="275" r:id="rId25"/>
    <p:sldId id="299" r:id="rId26"/>
    <p:sldId id="276" r:id="rId27"/>
    <p:sldId id="277" r:id="rId28"/>
    <p:sldId id="300" r:id="rId29"/>
    <p:sldId id="278" r:id="rId30"/>
    <p:sldId id="301" r:id="rId31"/>
    <p:sldId id="279" r:id="rId32"/>
    <p:sldId id="280" r:id="rId33"/>
    <p:sldId id="281" r:id="rId34"/>
    <p:sldId id="282" r:id="rId35"/>
    <p:sldId id="283" r:id="rId36"/>
    <p:sldId id="284" r:id="rId37"/>
    <p:sldId id="302" r:id="rId38"/>
    <p:sldId id="285" r:id="rId39"/>
    <p:sldId id="286" r:id="rId40"/>
    <p:sldId id="303" r:id="rId41"/>
    <p:sldId id="287" r:id="rId42"/>
    <p:sldId id="288" r:id="rId43"/>
    <p:sldId id="289" r:id="rId44"/>
    <p:sldId id="304" r:id="rId45"/>
    <p:sldId id="290"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973" autoAdjust="0"/>
  </p:normalViewPr>
  <p:slideViewPr>
    <p:cSldViewPr>
      <p:cViewPr varScale="1">
        <p:scale>
          <a:sx n="62" d="100"/>
          <a:sy n="62" d="100"/>
        </p:scale>
        <p:origin x="2050"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t>5/12/2021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t>‹#›</a:t>
            </a:fld>
            <a:endParaRPr lang="en-US"/>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a:t>Banks, Criminal Justice Ethics 5e. SAGE Publishing,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normAutofit/>
          </a:bodyPr>
          <a:lstStyle>
            <a:lvl1pPr>
              <a:defRPr sz="3200"/>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a:lvl1pPr>
            <a:lvl2pPr marL="742950" indent="-285750">
              <a:buFont typeface="Arial" panose="020B0604020202020204" pitchFamily="34" charset="0"/>
              <a:buChar char="–"/>
              <a:defRPr sz="2400"/>
            </a:lvl2pPr>
            <a:lvl3pPr marL="1371600" indent="-457200">
              <a:buFont typeface="+mj-lt"/>
              <a:buAutoNum type="alphaLcParenR"/>
              <a:defRPr sz="2400"/>
            </a:lvl3pPr>
            <a:lvl4pPr marL="1885950" indent="-514350">
              <a:buFont typeface="+mj-lt"/>
              <a:buAutoNum type="romanLcPeriod"/>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a:t>Banks, Criminal Justice Ethics 5e. SAGE Publishing, 2020.</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Banks, Criminal Justice Ethics 5e. SAGE Publishing, 2020.</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a:t>Banks, Criminal Justice Ethics 5e. SAGE Publishing, 2020.</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ft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295400" y="3124200"/>
            <a:ext cx="6400800" cy="1752600"/>
          </a:xfrm>
        </p:spPr>
        <p:txBody>
          <a:bodyPr>
            <a:normAutofit/>
          </a:bodyPr>
          <a:lstStyle/>
          <a:p>
            <a:r>
              <a:rPr lang="en-US" dirty="0"/>
              <a:t>Chapter 5: Judges, Lawyers and Ethics</a:t>
            </a:r>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Defense Lawyers</a:t>
            </a:r>
          </a:p>
        </p:txBody>
      </p:sp>
      <p:sp>
        <p:nvSpPr>
          <p:cNvPr id="3" name="Content Placeholder 2"/>
          <p:cNvSpPr>
            <a:spLocks noGrp="1"/>
          </p:cNvSpPr>
          <p:nvPr>
            <p:ph idx="1"/>
          </p:nvPr>
        </p:nvSpPr>
        <p:spPr/>
        <p:txBody>
          <a:bodyPr>
            <a:noAutofit/>
          </a:bodyPr>
          <a:lstStyle/>
          <a:p>
            <a:pPr>
              <a:buClrTx/>
              <a:buFont typeface="Arial" panose="020B0604020202020204" pitchFamily="34" charset="0"/>
              <a:buChar char="•"/>
            </a:pPr>
            <a:r>
              <a:rPr lang="en-US" dirty="0"/>
              <a:t>In West, there are two main systems under which lawyers represent their clients:</a:t>
            </a:r>
          </a:p>
          <a:p>
            <a:pPr lvl="1">
              <a:buClrTx/>
            </a:pPr>
            <a:r>
              <a:rPr lang="en-US" dirty="0"/>
              <a:t>The Adversarial System:</a:t>
            </a:r>
          </a:p>
          <a:p>
            <a:pPr lvl="2">
              <a:buClrTx/>
            </a:pPr>
            <a:r>
              <a:rPr lang="en-US" dirty="0"/>
              <a:t>Focus is on </a:t>
            </a:r>
            <a:r>
              <a:rPr lang="en-US" i="1" dirty="0"/>
              <a:t>due process and procedures</a:t>
            </a:r>
            <a:endParaRPr lang="en-US" dirty="0"/>
          </a:p>
          <a:p>
            <a:pPr lvl="1">
              <a:buClrTx/>
            </a:pPr>
            <a:r>
              <a:rPr lang="en-US" dirty="0"/>
              <a:t>The Inquisitorial System:</a:t>
            </a:r>
          </a:p>
          <a:p>
            <a:pPr lvl="2">
              <a:buClrTx/>
            </a:pPr>
            <a:r>
              <a:rPr lang="en-US" dirty="0"/>
              <a:t>Judge is concerned with “</a:t>
            </a:r>
            <a:r>
              <a:rPr lang="en-US" i="1" dirty="0"/>
              <a:t>discovering the truth”</a:t>
            </a:r>
          </a:p>
          <a:p>
            <a:pPr>
              <a:buClrTx/>
              <a:buFont typeface="Arial" panose="020B0604020202020204" pitchFamily="34" charset="0"/>
              <a:buChar char="•"/>
            </a:pPr>
            <a:r>
              <a:rPr lang="en-US" dirty="0"/>
              <a:t>Given that criminal defense lawyers may have goals that extend beyond the interest of the client. they may run into conflict with the ethical principle of serving a client’s interests loyally and effectively.</a:t>
            </a:r>
          </a:p>
          <a:p>
            <a:pPr>
              <a:buNone/>
            </a:pPr>
            <a:endParaRPr lang="en-US" dirty="0"/>
          </a:p>
        </p:txBody>
      </p:sp>
      <p:sp>
        <p:nvSpPr>
          <p:cNvPr id="4" name="TextBox 1"/>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dirty="0">
                <a:solidFill>
                  <a:schemeClr val="bg1"/>
                </a:solidFill>
              </a:rPr>
              <a:t>Banks, Criminal Justice Ethics. © 2017, SAGE Publications.</a:t>
            </a:r>
          </a:p>
        </p:txBody>
      </p:sp>
      <p:sp>
        <p:nvSpPr>
          <p:cNvPr id="6" name="Slide Number Placeholder 5">
            <a:extLst>
              <a:ext uri="{FF2B5EF4-FFF2-40B4-BE49-F238E27FC236}">
                <a16:creationId xmlns:a16="http://schemas.microsoft.com/office/drawing/2014/main" id="{482CA6BF-5C8C-4E03-9890-A434D766379C}"/>
              </a:ext>
            </a:extLst>
          </p:cNvPr>
          <p:cNvSpPr>
            <a:spLocks noGrp="1"/>
          </p:cNvSpPr>
          <p:nvPr>
            <p:ph type="sldNum" sz="quarter" idx="12"/>
          </p:nvPr>
        </p:nvSpPr>
        <p:spPr/>
        <p:txBody>
          <a:bodyPr/>
          <a:lstStyle/>
          <a:p>
            <a:pPr>
              <a:defRPr/>
            </a:pPr>
            <a:fld id="{3B21ED36-448F-411E-92B1-3CC51C382C38}" type="slidenum">
              <a:rPr lang="en-US" smtClean="0"/>
              <a:pPr>
                <a:defRPr/>
              </a:pPr>
              <a:t>10</a:t>
            </a:fld>
            <a:endParaRPr lang="en-US" dirty="0"/>
          </a:p>
        </p:txBody>
      </p:sp>
    </p:spTree>
    <p:extLst>
      <p:ext uri="{BB962C8B-B14F-4D97-AF65-F5344CB8AC3E}">
        <p14:creationId xmlns:p14="http://schemas.microsoft.com/office/powerpoint/2010/main" val="1917607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Ethical Questions for Defense Lawyers</a:t>
            </a:r>
          </a:p>
        </p:txBody>
      </p:sp>
      <p:sp>
        <p:nvSpPr>
          <p:cNvPr id="3" name="Content Placeholder 2"/>
          <p:cNvSpPr>
            <a:spLocks noGrp="1"/>
          </p:cNvSpPr>
          <p:nvPr>
            <p:ph idx="1"/>
          </p:nvPr>
        </p:nvSpPr>
        <p:spPr/>
        <p:txBody>
          <a:bodyPr>
            <a:normAutofit/>
          </a:bodyPr>
          <a:lstStyle/>
          <a:p>
            <a:pPr>
              <a:lnSpc>
                <a:spcPct val="80000"/>
              </a:lnSpc>
              <a:buClrTx/>
              <a:buFont typeface="Arial" panose="020B0604020202020204" pitchFamily="34" charset="0"/>
              <a:buChar char="•"/>
            </a:pPr>
            <a:r>
              <a:rPr lang="en-US" i="1" dirty="0"/>
              <a:t>Is it ethically proper to represent a client accused of a criminal offense when the lawyer knows the client is guilty?</a:t>
            </a:r>
            <a:r>
              <a:rPr lang="en-US" dirty="0"/>
              <a:t> </a:t>
            </a:r>
          </a:p>
          <a:p>
            <a:pPr lvl="1">
              <a:lnSpc>
                <a:spcPct val="80000"/>
              </a:lnSpc>
              <a:buClrTx/>
            </a:pPr>
            <a:r>
              <a:rPr lang="en-US" dirty="0"/>
              <a:t>Model rules 3.1, 3.3 and 6.2 set ethical standards for these types of situations.</a:t>
            </a:r>
          </a:p>
          <a:p>
            <a:pPr>
              <a:lnSpc>
                <a:spcPct val="80000"/>
              </a:lnSpc>
              <a:buClrTx/>
              <a:buFont typeface="Arial" panose="020B0604020202020204" pitchFamily="34" charset="0"/>
              <a:buChar char="•"/>
            </a:pPr>
            <a:r>
              <a:rPr lang="en-US" dirty="0"/>
              <a:t>Significant difference between legally guilty clients and factually guilty clients</a:t>
            </a:r>
          </a:p>
        </p:txBody>
      </p:sp>
      <p:sp>
        <p:nvSpPr>
          <p:cNvPr id="4" name="TextBox 1"/>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dirty="0">
                <a:solidFill>
                  <a:schemeClr val="bg1"/>
                </a:solidFill>
              </a:rPr>
              <a:t>Banks, Criminal Justice Ethics. © 2017, SAGE Publications.</a:t>
            </a:r>
          </a:p>
        </p:txBody>
      </p:sp>
      <p:sp>
        <p:nvSpPr>
          <p:cNvPr id="6" name="Slide Number Placeholder 5">
            <a:extLst>
              <a:ext uri="{FF2B5EF4-FFF2-40B4-BE49-F238E27FC236}">
                <a16:creationId xmlns:a16="http://schemas.microsoft.com/office/drawing/2014/main" id="{880E1A7F-A517-428C-81CE-A5FA220C2E77}"/>
              </a:ext>
            </a:extLst>
          </p:cNvPr>
          <p:cNvSpPr>
            <a:spLocks noGrp="1"/>
          </p:cNvSpPr>
          <p:nvPr>
            <p:ph type="sldNum" sz="quarter" idx="12"/>
          </p:nvPr>
        </p:nvSpPr>
        <p:spPr/>
        <p:txBody>
          <a:bodyPr/>
          <a:lstStyle/>
          <a:p>
            <a:pPr>
              <a:defRPr/>
            </a:pPr>
            <a:fld id="{3B21ED36-448F-411E-92B1-3CC51C382C38}" type="slidenum">
              <a:rPr lang="en-US" smtClean="0"/>
              <a:pPr>
                <a:defRPr/>
              </a:pPr>
              <a:t>11</a:t>
            </a:fld>
            <a:endParaRPr lang="en-US" dirty="0"/>
          </a:p>
        </p:txBody>
      </p:sp>
    </p:spTree>
    <p:extLst>
      <p:ext uri="{BB962C8B-B14F-4D97-AF65-F5344CB8AC3E}">
        <p14:creationId xmlns:p14="http://schemas.microsoft.com/office/powerpoint/2010/main" val="1030470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Ethical Questions for Defense Lawyers</a:t>
            </a:r>
          </a:p>
        </p:txBody>
      </p:sp>
      <p:sp>
        <p:nvSpPr>
          <p:cNvPr id="4" name="Content Placeholder 3"/>
          <p:cNvSpPr>
            <a:spLocks noGrp="1"/>
          </p:cNvSpPr>
          <p:nvPr>
            <p:ph idx="1"/>
          </p:nvPr>
        </p:nvSpPr>
        <p:spPr/>
        <p:txBody>
          <a:bodyPr/>
          <a:lstStyle/>
          <a:p>
            <a:pPr>
              <a:lnSpc>
                <a:spcPct val="80000"/>
              </a:lnSpc>
            </a:pPr>
            <a:r>
              <a:rPr lang="en-US" dirty="0"/>
              <a:t>Reasons for defending those who are “guilty”</a:t>
            </a:r>
          </a:p>
          <a:p>
            <a:pPr lvl="1">
              <a:lnSpc>
                <a:spcPct val="80000"/>
              </a:lnSpc>
              <a:buClrTx/>
            </a:pPr>
            <a:r>
              <a:rPr lang="en-US" dirty="0"/>
              <a:t>By defending a client, whether guilty or innocent, they are upholding a person’s dignity as a human being.</a:t>
            </a:r>
          </a:p>
          <a:p>
            <a:pPr lvl="1">
              <a:lnSpc>
                <a:spcPct val="80000"/>
              </a:lnSpc>
              <a:buClrTx/>
            </a:pPr>
            <a:r>
              <a:rPr lang="en-US" dirty="0"/>
              <a:t>Lawyers play a role in ensuring others within the system do their job properly and ethically.</a:t>
            </a:r>
          </a:p>
          <a:p>
            <a:pPr lvl="1">
              <a:lnSpc>
                <a:spcPct val="80000"/>
              </a:lnSpc>
              <a:buClrTx/>
            </a:pPr>
            <a:r>
              <a:rPr lang="en-US" dirty="0"/>
              <a:t>Some defense lawyers contend that they can help people who are guilty, but undeserving of prison time, stay out of jail.</a:t>
            </a:r>
          </a:p>
          <a:p>
            <a:pPr>
              <a:lnSpc>
                <a:spcPct val="80000"/>
              </a:lnSpc>
            </a:pPr>
            <a:endParaRPr lang="en-US" sz="2000"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719895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Ethical Questions for Defense Lawyers</a:t>
            </a:r>
          </a:p>
        </p:txBody>
      </p:sp>
      <p:sp>
        <p:nvSpPr>
          <p:cNvPr id="3" name="Content Placeholder 2"/>
          <p:cNvSpPr>
            <a:spLocks noGrp="1"/>
          </p:cNvSpPr>
          <p:nvPr>
            <p:ph idx="1"/>
          </p:nvPr>
        </p:nvSpPr>
        <p:spPr>
          <a:xfrm>
            <a:off x="457200" y="1828800"/>
            <a:ext cx="8229600" cy="4648200"/>
          </a:xfrm>
        </p:spPr>
        <p:txBody>
          <a:bodyPr>
            <a:normAutofit/>
          </a:bodyPr>
          <a:lstStyle/>
          <a:p>
            <a:pPr>
              <a:buClrTx/>
              <a:buFont typeface="Arial" panose="020B0604020202020204" pitchFamily="34" charset="0"/>
              <a:buChar char="•"/>
            </a:pPr>
            <a:r>
              <a:rPr lang="en-US" i="1" dirty="0"/>
              <a:t>Is it ethically proper to cross-examine a witness with the aim of discrediting credibility or reliability when the lawyer knows the witness is telling the truth?</a:t>
            </a:r>
            <a:r>
              <a:rPr lang="en-US" dirty="0"/>
              <a:t> </a:t>
            </a:r>
          </a:p>
          <a:p>
            <a:pPr lvl="1">
              <a:buClrTx/>
            </a:pPr>
            <a:r>
              <a:rPr lang="en-US" dirty="0"/>
              <a:t>May be argued that the lawyer’s attempt to mislead the jury by discrediting honest witness is immoral, even though legal</a:t>
            </a:r>
          </a:p>
          <a:p>
            <a:pPr lvl="1">
              <a:buClrTx/>
            </a:pPr>
            <a:r>
              <a:rPr lang="en-US" dirty="0"/>
              <a:t>Freedman (1966)</a:t>
            </a:r>
          </a:p>
          <a:p>
            <a:pPr lvl="2">
              <a:buClrTx/>
            </a:pPr>
            <a:r>
              <a:rPr lang="en-US" dirty="0"/>
              <a:t>Argues it is the obligation of the lawyer to act zealously in discrediting a witness who testifies against the client</a:t>
            </a:r>
          </a:p>
          <a:p>
            <a:endParaRPr lang="en-US" sz="2000" dirty="0"/>
          </a:p>
        </p:txBody>
      </p:sp>
      <p:sp>
        <p:nvSpPr>
          <p:cNvPr id="4" name="TextBox 1"/>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dirty="0">
                <a:solidFill>
                  <a:schemeClr val="bg1"/>
                </a:solidFill>
              </a:rPr>
              <a:t>Banks, Criminal Justice Ethics. © 2017, SAGE Publications.</a:t>
            </a:r>
          </a:p>
        </p:txBody>
      </p:sp>
      <p:sp>
        <p:nvSpPr>
          <p:cNvPr id="6" name="Slide Number Placeholder 5">
            <a:extLst>
              <a:ext uri="{FF2B5EF4-FFF2-40B4-BE49-F238E27FC236}">
                <a16:creationId xmlns:a16="http://schemas.microsoft.com/office/drawing/2014/main" id="{351FEE67-F50C-4D66-B544-DC190E4E7F6E}"/>
              </a:ext>
            </a:extLst>
          </p:cNvPr>
          <p:cNvSpPr>
            <a:spLocks noGrp="1"/>
          </p:cNvSpPr>
          <p:nvPr>
            <p:ph type="sldNum" sz="quarter" idx="12"/>
          </p:nvPr>
        </p:nvSpPr>
        <p:spPr/>
        <p:txBody>
          <a:bodyPr/>
          <a:lstStyle/>
          <a:p>
            <a:pPr>
              <a:defRPr/>
            </a:pPr>
            <a:fld id="{3B21ED36-448F-411E-92B1-3CC51C382C38}" type="slidenum">
              <a:rPr lang="en-US" smtClean="0"/>
              <a:pPr>
                <a:defRPr/>
              </a:pPr>
              <a:t>13</a:t>
            </a:fld>
            <a:endParaRPr lang="en-US" dirty="0"/>
          </a:p>
        </p:txBody>
      </p:sp>
    </p:spTree>
    <p:extLst>
      <p:ext uri="{BB962C8B-B14F-4D97-AF65-F5344CB8AC3E}">
        <p14:creationId xmlns:p14="http://schemas.microsoft.com/office/powerpoint/2010/main" val="1226279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Ethical Questions for Defense Lawyers</a:t>
            </a:r>
          </a:p>
        </p:txBody>
      </p:sp>
      <p:sp>
        <p:nvSpPr>
          <p:cNvPr id="4" name="Content Placeholder 3"/>
          <p:cNvSpPr>
            <a:spLocks noGrp="1"/>
          </p:cNvSpPr>
          <p:nvPr>
            <p:ph idx="1"/>
          </p:nvPr>
        </p:nvSpPr>
        <p:spPr/>
        <p:txBody>
          <a:bodyPr/>
          <a:lstStyle/>
          <a:p>
            <a:r>
              <a:rPr lang="en-US" i="1" dirty="0"/>
              <a:t>Is it ethically proper to cross-examine a witness with the aim of discrediting credibility or reliability when the lawyer knows the witness is telling the truth?</a:t>
            </a:r>
            <a:r>
              <a:rPr lang="en-US" dirty="0"/>
              <a:t> </a:t>
            </a:r>
          </a:p>
          <a:p>
            <a:pPr lvl="1">
              <a:buClrTx/>
            </a:pPr>
            <a:r>
              <a:rPr lang="en-US" dirty="0"/>
              <a:t>Noonan (1966)</a:t>
            </a:r>
          </a:p>
          <a:p>
            <a:pPr lvl="2">
              <a:buClrTx/>
            </a:pPr>
            <a:r>
              <a:rPr lang="en-US" dirty="0"/>
              <a:t>Protests Freedman’s position, stating that the lawyer’s role is to help the judge in making impartial and well informed decision</a:t>
            </a:r>
          </a:p>
          <a:p>
            <a:endParaRPr lang="en-US"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1605082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Ethical Questions for Defense Lawyers</a:t>
            </a:r>
          </a:p>
        </p:txBody>
      </p:sp>
      <p:sp>
        <p:nvSpPr>
          <p:cNvPr id="3" name="Content Placeholder 2"/>
          <p:cNvSpPr>
            <a:spLocks noGrp="1"/>
          </p:cNvSpPr>
          <p:nvPr>
            <p:ph idx="1"/>
          </p:nvPr>
        </p:nvSpPr>
        <p:spPr>
          <a:xfrm>
            <a:off x="457200" y="1828800"/>
            <a:ext cx="8229600" cy="4419600"/>
          </a:xfrm>
        </p:spPr>
        <p:txBody>
          <a:bodyPr>
            <a:normAutofit/>
          </a:bodyPr>
          <a:lstStyle/>
          <a:p>
            <a:pPr>
              <a:lnSpc>
                <a:spcPct val="90000"/>
              </a:lnSpc>
              <a:buClrTx/>
              <a:buFont typeface="Arial" panose="020B0604020202020204" pitchFamily="34" charset="0"/>
              <a:buChar char="•"/>
            </a:pPr>
            <a:r>
              <a:rPr lang="en-US" i="1" dirty="0"/>
              <a:t>Is it ethically proper to have the witness give testimony when the lawyer knows that the witness will commit perjury? </a:t>
            </a:r>
          </a:p>
          <a:p>
            <a:pPr lvl="1">
              <a:lnSpc>
                <a:spcPct val="90000"/>
              </a:lnSpc>
              <a:buClrTx/>
            </a:pPr>
            <a:r>
              <a:rPr lang="en-US" dirty="0"/>
              <a:t>Freedman (1966)</a:t>
            </a:r>
          </a:p>
          <a:p>
            <a:pPr lvl="2">
              <a:lnSpc>
                <a:spcPct val="90000"/>
              </a:lnSpc>
              <a:buClrTx/>
            </a:pPr>
            <a:r>
              <a:rPr lang="en-US" dirty="0"/>
              <a:t>Proposes most common method of avoiding the problem is for the lawyer to withdraw from the case</a:t>
            </a:r>
          </a:p>
          <a:p>
            <a:pPr lvl="1">
              <a:lnSpc>
                <a:spcPct val="90000"/>
              </a:lnSpc>
              <a:buClrTx/>
            </a:pPr>
            <a:r>
              <a:rPr lang="en-US" dirty="0"/>
              <a:t>Noonan (1966)</a:t>
            </a:r>
          </a:p>
          <a:p>
            <a:pPr lvl="2">
              <a:lnSpc>
                <a:spcPct val="90000"/>
              </a:lnSpc>
              <a:buClrTx/>
            </a:pPr>
            <a:r>
              <a:rPr lang="en-US" dirty="0"/>
              <a:t>Again disagrees with Freedman, arguing that the presentation of perjured testimony is unethical and will lead to injustice</a:t>
            </a:r>
          </a:p>
        </p:txBody>
      </p:sp>
      <p:sp>
        <p:nvSpPr>
          <p:cNvPr id="4" name="TextBox 1"/>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dirty="0">
                <a:solidFill>
                  <a:schemeClr val="bg1"/>
                </a:solidFill>
              </a:rPr>
              <a:t>Banks, Criminal Justice Ethics. © 2017, SAGE Publications.</a:t>
            </a:r>
          </a:p>
        </p:txBody>
      </p:sp>
      <p:sp>
        <p:nvSpPr>
          <p:cNvPr id="6" name="Slide Number Placeholder 5">
            <a:extLst>
              <a:ext uri="{FF2B5EF4-FFF2-40B4-BE49-F238E27FC236}">
                <a16:creationId xmlns:a16="http://schemas.microsoft.com/office/drawing/2014/main" id="{9388E35E-C6CF-4893-8BDF-09054F1259E0}"/>
              </a:ext>
            </a:extLst>
          </p:cNvPr>
          <p:cNvSpPr>
            <a:spLocks noGrp="1"/>
          </p:cNvSpPr>
          <p:nvPr>
            <p:ph type="sldNum" sz="quarter" idx="12"/>
          </p:nvPr>
        </p:nvSpPr>
        <p:spPr/>
        <p:txBody>
          <a:bodyPr/>
          <a:lstStyle/>
          <a:p>
            <a:pPr>
              <a:defRPr/>
            </a:pPr>
            <a:fld id="{3B21ED36-448F-411E-92B1-3CC51C382C38}" type="slidenum">
              <a:rPr lang="en-US" smtClean="0"/>
              <a:pPr>
                <a:defRPr/>
              </a:pPr>
              <a:t>15</a:t>
            </a:fld>
            <a:endParaRPr lang="en-US" dirty="0"/>
          </a:p>
        </p:txBody>
      </p:sp>
    </p:spTree>
    <p:extLst>
      <p:ext uri="{BB962C8B-B14F-4D97-AF65-F5344CB8AC3E}">
        <p14:creationId xmlns:p14="http://schemas.microsoft.com/office/powerpoint/2010/main" val="754753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Ethical Questions for Defense Lawyers</a:t>
            </a:r>
          </a:p>
        </p:txBody>
      </p:sp>
      <p:sp>
        <p:nvSpPr>
          <p:cNvPr id="3" name="Content Placeholder 2"/>
          <p:cNvSpPr>
            <a:spLocks noGrp="1"/>
          </p:cNvSpPr>
          <p:nvPr>
            <p:ph idx="1"/>
          </p:nvPr>
        </p:nvSpPr>
        <p:spPr>
          <a:xfrm>
            <a:off x="457200" y="1828800"/>
            <a:ext cx="8229600" cy="4419600"/>
          </a:xfrm>
        </p:spPr>
        <p:txBody>
          <a:bodyPr>
            <a:normAutofit/>
          </a:bodyPr>
          <a:lstStyle/>
          <a:p>
            <a:pPr lvl="1">
              <a:lnSpc>
                <a:spcPct val="90000"/>
              </a:lnSpc>
              <a:buClrTx/>
              <a:buFont typeface="Arial" panose="020B0604020202020204" pitchFamily="34" charset="0"/>
              <a:buChar char="•"/>
            </a:pPr>
            <a:r>
              <a:rPr lang="en-US" i="1" dirty="0" err="1"/>
              <a:t>McKissick</a:t>
            </a:r>
            <a:r>
              <a:rPr lang="en-US" i="1" dirty="0"/>
              <a:t> v. United States </a:t>
            </a:r>
            <a:r>
              <a:rPr lang="en-US" dirty="0"/>
              <a:t>(1967) </a:t>
            </a:r>
          </a:p>
          <a:p>
            <a:pPr lvl="2">
              <a:lnSpc>
                <a:spcPct val="90000"/>
              </a:lnSpc>
              <a:buClrTx/>
              <a:buFont typeface="Arial" panose="020B0604020202020204" pitchFamily="34" charset="0"/>
              <a:buChar char="–"/>
            </a:pPr>
            <a:r>
              <a:rPr lang="en-US" dirty="0"/>
              <a:t>Court ruled that the lawyer would be subject to disciplinary action if he continued the case without reporting perjury to the court.</a:t>
            </a:r>
          </a:p>
          <a:p>
            <a:pPr lvl="2">
              <a:lnSpc>
                <a:spcPct val="90000"/>
              </a:lnSpc>
              <a:buClrTx/>
              <a:buFont typeface="Arial" panose="020B0604020202020204" pitchFamily="34" charset="0"/>
              <a:buChar char="–"/>
            </a:pPr>
            <a:r>
              <a:rPr lang="en-US" dirty="0"/>
              <a:t>Alternatively, he was allowed to withdraw from the case.</a:t>
            </a:r>
          </a:p>
          <a:p>
            <a:pPr lvl="1">
              <a:lnSpc>
                <a:spcPct val="90000"/>
              </a:lnSpc>
              <a:buClrTx/>
              <a:buFont typeface="Arial" panose="020B0604020202020204" pitchFamily="34" charset="0"/>
              <a:buChar char="•"/>
            </a:pPr>
            <a:r>
              <a:rPr lang="en-US" i="1" dirty="0"/>
              <a:t>Dodd v. Florida Bar </a:t>
            </a:r>
            <a:r>
              <a:rPr lang="en-US" dirty="0"/>
              <a:t>(1960)</a:t>
            </a:r>
          </a:p>
          <a:p>
            <a:pPr lvl="2">
              <a:lnSpc>
                <a:spcPct val="90000"/>
              </a:lnSpc>
              <a:buClrTx/>
              <a:buFont typeface="Arial" panose="020B0604020202020204" pitchFamily="34" charset="0"/>
              <a:buChar char="–"/>
            </a:pPr>
            <a:r>
              <a:rPr lang="en-US" dirty="0"/>
              <a:t>Court ruled that the conduct of the lawyer who advised several persons, including client, to perjure themselves was unethical enough for the lawyer to be disbarred.</a:t>
            </a:r>
          </a:p>
          <a:p>
            <a:pPr lvl="2">
              <a:lnSpc>
                <a:spcPct val="90000"/>
              </a:lnSpc>
              <a:buClrTx/>
              <a:buFont typeface="Arial" panose="020B0604020202020204" pitchFamily="34" charset="0"/>
              <a:buChar char="–"/>
            </a:pPr>
            <a:endParaRPr lang="en-US" sz="2000" dirty="0"/>
          </a:p>
        </p:txBody>
      </p:sp>
      <p:sp>
        <p:nvSpPr>
          <p:cNvPr id="4" name="TextBox 1"/>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dirty="0">
                <a:solidFill>
                  <a:schemeClr val="bg1"/>
                </a:solidFill>
              </a:rPr>
              <a:t>Banks, Criminal Justice Ethics. © 2017, SAGE Publications.</a:t>
            </a:r>
          </a:p>
        </p:txBody>
      </p:sp>
      <p:sp>
        <p:nvSpPr>
          <p:cNvPr id="6" name="Slide Number Placeholder 5">
            <a:extLst>
              <a:ext uri="{FF2B5EF4-FFF2-40B4-BE49-F238E27FC236}">
                <a16:creationId xmlns:a16="http://schemas.microsoft.com/office/drawing/2014/main" id="{2BFD9703-AFC2-4B7B-BD70-2FD254206E29}"/>
              </a:ext>
            </a:extLst>
          </p:cNvPr>
          <p:cNvSpPr>
            <a:spLocks noGrp="1"/>
          </p:cNvSpPr>
          <p:nvPr>
            <p:ph type="sldNum" sz="quarter" idx="12"/>
          </p:nvPr>
        </p:nvSpPr>
        <p:spPr/>
        <p:txBody>
          <a:bodyPr/>
          <a:lstStyle/>
          <a:p>
            <a:pPr>
              <a:defRPr/>
            </a:pPr>
            <a:fld id="{3B21ED36-448F-411E-92B1-3CC51C382C38}" type="slidenum">
              <a:rPr lang="en-US" smtClean="0"/>
              <a:pPr>
                <a:defRPr/>
              </a:pPr>
              <a:t>16</a:t>
            </a:fld>
            <a:endParaRPr lang="en-US" dirty="0"/>
          </a:p>
        </p:txBody>
      </p:sp>
    </p:spTree>
    <p:extLst>
      <p:ext uri="{BB962C8B-B14F-4D97-AF65-F5344CB8AC3E}">
        <p14:creationId xmlns:p14="http://schemas.microsoft.com/office/powerpoint/2010/main" val="3859537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Ethical Questions for Defense Lawyers</a:t>
            </a:r>
          </a:p>
        </p:txBody>
      </p:sp>
      <p:sp>
        <p:nvSpPr>
          <p:cNvPr id="4" name="Content Placeholder 3"/>
          <p:cNvSpPr>
            <a:spLocks noGrp="1"/>
          </p:cNvSpPr>
          <p:nvPr>
            <p:ph idx="1"/>
          </p:nvPr>
        </p:nvSpPr>
        <p:spPr/>
        <p:txBody>
          <a:bodyPr/>
          <a:lstStyle/>
          <a:p>
            <a:pPr lvl="1">
              <a:lnSpc>
                <a:spcPct val="90000"/>
              </a:lnSpc>
              <a:buFont typeface="Arial" panose="020B0604020202020204" pitchFamily="34" charset="0"/>
              <a:buChar char="•"/>
            </a:pPr>
            <a:r>
              <a:rPr lang="en-US" i="1" dirty="0"/>
              <a:t>Nix v. Whiteside</a:t>
            </a:r>
            <a:r>
              <a:rPr lang="en-US" dirty="0"/>
              <a:t> (1986)</a:t>
            </a:r>
          </a:p>
          <a:p>
            <a:pPr lvl="2">
              <a:lnSpc>
                <a:spcPct val="90000"/>
              </a:lnSpc>
              <a:buClrTx/>
              <a:buFont typeface="Arial" panose="020B0604020202020204" pitchFamily="34" charset="0"/>
              <a:buChar char="–"/>
            </a:pPr>
            <a:r>
              <a:rPr lang="en-US" dirty="0"/>
              <a:t>The supreme court held that the criminal defendant has no right to assistance of counsel in giving false testimony.</a:t>
            </a:r>
          </a:p>
          <a:p>
            <a:pPr lvl="2">
              <a:lnSpc>
                <a:spcPct val="90000"/>
              </a:lnSpc>
              <a:buClrTx/>
              <a:buFont typeface="Arial" panose="020B0604020202020204" pitchFamily="34" charset="0"/>
              <a:buChar char="–"/>
            </a:pPr>
            <a:r>
              <a:rPr lang="en-US" dirty="0"/>
              <a:t>Lawyers who refused to give such assistance or threatened to disclose perjury have not violated the Sixth Amendment right to effective counsel.</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3900251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Prosecutor</a:t>
            </a:r>
          </a:p>
        </p:txBody>
      </p:sp>
      <p:sp>
        <p:nvSpPr>
          <p:cNvPr id="3" name="Content Placeholder 2"/>
          <p:cNvSpPr>
            <a:spLocks noGrp="1"/>
          </p:cNvSpPr>
          <p:nvPr>
            <p:ph idx="1"/>
          </p:nvPr>
        </p:nvSpPr>
        <p:spPr>
          <a:xfrm>
            <a:off x="457200" y="1981200"/>
            <a:ext cx="8229600" cy="4375150"/>
          </a:xfrm>
        </p:spPr>
        <p:txBody>
          <a:bodyPr>
            <a:normAutofit fontScale="92500"/>
          </a:bodyPr>
          <a:lstStyle/>
          <a:p>
            <a:pPr>
              <a:buClrTx/>
              <a:buFont typeface="Arial" panose="020B0604020202020204" pitchFamily="34" charset="0"/>
              <a:buChar char="•"/>
            </a:pPr>
            <a:r>
              <a:rPr lang="en-US" dirty="0"/>
              <a:t>Has a great deal of discretion in directing investigations, determining what crime will be charged, and influencing punishment to be imposed</a:t>
            </a:r>
          </a:p>
          <a:p>
            <a:pPr>
              <a:buClrTx/>
              <a:buFont typeface="Arial" panose="020B0604020202020204" pitchFamily="34" charset="0"/>
              <a:buChar char="•"/>
            </a:pPr>
            <a:r>
              <a:rPr lang="en-US" dirty="0"/>
              <a:t>Is in the role of protecting the state and the public, putting him or her into the position that requires zealous advocacy</a:t>
            </a:r>
          </a:p>
          <a:p>
            <a:pPr>
              <a:buClrTx/>
              <a:buFont typeface="Arial" panose="020B0604020202020204" pitchFamily="34" charset="0"/>
              <a:buChar char="•"/>
            </a:pPr>
            <a:r>
              <a:rPr lang="en-US" dirty="0"/>
              <a:t>Many district attorneys are required to maintain a high rate of conviction and win well known cases that arouse strong passions.</a:t>
            </a:r>
          </a:p>
          <a:p>
            <a:pPr>
              <a:buClrTx/>
              <a:buFont typeface="Arial" panose="020B0604020202020204" pitchFamily="34" charset="0"/>
              <a:buChar char="•"/>
            </a:pPr>
            <a:r>
              <a:rPr lang="en-US" dirty="0" err="1"/>
              <a:t>Gershman</a:t>
            </a:r>
            <a:r>
              <a:rPr lang="en-US" dirty="0"/>
              <a:t> (2001)</a:t>
            </a:r>
          </a:p>
          <a:p>
            <a:pPr lvl="1">
              <a:buClrTx/>
            </a:pPr>
            <a:r>
              <a:rPr lang="en-US" dirty="0"/>
              <a:t>Argues many have violated these duties</a:t>
            </a:r>
          </a:p>
          <a:p>
            <a:pPr lvl="1">
              <a:buClrTx/>
            </a:pPr>
            <a:r>
              <a:rPr lang="en-US" dirty="0"/>
              <a:t>There are many prohibitions on prosecutorial conduct.</a:t>
            </a:r>
          </a:p>
          <a:p>
            <a:endParaRPr lang="en-US" sz="2000" dirty="0"/>
          </a:p>
        </p:txBody>
      </p:sp>
      <p:sp>
        <p:nvSpPr>
          <p:cNvPr id="4" name="TextBox 1"/>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dirty="0">
                <a:solidFill>
                  <a:schemeClr val="bg1"/>
                </a:solidFill>
              </a:rPr>
              <a:t>Banks, Criminal Justice Ethics. © 2017, SAGE Publications.</a:t>
            </a:r>
          </a:p>
        </p:txBody>
      </p:sp>
      <p:sp>
        <p:nvSpPr>
          <p:cNvPr id="6" name="Slide Number Placeholder 5">
            <a:extLst>
              <a:ext uri="{FF2B5EF4-FFF2-40B4-BE49-F238E27FC236}">
                <a16:creationId xmlns:a16="http://schemas.microsoft.com/office/drawing/2014/main" id="{EC6862AB-1AB5-45C5-81DD-DAB170FD03F5}"/>
              </a:ext>
            </a:extLst>
          </p:cNvPr>
          <p:cNvSpPr>
            <a:spLocks noGrp="1"/>
          </p:cNvSpPr>
          <p:nvPr>
            <p:ph type="sldNum" sz="quarter" idx="12"/>
          </p:nvPr>
        </p:nvSpPr>
        <p:spPr/>
        <p:txBody>
          <a:bodyPr/>
          <a:lstStyle/>
          <a:p>
            <a:pPr>
              <a:defRPr/>
            </a:pPr>
            <a:fld id="{3B21ED36-448F-411E-92B1-3CC51C382C38}" type="slidenum">
              <a:rPr lang="en-US" smtClean="0"/>
              <a:pPr>
                <a:defRPr/>
              </a:pPr>
              <a:t>18</a:t>
            </a:fld>
            <a:endParaRPr lang="en-US" dirty="0"/>
          </a:p>
        </p:txBody>
      </p:sp>
    </p:spTree>
    <p:extLst>
      <p:ext uri="{BB962C8B-B14F-4D97-AF65-F5344CB8AC3E}">
        <p14:creationId xmlns:p14="http://schemas.microsoft.com/office/powerpoint/2010/main" val="3031807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Duty to Ensure Justice is Done</a:t>
            </a:r>
          </a:p>
        </p:txBody>
      </p:sp>
      <p:sp>
        <p:nvSpPr>
          <p:cNvPr id="3" name="Content Placeholder 2"/>
          <p:cNvSpPr>
            <a:spLocks noGrp="1"/>
          </p:cNvSpPr>
          <p:nvPr>
            <p:ph idx="1"/>
          </p:nvPr>
        </p:nvSpPr>
        <p:spPr>
          <a:xfrm>
            <a:off x="457200" y="1828800"/>
            <a:ext cx="8229600" cy="4495800"/>
          </a:xfrm>
        </p:spPr>
        <p:txBody>
          <a:bodyPr>
            <a:normAutofit/>
          </a:bodyPr>
          <a:lstStyle/>
          <a:p>
            <a:pPr>
              <a:lnSpc>
                <a:spcPct val="80000"/>
              </a:lnSpc>
              <a:buClrTx/>
              <a:buFont typeface="Arial" panose="020B0604020202020204" pitchFamily="34" charset="0"/>
              <a:buChar char="•"/>
            </a:pPr>
            <a:r>
              <a:rPr lang="en-US" dirty="0"/>
              <a:t>According to the supreme court, the primary duty of the prosecutor is to ensure justice is done.</a:t>
            </a:r>
          </a:p>
          <a:p>
            <a:pPr>
              <a:lnSpc>
                <a:spcPct val="80000"/>
              </a:lnSpc>
              <a:buClrTx/>
              <a:buFont typeface="Arial" panose="020B0604020202020204" pitchFamily="34" charset="0"/>
              <a:buChar char="•"/>
            </a:pPr>
            <a:r>
              <a:rPr lang="en-US" dirty="0"/>
              <a:t>The prosecutor must assist the court in arriving at “the truth” in a fair manner</a:t>
            </a:r>
          </a:p>
          <a:p>
            <a:pPr>
              <a:lnSpc>
                <a:spcPct val="80000"/>
              </a:lnSpc>
            </a:pPr>
            <a:r>
              <a:rPr lang="en-US" dirty="0"/>
              <a:t>According to Model Rule 3.8, a prosecutor must:</a:t>
            </a:r>
          </a:p>
          <a:p>
            <a:pPr lvl="1">
              <a:lnSpc>
                <a:spcPct val="80000"/>
              </a:lnSpc>
              <a:buClrTx/>
            </a:pPr>
            <a:r>
              <a:rPr lang="en-US" dirty="0"/>
              <a:t>Not prosecute charge unless it is supported by probable cause </a:t>
            </a:r>
          </a:p>
          <a:p>
            <a:pPr lvl="1">
              <a:lnSpc>
                <a:spcPct val="80000"/>
              </a:lnSpc>
              <a:buClrTx/>
            </a:pPr>
            <a:r>
              <a:rPr lang="en-US" dirty="0"/>
              <a:t>Make reasonable efforts to ensure that the accused has been advised of the right to obtain counsel and has been given reasonable opportunity to do so </a:t>
            </a:r>
          </a:p>
          <a:p>
            <a:pPr>
              <a:lnSpc>
                <a:spcPct val="80000"/>
              </a:lnSpc>
              <a:buClrTx/>
              <a:buFont typeface="Arial" panose="020B0604020202020204" pitchFamily="34" charset="0"/>
              <a:buChar char="•"/>
            </a:pPr>
            <a:endParaRPr lang="en-US" dirty="0"/>
          </a:p>
        </p:txBody>
      </p:sp>
      <p:sp>
        <p:nvSpPr>
          <p:cNvPr id="4" name="TextBox 1"/>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dirty="0">
                <a:solidFill>
                  <a:schemeClr val="bg1"/>
                </a:solidFill>
              </a:rPr>
              <a:t>Banks, Criminal Justice Ethics. © 2017, SAGE Publications.</a:t>
            </a:r>
          </a:p>
        </p:txBody>
      </p:sp>
      <p:sp>
        <p:nvSpPr>
          <p:cNvPr id="6" name="Slide Number Placeholder 5">
            <a:extLst>
              <a:ext uri="{FF2B5EF4-FFF2-40B4-BE49-F238E27FC236}">
                <a16:creationId xmlns:a16="http://schemas.microsoft.com/office/drawing/2014/main" id="{40706F70-9EE0-4B09-BFD0-19DBEE2EE6FE}"/>
              </a:ext>
            </a:extLst>
          </p:cNvPr>
          <p:cNvSpPr>
            <a:spLocks noGrp="1"/>
          </p:cNvSpPr>
          <p:nvPr>
            <p:ph type="sldNum" sz="quarter" idx="12"/>
          </p:nvPr>
        </p:nvSpPr>
        <p:spPr/>
        <p:txBody>
          <a:bodyPr/>
          <a:lstStyle/>
          <a:p>
            <a:pPr>
              <a:defRPr/>
            </a:pPr>
            <a:fld id="{3B21ED36-448F-411E-92B1-3CC51C382C38}" type="slidenum">
              <a:rPr lang="en-US" smtClean="0"/>
              <a:pPr>
                <a:defRPr/>
              </a:pPr>
              <a:t>19</a:t>
            </a:fld>
            <a:endParaRPr lang="en-US" dirty="0"/>
          </a:p>
        </p:txBody>
      </p:sp>
    </p:spTree>
    <p:extLst>
      <p:ext uri="{BB962C8B-B14F-4D97-AF65-F5344CB8AC3E}">
        <p14:creationId xmlns:p14="http://schemas.microsoft.com/office/powerpoint/2010/main" val="3558109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Legal Ethics: Historical Context</a:t>
            </a:r>
          </a:p>
        </p:txBody>
      </p:sp>
      <p:sp>
        <p:nvSpPr>
          <p:cNvPr id="3" name="Content Placeholder 2"/>
          <p:cNvSpPr>
            <a:spLocks noGrp="1"/>
          </p:cNvSpPr>
          <p:nvPr>
            <p:ph idx="1"/>
          </p:nvPr>
        </p:nvSpPr>
        <p:spPr>
          <a:xfrm>
            <a:off x="457200" y="1981200"/>
            <a:ext cx="8229600" cy="4302125"/>
          </a:xfrm>
        </p:spPr>
        <p:txBody>
          <a:bodyPr/>
          <a:lstStyle/>
          <a:p>
            <a:pPr>
              <a:buClrTx/>
              <a:buFont typeface="Arial" panose="020B0604020202020204" pitchFamily="34" charset="0"/>
              <a:buChar char="•"/>
            </a:pPr>
            <a:r>
              <a:rPr lang="en-US" sz="2400" dirty="0"/>
              <a:t>During </a:t>
            </a:r>
            <a:r>
              <a:rPr lang="en-US" dirty="0"/>
              <a:t>the </a:t>
            </a:r>
            <a:r>
              <a:rPr lang="en-US" sz="2400" dirty="0"/>
              <a:t>early colonization of United States, lawyers were few in number, poorly trained, and not recognized as members of a profession.</a:t>
            </a:r>
          </a:p>
          <a:p>
            <a:pPr>
              <a:buClrTx/>
              <a:buFont typeface="Arial" panose="020B0604020202020204" pitchFamily="34" charset="0"/>
              <a:buChar char="•"/>
            </a:pPr>
            <a:r>
              <a:rPr lang="en-US" sz="2400" dirty="0"/>
              <a:t>An independent legal profession in Virginia was problematic.</a:t>
            </a:r>
          </a:p>
          <a:p>
            <a:pPr>
              <a:buClrTx/>
              <a:buFont typeface="Arial" panose="020B0604020202020204" pitchFamily="34" charset="0"/>
              <a:buChar char="•"/>
            </a:pPr>
            <a:r>
              <a:rPr lang="en-US" sz="2400" dirty="0"/>
              <a:t>Legitimacy of profession of being a lawyer was not accepted in Massachusetts until end of the 17</a:t>
            </a:r>
            <a:r>
              <a:rPr lang="en-US" sz="2400" baseline="30000" dirty="0"/>
              <a:t>th</a:t>
            </a:r>
            <a:r>
              <a:rPr lang="en-US" sz="2400" dirty="0"/>
              <a:t> century.</a:t>
            </a:r>
          </a:p>
          <a:p>
            <a:pPr>
              <a:buClrTx/>
              <a:buFont typeface="Arial" panose="020B0604020202020204" pitchFamily="34" charset="0"/>
              <a:buChar char="•"/>
            </a:pPr>
            <a:r>
              <a:rPr lang="en-US" sz="2400" dirty="0"/>
              <a:t>In the mid 18</a:t>
            </a:r>
            <a:r>
              <a:rPr lang="en-US" sz="2400" baseline="30000" dirty="0"/>
              <a:t>th</a:t>
            </a:r>
            <a:r>
              <a:rPr lang="en-US" sz="2400" dirty="0"/>
              <a:t>-century, legal profession gained acceptance and lawyers began to develop a professional identity.</a:t>
            </a:r>
          </a:p>
          <a:p>
            <a:endParaRPr lang="en-US" dirty="0"/>
          </a:p>
        </p:txBody>
      </p:sp>
      <p:sp>
        <p:nvSpPr>
          <p:cNvPr id="4" name="TextBox 1"/>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dirty="0">
                <a:solidFill>
                  <a:schemeClr val="bg1"/>
                </a:solidFill>
              </a:rPr>
              <a:t>Banks, Criminal Justice Ethics. © 2017, SAGE Publications.</a:t>
            </a:r>
          </a:p>
        </p:txBody>
      </p:sp>
      <p:sp>
        <p:nvSpPr>
          <p:cNvPr id="6" name="Slide Number Placeholder 5">
            <a:extLst>
              <a:ext uri="{FF2B5EF4-FFF2-40B4-BE49-F238E27FC236}">
                <a16:creationId xmlns:a16="http://schemas.microsoft.com/office/drawing/2014/main" id="{DCA40CF5-4791-4FFC-BA1B-A1A2BEEF4B49}"/>
              </a:ext>
            </a:extLst>
          </p:cNvPr>
          <p:cNvSpPr>
            <a:spLocks noGrp="1"/>
          </p:cNvSpPr>
          <p:nvPr>
            <p:ph type="sldNum" sz="quarter" idx="12"/>
          </p:nvPr>
        </p:nvSpPr>
        <p:spPr/>
        <p:txBody>
          <a:bodyPr/>
          <a:lstStyle/>
          <a:p>
            <a:pPr>
              <a:defRPr/>
            </a:pPr>
            <a:fld id="{3B21ED36-448F-411E-92B1-3CC51C382C38}" type="slidenum">
              <a:rPr lang="en-US" smtClean="0"/>
              <a:pPr>
                <a:defRPr/>
              </a:pPr>
              <a:t>2</a:t>
            </a:fld>
            <a:endParaRPr lang="en-US" dirty="0"/>
          </a:p>
        </p:txBody>
      </p:sp>
    </p:spTree>
    <p:extLst>
      <p:ext uri="{BB962C8B-B14F-4D97-AF65-F5344CB8AC3E}">
        <p14:creationId xmlns:p14="http://schemas.microsoft.com/office/powerpoint/2010/main" val="2523094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Duty to Ensure Justice is Done</a:t>
            </a:r>
          </a:p>
        </p:txBody>
      </p:sp>
      <p:sp>
        <p:nvSpPr>
          <p:cNvPr id="4" name="Content Placeholder 3"/>
          <p:cNvSpPr>
            <a:spLocks noGrp="1"/>
          </p:cNvSpPr>
          <p:nvPr>
            <p:ph idx="1"/>
          </p:nvPr>
        </p:nvSpPr>
        <p:spPr>
          <a:xfrm>
            <a:off x="457200" y="2133600"/>
            <a:ext cx="8229600" cy="4222750"/>
          </a:xfrm>
        </p:spPr>
        <p:txBody>
          <a:bodyPr>
            <a:normAutofit/>
          </a:bodyPr>
          <a:lstStyle/>
          <a:p>
            <a:pPr>
              <a:lnSpc>
                <a:spcPct val="80000"/>
              </a:lnSpc>
            </a:pPr>
            <a:r>
              <a:rPr lang="en-US" dirty="0"/>
              <a:t>According to Model Rule 3.8, a prosecutor must:</a:t>
            </a:r>
          </a:p>
          <a:p>
            <a:pPr lvl="1">
              <a:lnSpc>
                <a:spcPct val="80000"/>
              </a:lnSpc>
              <a:buClrTx/>
            </a:pPr>
            <a:r>
              <a:rPr lang="en-US" dirty="0"/>
              <a:t>Not seek to secure from an unrepresented defendant any waiver of important pretrial rights such as the right to preliminary hearing </a:t>
            </a:r>
          </a:p>
          <a:p>
            <a:pPr lvl="1">
              <a:lnSpc>
                <a:spcPct val="80000"/>
              </a:lnSpc>
              <a:buClrTx/>
            </a:pPr>
            <a:r>
              <a:rPr lang="en-US" dirty="0"/>
              <a:t>Make timely disclosure to defense of all evidence or information they are aware of that tend to negate guilt of accused or mitigate the offense </a:t>
            </a:r>
          </a:p>
          <a:p>
            <a:pPr lvl="1">
              <a:lnSpc>
                <a:spcPct val="80000"/>
              </a:lnSpc>
              <a:buClrTx/>
            </a:pPr>
            <a:r>
              <a:rPr lang="en-US" dirty="0"/>
              <a:t>Disclose at sentencing to defense and court all mitigating information known unless the court directs otherwise</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1447048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5"/>
            <a:ext cx="8229600" cy="1143000"/>
          </a:xfrm>
        </p:spPr>
        <p:txBody>
          <a:bodyPr/>
          <a:lstStyle/>
          <a:p>
            <a:pPr algn="ctr"/>
            <a:r>
              <a:rPr lang="en-US" dirty="0"/>
              <a:t>Discretion to Bring Charges</a:t>
            </a:r>
          </a:p>
        </p:txBody>
      </p:sp>
      <p:sp>
        <p:nvSpPr>
          <p:cNvPr id="3" name="Content Placeholder 2"/>
          <p:cNvSpPr>
            <a:spLocks noGrp="1"/>
          </p:cNvSpPr>
          <p:nvPr>
            <p:ph idx="1"/>
          </p:nvPr>
        </p:nvSpPr>
        <p:spPr>
          <a:xfrm>
            <a:off x="485274" y="1492083"/>
            <a:ext cx="8229600" cy="4603750"/>
          </a:xfrm>
        </p:spPr>
        <p:txBody>
          <a:bodyPr>
            <a:noAutofit/>
          </a:bodyPr>
          <a:lstStyle/>
          <a:p>
            <a:pPr>
              <a:lnSpc>
                <a:spcPct val="90000"/>
              </a:lnSpc>
              <a:buClrTx/>
              <a:buFont typeface="Arial" panose="020B0604020202020204" pitchFamily="34" charset="0"/>
              <a:buChar char="•"/>
            </a:pPr>
            <a:r>
              <a:rPr lang="en-US" dirty="0"/>
              <a:t>Charging decisions made by prosecutors protected by total immunity.</a:t>
            </a:r>
          </a:p>
          <a:p>
            <a:pPr>
              <a:lnSpc>
                <a:spcPct val="90000"/>
              </a:lnSpc>
              <a:buClrTx/>
              <a:buFont typeface="Arial" panose="020B0604020202020204" pitchFamily="34" charset="0"/>
              <a:buChar char="•"/>
            </a:pPr>
            <a:r>
              <a:rPr lang="en-US" dirty="0"/>
              <a:t>In some situations, prosecutor may decide not to enforce particular statute and instead follow policy of non-prosecution</a:t>
            </a:r>
          </a:p>
        </p:txBody>
      </p:sp>
      <p:sp>
        <p:nvSpPr>
          <p:cNvPr id="4" name="TextBox 1"/>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dirty="0">
                <a:solidFill>
                  <a:schemeClr val="bg1"/>
                </a:solidFill>
              </a:rPr>
              <a:t>Banks, Criminal Justice Ethics. © 2017, SAGE Publications.</a:t>
            </a:r>
          </a:p>
        </p:txBody>
      </p:sp>
      <p:sp>
        <p:nvSpPr>
          <p:cNvPr id="6" name="Slide Number Placeholder 5">
            <a:extLst>
              <a:ext uri="{FF2B5EF4-FFF2-40B4-BE49-F238E27FC236}">
                <a16:creationId xmlns:a16="http://schemas.microsoft.com/office/drawing/2014/main" id="{1133B653-25DA-4E1D-8A57-5D13C0907735}"/>
              </a:ext>
            </a:extLst>
          </p:cNvPr>
          <p:cNvSpPr>
            <a:spLocks noGrp="1"/>
          </p:cNvSpPr>
          <p:nvPr>
            <p:ph type="sldNum" sz="quarter" idx="12"/>
          </p:nvPr>
        </p:nvSpPr>
        <p:spPr/>
        <p:txBody>
          <a:bodyPr/>
          <a:lstStyle/>
          <a:p>
            <a:pPr>
              <a:defRPr/>
            </a:pPr>
            <a:fld id="{3B21ED36-448F-411E-92B1-3CC51C382C38}" type="slidenum">
              <a:rPr lang="en-US" smtClean="0"/>
              <a:pPr>
                <a:defRPr/>
              </a:pPr>
              <a:t>21</a:t>
            </a:fld>
            <a:endParaRPr lang="en-US" dirty="0"/>
          </a:p>
        </p:txBody>
      </p:sp>
    </p:spTree>
    <p:extLst>
      <p:ext uri="{BB962C8B-B14F-4D97-AF65-F5344CB8AC3E}">
        <p14:creationId xmlns:p14="http://schemas.microsoft.com/office/powerpoint/2010/main" val="21071072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Discretion to Bring Charges</a:t>
            </a:r>
          </a:p>
        </p:txBody>
      </p:sp>
      <p:sp>
        <p:nvSpPr>
          <p:cNvPr id="4" name="Content Placeholder 3"/>
          <p:cNvSpPr>
            <a:spLocks noGrp="1"/>
          </p:cNvSpPr>
          <p:nvPr>
            <p:ph idx="1"/>
          </p:nvPr>
        </p:nvSpPr>
        <p:spPr>
          <a:xfrm>
            <a:off x="457200" y="2133600"/>
            <a:ext cx="8229600" cy="4419600"/>
          </a:xfrm>
        </p:spPr>
        <p:txBody>
          <a:bodyPr>
            <a:normAutofit lnSpcReduction="10000"/>
          </a:bodyPr>
          <a:lstStyle/>
          <a:p>
            <a:pPr>
              <a:lnSpc>
                <a:spcPct val="90000"/>
              </a:lnSpc>
            </a:pPr>
            <a:r>
              <a:rPr lang="en-US" dirty="0"/>
              <a:t>ABA suggests in deciding whether to bring charges, criteria to be considered should include: </a:t>
            </a:r>
          </a:p>
          <a:p>
            <a:pPr lvl="1">
              <a:lnSpc>
                <a:spcPct val="90000"/>
              </a:lnSpc>
            </a:pPr>
            <a:r>
              <a:rPr lang="en-US" dirty="0"/>
              <a:t>Prosecutor’s assessment of guilt </a:t>
            </a:r>
          </a:p>
          <a:p>
            <a:pPr lvl="1">
              <a:lnSpc>
                <a:spcPct val="90000"/>
              </a:lnSpc>
            </a:pPr>
            <a:r>
              <a:rPr lang="en-US" dirty="0"/>
              <a:t>Harm caused by offense</a:t>
            </a:r>
          </a:p>
          <a:p>
            <a:pPr lvl="1">
              <a:lnSpc>
                <a:spcPct val="90000"/>
              </a:lnSpc>
            </a:pPr>
            <a:r>
              <a:rPr lang="en-US" dirty="0"/>
              <a:t>Disproportion of punishment to offense </a:t>
            </a:r>
          </a:p>
          <a:p>
            <a:pPr lvl="1">
              <a:lnSpc>
                <a:spcPct val="90000"/>
              </a:lnSpc>
            </a:pPr>
            <a:r>
              <a:rPr lang="en-US" dirty="0"/>
              <a:t>Possibility of improper motives for complaint </a:t>
            </a:r>
          </a:p>
          <a:p>
            <a:pPr lvl="1">
              <a:lnSpc>
                <a:spcPct val="90000"/>
              </a:lnSpc>
            </a:pPr>
            <a:r>
              <a:rPr lang="en-US" dirty="0"/>
              <a:t>Any extended </a:t>
            </a:r>
            <a:r>
              <a:rPr lang="en-US" dirty="0" err="1"/>
              <a:t>nonenforcement</a:t>
            </a:r>
            <a:r>
              <a:rPr lang="en-US" dirty="0"/>
              <a:t> of statute where community accepts </a:t>
            </a:r>
            <a:r>
              <a:rPr lang="en-US" dirty="0" err="1"/>
              <a:t>nonenforcement</a:t>
            </a:r>
            <a:endParaRPr lang="en-US" dirty="0"/>
          </a:p>
          <a:p>
            <a:pPr lvl="1">
              <a:lnSpc>
                <a:spcPct val="90000"/>
              </a:lnSpc>
            </a:pPr>
            <a:r>
              <a:rPr lang="en-US" dirty="0"/>
              <a:t>Reluctance of victim to testify </a:t>
            </a:r>
          </a:p>
          <a:p>
            <a:pPr lvl="1">
              <a:lnSpc>
                <a:spcPct val="90000"/>
              </a:lnSpc>
            </a:pPr>
            <a:r>
              <a:rPr lang="en-US" dirty="0"/>
              <a:t>Cooperation of the accused in arrest or conviction of others </a:t>
            </a:r>
          </a:p>
          <a:p>
            <a:pPr lvl="1">
              <a:lnSpc>
                <a:spcPct val="90000"/>
              </a:lnSpc>
            </a:pPr>
            <a:r>
              <a:rPr lang="en-US" dirty="0"/>
              <a:t>Possibility of prosecution by another jurisdiction</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33279243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Disclosure of Evidence to the Defense</a:t>
            </a:r>
          </a:p>
        </p:txBody>
      </p:sp>
      <p:sp>
        <p:nvSpPr>
          <p:cNvPr id="3" name="Content Placeholder 2"/>
          <p:cNvSpPr>
            <a:spLocks noGrp="1"/>
          </p:cNvSpPr>
          <p:nvPr>
            <p:ph idx="1"/>
          </p:nvPr>
        </p:nvSpPr>
        <p:spPr/>
        <p:txBody>
          <a:bodyPr>
            <a:normAutofit lnSpcReduction="10000"/>
          </a:bodyPr>
          <a:lstStyle/>
          <a:p>
            <a:pPr>
              <a:buClrTx/>
              <a:buFont typeface="Arial" panose="020B0604020202020204" pitchFamily="34" charset="0"/>
              <a:buChar char="•"/>
            </a:pPr>
            <a:r>
              <a:rPr lang="en-US" sz="2400" dirty="0"/>
              <a:t>The American Bar Association Standing Committee on Ethics and Professional Responsibility has noted “Courts as well as commentators have recognized that the ethical obligation is more demanding than the constitutional obligation.”</a:t>
            </a:r>
          </a:p>
          <a:p>
            <a:pPr>
              <a:buClrTx/>
              <a:buFont typeface="Arial" panose="020B0604020202020204" pitchFamily="34" charset="0"/>
              <a:buChar char="•"/>
            </a:pPr>
            <a:r>
              <a:rPr lang="en-US" sz="2400" dirty="0"/>
              <a:t>Prosecutor’s constitutional duty to make voluntary disclosure of evidence to defense is set out in </a:t>
            </a:r>
            <a:r>
              <a:rPr lang="en-US" sz="2400" i="1" dirty="0"/>
              <a:t>Brady v. Maryland </a:t>
            </a:r>
            <a:r>
              <a:rPr lang="en-US" sz="2400" dirty="0"/>
              <a:t>(1963) and subsequent cases.</a:t>
            </a:r>
          </a:p>
          <a:p>
            <a:pPr>
              <a:buClrTx/>
              <a:buFont typeface="Arial" panose="020B0604020202020204" pitchFamily="34" charset="0"/>
              <a:buChar char="•"/>
            </a:pPr>
            <a:r>
              <a:rPr lang="en-US" sz="2400" dirty="0"/>
              <a:t>Prosecutors have the duty to disclose evidence that exculpates defendant even if the defense team does not request it.</a:t>
            </a:r>
          </a:p>
          <a:p>
            <a:pPr>
              <a:buNone/>
            </a:pPr>
            <a:endParaRPr lang="en-US" dirty="0"/>
          </a:p>
        </p:txBody>
      </p:sp>
      <p:sp>
        <p:nvSpPr>
          <p:cNvPr id="4" name="TextBox 1"/>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dirty="0">
                <a:solidFill>
                  <a:schemeClr val="bg1"/>
                </a:solidFill>
              </a:rPr>
              <a:t>Banks, Criminal Justice Ethics. © 2017, SAGE Publications.</a:t>
            </a:r>
          </a:p>
        </p:txBody>
      </p:sp>
      <p:sp>
        <p:nvSpPr>
          <p:cNvPr id="6" name="Slide Number Placeholder 5">
            <a:extLst>
              <a:ext uri="{FF2B5EF4-FFF2-40B4-BE49-F238E27FC236}">
                <a16:creationId xmlns:a16="http://schemas.microsoft.com/office/drawing/2014/main" id="{3E80788B-4585-4F20-9D04-BA2CB27E157F}"/>
              </a:ext>
            </a:extLst>
          </p:cNvPr>
          <p:cNvSpPr>
            <a:spLocks noGrp="1"/>
          </p:cNvSpPr>
          <p:nvPr>
            <p:ph type="sldNum" sz="quarter" idx="12"/>
          </p:nvPr>
        </p:nvSpPr>
        <p:spPr/>
        <p:txBody>
          <a:bodyPr/>
          <a:lstStyle/>
          <a:p>
            <a:pPr>
              <a:defRPr/>
            </a:pPr>
            <a:fld id="{3B21ED36-448F-411E-92B1-3CC51C382C38}" type="slidenum">
              <a:rPr lang="en-US" smtClean="0"/>
              <a:pPr>
                <a:defRPr/>
              </a:pPr>
              <a:t>23</a:t>
            </a:fld>
            <a:endParaRPr lang="en-US" dirty="0"/>
          </a:p>
        </p:txBody>
      </p:sp>
    </p:spTree>
    <p:extLst>
      <p:ext uri="{BB962C8B-B14F-4D97-AF65-F5344CB8AC3E}">
        <p14:creationId xmlns:p14="http://schemas.microsoft.com/office/powerpoint/2010/main" val="151560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Disclosure of Evidence to the Defense</a:t>
            </a:r>
          </a:p>
        </p:txBody>
      </p:sp>
      <p:sp>
        <p:nvSpPr>
          <p:cNvPr id="3" name="Content Placeholder 2"/>
          <p:cNvSpPr>
            <a:spLocks noGrp="1"/>
          </p:cNvSpPr>
          <p:nvPr>
            <p:ph idx="1"/>
          </p:nvPr>
        </p:nvSpPr>
        <p:spPr/>
        <p:txBody>
          <a:bodyPr>
            <a:normAutofit/>
          </a:bodyPr>
          <a:lstStyle/>
          <a:p>
            <a:pPr>
              <a:buClrTx/>
              <a:buFont typeface="Arial" panose="020B0604020202020204" pitchFamily="34" charset="0"/>
              <a:buChar char="•"/>
            </a:pPr>
            <a:r>
              <a:rPr lang="en-US" i="1" dirty="0"/>
              <a:t>United States v. </a:t>
            </a:r>
            <a:r>
              <a:rPr lang="en-US" i="1" dirty="0" err="1"/>
              <a:t>Agurs</a:t>
            </a:r>
            <a:r>
              <a:rPr lang="en-US" dirty="0"/>
              <a:t> (1976)</a:t>
            </a:r>
          </a:p>
          <a:p>
            <a:pPr lvl="1">
              <a:buClrTx/>
            </a:pPr>
            <a:r>
              <a:rPr lang="en-US" dirty="0"/>
              <a:t>The supreme court held that exculpatory evidence not made available could result in the denial of constitutional right to fair trial.</a:t>
            </a:r>
          </a:p>
          <a:p>
            <a:pPr>
              <a:buClrTx/>
              <a:buFont typeface="Arial" panose="020B0604020202020204" pitchFamily="34" charset="0"/>
              <a:buChar char="•"/>
            </a:pPr>
            <a:r>
              <a:rPr lang="en-US" dirty="0"/>
              <a:t>Pretrial disclosure standard remain imprecise in a number of ways.</a:t>
            </a:r>
          </a:p>
          <a:p>
            <a:endParaRPr lang="en-US" sz="2000" dirty="0"/>
          </a:p>
          <a:p>
            <a:pPr>
              <a:buNone/>
            </a:pPr>
            <a:endParaRPr lang="en-US" sz="2000" dirty="0"/>
          </a:p>
        </p:txBody>
      </p:sp>
      <p:sp>
        <p:nvSpPr>
          <p:cNvPr id="4" name="TextBox 1"/>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dirty="0">
                <a:solidFill>
                  <a:schemeClr val="bg1"/>
                </a:solidFill>
              </a:rPr>
              <a:t>Banks, Criminal Justice Ethics. © 2017, SAGE Publications.</a:t>
            </a:r>
          </a:p>
        </p:txBody>
      </p:sp>
      <p:sp>
        <p:nvSpPr>
          <p:cNvPr id="6" name="Slide Number Placeholder 5">
            <a:extLst>
              <a:ext uri="{FF2B5EF4-FFF2-40B4-BE49-F238E27FC236}">
                <a16:creationId xmlns:a16="http://schemas.microsoft.com/office/drawing/2014/main" id="{CC4222E7-B05D-4445-8140-69966D7E959D}"/>
              </a:ext>
            </a:extLst>
          </p:cNvPr>
          <p:cNvSpPr>
            <a:spLocks noGrp="1"/>
          </p:cNvSpPr>
          <p:nvPr>
            <p:ph type="sldNum" sz="quarter" idx="12"/>
          </p:nvPr>
        </p:nvSpPr>
        <p:spPr/>
        <p:txBody>
          <a:bodyPr/>
          <a:lstStyle/>
          <a:p>
            <a:pPr>
              <a:defRPr/>
            </a:pPr>
            <a:fld id="{3B21ED36-448F-411E-92B1-3CC51C382C38}" type="slidenum">
              <a:rPr lang="en-US" smtClean="0"/>
              <a:pPr>
                <a:defRPr/>
              </a:pPr>
              <a:t>24</a:t>
            </a:fld>
            <a:endParaRPr lang="en-US" dirty="0"/>
          </a:p>
        </p:txBody>
      </p:sp>
    </p:spTree>
    <p:extLst>
      <p:ext uri="{BB962C8B-B14F-4D97-AF65-F5344CB8AC3E}">
        <p14:creationId xmlns:p14="http://schemas.microsoft.com/office/powerpoint/2010/main" val="896059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Disclosure of Evidence to the Defense</a:t>
            </a:r>
          </a:p>
        </p:txBody>
      </p:sp>
      <p:sp>
        <p:nvSpPr>
          <p:cNvPr id="4" name="Content Placeholder 3"/>
          <p:cNvSpPr>
            <a:spLocks noGrp="1"/>
          </p:cNvSpPr>
          <p:nvPr>
            <p:ph idx="1"/>
          </p:nvPr>
        </p:nvSpPr>
        <p:spPr/>
        <p:txBody>
          <a:bodyPr/>
          <a:lstStyle/>
          <a:p>
            <a:r>
              <a:rPr lang="en-US" dirty="0"/>
              <a:t>There are also issues about the timing of disclosure.</a:t>
            </a:r>
          </a:p>
          <a:p>
            <a:r>
              <a:rPr lang="en-US" dirty="0"/>
              <a:t>When prosecutors violate, he or she is liable to be disbarred.</a:t>
            </a:r>
          </a:p>
          <a:p>
            <a:r>
              <a:rPr lang="en-US" dirty="0"/>
              <a:t>Innocence Project (2011)</a:t>
            </a:r>
          </a:p>
          <a:p>
            <a:pPr lvl="1">
              <a:buClrTx/>
            </a:pPr>
            <a:r>
              <a:rPr lang="en-US" dirty="0"/>
              <a:t>Reported prosecutorial misconduct has contributed to convictions in 45% of the first 100 cases of exoneration revealed.</a:t>
            </a:r>
          </a:p>
          <a:p>
            <a:r>
              <a:rPr lang="en-US" dirty="0"/>
              <a:t>There have been calls for systematic review of disclosure practices.</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6516826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5700"/>
            <a:ext cx="8229600" cy="1143000"/>
          </a:xfrm>
        </p:spPr>
        <p:txBody>
          <a:bodyPr/>
          <a:lstStyle/>
          <a:p>
            <a:pPr algn="ctr"/>
            <a:r>
              <a:rPr lang="en-US" dirty="0"/>
              <a:t>Plea Bargaining</a:t>
            </a:r>
          </a:p>
        </p:txBody>
      </p:sp>
      <p:sp>
        <p:nvSpPr>
          <p:cNvPr id="3" name="Content Placeholder 2"/>
          <p:cNvSpPr>
            <a:spLocks noGrp="1"/>
          </p:cNvSpPr>
          <p:nvPr>
            <p:ph idx="1"/>
          </p:nvPr>
        </p:nvSpPr>
        <p:spPr>
          <a:xfrm>
            <a:off x="457200" y="1676399"/>
            <a:ext cx="8229600" cy="4924425"/>
          </a:xfrm>
        </p:spPr>
        <p:txBody>
          <a:bodyPr>
            <a:normAutofit lnSpcReduction="10000"/>
          </a:bodyPr>
          <a:lstStyle/>
          <a:p>
            <a:pPr>
              <a:buClrTx/>
              <a:buFont typeface="Arial" panose="020B0604020202020204" pitchFamily="34" charset="0"/>
              <a:buChar char="•"/>
            </a:pPr>
            <a:r>
              <a:rPr lang="en-US" dirty="0"/>
              <a:t>Between the time charges have been filed and the trial, a prosecutor may begin negotiating with the defense team to arrive at a plea bargain.</a:t>
            </a:r>
          </a:p>
          <a:p>
            <a:pPr lvl="1">
              <a:buClrTx/>
            </a:pPr>
            <a:r>
              <a:rPr lang="en-US" dirty="0"/>
              <a:t>Goal is to achieve compromise by reducing charges against the defendant or by securing reduced sentence in exchange for a guilty plea. </a:t>
            </a:r>
          </a:p>
          <a:p>
            <a:pPr>
              <a:buClrTx/>
              <a:buFont typeface="Arial" panose="020B0604020202020204" pitchFamily="34" charset="0"/>
              <a:buChar char="•"/>
            </a:pPr>
            <a:r>
              <a:rPr lang="en-US" dirty="0"/>
              <a:t>Not supported by the public even though it disposes of 95% of all criminal cases</a:t>
            </a:r>
          </a:p>
          <a:p>
            <a:pPr>
              <a:buClrTx/>
              <a:buFont typeface="Arial" panose="020B0604020202020204" pitchFamily="34" charset="0"/>
              <a:buChar char="•"/>
            </a:pPr>
            <a:r>
              <a:rPr lang="en-US" dirty="0"/>
              <a:t>Despite moral standards dictated by ABA, prosecutors may deliberately overcharge the defendant as a plea bargaining tactic.</a:t>
            </a:r>
          </a:p>
          <a:p>
            <a:pPr lvl="1">
              <a:buClrTx/>
            </a:pPr>
            <a:r>
              <a:rPr lang="en-US" dirty="0"/>
              <a:t>Freedman (1975b) views this tactic as a way to coerce defendants into giving up right to a trial by jury.</a:t>
            </a:r>
          </a:p>
          <a:p>
            <a:endParaRPr lang="en-US" sz="2000" dirty="0"/>
          </a:p>
          <a:p>
            <a:endParaRPr lang="en-US" sz="2000" dirty="0"/>
          </a:p>
        </p:txBody>
      </p:sp>
      <p:sp>
        <p:nvSpPr>
          <p:cNvPr id="4" name="TextBox 1"/>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dirty="0">
                <a:solidFill>
                  <a:schemeClr val="bg1"/>
                </a:solidFill>
              </a:rPr>
              <a:t>Banks, Criminal Justice Ethics. © 2017, SAGE Publications.</a:t>
            </a:r>
          </a:p>
        </p:txBody>
      </p:sp>
      <p:sp>
        <p:nvSpPr>
          <p:cNvPr id="6" name="Slide Number Placeholder 5">
            <a:extLst>
              <a:ext uri="{FF2B5EF4-FFF2-40B4-BE49-F238E27FC236}">
                <a16:creationId xmlns:a16="http://schemas.microsoft.com/office/drawing/2014/main" id="{938D2647-479F-4994-9E1E-1DEDC855D775}"/>
              </a:ext>
            </a:extLst>
          </p:cNvPr>
          <p:cNvSpPr>
            <a:spLocks noGrp="1"/>
          </p:cNvSpPr>
          <p:nvPr>
            <p:ph type="sldNum" sz="quarter" idx="12"/>
          </p:nvPr>
        </p:nvSpPr>
        <p:spPr/>
        <p:txBody>
          <a:bodyPr/>
          <a:lstStyle/>
          <a:p>
            <a:pPr>
              <a:defRPr/>
            </a:pPr>
            <a:fld id="{3B21ED36-448F-411E-92B1-3CC51C382C38}" type="slidenum">
              <a:rPr lang="en-US" smtClean="0"/>
              <a:pPr>
                <a:defRPr/>
              </a:pPr>
              <a:t>26</a:t>
            </a:fld>
            <a:endParaRPr lang="en-US" dirty="0"/>
          </a:p>
        </p:txBody>
      </p:sp>
    </p:spTree>
    <p:extLst>
      <p:ext uri="{BB962C8B-B14F-4D97-AF65-F5344CB8AC3E}">
        <p14:creationId xmlns:p14="http://schemas.microsoft.com/office/powerpoint/2010/main" val="16740512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Plea Bargaining</a:t>
            </a:r>
          </a:p>
        </p:txBody>
      </p:sp>
      <p:sp>
        <p:nvSpPr>
          <p:cNvPr id="3" name="Content Placeholder 2"/>
          <p:cNvSpPr>
            <a:spLocks noGrp="1"/>
          </p:cNvSpPr>
          <p:nvPr>
            <p:ph idx="1"/>
          </p:nvPr>
        </p:nvSpPr>
        <p:spPr>
          <a:xfrm>
            <a:off x="457200" y="1981200"/>
            <a:ext cx="8229600" cy="4222750"/>
          </a:xfrm>
        </p:spPr>
        <p:txBody>
          <a:bodyPr>
            <a:noAutofit/>
          </a:bodyPr>
          <a:lstStyle/>
          <a:p>
            <a:pPr>
              <a:buClrTx/>
              <a:buFont typeface="Arial" panose="020B0604020202020204" pitchFamily="34" charset="0"/>
              <a:buChar char="•"/>
            </a:pPr>
            <a:r>
              <a:rPr lang="en-US" dirty="0"/>
              <a:t>McDonough, McDonough, and Keenan (2000)</a:t>
            </a:r>
          </a:p>
          <a:p>
            <a:pPr lvl="1">
              <a:buClrTx/>
            </a:pPr>
            <a:r>
              <a:rPr lang="en-US" dirty="0"/>
              <a:t>Point out that although plea bargaining is considered to be beneficial for defendant, it really is way for the prosecutor to save time</a:t>
            </a:r>
          </a:p>
          <a:p>
            <a:pPr lvl="1">
              <a:buClrTx/>
            </a:pPr>
            <a:r>
              <a:rPr lang="en-US" dirty="0"/>
              <a:t>Additionally, saves the expense of going through trial and prevents the criminal justice system from overcrowding</a:t>
            </a:r>
          </a:p>
          <a:p>
            <a:endParaRPr lang="en-US" sz="2000" dirty="0"/>
          </a:p>
        </p:txBody>
      </p:sp>
      <p:sp>
        <p:nvSpPr>
          <p:cNvPr id="4" name="TextBox 1"/>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dirty="0">
                <a:solidFill>
                  <a:schemeClr val="bg1"/>
                </a:solidFill>
              </a:rPr>
              <a:t>Banks, Criminal Justice Ethics. © 2017, SAGE Publications.</a:t>
            </a:r>
          </a:p>
        </p:txBody>
      </p:sp>
      <p:sp>
        <p:nvSpPr>
          <p:cNvPr id="6" name="Slide Number Placeholder 5">
            <a:extLst>
              <a:ext uri="{FF2B5EF4-FFF2-40B4-BE49-F238E27FC236}">
                <a16:creationId xmlns:a16="http://schemas.microsoft.com/office/drawing/2014/main" id="{7A076B40-83CE-4724-A864-E505F486D770}"/>
              </a:ext>
            </a:extLst>
          </p:cNvPr>
          <p:cNvSpPr>
            <a:spLocks noGrp="1"/>
          </p:cNvSpPr>
          <p:nvPr>
            <p:ph type="sldNum" sz="quarter" idx="12"/>
          </p:nvPr>
        </p:nvSpPr>
        <p:spPr/>
        <p:txBody>
          <a:bodyPr/>
          <a:lstStyle/>
          <a:p>
            <a:pPr>
              <a:defRPr/>
            </a:pPr>
            <a:fld id="{3B21ED36-448F-411E-92B1-3CC51C382C38}" type="slidenum">
              <a:rPr lang="en-US" smtClean="0"/>
              <a:pPr>
                <a:defRPr/>
              </a:pPr>
              <a:t>27</a:t>
            </a:fld>
            <a:endParaRPr lang="en-US" dirty="0"/>
          </a:p>
        </p:txBody>
      </p:sp>
    </p:spTree>
    <p:extLst>
      <p:ext uri="{BB962C8B-B14F-4D97-AF65-F5344CB8AC3E}">
        <p14:creationId xmlns:p14="http://schemas.microsoft.com/office/powerpoint/2010/main" val="21606206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Plea Bargaining</a:t>
            </a:r>
          </a:p>
        </p:txBody>
      </p:sp>
      <p:sp>
        <p:nvSpPr>
          <p:cNvPr id="4" name="Content Placeholder 3"/>
          <p:cNvSpPr>
            <a:spLocks noGrp="1"/>
          </p:cNvSpPr>
          <p:nvPr>
            <p:ph idx="1"/>
          </p:nvPr>
        </p:nvSpPr>
        <p:spPr/>
        <p:txBody>
          <a:bodyPr/>
          <a:lstStyle/>
          <a:p>
            <a:r>
              <a:rPr lang="en-US" dirty="0" err="1"/>
              <a:t>Kipnis</a:t>
            </a:r>
            <a:r>
              <a:rPr lang="en-US" dirty="0"/>
              <a:t> (2001)</a:t>
            </a:r>
          </a:p>
          <a:p>
            <a:pPr lvl="1">
              <a:buClrTx/>
            </a:pPr>
            <a:r>
              <a:rPr lang="en-US" dirty="0"/>
              <a:t>Both sides have bargaining power.</a:t>
            </a:r>
          </a:p>
          <a:p>
            <a:r>
              <a:rPr lang="en-US" dirty="0"/>
              <a:t>Plea bargains must be voluntary.</a:t>
            </a:r>
          </a:p>
          <a:p>
            <a:pPr lvl="1">
              <a:buClrTx/>
            </a:pPr>
            <a:r>
              <a:rPr lang="en-US" dirty="0"/>
              <a:t>Issue of whether duress has been applied is problematic because defendants may feel pressured to choose between something certain and something uncertain.</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34841131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Plea Bargaining</a:t>
            </a:r>
          </a:p>
        </p:txBody>
      </p:sp>
      <p:sp>
        <p:nvSpPr>
          <p:cNvPr id="3" name="Content Placeholder 2"/>
          <p:cNvSpPr>
            <a:spLocks noGrp="1"/>
          </p:cNvSpPr>
          <p:nvPr>
            <p:ph idx="1"/>
          </p:nvPr>
        </p:nvSpPr>
        <p:spPr>
          <a:xfrm>
            <a:off x="457200" y="1828800"/>
            <a:ext cx="8229600" cy="4495800"/>
          </a:xfrm>
        </p:spPr>
        <p:txBody>
          <a:bodyPr>
            <a:normAutofit/>
          </a:bodyPr>
          <a:lstStyle/>
          <a:p>
            <a:pPr>
              <a:lnSpc>
                <a:spcPct val="90000"/>
              </a:lnSpc>
              <a:buClrTx/>
              <a:buFont typeface="Arial" panose="020B0604020202020204" pitchFamily="34" charset="0"/>
              <a:buChar char="•"/>
            </a:pPr>
            <a:r>
              <a:rPr lang="en-US" dirty="0"/>
              <a:t>Gottfredson and Gottfredson (1988) summarize criticisms as follows: </a:t>
            </a:r>
          </a:p>
          <a:p>
            <a:pPr lvl="1">
              <a:lnSpc>
                <a:spcPct val="90000"/>
              </a:lnSpc>
              <a:buClrTx/>
            </a:pPr>
            <a:r>
              <a:rPr lang="en-US" dirty="0"/>
              <a:t>Some innocent persons may be induced to plead guilty by promises of leniency.</a:t>
            </a:r>
          </a:p>
          <a:p>
            <a:pPr lvl="1">
              <a:lnSpc>
                <a:spcPct val="90000"/>
              </a:lnSpc>
              <a:buClrTx/>
            </a:pPr>
            <a:r>
              <a:rPr lang="en-US" dirty="0"/>
              <a:t>Result in excessive leniency</a:t>
            </a:r>
          </a:p>
          <a:p>
            <a:pPr lvl="1">
              <a:lnSpc>
                <a:spcPct val="90000"/>
              </a:lnSpc>
              <a:buClrTx/>
            </a:pPr>
            <a:r>
              <a:rPr lang="en-US" dirty="0"/>
              <a:t>Is impossible to control</a:t>
            </a:r>
          </a:p>
          <a:p>
            <a:pPr lvl="1">
              <a:lnSpc>
                <a:spcPct val="90000"/>
              </a:lnSpc>
              <a:buClrTx/>
            </a:pPr>
            <a:r>
              <a:rPr lang="en-US" dirty="0"/>
              <a:t>Shifts sentencing policy to the prosecutor and blurs the distinction between guilt and proper punishment.</a:t>
            </a:r>
          </a:p>
        </p:txBody>
      </p:sp>
      <p:sp>
        <p:nvSpPr>
          <p:cNvPr id="4" name="TextBox 1"/>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dirty="0">
                <a:solidFill>
                  <a:schemeClr val="bg1"/>
                </a:solidFill>
              </a:rPr>
              <a:t>Banks, Criminal Justice Ethics. © 2017, SAGE Publications.</a:t>
            </a:r>
          </a:p>
        </p:txBody>
      </p:sp>
      <p:sp>
        <p:nvSpPr>
          <p:cNvPr id="6" name="Slide Number Placeholder 5">
            <a:extLst>
              <a:ext uri="{FF2B5EF4-FFF2-40B4-BE49-F238E27FC236}">
                <a16:creationId xmlns:a16="http://schemas.microsoft.com/office/drawing/2014/main" id="{78C095F0-C0E5-4173-877D-73368DF50993}"/>
              </a:ext>
            </a:extLst>
          </p:cNvPr>
          <p:cNvSpPr>
            <a:spLocks noGrp="1"/>
          </p:cNvSpPr>
          <p:nvPr>
            <p:ph type="sldNum" sz="quarter" idx="12"/>
          </p:nvPr>
        </p:nvSpPr>
        <p:spPr/>
        <p:txBody>
          <a:bodyPr/>
          <a:lstStyle/>
          <a:p>
            <a:pPr>
              <a:defRPr/>
            </a:pPr>
            <a:fld id="{3B21ED36-448F-411E-92B1-3CC51C382C38}" type="slidenum">
              <a:rPr lang="en-US" smtClean="0"/>
              <a:pPr>
                <a:defRPr/>
              </a:pPr>
              <a:t>29</a:t>
            </a:fld>
            <a:endParaRPr lang="en-US" dirty="0"/>
          </a:p>
        </p:txBody>
      </p:sp>
    </p:spTree>
    <p:extLst>
      <p:ext uri="{BB962C8B-B14F-4D97-AF65-F5344CB8AC3E}">
        <p14:creationId xmlns:p14="http://schemas.microsoft.com/office/powerpoint/2010/main" val="2286445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Legal Ethics: Historical Context</a:t>
            </a:r>
          </a:p>
        </p:txBody>
      </p:sp>
      <p:sp>
        <p:nvSpPr>
          <p:cNvPr id="3" name="Content Placeholder 2"/>
          <p:cNvSpPr>
            <a:spLocks noGrp="1"/>
          </p:cNvSpPr>
          <p:nvPr>
            <p:ph idx="1"/>
          </p:nvPr>
        </p:nvSpPr>
        <p:spPr>
          <a:xfrm>
            <a:off x="457200" y="1905000"/>
            <a:ext cx="8229600" cy="4378325"/>
          </a:xfrm>
        </p:spPr>
        <p:txBody>
          <a:bodyPr>
            <a:noAutofit/>
          </a:bodyPr>
          <a:lstStyle/>
          <a:p>
            <a:pPr>
              <a:buClrTx/>
              <a:buFont typeface="Arial" panose="020B0604020202020204" pitchFamily="34" charset="0"/>
              <a:buChar char="•"/>
            </a:pPr>
            <a:r>
              <a:rPr lang="en-US" dirty="0"/>
              <a:t>Practice of law grew rapidly in between American Revolution and Civil War (</a:t>
            </a:r>
            <a:r>
              <a:rPr lang="en-US" dirty="0" err="1"/>
              <a:t>Papke</a:t>
            </a:r>
            <a:r>
              <a:rPr lang="en-US" dirty="0"/>
              <a:t>, 1986).</a:t>
            </a:r>
          </a:p>
          <a:p>
            <a:pPr>
              <a:buClrTx/>
              <a:buFont typeface="Arial" panose="020B0604020202020204" pitchFamily="34" charset="0"/>
              <a:buChar char="•"/>
            </a:pPr>
            <a:r>
              <a:rPr lang="en-US" dirty="0"/>
              <a:t>Bar Association of New York City founded in 1870 and American Bar Association (ABA) founded in 1878</a:t>
            </a:r>
          </a:p>
          <a:p>
            <a:pPr>
              <a:buClrTx/>
              <a:buFont typeface="Arial" panose="020B0604020202020204" pitchFamily="34" charset="0"/>
              <a:buChar char="•"/>
            </a:pPr>
            <a:r>
              <a:rPr lang="en-US" dirty="0"/>
              <a:t>In 1908, ABA accepted draft of Canons of Professional Ethics.</a:t>
            </a:r>
          </a:p>
          <a:p>
            <a:pPr lvl="1">
              <a:buClrTx/>
            </a:pPr>
            <a:r>
              <a:rPr lang="en-US" dirty="0"/>
              <a:t>By 1914, three-quarters of all state bar associations adopted them. </a:t>
            </a:r>
          </a:p>
          <a:p>
            <a:pPr>
              <a:buClrTx/>
              <a:buFont typeface="Arial" panose="020B0604020202020204" pitchFamily="34" charset="0"/>
              <a:buChar char="•"/>
            </a:pPr>
            <a:r>
              <a:rPr lang="en-US" dirty="0"/>
              <a:t>Canons replaced in 1969 by the Code of Professional Responsibility that specifies ethical considerations for all lawyers</a:t>
            </a:r>
          </a:p>
          <a:p>
            <a:endParaRPr lang="en-US" dirty="0"/>
          </a:p>
        </p:txBody>
      </p:sp>
      <p:sp>
        <p:nvSpPr>
          <p:cNvPr id="4" name="TextBox 1"/>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dirty="0">
                <a:solidFill>
                  <a:schemeClr val="bg1"/>
                </a:solidFill>
              </a:rPr>
              <a:t>Banks, Criminal Justice Ethics. © 2017, SAGE Publications.</a:t>
            </a:r>
          </a:p>
        </p:txBody>
      </p:sp>
      <p:sp>
        <p:nvSpPr>
          <p:cNvPr id="6" name="Slide Number Placeholder 5">
            <a:extLst>
              <a:ext uri="{FF2B5EF4-FFF2-40B4-BE49-F238E27FC236}">
                <a16:creationId xmlns:a16="http://schemas.microsoft.com/office/drawing/2014/main" id="{7A20F182-92DA-4844-99BC-8B1D10735649}"/>
              </a:ext>
            </a:extLst>
          </p:cNvPr>
          <p:cNvSpPr>
            <a:spLocks noGrp="1"/>
          </p:cNvSpPr>
          <p:nvPr>
            <p:ph type="sldNum" sz="quarter" idx="12"/>
          </p:nvPr>
        </p:nvSpPr>
        <p:spPr/>
        <p:txBody>
          <a:bodyPr/>
          <a:lstStyle/>
          <a:p>
            <a:pPr>
              <a:defRPr/>
            </a:pPr>
            <a:fld id="{3B21ED36-448F-411E-92B1-3CC51C382C38}" type="slidenum">
              <a:rPr lang="en-US" smtClean="0"/>
              <a:pPr>
                <a:defRPr/>
              </a:pPr>
              <a:t>3</a:t>
            </a:fld>
            <a:endParaRPr lang="en-US" dirty="0"/>
          </a:p>
        </p:txBody>
      </p:sp>
    </p:spTree>
    <p:extLst>
      <p:ext uri="{BB962C8B-B14F-4D97-AF65-F5344CB8AC3E}">
        <p14:creationId xmlns:p14="http://schemas.microsoft.com/office/powerpoint/2010/main" val="17143014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Plea Bargaining</a:t>
            </a:r>
          </a:p>
        </p:txBody>
      </p:sp>
      <p:sp>
        <p:nvSpPr>
          <p:cNvPr id="4" name="Content Placeholder 3"/>
          <p:cNvSpPr>
            <a:spLocks noGrp="1"/>
          </p:cNvSpPr>
          <p:nvPr>
            <p:ph idx="1"/>
          </p:nvPr>
        </p:nvSpPr>
        <p:spPr/>
        <p:txBody>
          <a:bodyPr/>
          <a:lstStyle/>
          <a:p>
            <a:pPr>
              <a:lnSpc>
                <a:spcPct val="90000"/>
              </a:lnSpc>
            </a:pPr>
            <a:r>
              <a:rPr lang="en-US" dirty="0"/>
              <a:t>What would be the effects of ban on plea bargaining?</a:t>
            </a:r>
          </a:p>
          <a:p>
            <a:pPr lvl="1">
              <a:lnSpc>
                <a:spcPct val="90000"/>
              </a:lnSpc>
              <a:buClrTx/>
            </a:pPr>
            <a:r>
              <a:rPr lang="en-US" dirty="0"/>
              <a:t>One researcher found that in Alaska, ban on plea bargaining did not create overloaded systems.</a:t>
            </a:r>
          </a:p>
          <a:p>
            <a:pPr lvl="1">
              <a:lnSpc>
                <a:spcPct val="90000"/>
              </a:lnSpc>
              <a:buClrTx/>
            </a:pPr>
            <a:r>
              <a:rPr lang="en-US" dirty="0"/>
              <a:t>Defendants plead guilty at about the same rate, and there was little change in conviction rates.</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21114030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Plea Bargaining</a:t>
            </a:r>
          </a:p>
        </p:txBody>
      </p:sp>
      <p:sp>
        <p:nvSpPr>
          <p:cNvPr id="3" name="Content Placeholder 2"/>
          <p:cNvSpPr>
            <a:spLocks noGrp="1"/>
          </p:cNvSpPr>
          <p:nvPr>
            <p:ph idx="1"/>
          </p:nvPr>
        </p:nvSpPr>
        <p:spPr>
          <a:xfrm>
            <a:off x="457200" y="1828800"/>
            <a:ext cx="8229600" cy="4495800"/>
          </a:xfrm>
        </p:spPr>
        <p:txBody>
          <a:bodyPr>
            <a:normAutofit/>
          </a:bodyPr>
          <a:lstStyle/>
          <a:p>
            <a:pPr>
              <a:lnSpc>
                <a:spcPct val="90000"/>
              </a:lnSpc>
              <a:buClrTx/>
              <a:buFont typeface="Arial" panose="020B0604020202020204" pitchFamily="34" charset="0"/>
              <a:buChar char="•"/>
            </a:pPr>
            <a:r>
              <a:rPr lang="en-US" dirty="0"/>
              <a:t>Gerber (1999)</a:t>
            </a:r>
          </a:p>
          <a:p>
            <a:pPr lvl="1">
              <a:lnSpc>
                <a:spcPct val="90000"/>
              </a:lnSpc>
            </a:pPr>
            <a:r>
              <a:rPr lang="en-US" dirty="0"/>
              <a:t>Suggests plea bargaining used so often because of the complexity of trial proceedings</a:t>
            </a:r>
          </a:p>
          <a:p>
            <a:pPr lvl="1">
              <a:lnSpc>
                <a:spcPct val="90000"/>
              </a:lnSpc>
            </a:pPr>
            <a:r>
              <a:rPr lang="en-US" dirty="0"/>
              <a:t>Suggests lawyers’ caseloads are the major reason for practice and that neither side wants to try cases</a:t>
            </a:r>
          </a:p>
          <a:p>
            <a:pPr lvl="1">
              <a:lnSpc>
                <a:spcPct val="90000"/>
              </a:lnSpc>
            </a:pPr>
            <a:r>
              <a:rPr lang="en-US" dirty="0"/>
              <a:t>Explains political aspects by suggesting that the elected district attorney is concerned with securing high conviction rate, maintaining good relationships with private lawyers of influence, and avoiding losing high profile trials</a:t>
            </a:r>
          </a:p>
          <a:p>
            <a:pPr>
              <a:lnSpc>
                <a:spcPct val="90000"/>
              </a:lnSpc>
              <a:buClrTx/>
              <a:buFont typeface="Arial" panose="020B0604020202020204" pitchFamily="34" charset="0"/>
              <a:buChar char="•"/>
            </a:pPr>
            <a:r>
              <a:rPr lang="en-US" dirty="0"/>
              <a:t>One consequence of plea bargaining is the absence of public trial showing accountability and condemnation.</a:t>
            </a:r>
          </a:p>
          <a:p>
            <a:endParaRPr lang="en-US" dirty="0"/>
          </a:p>
        </p:txBody>
      </p:sp>
      <p:sp>
        <p:nvSpPr>
          <p:cNvPr id="4" name="TextBox 1"/>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dirty="0">
                <a:solidFill>
                  <a:schemeClr val="bg1"/>
                </a:solidFill>
              </a:rPr>
              <a:t>Banks, Criminal Justice Ethics. © 2017, SAGE Publications.</a:t>
            </a:r>
          </a:p>
        </p:txBody>
      </p:sp>
      <p:sp>
        <p:nvSpPr>
          <p:cNvPr id="6" name="Slide Number Placeholder 5">
            <a:extLst>
              <a:ext uri="{FF2B5EF4-FFF2-40B4-BE49-F238E27FC236}">
                <a16:creationId xmlns:a16="http://schemas.microsoft.com/office/drawing/2014/main" id="{A7288FA2-3B61-4DD4-9925-1DFFAE2F81BA}"/>
              </a:ext>
            </a:extLst>
          </p:cNvPr>
          <p:cNvSpPr>
            <a:spLocks noGrp="1"/>
          </p:cNvSpPr>
          <p:nvPr>
            <p:ph type="sldNum" sz="quarter" idx="12"/>
          </p:nvPr>
        </p:nvSpPr>
        <p:spPr/>
        <p:txBody>
          <a:bodyPr/>
          <a:lstStyle/>
          <a:p>
            <a:pPr>
              <a:defRPr/>
            </a:pPr>
            <a:fld id="{3B21ED36-448F-411E-92B1-3CC51C382C38}" type="slidenum">
              <a:rPr lang="en-US" smtClean="0"/>
              <a:pPr>
                <a:defRPr/>
              </a:pPr>
              <a:t>31</a:t>
            </a:fld>
            <a:endParaRPr lang="en-US" dirty="0"/>
          </a:p>
        </p:txBody>
      </p:sp>
    </p:spTree>
    <p:extLst>
      <p:ext uri="{BB962C8B-B14F-4D97-AF65-F5344CB8AC3E}">
        <p14:creationId xmlns:p14="http://schemas.microsoft.com/office/powerpoint/2010/main" val="40784785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Plea Bargaining</a:t>
            </a:r>
          </a:p>
        </p:txBody>
      </p:sp>
      <p:sp>
        <p:nvSpPr>
          <p:cNvPr id="3" name="Content Placeholder 2"/>
          <p:cNvSpPr>
            <a:spLocks noGrp="1"/>
          </p:cNvSpPr>
          <p:nvPr>
            <p:ph idx="1"/>
          </p:nvPr>
        </p:nvSpPr>
        <p:spPr>
          <a:xfrm>
            <a:off x="457200" y="1828800"/>
            <a:ext cx="8229600" cy="4495800"/>
          </a:xfrm>
        </p:spPr>
        <p:txBody>
          <a:bodyPr>
            <a:normAutofit/>
          </a:bodyPr>
          <a:lstStyle/>
          <a:p>
            <a:pPr>
              <a:lnSpc>
                <a:spcPct val="90000"/>
              </a:lnSpc>
              <a:buClrTx/>
              <a:buFont typeface="Arial" panose="020B0604020202020204" pitchFamily="34" charset="0"/>
              <a:buChar char="•"/>
            </a:pPr>
            <a:r>
              <a:rPr lang="en-US" sz="2800" dirty="0"/>
              <a:t>Murphy (2017)</a:t>
            </a:r>
          </a:p>
          <a:p>
            <a:pPr lvl="1">
              <a:lnSpc>
                <a:spcPct val="90000"/>
              </a:lnSpc>
              <a:buClrTx/>
            </a:pPr>
            <a:r>
              <a:rPr lang="en-US" sz="2400" dirty="0"/>
              <a:t>Suggests that the practice of plea bargaining is not “a morally acceptable system of criminal law” because</a:t>
            </a:r>
          </a:p>
          <a:p>
            <a:pPr lvl="2"/>
            <a:r>
              <a:rPr lang="en-US" dirty="0"/>
              <a:t>Plea bargaining pressures naïve and poorly represented defendants into pleading guilty when they are innocent.</a:t>
            </a:r>
          </a:p>
          <a:p>
            <a:pPr lvl="2"/>
            <a:r>
              <a:rPr lang="en-US" dirty="0"/>
              <a:t>This practice encourages “a kind of assembly line” justice that values expediency over the consideration of each individual inconsistent with the principles of retributive justice .</a:t>
            </a:r>
          </a:p>
          <a:p>
            <a:endParaRPr lang="en-US" sz="2700" dirty="0"/>
          </a:p>
          <a:p>
            <a:endParaRPr lang="en-US" sz="3000" dirty="0"/>
          </a:p>
        </p:txBody>
      </p:sp>
      <p:sp>
        <p:nvSpPr>
          <p:cNvPr id="4" name="TextBox 1"/>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dirty="0">
                <a:solidFill>
                  <a:schemeClr val="bg1"/>
                </a:solidFill>
              </a:rPr>
              <a:t>Banks, Criminal Justice Ethics. © 2017, SAGE Publications.</a:t>
            </a:r>
          </a:p>
        </p:txBody>
      </p:sp>
      <p:sp>
        <p:nvSpPr>
          <p:cNvPr id="6" name="Slide Number Placeholder 5">
            <a:extLst>
              <a:ext uri="{FF2B5EF4-FFF2-40B4-BE49-F238E27FC236}">
                <a16:creationId xmlns:a16="http://schemas.microsoft.com/office/drawing/2014/main" id="{A7288FA2-3B61-4DD4-9925-1DFFAE2F81BA}"/>
              </a:ext>
            </a:extLst>
          </p:cNvPr>
          <p:cNvSpPr>
            <a:spLocks noGrp="1"/>
          </p:cNvSpPr>
          <p:nvPr>
            <p:ph type="sldNum" sz="quarter" idx="12"/>
          </p:nvPr>
        </p:nvSpPr>
        <p:spPr/>
        <p:txBody>
          <a:bodyPr/>
          <a:lstStyle/>
          <a:p>
            <a:pPr>
              <a:defRPr/>
            </a:pPr>
            <a:fld id="{3B21ED36-448F-411E-92B1-3CC51C382C38}" type="slidenum">
              <a:rPr lang="en-US" smtClean="0"/>
              <a:pPr>
                <a:defRPr/>
              </a:pPr>
              <a:t>32</a:t>
            </a:fld>
            <a:endParaRPr lang="en-US" dirty="0"/>
          </a:p>
        </p:txBody>
      </p:sp>
    </p:spTree>
    <p:extLst>
      <p:ext uri="{BB962C8B-B14F-4D97-AF65-F5344CB8AC3E}">
        <p14:creationId xmlns:p14="http://schemas.microsoft.com/office/powerpoint/2010/main" val="1797767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Prosecutorial Misconduct</a:t>
            </a:r>
          </a:p>
        </p:txBody>
      </p:sp>
      <p:sp>
        <p:nvSpPr>
          <p:cNvPr id="3" name="Content Placeholder 2"/>
          <p:cNvSpPr>
            <a:spLocks noGrp="1"/>
          </p:cNvSpPr>
          <p:nvPr>
            <p:ph idx="1"/>
          </p:nvPr>
        </p:nvSpPr>
        <p:spPr>
          <a:xfrm>
            <a:off x="228600" y="1828800"/>
            <a:ext cx="8686800" cy="4419600"/>
          </a:xfrm>
        </p:spPr>
        <p:txBody>
          <a:bodyPr>
            <a:normAutofit/>
          </a:bodyPr>
          <a:lstStyle/>
          <a:p>
            <a:pPr>
              <a:buClrTx/>
              <a:buFont typeface="Arial" panose="020B0604020202020204" pitchFamily="34" charset="0"/>
              <a:buChar char="•"/>
            </a:pPr>
            <a:r>
              <a:rPr lang="en-US" dirty="0"/>
              <a:t>Freedman (1975b)</a:t>
            </a:r>
          </a:p>
          <a:p>
            <a:pPr lvl="1">
              <a:buClrTx/>
            </a:pPr>
            <a:r>
              <a:rPr lang="en-US" dirty="0"/>
              <a:t>Argues ABA ethical standards are inadequate in ensuring the ethical duty of prosecutor</a:t>
            </a:r>
          </a:p>
          <a:p>
            <a:pPr>
              <a:buClrTx/>
              <a:buFont typeface="Arial" panose="020B0604020202020204" pitchFamily="34" charset="0"/>
              <a:buChar char="•"/>
            </a:pPr>
            <a:r>
              <a:rPr lang="en-US" dirty="0"/>
              <a:t>Most cases of misconduct result from issues such as conflict of interest, failure to enforce law, and filing charges vindictively (Wolfram, 1986).</a:t>
            </a:r>
          </a:p>
          <a:p>
            <a:pPr>
              <a:buClrTx/>
              <a:buFont typeface="Arial" panose="020B0604020202020204" pitchFamily="34" charset="0"/>
              <a:buChar char="•"/>
            </a:pPr>
            <a:r>
              <a:rPr lang="en-US" dirty="0" err="1"/>
              <a:t>Gersham</a:t>
            </a:r>
            <a:r>
              <a:rPr lang="en-US" dirty="0"/>
              <a:t> (1986)</a:t>
            </a:r>
          </a:p>
          <a:p>
            <a:pPr lvl="1">
              <a:buClrTx/>
            </a:pPr>
            <a:r>
              <a:rPr lang="en-US" dirty="0"/>
              <a:t>Examples of “outrageous conduct”:</a:t>
            </a:r>
          </a:p>
          <a:p>
            <a:pPr lvl="2">
              <a:buClrTx/>
            </a:pPr>
            <a:r>
              <a:rPr lang="en-US" i="1" dirty="0"/>
              <a:t>Miller v. Pate</a:t>
            </a:r>
            <a:r>
              <a:rPr lang="en-US" dirty="0"/>
              <a:t> (1967)</a:t>
            </a:r>
            <a:endParaRPr lang="en-US" i="1" dirty="0"/>
          </a:p>
          <a:p>
            <a:pPr lvl="2">
              <a:buClrTx/>
            </a:pPr>
            <a:r>
              <a:rPr lang="en-US" i="1" dirty="0"/>
              <a:t>United States v. Perry </a:t>
            </a:r>
            <a:r>
              <a:rPr lang="en-US" dirty="0"/>
              <a:t>(1981)</a:t>
            </a:r>
            <a:endParaRPr lang="en-US" i="1" dirty="0"/>
          </a:p>
        </p:txBody>
      </p:sp>
      <p:sp>
        <p:nvSpPr>
          <p:cNvPr id="4" name="TextBox 1"/>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dirty="0">
                <a:solidFill>
                  <a:schemeClr val="bg1"/>
                </a:solidFill>
              </a:rPr>
              <a:t>Banks, Criminal Justice Ethics. © 2017, SAGE Publications.</a:t>
            </a:r>
          </a:p>
        </p:txBody>
      </p:sp>
      <p:sp>
        <p:nvSpPr>
          <p:cNvPr id="6" name="Slide Number Placeholder 5">
            <a:extLst>
              <a:ext uri="{FF2B5EF4-FFF2-40B4-BE49-F238E27FC236}">
                <a16:creationId xmlns:a16="http://schemas.microsoft.com/office/drawing/2014/main" id="{5F42A26F-4A6C-4ADC-9AD0-34A1C96DDE27}"/>
              </a:ext>
            </a:extLst>
          </p:cNvPr>
          <p:cNvSpPr>
            <a:spLocks noGrp="1"/>
          </p:cNvSpPr>
          <p:nvPr>
            <p:ph type="sldNum" sz="quarter" idx="12"/>
          </p:nvPr>
        </p:nvSpPr>
        <p:spPr/>
        <p:txBody>
          <a:bodyPr/>
          <a:lstStyle/>
          <a:p>
            <a:pPr>
              <a:defRPr/>
            </a:pPr>
            <a:fld id="{3B21ED36-448F-411E-92B1-3CC51C382C38}" type="slidenum">
              <a:rPr lang="en-US" smtClean="0"/>
              <a:pPr>
                <a:defRPr/>
              </a:pPr>
              <a:t>33</a:t>
            </a:fld>
            <a:endParaRPr lang="en-US" dirty="0"/>
          </a:p>
        </p:txBody>
      </p:sp>
    </p:spTree>
    <p:extLst>
      <p:ext uri="{BB962C8B-B14F-4D97-AF65-F5344CB8AC3E}">
        <p14:creationId xmlns:p14="http://schemas.microsoft.com/office/powerpoint/2010/main" val="5617739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685800"/>
            <a:ext cx="8229600" cy="1143000"/>
          </a:xfrm>
        </p:spPr>
        <p:txBody>
          <a:bodyPr/>
          <a:lstStyle/>
          <a:p>
            <a:pPr algn="ctr"/>
            <a:r>
              <a:rPr lang="en-US" dirty="0"/>
              <a:t>Prosecutorial Misconduct</a:t>
            </a:r>
          </a:p>
        </p:txBody>
      </p:sp>
      <p:sp>
        <p:nvSpPr>
          <p:cNvPr id="3" name="Content Placeholder 2"/>
          <p:cNvSpPr>
            <a:spLocks noGrp="1"/>
          </p:cNvSpPr>
          <p:nvPr>
            <p:ph idx="1"/>
          </p:nvPr>
        </p:nvSpPr>
        <p:spPr>
          <a:xfrm>
            <a:off x="457200" y="1828800"/>
            <a:ext cx="8229600" cy="3992563"/>
          </a:xfrm>
        </p:spPr>
        <p:txBody>
          <a:bodyPr>
            <a:noAutofit/>
          </a:bodyPr>
          <a:lstStyle/>
          <a:p>
            <a:pPr>
              <a:buClrTx/>
              <a:buFont typeface="Arial" panose="020B0604020202020204" pitchFamily="34" charset="0"/>
              <a:buChar char="•"/>
            </a:pPr>
            <a:r>
              <a:rPr lang="en-US" sz="2200" dirty="0"/>
              <a:t>Gershman (2001)</a:t>
            </a:r>
          </a:p>
          <a:p>
            <a:pPr lvl="1">
              <a:buClrTx/>
            </a:pPr>
            <a:r>
              <a:rPr lang="en-US" sz="2200" dirty="0"/>
              <a:t>Identifies misleading types of prosecutorial misconduct as including</a:t>
            </a:r>
          </a:p>
          <a:p>
            <a:pPr lvl="2">
              <a:buClrTx/>
            </a:pPr>
            <a:r>
              <a:rPr lang="en-US" sz="2200" dirty="0"/>
              <a:t>Attempts to place in jurors’ minds innuendo damaging and prejudicial to defendant </a:t>
            </a:r>
          </a:p>
          <a:p>
            <a:pPr lvl="2">
              <a:buClrTx/>
            </a:pPr>
            <a:r>
              <a:rPr lang="en-US" sz="2200" dirty="0"/>
              <a:t>Allusions to expert testimony casting doubt on the defense witness’s credibility</a:t>
            </a:r>
          </a:p>
          <a:p>
            <a:pPr lvl="2">
              <a:buClrTx/>
            </a:pPr>
            <a:r>
              <a:rPr lang="en-US" sz="2200" dirty="0"/>
              <a:t>Attempts to enhance witness’s credibility by referring to willingness to take the polygraph test</a:t>
            </a:r>
          </a:p>
          <a:p>
            <a:pPr lvl="2">
              <a:buClrTx/>
            </a:pPr>
            <a:r>
              <a:rPr lang="en-US" sz="2200" dirty="0"/>
              <a:t>Comments and questions suggesting the defendant’s reliance upon constitutional rights establishes evidence of guilt</a:t>
            </a:r>
          </a:p>
        </p:txBody>
      </p:sp>
      <p:sp>
        <p:nvSpPr>
          <p:cNvPr id="5" name="TextBox 1"/>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dirty="0">
                <a:solidFill>
                  <a:schemeClr val="bg1"/>
                </a:solidFill>
              </a:rPr>
              <a:t>Banks, Criminal Justice Ethics. © 2017, SAGE Publications.</a:t>
            </a:r>
          </a:p>
        </p:txBody>
      </p:sp>
      <p:sp>
        <p:nvSpPr>
          <p:cNvPr id="6" name="Slide Number Placeholder 5">
            <a:extLst>
              <a:ext uri="{FF2B5EF4-FFF2-40B4-BE49-F238E27FC236}">
                <a16:creationId xmlns:a16="http://schemas.microsoft.com/office/drawing/2014/main" id="{1EBEE351-D0D5-46F0-A415-9648943C56D3}"/>
              </a:ext>
            </a:extLst>
          </p:cNvPr>
          <p:cNvSpPr>
            <a:spLocks noGrp="1"/>
          </p:cNvSpPr>
          <p:nvPr>
            <p:ph type="sldNum" sz="quarter" idx="12"/>
          </p:nvPr>
        </p:nvSpPr>
        <p:spPr/>
        <p:txBody>
          <a:bodyPr/>
          <a:lstStyle/>
          <a:p>
            <a:pPr>
              <a:defRPr/>
            </a:pPr>
            <a:fld id="{3B21ED36-448F-411E-92B1-3CC51C382C38}" type="slidenum">
              <a:rPr lang="en-US" smtClean="0"/>
              <a:pPr>
                <a:defRPr/>
              </a:pPr>
              <a:t>34</a:t>
            </a:fld>
            <a:endParaRPr lang="en-US" dirty="0"/>
          </a:p>
        </p:txBody>
      </p:sp>
    </p:spTree>
    <p:extLst>
      <p:ext uri="{BB962C8B-B14F-4D97-AF65-F5344CB8AC3E}">
        <p14:creationId xmlns:p14="http://schemas.microsoft.com/office/powerpoint/2010/main" val="21965308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Prosecutorial Misconduct</a:t>
            </a:r>
          </a:p>
        </p:txBody>
      </p:sp>
      <p:sp>
        <p:nvSpPr>
          <p:cNvPr id="3" name="Content Placeholder 2"/>
          <p:cNvSpPr>
            <a:spLocks noGrp="1"/>
          </p:cNvSpPr>
          <p:nvPr>
            <p:ph idx="1"/>
          </p:nvPr>
        </p:nvSpPr>
        <p:spPr>
          <a:xfrm>
            <a:off x="457200" y="1828800"/>
            <a:ext cx="8229600" cy="4297363"/>
          </a:xfrm>
        </p:spPr>
        <p:txBody>
          <a:bodyPr>
            <a:normAutofit lnSpcReduction="10000"/>
          </a:bodyPr>
          <a:lstStyle/>
          <a:p>
            <a:pPr>
              <a:lnSpc>
                <a:spcPct val="90000"/>
              </a:lnSpc>
              <a:buClrTx/>
              <a:buFont typeface="Arial" panose="020B0604020202020204" pitchFamily="34" charset="0"/>
              <a:buChar char="•"/>
            </a:pPr>
            <a:r>
              <a:rPr lang="en-US" dirty="0"/>
              <a:t>Gershman (1986)</a:t>
            </a:r>
          </a:p>
          <a:p>
            <a:pPr lvl="1">
              <a:lnSpc>
                <a:spcPct val="90000"/>
              </a:lnSpc>
              <a:buClrTx/>
            </a:pPr>
            <a:r>
              <a:rPr lang="en-US" dirty="0"/>
              <a:t>Also argues that misconduct continues to exist because penalties imposed are absent or inadequate</a:t>
            </a:r>
          </a:p>
          <a:p>
            <a:pPr>
              <a:lnSpc>
                <a:spcPct val="90000"/>
              </a:lnSpc>
              <a:buClrTx/>
              <a:buFont typeface="Arial" panose="020B0604020202020204" pitchFamily="34" charset="0"/>
              <a:buChar char="•"/>
            </a:pPr>
            <a:r>
              <a:rPr lang="en-US" dirty="0"/>
              <a:t>Prosecutors might aim to ensure justice and, believing most defendants are guilty, may feel compelled to avoid problems that may lead to not-guilty verdict.</a:t>
            </a:r>
          </a:p>
          <a:p>
            <a:pPr>
              <a:lnSpc>
                <a:spcPct val="90000"/>
              </a:lnSpc>
              <a:buClrTx/>
              <a:buFont typeface="Arial" panose="020B0604020202020204" pitchFamily="34" charset="0"/>
              <a:buChar char="•"/>
            </a:pPr>
            <a:r>
              <a:rPr lang="en-US" dirty="0"/>
              <a:t>Commentators also point out that the supreme court has been reluctant to control prosecutorial misconduct (Fisher, 1988). </a:t>
            </a:r>
          </a:p>
          <a:p>
            <a:pPr>
              <a:lnSpc>
                <a:spcPct val="90000"/>
              </a:lnSpc>
              <a:buClrTx/>
              <a:buFont typeface="Arial" panose="020B0604020202020204" pitchFamily="34" charset="0"/>
              <a:buChar char="•"/>
            </a:pPr>
            <a:r>
              <a:rPr lang="en-US" dirty="0" err="1"/>
              <a:t>Gershman</a:t>
            </a:r>
            <a:r>
              <a:rPr lang="en-US" dirty="0"/>
              <a:t> (1987)</a:t>
            </a:r>
          </a:p>
          <a:p>
            <a:pPr lvl="1">
              <a:lnSpc>
                <a:spcPct val="90000"/>
              </a:lnSpc>
            </a:pPr>
            <a:r>
              <a:rPr lang="en-US" dirty="0"/>
              <a:t>Contends that the court has refused to identify ethical standards and encourages “prosecutorial overreaching” </a:t>
            </a:r>
          </a:p>
          <a:p>
            <a:endParaRPr lang="en-US" sz="2000" dirty="0"/>
          </a:p>
        </p:txBody>
      </p:sp>
      <p:sp>
        <p:nvSpPr>
          <p:cNvPr id="4" name="TextBox 1"/>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dirty="0">
                <a:solidFill>
                  <a:schemeClr val="bg1"/>
                </a:solidFill>
              </a:rPr>
              <a:t>Banks, Criminal Justice Ethics. © 2017, SAGE Publications.</a:t>
            </a:r>
          </a:p>
        </p:txBody>
      </p:sp>
      <p:sp>
        <p:nvSpPr>
          <p:cNvPr id="6" name="Slide Number Placeholder 5">
            <a:extLst>
              <a:ext uri="{FF2B5EF4-FFF2-40B4-BE49-F238E27FC236}">
                <a16:creationId xmlns:a16="http://schemas.microsoft.com/office/drawing/2014/main" id="{3D89EDFD-95DD-43C9-8269-94438A19EEAF}"/>
              </a:ext>
            </a:extLst>
          </p:cNvPr>
          <p:cNvSpPr>
            <a:spLocks noGrp="1"/>
          </p:cNvSpPr>
          <p:nvPr>
            <p:ph type="sldNum" sz="quarter" idx="12"/>
          </p:nvPr>
        </p:nvSpPr>
        <p:spPr/>
        <p:txBody>
          <a:bodyPr/>
          <a:lstStyle/>
          <a:p>
            <a:pPr>
              <a:defRPr/>
            </a:pPr>
            <a:fld id="{3B21ED36-448F-411E-92B1-3CC51C382C38}" type="slidenum">
              <a:rPr lang="en-US" smtClean="0"/>
              <a:pPr>
                <a:defRPr/>
              </a:pPr>
              <a:t>35</a:t>
            </a:fld>
            <a:endParaRPr lang="en-US" dirty="0"/>
          </a:p>
        </p:txBody>
      </p:sp>
    </p:spTree>
    <p:extLst>
      <p:ext uri="{BB962C8B-B14F-4D97-AF65-F5344CB8AC3E}">
        <p14:creationId xmlns:p14="http://schemas.microsoft.com/office/powerpoint/2010/main" val="36318390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Prosecutorial Misconduct</a:t>
            </a:r>
          </a:p>
        </p:txBody>
      </p:sp>
      <p:sp>
        <p:nvSpPr>
          <p:cNvPr id="3" name="Content Placeholder 2"/>
          <p:cNvSpPr>
            <a:spLocks noGrp="1"/>
          </p:cNvSpPr>
          <p:nvPr>
            <p:ph idx="1"/>
          </p:nvPr>
        </p:nvSpPr>
        <p:spPr>
          <a:xfrm>
            <a:off x="228600" y="1828800"/>
            <a:ext cx="8686800" cy="4419600"/>
          </a:xfrm>
        </p:spPr>
        <p:txBody>
          <a:bodyPr>
            <a:normAutofit/>
          </a:bodyPr>
          <a:lstStyle/>
          <a:p>
            <a:pPr>
              <a:buClrTx/>
              <a:buFont typeface="Arial" panose="020B0604020202020204" pitchFamily="34" charset="0"/>
              <a:buChar char="•"/>
            </a:pPr>
            <a:r>
              <a:rPr lang="en-US" dirty="0"/>
              <a:t>State bar associations and disciplinary bodies are empowered to sanction misconduct but do so infrequently.</a:t>
            </a:r>
          </a:p>
          <a:p>
            <a:pPr>
              <a:buClrTx/>
              <a:buFont typeface="Arial" panose="020B0604020202020204" pitchFamily="34" charset="0"/>
              <a:buChar char="•"/>
            </a:pPr>
            <a:r>
              <a:rPr lang="en-US" dirty="0"/>
              <a:t>Model Rule 3.6</a:t>
            </a:r>
          </a:p>
          <a:p>
            <a:pPr lvl="1">
              <a:buClrTx/>
            </a:pPr>
            <a:r>
              <a:rPr lang="en-US" dirty="0"/>
              <a:t>Forbids making specific kinds of statements out of court that might prejudice a criminal trial</a:t>
            </a:r>
          </a:p>
          <a:p>
            <a:pPr lvl="1">
              <a:buClrTx/>
            </a:pPr>
            <a:r>
              <a:rPr lang="en-US" dirty="0"/>
              <a:t>Includes an exception for necessary statements</a:t>
            </a:r>
          </a:p>
        </p:txBody>
      </p:sp>
      <p:sp>
        <p:nvSpPr>
          <p:cNvPr id="4" name="TextBox 1"/>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dirty="0">
                <a:solidFill>
                  <a:schemeClr val="bg1"/>
                </a:solidFill>
              </a:rPr>
              <a:t>Banks, Criminal Justice Ethics. © 2017, SAGE Publications.</a:t>
            </a:r>
          </a:p>
        </p:txBody>
      </p:sp>
      <p:sp>
        <p:nvSpPr>
          <p:cNvPr id="6" name="Slide Number Placeholder 5">
            <a:extLst>
              <a:ext uri="{FF2B5EF4-FFF2-40B4-BE49-F238E27FC236}">
                <a16:creationId xmlns:a16="http://schemas.microsoft.com/office/drawing/2014/main" id="{B4659AD4-8CCA-4887-8EBF-0A606B99D739}"/>
              </a:ext>
            </a:extLst>
          </p:cNvPr>
          <p:cNvSpPr>
            <a:spLocks noGrp="1"/>
          </p:cNvSpPr>
          <p:nvPr>
            <p:ph type="sldNum" sz="quarter" idx="12"/>
          </p:nvPr>
        </p:nvSpPr>
        <p:spPr/>
        <p:txBody>
          <a:bodyPr/>
          <a:lstStyle/>
          <a:p>
            <a:pPr>
              <a:defRPr/>
            </a:pPr>
            <a:fld id="{3B21ED36-448F-411E-92B1-3CC51C382C38}" type="slidenum">
              <a:rPr lang="en-US" smtClean="0"/>
              <a:pPr>
                <a:defRPr/>
              </a:pPr>
              <a:t>36</a:t>
            </a:fld>
            <a:endParaRPr lang="en-US" dirty="0"/>
          </a:p>
        </p:txBody>
      </p:sp>
    </p:spTree>
    <p:extLst>
      <p:ext uri="{BB962C8B-B14F-4D97-AF65-F5344CB8AC3E}">
        <p14:creationId xmlns:p14="http://schemas.microsoft.com/office/powerpoint/2010/main" val="6709224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Prosecutorial Misconduct</a:t>
            </a:r>
          </a:p>
        </p:txBody>
      </p:sp>
      <p:sp>
        <p:nvSpPr>
          <p:cNvPr id="4" name="Content Placeholder 3"/>
          <p:cNvSpPr>
            <a:spLocks noGrp="1"/>
          </p:cNvSpPr>
          <p:nvPr>
            <p:ph idx="1"/>
          </p:nvPr>
        </p:nvSpPr>
        <p:spPr/>
        <p:txBody>
          <a:bodyPr/>
          <a:lstStyle/>
          <a:p>
            <a:r>
              <a:rPr lang="en-US" dirty="0"/>
              <a:t>Deferred sentencing</a:t>
            </a:r>
          </a:p>
          <a:p>
            <a:pPr lvl="1">
              <a:buClrTx/>
            </a:pPr>
            <a:r>
              <a:rPr lang="en-US" dirty="0"/>
              <a:t>When the prosecutor delays sentencing of a witness who has plead guilty but will not be sentenced until a testimony is given against another defendant</a:t>
            </a:r>
          </a:p>
          <a:p>
            <a:pPr lvl="1">
              <a:buClrTx/>
            </a:pPr>
            <a:r>
              <a:rPr lang="en-US" dirty="0"/>
              <a:t>Is also not allowed</a:t>
            </a:r>
          </a:p>
          <a:p>
            <a:pPr lvl="1">
              <a:buClrTx/>
            </a:pPr>
            <a:r>
              <a:rPr lang="en-US" dirty="0"/>
              <a:t>Can be considered witness coercion</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37</a:t>
            </a:fld>
            <a:endParaRPr lang="en-US"/>
          </a:p>
        </p:txBody>
      </p:sp>
    </p:spTree>
    <p:extLst>
      <p:ext uri="{BB962C8B-B14F-4D97-AF65-F5344CB8AC3E}">
        <p14:creationId xmlns:p14="http://schemas.microsoft.com/office/powerpoint/2010/main" val="24199580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Controlling Prosecutorial Misconduct</a:t>
            </a:r>
          </a:p>
        </p:txBody>
      </p:sp>
      <p:sp>
        <p:nvSpPr>
          <p:cNvPr id="3" name="Content Placeholder 2"/>
          <p:cNvSpPr>
            <a:spLocks noGrp="1"/>
          </p:cNvSpPr>
          <p:nvPr>
            <p:ph idx="1"/>
          </p:nvPr>
        </p:nvSpPr>
        <p:spPr>
          <a:xfrm>
            <a:off x="228600" y="1828800"/>
            <a:ext cx="8686800" cy="4419600"/>
          </a:xfrm>
        </p:spPr>
        <p:txBody>
          <a:bodyPr>
            <a:normAutofit/>
          </a:bodyPr>
          <a:lstStyle/>
          <a:p>
            <a:pPr>
              <a:buClrTx/>
              <a:buFont typeface="Arial" panose="020B0604020202020204" pitchFamily="34" charset="0"/>
              <a:buChar char="•"/>
            </a:pPr>
            <a:r>
              <a:rPr lang="en-US" sz="2200" dirty="0"/>
              <a:t>Some prosecutors offices have created internal programs to evaluate their practices and policies</a:t>
            </a:r>
          </a:p>
          <a:p>
            <a:pPr lvl="1"/>
            <a:r>
              <a:rPr lang="en-US" sz="2200" dirty="0"/>
              <a:t>To prevent mistakes and misconduct, they created best practices committees and conviction integrity units</a:t>
            </a:r>
          </a:p>
          <a:p>
            <a:pPr lvl="2"/>
            <a:r>
              <a:rPr lang="en-US" sz="2200" dirty="0"/>
              <a:t>These units focus on wrongful conviction claims and investigate letters from inmates, lawyers, and organizations focused on wrongful convictions</a:t>
            </a:r>
          </a:p>
          <a:p>
            <a:pPr lvl="2"/>
            <a:r>
              <a:rPr lang="en-US" sz="2200" dirty="0"/>
              <a:t>Such units have called for the exoneration of 90 people from 2003 to 2014</a:t>
            </a:r>
          </a:p>
          <a:p>
            <a:pPr lvl="1"/>
            <a:r>
              <a:rPr lang="en-US" sz="2200" dirty="0"/>
              <a:t>Best practices committees operate at the state level for all prosecutors in each state with such programs</a:t>
            </a:r>
          </a:p>
        </p:txBody>
      </p:sp>
      <p:sp>
        <p:nvSpPr>
          <p:cNvPr id="4" name="TextBox 1"/>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dirty="0">
                <a:solidFill>
                  <a:schemeClr val="bg1"/>
                </a:solidFill>
              </a:rPr>
              <a:t>Banks, Criminal Justice Ethics. © 2017, SAGE Publications.</a:t>
            </a:r>
          </a:p>
        </p:txBody>
      </p:sp>
      <p:sp>
        <p:nvSpPr>
          <p:cNvPr id="6" name="Slide Number Placeholder 5">
            <a:extLst>
              <a:ext uri="{FF2B5EF4-FFF2-40B4-BE49-F238E27FC236}">
                <a16:creationId xmlns:a16="http://schemas.microsoft.com/office/drawing/2014/main" id="{B4659AD4-8CCA-4887-8EBF-0A606B99D739}"/>
              </a:ext>
            </a:extLst>
          </p:cNvPr>
          <p:cNvSpPr>
            <a:spLocks noGrp="1"/>
          </p:cNvSpPr>
          <p:nvPr>
            <p:ph type="sldNum" sz="quarter" idx="12"/>
          </p:nvPr>
        </p:nvSpPr>
        <p:spPr/>
        <p:txBody>
          <a:bodyPr/>
          <a:lstStyle/>
          <a:p>
            <a:pPr>
              <a:defRPr/>
            </a:pPr>
            <a:fld id="{3B21ED36-448F-411E-92B1-3CC51C382C38}" type="slidenum">
              <a:rPr lang="en-US" smtClean="0"/>
              <a:pPr>
                <a:defRPr/>
              </a:pPr>
              <a:t>38</a:t>
            </a:fld>
            <a:endParaRPr lang="en-US" dirty="0"/>
          </a:p>
        </p:txBody>
      </p:sp>
    </p:spTree>
    <p:extLst>
      <p:ext uri="{BB962C8B-B14F-4D97-AF65-F5344CB8AC3E}">
        <p14:creationId xmlns:p14="http://schemas.microsoft.com/office/powerpoint/2010/main" val="14541369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Judicial Ethics</a:t>
            </a:r>
          </a:p>
        </p:txBody>
      </p:sp>
      <p:sp>
        <p:nvSpPr>
          <p:cNvPr id="3" name="Content Placeholder 2"/>
          <p:cNvSpPr>
            <a:spLocks noGrp="1"/>
          </p:cNvSpPr>
          <p:nvPr>
            <p:ph idx="1"/>
          </p:nvPr>
        </p:nvSpPr>
        <p:spPr>
          <a:xfrm>
            <a:off x="457200" y="1828800"/>
            <a:ext cx="8229600" cy="4297363"/>
          </a:xfrm>
        </p:spPr>
        <p:txBody>
          <a:bodyPr>
            <a:noAutofit/>
          </a:bodyPr>
          <a:lstStyle/>
          <a:p>
            <a:pPr>
              <a:lnSpc>
                <a:spcPct val="90000"/>
              </a:lnSpc>
              <a:buClrTx/>
              <a:buFont typeface="Arial" panose="020B0604020202020204" pitchFamily="34" charset="0"/>
              <a:buChar char="•"/>
            </a:pPr>
            <a:r>
              <a:rPr lang="en-US" dirty="0"/>
              <a:t>Judges are held to higher standards of law than lawyers or others not invested with the public trust</a:t>
            </a:r>
          </a:p>
          <a:p>
            <a:pPr>
              <a:lnSpc>
                <a:spcPct val="90000"/>
              </a:lnSpc>
              <a:buClrTx/>
              <a:buFont typeface="Arial" panose="020B0604020202020204" pitchFamily="34" charset="0"/>
              <a:buChar char="•"/>
            </a:pPr>
            <a:r>
              <a:rPr lang="en-US" dirty="0"/>
              <a:t>In 1990, ABA adopted the Model Code of Judicial Conduct that establishes standards for ethical conduct by judges</a:t>
            </a:r>
          </a:p>
          <a:p>
            <a:pPr lvl="1">
              <a:lnSpc>
                <a:spcPct val="90000"/>
              </a:lnSpc>
              <a:buClrTx/>
            </a:pPr>
            <a:r>
              <a:rPr lang="en-US" dirty="0"/>
              <a:t>Not intended as an exhaustive guide</a:t>
            </a:r>
          </a:p>
          <a:p>
            <a:pPr>
              <a:lnSpc>
                <a:spcPct val="90000"/>
              </a:lnSpc>
            </a:pPr>
            <a:endParaRPr lang="en-US" sz="2000" dirty="0"/>
          </a:p>
        </p:txBody>
      </p:sp>
      <p:sp>
        <p:nvSpPr>
          <p:cNvPr id="4" name="TextBox 1"/>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dirty="0">
                <a:solidFill>
                  <a:schemeClr val="bg1"/>
                </a:solidFill>
              </a:rPr>
              <a:t>Banks, Criminal Justice Ethics. © 2017, SAGE Publications.</a:t>
            </a:r>
          </a:p>
        </p:txBody>
      </p:sp>
      <p:sp>
        <p:nvSpPr>
          <p:cNvPr id="6" name="Slide Number Placeholder 5">
            <a:extLst>
              <a:ext uri="{FF2B5EF4-FFF2-40B4-BE49-F238E27FC236}">
                <a16:creationId xmlns:a16="http://schemas.microsoft.com/office/drawing/2014/main" id="{9E0FB492-603C-4B07-A16A-E0EE288E12F8}"/>
              </a:ext>
            </a:extLst>
          </p:cNvPr>
          <p:cNvSpPr>
            <a:spLocks noGrp="1"/>
          </p:cNvSpPr>
          <p:nvPr>
            <p:ph type="sldNum" sz="quarter" idx="12"/>
          </p:nvPr>
        </p:nvSpPr>
        <p:spPr/>
        <p:txBody>
          <a:bodyPr/>
          <a:lstStyle/>
          <a:p>
            <a:pPr>
              <a:defRPr/>
            </a:pPr>
            <a:fld id="{3B21ED36-448F-411E-92B1-3CC51C382C38}" type="slidenum">
              <a:rPr lang="en-US" smtClean="0"/>
              <a:pPr>
                <a:defRPr/>
              </a:pPr>
              <a:t>39</a:t>
            </a:fld>
            <a:endParaRPr lang="en-US" dirty="0"/>
          </a:p>
        </p:txBody>
      </p:sp>
    </p:spTree>
    <p:extLst>
      <p:ext uri="{BB962C8B-B14F-4D97-AF65-F5344CB8AC3E}">
        <p14:creationId xmlns:p14="http://schemas.microsoft.com/office/powerpoint/2010/main" val="2819151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The Nature of Professional Ethics</a:t>
            </a:r>
          </a:p>
        </p:txBody>
      </p:sp>
      <p:sp>
        <p:nvSpPr>
          <p:cNvPr id="3" name="Content Placeholder 2"/>
          <p:cNvSpPr>
            <a:spLocks noGrp="1"/>
          </p:cNvSpPr>
          <p:nvPr>
            <p:ph idx="1"/>
          </p:nvPr>
        </p:nvSpPr>
        <p:spPr/>
        <p:txBody>
          <a:bodyPr/>
          <a:lstStyle/>
          <a:p>
            <a:pPr>
              <a:buClrTx/>
              <a:buFont typeface="Arial" panose="020B0604020202020204" pitchFamily="34" charset="0"/>
              <a:buChar char="•"/>
            </a:pPr>
            <a:r>
              <a:rPr lang="en-US" dirty="0"/>
              <a:t>Discussions of a lawyer’s role often stress pursuit of justice as the central purpose.</a:t>
            </a:r>
          </a:p>
          <a:p>
            <a:pPr>
              <a:buClrTx/>
              <a:buFont typeface="Arial" panose="020B0604020202020204" pitchFamily="34" charset="0"/>
              <a:buChar char="•"/>
            </a:pPr>
            <a:r>
              <a:rPr lang="en-US" dirty="0"/>
              <a:t>Lawyer’s objectives derived from </a:t>
            </a:r>
            <a:r>
              <a:rPr lang="en-US" i="1" dirty="0"/>
              <a:t>adversarial system </a:t>
            </a:r>
            <a:r>
              <a:rPr lang="en-US" dirty="0"/>
              <a:t>that equates justice with protection of rights</a:t>
            </a:r>
          </a:p>
          <a:p>
            <a:pPr lvl="1">
              <a:buClrTx/>
            </a:pPr>
            <a:r>
              <a:rPr lang="en-US" dirty="0"/>
              <a:t>The principal of partisanship</a:t>
            </a:r>
          </a:p>
          <a:p>
            <a:pPr lvl="1">
              <a:buClrTx/>
            </a:pPr>
            <a:r>
              <a:rPr lang="en-US" dirty="0"/>
              <a:t>The principle of neutrality</a:t>
            </a:r>
          </a:p>
          <a:p>
            <a:pPr>
              <a:buNone/>
            </a:pPr>
            <a:endParaRPr lang="en-US" dirty="0"/>
          </a:p>
        </p:txBody>
      </p:sp>
      <p:sp>
        <p:nvSpPr>
          <p:cNvPr id="4" name="TextBox 1"/>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dirty="0">
                <a:solidFill>
                  <a:schemeClr val="bg1"/>
                </a:solidFill>
              </a:rPr>
              <a:t>Banks, Criminal Justice Ethics. © 2017, SAGE Publications.</a:t>
            </a:r>
          </a:p>
        </p:txBody>
      </p:sp>
      <p:sp>
        <p:nvSpPr>
          <p:cNvPr id="6" name="Slide Number Placeholder 5">
            <a:extLst>
              <a:ext uri="{FF2B5EF4-FFF2-40B4-BE49-F238E27FC236}">
                <a16:creationId xmlns:a16="http://schemas.microsoft.com/office/drawing/2014/main" id="{71A42CB1-F9D9-432C-96A9-CA9585C5C881}"/>
              </a:ext>
            </a:extLst>
          </p:cNvPr>
          <p:cNvSpPr>
            <a:spLocks noGrp="1"/>
          </p:cNvSpPr>
          <p:nvPr>
            <p:ph type="sldNum" sz="quarter" idx="12"/>
          </p:nvPr>
        </p:nvSpPr>
        <p:spPr/>
        <p:txBody>
          <a:bodyPr/>
          <a:lstStyle/>
          <a:p>
            <a:pPr>
              <a:defRPr/>
            </a:pPr>
            <a:fld id="{3B21ED36-448F-411E-92B1-3CC51C382C38}" type="slidenum">
              <a:rPr lang="en-US" smtClean="0"/>
              <a:pPr>
                <a:defRPr/>
              </a:pPr>
              <a:t>4</a:t>
            </a:fld>
            <a:endParaRPr lang="en-US" dirty="0"/>
          </a:p>
        </p:txBody>
      </p:sp>
    </p:spTree>
    <p:extLst>
      <p:ext uri="{BB962C8B-B14F-4D97-AF65-F5344CB8AC3E}">
        <p14:creationId xmlns:p14="http://schemas.microsoft.com/office/powerpoint/2010/main" val="31230902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Judicial Ethics</a:t>
            </a:r>
          </a:p>
        </p:txBody>
      </p:sp>
      <p:sp>
        <p:nvSpPr>
          <p:cNvPr id="4" name="Content Placeholder 3"/>
          <p:cNvSpPr>
            <a:spLocks noGrp="1"/>
          </p:cNvSpPr>
          <p:nvPr>
            <p:ph idx="1"/>
          </p:nvPr>
        </p:nvSpPr>
        <p:spPr/>
        <p:txBody>
          <a:bodyPr/>
          <a:lstStyle/>
          <a:p>
            <a:pPr>
              <a:lnSpc>
                <a:spcPct val="90000"/>
              </a:lnSpc>
            </a:pPr>
            <a:r>
              <a:rPr lang="en-US" dirty="0"/>
              <a:t>Judges must be faithful to the law</a:t>
            </a:r>
          </a:p>
          <a:p>
            <a:pPr lvl="1">
              <a:lnSpc>
                <a:spcPct val="90000"/>
              </a:lnSpc>
              <a:buClrTx/>
            </a:pPr>
            <a:r>
              <a:rPr lang="en-US" dirty="0"/>
              <a:t>Not be swayed by partisan interests</a:t>
            </a:r>
          </a:p>
          <a:p>
            <a:pPr>
              <a:lnSpc>
                <a:spcPct val="90000"/>
              </a:lnSpc>
            </a:pPr>
            <a:r>
              <a:rPr lang="en-US" dirty="0"/>
              <a:t>Some judges elected through partisan or nonpartisan elections</a:t>
            </a:r>
          </a:p>
          <a:p>
            <a:pPr lvl="1">
              <a:lnSpc>
                <a:spcPct val="90000"/>
              </a:lnSpc>
              <a:buClrTx/>
            </a:pPr>
            <a:r>
              <a:rPr lang="en-US" dirty="0"/>
              <a:t>Partisan election</a:t>
            </a:r>
          </a:p>
          <a:p>
            <a:pPr lvl="2">
              <a:lnSpc>
                <a:spcPct val="90000"/>
              </a:lnSpc>
              <a:buClrTx/>
            </a:pPr>
            <a:r>
              <a:rPr lang="en-US" dirty="0"/>
              <a:t>Judicial candidates nominated through conventions or primaries</a:t>
            </a:r>
          </a:p>
          <a:p>
            <a:pPr lvl="1">
              <a:lnSpc>
                <a:spcPct val="90000"/>
              </a:lnSpc>
              <a:buClrTx/>
            </a:pPr>
            <a:r>
              <a:rPr lang="en-US" dirty="0"/>
              <a:t>Nonpartisan election</a:t>
            </a:r>
          </a:p>
          <a:p>
            <a:pPr lvl="2">
              <a:lnSpc>
                <a:spcPct val="90000"/>
              </a:lnSpc>
              <a:buClrTx/>
            </a:pPr>
            <a:r>
              <a:rPr lang="en-US" dirty="0"/>
              <a:t>Does not provide a candidate’s political party on ballot</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40</a:t>
            </a:fld>
            <a:endParaRPr lang="en-US"/>
          </a:p>
        </p:txBody>
      </p:sp>
    </p:spTree>
    <p:extLst>
      <p:ext uri="{BB962C8B-B14F-4D97-AF65-F5344CB8AC3E}">
        <p14:creationId xmlns:p14="http://schemas.microsoft.com/office/powerpoint/2010/main" val="7975496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Judicial Elections</a:t>
            </a:r>
          </a:p>
        </p:txBody>
      </p:sp>
      <p:sp>
        <p:nvSpPr>
          <p:cNvPr id="3" name="Content Placeholder 2"/>
          <p:cNvSpPr>
            <a:spLocks noGrp="1"/>
          </p:cNvSpPr>
          <p:nvPr>
            <p:ph idx="1"/>
          </p:nvPr>
        </p:nvSpPr>
        <p:spPr/>
        <p:txBody>
          <a:bodyPr>
            <a:normAutofit fontScale="92500" lnSpcReduction="10000"/>
          </a:bodyPr>
          <a:lstStyle/>
          <a:p>
            <a:pPr>
              <a:buClrTx/>
              <a:buFont typeface="Arial" panose="020B0604020202020204" pitchFamily="34" charset="0"/>
              <a:buChar char="•"/>
            </a:pPr>
            <a:r>
              <a:rPr lang="en-US" dirty="0"/>
              <a:t>Those critical of partisan elections argue that</a:t>
            </a:r>
          </a:p>
          <a:p>
            <a:pPr lvl="1">
              <a:buClrTx/>
            </a:pPr>
            <a:r>
              <a:rPr lang="en-US" dirty="0"/>
              <a:t>Voters generally have no knowledge of candidates’ qualifications and are not competent to assess qualifications.</a:t>
            </a:r>
          </a:p>
          <a:p>
            <a:pPr lvl="1">
              <a:buClrTx/>
            </a:pPr>
            <a:r>
              <a:rPr lang="en-US" dirty="0"/>
              <a:t>Successful candidates are likely to feel obligated to political leaders who selected them and those who contributed to campaign funds.</a:t>
            </a:r>
          </a:p>
          <a:p>
            <a:pPr lvl="1">
              <a:buClrTx/>
            </a:pPr>
            <a:r>
              <a:rPr lang="en-US" dirty="0"/>
              <a:t>Many otherwise qualified candidates are deterred from seeking office because of requirement to conduct political campaigns.</a:t>
            </a:r>
          </a:p>
          <a:p>
            <a:pPr lvl="1">
              <a:buClrTx/>
            </a:pPr>
            <a:r>
              <a:rPr lang="en-US" dirty="0"/>
              <a:t>Having to periodically seek re-election discourages many potentially worthwhile candidates.</a:t>
            </a:r>
          </a:p>
          <a:p>
            <a:pPr>
              <a:buNone/>
            </a:pPr>
            <a:endParaRPr lang="en-US" sz="2000" dirty="0"/>
          </a:p>
        </p:txBody>
      </p:sp>
      <p:sp>
        <p:nvSpPr>
          <p:cNvPr id="4" name="TextBox 1"/>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dirty="0">
                <a:solidFill>
                  <a:schemeClr val="bg1"/>
                </a:solidFill>
              </a:rPr>
              <a:t>Banks, Criminal Justice Ethics. © 2017, SAGE Publications.</a:t>
            </a:r>
          </a:p>
        </p:txBody>
      </p:sp>
      <p:sp>
        <p:nvSpPr>
          <p:cNvPr id="6" name="Slide Number Placeholder 5">
            <a:extLst>
              <a:ext uri="{FF2B5EF4-FFF2-40B4-BE49-F238E27FC236}">
                <a16:creationId xmlns:a16="http://schemas.microsoft.com/office/drawing/2014/main" id="{04AABA3F-2513-40EA-B2AD-2677014BB6F4}"/>
              </a:ext>
            </a:extLst>
          </p:cNvPr>
          <p:cNvSpPr>
            <a:spLocks noGrp="1"/>
          </p:cNvSpPr>
          <p:nvPr>
            <p:ph type="sldNum" sz="quarter" idx="12"/>
          </p:nvPr>
        </p:nvSpPr>
        <p:spPr/>
        <p:txBody>
          <a:bodyPr/>
          <a:lstStyle/>
          <a:p>
            <a:pPr>
              <a:defRPr/>
            </a:pPr>
            <a:fld id="{3B21ED36-448F-411E-92B1-3CC51C382C38}" type="slidenum">
              <a:rPr lang="en-US" smtClean="0"/>
              <a:pPr>
                <a:defRPr/>
              </a:pPr>
              <a:t>41</a:t>
            </a:fld>
            <a:endParaRPr lang="en-US" dirty="0"/>
          </a:p>
        </p:txBody>
      </p:sp>
    </p:spTree>
    <p:extLst>
      <p:ext uri="{BB962C8B-B14F-4D97-AF65-F5344CB8AC3E}">
        <p14:creationId xmlns:p14="http://schemas.microsoft.com/office/powerpoint/2010/main" val="36623716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Specific Ethical Rules Governing Judges</a:t>
            </a:r>
          </a:p>
        </p:txBody>
      </p:sp>
      <p:sp>
        <p:nvSpPr>
          <p:cNvPr id="3" name="Content Placeholder 2"/>
          <p:cNvSpPr>
            <a:spLocks noGrp="1"/>
          </p:cNvSpPr>
          <p:nvPr>
            <p:ph idx="1"/>
          </p:nvPr>
        </p:nvSpPr>
        <p:spPr>
          <a:xfrm>
            <a:off x="457200" y="1828800"/>
            <a:ext cx="8229600" cy="4572000"/>
          </a:xfrm>
        </p:spPr>
        <p:txBody>
          <a:bodyPr/>
          <a:lstStyle/>
          <a:p>
            <a:pPr>
              <a:lnSpc>
                <a:spcPct val="90000"/>
              </a:lnSpc>
              <a:buClrTx/>
              <a:buFont typeface="Arial" panose="020B0604020202020204" pitchFamily="34" charset="0"/>
              <a:buChar char="•"/>
            </a:pPr>
            <a:r>
              <a:rPr lang="en-US" sz="2400" dirty="0"/>
              <a:t>Judges are expected to excuse themselves in any case in which impartiality may be questioned.</a:t>
            </a:r>
          </a:p>
          <a:p>
            <a:pPr>
              <a:lnSpc>
                <a:spcPct val="90000"/>
              </a:lnSpc>
              <a:buClrTx/>
              <a:buFont typeface="Arial" panose="020B0604020202020204" pitchFamily="34" charset="0"/>
              <a:buChar char="•"/>
            </a:pPr>
            <a:r>
              <a:rPr lang="en-US" sz="2400" dirty="0"/>
              <a:t>Within the judge’s personal activities, he or she is not to behave in any way that will cast doubt on his or her impartiality.</a:t>
            </a:r>
          </a:p>
          <a:p>
            <a:pPr>
              <a:lnSpc>
                <a:spcPct val="90000"/>
              </a:lnSpc>
              <a:buClrTx/>
              <a:buFont typeface="Arial" panose="020B0604020202020204" pitchFamily="34" charset="0"/>
              <a:buChar char="•"/>
            </a:pPr>
            <a:r>
              <a:rPr lang="en-US" sz="2400" dirty="0"/>
              <a:t>Financially, the judge is not to engage in business and financial dealings that may be seen as exploiting the role as a judge, or to become involved in business relationships with lawyers or other persons likely to come before the court.</a:t>
            </a:r>
          </a:p>
          <a:p>
            <a:pPr>
              <a:lnSpc>
                <a:spcPct val="90000"/>
              </a:lnSpc>
              <a:buClrTx/>
              <a:buFont typeface="Arial" panose="020B0604020202020204" pitchFamily="34" charset="0"/>
              <a:buChar char="•"/>
            </a:pPr>
            <a:r>
              <a:rPr lang="en-US" sz="2400" dirty="0"/>
              <a:t>Finally, judges are not to criticize or commend decisions of any jury.</a:t>
            </a:r>
          </a:p>
          <a:p>
            <a:endParaRPr lang="en-US" dirty="0"/>
          </a:p>
        </p:txBody>
      </p:sp>
      <p:sp>
        <p:nvSpPr>
          <p:cNvPr id="4" name="TextBox 1"/>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dirty="0">
                <a:solidFill>
                  <a:schemeClr val="bg1"/>
                </a:solidFill>
              </a:rPr>
              <a:t>Banks, Criminal Justice Ethics. © 2017, SAGE Publications.</a:t>
            </a:r>
          </a:p>
        </p:txBody>
      </p:sp>
      <p:sp>
        <p:nvSpPr>
          <p:cNvPr id="6" name="Slide Number Placeholder 5">
            <a:extLst>
              <a:ext uri="{FF2B5EF4-FFF2-40B4-BE49-F238E27FC236}">
                <a16:creationId xmlns:a16="http://schemas.microsoft.com/office/drawing/2014/main" id="{9E5BB37C-3228-4C6E-A830-D6F549A46892}"/>
              </a:ext>
            </a:extLst>
          </p:cNvPr>
          <p:cNvSpPr>
            <a:spLocks noGrp="1"/>
          </p:cNvSpPr>
          <p:nvPr>
            <p:ph type="sldNum" sz="quarter" idx="12"/>
          </p:nvPr>
        </p:nvSpPr>
        <p:spPr/>
        <p:txBody>
          <a:bodyPr/>
          <a:lstStyle/>
          <a:p>
            <a:pPr>
              <a:defRPr/>
            </a:pPr>
            <a:fld id="{3B21ED36-448F-411E-92B1-3CC51C382C38}" type="slidenum">
              <a:rPr lang="en-US" smtClean="0"/>
              <a:pPr>
                <a:defRPr/>
              </a:pPr>
              <a:t>42</a:t>
            </a:fld>
            <a:endParaRPr lang="en-US" dirty="0"/>
          </a:p>
        </p:txBody>
      </p:sp>
    </p:spTree>
    <p:extLst>
      <p:ext uri="{BB962C8B-B14F-4D97-AF65-F5344CB8AC3E}">
        <p14:creationId xmlns:p14="http://schemas.microsoft.com/office/powerpoint/2010/main" val="16317190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Specific Ethical Rules Governing Judges</a:t>
            </a:r>
          </a:p>
        </p:txBody>
      </p:sp>
      <p:sp>
        <p:nvSpPr>
          <p:cNvPr id="3" name="Content Placeholder 2"/>
          <p:cNvSpPr>
            <a:spLocks noGrp="1"/>
          </p:cNvSpPr>
          <p:nvPr>
            <p:ph idx="1"/>
          </p:nvPr>
        </p:nvSpPr>
        <p:spPr>
          <a:xfrm>
            <a:off x="457200" y="1828800"/>
            <a:ext cx="8229600" cy="4572000"/>
          </a:xfrm>
        </p:spPr>
        <p:txBody>
          <a:bodyPr>
            <a:normAutofit/>
          </a:bodyPr>
          <a:lstStyle/>
          <a:p>
            <a:pPr>
              <a:lnSpc>
                <a:spcPct val="90000"/>
              </a:lnSpc>
              <a:buClrTx/>
              <a:buFont typeface="Arial" panose="020B0604020202020204" pitchFamily="34" charset="0"/>
              <a:buChar char="•"/>
            </a:pPr>
            <a:r>
              <a:rPr lang="en-US" dirty="0"/>
              <a:t>The popularity of social media poses new challenges for judicial ethics. State bars and the ABA provide some guidance on navigating social media issues:</a:t>
            </a:r>
          </a:p>
          <a:p>
            <a:pPr lvl="1"/>
            <a:r>
              <a:rPr lang="en-US" dirty="0"/>
              <a:t>Judges should not comment on pending cases on social media.</a:t>
            </a:r>
          </a:p>
          <a:p>
            <a:pPr lvl="1"/>
            <a:r>
              <a:rPr lang="en-US" dirty="0"/>
              <a:t>Judges should not conduct investigations on social media (like researching witnesses on Facebook).</a:t>
            </a:r>
          </a:p>
          <a:p>
            <a:pPr lvl="1"/>
            <a:r>
              <a:rPr lang="en-US" dirty="0"/>
              <a:t>Judges should carefully guard against using spoken or written language showing bias or prejudice on social media.</a:t>
            </a:r>
          </a:p>
          <a:p>
            <a:pPr lvl="1"/>
            <a:endParaRPr lang="en-US" dirty="0"/>
          </a:p>
          <a:p>
            <a:endParaRPr lang="en-US" sz="2000" dirty="0"/>
          </a:p>
        </p:txBody>
      </p:sp>
      <p:sp>
        <p:nvSpPr>
          <p:cNvPr id="4" name="TextBox 1"/>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dirty="0">
                <a:solidFill>
                  <a:schemeClr val="bg1"/>
                </a:solidFill>
              </a:rPr>
              <a:t>Banks, Criminal Justice Ethics. © 2017, SAGE Publications.</a:t>
            </a:r>
          </a:p>
        </p:txBody>
      </p:sp>
      <p:sp>
        <p:nvSpPr>
          <p:cNvPr id="6" name="Slide Number Placeholder 5">
            <a:extLst>
              <a:ext uri="{FF2B5EF4-FFF2-40B4-BE49-F238E27FC236}">
                <a16:creationId xmlns:a16="http://schemas.microsoft.com/office/drawing/2014/main" id="{9E5BB37C-3228-4C6E-A830-D6F549A46892}"/>
              </a:ext>
            </a:extLst>
          </p:cNvPr>
          <p:cNvSpPr>
            <a:spLocks noGrp="1"/>
          </p:cNvSpPr>
          <p:nvPr>
            <p:ph type="sldNum" sz="quarter" idx="12"/>
          </p:nvPr>
        </p:nvSpPr>
        <p:spPr/>
        <p:txBody>
          <a:bodyPr/>
          <a:lstStyle/>
          <a:p>
            <a:pPr>
              <a:defRPr/>
            </a:pPr>
            <a:fld id="{3B21ED36-448F-411E-92B1-3CC51C382C38}" type="slidenum">
              <a:rPr lang="en-US" smtClean="0"/>
              <a:pPr>
                <a:defRPr/>
              </a:pPr>
              <a:t>43</a:t>
            </a:fld>
            <a:endParaRPr lang="en-US" dirty="0"/>
          </a:p>
        </p:txBody>
      </p:sp>
    </p:spTree>
    <p:extLst>
      <p:ext uri="{BB962C8B-B14F-4D97-AF65-F5344CB8AC3E}">
        <p14:creationId xmlns:p14="http://schemas.microsoft.com/office/powerpoint/2010/main" val="22730985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Specific Ethical Rules Governing Judges</a:t>
            </a:r>
          </a:p>
        </p:txBody>
      </p:sp>
      <p:sp>
        <p:nvSpPr>
          <p:cNvPr id="4" name="Content Placeholder 3"/>
          <p:cNvSpPr>
            <a:spLocks noGrp="1"/>
          </p:cNvSpPr>
          <p:nvPr>
            <p:ph idx="1"/>
          </p:nvPr>
        </p:nvSpPr>
        <p:spPr/>
        <p:txBody>
          <a:bodyPr/>
          <a:lstStyle/>
          <a:p>
            <a:r>
              <a:rPr lang="en-US" dirty="0"/>
              <a:t>The popularity of social media poses new challenges for judicial ethics. State bars and the ABA provide some guidance on navigating social media issues:</a:t>
            </a:r>
          </a:p>
          <a:p>
            <a:pPr lvl="1"/>
            <a:r>
              <a:rPr lang="en-US" dirty="0"/>
              <a:t>Judges should monitor others’ comments appearing on their social media pages; some feel judges are responsible for all posted content.</a:t>
            </a:r>
          </a:p>
          <a:p>
            <a:pPr lvl="1"/>
            <a:r>
              <a:rPr lang="en-US" dirty="0"/>
              <a:t>Judges should refrain from “liking” pages and possibly even “friending" lawyers. </a:t>
            </a:r>
          </a:p>
          <a:p>
            <a:endParaRPr lang="en-US"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44</a:t>
            </a:fld>
            <a:endParaRPr lang="en-US"/>
          </a:p>
        </p:txBody>
      </p:sp>
    </p:spTree>
    <p:extLst>
      <p:ext uri="{BB962C8B-B14F-4D97-AF65-F5344CB8AC3E}">
        <p14:creationId xmlns:p14="http://schemas.microsoft.com/office/powerpoint/2010/main" val="25808524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078" y="615312"/>
            <a:ext cx="8229600" cy="1143000"/>
          </a:xfrm>
        </p:spPr>
        <p:txBody>
          <a:bodyPr/>
          <a:lstStyle/>
          <a:p>
            <a:pPr algn="ctr"/>
            <a:r>
              <a:rPr lang="en-US" dirty="0"/>
              <a:t>Chapter Summary</a:t>
            </a:r>
          </a:p>
        </p:txBody>
      </p:sp>
      <p:sp>
        <p:nvSpPr>
          <p:cNvPr id="3" name="Content Placeholder 2"/>
          <p:cNvSpPr>
            <a:spLocks noGrp="1"/>
          </p:cNvSpPr>
          <p:nvPr>
            <p:ph idx="1"/>
          </p:nvPr>
        </p:nvSpPr>
        <p:spPr>
          <a:xfrm>
            <a:off x="485078" y="1752600"/>
            <a:ext cx="8229600" cy="3992563"/>
          </a:xfrm>
        </p:spPr>
        <p:txBody>
          <a:bodyPr>
            <a:noAutofit/>
          </a:bodyPr>
          <a:lstStyle/>
          <a:p>
            <a:pPr>
              <a:lnSpc>
                <a:spcPct val="90000"/>
              </a:lnSpc>
              <a:buClrTx/>
              <a:buFont typeface="Arial" panose="020B0604020202020204" pitchFamily="34" charset="0"/>
              <a:buChar char="•"/>
            </a:pPr>
            <a:r>
              <a:rPr lang="en-US" dirty="0"/>
              <a:t>Lawyers and judges enjoy the benefit of detailed ethical rules </a:t>
            </a:r>
          </a:p>
          <a:p>
            <a:pPr>
              <a:lnSpc>
                <a:spcPct val="90000"/>
              </a:lnSpc>
              <a:buClrTx/>
              <a:buFont typeface="Arial" panose="020B0604020202020204" pitchFamily="34" charset="0"/>
              <a:buChar char="•"/>
            </a:pPr>
            <a:r>
              <a:rPr lang="en-US" dirty="0"/>
              <a:t>For lawyers, ethical dilemmas can usually be solved by applying the appropriate ethical standard</a:t>
            </a:r>
          </a:p>
          <a:p>
            <a:pPr lvl="1">
              <a:lnSpc>
                <a:spcPct val="90000"/>
              </a:lnSpc>
              <a:buClrTx/>
            </a:pPr>
            <a:r>
              <a:rPr lang="en-US" dirty="0"/>
              <a:t>Helps to simplify moral issues arising within legal practice</a:t>
            </a:r>
          </a:p>
          <a:p>
            <a:pPr>
              <a:lnSpc>
                <a:spcPct val="90000"/>
              </a:lnSpc>
              <a:buClrTx/>
              <a:buFont typeface="Arial" panose="020B0604020202020204" pitchFamily="34" charset="0"/>
              <a:buChar char="•"/>
            </a:pPr>
            <a:r>
              <a:rPr lang="en-US" dirty="0"/>
              <a:t>Much debate surrounds defense lawyer’s silence concerning his or her client’s criminal behavior.</a:t>
            </a:r>
          </a:p>
          <a:p>
            <a:pPr>
              <a:lnSpc>
                <a:spcPct val="90000"/>
              </a:lnSpc>
              <a:buClrTx/>
              <a:buFont typeface="Arial" panose="020B0604020202020204" pitchFamily="34" charset="0"/>
              <a:buChar char="•"/>
            </a:pPr>
            <a:r>
              <a:rPr lang="en-US" dirty="0"/>
              <a:t>Prosecutors are in a unique position because of pressures and tensions they are subjected to.</a:t>
            </a:r>
          </a:p>
          <a:p>
            <a:pPr>
              <a:lnSpc>
                <a:spcPct val="90000"/>
              </a:lnSpc>
              <a:buClrTx/>
              <a:buFont typeface="Arial" panose="020B0604020202020204" pitchFamily="34" charset="0"/>
              <a:buChar char="•"/>
            </a:pPr>
            <a:r>
              <a:rPr lang="en-US" dirty="0"/>
              <a:t>Given the wide discretionary power, an incredible potential for corrupt judges exists.</a:t>
            </a:r>
          </a:p>
          <a:p>
            <a:endParaRPr lang="en-US" sz="2000" dirty="0"/>
          </a:p>
        </p:txBody>
      </p:sp>
      <p:sp>
        <p:nvSpPr>
          <p:cNvPr id="4" name="TextBox 1"/>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dirty="0">
                <a:solidFill>
                  <a:schemeClr val="bg1"/>
                </a:solidFill>
              </a:rPr>
              <a:t>Banks, Criminal Justice Ethics. © 2017, SAGE Publications.</a:t>
            </a:r>
          </a:p>
        </p:txBody>
      </p:sp>
      <p:sp>
        <p:nvSpPr>
          <p:cNvPr id="6" name="Slide Number Placeholder 5">
            <a:extLst>
              <a:ext uri="{FF2B5EF4-FFF2-40B4-BE49-F238E27FC236}">
                <a16:creationId xmlns:a16="http://schemas.microsoft.com/office/drawing/2014/main" id="{0DC8418B-2C06-4BB1-8E2E-B3B93BAD012B}"/>
              </a:ext>
            </a:extLst>
          </p:cNvPr>
          <p:cNvSpPr>
            <a:spLocks noGrp="1"/>
          </p:cNvSpPr>
          <p:nvPr>
            <p:ph type="sldNum" sz="quarter" idx="12"/>
          </p:nvPr>
        </p:nvSpPr>
        <p:spPr/>
        <p:txBody>
          <a:bodyPr/>
          <a:lstStyle/>
          <a:p>
            <a:pPr>
              <a:defRPr/>
            </a:pPr>
            <a:fld id="{3B21ED36-448F-411E-92B1-3CC51C382C38}" type="slidenum">
              <a:rPr lang="en-US" smtClean="0"/>
              <a:pPr>
                <a:defRPr/>
              </a:pPr>
              <a:t>45</a:t>
            </a:fld>
            <a:endParaRPr lang="en-US" dirty="0"/>
          </a:p>
        </p:txBody>
      </p:sp>
    </p:spTree>
    <p:extLst>
      <p:ext uri="{BB962C8B-B14F-4D97-AF65-F5344CB8AC3E}">
        <p14:creationId xmlns:p14="http://schemas.microsoft.com/office/powerpoint/2010/main" val="1225669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Lawyer-Client Relationship</a:t>
            </a:r>
          </a:p>
        </p:txBody>
      </p:sp>
      <p:sp>
        <p:nvSpPr>
          <p:cNvPr id="3" name="Content Placeholder 2"/>
          <p:cNvSpPr>
            <a:spLocks noGrp="1"/>
          </p:cNvSpPr>
          <p:nvPr>
            <p:ph idx="1"/>
          </p:nvPr>
        </p:nvSpPr>
        <p:spPr/>
        <p:txBody>
          <a:bodyPr>
            <a:noAutofit/>
          </a:bodyPr>
          <a:lstStyle/>
          <a:p>
            <a:pPr>
              <a:buClrTx/>
              <a:buFont typeface="Arial" panose="020B0604020202020204" pitchFamily="34" charset="0"/>
              <a:buChar char="•"/>
            </a:pPr>
            <a:r>
              <a:rPr lang="en-US" dirty="0"/>
              <a:t>Most fundamental expression of legal ethics is that client’s interests should take precedence over those of the lawyer.</a:t>
            </a:r>
          </a:p>
          <a:p>
            <a:pPr>
              <a:buClrTx/>
              <a:buFont typeface="Arial" panose="020B0604020202020204" pitchFamily="34" charset="0"/>
              <a:buChar char="•"/>
            </a:pPr>
            <a:r>
              <a:rPr lang="en-US" dirty="0"/>
              <a:t>Incompetence or wrong-doing on part of the lawyer is considered betrayal of the client’s trust.</a:t>
            </a:r>
          </a:p>
          <a:p>
            <a:pPr>
              <a:buClrTx/>
              <a:buFont typeface="Arial" panose="020B0604020202020204" pitchFamily="34" charset="0"/>
              <a:buChar char="•"/>
            </a:pPr>
            <a:r>
              <a:rPr lang="en-US" dirty="0"/>
              <a:t>Modern view of lawyers is that they work together with clients and neither party should dominate the relationship.</a:t>
            </a:r>
          </a:p>
        </p:txBody>
      </p:sp>
      <p:sp>
        <p:nvSpPr>
          <p:cNvPr id="4" name="TextBox 1"/>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dirty="0">
                <a:solidFill>
                  <a:schemeClr val="bg1"/>
                </a:solidFill>
              </a:rPr>
              <a:t>Banks, Criminal Justice Ethics. © 2017, SAGE Publications.</a:t>
            </a:r>
          </a:p>
        </p:txBody>
      </p:sp>
      <p:sp>
        <p:nvSpPr>
          <p:cNvPr id="6" name="Slide Number Placeholder 5">
            <a:extLst>
              <a:ext uri="{FF2B5EF4-FFF2-40B4-BE49-F238E27FC236}">
                <a16:creationId xmlns:a16="http://schemas.microsoft.com/office/drawing/2014/main" id="{260ECDB5-A152-4C01-A112-81AA613D1F12}"/>
              </a:ext>
            </a:extLst>
          </p:cNvPr>
          <p:cNvSpPr>
            <a:spLocks noGrp="1"/>
          </p:cNvSpPr>
          <p:nvPr>
            <p:ph type="sldNum" sz="quarter" idx="12"/>
          </p:nvPr>
        </p:nvSpPr>
        <p:spPr/>
        <p:txBody>
          <a:bodyPr/>
          <a:lstStyle/>
          <a:p>
            <a:pPr>
              <a:defRPr/>
            </a:pPr>
            <a:fld id="{3B21ED36-448F-411E-92B1-3CC51C382C38}" type="slidenum">
              <a:rPr lang="en-US" smtClean="0"/>
              <a:pPr>
                <a:defRPr/>
              </a:pPr>
              <a:t>5</a:t>
            </a:fld>
            <a:endParaRPr lang="en-US" dirty="0"/>
          </a:p>
        </p:txBody>
      </p:sp>
    </p:spTree>
    <p:extLst>
      <p:ext uri="{BB962C8B-B14F-4D97-AF65-F5344CB8AC3E}">
        <p14:creationId xmlns:p14="http://schemas.microsoft.com/office/powerpoint/2010/main" val="1152564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Lawyer-Client Relationship</a:t>
            </a:r>
          </a:p>
        </p:txBody>
      </p:sp>
      <p:sp>
        <p:nvSpPr>
          <p:cNvPr id="3" name="Content Placeholder 2"/>
          <p:cNvSpPr>
            <a:spLocks noGrp="1"/>
          </p:cNvSpPr>
          <p:nvPr>
            <p:ph idx="1"/>
          </p:nvPr>
        </p:nvSpPr>
        <p:spPr>
          <a:xfrm>
            <a:off x="457200" y="1828800"/>
            <a:ext cx="8229600" cy="4402137"/>
          </a:xfrm>
        </p:spPr>
        <p:txBody>
          <a:bodyPr>
            <a:noAutofit/>
          </a:bodyPr>
          <a:lstStyle/>
          <a:p>
            <a:r>
              <a:rPr lang="en-US" dirty="0"/>
              <a:t>A lawyer is typically not required to accept any client who approaches him or her for assistance.</a:t>
            </a:r>
          </a:p>
          <a:p>
            <a:pPr lvl="1">
              <a:buClrTx/>
            </a:pPr>
            <a:r>
              <a:rPr lang="en-US" dirty="0"/>
              <a:t>ABA Model rule 1.16</a:t>
            </a:r>
          </a:p>
          <a:p>
            <a:pPr lvl="2">
              <a:buClrTx/>
            </a:pPr>
            <a:r>
              <a:rPr lang="en-US" dirty="0"/>
              <a:t>Allows lawyer to withdraw representation if “a client insists upon pursuing an objective that the lawyer considers repugnant or imprudent” </a:t>
            </a:r>
          </a:p>
          <a:p>
            <a:pPr>
              <a:buClrTx/>
              <a:buFont typeface="Arial" panose="020B0604020202020204" pitchFamily="34" charset="0"/>
              <a:buChar char="•"/>
            </a:pPr>
            <a:r>
              <a:rPr lang="en-US" dirty="0"/>
              <a:t>The supreme court has ruled that even for serious criminal cases, the defendant cannot be forced to be represented by the counsel.</a:t>
            </a:r>
          </a:p>
          <a:p>
            <a:pPr>
              <a:buClrTx/>
              <a:buFont typeface="Arial" panose="020B0604020202020204" pitchFamily="34" charset="0"/>
              <a:buChar char="•"/>
            </a:pPr>
            <a:r>
              <a:rPr lang="en-US" dirty="0"/>
              <a:t>Fundamental ethical duty of lawyers is to maintain </a:t>
            </a:r>
            <a:r>
              <a:rPr lang="en-US" i="1" dirty="0"/>
              <a:t>confidentiality</a:t>
            </a:r>
            <a:r>
              <a:rPr lang="en-US" dirty="0"/>
              <a:t> of their clients.</a:t>
            </a:r>
          </a:p>
          <a:p>
            <a:endParaRPr lang="en-US" sz="2000" dirty="0"/>
          </a:p>
        </p:txBody>
      </p:sp>
      <p:sp>
        <p:nvSpPr>
          <p:cNvPr id="4" name="TextBox 1"/>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dirty="0">
                <a:solidFill>
                  <a:schemeClr val="bg1"/>
                </a:solidFill>
              </a:rPr>
              <a:t>Banks, Criminal Justice Ethics. © 2017, SAGE Publications.</a:t>
            </a:r>
          </a:p>
        </p:txBody>
      </p:sp>
      <p:sp>
        <p:nvSpPr>
          <p:cNvPr id="6" name="Slide Number Placeholder 5">
            <a:extLst>
              <a:ext uri="{FF2B5EF4-FFF2-40B4-BE49-F238E27FC236}">
                <a16:creationId xmlns:a16="http://schemas.microsoft.com/office/drawing/2014/main" id="{AFF0C877-83E8-4810-9A28-EB0D464CAD56}"/>
              </a:ext>
            </a:extLst>
          </p:cNvPr>
          <p:cNvSpPr>
            <a:spLocks noGrp="1"/>
          </p:cNvSpPr>
          <p:nvPr>
            <p:ph type="sldNum" sz="quarter" idx="12"/>
          </p:nvPr>
        </p:nvSpPr>
        <p:spPr/>
        <p:txBody>
          <a:bodyPr/>
          <a:lstStyle/>
          <a:p>
            <a:pPr>
              <a:defRPr/>
            </a:pPr>
            <a:fld id="{3B21ED36-448F-411E-92B1-3CC51C382C38}" type="slidenum">
              <a:rPr lang="en-US" smtClean="0"/>
              <a:pPr>
                <a:defRPr/>
              </a:pPr>
              <a:t>6</a:t>
            </a:fld>
            <a:endParaRPr lang="en-US" dirty="0"/>
          </a:p>
        </p:txBody>
      </p:sp>
    </p:spTree>
    <p:extLst>
      <p:ext uri="{BB962C8B-B14F-4D97-AF65-F5344CB8AC3E}">
        <p14:creationId xmlns:p14="http://schemas.microsoft.com/office/powerpoint/2010/main" val="1777740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Lawyer-Client Relationship</a:t>
            </a:r>
          </a:p>
        </p:txBody>
      </p:sp>
      <p:sp>
        <p:nvSpPr>
          <p:cNvPr id="4" name="Content Placeholder 3"/>
          <p:cNvSpPr>
            <a:spLocks noGrp="1"/>
          </p:cNvSpPr>
          <p:nvPr>
            <p:ph idx="1"/>
          </p:nvPr>
        </p:nvSpPr>
        <p:spPr/>
        <p:txBody>
          <a:bodyPr>
            <a:normAutofit lnSpcReduction="10000"/>
          </a:bodyPr>
          <a:lstStyle/>
          <a:p>
            <a:r>
              <a:rPr lang="en-US" dirty="0"/>
              <a:t>Concept has been doubted by some who argue that ethical rules should not protect a guilty client over an innocent third party.</a:t>
            </a:r>
          </a:p>
          <a:p>
            <a:pPr lvl="1">
              <a:buClrTx/>
            </a:pPr>
            <a:r>
              <a:rPr lang="en-US" dirty="0"/>
              <a:t>Jeremy Bentham supported this view</a:t>
            </a:r>
          </a:p>
          <a:p>
            <a:r>
              <a:rPr lang="en-US" dirty="0"/>
              <a:t>General duty of confidentiality should not be confused with lawyer-client privilege.</a:t>
            </a:r>
          </a:p>
          <a:p>
            <a:pPr lvl="1">
              <a:buClrTx/>
            </a:pPr>
            <a:r>
              <a:rPr lang="en-US" dirty="0"/>
              <a:t>Latter is a principle relating to revealing information during the trial</a:t>
            </a:r>
          </a:p>
          <a:p>
            <a:pPr lvl="1">
              <a:buClrTx/>
            </a:pPr>
            <a:r>
              <a:rPr lang="en-US" dirty="0"/>
              <a:t>Provides that confidences revealed may not be used as evidence</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337598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pPr algn="ctr"/>
            <a:r>
              <a:rPr lang="en-US" dirty="0"/>
              <a:t>Lawyers and Ethics</a:t>
            </a:r>
          </a:p>
        </p:txBody>
      </p:sp>
      <p:sp>
        <p:nvSpPr>
          <p:cNvPr id="3" name="Content Placeholder 2"/>
          <p:cNvSpPr>
            <a:spLocks noGrp="1"/>
          </p:cNvSpPr>
          <p:nvPr>
            <p:ph idx="1"/>
          </p:nvPr>
        </p:nvSpPr>
        <p:spPr>
          <a:xfrm>
            <a:off x="457200" y="1752600"/>
            <a:ext cx="8229600" cy="4373563"/>
          </a:xfrm>
        </p:spPr>
        <p:txBody>
          <a:bodyPr>
            <a:noAutofit/>
          </a:bodyPr>
          <a:lstStyle/>
          <a:p>
            <a:pPr>
              <a:buClrTx/>
              <a:buFont typeface="Arial" panose="020B0604020202020204" pitchFamily="34" charset="0"/>
              <a:buChar char="•"/>
            </a:pPr>
            <a:r>
              <a:rPr lang="en-US" dirty="0"/>
              <a:t>Client perjury</a:t>
            </a:r>
          </a:p>
          <a:p>
            <a:pPr lvl="1">
              <a:buClrTx/>
            </a:pPr>
            <a:r>
              <a:rPr lang="en-US" dirty="0"/>
              <a:t>Freedman (1966)</a:t>
            </a:r>
          </a:p>
          <a:p>
            <a:pPr lvl="2">
              <a:buClrTx/>
            </a:pPr>
            <a:r>
              <a:rPr lang="en-US" dirty="0"/>
              <a:t>Contends lawyer’s duty is to first attempt to persuade client not to commit perjury </a:t>
            </a:r>
          </a:p>
          <a:p>
            <a:pPr lvl="2">
              <a:buClrTx/>
            </a:pPr>
            <a:r>
              <a:rPr lang="en-US" dirty="0"/>
              <a:t>If the client persists, lawyer should regard and present testimony as if it were true.</a:t>
            </a:r>
          </a:p>
          <a:p>
            <a:pPr lvl="1">
              <a:buClrTx/>
            </a:pPr>
            <a:r>
              <a:rPr lang="en-US" dirty="0"/>
              <a:t>Law on issue unclear until the mid-1980s.</a:t>
            </a:r>
          </a:p>
          <a:p>
            <a:endParaRPr lang="en-US" sz="2000" dirty="0"/>
          </a:p>
        </p:txBody>
      </p:sp>
      <p:sp>
        <p:nvSpPr>
          <p:cNvPr id="4" name="TextBox 1"/>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z="1000" dirty="0">
                <a:solidFill>
                  <a:schemeClr val="bg1"/>
                </a:solidFill>
              </a:rPr>
              <a:t>Banks, Criminal Justice Ethics. © 2017, SAGE Publications.</a:t>
            </a:r>
          </a:p>
        </p:txBody>
      </p:sp>
      <p:sp>
        <p:nvSpPr>
          <p:cNvPr id="6" name="Slide Number Placeholder 5">
            <a:extLst>
              <a:ext uri="{FF2B5EF4-FFF2-40B4-BE49-F238E27FC236}">
                <a16:creationId xmlns:a16="http://schemas.microsoft.com/office/drawing/2014/main" id="{95EBF2A4-46E7-4201-87BB-54DC86E3EF39}"/>
              </a:ext>
            </a:extLst>
          </p:cNvPr>
          <p:cNvSpPr>
            <a:spLocks noGrp="1"/>
          </p:cNvSpPr>
          <p:nvPr>
            <p:ph type="sldNum" sz="quarter" idx="12"/>
          </p:nvPr>
        </p:nvSpPr>
        <p:spPr/>
        <p:txBody>
          <a:bodyPr/>
          <a:lstStyle/>
          <a:p>
            <a:pPr>
              <a:defRPr/>
            </a:pPr>
            <a:fld id="{3B21ED36-448F-411E-92B1-3CC51C382C38}" type="slidenum">
              <a:rPr lang="en-US" smtClean="0"/>
              <a:pPr>
                <a:defRPr/>
              </a:pPr>
              <a:t>8</a:t>
            </a:fld>
            <a:endParaRPr lang="en-US" dirty="0"/>
          </a:p>
        </p:txBody>
      </p:sp>
    </p:spTree>
    <p:extLst>
      <p:ext uri="{BB962C8B-B14F-4D97-AF65-F5344CB8AC3E}">
        <p14:creationId xmlns:p14="http://schemas.microsoft.com/office/powerpoint/2010/main" val="281644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Lawyers and Ethics</a:t>
            </a:r>
          </a:p>
        </p:txBody>
      </p:sp>
      <p:sp>
        <p:nvSpPr>
          <p:cNvPr id="4" name="Content Placeholder 3"/>
          <p:cNvSpPr>
            <a:spLocks noGrp="1"/>
          </p:cNvSpPr>
          <p:nvPr>
            <p:ph idx="1"/>
          </p:nvPr>
        </p:nvSpPr>
        <p:spPr/>
        <p:txBody>
          <a:bodyPr/>
          <a:lstStyle/>
          <a:p>
            <a:r>
              <a:rPr lang="en-US" dirty="0"/>
              <a:t>Client-crime</a:t>
            </a:r>
          </a:p>
          <a:p>
            <a:pPr lvl="1"/>
            <a:r>
              <a:rPr lang="en-US" dirty="0"/>
              <a:t>If client consults lawyer in furtherance of crime or fraud, lawyer-client confidentiality is negated entirely, even if lawyer is unaware of the client’s purpose.</a:t>
            </a:r>
          </a:p>
          <a:p>
            <a:pPr lvl="1"/>
            <a:r>
              <a:rPr lang="en-US" dirty="0"/>
              <a:t>When exception applies, otherwise privileged information must be disclosed when proper demand is made.</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831802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3362</Words>
  <Application>Microsoft Office PowerPoint</Application>
  <PresentationFormat>On-screen Show (4:3)</PresentationFormat>
  <Paragraphs>317</Paragraphs>
  <Slides>45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Times New Roman</vt:lpstr>
      <vt:lpstr>Office Theme</vt:lpstr>
      <vt:lpstr>PowerPoint Presentation</vt:lpstr>
      <vt:lpstr>Legal Ethics: Historical Context</vt:lpstr>
      <vt:lpstr>Legal Ethics: Historical Context</vt:lpstr>
      <vt:lpstr>The Nature of Professional Ethics</vt:lpstr>
      <vt:lpstr>The Lawyer-Client Relationship</vt:lpstr>
      <vt:lpstr>The Lawyer-Client Relationship</vt:lpstr>
      <vt:lpstr>The Lawyer-Client Relationship</vt:lpstr>
      <vt:lpstr>Lawyers and Ethics</vt:lpstr>
      <vt:lpstr>Lawyers and Ethics</vt:lpstr>
      <vt:lpstr>Defense Lawyers</vt:lpstr>
      <vt:lpstr>Ethical Questions for Defense Lawyers</vt:lpstr>
      <vt:lpstr>Ethical Questions for Defense Lawyers</vt:lpstr>
      <vt:lpstr>Ethical Questions for Defense Lawyers</vt:lpstr>
      <vt:lpstr>Ethical Questions for Defense Lawyers</vt:lpstr>
      <vt:lpstr>Ethical Questions for Defense Lawyers</vt:lpstr>
      <vt:lpstr>Ethical Questions for Defense Lawyers</vt:lpstr>
      <vt:lpstr>Ethical Questions for Defense Lawyers</vt:lpstr>
      <vt:lpstr>The Prosecutor</vt:lpstr>
      <vt:lpstr>The Duty to Ensure Justice is Done</vt:lpstr>
      <vt:lpstr>The Duty to Ensure Justice is Done</vt:lpstr>
      <vt:lpstr>Discretion to Bring Charges</vt:lpstr>
      <vt:lpstr>Discretion to Bring Charges</vt:lpstr>
      <vt:lpstr>Disclosure of Evidence to the Defense</vt:lpstr>
      <vt:lpstr>Disclosure of Evidence to the Defense</vt:lpstr>
      <vt:lpstr>Disclosure of Evidence to the Defense</vt:lpstr>
      <vt:lpstr>Plea Bargaining</vt:lpstr>
      <vt:lpstr>Plea Bargaining</vt:lpstr>
      <vt:lpstr>Plea Bargaining</vt:lpstr>
      <vt:lpstr>Plea Bargaining</vt:lpstr>
      <vt:lpstr>Plea Bargaining</vt:lpstr>
      <vt:lpstr>Plea Bargaining</vt:lpstr>
      <vt:lpstr>Plea Bargaining</vt:lpstr>
      <vt:lpstr>Prosecutorial Misconduct</vt:lpstr>
      <vt:lpstr>Prosecutorial Misconduct</vt:lpstr>
      <vt:lpstr>Prosecutorial Misconduct</vt:lpstr>
      <vt:lpstr>Prosecutorial Misconduct</vt:lpstr>
      <vt:lpstr>Prosecutorial Misconduct</vt:lpstr>
      <vt:lpstr>Controlling Prosecutorial Misconduct</vt:lpstr>
      <vt:lpstr>Judicial Ethics</vt:lpstr>
      <vt:lpstr>Judicial Ethics</vt:lpstr>
      <vt:lpstr>Judicial Elections</vt:lpstr>
      <vt:lpstr>Specific Ethical Rules Governing Judges</vt:lpstr>
      <vt:lpstr>Specific Ethical Rules Governing Judges</vt:lpstr>
      <vt:lpstr>Specific Ethical Rules Governing Judges</vt:lpstr>
      <vt:lpstr>Chapter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Todd Bricker</cp:lastModifiedBy>
  <cp:revision>41</cp:revision>
  <dcterms:created xsi:type="dcterms:W3CDTF">2006-08-16T00:00:00Z</dcterms:created>
  <dcterms:modified xsi:type="dcterms:W3CDTF">2021-05-12T13:47:28Z</dcterms:modified>
</cp:coreProperties>
</file>