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84" r:id="rId10"/>
    <p:sldId id="267" r:id="rId11"/>
    <p:sldId id="268" r:id="rId12"/>
    <p:sldId id="269" r:id="rId13"/>
    <p:sldId id="270" r:id="rId14"/>
    <p:sldId id="285" r:id="rId15"/>
    <p:sldId id="271" r:id="rId16"/>
    <p:sldId id="272" r:id="rId17"/>
    <p:sldId id="273" r:id="rId18"/>
    <p:sldId id="286" r:id="rId19"/>
    <p:sldId id="274" r:id="rId20"/>
    <p:sldId id="275" r:id="rId21"/>
    <p:sldId id="287" r:id="rId22"/>
    <p:sldId id="276" r:id="rId23"/>
    <p:sldId id="280" r:id="rId24"/>
    <p:sldId id="277" r:id="rId25"/>
    <p:sldId id="281" r:id="rId26"/>
    <p:sldId id="278" r:id="rId27"/>
    <p:sldId id="289" r:id="rId28"/>
    <p:sldId id="279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39" autoAdjust="0"/>
  </p:normalViewPr>
  <p:slideViewPr>
    <p:cSldViewPr>
      <p:cViewPr varScale="1">
        <p:scale>
          <a:sx n="64" d="100"/>
          <a:sy n="64" d="100"/>
        </p:scale>
        <p:origin x="20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F72D6D5F-93CB-4F01-B79E-A7CCD74FEA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245939C8-32F6-4AF8-9DD5-1097F5D15D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F28FDBD-CD89-4938-9E78-CCAEEF8E26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8EACEA-D365-4EBF-9F6A-09635C6DE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58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en-US" kern="0" dirty="0">
                <a:latin typeface="+mj-lt"/>
              </a:rPr>
              <a:t>Chapter 1: The Importance of Ethics in Criminal Justice</a:t>
            </a:r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8C141C5-7111-4C82-B0D2-CC86E9B9C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Cultural Relativism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C323B16-BF3C-4A93-A002-433FF5FD0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Proponents contend every society has different moral code explaining what acts are permitted or not permitted.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Moral code that we, in the United States, subscribe to is not special.</a:t>
            </a:r>
          </a:p>
          <a:p>
            <a:pPr lvl="1" eaLnBrk="1" hangingPunct="1">
              <a:buClrTx/>
            </a:pPr>
            <a:r>
              <a:rPr lang="en-US" altLang="en-US" dirty="0"/>
              <a:t>One moral code among many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At first, notion of cultural relativism seems to reflect way many of us see the world.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46AA3A-25F1-467D-9C48-BF14E4B7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3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F8F6A7A-E052-459D-AB5D-22FE754AB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6992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Objections to Cultural Relativism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0C48F47-A502-43A6-9CDC-361AFD4D5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Problem identifying what constitutes a culture or society</a:t>
            </a:r>
          </a:p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Can become transformed into matter of individual ethics</a:t>
            </a:r>
          </a:p>
          <a:p>
            <a:pPr lvl="1" eaLnBrk="1" hangingPunct="1">
              <a:lnSpc>
                <a:spcPct val="80000"/>
              </a:lnSpc>
              <a:buClrTx/>
            </a:pPr>
            <a:r>
              <a:rPr lang="en-US" altLang="en-US" dirty="0"/>
              <a:t>Each person can claim that his or her moral standards are those that should apply to society and others.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Not able to explain which ethical standards should apply when cultures overlap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In all societies, standards of conduct change over time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The cultural relativist is faced with the problem of acknowledging changes while arguing morality is relative to a culture.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However, which values in which historical period should apply?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C4D1F5-B874-4C6C-B446-130E9F71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21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30E5B09-63AD-4331-82A1-1769C4A1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Ethical Absolutism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93C09D6-77F2-4FE4-B0CE-50CE1FB79B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Argues that there exists an eternal and unchanging moral law</a:t>
            </a:r>
          </a:p>
          <a:p>
            <a:pPr lvl="1">
              <a:lnSpc>
                <a:spcPct val="80000"/>
              </a:lnSpc>
              <a:buClrTx/>
            </a:pPr>
            <a:r>
              <a:rPr lang="en-US" altLang="en-US" dirty="0"/>
              <a:t>Same for all people, at all times, and places (Holmes, 1998).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Proponents believe certain moral principles apply to all people everywhere.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People can recognize or discover these principles and be guided by them in deciding the nature of their own conduct and in judging the conduct of others.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One way of resolving disagreement about relative and absolute ethical standards is the notion of </a:t>
            </a:r>
            <a:r>
              <a:rPr lang="en-US" altLang="en-US" i="1" dirty="0"/>
              <a:t>ethical pluralism.</a:t>
            </a:r>
            <a:r>
              <a:rPr lang="en-US" altLang="en-US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15260E-7B2F-4D0D-BF4B-F070EAE1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944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05D685F-B9B6-4309-8F12-5D55C6E4B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Pluralism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BAB8E88-2452-4BDD-9E86-4AE91BB6A9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pluralism argues that in most situations there are many truths rather than one single truth.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Lawrence Hinman (1998)</a:t>
            </a:r>
          </a:p>
          <a:p>
            <a:pPr lvl="1" eaLnBrk="1" hangingPunct="1">
              <a:buClrTx/>
            </a:pPr>
            <a:r>
              <a:rPr lang="en-US" altLang="en-US" dirty="0"/>
              <a:t>Contends that ethical pluralism allows us to adopt four principles to resolve conflicts between differing ethical standards. These principles are as follows: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understanding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tolerance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standing up against evil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 fallibility</a:t>
            </a:r>
          </a:p>
          <a:p>
            <a:pPr eaLnBrk="1" hangingPunct="1"/>
            <a:endParaRPr lang="en-US" altLang="en-US" sz="20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07C710-5664-41BB-80D9-E062C170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42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Pluralism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Pluralism challenges absolute values but does not rule out their possibility.</a:t>
            </a:r>
            <a:endParaRPr lang="en-US" altLang="en-US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4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D08F8F4-DFFD-492F-9B3A-85E4CA048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Religion and Ethical Standards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4CF810A-302D-4260-8EA1-39B594BCB9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Many believe ethical standards and religion are connected.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altLang="en-US" dirty="0"/>
              <a:t>Ethical standards are derived from religious principles and tenets.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People assume religious representatives who interpret religion are also able to define ethical standards of conduct.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</a:t>
            </a:r>
            <a:r>
              <a:rPr lang="en-US" altLang="en-US" i="1" dirty="0"/>
              <a:t>Divine Command theory</a:t>
            </a:r>
            <a:r>
              <a:rPr lang="en-US" altLang="en-US" dirty="0"/>
              <a:t> expresses this view.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altLang="en-US" dirty="0"/>
              <a:t>Argues what is morally right is what God directs, and conversely, what is morally wrong is what God prohibits.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q"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ECFF9-98F1-48EC-B9C8-B9C616A9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857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227A2F4-AC33-4EA7-993C-BED13D24C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Ethics and Natural Law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FC7FDB6-7F5E-40A5-AFBA-3B264CA58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70314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In examining ethics, some ask whether natural law is the origin.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idea is that underneath diversity of human cultures and beliefs about what is right and wrong, we can identify some factors common to our human nature.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notion of natural law was favorite of ancient thinkers like Plato and Aristotle.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altLang="en-US" dirty="0"/>
              <a:t>Sought to identify universal traits of human nature, with aim of finding common goals or ends that would bring human fulfillment or happiness (Kane, 1996). 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In effect, natural law represents search for moral absolutes that define what is “normal” and “natural.”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00DF8-2F50-4DC9-BF22-1CABECB2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474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1C00B6D-24DA-4949-B33A-F402A1399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Ethics and Law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0B1E851-F25E-41C5-86A4-4AE2723E4E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It is important to understand that ethics and law are distinct categories.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Law</a:t>
            </a:r>
          </a:p>
          <a:p>
            <a:pPr lvl="1" eaLnBrk="1" hangingPunct="1">
              <a:buClrTx/>
            </a:pPr>
            <a:r>
              <a:rPr lang="en-US" altLang="en-US" dirty="0"/>
              <a:t>Generally means legislation, statutes, and regulations made by states and by the federal government on a host of subjects for public good and welfare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722287-D6F2-477B-94D2-75422354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52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Ethics and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Ethical standards</a:t>
            </a:r>
          </a:p>
          <a:p>
            <a:pPr lvl="1"/>
            <a:r>
              <a:rPr lang="en-US" altLang="en-US" dirty="0"/>
              <a:t>Not necessarily written down in form of laws or other rules</a:t>
            </a:r>
          </a:p>
          <a:p>
            <a:pPr lvl="1"/>
            <a:r>
              <a:rPr lang="en-US" altLang="en-US" dirty="0"/>
              <a:t>Represent collective experience of society as they regulate behavior of those who make up that society</a:t>
            </a:r>
          </a:p>
          <a:p>
            <a:r>
              <a:rPr lang="en-US" altLang="en-US" dirty="0"/>
              <a:t>Sometimes laws can conflict with ethical standards.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1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76D33DF-2771-42B6-9FED-FD3BB828E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Dilemmas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52A3C6C-FD74-4279-BE13-84FCAF06C3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questions and issues arise for all people.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Numerous ethical approaches can be taken in making a decision about ethical issues.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No one approach is the “correct” one.</a:t>
            </a:r>
          </a:p>
          <a:p>
            <a:pPr lvl="1" eaLnBrk="1" hangingPunct="1">
              <a:buClrTx/>
            </a:pPr>
            <a:r>
              <a:rPr lang="en-US" altLang="en-US" dirty="0"/>
              <a:t>Different approaches equally valid in ethical terms.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i="1" dirty="0"/>
              <a:t>Ethical dilemma</a:t>
            </a:r>
            <a:endParaRPr lang="en-US" altLang="en-US" dirty="0"/>
          </a:p>
          <a:p>
            <a:pPr lvl="1" eaLnBrk="1" hangingPunct="1">
              <a:buClrTx/>
            </a:pPr>
            <a:r>
              <a:rPr lang="en-US" altLang="en-US" dirty="0"/>
              <a:t>Arises only when a decision must be made that involves conflict at personal, interpersonal, institutional, or societal level, or raises issues of right or moral character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3E6B5E-868B-47FA-AEF8-5D943670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8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D30A909-F829-45E1-ABD9-8EC75ACE2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The Meaning of Ethics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51938A-D14B-4F3B-91DB-27EEBC4260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Also known as moral philosophy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Branch of philosophy concerned with study of questions of right and wrong and how we ought to live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Three branches within study: </a:t>
            </a:r>
            <a:endParaRPr lang="en-US" altLang="en-US" i="1" dirty="0"/>
          </a:p>
          <a:p>
            <a:pPr lvl="1" eaLnBrk="1" hangingPunct="1">
              <a:buClrTx/>
            </a:pPr>
            <a:r>
              <a:rPr lang="en-US" altLang="en-US" i="1" dirty="0"/>
              <a:t>Metaethics</a:t>
            </a:r>
            <a:endParaRPr lang="en-US" altLang="en-US" dirty="0"/>
          </a:p>
          <a:p>
            <a:pPr lvl="1" eaLnBrk="1" hangingPunct="1">
              <a:buClrTx/>
            </a:pPr>
            <a:r>
              <a:rPr lang="en-US" altLang="en-US" i="1" dirty="0"/>
              <a:t>Normative ethics</a:t>
            </a:r>
          </a:p>
          <a:p>
            <a:pPr lvl="1" eaLnBrk="1" hangingPunct="1">
              <a:buClrTx/>
            </a:pPr>
            <a:r>
              <a:rPr lang="en-US" altLang="en-US" i="1" dirty="0"/>
              <a:t>Applied ethics</a:t>
            </a: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3D5F9A-0AE1-4645-9ECC-16B7125C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05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5EE095-35BA-404E-A2F6-77E385F89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Dilemmas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3F915D-9956-48CD-A950-E8DF19E9B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8671"/>
            <a:ext cx="8229600" cy="4603750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What process is followed in resolving an ethical dilemma?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i="1" dirty="0"/>
              <a:t>Intuitive</a:t>
            </a:r>
            <a:r>
              <a:rPr lang="en-US" altLang="en-US" dirty="0"/>
              <a:t> level of moral thinking</a:t>
            </a:r>
          </a:p>
          <a:p>
            <a:pPr lvl="1"/>
            <a:r>
              <a:rPr lang="en-US" altLang="en-US" dirty="0"/>
              <a:t>Provides relatively simple principles derived from upbringing and past experience of decision making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i="1" dirty="0"/>
              <a:t>Critical thinking</a:t>
            </a:r>
            <a:r>
              <a:rPr lang="en-US" altLang="en-US" dirty="0"/>
              <a:t> is another process of thinking about moral decisions.</a:t>
            </a:r>
          </a:p>
          <a:p>
            <a:pPr lvl="1"/>
            <a:r>
              <a:rPr lang="en-US" altLang="en-US" dirty="0"/>
              <a:t>In contrast to intuitive thinking</a:t>
            </a:r>
          </a:p>
          <a:p>
            <a:pPr lvl="1"/>
            <a:r>
              <a:rPr lang="en-US" altLang="en-US" dirty="0"/>
              <a:t>Applies principles established by philosophy and moral concepts</a:t>
            </a:r>
          </a:p>
          <a:p>
            <a:pPr eaLnBrk="1" hangingPunct="1"/>
            <a:endParaRPr lang="en-US" alt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4AAC4-C48E-4780-8268-FA252FFD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261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Dilemmas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Likely to find that intuitions do not adequately equip us to make moral decisions and that critical thinking is required</a:t>
            </a:r>
          </a:p>
          <a:p>
            <a:r>
              <a:rPr lang="en-US" altLang="en-US" dirty="0"/>
              <a:t>Most ethical choice is not always clear.</a:t>
            </a:r>
          </a:p>
          <a:p>
            <a:r>
              <a:rPr lang="en-US" altLang="en-US" dirty="0"/>
              <a:t>To act ethically is not simply a matter of deciding what is right and wrong in advance and stubbornly sticking to that position.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4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5EE095-35BA-404E-A2F6-77E385F89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6 Steps to Making an Ethical Decision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3F915D-9956-48CD-A950-E8DF19E9B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73484"/>
            <a:ext cx="8229600" cy="39925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ClrTx/>
            </a:pPr>
            <a:r>
              <a:rPr lang="en-US" altLang="en-US" dirty="0"/>
              <a:t>When facing ethical dilemmas, this framework provides a method for making an ethical decision: 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en-US" i="1" dirty="0"/>
              <a:t>Identify the reality that one is faced with an ethical dilemma; state it clearly.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en-US" i="1" dirty="0"/>
              <a:t>Collect facts and circumstances triggering event or dilemma.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en-US" i="1" dirty="0"/>
              <a:t>Investigate facts, knowledge relevant to the decision, including personal and workplace values and ethical codes.</a:t>
            </a:r>
          </a:p>
          <a:p>
            <a:pPr marL="800100" lvl="1" indent="-457200">
              <a:buFont typeface="+mj-lt"/>
              <a:buAutoNum type="arabicPeriod"/>
            </a:pPr>
            <a:endParaRPr lang="en-US" altLang="en-US" dirty="0"/>
          </a:p>
          <a:p>
            <a:pPr eaLnBrk="1" hangingPunct="1"/>
            <a:endParaRPr lang="en-US" alt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4AAC4-C48E-4780-8268-FA252FFD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900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5EE095-35BA-404E-A2F6-77E385F89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6 Steps to Making an Ethical Decision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3F915D-9956-48CD-A950-E8DF19E9B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altLang="en-US" i="1" dirty="0"/>
              <a:t>Call to mind ethical theories and principles that apply.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altLang="en-US" i="1" dirty="0"/>
              <a:t>Identify and list available options for action.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altLang="en-US" i="1" dirty="0"/>
              <a:t>Make a decision based on the analysis of the dilemma after applying an appropriate ethical model to every course of action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Resolve ethical dilemmas by making an ethical decision and acting on that decision</a:t>
            </a:r>
          </a:p>
          <a:p>
            <a:pPr marL="800100" lvl="1" indent="-457200">
              <a:buFont typeface="+mj-lt"/>
              <a:buAutoNum type="arabicPeriod"/>
            </a:pPr>
            <a:endParaRPr lang="en-US" altLang="en-US" dirty="0"/>
          </a:p>
          <a:p>
            <a:pPr eaLnBrk="1" hangingPunct="1"/>
            <a:endParaRPr lang="en-US" alt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4AAC4-C48E-4780-8268-FA252FFD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919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3632716-3EDD-4F3D-BC53-D5D3DE022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Ethical Issues in Criminal Justice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40ECFAB-C0A4-4940-A577-7E252D787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Some specific ethical problems and issues that might arise for professionals in the criminal justice system:</a:t>
            </a:r>
          </a:p>
          <a:p>
            <a:pPr lvl="1"/>
            <a:r>
              <a:rPr lang="en-US" altLang="en-US" dirty="0"/>
              <a:t>Problems in the use of authority: the use of authority to promote personal values, to avoid accountability for wrongdoing, police gratuities, free meals, discounts on purchases and so on. </a:t>
            </a:r>
          </a:p>
          <a:p>
            <a:pPr lvl="1"/>
            <a:r>
              <a:rPr lang="en-US" altLang="en-US" dirty="0"/>
              <a:t>Problems in the relationship between personal and professional interests: using institutional time and materials for personal gain unrelated to legitimate work activity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62D82-0D2C-4507-AFFB-52B1BEA3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401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3632716-3EDD-4F3D-BC53-D5D3DE022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2296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Ethical Issues in Criminal Justice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40ECFAB-C0A4-4940-A577-7E252D787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Some specific ethical problems and issues that might arise for professionals in the criminal justice system:</a:t>
            </a:r>
          </a:p>
          <a:p>
            <a:pPr lvl="1"/>
            <a:r>
              <a:rPr lang="en-US" altLang="en-US" dirty="0"/>
              <a:t>Problems in personal and professional commitments to clients: behaving unethically in personal relationships with clients</a:t>
            </a:r>
          </a:p>
          <a:p>
            <a:pPr lvl="1"/>
            <a:r>
              <a:rPr lang="en-US" altLang="en-US" dirty="0"/>
              <a:t>Issues in criminal justice and public policy: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en-US" dirty="0"/>
              <a:t>The “War on Drugs,” the war on terrorism, internet sexual exploitation, criminalization of immigration (“</a:t>
            </a:r>
            <a:r>
              <a:rPr lang="en-US" altLang="en-US" dirty="0" err="1"/>
              <a:t>crimmigration</a:t>
            </a:r>
            <a:r>
              <a:rPr lang="en-US" altLang="en-US" dirty="0"/>
              <a:t>”)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en-US" dirty="0"/>
              <a:t>Youth confinement, compulsory treatment, capital punishment, prisoner warehousing, truth in sentencing, increased surveillance of citizens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62D82-0D2C-4507-AFFB-52B1BEA3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692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3632716-3EDD-4F3D-BC53-D5D3DE022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Ethical Issues in Criminal Justice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40ECFAB-C0A4-4940-A577-7E252D787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More specific ethical problems and issues that might arise for professionals in the criminal justice system:</a:t>
            </a:r>
          </a:p>
          <a:p>
            <a:pPr lvl="1">
              <a:buClrTx/>
            </a:pPr>
            <a:r>
              <a:rPr lang="en-US" altLang="en-US" dirty="0"/>
              <a:t>Issues resulting from policing policies: racial profiling, body cameras, “stop and frisk,” use of force, use of police discretion, practices related to retention or disposal of court records</a:t>
            </a:r>
          </a:p>
          <a:p>
            <a:pPr lvl="1">
              <a:buClrTx/>
            </a:pPr>
            <a:r>
              <a:rPr lang="en-US" altLang="en-US" dirty="0"/>
              <a:t>Issues in the media reporting of crime: crime as entertainment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62D82-0D2C-4507-AFFB-52B1BEA3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723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Issues in Criminal Justice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More specific ethical problems and issues that might arise for professionals in the criminal justice system:</a:t>
            </a:r>
          </a:p>
          <a:p>
            <a:pPr lvl="1"/>
            <a:r>
              <a:rPr lang="en-US" altLang="en-US" dirty="0"/>
              <a:t>Issues dealing with human rights: cruel and unusual punishment, human rights violations against women and vulnerable prison populations, capital punishment, armed drones and killing targets, torture</a:t>
            </a:r>
          </a:p>
          <a:p>
            <a:pPr lvl="1">
              <a:buClrTx/>
            </a:pPr>
            <a:r>
              <a:rPr lang="en-US" altLang="en-US" dirty="0"/>
              <a:t>Issues around information sharing: withholding information, problems of confidentiality, participation in research</a:t>
            </a:r>
          </a:p>
          <a:p>
            <a:pPr lvl="1">
              <a:buClrTx/>
            </a:pPr>
            <a:r>
              <a:rPr lang="en-US" altLang="en-US" dirty="0"/>
              <a:t>Issues in the medial reporting of crime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65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8AAF8D1-053E-4C3D-B020-0579C9A93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Chapter Summary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5894EAB-DB16-4C5B-BC2B-FB99ABAC49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Ethics has been shown to be a central component in decisions involving ethical dilemmas.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Concerned with standards of conduct and “how I ought to act” </a:t>
            </a:r>
          </a:p>
          <a:p>
            <a:pPr lvl="1">
              <a:buClrTx/>
            </a:pPr>
            <a:r>
              <a:rPr lang="en-US" altLang="en-US" dirty="0"/>
              <a:t>Standards of conduct may vary among different societies.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Approaches to setting standards range from cultural relativism to moral absolutism.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63A9E4-0955-4878-A64A-5D41C920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200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Religion, natural law, and other forms of law have influence in shaping ethical standards.</a:t>
            </a:r>
          </a:p>
          <a:p>
            <a:r>
              <a:rPr lang="en-US" altLang="en-US" dirty="0"/>
              <a:t>Understanding of ethics is essential to competent decision making by criminal justice professionals and to the proper working of criminal justice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2917892-E9E5-4970-B6B5-9E4A7BDA8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The Value of Ethics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1133034-1188-4617-9489-8BABF869D9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Do we need to study ethics?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Some reasons commonly given for studying ethics are the following:</a:t>
            </a:r>
          </a:p>
          <a:p>
            <a:pPr lvl="1" eaLnBrk="1" hangingPunct="1">
              <a:buClrTx/>
            </a:pPr>
            <a:r>
              <a:rPr lang="en-US" altLang="en-US" dirty="0"/>
              <a:t>Ethical considerations are central to decisions involving discretion, force, and due process that require people to make enlightened moral judgments.</a:t>
            </a:r>
          </a:p>
          <a:p>
            <a:pPr lvl="1" eaLnBrk="1" hangingPunct="1">
              <a:buClrTx/>
            </a:pPr>
            <a:r>
              <a:rPr lang="en-US" altLang="en-US" dirty="0"/>
              <a:t>Only through studying ethics is it possible to define unethical behavior.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6B9BD0-BB84-40B8-8737-85CB5967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0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D788428-94C7-4328-B3BB-FB1E3FA30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The Value of Ethics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C477D40-4559-40BD-BB31-54C7CAE2CA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study increases sensitivity to issues of right and wrong and the right way to conduct oneself.</a:t>
            </a:r>
          </a:p>
          <a:p>
            <a:pPr lvl="2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–"/>
            </a:pPr>
            <a:r>
              <a:rPr lang="en-US" altLang="en-US" dirty="0"/>
              <a:t>Aids in identifying acts that have a moral content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It is important to have the capacity to point to moral reasoning in justifying behavior.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altLang="en-US" dirty="0"/>
              <a:t>Study of ethics develops that capacity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It is crucial that ethical decisions are made, and study of ethics enables development of tools that enhance ethical decision making.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93C899-D60F-4EE7-94C5-CEBD2CE9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11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C73041-3D5A-4B37-BC66-CB7805B1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The Value of Ethics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D2B812F-3392-48AB-9FD2-B6D2A638E8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Understanding ethics enables appreciation of complexities of acts that involve ethical issues and dilemmas.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Without knowledge of ethics, criminal justice professionals may be naïve about moral issues occurring within the system.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Within the criminal justice system, ethics is germane to most management and policy decisions relating to punishment.</a:t>
            </a:r>
          </a:p>
          <a:p>
            <a:pPr lvl="2">
              <a:lnSpc>
                <a:spcPct val="90000"/>
              </a:lnSpc>
              <a:buClrTx/>
              <a:buFont typeface="Arial" panose="020B0604020202020204" pitchFamily="34" charset="0"/>
              <a:buChar char="–"/>
            </a:pPr>
            <a:r>
              <a:rPr lang="en-US" altLang="en-US" dirty="0"/>
              <a:t>Is the rationale used in making these decisions</a:t>
            </a:r>
          </a:p>
          <a:p>
            <a:pPr marL="1828800" lvl="3" indent="-457200" eaLnBrk="1" hangingPunct="1">
              <a:lnSpc>
                <a:spcPct val="90000"/>
              </a:lnSpc>
              <a:buClrTx/>
              <a:buFont typeface="+mj-lt"/>
              <a:buAutoNum type="alphaLcParenR"/>
            </a:pPr>
            <a:r>
              <a:rPr lang="en-US" altLang="en-US" dirty="0"/>
              <a:t>Whether to rehabilitate, deter, or impose just deserts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651DA8-9656-46AA-8A8D-016E7AE4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24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A02426E-8718-4D48-8469-1954981ED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Normative Ethics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C704EB3-C198-4E9B-A5B1-98CDD1B56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Normative ethics is fundamental to ethical decision making in the criminal justice system.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Central notion in normative ethics is that one should act morally.</a:t>
            </a:r>
          </a:p>
          <a:p>
            <a:pPr lvl="1" eaLnBrk="1" hangingPunct="1">
              <a:buClrTx/>
            </a:pPr>
            <a:r>
              <a:rPr lang="en-US" altLang="en-US" dirty="0"/>
              <a:t>Using reason to decide proper way of conducting oneself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Ethics gives us way of making choices in situations where we are unsure about how to act.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What are these standards of conduct and how do we decide what is right and wrong?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F0569C-8C42-4FEF-B14F-ADBA5D4B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22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DAD22D8-D779-409E-AA2B-B4094EC5E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Normative Ethics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69A2B7B-22AF-4C52-960B-B1C30A44A7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086" y="1828800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relativism</a:t>
            </a:r>
          </a:p>
          <a:p>
            <a:pPr lvl="1" eaLnBrk="1" hangingPunct="1">
              <a:buClrTx/>
            </a:pPr>
            <a:r>
              <a:rPr lang="en-US" altLang="en-US" dirty="0"/>
              <a:t>Argues that because standards of conduct and way of doing things differ from society to society, there can never be one single standard for all people everyone</a:t>
            </a:r>
          </a:p>
          <a:p>
            <a:pPr lvl="1" eaLnBrk="1" hangingPunct="1">
              <a:buClrTx/>
            </a:pPr>
            <a:r>
              <a:rPr lang="en-US" altLang="en-US" dirty="0"/>
              <a:t>We must make ethical decisions based on each situation.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Absolutism</a:t>
            </a:r>
          </a:p>
          <a:p>
            <a:pPr lvl="1" eaLnBrk="1" hangingPunct="1">
              <a:buClrTx/>
            </a:pPr>
            <a:r>
              <a:rPr lang="en-US" altLang="en-US" dirty="0"/>
              <a:t>Argues that one set of ethical standards applies across all societies</a:t>
            </a:r>
          </a:p>
          <a:p>
            <a:pPr lvl="1" eaLnBrk="1" hangingPunct="1">
              <a:buClrTx/>
            </a:pPr>
            <a:r>
              <a:rPr lang="en-US" altLang="en-US" dirty="0"/>
              <a:t>People have an obligation to do what is “known to be right.” 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330EAE-85FD-49E9-B979-C1943736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0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1C55CC-7493-4F46-B92F-F73D31A6D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Relativism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8984BDD-280F-4F05-BB34-31A7A2B519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Proponents argue</a:t>
            </a:r>
          </a:p>
          <a:p>
            <a:pPr lvl="1"/>
            <a:r>
              <a:rPr lang="en-US" altLang="en-US" dirty="0"/>
              <a:t>What is morally right or wrong may vary in a fundamental way from person to person or from culture to culture.</a:t>
            </a:r>
          </a:p>
          <a:p>
            <a:pPr lvl="1"/>
            <a:r>
              <a:rPr lang="en-US" altLang="en-US" dirty="0"/>
              <a:t>Does not mean we cannot criticize people of other cultures on moral grounds</a:t>
            </a:r>
          </a:p>
          <a:p>
            <a:pPr lvl="1"/>
            <a:r>
              <a:rPr lang="en-US" altLang="en-US" dirty="0"/>
              <a:t>Does mean when we say that a person in another culture did wrong or acted immorally, we must judge that person by the standards of that culture, not by our own (Cook, 1999)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2B2CB1-C23E-430B-85BF-9AA682E36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44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Relativism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Holmes (1998) discusses three forms of ethical relativism:</a:t>
            </a:r>
          </a:p>
          <a:p>
            <a:pPr lvl="1">
              <a:buClrTx/>
            </a:pPr>
            <a:r>
              <a:rPr lang="en-US" altLang="en-US" dirty="0"/>
              <a:t>Ethical relativism</a:t>
            </a:r>
          </a:p>
          <a:p>
            <a:pPr lvl="1">
              <a:buClrTx/>
            </a:pPr>
            <a:r>
              <a:rPr lang="en-US" altLang="en-US" dirty="0"/>
              <a:t>Cultural relativism</a:t>
            </a:r>
          </a:p>
          <a:p>
            <a:pPr lvl="1">
              <a:buClrTx/>
            </a:pPr>
            <a:r>
              <a:rPr lang="en-US" altLang="en-US" dirty="0"/>
              <a:t>Extreme or individual relativism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1814</Words>
  <Application>Microsoft Office PowerPoint</Application>
  <PresentationFormat>On-screen Show (4:3)</PresentationFormat>
  <Paragraphs>182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Office Theme</vt:lpstr>
      <vt:lpstr>PowerPoint Presentation</vt:lpstr>
      <vt:lpstr>The Meaning of Ethics</vt:lpstr>
      <vt:lpstr>The Value of Ethics</vt:lpstr>
      <vt:lpstr>The Value of Ethics</vt:lpstr>
      <vt:lpstr>The Value of Ethics</vt:lpstr>
      <vt:lpstr>Normative Ethics</vt:lpstr>
      <vt:lpstr>Normative Ethics</vt:lpstr>
      <vt:lpstr>Ethical Relativism</vt:lpstr>
      <vt:lpstr>Ethical Relativism</vt:lpstr>
      <vt:lpstr>Cultural Relativism</vt:lpstr>
      <vt:lpstr>Objections to Cultural Relativism</vt:lpstr>
      <vt:lpstr>Ethical Absolutism</vt:lpstr>
      <vt:lpstr>Ethical Pluralism</vt:lpstr>
      <vt:lpstr>Ethical Pluralism</vt:lpstr>
      <vt:lpstr>Religion and Ethical Standards</vt:lpstr>
      <vt:lpstr>Ethics and Natural Law</vt:lpstr>
      <vt:lpstr>Ethics and Law</vt:lpstr>
      <vt:lpstr>Ethics and Law</vt:lpstr>
      <vt:lpstr>Ethical Dilemmas</vt:lpstr>
      <vt:lpstr>Ethical Dilemmas</vt:lpstr>
      <vt:lpstr>Ethical Dilemmas</vt:lpstr>
      <vt:lpstr>6 Steps to Making an Ethical Decision</vt:lpstr>
      <vt:lpstr>6 Steps to Making an Ethical Decision</vt:lpstr>
      <vt:lpstr>Ethical Issues in Criminal Justice</vt:lpstr>
      <vt:lpstr>Ethical Issues in Criminal Justice</vt:lpstr>
      <vt:lpstr>Ethical Issues in Criminal Justice</vt:lpstr>
      <vt:lpstr>Ethical Issues in Criminal Justice</vt:lpstr>
      <vt:lpstr>Chapter Summary</vt:lpstr>
      <vt:lpstr>Chapter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Todd Bricker</cp:lastModifiedBy>
  <cp:revision>33</cp:revision>
  <dcterms:created xsi:type="dcterms:W3CDTF">2006-08-16T00:00:00Z</dcterms:created>
  <dcterms:modified xsi:type="dcterms:W3CDTF">2021-05-04T12:42:20Z</dcterms:modified>
</cp:coreProperties>
</file>