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346" r:id="rId2"/>
    <p:sldId id="495" r:id="rId3"/>
    <p:sldId id="490" r:id="rId4"/>
    <p:sldId id="483" r:id="rId5"/>
    <p:sldId id="496" r:id="rId6"/>
    <p:sldId id="489" r:id="rId7"/>
    <p:sldId id="475" r:id="rId8"/>
    <p:sldId id="474" r:id="rId9"/>
    <p:sldId id="491" r:id="rId10"/>
    <p:sldId id="460" r:id="rId11"/>
    <p:sldId id="453" r:id="rId12"/>
    <p:sldId id="457" r:id="rId13"/>
    <p:sldId id="387" r:id="rId14"/>
    <p:sldId id="473" r:id="rId15"/>
    <p:sldId id="408" r:id="rId16"/>
    <p:sldId id="448" r:id="rId17"/>
    <p:sldId id="420" r:id="rId18"/>
    <p:sldId id="454" r:id="rId19"/>
    <p:sldId id="480" r:id="rId20"/>
    <p:sldId id="494" r:id="rId21"/>
    <p:sldId id="472" r:id="rId22"/>
    <p:sldId id="446" r:id="rId23"/>
    <p:sldId id="459" r:id="rId24"/>
    <p:sldId id="391" r:id="rId25"/>
    <p:sldId id="486" r:id="rId26"/>
    <p:sldId id="421" r:id="rId27"/>
    <p:sldId id="487" r:id="rId28"/>
    <p:sldId id="477" r:id="rId29"/>
    <p:sldId id="488" r:id="rId30"/>
    <p:sldId id="439" r:id="rId31"/>
    <p:sldId id="481" r:id="rId32"/>
    <p:sldId id="462" r:id="rId33"/>
    <p:sldId id="429" r:id="rId34"/>
    <p:sldId id="433" r:id="rId35"/>
    <p:sldId id="431" r:id="rId36"/>
    <p:sldId id="440" r:id="rId37"/>
    <p:sldId id="358" r:id="rId38"/>
    <p:sldId id="493" r:id="rId39"/>
    <p:sldId id="492" r:id="rId40"/>
    <p:sldId id="470" r:id="rId41"/>
    <p:sldId id="485" r:id="rId42"/>
    <p:sldId id="471" r:id="rId43"/>
    <p:sldId id="392" r:id="rId44"/>
    <p:sldId id="399" r:id="rId45"/>
    <p:sldId id="400" r:id="rId46"/>
    <p:sldId id="432" r:id="rId47"/>
    <p:sldId id="434" r:id="rId48"/>
    <p:sldId id="407" r:id="rId49"/>
    <p:sldId id="447" r:id="rId50"/>
    <p:sldId id="428" r:id="rId51"/>
    <p:sldId id="427" r:id="rId52"/>
    <p:sldId id="455" r:id="rId5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2" autoAdjust="0"/>
    <p:restoredTop sz="94647" autoAdjust="0"/>
  </p:normalViewPr>
  <p:slideViewPr>
    <p:cSldViewPr>
      <p:cViewPr varScale="1">
        <p:scale>
          <a:sx n="91" d="100"/>
          <a:sy n="91" d="100"/>
        </p:scale>
        <p:origin x="84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fld id="{79CF2EC5-182C-4234-B63D-0C7A8D0CF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7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9741DE-CFEF-4776-8F17-85982526053E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2797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8A10FC-BDAB-43D0-BAE1-332D4B1C7570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967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85521C-7ED5-4398-BF3B-716909824C21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2672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6ABA0D-5A98-4BA1-B291-478AEC31BDC2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1111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4D6C6D-43B9-46DA-BF02-1F744453CE96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190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0762B4-D0C6-49FA-9C0D-3F2DB2225B0F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8509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AADDC6-DD1F-4DC0-BC24-6D33679C3682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8701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6111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78FE00-2A17-42FA-8CF0-7C050AD6B365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3773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22965-8A2A-404D-8012-F64FBDC20D82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1374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B0E197-CE21-49CA-BB02-E11600A8E7CA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651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1CED4B-F154-4AF3-84D8-51CFBB69283D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6776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B0E197-CE21-49CA-BB02-E11600A8E7CA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0751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BDAB8C-9AC2-44D6-9E56-ED80AD1FC2C7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4308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657E4-DCF6-4B3D-9155-052F9756BB14}" type="slidenum">
              <a:rPr lang="en-US" altLang="en-US" b="0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2784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6B034C-DCB0-49EB-85DA-910D82B0A13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48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32BA2B-939F-494A-9E7B-BE4C96B1F902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5264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32BA2B-939F-494A-9E7B-BE4C96B1F902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0735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DB8F86-B574-49E6-B559-7E02601A56E2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0420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32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12BB79-9B00-4E16-AC2A-16A3D2122F01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3557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12BB79-9B00-4E16-AC2A-16A3D2122F01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6261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1CED4B-F154-4AF3-84D8-51CFBB69283D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8164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A7F726-77E5-48A8-B7E1-110B75EBAA05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1328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565166-B1E4-4232-9C82-5F1ACA17FAFD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95723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9AB531-BA27-4059-81C6-6F48817D36CB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8326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00F796-3DF0-4315-9180-78504039E9E6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8784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5C4071-5B68-4F6A-956C-6F8E4B868C3E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1294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A5679D-47BB-4746-8791-031EB2504A60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9983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4686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287C5D-0409-4276-AA52-C5010DE72B61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86962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287C5D-0409-4276-AA52-C5010DE72B61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0172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287C5D-0409-4276-AA52-C5010DE72B61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573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1CED4B-F154-4AF3-84D8-51CFBB69283D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01308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145A1-EE77-4B9F-A7E8-91B17D86BA3D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33072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145A1-EE77-4B9F-A7E8-91B17D86BA3D}" type="slidenum">
              <a:rPr lang="en-US" altLang="en-US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9573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263E47-2F27-4587-A78E-E6D4433E374F}" type="slidenum">
              <a:rPr lang="en-US" altLang="en-US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94304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0B8793-4946-4551-BA47-C2A07A8E40CE}" type="slidenum">
              <a:rPr lang="en-US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27235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844149-0E4D-484B-B594-8634F9F7B393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76791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9C9B42-F3EC-4FB5-8CC5-9ABC4762F98D}" type="slidenum">
              <a:rPr lang="en-US" altLang="en-US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98186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BF65DC-148B-4242-A2CC-2897D27D9078}" type="slidenum">
              <a:rPr lang="en-US" altLang="en-US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2319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F7D6A9-B333-491C-A0C1-167F6E77B5AE}" type="slidenum">
              <a:rPr lang="en-US" altLang="en-US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412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1FD081-5DF1-403A-90A2-582034BA44F5}" type="slidenum">
              <a:rPr lang="en-US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0151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6BF45D-55A4-4CAD-B12A-F799429D4D41}" type="slidenum">
              <a:rPr lang="en-US" altLang="en-US" b="0"/>
              <a:pPr algn="r" eaLnBrk="1" hangingPunct="1">
                <a:spcBef>
                  <a:spcPct val="0"/>
                </a:spcBef>
              </a:pPr>
              <a:t>49</a:t>
            </a:fld>
            <a:endParaRPr lang="en-US" altLang="en-US" b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357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1CED4B-F154-4AF3-84D8-51CFBB69283D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16705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75D06C-64CF-4DAE-80FE-24322438402A}" type="slidenum">
              <a:rPr lang="en-US" altLang="en-US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94093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B60E67-09CD-4349-A79D-C167E0A8E31D}" type="slidenum">
              <a:rPr lang="en-US" altLang="en-US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46307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812EC7-E729-4DB9-BDC3-6CF4E5510AD3}" type="slidenum">
              <a:rPr lang="en-US" altLang="en-US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837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1CED4B-F154-4AF3-84D8-51CFBB69283D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973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30175B-75E7-4808-B4E1-A5F89FA2C336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089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0504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30175B-75E7-4808-B4E1-A5F89FA2C336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161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A70D-38C2-4438-9DA6-7B6FED28A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5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2E45-6126-4FFF-AFBF-5B50815E0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2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AB84-511D-4B95-B56F-6C7E4FC48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FEFC-2C75-4351-A60F-E509C266C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F8FD-8086-4A79-B2AD-F5DEA09AD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07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7480-C1E0-4D21-B036-2927A255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3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ECEA-F187-41C1-B1E1-B58F65259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63E5-266F-4948-BF3D-E9C1B7F0F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F3CE-EAED-4E59-8940-8F15F95A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2B9E-3810-4CA4-9712-95CB4AF9B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A646-E2AA-46D9-94BA-253BD757F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4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CF981A9-C3F4-4962-9B17-6F5B074F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63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7.wmf"/><Relationship Id="rId10" Type="http://schemas.openxmlformats.org/officeDocument/2006/relationships/image" Target="../media/image59.jpeg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225243" y="1329749"/>
            <a:ext cx="469936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Pre-production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574925" y="-17463"/>
            <a:ext cx="7366000" cy="11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Production Stages</a:t>
            </a:r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>
            <a:off x="2371725" y="11430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15200" y="5732457"/>
            <a:ext cx="4711867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Postproduction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14600"/>
            <a:ext cx="4965986" cy="289579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886029" y="4186429"/>
            <a:ext cx="357020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Acquisition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5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9375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Pre-production Objectives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1752600" y="12192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1" y="1143000"/>
            <a:ext cx="26100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concept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pitch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budget</a:t>
            </a:r>
          </a:p>
          <a:p>
            <a:pPr>
              <a:buFontTx/>
              <a:buChar char="•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funding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" y="1378563"/>
            <a:ext cx="5338116" cy="3558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" y="3404490"/>
            <a:ext cx="5453479" cy="3065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752600"/>
            <a:ext cx="640271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>
              <a:buFontTx/>
              <a:buChar char="•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client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>
              <a:buFontTx/>
              <a:buChar char="•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investors</a:t>
            </a:r>
          </a:p>
          <a:p>
            <a:pPr lvl="2">
              <a:buFontTx/>
              <a:buChar char="•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independent money</a:t>
            </a:r>
          </a:p>
          <a:p>
            <a:pPr lvl="2">
              <a:buFontTx/>
              <a:buChar char="•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grants</a:t>
            </a:r>
          </a:p>
          <a:p>
            <a:pPr lvl="4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grants.gov</a:t>
            </a:r>
          </a:p>
          <a:p>
            <a:pPr lvl="4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florida.grantwatch.com</a:t>
            </a:r>
          </a:p>
          <a:p>
            <a:pPr lvl="4">
              <a:buFontTx/>
              <a:buChar char="•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Google search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9375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Pre-production Objectives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1752600" y="12192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362200" y="1162050"/>
            <a:ext cx="517160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conceptualization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pitch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budget </a:t>
            </a:r>
            <a:endParaRPr lang="en-US" sz="4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funding 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script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1" y="1"/>
            <a:ext cx="4691063" cy="110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 Types</a:t>
            </a:r>
          </a:p>
        </p:txBody>
      </p:sp>
      <p:cxnSp>
        <p:nvCxnSpPr>
          <p:cNvPr id="11267" name="Straight Connector 6"/>
          <p:cNvCxnSpPr>
            <a:cxnSpLocks noChangeShapeType="1"/>
          </p:cNvCxnSpPr>
          <p:nvPr/>
        </p:nvCxnSpPr>
        <p:spPr bwMode="auto">
          <a:xfrm>
            <a:off x="1676400" y="1143000"/>
            <a:ext cx="4724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09800" y="2895600"/>
            <a:ext cx="1981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Audio</a:t>
            </a:r>
          </a:p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Script</a:t>
            </a:r>
          </a:p>
        </p:txBody>
      </p:sp>
      <p:pic>
        <p:nvPicPr>
          <p:cNvPr id="11269" name="Picture 4" descr="Audio Scri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39" y="228599"/>
            <a:ext cx="5024761" cy="651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1801814" y="2590801"/>
            <a:ext cx="25860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Narrative</a:t>
            </a:r>
          </a:p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(film)</a:t>
            </a:r>
          </a:p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Script</a:t>
            </a:r>
          </a:p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(screenplay)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1" y="1"/>
            <a:ext cx="4691063" cy="110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 Types</a:t>
            </a:r>
          </a:p>
        </p:txBody>
      </p:sp>
      <p:cxnSp>
        <p:nvCxnSpPr>
          <p:cNvPr id="12292" name="Straight Connector 6"/>
          <p:cNvCxnSpPr>
            <a:cxnSpLocks noChangeShapeType="1"/>
          </p:cNvCxnSpPr>
          <p:nvPr/>
        </p:nvCxnSpPr>
        <p:spPr bwMode="auto">
          <a:xfrm>
            <a:off x="1676400" y="1143000"/>
            <a:ext cx="4724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1"/>
            <a:ext cx="529970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1676400" y="3198812"/>
            <a:ext cx="26003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2-Column</a:t>
            </a:r>
          </a:p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Script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1" y="1"/>
            <a:ext cx="4691063" cy="110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 Types</a:t>
            </a:r>
          </a:p>
        </p:txBody>
      </p:sp>
      <p:cxnSp>
        <p:nvCxnSpPr>
          <p:cNvPr id="13316" name="Straight Connector 6"/>
          <p:cNvCxnSpPr>
            <a:cxnSpLocks noChangeShapeType="1"/>
          </p:cNvCxnSpPr>
          <p:nvPr/>
        </p:nvCxnSpPr>
        <p:spPr bwMode="auto">
          <a:xfrm>
            <a:off x="1676400" y="1143000"/>
            <a:ext cx="4724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6536532" y="381000"/>
            <a:ext cx="5503068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CLIENT: </a:t>
            </a:r>
            <a:r>
              <a:rPr lang="en-US" altLang="en-US" sz="800" dirty="0" err="1">
                <a:solidFill>
                  <a:schemeClr val="bg1"/>
                </a:solidFill>
                <a:latin typeface="Times New Roman" pitchFamily="18" charset="0"/>
              </a:rPr>
              <a:t>Playland</a:t>
            </a: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 Hamburger Restaurants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PRODUCTION TYPE: Commercial Spot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PROD./DIR.: Bill Smith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TRT: 60ss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36532" y="965774"/>
            <a:ext cx="5514030" cy="513022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0" y="1955800"/>
            <a:ext cx="4724400" cy="2540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8279524" y="1295400"/>
            <a:ext cx="3733800" cy="415498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                                                      </a:t>
            </a:r>
            <a:r>
              <a:rPr lang="en-US" altLang="en-US" sz="800" u="sng" dirty="0">
                <a:solidFill>
                  <a:schemeClr val="bg1"/>
                </a:solidFill>
                <a:latin typeface="Times New Roman" pitchFamily="18" charset="0"/>
              </a:rPr>
              <a:t>AUDIO</a:t>
            </a:r>
            <a:endParaRPr lang="en-US" altLang="en-US" sz="800" b="0" u="sng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i="1" dirty="0">
                <a:solidFill>
                  <a:schemeClr val="bg1"/>
                </a:solidFill>
                <a:latin typeface="Times New Roman" pitchFamily="18" charset="0"/>
              </a:rPr>
              <a:t>(fade to BG SFX -fussing children)</a:t>
            </a: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MOTHER:</a:t>
            </a:r>
            <a:r>
              <a:rPr lang="en-US" altLang="en-US" sz="800" b="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(disheveled; sitting in chair)</a:t>
            </a:r>
            <a:endParaRPr lang="en-US" altLang="en-US" sz="800" b="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“When you have three screaming children at your feet, you only want some escape.”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“I don't care about proper nutrition at times like these; just get me to </a:t>
            </a:r>
            <a:r>
              <a:rPr lang="en-US" altLang="en-US" sz="800" b="0" dirty="0" err="1">
                <a:solidFill>
                  <a:schemeClr val="bg1"/>
                </a:solidFill>
                <a:latin typeface="Times New Roman" pitchFamily="18" charset="0"/>
              </a:rPr>
              <a:t>Playland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 where I can turn the kids loose in the playpen.”</a:t>
            </a:r>
            <a:endParaRPr lang="en-US" altLang="en-US" sz="800" b="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i="1" dirty="0">
                <a:solidFill>
                  <a:schemeClr val="bg1"/>
                </a:solidFill>
                <a:latin typeface="Times New Roman" pitchFamily="18" charset="0"/>
              </a:rPr>
              <a:t>(crossfade SFX to music under)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NARRATOR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:  (kindly, patronizingly)</a:t>
            </a:r>
            <a:endParaRPr lang="en-US" altLang="en-US" sz="800" b="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“</a:t>
            </a:r>
            <a:r>
              <a:rPr lang="en-US" altLang="en-US" sz="800" b="0" dirty="0" err="1">
                <a:solidFill>
                  <a:schemeClr val="bg1"/>
                </a:solidFill>
                <a:latin typeface="Times New Roman" pitchFamily="18" charset="0"/>
              </a:rPr>
              <a:t>Playland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 is dedicated to the parent.  We know that your day can be a little hectic.”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“So bring the kids on down here for dinner.  We'll babysit for a while so you can relax with a nice big </a:t>
            </a:r>
            <a:r>
              <a:rPr lang="en-US" altLang="en-US" sz="800" b="0" dirty="0" err="1">
                <a:solidFill>
                  <a:schemeClr val="bg1"/>
                </a:solidFill>
                <a:latin typeface="Times New Roman" pitchFamily="18" charset="0"/>
              </a:rPr>
              <a:t>Playland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 shake.”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MOTHER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:  (Relieved)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“Thanks, </a:t>
            </a:r>
            <a:r>
              <a:rPr lang="en-US" altLang="en-US" sz="800" b="0" dirty="0" err="1">
                <a:solidFill>
                  <a:schemeClr val="bg1"/>
                </a:solidFill>
                <a:latin typeface="Times New Roman" pitchFamily="18" charset="0"/>
              </a:rPr>
              <a:t>Playland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!”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NARRATOR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&amp; MOTHER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 (together):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“</a:t>
            </a:r>
            <a:r>
              <a:rPr lang="en-US" altLang="en-US" sz="800" b="0" dirty="0" err="1">
                <a:solidFill>
                  <a:schemeClr val="bg1"/>
                </a:solidFill>
                <a:latin typeface="Times New Roman" pitchFamily="18" charset="0"/>
              </a:rPr>
              <a:t>Playland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.  It's your kind of place.”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i="1" dirty="0">
                <a:solidFill>
                  <a:schemeClr val="bg1"/>
                </a:solidFill>
                <a:latin typeface="Times New Roman" pitchFamily="18" charset="0"/>
              </a:rPr>
              <a:t>(music out)</a:t>
            </a: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536532" y="973139"/>
            <a:ext cx="1754982" cy="452431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          </a:t>
            </a:r>
            <a:r>
              <a:rPr lang="en-US" altLang="en-US" sz="800" u="sng" dirty="0">
                <a:solidFill>
                  <a:schemeClr val="bg1"/>
                </a:solidFill>
                <a:latin typeface="Times New Roman" pitchFamily="18" charset="0"/>
              </a:rPr>
              <a:t>VIDEO</a:t>
            </a:r>
            <a:endParaRPr lang="en-US" altLang="en-US" sz="800" b="0" u="sng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FADE FROM BLACK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CAM  1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en-US" altLang="en-US" sz="800" dirty="0" smtClean="0">
                <a:solidFill>
                  <a:schemeClr val="bg1"/>
                </a:solidFill>
                <a:latin typeface="Times New Roman" pitchFamily="18" charset="0"/>
              </a:rPr>
              <a:t>MCU-M</a:t>
            </a:r>
            <a:r>
              <a:rPr lang="en-US" sz="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budget </a:t>
            </a:r>
            <a:r>
              <a:rPr lang="en-US" altLang="en-US" sz="800" dirty="0" smtClean="0">
                <a:solidFill>
                  <a:schemeClr val="bg1"/>
                </a:solidFill>
                <a:latin typeface="Times New Roman" pitchFamily="18" charset="0"/>
              </a:rPr>
              <a:t>OTHER</a:t>
            </a: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TAKE - CAM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CU-MOTHER</a:t>
            </a: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TAKE - CAM  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MCU-NARRATOR</a:t>
            </a: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TAKE CAM 1   (W/KEY)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2-SHOT:  NARR/MOTHER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TAKE - CAM 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MCU MOTHER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MIX-FS/CG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FADE TO BLACK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1" y="1"/>
            <a:ext cx="4691063" cy="110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 Types</a:t>
            </a:r>
          </a:p>
        </p:txBody>
      </p:sp>
      <p:cxnSp>
        <p:nvCxnSpPr>
          <p:cNvPr id="14339" name="Straight Connector 12"/>
          <p:cNvCxnSpPr>
            <a:cxnSpLocks noChangeShapeType="1"/>
          </p:cNvCxnSpPr>
          <p:nvPr/>
        </p:nvCxnSpPr>
        <p:spPr bwMode="auto">
          <a:xfrm>
            <a:off x="1676400" y="1143000"/>
            <a:ext cx="4724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0" name="Picture 12" descr="Storyboard w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3026"/>
            <a:ext cx="91440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162801" y="304800"/>
            <a:ext cx="2943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Storyboard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1" y="1"/>
            <a:ext cx="4691063" cy="110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 Types</a:t>
            </a:r>
          </a:p>
        </p:txBody>
      </p:sp>
      <p:cxnSp>
        <p:nvCxnSpPr>
          <p:cNvPr id="15363" name="Straight Connector 2"/>
          <p:cNvCxnSpPr>
            <a:cxnSpLocks noChangeShapeType="1"/>
          </p:cNvCxnSpPr>
          <p:nvPr/>
        </p:nvCxnSpPr>
        <p:spPr bwMode="auto">
          <a:xfrm>
            <a:off x="1676400" y="1143000"/>
            <a:ext cx="4724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048000" y="2438400"/>
            <a:ext cx="6667500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Animated Storyboard</a:t>
            </a:r>
          </a:p>
          <a:p>
            <a:pPr lvl="2"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(animatic)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1662545" y="3285403"/>
            <a:ext cx="2944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Storyboard</a:t>
            </a:r>
          </a:p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Script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1" y="1"/>
            <a:ext cx="4691063" cy="110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 Types</a:t>
            </a:r>
          </a:p>
        </p:txBody>
      </p:sp>
      <p:cxnSp>
        <p:nvCxnSpPr>
          <p:cNvPr id="16388" name="Straight Connector 6"/>
          <p:cNvCxnSpPr>
            <a:cxnSpLocks noChangeShapeType="1"/>
          </p:cNvCxnSpPr>
          <p:nvPr/>
        </p:nvCxnSpPr>
        <p:spPr bwMode="auto">
          <a:xfrm>
            <a:off x="1676400" y="1143000"/>
            <a:ext cx="4724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7010400" y="1108076"/>
            <a:ext cx="4157663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Times New Roman" pitchFamily="18" charset="0"/>
              </a:rPr>
              <a:t>Project Title:</a:t>
            </a:r>
            <a:r>
              <a:rPr lang="en-US" altLang="en-US" sz="800" b="0">
                <a:solidFill>
                  <a:schemeClr val="bg1"/>
                </a:solidFill>
                <a:latin typeface="Times New Roman" pitchFamily="18" charset="0"/>
              </a:rPr>
              <a:t> Sprint Commercial Spot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Times New Roman" pitchFamily="18" charset="0"/>
              </a:rPr>
              <a:t>Producer:</a:t>
            </a:r>
            <a:r>
              <a:rPr lang="en-US" altLang="en-US" sz="800" b="0">
                <a:solidFill>
                  <a:schemeClr val="bg1"/>
                </a:solidFill>
                <a:latin typeface="Times New Roman" pitchFamily="18" charset="0"/>
              </a:rPr>
              <a:t> Bob Smith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Times New Roman" pitchFamily="18" charset="0"/>
              </a:rPr>
              <a:t>Client: </a:t>
            </a:r>
            <a:r>
              <a:rPr lang="en-US" altLang="en-US" sz="800" b="0">
                <a:solidFill>
                  <a:schemeClr val="bg1"/>
                </a:solidFill>
                <a:latin typeface="Times New Roman" pitchFamily="18" charset="0"/>
              </a:rPr>
              <a:t>Sprint</a:t>
            </a: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Times New Roman" pitchFamily="18" charset="0"/>
              </a:rPr>
              <a:t>Projected Run Time:</a:t>
            </a:r>
            <a:r>
              <a:rPr lang="en-US" altLang="en-US" sz="800" b="0">
                <a:solidFill>
                  <a:schemeClr val="bg1"/>
                </a:solidFill>
                <a:latin typeface="Times New Roman" pitchFamily="18" charset="0"/>
              </a:rPr>
              <a:t> 30ss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Times New Roman" pitchFamily="18" charset="0"/>
              </a:rPr>
              <a:t>Page #:</a:t>
            </a:r>
            <a:r>
              <a:rPr lang="en-US" altLang="en-US" sz="800" b="0">
                <a:solidFill>
                  <a:schemeClr val="bg1"/>
                </a:solidFill>
                <a:latin typeface="Times New Roman" pitchFamily="18" charset="0"/>
              </a:rPr>
              <a:t> 1</a:t>
            </a: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7010399" y="1816100"/>
            <a:ext cx="1938338" cy="4770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Times New Roman" pitchFamily="18" charset="0"/>
              </a:rPr>
              <a:t>                       </a:t>
            </a:r>
            <a:r>
              <a:rPr lang="en-US" altLang="en-US" sz="800" u="sng">
                <a:solidFill>
                  <a:schemeClr val="bg1"/>
                </a:solidFill>
                <a:latin typeface="Times New Roman" pitchFamily="18" charset="0"/>
              </a:rPr>
              <a:t>VIDEO</a:t>
            </a:r>
            <a:r>
              <a:rPr lang="en-US" altLang="en-US" sz="800">
                <a:solidFill>
                  <a:schemeClr val="bg1"/>
                </a:solidFill>
                <a:latin typeface="Times New Roman" pitchFamily="18" charset="0"/>
              </a:rPr>
              <a:t>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i="1">
                <a:solidFill>
                  <a:schemeClr val="bg1"/>
                </a:solidFill>
                <a:latin typeface="Times New Roman" pitchFamily="18" charset="0"/>
              </a:rPr>
              <a:t>   Fade up:  Limo pulls up to red carpet</a:t>
            </a: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i="1">
                <a:solidFill>
                  <a:schemeClr val="bg1"/>
                </a:solidFill>
                <a:latin typeface="Times New Roman" pitchFamily="18" charset="0"/>
              </a:rPr>
              <a:t>   Limo doors open; crowd starts cheering</a:t>
            </a: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u="sng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u="sng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u="sng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i="1">
                <a:solidFill>
                  <a:schemeClr val="bg1"/>
                </a:solidFill>
                <a:latin typeface="Times New Roman" pitchFamily="18" charset="0"/>
              </a:rPr>
              <a:t>Tight Shot: shoes stepping from limo to red carpet</a:t>
            </a:r>
            <a:r>
              <a:rPr lang="en-US" altLang="en-US" sz="800" b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altLang="en-US" sz="800" u="sng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63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291565"/>
              </p:ext>
            </p:extLst>
          </p:nvPr>
        </p:nvGraphicFramePr>
        <p:xfrm>
          <a:off x="7196138" y="2098676"/>
          <a:ext cx="41624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3" name="Document" r:id="rId4" imgW="5715000" imgH="1600200" progId="WP15Doc">
                  <p:embed/>
                </p:oleObj>
              </mc:Choice>
              <mc:Fallback>
                <p:oleObj name="Document" r:id="rId4" imgW="5715000" imgH="1600200" progId="WP15Do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138" y="2098676"/>
                        <a:ext cx="416242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394606"/>
              </p:ext>
            </p:extLst>
          </p:nvPr>
        </p:nvGraphicFramePr>
        <p:xfrm>
          <a:off x="7196137" y="3546475"/>
          <a:ext cx="41910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4" name="Document" r:id="rId6" imgW="5715000" imgH="1609725" progId="WP15Doc">
                  <p:embed/>
                </p:oleObj>
              </mc:Choice>
              <mc:Fallback>
                <p:oleObj name="Document" r:id="rId6" imgW="5715000" imgH="1609725" progId="WP15Do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137" y="3546475"/>
                        <a:ext cx="41910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044661"/>
              </p:ext>
            </p:extLst>
          </p:nvPr>
        </p:nvGraphicFramePr>
        <p:xfrm>
          <a:off x="7196138" y="4994276"/>
          <a:ext cx="423703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5" name="Document" r:id="rId8" imgW="5715000" imgH="1581150" progId="WP15Doc">
                  <p:embed/>
                </p:oleObj>
              </mc:Choice>
              <mc:Fallback>
                <p:oleObj name="Document" r:id="rId8" imgW="5715000" imgH="1581150" progId="WP15Doc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138" y="4994276"/>
                        <a:ext cx="4237037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8948738" y="1816100"/>
            <a:ext cx="2219325" cy="4770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                               </a:t>
            </a:r>
            <a:r>
              <a:rPr lang="en-US" altLang="en-US" sz="800" u="sng" dirty="0">
                <a:solidFill>
                  <a:schemeClr val="bg1"/>
                </a:solidFill>
                <a:latin typeface="Times New Roman" pitchFamily="18" charset="0"/>
              </a:rPr>
              <a:t>AUDIO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NAT SOUND 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(red carpet buzz): up and under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REPORTER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 (off-camera): “This is the most exciting event we’ve ever covered at WZZZ.”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REPORTER 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(off-camera): “It’s the arrival of All-Star power forward, </a:t>
            </a:r>
            <a:r>
              <a:rPr lang="en-US" altLang="en-US" sz="800" b="0" dirty="0" err="1">
                <a:solidFill>
                  <a:schemeClr val="bg1"/>
                </a:solidFill>
                <a:latin typeface="Times New Roman" pitchFamily="18" charset="0"/>
              </a:rPr>
              <a:t>Daryll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 Smithfield...”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SFX 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(building applause): under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REPORTER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 (off-camera): “...for tonight’s playoff game with the Boise Moons.”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SFX 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(applause): up full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bg1"/>
                </a:solidFill>
                <a:latin typeface="Times New Roman" pitchFamily="18" charset="0"/>
              </a:rPr>
              <a:t>REPORTER </a:t>
            </a:r>
            <a:r>
              <a:rPr lang="en-US" altLang="en-US" sz="800" b="0" dirty="0">
                <a:solidFill>
                  <a:schemeClr val="bg1"/>
                </a:solidFill>
                <a:latin typeface="Times New Roman" pitchFamily="18" charset="0"/>
              </a:rPr>
              <a:t>(off-camera): “If only all you fans could be here to witness this momentous event.  And...wait a minute.  I think...yes, here he comes now.  I can see his shoes just stepping onto the carpet.”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1108076"/>
            <a:ext cx="4157663" cy="54784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676400" y="76200"/>
            <a:ext cx="79375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Pre-production Objectives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1752600" y="9906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1803400" y="856357"/>
            <a:ext cx="517160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conceptualization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pitch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funding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budget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script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location scouting</a:t>
            </a:r>
          </a:p>
          <a:p>
            <a:pPr lvl="2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camera</a:t>
            </a:r>
          </a:p>
          <a:p>
            <a:pPr lvl="2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lights</a:t>
            </a:r>
          </a:p>
          <a:p>
            <a:pPr lvl="2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5148"/>
            <a:ext cx="10515600" cy="6868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9375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Pre-production Objectives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1752600" y="12192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743200" y="1371600"/>
            <a:ext cx="410881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conceptualize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pitch/fund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script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crew</a:t>
            </a:r>
          </a:p>
          <a:p>
            <a:pPr>
              <a:buFontTx/>
              <a:buChar char="•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schedule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0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"/>
            <a:ext cx="6858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676400" y="76200"/>
            <a:ext cx="79375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Pre-production Objectives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1752600" y="9906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792595" y="1600200"/>
            <a:ext cx="517160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conceptualization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pitch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budget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funding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script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location scouting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1790846"/>
            <a:ext cx="5186363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crew hires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scheduling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contracts/releases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524000" y="152401"/>
            <a:ext cx="7043738" cy="110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Contracts/Releases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52600" y="1447801"/>
            <a:ext cx="8077200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Contracts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Talent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Extras (paid)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Releases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xtras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(unpaid)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 Minors</a:t>
            </a:r>
          </a:p>
          <a:p>
            <a:pPr marL="1657350" lvl="2" indent="-742950">
              <a:buAutoNum type="arabicPeriod" startAt="3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Copyrighted Material</a:t>
            </a:r>
          </a:p>
          <a:p>
            <a:pPr marL="1657350" lvl="2" indent="-742950">
              <a:buAutoNum type="arabicPeriod" startAt="3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Locations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508" name="Straight Connector 5"/>
          <p:cNvCxnSpPr>
            <a:cxnSpLocks noChangeShapeType="1"/>
          </p:cNvCxnSpPr>
          <p:nvPr/>
        </p:nvCxnSpPr>
        <p:spPr bwMode="auto">
          <a:xfrm>
            <a:off x="1676400" y="1143000"/>
            <a:ext cx="7391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95601" y="2825751"/>
            <a:ext cx="59674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ACQUISITION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752600" y="304800"/>
            <a:ext cx="6007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Post-Production</a:t>
            </a:r>
          </a:p>
        </p:txBody>
      </p:sp>
      <p:cxnSp>
        <p:nvCxnSpPr>
          <p:cNvPr id="23555" name="Straight Connector 6"/>
          <p:cNvCxnSpPr>
            <a:cxnSpLocks noChangeShapeType="1"/>
          </p:cNvCxnSpPr>
          <p:nvPr/>
        </p:nvCxnSpPr>
        <p:spPr bwMode="auto">
          <a:xfrm>
            <a:off x="1828800" y="1295400"/>
            <a:ext cx="6172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276600" y="2667000"/>
            <a:ext cx="4397614" cy="22775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8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Editing</a:t>
            </a:r>
          </a:p>
          <a:p>
            <a:pPr algn="ctr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Film vs. Video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752600" y="304800"/>
            <a:ext cx="6007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Post-Production</a:t>
            </a:r>
          </a:p>
        </p:txBody>
      </p:sp>
      <p:cxnSp>
        <p:nvCxnSpPr>
          <p:cNvPr id="23555" name="Straight Connector 6"/>
          <p:cNvCxnSpPr>
            <a:cxnSpLocks noChangeShapeType="1"/>
          </p:cNvCxnSpPr>
          <p:nvPr/>
        </p:nvCxnSpPr>
        <p:spPr bwMode="auto">
          <a:xfrm>
            <a:off x="1828800" y="1295400"/>
            <a:ext cx="6172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81000" y="1389495"/>
            <a:ext cx="4219425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Film</a:t>
            </a:r>
          </a:p>
          <a:p>
            <a:pPr lvl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(cut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paste)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51471"/>
            <a:ext cx="653819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4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Movio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7" y="1363662"/>
            <a:ext cx="7358063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81400" y="0"/>
            <a:ext cx="48656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Film Method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505200" y="1066800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01675" y="1529160"/>
            <a:ext cx="2917825" cy="9239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Times New Roman" pitchFamily="18" charset="0"/>
              </a:rPr>
              <a:t>Movieola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62050"/>
            <a:ext cx="7493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1529159"/>
            <a:ext cx="4551362" cy="9239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Times New Roman" pitchFamily="18" charset="0"/>
              </a:rPr>
              <a:t>Flatbed Editor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4785518" y="1348942"/>
            <a:ext cx="795496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Digital Intermediate</a:t>
            </a:r>
          </a:p>
          <a:p>
            <a:pPr algn="ctr"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3732"/>
            <a:ext cx="6858000" cy="4584268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1400" y="0"/>
            <a:ext cx="48656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Film Method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505200" y="1066800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2800" y="4114800"/>
            <a:ext cx="48670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-Film Chain-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752600" y="304800"/>
            <a:ext cx="6007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Post-Production</a:t>
            </a:r>
          </a:p>
        </p:txBody>
      </p:sp>
      <p:cxnSp>
        <p:nvCxnSpPr>
          <p:cNvPr id="26627" name="Straight Connector 6"/>
          <p:cNvCxnSpPr>
            <a:cxnSpLocks noChangeShapeType="1"/>
          </p:cNvCxnSpPr>
          <p:nvPr/>
        </p:nvCxnSpPr>
        <p:spPr bwMode="auto">
          <a:xfrm>
            <a:off x="1828800" y="1295400"/>
            <a:ext cx="6172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981201" y="2133600"/>
            <a:ext cx="819057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Video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057400" lvl="4" indent="-228600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(electronic editing)</a:t>
            </a:r>
          </a:p>
        </p:txBody>
      </p:sp>
    </p:spTree>
    <p:extLst>
      <p:ext uri="{BB962C8B-B14F-4D97-AF65-F5344CB8AC3E}">
        <p14:creationId xmlns:p14="http://schemas.microsoft.com/office/powerpoint/2010/main" val="22870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9375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Pre-production Objectives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1752600" y="12192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743200" y="1371600"/>
            <a:ext cx="740940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Pre-production meeting</a:t>
            </a:r>
          </a:p>
          <a:p>
            <a:pPr lvl="3"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conceptualization</a:t>
            </a:r>
          </a:p>
          <a:p>
            <a:pPr lvl="5"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audience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5"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venue of 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exhibition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22" y="2771983"/>
            <a:ext cx="6502556" cy="363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1752600" y="111204"/>
            <a:ext cx="6988580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Electronic Editing </a:t>
            </a:r>
          </a:p>
        </p:txBody>
      </p:sp>
      <p:sp>
        <p:nvSpPr>
          <p:cNvPr id="318467" name="Line 3"/>
          <p:cNvSpPr>
            <a:spLocks noChangeShapeType="1"/>
          </p:cNvSpPr>
          <p:nvPr/>
        </p:nvSpPr>
        <p:spPr bwMode="auto">
          <a:xfrm>
            <a:off x="1828800" y="12954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66214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Linear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(tape-to-tape)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03367"/>
            <a:ext cx="6248400" cy="445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15000" y="2403475"/>
            <a:ext cx="6248400" cy="4454525"/>
          </a:xfrm>
          <a:prstGeom prst="rect">
            <a:avLst/>
          </a:prstGeom>
          <a:solidFill>
            <a:schemeClr val="tx2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16" y="2856156"/>
            <a:ext cx="4800600" cy="17855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55" y="4486369"/>
            <a:ext cx="5053445" cy="2351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845113"/>
            <a:ext cx="4045033" cy="17787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06" y="3449730"/>
            <a:ext cx="3641182" cy="29546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45217" y="2816749"/>
            <a:ext cx="4225965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Edit Controller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 build="p" bldLvl="3"/>
      <p:bldP spid="2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492474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Non-Linear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(computers)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88360" y="304800"/>
            <a:ext cx="9155840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Post-Production Editing</a:t>
            </a: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828800" y="1488996"/>
            <a:ext cx="8567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2326341"/>
            <a:ext cx="6781800" cy="45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59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981201" y="1600201"/>
            <a:ext cx="39164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Acquisition Content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7296150" y="4002088"/>
            <a:ext cx="203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Computer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4648200"/>
            <a:ext cx="1866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66" y="2353470"/>
            <a:ext cx="2056925" cy="15041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967890" y="3857596"/>
            <a:ext cx="2410810" cy="1247804"/>
          </a:xfrm>
          <a:prstGeom prst="straightConnector1">
            <a:avLst/>
          </a:prstGeom>
          <a:ln w="5715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95600" y="44618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“digitize” </a:t>
            </a:r>
          </a:p>
          <a:p>
            <a:pPr algn="ctr"/>
            <a:r>
              <a:rPr lang="en-US" sz="4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“capture”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69"/>
            <a:ext cx="12192000" cy="6868770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067800" y="337528"/>
            <a:ext cx="2082621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NLE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9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91"/>
            <a:ext cx="11353800" cy="685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55"/>
            <a:ext cx="10210800" cy="684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667000"/>
            <a:ext cx="80010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timeline </a:t>
            </a: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sequence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8450"/>
            <a:ext cx="6811963" cy="46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0836"/>
            <a:ext cx="3962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646342" cy="30956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48400" y="5400496"/>
            <a:ext cx="4314001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NLE Suite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Pro Too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73" y="1639888"/>
            <a:ext cx="9144000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uendo Scree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0200" cy="390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98193" y="193338"/>
            <a:ext cx="47061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Audio</a:t>
            </a:r>
          </a:p>
          <a:p>
            <a:pPr algn="ctr" eaLnBrk="0" hangingPunct="0"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Non-linear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133600" y="228600"/>
            <a:ext cx="60071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Post-Production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3505200" y="1600200"/>
            <a:ext cx="4248471" cy="25853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GFX/Titles</a:t>
            </a:r>
          </a:p>
          <a:p>
            <a:pPr eaLnBrk="0" hangingPunct="0">
              <a:buFontTx/>
              <a:buChar char="•"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SFX</a:t>
            </a:r>
          </a:p>
          <a:p>
            <a:pPr eaLnBrk="0" hangingPunct="0">
              <a:buFontTx/>
              <a:buChar char="•"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Buzz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Tracks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2133600" y="1219200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52" y="2514600"/>
            <a:ext cx="7538966" cy="42671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133600" y="228600"/>
            <a:ext cx="60071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Post-Production</a:t>
            </a:r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2133600" y="1219200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5147733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6096000" cy="45664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37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133600" y="228600"/>
            <a:ext cx="60071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Post-Production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3505200" y="1286471"/>
            <a:ext cx="1907895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CGI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2133600" y="1219200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41995"/>
            <a:ext cx="7800148" cy="4386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0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450112"/>
            <a:ext cx="1447800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800" y="5161250"/>
            <a:ext cx="1313800" cy="1313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994476"/>
            <a:ext cx="1866774" cy="1333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58" y="2228730"/>
            <a:ext cx="2829102" cy="13681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85" y="3302404"/>
            <a:ext cx="2114764" cy="11852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78571"/>
            <a:ext cx="2540831" cy="1042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74" y="2698179"/>
            <a:ext cx="2613626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63393"/>
            <a:ext cx="1943100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8" y="3763846"/>
            <a:ext cx="2535145" cy="72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7319"/>
            <a:ext cx="2530308" cy="1265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6" y="4887720"/>
            <a:ext cx="2829847" cy="159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838200"/>
            <a:ext cx="12091737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793875" y="228601"/>
            <a:ext cx="6007100" cy="2105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Post-Production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Organization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3581400" y="3200401"/>
            <a:ext cx="4311650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Content Log</a:t>
            </a:r>
          </a:p>
        </p:txBody>
      </p:sp>
      <p:sp>
        <p:nvSpPr>
          <p:cNvPr id="203780" name="Line 4"/>
          <p:cNvSpPr>
            <a:spLocks noChangeShapeType="1"/>
          </p:cNvSpPr>
          <p:nvPr/>
        </p:nvSpPr>
        <p:spPr bwMode="auto">
          <a:xfrm flipV="1">
            <a:off x="1905000" y="243840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0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40" y="-11498"/>
            <a:ext cx="9581360" cy="68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793875" y="228601"/>
            <a:ext cx="6007100" cy="2105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Post-Production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Organization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3048001" y="3048000"/>
            <a:ext cx="5870575" cy="2586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Content Log</a:t>
            </a:r>
          </a:p>
          <a:p>
            <a:pPr eaLnBrk="0" hangingPunct="0">
              <a:defRPr/>
            </a:pP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Edit Decision List</a:t>
            </a:r>
          </a:p>
        </p:txBody>
      </p:sp>
      <p:sp>
        <p:nvSpPr>
          <p:cNvPr id="203780" name="Line 4"/>
          <p:cNvSpPr>
            <a:spLocks noChangeShapeType="1"/>
          </p:cNvSpPr>
          <p:nvPr/>
        </p:nvSpPr>
        <p:spPr bwMode="auto">
          <a:xfrm flipV="1">
            <a:off x="1905000" y="243840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098925" y="838201"/>
            <a:ext cx="35702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Off-line</a:t>
            </a:r>
          </a:p>
          <a:p>
            <a:pPr algn="ctr"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</a:p>
          <a:p>
            <a:pPr algn="ctr"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Online</a:t>
            </a:r>
          </a:p>
          <a:p>
            <a:pPr algn="ctr"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2270125" y="287338"/>
            <a:ext cx="20907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News</a:t>
            </a:r>
          </a:p>
        </p:txBody>
      </p:sp>
      <p:sp>
        <p:nvSpPr>
          <p:cNvPr id="309251" name="Line 3"/>
          <p:cNvSpPr>
            <a:spLocks noChangeShapeType="1"/>
          </p:cNvSpPr>
          <p:nvPr/>
        </p:nvSpPr>
        <p:spPr bwMode="auto">
          <a:xfrm>
            <a:off x="2438400" y="13716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2514600" y="1447801"/>
            <a:ext cx="610393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story conference</a:t>
            </a:r>
          </a:p>
          <a:p>
            <a:pPr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story research</a:t>
            </a:r>
          </a:p>
          <a:p>
            <a:pPr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ENG (field acquisition)</a:t>
            </a:r>
          </a:p>
          <a:p>
            <a:pPr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scripting</a:t>
            </a:r>
          </a:p>
          <a:p>
            <a:pPr lvl="2"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composition</a:t>
            </a:r>
          </a:p>
          <a:p>
            <a:pPr lvl="2"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script review</a:t>
            </a:r>
          </a:p>
          <a:p>
            <a:pPr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video editing</a:t>
            </a:r>
          </a:p>
          <a:p>
            <a:pPr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show playout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3" grpId="0" build="p" bldLvl="5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7423151" y="2590801"/>
            <a:ext cx="26003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2-Column</a:t>
            </a:r>
          </a:p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Script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4001" y="1"/>
            <a:ext cx="4691063" cy="110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 Types</a:t>
            </a:r>
          </a:p>
        </p:txBody>
      </p:sp>
      <p:cxnSp>
        <p:nvCxnSpPr>
          <p:cNvPr id="49156" name="Straight Connector 6"/>
          <p:cNvCxnSpPr>
            <a:cxnSpLocks noChangeShapeType="1"/>
          </p:cNvCxnSpPr>
          <p:nvPr/>
        </p:nvCxnSpPr>
        <p:spPr bwMode="auto">
          <a:xfrm>
            <a:off x="1676400" y="1143000"/>
            <a:ext cx="4724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157" name="Picture 6" descr="2-Column Script I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8148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43200" y="1905000"/>
            <a:ext cx="40386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2209800"/>
            <a:ext cx="1905000" cy="3276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2286000"/>
            <a:ext cx="2286000" cy="2819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1752600" y="228601"/>
            <a:ext cx="5721350" cy="110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Linear Editing </a:t>
            </a:r>
          </a:p>
        </p:txBody>
      </p:sp>
      <p:sp>
        <p:nvSpPr>
          <p:cNvPr id="318467" name="Line 3"/>
          <p:cNvSpPr>
            <a:spLocks noChangeShapeType="1"/>
          </p:cNvSpPr>
          <p:nvPr/>
        </p:nvSpPr>
        <p:spPr bwMode="auto">
          <a:xfrm>
            <a:off x="1752600" y="13716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2590800" y="1676401"/>
            <a:ext cx="669927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cuts-only</a:t>
            </a:r>
          </a:p>
          <a:p>
            <a:pPr lvl="5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cuts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>
              <a:buFontTx/>
              <a:buChar char="•"/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A/B Roll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6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matched frame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5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cuts</a:t>
            </a:r>
          </a:p>
          <a:p>
            <a:pPr lvl="5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dissolves</a:t>
            </a:r>
          </a:p>
          <a:p>
            <a:pPr lvl="5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wipes</a:t>
            </a:r>
          </a:p>
          <a:p>
            <a:pPr lvl="5">
              <a:buFont typeface="Arial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DVE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9375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Pre-production Objectives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1752600" y="12192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743200" y="1371600"/>
            <a:ext cx="740940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Pre-production meeting</a:t>
            </a:r>
          </a:p>
          <a:p>
            <a:pPr lvl="3"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conceptualization</a:t>
            </a:r>
          </a:p>
          <a:p>
            <a:pPr lvl="5"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audience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5">
              <a:buFontTx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venue of exhibition</a:t>
            </a:r>
          </a:p>
          <a:p>
            <a:pPr lvl="5"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length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(TRT)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pitch</a:t>
            </a:r>
          </a:p>
          <a:p>
            <a:pPr lvl="2">
              <a:buFontTx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treatment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26072"/>
            <a:ext cx="7124700" cy="40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905000" y="1600200"/>
          <a:ext cx="4529138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4" name="Document" r:id="rId4" imgW="5705640" imgH="1857240" progId="WP8Doc">
                  <p:embed/>
                </p:oleObj>
              </mc:Choice>
              <mc:Fallback>
                <p:oleObj name="Document" r:id="rId4" imgW="5705640" imgH="1857240" progId="WP8Do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4529138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6477000" y="4913314"/>
          <a:ext cx="5976938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5" name="Document" r:id="rId6" imgW="5705640" imgH="1857240" progId="WP8Doc">
                  <p:embed/>
                </p:oleObj>
              </mc:Choice>
              <mc:Fallback>
                <p:oleObj name="Document" r:id="rId6" imgW="5705640" imgH="1857240" progId="WP8Do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13314"/>
                        <a:ext cx="5976938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2514600" y="1752600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</a:rPr>
              <a:t>Playback A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4648200" y="6019800"/>
            <a:ext cx="258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Record Deck</a:t>
            </a: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4038601" y="3505200"/>
          <a:ext cx="5935663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6" name="Document" r:id="rId7" imgW="5705640" imgH="1486080" progId="WP8Doc">
                  <p:embed/>
                </p:oleObj>
              </mc:Choice>
              <mc:Fallback>
                <p:oleObj name="Document" r:id="rId7" imgW="5705640" imgH="1486080" progId="WP8Doc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3505200"/>
                        <a:ext cx="5935663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2362200" y="304800"/>
            <a:ext cx="506095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A/B Roll Editing</a:t>
            </a:r>
          </a:p>
        </p:txBody>
      </p:sp>
      <p:sp>
        <p:nvSpPr>
          <p:cNvPr id="296969" name="Line 9"/>
          <p:cNvSpPr>
            <a:spLocks noChangeShapeType="1"/>
          </p:cNvSpPr>
          <p:nvPr/>
        </p:nvSpPr>
        <p:spPr bwMode="auto">
          <a:xfrm>
            <a:off x="3505200" y="3048000"/>
            <a:ext cx="0" cy="1219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70" name="Line 10"/>
          <p:cNvSpPr>
            <a:spLocks noChangeShapeType="1"/>
          </p:cNvSpPr>
          <p:nvPr/>
        </p:nvSpPr>
        <p:spPr bwMode="auto">
          <a:xfrm>
            <a:off x="3505200" y="4343400"/>
            <a:ext cx="12954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auto">
          <a:xfrm>
            <a:off x="6553200" y="1828800"/>
            <a:ext cx="227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</a:rPr>
              <a:t>Playback B</a:t>
            </a:r>
          </a:p>
        </p:txBody>
      </p:sp>
      <p:sp>
        <p:nvSpPr>
          <p:cNvPr id="296972" name="Line 12"/>
          <p:cNvSpPr>
            <a:spLocks noChangeShapeType="1"/>
          </p:cNvSpPr>
          <p:nvPr/>
        </p:nvSpPr>
        <p:spPr bwMode="auto">
          <a:xfrm flipH="1">
            <a:off x="5943600" y="28194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73" name="Line 13"/>
          <p:cNvSpPr>
            <a:spLocks noChangeShapeType="1"/>
          </p:cNvSpPr>
          <p:nvPr/>
        </p:nvSpPr>
        <p:spPr bwMode="auto">
          <a:xfrm>
            <a:off x="5943600" y="2819400"/>
            <a:ext cx="0" cy="990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33" name="Object 14"/>
          <p:cNvGraphicFramePr>
            <a:graphicFrameLocks noChangeAspect="1"/>
          </p:cNvGraphicFramePr>
          <p:nvPr/>
        </p:nvGraphicFramePr>
        <p:xfrm>
          <a:off x="6138864" y="1600200"/>
          <a:ext cx="4529137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7" name="Document" r:id="rId9" imgW="5705640" imgH="1857240" progId="WP8Doc">
                  <p:embed/>
                </p:oleObj>
              </mc:Choice>
              <mc:Fallback>
                <p:oleObj name="Document" r:id="rId9" imgW="5705640" imgH="1857240" progId="WP8Doc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4" y="1600200"/>
                        <a:ext cx="4529137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78" name="Text Box 18"/>
          <p:cNvSpPr txBox="1">
            <a:spLocks noChangeArrowheads="1"/>
          </p:cNvSpPr>
          <p:nvPr/>
        </p:nvSpPr>
        <p:spPr bwMode="auto">
          <a:xfrm>
            <a:off x="8858250" y="4419600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Switcher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8534400" y="4419600"/>
            <a:ext cx="0" cy="15240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248400" y="4419600"/>
            <a:ext cx="22860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5" descr="Fa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038601"/>
            <a:ext cx="1676400" cy="123031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1" grpId="0"/>
      <p:bldP spid="29697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905000" y="1600200"/>
          <a:ext cx="4529138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4" name="Document" r:id="rId4" imgW="5705640" imgH="1857240" progId="WP8Doc">
                  <p:embed/>
                </p:oleObj>
              </mc:Choice>
              <mc:Fallback>
                <p:oleObj name="Document" r:id="rId4" imgW="5705640" imgH="1857240" progId="WP8Do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4529138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477000" y="4913314"/>
          <a:ext cx="5976938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5" name="Document" r:id="rId6" imgW="5705640" imgH="1857240" progId="WP8Doc">
                  <p:embed/>
                </p:oleObj>
              </mc:Choice>
              <mc:Fallback>
                <p:oleObj name="Document" r:id="rId6" imgW="5705640" imgH="1857240" progId="WP8Do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13314"/>
                        <a:ext cx="5976938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2514600" y="1752600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</a:rPr>
              <a:t>Playback A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648200" y="6019800"/>
            <a:ext cx="258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Record Deck</a:t>
            </a: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4038601" y="3505200"/>
          <a:ext cx="5935663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6" name="Document" r:id="rId7" imgW="5705640" imgH="1486080" progId="WP8Doc">
                  <p:embed/>
                </p:oleObj>
              </mc:Choice>
              <mc:Fallback>
                <p:oleObj name="Document" r:id="rId7" imgW="5705640" imgH="1486080" progId="WP8Doc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3505200"/>
                        <a:ext cx="5935663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2362200" y="304800"/>
            <a:ext cx="506095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A/B Roll Editing</a:t>
            </a:r>
          </a:p>
        </p:txBody>
      </p:sp>
      <p:sp>
        <p:nvSpPr>
          <p:cNvPr id="294921" name="Line 9"/>
          <p:cNvSpPr>
            <a:spLocks noChangeShapeType="1"/>
          </p:cNvSpPr>
          <p:nvPr/>
        </p:nvSpPr>
        <p:spPr bwMode="auto">
          <a:xfrm>
            <a:off x="3505200" y="3048000"/>
            <a:ext cx="0" cy="1219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4922" name="Line 10"/>
          <p:cNvSpPr>
            <a:spLocks noChangeShapeType="1"/>
          </p:cNvSpPr>
          <p:nvPr/>
        </p:nvSpPr>
        <p:spPr bwMode="auto">
          <a:xfrm>
            <a:off x="3505200" y="4343400"/>
            <a:ext cx="12954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4923" name="Text Box 11"/>
          <p:cNvSpPr txBox="1">
            <a:spLocks noChangeArrowheads="1"/>
          </p:cNvSpPr>
          <p:nvPr/>
        </p:nvSpPr>
        <p:spPr bwMode="auto">
          <a:xfrm>
            <a:off x="6553200" y="1828800"/>
            <a:ext cx="227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Playback B</a:t>
            </a:r>
          </a:p>
        </p:txBody>
      </p:sp>
      <p:sp>
        <p:nvSpPr>
          <p:cNvPr id="294924" name="Line 12"/>
          <p:cNvSpPr>
            <a:spLocks noChangeShapeType="1"/>
          </p:cNvSpPr>
          <p:nvPr/>
        </p:nvSpPr>
        <p:spPr bwMode="auto">
          <a:xfrm flipH="1">
            <a:off x="5943600" y="28194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4926" name="Object 14"/>
          <p:cNvGraphicFramePr>
            <a:graphicFrameLocks noChangeAspect="1"/>
          </p:cNvGraphicFramePr>
          <p:nvPr/>
        </p:nvGraphicFramePr>
        <p:xfrm>
          <a:off x="6138864" y="1752600"/>
          <a:ext cx="4529137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7" name="Document" r:id="rId9" imgW="5705640" imgH="1857240" progId="WP8Doc">
                  <p:embed/>
                </p:oleObj>
              </mc:Choice>
              <mc:Fallback>
                <p:oleObj name="Document" r:id="rId9" imgW="5705640" imgH="1857240" progId="WP8Doc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4" y="1752600"/>
                        <a:ext cx="4529137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27" name="Line 15"/>
          <p:cNvSpPr>
            <a:spLocks noChangeShapeType="1"/>
          </p:cNvSpPr>
          <p:nvPr/>
        </p:nvSpPr>
        <p:spPr bwMode="auto">
          <a:xfrm>
            <a:off x="8229600" y="4495800"/>
            <a:ext cx="0" cy="1447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4928" name="Line 16"/>
          <p:cNvSpPr>
            <a:spLocks noChangeShapeType="1"/>
          </p:cNvSpPr>
          <p:nvPr/>
        </p:nvSpPr>
        <p:spPr bwMode="auto">
          <a:xfrm>
            <a:off x="6172200" y="4495800"/>
            <a:ext cx="20574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cxnSpLocks noChangeShapeType="1"/>
            <a:stCxn id="294924" idx="1"/>
          </p:cNvCxnSpPr>
          <p:nvPr/>
        </p:nvCxnSpPr>
        <p:spPr bwMode="auto">
          <a:xfrm rot="16200000" flipH="1">
            <a:off x="5372101" y="3390901"/>
            <a:ext cx="1143000" cy="3175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9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45" y="0"/>
            <a:ext cx="4846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9375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Pre-production Objectives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1752600" y="12192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362201" y="1143000"/>
            <a:ext cx="520321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conceptualization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pitch</a:t>
            </a:r>
          </a:p>
          <a:p>
            <a:pPr>
              <a:buFontTx/>
              <a:buChar char="•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budget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production team/crew</a:t>
            </a:r>
          </a:p>
          <a:p>
            <a:pPr lvl="2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gear</a:t>
            </a:r>
          </a:p>
          <a:p>
            <a:pPr lvl="2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permits</a:t>
            </a:r>
          </a:p>
          <a:p>
            <a:pPr lvl="3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locations/facilities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965325" y="134939"/>
            <a:ext cx="80835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Sample Location Fees</a:t>
            </a:r>
          </a:p>
        </p:txBody>
      </p:sp>
      <p:cxnSp>
        <p:nvCxnSpPr>
          <p:cNvPr id="8195" name="Straight Connector 5"/>
          <p:cNvCxnSpPr>
            <a:cxnSpLocks noChangeShapeType="1"/>
          </p:cNvCxnSpPr>
          <p:nvPr/>
        </p:nvCxnSpPr>
        <p:spPr bwMode="auto">
          <a:xfrm>
            <a:off x="2133600" y="1295400"/>
            <a:ext cx="80772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752600" y="1447800"/>
            <a:ext cx="7716838" cy="5170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Altamonte Springs - $50 per permit processed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Belle Isle - $1,000 per permit processed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Casselberry - $50 per permit processed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Celebration - $500 per day to film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Maitland - $75 per day to film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Seminole County - $75 per permit processed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Cloud - $25 per permit processed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Windermere - $100 per permit processed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Park - $100 per permit processed/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		      $500 per day to film</a:t>
            </a:r>
          </a:p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Springs - $25 per permit processed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9375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Pre-production Objectives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1752600" y="1219200"/>
            <a:ext cx="800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362201" y="1143000"/>
            <a:ext cx="5203219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conceptualization</a:t>
            </a:r>
          </a:p>
          <a:p>
            <a:pPr>
              <a:buFontTx/>
              <a:buChar char="•"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pitch</a:t>
            </a:r>
          </a:p>
          <a:p>
            <a:pPr>
              <a:buFontTx/>
              <a:buChar char="•"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budget</a:t>
            </a:r>
          </a:p>
          <a:p>
            <a:pPr lvl="2">
              <a:buFontTx/>
              <a:buChar char="•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production team/crew</a:t>
            </a:r>
          </a:p>
          <a:p>
            <a:pPr lvl="2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gear</a:t>
            </a:r>
          </a:p>
          <a:p>
            <a:pPr lvl="2"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permits</a:t>
            </a:r>
          </a:p>
          <a:p>
            <a:pPr lvl="3">
              <a:buFontTx/>
              <a:buChar char="•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locations/facilities</a:t>
            </a:r>
          </a:p>
          <a:p>
            <a:pPr lvl="3">
              <a:buFontTx/>
              <a:buChar char="•"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props?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1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uiExpand="1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5967</TotalTime>
  <Words>803</Words>
  <Application>Microsoft Office PowerPoint</Application>
  <PresentationFormat>Widescreen</PresentationFormat>
  <Paragraphs>389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Bagley</dc:creator>
  <cp:lastModifiedBy>George Bagley</cp:lastModifiedBy>
  <cp:revision>148</cp:revision>
  <dcterms:created xsi:type="dcterms:W3CDTF">2002-07-22T21:52:26Z</dcterms:created>
  <dcterms:modified xsi:type="dcterms:W3CDTF">2019-11-06T17:22:07Z</dcterms:modified>
</cp:coreProperties>
</file>