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Welcome to Production fundamentals &amp; aesthetics </a:t>
            </a:r>
            <a:endParaRPr lang="en-US" dirty="0"/>
          </a:p>
        </p:txBody>
      </p:sp>
      <p:sp>
        <p:nvSpPr>
          <p:cNvPr id="3" name="Subtitle 2"/>
          <p:cNvSpPr>
            <a:spLocks noGrp="1"/>
          </p:cNvSpPr>
          <p:nvPr>
            <p:ph type="subTitle" idx="1"/>
          </p:nvPr>
        </p:nvSpPr>
        <p:spPr>
          <a:xfrm>
            <a:off x="1876424" y="4402666"/>
            <a:ext cx="8791575" cy="1840089"/>
          </a:xfrm>
        </p:spPr>
        <p:txBody>
          <a:bodyPr>
            <a:normAutofit/>
          </a:bodyPr>
          <a:lstStyle/>
          <a:p>
            <a:pPr algn="ctr"/>
            <a:r>
              <a:rPr lang="en-US" sz="3200" dirty="0" smtClean="0"/>
              <a:t>TV PRODUCTION PROCESSES, PRE-PRODUCTION, PRODUCING &amp; DIRECTING</a:t>
            </a:r>
            <a:endParaRPr lang="en-US" sz="3200" dirty="0"/>
          </a:p>
        </p:txBody>
      </p:sp>
    </p:spTree>
    <p:extLst>
      <p:ext uri="{BB962C8B-B14F-4D97-AF65-F5344CB8AC3E}">
        <p14:creationId xmlns:p14="http://schemas.microsoft.com/office/powerpoint/2010/main" val="374158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person in charge of the overall organization of the project.</a:t>
            </a:r>
          </a:p>
          <a:p>
            <a:r>
              <a:rPr lang="en-US" dirty="0" smtClean="0"/>
              <a:t>May be idea creator and then hire writer or act as writer too (and produce a treatment and script).</a:t>
            </a:r>
          </a:p>
          <a:p>
            <a:r>
              <a:rPr lang="en-US" dirty="0" smtClean="0"/>
              <a:t>Wears many hats, delegates to associates, but still responsible for the outcome.</a:t>
            </a:r>
          </a:p>
          <a:p>
            <a:r>
              <a:rPr lang="en-US" dirty="0" smtClean="0"/>
              <a:t>Hires above the line people and Director.</a:t>
            </a:r>
          </a:p>
          <a:p>
            <a:r>
              <a:rPr lang="en-US" dirty="0" smtClean="0"/>
              <a:t>In charge of budget (or may delegate to Production Manager once budget is established).</a:t>
            </a:r>
          </a:p>
          <a:p>
            <a:r>
              <a:rPr lang="en-US" dirty="0" smtClean="0"/>
              <a:t>Permits, promotion, &amp; publicity</a:t>
            </a:r>
          </a:p>
          <a:p>
            <a:r>
              <a:rPr lang="en-US" dirty="0"/>
              <a:t>In charge of idea evaluation (once show has aired, did it hit your demographic or not or did you find out something else from your viewers that you can use to refine your next show or project)?</a:t>
            </a:r>
          </a:p>
          <a:p>
            <a:endParaRPr lang="en-US" dirty="0" smtClean="0"/>
          </a:p>
          <a:p>
            <a:endParaRPr lang="en-US" dirty="0"/>
          </a:p>
        </p:txBody>
      </p:sp>
    </p:spTree>
    <p:extLst>
      <p:ext uri="{BB962C8B-B14F-4D97-AF65-F5344CB8AC3E}">
        <p14:creationId xmlns:p14="http://schemas.microsoft.com/office/powerpoint/2010/main" val="411740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person responsible for the creative “look and feel” of a show or program.</a:t>
            </a:r>
          </a:p>
          <a:p>
            <a:r>
              <a:rPr lang="en-US" dirty="0" smtClean="0"/>
              <a:t>Responsible for taking script to screen through visualization (of script) and sequencing of shots.</a:t>
            </a:r>
          </a:p>
          <a:p>
            <a:r>
              <a:rPr lang="en-US" dirty="0" smtClean="0"/>
              <a:t>Usually hires their technical crew (below the line personnel).</a:t>
            </a:r>
          </a:p>
          <a:p>
            <a:r>
              <a:rPr lang="en-US" dirty="0" smtClean="0"/>
              <a:t>Figures out locations (with help of location scout for large productions) if not in studio.</a:t>
            </a:r>
          </a:p>
          <a:p>
            <a:r>
              <a:rPr lang="en-US" dirty="0" smtClean="0"/>
              <a:t>Directs cameras and their shots (after marking script).</a:t>
            </a:r>
          </a:p>
          <a:p>
            <a:r>
              <a:rPr lang="en-US" dirty="0" smtClean="0"/>
              <a:t>Directs actors as they navigate emotions for scenes.</a:t>
            </a:r>
          </a:p>
          <a:p>
            <a:r>
              <a:rPr lang="en-US" dirty="0" smtClean="0"/>
              <a:t>Responsible for adhering to production schedule as not to go over budget.</a:t>
            </a:r>
          </a:p>
          <a:p>
            <a:r>
              <a:rPr lang="en-US" dirty="0" smtClean="0"/>
              <a:t>Usually present in editing.</a:t>
            </a:r>
          </a:p>
          <a:p>
            <a:endParaRPr lang="en-US" dirty="0" smtClean="0"/>
          </a:p>
          <a:p>
            <a:endParaRPr lang="en-US" dirty="0"/>
          </a:p>
        </p:txBody>
      </p:sp>
    </p:spTree>
    <p:extLst>
      <p:ext uri="{BB962C8B-B14F-4D97-AF65-F5344CB8AC3E}">
        <p14:creationId xmlns:p14="http://schemas.microsoft.com/office/powerpoint/2010/main" val="367923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OF PRODUCTION</a:t>
            </a:r>
            <a:endParaRPr lang="en-US" dirty="0"/>
          </a:p>
        </p:txBody>
      </p:sp>
      <p:sp>
        <p:nvSpPr>
          <p:cNvPr id="3" name="Content Placeholder 2"/>
          <p:cNvSpPr>
            <a:spLocks noGrp="1"/>
          </p:cNvSpPr>
          <p:nvPr>
            <p:ph idx="1"/>
          </p:nvPr>
        </p:nvSpPr>
        <p:spPr/>
        <p:txBody>
          <a:bodyPr/>
          <a:lstStyle/>
          <a:p>
            <a:r>
              <a:rPr lang="en-US" dirty="0" smtClean="0"/>
              <a:t>PRE-PRODUCTION – Most important stage because if this is not done correctly nothing goes right in the other stages</a:t>
            </a:r>
          </a:p>
          <a:p>
            <a:r>
              <a:rPr lang="en-US" dirty="0" smtClean="0"/>
              <a:t>PRODUCTION – The actual acquisition of media, videography, photography, image creation, graphics, content</a:t>
            </a:r>
          </a:p>
          <a:p>
            <a:r>
              <a:rPr lang="en-US" dirty="0" smtClean="0"/>
              <a:t>POST PRODUCTION – Different depending on whether you are in the studio or in the field.  </a:t>
            </a:r>
            <a:endParaRPr lang="en-US" dirty="0"/>
          </a:p>
        </p:txBody>
      </p:sp>
    </p:spTree>
    <p:extLst>
      <p:ext uri="{BB962C8B-B14F-4D97-AF65-F5344CB8AC3E}">
        <p14:creationId xmlns:p14="http://schemas.microsoft.com/office/powerpoint/2010/main" val="275787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pre-production?	</a:t>
            </a:r>
            <a:endParaRPr lang="en-US" dirty="0"/>
          </a:p>
        </p:txBody>
      </p:sp>
      <p:sp>
        <p:nvSpPr>
          <p:cNvPr id="3" name="Content Placeholder 2"/>
          <p:cNvSpPr>
            <a:spLocks noGrp="1"/>
          </p:cNvSpPr>
          <p:nvPr>
            <p:ph idx="1"/>
          </p:nvPr>
        </p:nvSpPr>
        <p:spPr/>
        <p:txBody>
          <a:bodyPr>
            <a:normAutofit/>
          </a:bodyPr>
          <a:lstStyle/>
          <a:p>
            <a:r>
              <a:rPr lang="en-US" sz="3200" dirty="0" smtClean="0"/>
              <a:t>STAGE ONE – Idea creation, concepts, scripting, process message, medium requirements </a:t>
            </a:r>
          </a:p>
          <a:p>
            <a:r>
              <a:rPr lang="en-US" sz="3200" dirty="0" smtClean="0"/>
              <a:t>STAGE TWO – locations, crew, equipment, scheduling, contracts (talent and client), booking, budgeting</a:t>
            </a:r>
            <a:endParaRPr lang="en-US" sz="3200" dirty="0"/>
          </a:p>
        </p:txBody>
      </p:sp>
    </p:spTree>
    <p:extLst>
      <p:ext uri="{BB962C8B-B14F-4D97-AF65-F5344CB8AC3E}">
        <p14:creationId xmlns:p14="http://schemas.microsoft.com/office/powerpoint/2010/main" val="213834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Production people</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4151" y="2097087"/>
            <a:ext cx="6333049" cy="4802563"/>
          </a:xfrm>
        </p:spPr>
      </p:pic>
    </p:spTree>
    <p:extLst>
      <p:ext uri="{BB962C8B-B14F-4D97-AF65-F5344CB8AC3E}">
        <p14:creationId xmlns:p14="http://schemas.microsoft.com/office/powerpoint/2010/main" val="135885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the line personnel	</a:t>
            </a:r>
            <a:endParaRPr lang="en-US" dirty="0"/>
          </a:p>
        </p:txBody>
      </p:sp>
      <p:sp>
        <p:nvSpPr>
          <p:cNvPr id="3" name="Content Placeholder 2"/>
          <p:cNvSpPr>
            <a:spLocks noGrp="1"/>
          </p:cNvSpPr>
          <p:nvPr>
            <p:ph idx="1"/>
          </p:nvPr>
        </p:nvSpPr>
        <p:spPr/>
        <p:txBody>
          <a:bodyPr/>
          <a:lstStyle/>
          <a:p>
            <a:r>
              <a:rPr lang="en-US" dirty="0" smtClean="0"/>
              <a:t>Considered “non-technical”:</a:t>
            </a:r>
          </a:p>
          <a:p>
            <a:r>
              <a:rPr lang="en-US" dirty="0" smtClean="0"/>
              <a:t>They are:  Producers, Directors, Actors, Writers, Musicians, Art Directors</a:t>
            </a:r>
          </a:p>
          <a:p>
            <a:r>
              <a:rPr lang="en-US" dirty="0" smtClean="0"/>
              <a:t>These individual’s rates are negotiated (in smaller productions they may work for scale or close to that in non union areas, but usually they work for their asked rate which would be negotiated above scale)</a:t>
            </a:r>
          </a:p>
        </p:txBody>
      </p:sp>
    </p:spTree>
    <p:extLst>
      <p:ext uri="{BB962C8B-B14F-4D97-AF65-F5344CB8AC3E}">
        <p14:creationId xmlns:p14="http://schemas.microsoft.com/office/powerpoint/2010/main" val="206098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Below the  line personnel	</a:t>
            </a:r>
            <a:endParaRPr lang="en-US" dirty="0"/>
          </a:p>
        </p:txBody>
      </p:sp>
      <p:sp>
        <p:nvSpPr>
          <p:cNvPr id="3" name="Content Placeholder 2"/>
          <p:cNvSpPr>
            <a:spLocks noGrp="1"/>
          </p:cNvSpPr>
          <p:nvPr>
            <p:ph idx="1"/>
          </p:nvPr>
        </p:nvSpPr>
        <p:spPr/>
        <p:txBody>
          <a:bodyPr/>
          <a:lstStyle/>
          <a:p>
            <a:r>
              <a:rPr lang="en-US" dirty="0" smtClean="0"/>
              <a:t>Considered “technical” </a:t>
            </a:r>
          </a:p>
          <a:p>
            <a:r>
              <a:rPr lang="en-US" dirty="0" smtClean="0"/>
              <a:t>They are:  Camera Operators, Audio Engineers, Lighting, Graphics, Technical directors, Editors, Production Assistants.</a:t>
            </a:r>
          </a:p>
          <a:p>
            <a:r>
              <a:rPr lang="en-US" dirty="0" smtClean="0"/>
              <a:t>These individuals rates are usually fixed (based on scale or the going rate in that market).  Generally, scale for production people is around $500.00 a day based on a 10 </a:t>
            </a:r>
            <a:r>
              <a:rPr lang="en-US" dirty="0" err="1" smtClean="0"/>
              <a:t>hr</a:t>
            </a:r>
            <a:r>
              <a:rPr lang="en-US" dirty="0" smtClean="0"/>
              <a:t> day.  In a non-union production the rate could be the same or a bit lower.  </a:t>
            </a:r>
            <a:endParaRPr lang="en-US" dirty="0"/>
          </a:p>
        </p:txBody>
      </p:sp>
    </p:spTree>
    <p:extLst>
      <p:ext uri="{BB962C8B-B14F-4D97-AF65-F5344CB8AC3E}">
        <p14:creationId xmlns:p14="http://schemas.microsoft.com/office/powerpoint/2010/main" val="376538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 PRODUCTION SYSTEM</a:t>
            </a:r>
            <a:endParaRPr lang="en-US" dirty="0"/>
          </a:p>
        </p:txBody>
      </p:sp>
      <p:sp>
        <p:nvSpPr>
          <p:cNvPr id="3" name="Content Placeholder 2"/>
          <p:cNvSpPr>
            <a:spLocks noGrp="1"/>
          </p:cNvSpPr>
          <p:nvPr>
            <p:ph idx="1"/>
          </p:nvPr>
        </p:nvSpPr>
        <p:spPr>
          <a:xfrm>
            <a:off x="1141412" y="1603022"/>
            <a:ext cx="9905999" cy="4188179"/>
          </a:xfrm>
        </p:spPr>
        <p:txBody>
          <a:bodyPr>
            <a:normAutofit/>
          </a:bodyPr>
          <a:lstStyle/>
          <a:p>
            <a:r>
              <a:rPr lang="en-US" dirty="0" smtClean="0"/>
              <a:t>Studio – Multi-camera system – multiple cameras, editing done instantaneously with the switcher (ready camera 1, take 1, etc.)</a:t>
            </a:r>
          </a:p>
          <a:p>
            <a:endParaRPr lang="en-US" dirty="0" smtClean="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43" y="2652888"/>
            <a:ext cx="4853761" cy="33640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04" y="2868878"/>
            <a:ext cx="5962122" cy="2932110"/>
          </a:xfrm>
          <a:prstGeom prst="rect">
            <a:avLst/>
          </a:prstGeom>
        </p:spPr>
      </p:pic>
    </p:spTree>
    <p:extLst>
      <p:ext uri="{BB962C8B-B14F-4D97-AF65-F5344CB8AC3E}">
        <p14:creationId xmlns:p14="http://schemas.microsoft.com/office/powerpoint/2010/main" val="64866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9644"/>
            <a:ext cx="9905998" cy="1614312"/>
          </a:xfrm>
        </p:spPr>
        <p:txBody>
          <a:bodyPr/>
          <a:lstStyle/>
          <a:p>
            <a:r>
              <a:rPr lang="en-US" dirty="0" smtClean="0"/>
              <a:t>Field production systems</a:t>
            </a:r>
            <a:endParaRPr lang="en-US" dirty="0"/>
          </a:p>
        </p:txBody>
      </p:sp>
      <p:sp>
        <p:nvSpPr>
          <p:cNvPr id="5" name="Content Placeholder 4"/>
          <p:cNvSpPr>
            <a:spLocks noGrp="1"/>
          </p:cNvSpPr>
          <p:nvPr>
            <p:ph idx="1"/>
          </p:nvPr>
        </p:nvSpPr>
        <p:spPr>
          <a:xfrm>
            <a:off x="1141412" y="1603022"/>
            <a:ext cx="9905999" cy="4188179"/>
          </a:xfrm>
        </p:spPr>
        <p:txBody>
          <a:bodyPr/>
          <a:lstStyle/>
          <a:p>
            <a:r>
              <a:rPr lang="en-US" dirty="0"/>
              <a:t>ENG – Electronic News Gathering – News happens, we cover it with one camera, no staging, minimal editing</a:t>
            </a:r>
          </a:p>
          <a:p>
            <a:r>
              <a:rPr lang="en-US" dirty="0"/>
              <a:t>EFP – Electronic Field Production – Sometimes referred to as “film style” production because it is usually one camera with multiple set ups, multiple </a:t>
            </a:r>
            <a:r>
              <a:rPr lang="en-US" dirty="0" smtClean="0"/>
              <a:t>takes, staging, and editing.</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101" y="3451579"/>
            <a:ext cx="5542844" cy="3683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637" y="4075290"/>
            <a:ext cx="3929239" cy="2649891"/>
          </a:xfrm>
          <a:prstGeom prst="rect">
            <a:avLst/>
          </a:prstGeom>
        </p:spPr>
      </p:pic>
    </p:spTree>
    <p:extLst>
      <p:ext uri="{BB962C8B-B14F-4D97-AF65-F5344CB8AC3E}">
        <p14:creationId xmlns:p14="http://schemas.microsoft.com/office/powerpoint/2010/main" val="378256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production	</a:t>
            </a:r>
            <a:endParaRPr lang="en-US" dirty="0"/>
          </a:p>
        </p:txBody>
      </p:sp>
      <p:sp>
        <p:nvSpPr>
          <p:cNvPr id="3" name="Content Placeholder 2"/>
          <p:cNvSpPr>
            <a:spLocks noGrp="1"/>
          </p:cNvSpPr>
          <p:nvPr>
            <p:ph idx="1"/>
          </p:nvPr>
        </p:nvSpPr>
        <p:spPr/>
        <p:txBody>
          <a:bodyPr/>
          <a:lstStyle/>
          <a:p>
            <a:r>
              <a:rPr lang="en-US" dirty="0" smtClean="0"/>
              <a:t>If a studio production, post could be coiling the cables, putting cams, set pieces, and props away, turning off lights, etc.</a:t>
            </a:r>
          </a:p>
          <a:p>
            <a:r>
              <a:rPr lang="en-US" dirty="0" smtClean="0"/>
              <a:t>If a field production, post is putting gear away, but it also includes editing project into coherent story based on script.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785" y="4318000"/>
            <a:ext cx="4002871" cy="2286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031" y="4579944"/>
            <a:ext cx="4197124" cy="2024056"/>
          </a:xfrm>
          <a:prstGeom prst="rect">
            <a:avLst/>
          </a:prstGeom>
        </p:spPr>
      </p:pic>
    </p:spTree>
    <p:extLst>
      <p:ext uri="{BB962C8B-B14F-4D97-AF65-F5344CB8AC3E}">
        <p14:creationId xmlns:p14="http://schemas.microsoft.com/office/powerpoint/2010/main" val="13483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391</TotalTime>
  <Words>615</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Tw Cen MT</vt:lpstr>
      <vt:lpstr>Circuit</vt:lpstr>
      <vt:lpstr>Welcome to Production fundamentals &amp; aesthetics </vt:lpstr>
      <vt:lpstr>THREE STAGES OF PRODUCTION</vt:lpstr>
      <vt:lpstr>What is pre-production? </vt:lpstr>
      <vt:lpstr>Production people</vt:lpstr>
      <vt:lpstr>Above the line personnel </vt:lpstr>
      <vt:lpstr>Below the  line personnel </vt:lpstr>
      <vt:lpstr>Studio PRODUCTION SYSTEM</vt:lpstr>
      <vt:lpstr>Field production systems</vt:lpstr>
      <vt:lpstr>Post production </vt:lpstr>
      <vt:lpstr>PRODUCING</vt:lpstr>
      <vt:lpstr>DIRECTING</vt:lpstr>
    </vt:vector>
  </TitlesOfParts>
  <Company>College of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Production fundamentals &amp; aesthetics</dc:title>
  <dc:creator>Stephanie Rice</dc:creator>
  <cp:lastModifiedBy>Stephanie Rice</cp:lastModifiedBy>
  <cp:revision>13</cp:revision>
  <dcterms:created xsi:type="dcterms:W3CDTF">2018-05-06T13:04:12Z</dcterms:created>
  <dcterms:modified xsi:type="dcterms:W3CDTF">2018-05-06T19:35:47Z</dcterms:modified>
</cp:coreProperties>
</file>