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111" d="100"/>
          <a:sy n="111" d="100"/>
        </p:scale>
        <p:origin x="48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3/7/2019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3/7/2019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399" y="948267"/>
            <a:ext cx="7197726" cy="2551289"/>
          </a:xfrm>
        </p:spPr>
        <p:txBody>
          <a:bodyPr/>
          <a:lstStyle/>
          <a:p>
            <a:pPr algn="ctr"/>
            <a:r>
              <a:rPr lang="en-US"/>
              <a:t>Chapters 5, 6, &amp; 7</a:t>
            </a:r>
            <a:endParaRPr lang="en-US" dirty="0"/>
          </a:p>
        </p:txBody>
      </p:sp>
      <p:sp>
        <p:nvSpPr>
          <p:cNvPr id="3" name="Subtitle 2"/>
          <p:cNvSpPr>
            <a:spLocks noGrp="1"/>
          </p:cNvSpPr>
          <p:nvPr>
            <p:ph type="subTitle" idx="1"/>
          </p:nvPr>
        </p:nvSpPr>
        <p:spPr/>
        <p:txBody>
          <a:bodyPr>
            <a:normAutofit/>
          </a:bodyPr>
          <a:lstStyle/>
          <a:p>
            <a:pPr algn="ctr"/>
            <a:r>
              <a:rPr lang="en-US" sz="3200" dirty="0"/>
              <a:t>Television CAMERAs, Lenses, Camera operation and picture composition</a:t>
            </a:r>
          </a:p>
        </p:txBody>
      </p:sp>
    </p:spTree>
    <p:extLst>
      <p:ext uri="{BB962C8B-B14F-4D97-AF65-F5344CB8AC3E}">
        <p14:creationId xmlns:p14="http://schemas.microsoft.com/office/powerpoint/2010/main" val="3125753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you name Picture’s “field of view”?</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72513" y="1966781"/>
            <a:ext cx="2009952" cy="154657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690" y="2043291"/>
            <a:ext cx="1774472" cy="148096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2033" y="2001265"/>
            <a:ext cx="2341209" cy="147761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400" y="4120445"/>
            <a:ext cx="2494845" cy="199077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7412" y="3976104"/>
            <a:ext cx="2689478" cy="2135111"/>
          </a:xfrm>
          <a:prstGeom prst="rect">
            <a:avLst/>
          </a:prstGeom>
        </p:spPr>
      </p:pic>
    </p:spTree>
    <p:extLst>
      <p:ext uri="{BB962C8B-B14F-4D97-AF65-F5344CB8AC3E}">
        <p14:creationId xmlns:p14="http://schemas.microsoft.com/office/powerpoint/2010/main" val="406537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1962150"/>
          </a:xfrm>
        </p:spPr>
        <p:txBody>
          <a:bodyPr/>
          <a:lstStyle/>
          <a:p>
            <a:r>
              <a:rPr lang="en-US" dirty="0"/>
              <a:t>Television cameras	</a:t>
            </a:r>
          </a:p>
        </p:txBody>
      </p:sp>
      <p:sp>
        <p:nvSpPr>
          <p:cNvPr id="3" name="Content Placeholder 2"/>
          <p:cNvSpPr>
            <a:spLocks noGrp="1"/>
          </p:cNvSpPr>
          <p:nvPr>
            <p:ph idx="1"/>
          </p:nvPr>
        </p:nvSpPr>
        <p:spPr>
          <a:xfrm>
            <a:off x="685801" y="2142067"/>
            <a:ext cx="10131425" cy="3641513"/>
          </a:xfrm>
        </p:spPr>
        <p:txBody>
          <a:bodyPr/>
          <a:lstStyle/>
          <a:p>
            <a:r>
              <a:rPr lang="en-US" sz="2800" dirty="0"/>
              <a:t>Camera Parts </a:t>
            </a:r>
          </a:p>
          <a:p>
            <a:pPr marL="0" indent="0">
              <a:buNone/>
            </a:pPr>
            <a:r>
              <a:rPr lang="en-US" dirty="0"/>
              <a:t> </a:t>
            </a:r>
            <a:r>
              <a:rPr lang="en-US" sz="2000" dirty="0"/>
              <a:t>Cam Body – includes imaging device or CCD (how we get the picture)</a:t>
            </a:r>
          </a:p>
          <a:p>
            <a:pPr marL="0" indent="0">
              <a:buNone/>
            </a:pPr>
            <a:r>
              <a:rPr lang="en-US" sz="2000" dirty="0"/>
              <a:t> Viewfinder – how we see what the camera sees</a:t>
            </a:r>
          </a:p>
          <a:p>
            <a:pPr marL="0" indent="0">
              <a:buNone/>
            </a:pPr>
            <a:r>
              <a:rPr lang="en-US" sz="2000" dirty="0"/>
              <a:t> Lens – the zoom lens for most video cams </a:t>
            </a:r>
          </a:p>
          <a:p>
            <a:pPr marL="0" indent="0">
              <a:buNone/>
            </a:pPr>
            <a:r>
              <a:rPr lang="en-US" sz="2000" dirty="0"/>
              <a:t> Camera mount – tripod, </a:t>
            </a:r>
            <a:r>
              <a:rPr lang="en-US" sz="2000" dirty="0" err="1"/>
              <a:t>steadicam</a:t>
            </a:r>
            <a:r>
              <a:rPr lang="en-US" sz="2000" dirty="0"/>
              <a:t>, studio pedestal, jib, crane  </a:t>
            </a:r>
          </a:p>
          <a:p>
            <a:pPr marL="0" indent="0">
              <a:buNone/>
            </a:pPr>
            <a:r>
              <a:rPr lang="en-US" dirty="0"/>
              <a:t> </a:t>
            </a:r>
          </a:p>
          <a:p>
            <a:endParaRPr lang="en-US" dirty="0"/>
          </a:p>
          <a:p>
            <a:endParaRPr lang="en-US"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7226" y="80010"/>
            <a:ext cx="3810000" cy="2167890"/>
          </a:xfrm>
          <a:prstGeom prst="rect">
            <a:avLst/>
          </a:prstGeo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1" y="4286250"/>
            <a:ext cx="3860800" cy="2354580"/>
          </a:xfrm>
          <a:prstGeom prst="rect">
            <a:avLst/>
          </a:prstGeom>
        </p:spPr>
      </p:pic>
    </p:spTree>
    <p:extLst>
      <p:ext uri="{BB962C8B-B14F-4D97-AF65-F5344CB8AC3E}">
        <p14:creationId xmlns:p14="http://schemas.microsoft.com/office/powerpoint/2010/main" val="3312694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vs analog cams	</a:t>
            </a:r>
          </a:p>
        </p:txBody>
      </p:sp>
      <p:sp>
        <p:nvSpPr>
          <p:cNvPr id="3" name="Content Placeholder 2"/>
          <p:cNvSpPr>
            <a:spLocks noGrp="1"/>
          </p:cNvSpPr>
          <p:nvPr>
            <p:ph idx="1"/>
          </p:nvPr>
        </p:nvSpPr>
        <p:spPr/>
        <p:txBody>
          <a:bodyPr/>
          <a:lstStyle/>
          <a:p>
            <a:r>
              <a:rPr lang="en-US" dirty="0"/>
              <a:t>SD, Standard Definition vs HD, High Definition</a:t>
            </a:r>
          </a:p>
          <a:p>
            <a:r>
              <a:rPr lang="en-US" dirty="0"/>
              <a:t>SD was analog and 525 horizontal scan lines to the picture</a:t>
            </a:r>
          </a:p>
          <a:p>
            <a:r>
              <a:rPr lang="en-US" dirty="0"/>
              <a:t>HD is digital and 1080 horizontal scan lines to the picture </a:t>
            </a:r>
          </a:p>
          <a:p>
            <a:r>
              <a:rPr lang="en-US" dirty="0"/>
              <a:t>More than double the resolution in HD and you can see the difference.</a:t>
            </a:r>
          </a:p>
          <a:p>
            <a:r>
              <a:rPr lang="en-US" dirty="0"/>
              <a:t>SD is a 3:4 Aspect Ration and HD is 16:9 Aspect Ration (much wider than SD)</a:t>
            </a:r>
          </a:p>
          <a:p>
            <a:r>
              <a:rPr lang="en-US" dirty="0"/>
              <a:t>Currently professionals all use HD cameras and gear</a:t>
            </a:r>
          </a:p>
          <a:p>
            <a:r>
              <a:rPr lang="en-US" dirty="0"/>
              <a:t>Some professionals (and our facility too) are beginning to use 4K camera technology (4K refers to a horizontal screen  display resolution in the order of 4,000 pixels.  Specifically, 3840 × 2160, these become very large files when editing requiring much storage capacity)</a:t>
            </a:r>
          </a:p>
        </p:txBody>
      </p:sp>
    </p:spTree>
    <p:extLst>
      <p:ext uri="{BB962C8B-B14F-4D97-AF65-F5344CB8AC3E}">
        <p14:creationId xmlns:p14="http://schemas.microsoft.com/office/powerpoint/2010/main" val="3711804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Studio and Field cameras have these features</a:t>
            </a:r>
          </a:p>
        </p:txBody>
      </p:sp>
      <p:sp>
        <p:nvSpPr>
          <p:cNvPr id="3" name="Content Placeholder 2"/>
          <p:cNvSpPr>
            <a:spLocks noGrp="1"/>
          </p:cNvSpPr>
          <p:nvPr>
            <p:ph idx="1"/>
          </p:nvPr>
        </p:nvSpPr>
        <p:spPr/>
        <p:txBody>
          <a:bodyPr/>
          <a:lstStyle/>
          <a:p>
            <a:r>
              <a:rPr lang="en-US" dirty="0"/>
              <a:t>Imaging Device – Usually CCD’s (Charged Coupled Device) but they vary in size and cost</a:t>
            </a:r>
          </a:p>
          <a:p>
            <a:r>
              <a:rPr lang="en-US" dirty="0"/>
              <a:t>Gain switch – A signal boost that makes your image appear brighter even in low light situations but will add video noise</a:t>
            </a:r>
          </a:p>
          <a:p>
            <a:r>
              <a:rPr lang="en-US" dirty="0"/>
              <a:t>White Balance switch – It balances the cameras colors (and white) for the light that you are shooting in</a:t>
            </a:r>
          </a:p>
          <a:p>
            <a:r>
              <a:rPr lang="en-US" dirty="0"/>
              <a:t>Electronic Shutter – The faster an object or subject moves the shutter speed needs to be higher to avoid a blurred image.</a:t>
            </a:r>
          </a:p>
          <a:p>
            <a:r>
              <a:rPr lang="en-US" dirty="0"/>
              <a:t>Filter Wheel – Located between the lens and the imaging device, internal filters that usually have 4 settings, one for outdoor, one for indoor, and a couple of Neutral Density filters (sunglasses on the lens on very sunny days)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6778" y="5091289"/>
            <a:ext cx="2853267" cy="1857022"/>
          </a:xfrm>
          <a:prstGeom prst="rect">
            <a:avLst/>
          </a:prstGeom>
        </p:spPr>
      </p:pic>
    </p:spTree>
    <p:extLst>
      <p:ext uri="{BB962C8B-B14F-4D97-AF65-F5344CB8AC3E}">
        <p14:creationId xmlns:p14="http://schemas.microsoft.com/office/powerpoint/2010/main" val="2582637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camera features	</a:t>
            </a:r>
            <a:br>
              <a:rPr lang="en-US" dirty="0"/>
            </a:br>
            <a:endParaRPr lang="en-US" dirty="0"/>
          </a:p>
        </p:txBody>
      </p:sp>
      <p:sp>
        <p:nvSpPr>
          <p:cNvPr id="3" name="Content Placeholder 2"/>
          <p:cNvSpPr>
            <a:spLocks noGrp="1"/>
          </p:cNvSpPr>
          <p:nvPr>
            <p:ph idx="1"/>
          </p:nvPr>
        </p:nvSpPr>
        <p:spPr/>
        <p:txBody>
          <a:bodyPr/>
          <a:lstStyle/>
          <a:p>
            <a:r>
              <a:rPr lang="en-US" dirty="0"/>
              <a:t>Power supplies – AC adaptor and/or batteries </a:t>
            </a:r>
          </a:p>
          <a:p>
            <a:r>
              <a:rPr lang="en-US" dirty="0"/>
              <a:t>Cables and connectors </a:t>
            </a:r>
          </a:p>
          <a:p>
            <a:r>
              <a:rPr lang="en-US" dirty="0"/>
              <a:t>Tally light</a:t>
            </a:r>
          </a:p>
          <a:p>
            <a:r>
              <a:rPr lang="en-US" dirty="0"/>
              <a:t>Viewfinder and/or fold out monitor (usually on field cams)</a:t>
            </a:r>
          </a:p>
          <a:p>
            <a:r>
              <a:rPr lang="en-US" dirty="0"/>
              <a:t>Contrast Ratio of 50:1 (this means the brightest part of the picture can only be 50 times brighter than the darkest part of the picture, tricky if you are shooting in high contrast areas or even with someone who has a black shirt on and white pants … to get detail in the black shirt the pants would appear too bright or to get detail in the pants then the shirt would go too dark)</a:t>
            </a:r>
          </a:p>
          <a:p>
            <a:endParaRPr lang="en-US" dirty="0"/>
          </a:p>
          <a:p>
            <a:pPr marL="0" indent="0">
              <a:buNone/>
            </a:pPr>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4377" y="4611431"/>
            <a:ext cx="2332849" cy="145084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090" y="4374292"/>
            <a:ext cx="2682732" cy="192512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7111" y="4776189"/>
            <a:ext cx="2478306" cy="1387687"/>
          </a:xfrm>
          <a:prstGeom prst="rect">
            <a:avLst/>
          </a:prstGeom>
        </p:spPr>
      </p:pic>
    </p:spTree>
    <p:extLst>
      <p:ext uri="{BB962C8B-B14F-4D97-AF65-F5344CB8AC3E}">
        <p14:creationId xmlns:p14="http://schemas.microsoft.com/office/powerpoint/2010/main" val="4270410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waveform monitors &amp; </a:t>
            </a:r>
            <a:r>
              <a:rPr lang="en-US" dirty="0" err="1"/>
              <a:t>vectorscopes</a:t>
            </a:r>
            <a:endParaRPr lang="en-US" dirty="0"/>
          </a:p>
        </p:txBody>
      </p:sp>
      <p:sp>
        <p:nvSpPr>
          <p:cNvPr id="3" name="Content Placeholder 2"/>
          <p:cNvSpPr>
            <a:spLocks noGrp="1"/>
          </p:cNvSpPr>
          <p:nvPr>
            <p:ph idx="1"/>
          </p:nvPr>
        </p:nvSpPr>
        <p:spPr>
          <a:xfrm>
            <a:off x="685801" y="-237066"/>
            <a:ext cx="10131425" cy="4978400"/>
          </a:xfrm>
        </p:spPr>
        <p:txBody>
          <a:bodyPr/>
          <a:lstStyle/>
          <a:p>
            <a:r>
              <a:rPr lang="en-US" dirty="0"/>
              <a:t>Waveform monitor measures brightness for a video image – needs to be at 100 IRE for broadcast</a:t>
            </a:r>
          </a:p>
          <a:p>
            <a:r>
              <a:rPr lang="en-US" dirty="0" err="1"/>
              <a:t>Vectorscope</a:t>
            </a:r>
            <a:r>
              <a:rPr lang="en-US" dirty="0"/>
              <a:t> measures color balance of video image – see image below Red is at 11 o’clock, blue at 4 o’clock and green at 7 when balanced correctly.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3688" y="2912533"/>
            <a:ext cx="4789311" cy="356376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267" y="2907594"/>
            <a:ext cx="6350000" cy="3568700"/>
          </a:xfrm>
          <a:prstGeom prst="rect">
            <a:avLst/>
          </a:prstGeom>
        </p:spPr>
      </p:pic>
    </p:spTree>
    <p:extLst>
      <p:ext uri="{BB962C8B-B14F-4D97-AF65-F5344CB8AC3E}">
        <p14:creationId xmlns:p14="http://schemas.microsoft.com/office/powerpoint/2010/main" val="3836550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Lenses	</a:t>
            </a:r>
          </a:p>
        </p:txBody>
      </p:sp>
      <p:sp>
        <p:nvSpPr>
          <p:cNvPr id="3" name="Content Placeholder 2"/>
          <p:cNvSpPr>
            <a:spLocks noGrp="1"/>
          </p:cNvSpPr>
          <p:nvPr>
            <p:ph idx="1"/>
          </p:nvPr>
        </p:nvSpPr>
        <p:spPr>
          <a:xfrm>
            <a:off x="685801" y="2142067"/>
            <a:ext cx="10131425" cy="4281311"/>
          </a:xfrm>
        </p:spPr>
        <p:txBody>
          <a:bodyPr/>
          <a:lstStyle/>
          <a:p>
            <a:r>
              <a:rPr lang="en-US" dirty="0"/>
              <a:t>Zoom lenses is what more videographers use because we can get wide (long) shots or extreme close ups with the same lens (they are also called variable focal length lenses).</a:t>
            </a:r>
          </a:p>
          <a:p>
            <a:r>
              <a:rPr lang="en-US" dirty="0"/>
              <a:t>Zoom lenses are expressed in range, or ratio such as the standard 16 to 1 (or 16:1 is how it is expressed) zoom lens means it can have 16 times the magnification.</a:t>
            </a:r>
          </a:p>
          <a:p>
            <a:r>
              <a:rPr lang="en-US" dirty="0"/>
              <a:t>The larger the number the greater the range/magnification (a 55:1 zoom lens can give you the range of an entire football field or give you a close up of the quarterback’s face).</a:t>
            </a:r>
          </a:p>
          <a:p>
            <a:r>
              <a:rPr lang="en-US" dirty="0"/>
              <a:t>Digital zooming is a “digital effect” where the electronics of the camera selects the center portion of the long shot and enlarges the cropped area to full-screen size.  The problem with digital zooming is that the enlarged picture noticeably reduces the image resolution creating a pixilated look.  Professional cameras do not have digital zoom as a option (this is a more consumer camera feature).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264" y="0"/>
            <a:ext cx="3752497" cy="2142067"/>
          </a:xfrm>
          <a:prstGeom prst="rect">
            <a:avLst/>
          </a:prstGeom>
        </p:spPr>
      </p:pic>
    </p:spTree>
    <p:extLst>
      <p:ext uri="{BB962C8B-B14F-4D97-AF65-F5344CB8AC3E}">
        <p14:creationId xmlns:p14="http://schemas.microsoft.com/office/powerpoint/2010/main" val="4289897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More on LENSEs</a:t>
            </a:r>
          </a:p>
        </p:txBody>
      </p:sp>
      <p:sp>
        <p:nvSpPr>
          <p:cNvPr id="3" name="Content Placeholder 2"/>
          <p:cNvSpPr>
            <a:spLocks noGrp="1"/>
          </p:cNvSpPr>
          <p:nvPr>
            <p:ph idx="1"/>
          </p:nvPr>
        </p:nvSpPr>
        <p:spPr/>
        <p:txBody>
          <a:bodyPr/>
          <a:lstStyle/>
          <a:p>
            <a:r>
              <a:rPr lang="en-US" dirty="0"/>
              <a:t>All professional zoom lenses have three (3) rings.  From front to back they are:</a:t>
            </a:r>
          </a:p>
          <a:p>
            <a:r>
              <a:rPr lang="en-US" dirty="0"/>
              <a:t>Focus ring, zoom ring, iris ring</a:t>
            </a:r>
          </a:p>
          <a:p>
            <a:r>
              <a:rPr lang="en-US" dirty="0"/>
              <a:t>Focus allows us to bring subject or object into focus, zoom  allows us to assume various focal distances (close up to long shot), and the iris is the mechanism within the lens that controls the amount of light sent to the imaging device.</a:t>
            </a:r>
          </a:p>
          <a:p>
            <a:r>
              <a:rPr lang="en-US" dirty="0"/>
              <a:t> Note about professional cameras and lenses:  No professional cams have an auto focus on them … Why?  Because we need to get pics in focus fast and sometimes auto focus takes awhile so it is not even an option on a pro cam.</a:t>
            </a:r>
          </a:p>
          <a:p>
            <a:r>
              <a:rPr lang="en-US" dirty="0"/>
              <a:t>There is an auto iris feature that pros use and it is helpful.  It senses the light that you are shooting in and will open or close the iris the appropriate amount for optimum exposure.</a:t>
            </a:r>
          </a:p>
          <a:p>
            <a:endParaRPr lang="en-US" dirty="0"/>
          </a:p>
        </p:txBody>
      </p:sp>
    </p:spTree>
    <p:extLst>
      <p:ext uri="{BB962C8B-B14F-4D97-AF65-F5344CB8AC3E}">
        <p14:creationId xmlns:p14="http://schemas.microsoft.com/office/powerpoint/2010/main" val="3720361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CAMERA OPERATION AND PICTURE COMPOSITION</a:t>
            </a:r>
          </a:p>
        </p:txBody>
      </p:sp>
      <p:sp>
        <p:nvSpPr>
          <p:cNvPr id="3" name="Content Placeholder 2"/>
          <p:cNvSpPr>
            <a:spLocks noGrp="1"/>
          </p:cNvSpPr>
          <p:nvPr>
            <p:ph idx="1"/>
          </p:nvPr>
        </p:nvSpPr>
        <p:spPr/>
        <p:txBody>
          <a:bodyPr/>
          <a:lstStyle/>
          <a:p>
            <a:r>
              <a:rPr lang="en-US" dirty="0"/>
              <a:t>Camera movements:  </a:t>
            </a:r>
          </a:p>
          <a:p>
            <a:r>
              <a:rPr lang="en-US" dirty="0"/>
              <a:t>Pan means to move the camera horizontally left to right from tripod (pan right, pan left)</a:t>
            </a:r>
          </a:p>
          <a:p>
            <a:r>
              <a:rPr lang="en-US" dirty="0"/>
              <a:t>Tilt means to move the camera vertically up or down (tilt up, tilt down) </a:t>
            </a:r>
          </a:p>
          <a:p>
            <a:r>
              <a:rPr lang="en-US" dirty="0"/>
              <a:t>Truck means to move the camera AND tripod to the right or left (truck right, truck left)</a:t>
            </a:r>
          </a:p>
          <a:p>
            <a:r>
              <a:rPr lang="en-US" dirty="0"/>
              <a:t>Dolly means to move the camera AND tripod close or away from subject (dolly in, dolly out)</a:t>
            </a:r>
          </a:p>
          <a:p>
            <a:r>
              <a:rPr lang="en-US" dirty="0"/>
              <a:t>Pedestal means to elevate or lower the camera from a studio pedestal (pedestal up, pedestal down)</a:t>
            </a:r>
          </a:p>
          <a:p>
            <a:r>
              <a:rPr lang="en-US" dirty="0"/>
              <a:t>Crane means to move the whole camera up or down on a camera crane or jib arm (crane up or down)</a:t>
            </a:r>
          </a:p>
          <a:p>
            <a:r>
              <a:rPr lang="en-US" dirty="0"/>
              <a:t>Cant means tilting the shoulder mounted or handheld camera sideways creating a slanted horizon line (director will say “give me a canted shot” and cam op will tilt to either side)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1700" y="0"/>
            <a:ext cx="2400300" cy="3619500"/>
          </a:xfrm>
          <a:prstGeom prst="rect">
            <a:avLst/>
          </a:prstGeom>
        </p:spPr>
      </p:pic>
    </p:spTree>
    <p:extLst>
      <p:ext uri="{BB962C8B-B14F-4D97-AF65-F5344CB8AC3E}">
        <p14:creationId xmlns:p14="http://schemas.microsoft.com/office/powerpoint/2010/main" val="25830373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983</TotalTime>
  <Words>982</Words>
  <Application>Microsoft Office PowerPoint</Application>
  <PresentationFormat>Widescreen</PresentationFormat>
  <Paragraphs>59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Celestial</vt:lpstr>
      <vt:lpstr>Chapters 5, 6, &amp; 7</vt:lpstr>
      <vt:lpstr>Television cameras </vt:lpstr>
      <vt:lpstr>Digital vs analog cams </vt:lpstr>
      <vt:lpstr>Professional Studio and Field cameras have these features</vt:lpstr>
      <vt:lpstr>Other camera features  </vt:lpstr>
      <vt:lpstr>waveform monitors &amp; vectorscopes</vt:lpstr>
      <vt:lpstr>Lenses </vt:lpstr>
      <vt:lpstr>More on LENSEs</vt:lpstr>
      <vt:lpstr>CAMERA OPERATION AND PICTURE COMPOSITION</vt:lpstr>
      <vt:lpstr>Can you name Picture’s “field of view”?</vt:lpstr>
    </vt:vector>
  </TitlesOfParts>
  <Company>College of Sciences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Chapters 6, 7, 8</dc:title>
  <dc:creator>Stephanie Rice</dc:creator>
  <cp:lastModifiedBy>Stephanie Rice</cp:lastModifiedBy>
  <cp:revision>26</cp:revision>
  <dcterms:created xsi:type="dcterms:W3CDTF">2018-05-09T21:14:38Z</dcterms:created>
  <dcterms:modified xsi:type="dcterms:W3CDTF">2019-03-07T20:07:20Z</dcterms:modified>
</cp:coreProperties>
</file>