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6"/>
  </p:notesMasterIdLst>
  <p:handoutMasterIdLst>
    <p:handoutMasterId r:id="rId27"/>
  </p:handoutMasterIdLst>
  <p:sldIdLst>
    <p:sldId id="729" r:id="rId3"/>
    <p:sldId id="785" r:id="rId4"/>
    <p:sldId id="788" r:id="rId5"/>
    <p:sldId id="789" r:id="rId6"/>
    <p:sldId id="790" r:id="rId7"/>
    <p:sldId id="791" r:id="rId8"/>
    <p:sldId id="792" r:id="rId9"/>
    <p:sldId id="793" r:id="rId10"/>
    <p:sldId id="795" r:id="rId11"/>
    <p:sldId id="796" r:id="rId12"/>
    <p:sldId id="797" r:id="rId13"/>
    <p:sldId id="798" r:id="rId14"/>
    <p:sldId id="799" r:id="rId15"/>
    <p:sldId id="800" r:id="rId16"/>
    <p:sldId id="801" r:id="rId17"/>
    <p:sldId id="817" r:id="rId18"/>
    <p:sldId id="802" r:id="rId19"/>
    <p:sldId id="803" r:id="rId20"/>
    <p:sldId id="804" r:id="rId21"/>
    <p:sldId id="805" r:id="rId22"/>
    <p:sldId id="806" r:id="rId23"/>
    <p:sldId id="807" r:id="rId24"/>
    <p:sldId id="831" r:id="rId25"/>
  </p:sldIdLst>
  <p:sldSz cx="9144000" cy="6858000" type="overhead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96B28F-2976-4181-B51D-DDA77AE58399}" v="183" dt="2020-03-20T17:00:00.8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87897" autoAdjust="0"/>
  </p:normalViewPr>
  <p:slideViewPr>
    <p:cSldViewPr snapToGrid="0">
      <p:cViewPr varScale="1">
        <p:scale>
          <a:sx n="63" d="100"/>
          <a:sy n="63" d="100"/>
        </p:scale>
        <p:origin x="174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ith Brazendale" userId="b30416d9-dee6-46a4-b9ce-fb97a80b2e95" providerId="ADAL" clId="{4A3DEC17-EB98-437D-A36B-9DA5E9E6795E}"/>
    <pc:docChg chg="undo custSel addSld delSld modSld">
      <pc:chgData name="Keith Brazendale" userId="b30416d9-dee6-46a4-b9ce-fb97a80b2e95" providerId="ADAL" clId="{4A3DEC17-EB98-437D-A36B-9DA5E9E6795E}" dt="2020-03-20T17:00:00.880" v="212"/>
      <pc:docMkLst>
        <pc:docMk/>
      </pc:docMkLst>
      <pc:sldChg chg="delSp modSp mod modTransition delAnim modAnim">
        <pc:chgData name="Keith Brazendale" userId="b30416d9-dee6-46a4-b9ce-fb97a80b2e95" providerId="ADAL" clId="{4A3DEC17-EB98-437D-A36B-9DA5E9E6795E}" dt="2020-03-20T16:22:48.133" v="118"/>
        <pc:sldMkLst>
          <pc:docMk/>
          <pc:sldMk cId="1858587685" sldId="729"/>
        </pc:sldMkLst>
        <pc:spChg chg="mod">
          <ac:chgData name="Keith Brazendale" userId="b30416d9-dee6-46a4-b9ce-fb97a80b2e95" providerId="ADAL" clId="{4A3DEC17-EB98-437D-A36B-9DA5E9E6795E}" dt="2020-03-20T16:13:34.020" v="104" actId="1036"/>
          <ac:spMkLst>
            <pc:docMk/>
            <pc:sldMk cId="1858587685" sldId="729"/>
            <ac:spMk id="2" creationId="{00000000-0000-0000-0000-000000000000}"/>
          </ac:spMkLst>
        </pc:spChg>
        <pc:picChg chg="del">
          <ac:chgData name="Keith Brazendale" userId="b30416d9-dee6-46a4-b9ce-fb97a80b2e95" providerId="ADAL" clId="{4A3DEC17-EB98-437D-A36B-9DA5E9E6795E}" dt="2020-03-20T16:16:32.569" v="105" actId="478"/>
          <ac:picMkLst>
            <pc:docMk/>
            <pc:sldMk cId="1858587685" sldId="729"/>
            <ac:picMk id="3" creationId="{A5E9065E-639B-4266-997D-FC4BE8864857}"/>
          </ac:picMkLst>
        </pc:picChg>
      </pc:sldChg>
      <pc:sldChg chg="del">
        <pc:chgData name="Keith Brazendale" userId="b30416d9-dee6-46a4-b9ce-fb97a80b2e95" providerId="ADAL" clId="{4A3DEC17-EB98-437D-A36B-9DA5E9E6795E}" dt="2020-03-20T16:11:57.846" v="1" actId="47"/>
        <pc:sldMkLst>
          <pc:docMk/>
          <pc:sldMk cId="2232396523" sldId="767"/>
        </pc:sldMkLst>
      </pc:sldChg>
      <pc:sldChg chg="del">
        <pc:chgData name="Keith Brazendale" userId="b30416d9-dee6-46a4-b9ce-fb97a80b2e95" providerId="ADAL" clId="{4A3DEC17-EB98-437D-A36B-9DA5E9E6795E}" dt="2020-03-20T16:11:58.404" v="2" actId="47"/>
        <pc:sldMkLst>
          <pc:docMk/>
          <pc:sldMk cId="3658162989" sldId="769"/>
        </pc:sldMkLst>
      </pc:sldChg>
      <pc:sldChg chg="del">
        <pc:chgData name="Keith Brazendale" userId="b30416d9-dee6-46a4-b9ce-fb97a80b2e95" providerId="ADAL" clId="{4A3DEC17-EB98-437D-A36B-9DA5E9E6795E}" dt="2020-03-20T16:11:59.140" v="4" actId="47"/>
        <pc:sldMkLst>
          <pc:docMk/>
          <pc:sldMk cId="456223130" sldId="770"/>
        </pc:sldMkLst>
      </pc:sldChg>
      <pc:sldChg chg="del">
        <pc:chgData name="Keith Brazendale" userId="b30416d9-dee6-46a4-b9ce-fb97a80b2e95" providerId="ADAL" clId="{4A3DEC17-EB98-437D-A36B-9DA5E9E6795E}" dt="2020-03-20T16:11:59.317" v="5" actId="47"/>
        <pc:sldMkLst>
          <pc:docMk/>
          <pc:sldMk cId="708600188" sldId="771"/>
        </pc:sldMkLst>
      </pc:sldChg>
      <pc:sldChg chg="del">
        <pc:chgData name="Keith Brazendale" userId="b30416d9-dee6-46a4-b9ce-fb97a80b2e95" providerId="ADAL" clId="{4A3DEC17-EB98-437D-A36B-9DA5E9E6795E}" dt="2020-03-20T16:11:59.744" v="7" actId="47"/>
        <pc:sldMkLst>
          <pc:docMk/>
          <pc:sldMk cId="2655550443" sldId="772"/>
        </pc:sldMkLst>
      </pc:sldChg>
      <pc:sldChg chg="del">
        <pc:chgData name="Keith Brazendale" userId="b30416d9-dee6-46a4-b9ce-fb97a80b2e95" providerId="ADAL" clId="{4A3DEC17-EB98-437D-A36B-9DA5E9E6795E}" dt="2020-03-20T16:11:59.999" v="8" actId="47"/>
        <pc:sldMkLst>
          <pc:docMk/>
          <pc:sldMk cId="3821653181" sldId="773"/>
        </pc:sldMkLst>
      </pc:sldChg>
      <pc:sldChg chg="del">
        <pc:chgData name="Keith Brazendale" userId="b30416d9-dee6-46a4-b9ce-fb97a80b2e95" providerId="ADAL" clId="{4A3DEC17-EB98-437D-A36B-9DA5E9E6795E}" dt="2020-03-20T16:12:00.195" v="9" actId="47"/>
        <pc:sldMkLst>
          <pc:docMk/>
          <pc:sldMk cId="3181713072" sldId="774"/>
        </pc:sldMkLst>
      </pc:sldChg>
      <pc:sldChg chg="del">
        <pc:chgData name="Keith Brazendale" userId="b30416d9-dee6-46a4-b9ce-fb97a80b2e95" providerId="ADAL" clId="{4A3DEC17-EB98-437D-A36B-9DA5E9E6795E}" dt="2020-03-20T16:11:59.492" v="6" actId="47"/>
        <pc:sldMkLst>
          <pc:docMk/>
          <pc:sldMk cId="1021391931" sldId="775"/>
        </pc:sldMkLst>
      </pc:sldChg>
      <pc:sldChg chg="del">
        <pc:chgData name="Keith Brazendale" userId="b30416d9-dee6-46a4-b9ce-fb97a80b2e95" providerId="ADAL" clId="{4A3DEC17-EB98-437D-A36B-9DA5E9E6795E}" dt="2020-03-20T16:11:58.748" v="3" actId="47"/>
        <pc:sldMkLst>
          <pc:docMk/>
          <pc:sldMk cId="3840945376" sldId="777"/>
        </pc:sldMkLst>
      </pc:sldChg>
      <pc:sldChg chg="add del">
        <pc:chgData name="Keith Brazendale" userId="b30416d9-dee6-46a4-b9ce-fb97a80b2e95" providerId="ADAL" clId="{4A3DEC17-EB98-437D-A36B-9DA5E9E6795E}" dt="2020-03-20T16:12:20.239" v="26" actId="47"/>
        <pc:sldMkLst>
          <pc:docMk/>
          <pc:sldMk cId="1303682704" sldId="778"/>
        </pc:sldMkLst>
      </pc:sldChg>
      <pc:sldChg chg="add del">
        <pc:chgData name="Keith Brazendale" userId="b30416d9-dee6-46a4-b9ce-fb97a80b2e95" providerId="ADAL" clId="{4A3DEC17-EB98-437D-A36B-9DA5E9E6795E}" dt="2020-03-20T16:12:20.618" v="27" actId="47"/>
        <pc:sldMkLst>
          <pc:docMk/>
          <pc:sldMk cId="3641719153" sldId="779"/>
        </pc:sldMkLst>
      </pc:sldChg>
      <pc:sldChg chg="add del">
        <pc:chgData name="Keith Brazendale" userId="b30416d9-dee6-46a4-b9ce-fb97a80b2e95" providerId="ADAL" clId="{4A3DEC17-EB98-437D-A36B-9DA5E9E6795E}" dt="2020-03-20T16:12:20.771" v="28" actId="47"/>
        <pc:sldMkLst>
          <pc:docMk/>
          <pc:sldMk cId="3741123124" sldId="780"/>
        </pc:sldMkLst>
      </pc:sldChg>
      <pc:sldChg chg="add del">
        <pc:chgData name="Keith Brazendale" userId="b30416d9-dee6-46a4-b9ce-fb97a80b2e95" providerId="ADAL" clId="{4A3DEC17-EB98-437D-A36B-9DA5E9E6795E}" dt="2020-03-20T16:12:20.918" v="29" actId="47"/>
        <pc:sldMkLst>
          <pc:docMk/>
          <pc:sldMk cId="3433296478" sldId="781"/>
        </pc:sldMkLst>
      </pc:sldChg>
      <pc:sldChg chg="add del">
        <pc:chgData name="Keith Brazendale" userId="b30416d9-dee6-46a4-b9ce-fb97a80b2e95" providerId="ADAL" clId="{4A3DEC17-EB98-437D-A36B-9DA5E9E6795E}" dt="2020-03-20T16:12:21.050" v="30" actId="47"/>
        <pc:sldMkLst>
          <pc:docMk/>
          <pc:sldMk cId="2529057067" sldId="782"/>
        </pc:sldMkLst>
      </pc:sldChg>
      <pc:sldChg chg="add del">
        <pc:chgData name="Keith Brazendale" userId="b30416d9-dee6-46a4-b9ce-fb97a80b2e95" providerId="ADAL" clId="{4A3DEC17-EB98-437D-A36B-9DA5E9E6795E}" dt="2020-03-20T16:12:21.188" v="31" actId="47"/>
        <pc:sldMkLst>
          <pc:docMk/>
          <pc:sldMk cId="1769564583" sldId="783"/>
        </pc:sldMkLst>
      </pc:sldChg>
      <pc:sldChg chg="add del">
        <pc:chgData name="Keith Brazendale" userId="b30416d9-dee6-46a4-b9ce-fb97a80b2e95" providerId="ADAL" clId="{4A3DEC17-EB98-437D-A36B-9DA5E9E6795E}" dt="2020-03-20T16:12:21.340" v="32" actId="47"/>
        <pc:sldMkLst>
          <pc:docMk/>
          <pc:sldMk cId="3535330311" sldId="784"/>
        </pc:sldMkLst>
      </pc:sldChg>
      <pc:sldChg chg="modTransition">
        <pc:chgData name="Keith Brazendale" userId="b30416d9-dee6-46a4-b9ce-fb97a80b2e95" providerId="ADAL" clId="{4A3DEC17-EB98-437D-A36B-9DA5E9E6795E}" dt="2020-03-20T16:22:39.472" v="117"/>
        <pc:sldMkLst>
          <pc:docMk/>
          <pc:sldMk cId="706146550" sldId="785"/>
        </pc:sldMkLst>
      </pc:sldChg>
      <pc:sldChg chg="add del">
        <pc:chgData name="Keith Brazendale" userId="b30416d9-dee6-46a4-b9ce-fb97a80b2e95" providerId="ADAL" clId="{4A3DEC17-EB98-437D-A36B-9DA5E9E6795E}" dt="2020-03-20T16:12:21.503" v="33" actId="47"/>
        <pc:sldMkLst>
          <pc:docMk/>
          <pc:sldMk cId="1674834093" sldId="786"/>
        </pc:sldMkLst>
      </pc:sldChg>
      <pc:sldChg chg="del">
        <pc:chgData name="Keith Brazendale" userId="b30416d9-dee6-46a4-b9ce-fb97a80b2e95" providerId="ADAL" clId="{4A3DEC17-EB98-437D-A36B-9DA5E9E6795E}" dt="2020-03-20T16:11:54.106" v="0" actId="47"/>
        <pc:sldMkLst>
          <pc:docMk/>
          <pc:sldMk cId="42072617" sldId="787"/>
        </pc:sldMkLst>
      </pc:sldChg>
      <pc:sldChg chg="modTransition modAnim">
        <pc:chgData name="Keith Brazendale" userId="b30416d9-dee6-46a4-b9ce-fb97a80b2e95" providerId="ADAL" clId="{4A3DEC17-EB98-437D-A36B-9DA5E9E6795E}" dt="2020-03-20T16:24:47.251" v="124"/>
        <pc:sldMkLst>
          <pc:docMk/>
          <pc:sldMk cId="3497255335" sldId="788"/>
        </pc:sldMkLst>
      </pc:sldChg>
      <pc:sldChg chg="modTransition modAnim">
        <pc:chgData name="Keith Brazendale" userId="b30416d9-dee6-46a4-b9ce-fb97a80b2e95" providerId="ADAL" clId="{4A3DEC17-EB98-437D-A36B-9DA5E9E6795E}" dt="2020-03-20T16:25:40.890" v="128"/>
        <pc:sldMkLst>
          <pc:docMk/>
          <pc:sldMk cId="1567844194" sldId="789"/>
        </pc:sldMkLst>
      </pc:sldChg>
      <pc:sldChg chg="modTransition modAnim">
        <pc:chgData name="Keith Brazendale" userId="b30416d9-dee6-46a4-b9ce-fb97a80b2e95" providerId="ADAL" clId="{4A3DEC17-EB98-437D-A36B-9DA5E9E6795E}" dt="2020-03-20T16:27:11.585" v="132"/>
        <pc:sldMkLst>
          <pc:docMk/>
          <pc:sldMk cId="291492188" sldId="790"/>
        </pc:sldMkLst>
      </pc:sldChg>
      <pc:sldChg chg="modTransition modAnim">
        <pc:chgData name="Keith Brazendale" userId="b30416d9-dee6-46a4-b9ce-fb97a80b2e95" providerId="ADAL" clId="{4A3DEC17-EB98-437D-A36B-9DA5E9E6795E}" dt="2020-03-20T16:29:32.578" v="136"/>
        <pc:sldMkLst>
          <pc:docMk/>
          <pc:sldMk cId="1698778641" sldId="791"/>
        </pc:sldMkLst>
      </pc:sldChg>
      <pc:sldChg chg="modTransition modAnim">
        <pc:chgData name="Keith Brazendale" userId="b30416d9-dee6-46a4-b9ce-fb97a80b2e95" providerId="ADAL" clId="{4A3DEC17-EB98-437D-A36B-9DA5E9E6795E}" dt="2020-03-20T16:31:23.722" v="140"/>
        <pc:sldMkLst>
          <pc:docMk/>
          <pc:sldMk cId="1487619238" sldId="792"/>
        </pc:sldMkLst>
      </pc:sldChg>
      <pc:sldChg chg="modTransition modAnim">
        <pc:chgData name="Keith Brazendale" userId="b30416d9-dee6-46a4-b9ce-fb97a80b2e95" providerId="ADAL" clId="{4A3DEC17-EB98-437D-A36B-9DA5E9E6795E}" dt="2020-03-20T16:33:20.231" v="146"/>
        <pc:sldMkLst>
          <pc:docMk/>
          <pc:sldMk cId="997869089" sldId="793"/>
        </pc:sldMkLst>
      </pc:sldChg>
      <pc:sldChg chg="modSp mod modTransition modAnim">
        <pc:chgData name="Keith Brazendale" userId="b30416d9-dee6-46a4-b9ce-fb97a80b2e95" providerId="ADAL" clId="{4A3DEC17-EB98-437D-A36B-9DA5E9E6795E}" dt="2020-03-20T16:35:52.113" v="151"/>
        <pc:sldMkLst>
          <pc:docMk/>
          <pc:sldMk cId="3486489732" sldId="795"/>
        </pc:sldMkLst>
        <pc:picChg chg="mod">
          <ac:chgData name="Keith Brazendale" userId="b30416d9-dee6-46a4-b9ce-fb97a80b2e95" providerId="ADAL" clId="{4A3DEC17-EB98-437D-A36B-9DA5E9E6795E}" dt="2020-03-20T16:35:34.930" v="147" actId="1076"/>
          <ac:picMkLst>
            <pc:docMk/>
            <pc:sldMk cId="3486489732" sldId="795"/>
            <ac:picMk id="4" creationId="{9CD7FBE2-297C-441D-9FD4-495AE9C0C717}"/>
          </ac:picMkLst>
        </pc:picChg>
      </pc:sldChg>
      <pc:sldChg chg="modTransition modAnim">
        <pc:chgData name="Keith Brazendale" userId="b30416d9-dee6-46a4-b9ce-fb97a80b2e95" providerId="ADAL" clId="{4A3DEC17-EB98-437D-A36B-9DA5E9E6795E}" dt="2020-03-20T16:37:22.355" v="155"/>
        <pc:sldMkLst>
          <pc:docMk/>
          <pc:sldMk cId="1264756592" sldId="796"/>
        </pc:sldMkLst>
      </pc:sldChg>
      <pc:sldChg chg="modTransition modAnim">
        <pc:chgData name="Keith Brazendale" userId="b30416d9-dee6-46a4-b9ce-fb97a80b2e95" providerId="ADAL" clId="{4A3DEC17-EB98-437D-A36B-9DA5E9E6795E}" dt="2020-03-20T16:38:31.657" v="159"/>
        <pc:sldMkLst>
          <pc:docMk/>
          <pc:sldMk cId="3293757705" sldId="797"/>
        </pc:sldMkLst>
      </pc:sldChg>
      <pc:sldChg chg="modTransition modAnim">
        <pc:chgData name="Keith Brazendale" userId="b30416d9-dee6-46a4-b9ce-fb97a80b2e95" providerId="ADAL" clId="{4A3DEC17-EB98-437D-A36B-9DA5E9E6795E}" dt="2020-03-20T16:39:55.496" v="163"/>
        <pc:sldMkLst>
          <pc:docMk/>
          <pc:sldMk cId="586764115" sldId="798"/>
        </pc:sldMkLst>
      </pc:sldChg>
      <pc:sldChg chg="modTransition modAnim">
        <pc:chgData name="Keith Brazendale" userId="b30416d9-dee6-46a4-b9ce-fb97a80b2e95" providerId="ADAL" clId="{4A3DEC17-EB98-437D-A36B-9DA5E9E6795E}" dt="2020-03-20T16:42:28.080" v="167"/>
        <pc:sldMkLst>
          <pc:docMk/>
          <pc:sldMk cId="2904271926" sldId="799"/>
        </pc:sldMkLst>
      </pc:sldChg>
      <pc:sldChg chg="modTransition modAnim">
        <pc:chgData name="Keith Brazendale" userId="b30416d9-dee6-46a4-b9ce-fb97a80b2e95" providerId="ADAL" clId="{4A3DEC17-EB98-437D-A36B-9DA5E9E6795E}" dt="2020-03-20T16:43:20.513" v="172"/>
        <pc:sldMkLst>
          <pc:docMk/>
          <pc:sldMk cId="1345926739" sldId="800"/>
        </pc:sldMkLst>
      </pc:sldChg>
      <pc:sldChg chg="modTransition modAnim">
        <pc:chgData name="Keith Brazendale" userId="b30416d9-dee6-46a4-b9ce-fb97a80b2e95" providerId="ADAL" clId="{4A3DEC17-EB98-437D-A36B-9DA5E9E6795E}" dt="2020-03-20T16:45:26.222" v="177"/>
        <pc:sldMkLst>
          <pc:docMk/>
          <pc:sldMk cId="368080897" sldId="801"/>
        </pc:sldMkLst>
      </pc:sldChg>
      <pc:sldChg chg="modTransition modAnim">
        <pc:chgData name="Keith Brazendale" userId="b30416d9-dee6-46a4-b9ce-fb97a80b2e95" providerId="ADAL" clId="{4A3DEC17-EB98-437D-A36B-9DA5E9E6795E}" dt="2020-03-20T16:49:41.248" v="186"/>
        <pc:sldMkLst>
          <pc:docMk/>
          <pc:sldMk cId="673486471" sldId="802"/>
        </pc:sldMkLst>
      </pc:sldChg>
      <pc:sldChg chg="modTransition modAnim">
        <pc:chgData name="Keith Brazendale" userId="b30416d9-dee6-46a4-b9ce-fb97a80b2e95" providerId="ADAL" clId="{4A3DEC17-EB98-437D-A36B-9DA5E9E6795E}" dt="2020-03-20T16:51:26.181" v="191"/>
        <pc:sldMkLst>
          <pc:docMk/>
          <pc:sldMk cId="3091938101" sldId="803"/>
        </pc:sldMkLst>
      </pc:sldChg>
      <pc:sldChg chg="delSp mod modTransition delAnim modAnim">
        <pc:chgData name="Keith Brazendale" userId="b30416d9-dee6-46a4-b9ce-fb97a80b2e95" providerId="ADAL" clId="{4A3DEC17-EB98-437D-A36B-9DA5E9E6795E}" dt="2020-03-20T16:53:22.180" v="197"/>
        <pc:sldMkLst>
          <pc:docMk/>
          <pc:sldMk cId="1176185774" sldId="804"/>
        </pc:sldMkLst>
        <pc:picChg chg="del">
          <ac:chgData name="Keith Brazendale" userId="b30416d9-dee6-46a4-b9ce-fb97a80b2e95" providerId="ADAL" clId="{4A3DEC17-EB98-437D-A36B-9DA5E9E6795E}" dt="2020-03-20T16:52:26.714" v="192" actId="478"/>
          <ac:picMkLst>
            <pc:docMk/>
            <pc:sldMk cId="1176185774" sldId="804"/>
            <ac:picMk id="5" creationId="{4BB7F3DC-ADDE-4A7F-9603-74B0885D2F92}"/>
          </ac:picMkLst>
        </pc:picChg>
      </pc:sldChg>
      <pc:sldChg chg="modTransition modAnim">
        <pc:chgData name="Keith Brazendale" userId="b30416d9-dee6-46a4-b9ce-fb97a80b2e95" providerId="ADAL" clId="{4A3DEC17-EB98-437D-A36B-9DA5E9E6795E}" dt="2020-03-20T16:55:53.025" v="202"/>
        <pc:sldMkLst>
          <pc:docMk/>
          <pc:sldMk cId="743875865" sldId="805"/>
        </pc:sldMkLst>
      </pc:sldChg>
      <pc:sldChg chg="modTransition modAnim">
        <pc:chgData name="Keith Brazendale" userId="b30416d9-dee6-46a4-b9ce-fb97a80b2e95" providerId="ADAL" clId="{4A3DEC17-EB98-437D-A36B-9DA5E9E6795E}" dt="2020-03-20T16:57:24.663" v="207"/>
        <pc:sldMkLst>
          <pc:docMk/>
          <pc:sldMk cId="3739920338" sldId="806"/>
        </pc:sldMkLst>
      </pc:sldChg>
      <pc:sldChg chg="modTransition modAnim">
        <pc:chgData name="Keith Brazendale" userId="b30416d9-dee6-46a4-b9ce-fb97a80b2e95" providerId="ADAL" clId="{4A3DEC17-EB98-437D-A36B-9DA5E9E6795E}" dt="2020-03-20T17:00:00.880" v="212"/>
        <pc:sldMkLst>
          <pc:docMk/>
          <pc:sldMk cId="4067904018" sldId="807"/>
        </pc:sldMkLst>
      </pc:sldChg>
      <pc:sldChg chg="del">
        <pc:chgData name="Keith Brazendale" userId="b30416d9-dee6-46a4-b9ce-fb97a80b2e95" providerId="ADAL" clId="{4A3DEC17-EB98-437D-A36B-9DA5E9E6795E}" dt="2020-03-20T16:13:01.275" v="78" actId="47"/>
        <pc:sldMkLst>
          <pc:docMk/>
          <pc:sldMk cId="3022970050" sldId="809"/>
        </pc:sldMkLst>
      </pc:sldChg>
      <pc:sldChg chg="del">
        <pc:chgData name="Keith Brazendale" userId="b30416d9-dee6-46a4-b9ce-fb97a80b2e95" providerId="ADAL" clId="{4A3DEC17-EB98-437D-A36B-9DA5E9E6795E}" dt="2020-03-20T16:13:02.141" v="79" actId="47"/>
        <pc:sldMkLst>
          <pc:docMk/>
          <pc:sldMk cId="2500273420" sldId="810"/>
        </pc:sldMkLst>
      </pc:sldChg>
      <pc:sldChg chg="del">
        <pc:chgData name="Keith Brazendale" userId="b30416d9-dee6-46a4-b9ce-fb97a80b2e95" providerId="ADAL" clId="{4A3DEC17-EB98-437D-A36B-9DA5E9E6795E}" dt="2020-03-20T16:13:10.447" v="95" actId="47"/>
        <pc:sldMkLst>
          <pc:docMk/>
          <pc:sldMk cId="1887005981" sldId="813"/>
        </pc:sldMkLst>
      </pc:sldChg>
      <pc:sldChg chg="del">
        <pc:chgData name="Keith Brazendale" userId="b30416d9-dee6-46a4-b9ce-fb97a80b2e95" providerId="ADAL" clId="{4A3DEC17-EB98-437D-A36B-9DA5E9E6795E}" dt="2020-03-20T16:13:09.910" v="94" actId="47"/>
        <pc:sldMkLst>
          <pc:docMk/>
          <pc:sldMk cId="1010503307" sldId="814"/>
        </pc:sldMkLst>
      </pc:sldChg>
      <pc:sldChg chg="del">
        <pc:chgData name="Keith Brazendale" userId="b30416d9-dee6-46a4-b9ce-fb97a80b2e95" providerId="ADAL" clId="{4A3DEC17-EB98-437D-A36B-9DA5E9E6795E}" dt="2020-03-20T16:13:09.579" v="93" actId="47"/>
        <pc:sldMkLst>
          <pc:docMk/>
          <pc:sldMk cId="593375096" sldId="815"/>
        </pc:sldMkLst>
      </pc:sldChg>
      <pc:sldChg chg="del">
        <pc:chgData name="Keith Brazendale" userId="b30416d9-dee6-46a4-b9ce-fb97a80b2e95" providerId="ADAL" clId="{4A3DEC17-EB98-437D-A36B-9DA5E9E6795E}" dt="2020-03-20T16:12:21.715" v="34" actId="47"/>
        <pc:sldMkLst>
          <pc:docMk/>
          <pc:sldMk cId="1576518077" sldId="816"/>
        </pc:sldMkLst>
      </pc:sldChg>
      <pc:sldChg chg="modTransition modAnim">
        <pc:chgData name="Keith Brazendale" userId="b30416d9-dee6-46a4-b9ce-fb97a80b2e95" providerId="ADAL" clId="{4A3DEC17-EB98-437D-A36B-9DA5E9E6795E}" dt="2020-03-20T16:47:08.472" v="181"/>
        <pc:sldMkLst>
          <pc:docMk/>
          <pc:sldMk cId="1070758591" sldId="817"/>
        </pc:sldMkLst>
      </pc:sldChg>
      <pc:sldChg chg="del">
        <pc:chgData name="Keith Brazendale" userId="b30416d9-dee6-46a4-b9ce-fb97a80b2e95" providerId="ADAL" clId="{4A3DEC17-EB98-437D-A36B-9DA5E9E6795E}" dt="2020-03-20T16:13:08.859" v="91" actId="47"/>
        <pc:sldMkLst>
          <pc:docMk/>
          <pc:sldMk cId="1629302653" sldId="818"/>
        </pc:sldMkLst>
      </pc:sldChg>
      <pc:sldChg chg="del">
        <pc:chgData name="Keith Brazendale" userId="b30416d9-dee6-46a4-b9ce-fb97a80b2e95" providerId="ADAL" clId="{4A3DEC17-EB98-437D-A36B-9DA5E9E6795E}" dt="2020-03-20T16:13:09.193" v="92" actId="47"/>
        <pc:sldMkLst>
          <pc:docMk/>
          <pc:sldMk cId="506689744" sldId="819"/>
        </pc:sldMkLst>
      </pc:sldChg>
      <pc:sldChg chg="del">
        <pc:chgData name="Keith Brazendale" userId="b30416d9-dee6-46a4-b9ce-fb97a80b2e95" providerId="ADAL" clId="{4A3DEC17-EB98-437D-A36B-9DA5E9E6795E}" dt="2020-03-20T16:13:08.481" v="90" actId="47"/>
        <pc:sldMkLst>
          <pc:docMk/>
          <pc:sldMk cId="3521603788" sldId="820"/>
        </pc:sldMkLst>
      </pc:sldChg>
      <pc:sldChg chg="del">
        <pc:chgData name="Keith Brazendale" userId="b30416d9-dee6-46a4-b9ce-fb97a80b2e95" providerId="ADAL" clId="{4A3DEC17-EB98-437D-A36B-9DA5E9E6795E}" dt="2020-03-20T16:13:08.073" v="89" actId="47"/>
        <pc:sldMkLst>
          <pc:docMk/>
          <pc:sldMk cId="1225171038" sldId="821"/>
        </pc:sldMkLst>
      </pc:sldChg>
      <pc:sldChg chg="del">
        <pc:chgData name="Keith Brazendale" userId="b30416d9-dee6-46a4-b9ce-fb97a80b2e95" providerId="ADAL" clId="{4A3DEC17-EB98-437D-A36B-9DA5E9E6795E}" dt="2020-03-20T16:13:07.711" v="88" actId="47"/>
        <pc:sldMkLst>
          <pc:docMk/>
          <pc:sldMk cId="127277774" sldId="822"/>
        </pc:sldMkLst>
      </pc:sldChg>
      <pc:sldChg chg="del">
        <pc:chgData name="Keith Brazendale" userId="b30416d9-dee6-46a4-b9ce-fb97a80b2e95" providerId="ADAL" clId="{4A3DEC17-EB98-437D-A36B-9DA5E9E6795E}" dt="2020-03-20T16:13:07.460" v="87" actId="47"/>
        <pc:sldMkLst>
          <pc:docMk/>
          <pc:sldMk cId="3942731527" sldId="823"/>
        </pc:sldMkLst>
      </pc:sldChg>
      <pc:sldChg chg="del">
        <pc:chgData name="Keith Brazendale" userId="b30416d9-dee6-46a4-b9ce-fb97a80b2e95" providerId="ADAL" clId="{4A3DEC17-EB98-437D-A36B-9DA5E9E6795E}" dt="2020-03-20T16:13:07.260" v="86" actId="47"/>
        <pc:sldMkLst>
          <pc:docMk/>
          <pc:sldMk cId="2610867724" sldId="824"/>
        </pc:sldMkLst>
      </pc:sldChg>
      <pc:sldChg chg="del">
        <pc:chgData name="Keith Brazendale" userId="b30416d9-dee6-46a4-b9ce-fb97a80b2e95" providerId="ADAL" clId="{4A3DEC17-EB98-437D-A36B-9DA5E9E6795E}" dt="2020-03-20T16:13:07.075" v="85" actId="47"/>
        <pc:sldMkLst>
          <pc:docMk/>
          <pc:sldMk cId="3691821895" sldId="825"/>
        </pc:sldMkLst>
      </pc:sldChg>
      <pc:sldChg chg="del">
        <pc:chgData name="Keith Brazendale" userId="b30416d9-dee6-46a4-b9ce-fb97a80b2e95" providerId="ADAL" clId="{4A3DEC17-EB98-437D-A36B-9DA5E9E6795E}" dt="2020-03-20T16:13:06.910" v="84" actId="47"/>
        <pc:sldMkLst>
          <pc:docMk/>
          <pc:sldMk cId="3448687763" sldId="826"/>
        </pc:sldMkLst>
      </pc:sldChg>
      <pc:sldChg chg="del">
        <pc:chgData name="Keith Brazendale" userId="b30416d9-dee6-46a4-b9ce-fb97a80b2e95" providerId="ADAL" clId="{4A3DEC17-EB98-437D-A36B-9DA5E9E6795E}" dt="2020-03-20T16:13:06.734" v="83" actId="47"/>
        <pc:sldMkLst>
          <pc:docMk/>
          <pc:sldMk cId="3061967503" sldId="827"/>
        </pc:sldMkLst>
      </pc:sldChg>
      <pc:sldChg chg="del">
        <pc:chgData name="Keith Brazendale" userId="b30416d9-dee6-46a4-b9ce-fb97a80b2e95" providerId="ADAL" clId="{4A3DEC17-EB98-437D-A36B-9DA5E9E6795E}" dt="2020-03-20T16:13:06.550" v="82" actId="47"/>
        <pc:sldMkLst>
          <pc:docMk/>
          <pc:sldMk cId="2829037354" sldId="828"/>
        </pc:sldMkLst>
      </pc:sldChg>
      <pc:sldChg chg="del">
        <pc:chgData name="Keith Brazendale" userId="b30416d9-dee6-46a4-b9ce-fb97a80b2e95" providerId="ADAL" clId="{4A3DEC17-EB98-437D-A36B-9DA5E9E6795E}" dt="2020-03-20T16:13:06.336" v="81" actId="47"/>
        <pc:sldMkLst>
          <pc:docMk/>
          <pc:sldMk cId="1094409672" sldId="829"/>
        </pc:sldMkLst>
      </pc:sldChg>
      <pc:sldChg chg="del">
        <pc:chgData name="Keith Brazendale" userId="b30416d9-dee6-46a4-b9ce-fb97a80b2e95" providerId="ADAL" clId="{4A3DEC17-EB98-437D-A36B-9DA5E9E6795E}" dt="2020-03-20T16:13:06.065" v="80" actId="47"/>
        <pc:sldMkLst>
          <pc:docMk/>
          <pc:sldMk cId="1723887647" sldId="83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6AD294-E77C-4150-804E-B438D1B357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EB89DB-BCE3-4825-8D5B-6CE2522339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75DC5-2F4C-43F5-B9BC-5D2D04DF6429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A7738B-AC8E-4635-9D9A-C9BA6A6343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508A9-1390-4C2E-A684-733F338880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DF20D-1FB8-4D79-9306-0317EBE93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16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C81DE-2855-421F-B284-A9E7F02C5BB8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4F532-C1B8-427F-AE0F-6DA0EB32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16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26 to 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4F532-C1B8-427F-AE0F-6DA0EB3203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86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 title="Page Number Shape"/>
          <p:cNvSpPr/>
          <p:nvPr/>
        </p:nvSpPr>
        <p:spPr bwMode="auto">
          <a:xfrm>
            <a:off x="8736012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685" y="1143294"/>
            <a:ext cx="527577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58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6685" y="5537926"/>
            <a:ext cx="527577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1800" b="0" i="1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6685" y="6314441"/>
            <a:ext cx="1197467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3DF348BA-8E8D-44BB-9C98-FC2738C800B6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50444" y="6314441"/>
            <a:ext cx="3842012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1416217"/>
            <a:ext cx="4079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0" y="640080"/>
            <a:ext cx="4686299" cy="55841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6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Page Number Shape"/>
          <p:cNvSpPr/>
          <p:nvPr/>
        </p:nvSpPr>
        <p:spPr bwMode="auto">
          <a:xfrm>
            <a:off x="8736012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93074" y="642931"/>
            <a:ext cx="1835003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42933"/>
            <a:ext cx="5303009" cy="46781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2140" y="5927132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02140" y="6315950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060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  <p15:guide id="0" pos="48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2CCC-7C0C-482E-9909-ED9C5016B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1197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6830-2BBE-4ACA-B9EF-66A16FEA3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68C3-1BC2-4448-91EB-B0E945F57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D407F-406E-47BB-B9DB-97A97C054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EC7B7-300C-4360-82AE-77870E30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EDB42-BD98-4008-BFD3-9D599D3DF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88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D46DE-A835-41F2-968E-DF7CB4736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D7FA7-FCDF-4B1D-8953-46ECCB8A3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53941-032C-4A93-9CA5-7E6092C5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819E0-ECFA-4D3A-B200-7EEAA5F43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B2A5A-03C1-4E01-AB61-7EE703FCD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96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4818C-FF5B-4C67-8D70-43700AC91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E1DA5-03E8-47EC-83F8-FFC9E9994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3C846-64FC-4EA1-A28F-9D9E2438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2F81F-09ED-4077-825C-99E77F67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EA7D5-7263-4E55-8BEB-CCDE62039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8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79070-3954-4B27-9B99-A249261BD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67CD8-839A-4F47-AC0C-2B69C0E28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E2031-1C32-4109-97AC-B351F8335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2E77D-6105-4F86-AACE-8D8C9FEC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5D046-8677-4886-9FB3-94175F45D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AD69D9-CF56-4003-BFD2-841610A43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06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51E7-286E-4BBE-97BD-063B464B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85A0F-4B80-42B3-B773-074813CEA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BCFEEA-FBD8-4C46-84AA-93EC37E6B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AFABB-CCBC-447B-A3C2-88BA9066A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523FB-0089-4E88-964C-236268F7F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7ED218-DF81-4AF8-AF3E-75862B6F5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044FDF-D318-4E3B-A62C-1F57748D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81F5E-A08D-4968-86F7-377DD8914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1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FD80-66A1-4AFF-A552-0903F4EEC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4FDC2-E4C7-4C4B-9AA0-D222E6CF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330F49-21FB-4FCB-AC6E-A16D3E46F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CE738-913F-473C-B6D6-EDB3C780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20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D7D042-674A-4100-B88D-F20834F09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67D3FD-E12D-4952-A92F-A0039D271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D0E48-8523-4508-9CD8-A8B589E0B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6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7039" y="6572079"/>
            <a:ext cx="3942310" cy="365125"/>
          </a:xfrm>
          <a:prstGeom prst="rect">
            <a:avLst/>
          </a:prstGeom>
        </p:spPr>
        <p:txBody>
          <a:bodyPr/>
          <a:lstStyle>
            <a:lvl1pPr>
              <a:defRPr i="0"/>
            </a:lvl1pPr>
          </a:lstStyle>
          <a:p>
            <a:r>
              <a:rPr lang="en-US"/>
              <a:t>Brazendale | HSC4730 | keith.brazendale@ucf.edu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1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803E9-4602-4ED7-900B-5E661752F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386A0-E342-4377-9579-A99802B28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2B96B2-37A5-450C-A627-A40DF9DC9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2B120-0D14-4159-84B5-DEFC8757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4C667-93CC-4F0F-B5E6-CFF3FD2F2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F1FCD-DD0A-4A33-93F0-E47FA85A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7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65AB9-C44F-4F30-8571-D80E5983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C9326-C0E7-4334-B9DD-253F1294F8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3DB17-B7F1-40AD-ACDE-3975A15F2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E6517-E012-4184-A09B-9834675AB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2B838-A7B8-409F-9983-06DA9772C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40000-620D-4B95-9125-5F25B467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78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DE1A7-2B2A-4EBA-8364-65D8559A7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3EA47-5B88-48E9-BF4B-A61143240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A7942-2CC3-47FA-AD41-1C36CBD16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02E9E-1525-4B47-8C0D-2AEF90C44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F6F9D-78F9-4D61-B44C-403059978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76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C482B0-FEBE-4FE8-922E-9F99E1F60E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078816-29CF-416B-9AD4-459A18D41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BAFAA-5132-4589-A6FC-E55F88D83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78D4E-1C04-44C3-ACA4-54470B8E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EB974-C052-49A7-97EF-78346B9B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8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 title="Page Number Shape"/>
          <p:cNvSpPr/>
          <p:nvPr/>
        </p:nvSpPr>
        <p:spPr bwMode="auto">
          <a:xfrm>
            <a:off x="8736012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755" y="2571723"/>
            <a:ext cx="6222491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58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0755" y="1393748"/>
            <a:ext cx="6301072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18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7216" y="6314440"/>
            <a:ext cx="1197467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DF348BA-8E8D-44BB-9C98-FC2738C800B6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60755" y="6314441"/>
            <a:ext cx="4860170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1620761"/>
            <a:ext cx="40798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409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  <p15:guide id="0" pos="48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0" y="540628"/>
            <a:ext cx="4686300" cy="2488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3712467"/>
            <a:ext cx="4686300" cy="2482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52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7784"/>
            <a:ext cx="2873502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58065"/>
            <a:ext cx="4690872" cy="913212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1526122"/>
            <a:ext cx="4690872" cy="1751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6200" y="3700828"/>
            <a:ext cx="4690872" cy="913759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6200" y="4669432"/>
            <a:ext cx="4690872" cy="1752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52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7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5479"/>
            <a:ext cx="2879082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64147"/>
            <a:ext cx="46863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2621513"/>
            <a:ext cx="2879082" cy="3239537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2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557262"/>
            <a:ext cx="2882528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43350" y="1"/>
            <a:ext cx="4629150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2621512"/>
            <a:ext cx="2882528" cy="3236976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7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mailto:keith.brazendale@ucf.edu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69066"/>
            <a:ext cx="4686299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399235"/>
            <a:ext cx="337185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4F1234C-469D-4C07-9ED4-482036017515}"/>
              </a:ext>
            </a:extLst>
          </p:cNvPr>
          <p:cNvSpPr txBox="1">
            <a:spLocks/>
          </p:cNvSpPr>
          <p:nvPr userDrawn="1"/>
        </p:nvSpPr>
        <p:spPr>
          <a:xfrm>
            <a:off x="1496290" y="6554970"/>
            <a:ext cx="64222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+mj-lt"/>
              </a:rPr>
              <a:t>Keith Brazendale, PhD  |  Applied Health Research Methods: HSC 4730  |  </a:t>
            </a:r>
            <a:r>
              <a:rPr lang="en-US" sz="1100" dirty="0">
                <a:solidFill>
                  <a:srgbClr val="0099FF"/>
                </a:solidFill>
                <a:latin typeface="+mj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keith.brazendale@ucf.edu</a:t>
            </a:r>
            <a:r>
              <a:rPr lang="en-US" sz="1100" dirty="0">
                <a:solidFill>
                  <a:srgbClr val="0099FF"/>
                </a:solidFill>
                <a:latin typeface="+mj-lt"/>
              </a:rPr>
              <a:t>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8F07C3-3FB3-470A-BBF9-4C28A76470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114" y="6189406"/>
            <a:ext cx="541100" cy="58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076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8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1pPr>
      <a:lvl2pPr marL="6858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2pPr>
      <a:lvl3pPr marL="11430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3pPr>
      <a:lvl4pPr marL="16002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4pPr>
      <a:lvl5pPr marL="20574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5pPr>
      <a:lvl6pPr marL="25146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12598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05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pos="7200">
          <p15:clr>
            <a:srgbClr val="F26B43"/>
          </p15:clr>
        </p15:guide>
        <p15:guide id="4" pos="3264">
          <p15:clr>
            <a:srgbClr val="F26B43"/>
          </p15:clr>
        </p15:guide>
        <p15:guide id="0" pos="2124">
          <p15:clr>
            <a:srgbClr val="F26B43"/>
          </p15:clr>
        </p15:guide>
        <p15:guide id="5" pos="360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pos="5400">
          <p15:clr>
            <a:srgbClr val="F26B43"/>
          </p15:clr>
        </p15:guide>
        <p15:guide id="8" pos="2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C278F-A9C8-4D5D-AB8C-087799DF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4F8F8-9FA5-422A-925E-9A2765FF4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740DE-4FFC-49B8-841C-E17F426F6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840BA-2B45-4D87-AFB9-A15E1C8C2C72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A1DB5-7B93-44B9-84A0-DEF2B5B87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6468E-3784-4267-8E43-327B48275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6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38.gif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4BCDAB1-B25B-467A-9D2B-E0AC1006B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5" y="1586701"/>
            <a:ext cx="8338689" cy="46140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D0FA7-5130-4131-9E21-BBC9235634D9}"/>
              </a:ext>
            </a:extLst>
          </p:cNvPr>
          <p:cNvCxnSpPr>
            <a:cxnSpLocks/>
          </p:cNvCxnSpPr>
          <p:nvPr/>
        </p:nvCxnSpPr>
        <p:spPr>
          <a:xfrm>
            <a:off x="1066800" y="1385406"/>
            <a:ext cx="3817516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0174"/>
            <a:ext cx="4317183" cy="819150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Analysis – Part 2 </a:t>
            </a:r>
            <a:endParaRPr lang="en-US" sz="4000" i="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0A5FA4-FB4D-4620-9527-B13A1D062B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" y="3260933"/>
            <a:ext cx="3484212" cy="2330241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3CFFBF-3CB9-40BF-ACB7-B4913EE3F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9287" y="4583307"/>
            <a:ext cx="3099336" cy="1195747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761EAD-FBF6-451B-9356-8544C5228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8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6B90F-F392-4072-A1D9-BE67844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5216"/>
            <a:ext cx="3923180" cy="4952492"/>
          </a:xfrm>
          <a:ln w="34925"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Statistical Honesty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DC864-0393-49A9-BC06-37C3FAC14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3931" y="376132"/>
            <a:ext cx="4686299" cy="5655156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000" dirty="0"/>
              <a:t>Examples of unacceptable practices (cont’d):</a:t>
            </a:r>
          </a:p>
          <a:p>
            <a:pPr lvl="1"/>
            <a:r>
              <a:rPr lang="en-US" dirty="0"/>
              <a:t>It is not permissible to ignore outliers—unusual responses to a question—</a:t>
            </a:r>
            <a:r>
              <a:rPr lang="en-US" dirty="0">
                <a:solidFill>
                  <a:srgbClr val="FF0000"/>
                </a:solidFill>
              </a:rPr>
              <a:t>where there is not a valid and widely accepted </a:t>
            </a:r>
            <a:r>
              <a:rPr lang="en-US" dirty="0"/>
              <a:t>reason for doing so.</a:t>
            </a:r>
          </a:p>
          <a:p>
            <a:r>
              <a:rPr lang="en-US" dirty="0"/>
              <a:t>Statistical analysis is about discovering the true story in a data set, not about creatively manipulating data toward a preferred result.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6A8F81-240B-4DB0-853B-49632FA71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14425"/>
            <a:ext cx="3629025" cy="270510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0F59C6-FD5C-4FD6-84DC-7FB9A51429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1" y="4081044"/>
            <a:ext cx="2600325" cy="1950244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1121D2-A039-4F69-8D22-E7BDDD7F614A}"/>
              </a:ext>
            </a:extLst>
          </p:cNvPr>
          <p:cNvSpPr/>
          <p:nvPr/>
        </p:nvSpPr>
        <p:spPr>
          <a:xfrm>
            <a:off x="1893183" y="4406384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implausible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A160F3-C626-4BD3-BB50-F9621A397B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75" y="4406384"/>
            <a:ext cx="3388608" cy="1730308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A7311F-6B0A-4A00-A988-B2A8D80F7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5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0"/>
    </mc:Choice>
    <mc:Fallback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3AA77-4CCA-4E69-AABE-C6AE0A6C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86118"/>
            <a:ext cx="2875430" cy="4952492"/>
          </a:xfrm>
        </p:spPr>
        <p:txBody>
          <a:bodyPr/>
          <a:lstStyle/>
          <a:p>
            <a:r>
              <a:rPr lang="en-US" dirty="0"/>
              <a:t>Comparative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7F54F-5DAD-4AA3-9AE5-36934D4B1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Analytical Plan</a:t>
            </a:r>
          </a:p>
          <a:p>
            <a:r>
              <a:rPr lang="en-US" dirty="0"/>
              <a:t>Hypotheses for Statistical Tests</a:t>
            </a:r>
          </a:p>
          <a:p>
            <a:r>
              <a:rPr lang="en-US" dirty="0"/>
              <a:t>Interpreting p-values</a:t>
            </a:r>
          </a:p>
          <a:p>
            <a:r>
              <a:rPr lang="en-US" dirty="0"/>
              <a:t>Measures of Association</a:t>
            </a:r>
          </a:p>
          <a:p>
            <a:r>
              <a:rPr lang="en-US" dirty="0"/>
              <a:t>Interpreting confidence intervals</a:t>
            </a:r>
          </a:p>
          <a:p>
            <a:r>
              <a:rPr lang="en-US" dirty="0"/>
              <a:t>Comparative options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963D0-E847-40A3-ADA8-10CCAB03651D}"/>
              </a:ext>
            </a:extLst>
          </p:cNvPr>
          <p:cNvSpPr/>
          <p:nvPr/>
        </p:nvSpPr>
        <p:spPr>
          <a:xfrm>
            <a:off x="136994" y="1762035"/>
            <a:ext cx="33099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srgbClr val="FFC000"/>
                </a:solidFill>
              </a:rPr>
              <a:t>“Compare groups of participants by sex or age, by exposure or disease status, or by other characteristics”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031F3-AC59-437A-80B4-A70ADE12E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6" y="4133506"/>
            <a:ext cx="3395662" cy="1914074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432A66-E3A6-4DFB-88AD-9E9BCB014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88" y="3592486"/>
            <a:ext cx="2533649" cy="1689099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CF312D-618C-45C2-A8A5-14006FF76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57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0"/>
    </mc:Choice>
    <mc:Fallback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E181-35BA-4CBA-B8CF-1AC1ED7F9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Comparative Analysis by Study Approach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2AD35-064D-40F5-B299-8E4E7FCEF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FF0000"/>
                </a:solidFill>
              </a:rPr>
              <a:t>Comparative statistics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categorize study participants into two or more groups and then use tests to compare the characteristics of those groups.</a:t>
            </a:r>
          </a:p>
          <a:p>
            <a:endParaRPr lang="en-US" dirty="0"/>
          </a:p>
        </p:txBody>
      </p:sp>
      <p:pic>
        <p:nvPicPr>
          <p:cNvPr id="4" name="Picture 3" descr="28-1.jpg">
            <a:extLst>
              <a:ext uri="{FF2B5EF4-FFF2-40B4-BE49-F238E27FC236}">
                <a16:creationId xmlns:a16="http://schemas.microsoft.com/office/drawing/2014/main" id="{0B2659F9-6957-4DC6-9009-E9F12474088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5675" y="2394089"/>
            <a:ext cx="5532120" cy="3250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31721B-B723-4AB1-B5FD-2EC9C60729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3207266"/>
            <a:ext cx="3038475" cy="1519238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A36E24-208E-4B2F-8DFF-ADC81FEDA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64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8000"/>
    </mc:Choice>
    <mc:Fallback>
      <p:transition spd="slow"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9F7D4-50C3-400F-910A-87A596C59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Hypotheses for Statistical Tests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92885-F3AA-44EF-9902-9972025AB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Comparative statistical tests are </a:t>
            </a:r>
            <a:r>
              <a:rPr lang="en-US" dirty="0">
                <a:solidFill>
                  <a:srgbClr val="FF0000"/>
                </a:solidFill>
              </a:rPr>
              <a:t>designed to test for difference </a:t>
            </a:r>
            <a:r>
              <a:rPr lang="en-US" dirty="0"/>
              <a:t>rather than for sameness; the outcome is either “</a:t>
            </a:r>
            <a:r>
              <a:rPr lang="en-US" u="sng" dirty="0"/>
              <a:t>different</a:t>
            </a:r>
            <a:r>
              <a:rPr lang="en-US" dirty="0"/>
              <a:t>” or “</a:t>
            </a:r>
            <a:r>
              <a:rPr lang="en-US" u="sng" dirty="0"/>
              <a:t>not different</a:t>
            </a:r>
            <a:r>
              <a:rPr lang="en-US" dirty="0"/>
              <a:t>.”</a:t>
            </a:r>
          </a:p>
          <a:p>
            <a:r>
              <a:rPr lang="en-US" dirty="0"/>
              <a:t>The </a:t>
            </a:r>
            <a:r>
              <a:rPr lang="en-US" i="1" dirty="0">
                <a:solidFill>
                  <a:srgbClr val="FF0000"/>
                </a:solidFill>
              </a:rPr>
              <a:t>null hypothesis (H</a:t>
            </a:r>
            <a:r>
              <a:rPr lang="en-US" i="1" baseline="-25000" dirty="0">
                <a:solidFill>
                  <a:srgbClr val="FF0000"/>
                </a:solidFill>
              </a:rPr>
              <a:t>0</a:t>
            </a:r>
            <a:r>
              <a:rPr lang="en-US" i="1" dirty="0">
                <a:solidFill>
                  <a:srgbClr val="FF0000"/>
                </a:solidFill>
              </a:rPr>
              <a:t>)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describes the expected result of a statistical test if there is </a:t>
            </a:r>
            <a:r>
              <a:rPr lang="en-US" dirty="0">
                <a:solidFill>
                  <a:srgbClr val="FF0000"/>
                </a:solidFill>
              </a:rPr>
              <a:t>no difference </a:t>
            </a:r>
            <a:r>
              <a:rPr lang="en-US" dirty="0"/>
              <a:t>between the two or more values being compared.</a:t>
            </a:r>
          </a:p>
          <a:p>
            <a:r>
              <a:rPr lang="en-US" dirty="0"/>
              <a:t>A </a:t>
            </a:r>
            <a:r>
              <a:rPr lang="en-US" i="1" dirty="0"/>
              <a:t>null result</a:t>
            </a:r>
            <a:r>
              <a:rPr lang="en-US" dirty="0"/>
              <a:t> means that there was no statistically significant difference.</a:t>
            </a:r>
          </a:p>
          <a:p>
            <a:r>
              <a:rPr lang="en-US" dirty="0"/>
              <a:t>The </a:t>
            </a:r>
            <a:r>
              <a:rPr lang="en-US" i="1" dirty="0">
                <a:solidFill>
                  <a:srgbClr val="FF0000"/>
                </a:solidFill>
              </a:rPr>
              <a:t>alternative hypothesis (H</a:t>
            </a:r>
            <a:r>
              <a:rPr lang="en-US" i="1" baseline="-25000" dirty="0">
                <a:solidFill>
                  <a:srgbClr val="FF0000"/>
                </a:solidFill>
              </a:rPr>
              <a:t>a</a:t>
            </a:r>
            <a:r>
              <a:rPr lang="en-US" i="1" dirty="0">
                <a:solidFill>
                  <a:srgbClr val="FF0000"/>
                </a:solidFill>
              </a:rPr>
              <a:t>)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describes the expected result if there </a:t>
            </a:r>
            <a:r>
              <a:rPr lang="en-US" dirty="0">
                <a:solidFill>
                  <a:srgbClr val="FF0000"/>
                </a:solidFill>
              </a:rPr>
              <a:t>is a difference</a:t>
            </a:r>
            <a:r>
              <a:rPr lang="en-US" dirty="0"/>
              <a:t> between the two or more populations being compared.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433A33-287D-4299-897D-071F140B9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3" y="2505075"/>
            <a:ext cx="2484043" cy="2675123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46C26D-2ACC-49DF-AF73-683F14ADC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71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0"/>
    </mc:Choice>
    <mc:Fallback>
      <p:transition spd="slow" advClick="0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BF5BA-F24F-4B4E-97A9-FFBB6EAD2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93D9E-09A1-455E-8CC5-990F97CC0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8-2.jpg">
            <a:extLst>
              <a:ext uri="{FF2B5EF4-FFF2-40B4-BE49-F238E27FC236}">
                <a16:creationId xmlns:a16="http://schemas.microsoft.com/office/drawing/2014/main" id="{C8214266-4F13-4D88-9299-21765D39757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71700" y="153556"/>
            <a:ext cx="4663440" cy="6144766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99D3F4-BD7D-400F-9216-272CF03DD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2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0"/>
    </mc:Choice>
    <mc:Fallback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18AF0-07C2-476B-92E2-69A16DDC4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559678"/>
            <a:ext cx="3275480" cy="4952492"/>
          </a:xfrm>
        </p:spPr>
        <p:txBody>
          <a:bodyPr/>
          <a:lstStyle/>
          <a:p>
            <a:r>
              <a:rPr lang="en-US" sz="3600" dirty="0"/>
              <a:t>Rejecting the Null Hypothesis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003BD-DB9C-431C-8585-EA7C92F93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>
                <a:solidFill>
                  <a:srgbClr val="FF0000"/>
                </a:solidFill>
              </a:rPr>
              <a:t>Rejecting the null hypothesis </a:t>
            </a:r>
            <a:r>
              <a:rPr lang="en-US" dirty="0"/>
              <a:t>means </a:t>
            </a:r>
            <a:r>
              <a:rPr lang="en-US" dirty="0">
                <a:solidFill>
                  <a:srgbClr val="FF0000"/>
                </a:solidFill>
              </a:rPr>
              <a:t>concluding that the values are different </a:t>
            </a:r>
            <a:r>
              <a:rPr lang="en-US" dirty="0"/>
              <a:t>by ‘rejecting the claim that the values are not different’.</a:t>
            </a:r>
          </a:p>
          <a:p>
            <a:pPr lvl="0"/>
            <a:r>
              <a:rPr lang="en-US" dirty="0"/>
              <a:t>Failing to reject the null hypothesis means concluding that there is no evidence that the values are different.</a:t>
            </a:r>
          </a:p>
          <a:p>
            <a:r>
              <a:rPr lang="en-US" dirty="0"/>
              <a:t>Comparative statistics like these are called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inferential statistics </a:t>
            </a:r>
            <a:r>
              <a:rPr lang="en-US" dirty="0"/>
              <a:t>because the researcher does not study an entire population but instead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makes inferences</a:t>
            </a:r>
            <a:r>
              <a:rPr lang="en-US" dirty="0"/>
              <a:t>—that is, evidence-based assumptions—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about the </a:t>
            </a:r>
            <a:r>
              <a:rPr lang="en-US" dirty="0">
                <a:solidFill>
                  <a:srgbClr val="FF0000"/>
                </a:solidFill>
              </a:rPr>
              <a:t>full population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based on a sample of members of that population.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FCACB3-3A15-491C-8EAC-DF98B0DD5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14" y="2586037"/>
            <a:ext cx="3371851" cy="1685926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694AAA-01D4-45CC-9572-606560BB5424}"/>
              </a:ext>
            </a:extLst>
          </p:cNvPr>
          <p:cNvSpPr/>
          <p:nvPr/>
        </p:nvSpPr>
        <p:spPr>
          <a:xfrm>
            <a:off x="171450" y="2216705"/>
            <a:ext cx="135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Generalizing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C7B477-903B-4AF6-BBFC-58A8D4104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0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8000"/>
    </mc:Choice>
    <mc:Fallback>
      <p:transition spd="slow" advClick="0" advTm="5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77B24-A600-452B-A81A-684B209A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559678"/>
            <a:ext cx="6391275" cy="4952492"/>
          </a:xfrm>
        </p:spPr>
        <p:txBody>
          <a:bodyPr/>
          <a:lstStyle/>
          <a:p>
            <a:r>
              <a:rPr lang="en-US" sz="4000" dirty="0"/>
              <a:t>Rejecting the Null Hypothesis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A89F3-B67B-4C7C-98A4-E39440CCE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1670050"/>
            <a:ext cx="6985000" cy="351790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B5DD3F-917D-404A-B945-5087DEBA8E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58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0"/>
    </mc:Choice>
    <mc:Fallback>
      <p:transition spd="slow" advClick="0" advTm="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CE7A6-3984-4E69-AE28-43B5617BA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57451" y="454408"/>
            <a:ext cx="4600575" cy="4952492"/>
          </a:xfrm>
        </p:spPr>
        <p:txBody>
          <a:bodyPr/>
          <a:lstStyle/>
          <a:p>
            <a:r>
              <a:rPr lang="en-US" sz="3600" dirty="0"/>
              <a:t>p-values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F9F97-9867-4562-8DC9-BE474B204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7424" y="550016"/>
            <a:ext cx="6657976" cy="5655156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i="1" dirty="0"/>
              <a:t>p</a:t>
            </a:r>
            <a:r>
              <a:rPr lang="en-US" dirty="0"/>
              <a:t>-</a:t>
            </a:r>
            <a:r>
              <a:rPr lang="en-US" i="1" dirty="0"/>
              <a:t>value</a:t>
            </a:r>
            <a:r>
              <a:rPr lang="en-US" dirty="0"/>
              <a:t>, or </a:t>
            </a:r>
            <a:r>
              <a:rPr lang="en-US" i="1" dirty="0"/>
              <a:t>probability value</a:t>
            </a:r>
            <a:r>
              <a:rPr lang="en-US" dirty="0"/>
              <a:t>, for a statistical test is used to decide whether the results observed are likely to reflect real differences between groups.</a:t>
            </a:r>
          </a:p>
          <a:p>
            <a:endParaRPr lang="en-US" dirty="0"/>
          </a:p>
        </p:txBody>
      </p:sp>
      <p:pic>
        <p:nvPicPr>
          <p:cNvPr id="4" name="Picture 3" descr="28-4.jpg">
            <a:extLst>
              <a:ext uri="{FF2B5EF4-FFF2-40B4-BE49-F238E27FC236}">
                <a16:creationId xmlns:a16="http://schemas.microsoft.com/office/drawing/2014/main" id="{1E623943-7360-4DA7-BD3E-F541D89F22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2534280"/>
            <a:ext cx="7772400" cy="3867916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2822FB-DE17-4370-AD07-D6ED6977C7DE}"/>
              </a:ext>
            </a:extLst>
          </p:cNvPr>
          <p:cNvSpPr/>
          <p:nvPr/>
        </p:nvSpPr>
        <p:spPr>
          <a:xfrm>
            <a:off x="1041332" y="1887949"/>
            <a:ext cx="6826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 “p-value of 0.05 means that there is a 5% chance that the results of the study occurred by chance alone”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8FB1B6-85CB-4FED-ADAC-7B6A8F534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86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5000"/>
    </mc:Choice>
    <mc:Fallback>
      <p:transition spd="slow" advClick="0" advTm="8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38D0F-CABB-4833-872D-E2C525E4D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2" y="797803"/>
            <a:ext cx="7200900" cy="495249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One</a:t>
            </a:r>
            <a:r>
              <a:rPr lang="en-US" dirty="0"/>
              <a:t> Direction vs. </a:t>
            </a:r>
            <a:r>
              <a:rPr lang="en-US" dirty="0">
                <a:solidFill>
                  <a:srgbClr val="FF0000"/>
                </a:solidFill>
              </a:rPr>
              <a:t>Two</a:t>
            </a:r>
            <a:r>
              <a:rPr lang="en-US" dirty="0"/>
              <a:t> Directions</a:t>
            </a:r>
          </a:p>
        </p:txBody>
      </p:sp>
      <p:pic>
        <p:nvPicPr>
          <p:cNvPr id="4" name="Picture 3" descr="28-5.jpg">
            <a:extLst>
              <a:ext uri="{FF2B5EF4-FFF2-40B4-BE49-F238E27FC236}">
                <a16:creationId xmlns:a16="http://schemas.microsoft.com/office/drawing/2014/main" id="{AB7FACAE-44D1-4461-91D6-C104FC2D9AC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" y="1538777"/>
            <a:ext cx="8321040" cy="428274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947367-BF00-4CFD-94F1-94EA614D6241}"/>
              </a:ext>
            </a:extLst>
          </p:cNvPr>
          <p:cNvCxnSpPr>
            <a:cxnSpLocks/>
          </p:cNvCxnSpPr>
          <p:nvPr/>
        </p:nvCxnSpPr>
        <p:spPr>
          <a:xfrm>
            <a:off x="7467600" y="3429000"/>
            <a:ext cx="8096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03E000-3FFA-4C1F-9BA7-8DE83EF8625F}"/>
              </a:ext>
            </a:extLst>
          </p:cNvPr>
          <p:cNvCxnSpPr>
            <a:cxnSpLocks/>
          </p:cNvCxnSpPr>
          <p:nvPr/>
        </p:nvCxnSpPr>
        <p:spPr>
          <a:xfrm>
            <a:off x="6962775" y="4276725"/>
            <a:ext cx="8096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951512-08FC-42D5-9C7B-21478C23D49E}"/>
              </a:ext>
            </a:extLst>
          </p:cNvPr>
          <p:cNvCxnSpPr>
            <a:cxnSpLocks/>
          </p:cNvCxnSpPr>
          <p:nvPr/>
        </p:nvCxnSpPr>
        <p:spPr>
          <a:xfrm>
            <a:off x="6181725" y="5400675"/>
            <a:ext cx="8096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3A301C-8377-4052-8261-4F945E2AC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3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0"/>
    </mc:Choice>
    <mc:Fallback>
      <p:transition spd="slow" advClick="0" advTm="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531D8-46AB-4AF8-8405-BBF1A09E0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Measures of Association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9C281-9156-4290-9364-C5A44894D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of the most common types of comparative statistics are the odds ratio (</a:t>
            </a:r>
            <a:r>
              <a:rPr lang="en-US" dirty="0">
                <a:solidFill>
                  <a:srgbClr val="FF0000"/>
                </a:solidFill>
              </a:rPr>
              <a:t>OR</a:t>
            </a:r>
            <a:r>
              <a:rPr lang="en-US" dirty="0"/>
              <a:t>) used for case-control studies and the rate ratio (</a:t>
            </a:r>
            <a:r>
              <a:rPr lang="en-US" dirty="0">
                <a:solidFill>
                  <a:srgbClr val="FF0000"/>
                </a:solidFill>
              </a:rPr>
              <a:t>RR</a:t>
            </a:r>
            <a:r>
              <a:rPr lang="en-US" dirty="0"/>
              <a:t>) used for cohort studies.</a:t>
            </a:r>
          </a:p>
          <a:p>
            <a:r>
              <a:rPr lang="en-US" dirty="0"/>
              <a:t>These are presented with 95% confidence intervals.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8271F-DCCB-4A2D-BC46-CB7373ED3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30" y="3396644"/>
            <a:ext cx="5682782" cy="2666216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713D68-AFE2-4368-9F51-9B9778115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85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000"/>
    </mc:Choice>
    <mc:Fallback>
      <p:transition spd="slow"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FC480-F991-4B06-A9EB-3F0C73157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3350" y="445241"/>
            <a:ext cx="3829050" cy="4952492"/>
          </a:xfrm>
        </p:spPr>
        <p:txBody>
          <a:bodyPr/>
          <a:lstStyle/>
          <a:p>
            <a:r>
              <a:rPr lang="en-US" sz="3600" dirty="0"/>
              <a:t>Normal Curves, Variance, and Standard Deviation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49261-6E07-497B-983A-0C887F924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0" y="601422"/>
            <a:ext cx="4686299" cy="5655156"/>
          </a:xfrm>
        </p:spPr>
        <p:txBody>
          <a:bodyPr>
            <a:normAutofit/>
          </a:bodyPr>
          <a:lstStyle/>
          <a:p>
            <a:r>
              <a:rPr lang="en-US" sz="1800" dirty="0"/>
              <a:t>A histogram showing a </a:t>
            </a:r>
            <a:r>
              <a:rPr lang="en-US" sz="1800" i="1" dirty="0"/>
              <a:t>normal distribution </a:t>
            </a:r>
            <a:r>
              <a:rPr lang="en-US" sz="1800" dirty="0"/>
              <a:t>(or </a:t>
            </a:r>
            <a:r>
              <a:rPr lang="en-US" sz="1800" i="1" dirty="0">
                <a:solidFill>
                  <a:srgbClr val="FF0000"/>
                </a:solidFill>
              </a:rPr>
              <a:t>Gaussian distribution</a:t>
            </a:r>
            <a:r>
              <a:rPr lang="en-US" sz="1800" dirty="0"/>
              <a:t>) or an approximately normal distribution of responses will have a </a:t>
            </a:r>
            <a:r>
              <a:rPr lang="en-US" sz="1800" dirty="0">
                <a:solidFill>
                  <a:srgbClr val="FF0000"/>
                </a:solidFill>
              </a:rPr>
              <a:t>bell-shaped curve </a:t>
            </a:r>
            <a:r>
              <a:rPr lang="en-US" sz="1800" dirty="0"/>
              <a:t>with one peak in the middle.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Kurtosis</a:t>
            </a:r>
            <a:r>
              <a:rPr lang="en-US" sz="1800" dirty="0"/>
              <a:t> describes how peaked or flat a distribution is.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Skewness</a:t>
            </a:r>
            <a:r>
              <a:rPr lang="en-US" sz="1800" dirty="0"/>
              <a:t> occurs when responses extend farther from the peak on either the left (left-skewed/positive) or the right (right-skewed/negative) side of the histogram.</a:t>
            </a:r>
            <a:endParaRPr lang="en-US" sz="1800" dirty="0">
              <a:solidFill>
                <a:srgbClr val="FF0000"/>
              </a:solidFill>
            </a:endParaRP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90386-7BB8-4443-93EA-30267FB5B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89" y="2555678"/>
            <a:ext cx="2456946" cy="1746644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B0F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C9A8FB-14DD-4CF4-B52D-D7F427C47A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4453797"/>
            <a:ext cx="2867025" cy="17466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00B0F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99EF1D-AF7E-498C-B043-E1FFBFDCA041}"/>
              </a:ext>
            </a:extLst>
          </p:cNvPr>
          <p:cNvSpPr/>
          <p:nvPr/>
        </p:nvSpPr>
        <p:spPr>
          <a:xfrm>
            <a:off x="2607956" y="4390064"/>
            <a:ext cx="925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Kurtosis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05810A-81A7-443E-976F-163831625C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85" y="4453797"/>
            <a:ext cx="4698489" cy="16773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B0F0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ADF4B7-7118-42AF-9EE4-87E135927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4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7000"/>
    </mc:Choice>
    <mc:Fallback>
      <p:transition spd="slow" advClick="0" advTm="9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30AA6-25B4-474F-A505-9769816EF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D3CFC-1594-4FA3-85BF-142949968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8-6.jpg">
            <a:extLst>
              <a:ext uri="{FF2B5EF4-FFF2-40B4-BE49-F238E27FC236}">
                <a16:creationId xmlns:a16="http://schemas.microsoft.com/office/drawing/2014/main" id="{AF470B56-4A29-495A-8295-2907D5AE881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215" y="284343"/>
            <a:ext cx="5303520" cy="6013979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F3D5AA-BB5E-4BC5-8009-2A2ECBE98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7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0"/>
    </mc:Choice>
    <mc:Fallback>
      <p:transition spd="slow" advClick="0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0DE05-968D-440F-8BD9-B9AD1C7EA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97" y="527452"/>
            <a:ext cx="3048953" cy="4952492"/>
          </a:xfrm>
        </p:spPr>
        <p:txBody>
          <a:bodyPr/>
          <a:lstStyle/>
          <a:p>
            <a:r>
              <a:rPr lang="en-US" sz="3600" dirty="0"/>
              <a:t>Interpreting Confidence Intervals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9C6FB-E51B-4F9B-9016-8127B0F9E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9451" y="601422"/>
            <a:ext cx="5848350" cy="5655156"/>
          </a:xfrm>
        </p:spPr>
        <p:txBody>
          <a:bodyPr>
            <a:normAutofit/>
          </a:bodyPr>
          <a:lstStyle/>
          <a:p>
            <a:r>
              <a:rPr lang="en-US" sz="1800" dirty="0"/>
              <a:t>A 95% confidence interval (95% CI) corresponds to a significance level of </a:t>
            </a:r>
            <a:r>
              <a:rPr lang="en-US" sz="1800" dirty="0">
                <a:sym typeface="Symbol" panose="05050102010706020507" pitchFamily="18" charset="2"/>
              </a:rPr>
              <a:t></a:t>
            </a:r>
            <a:r>
              <a:rPr lang="en-US" sz="1800" dirty="0"/>
              <a:t> </a:t>
            </a:r>
            <a:r>
              <a:rPr lang="en-US" sz="1800" dirty="0">
                <a:sym typeface="Symbol" panose="05050102010706020507" pitchFamily="18" charset="2"/>
              </a:rPr>
              <a:t></a:t>
            </a:r>
            <a:r>
              <a:rPr lang="en-US" sz="1800" dirty="0"/>
              <a:t> 0.05.</a:t>
            </a:r>
          </a:p>
          <a:p>
            <a:r>
              <a:rPr lang="en-US" sz="1800" dirty="0"/>
              <a:t>For odds ratios and rate ratios, a 95% confidence interval that </a:t>
            </a:r>
            <a:r>
              <a:rPr lang="en-US" sz="1800" dirty="0">
                <a:solidFill>
                  <a:srgbClr val="FF0000"/>
                </a:solidFill>
              </a:rPr>
              <a:t>does not overlap 1 is equivalent to having a </a:t>
            </a:r>
            <a:r>
              <a:rPr lang="en-US" sz="1800" i="1" dirty="0">
                <a:solidFill>
                  <a:srgbClr val="FF0000"/>
                </a:solidFill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-value of </a:t>
            </a:r>
            <a:r>
              <a:rPr lang="en-US" sz="1800" i="1" dirty="0">
                <a:solidFill>
                  <a:srgbClr val="FF0000"/>
                </a:solidFill>
              </a:rPr>
              <a:t>p </a:t>
            </a:r>
            <a:r>
              <a:rPr lang="en-US" sz="1800" dirty="0">
                <a:solidFill>
                  <a:srgbClr val="FF0000"/>
                </a:solidFill>
              </a:rPr>
              <a:t>&lt; 0.05 (i.e., it is statistically significant)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4" name="Picture 3" descr="28-7.jpg">
            <a:extLst>
              <a:ext uri="{FF2B5EF4-FFF2-40B4-BE49-F238E27FC236}">
                <a16:creationId xmlns:a16="http://schemas.microsoft.com/office/drawing/2014/main" id="{7878DEE2-F953-41C1-9594-3FECDC91AFD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5022" y="2510043"/>
            <a:ext cx="4973955" cy="3746535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B7E8A3-24B0-43FF-951A-18900DF11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20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64F4-FCEB-407E-B161-4DEF354C9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875" y="245353"/>
            <a:ext cx="3019425" cy="4952492"/>
          </a:xfrm>
        </p:spPr>
        <p:txBody>
          <a:bodyPr/>
          <a:lstStyle/>
          <a:p>
            <a:r>
              <a:rPr lang="en-US" sz="3600" dirty="0"/>
              <a:t>Selecting an Appropriate Test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A28D4-8F37-4EEC-95D4-F5D894DD6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3225" y="340466"/>
            <a:ext cx="6200775" cy="32504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Analysts must select a test that is appropriate for the goal of the analysis and the types of variables being analyzed.</a:t>
            </a:r>
          </a:p>
          <a:p>
            <a:pPr lvl="0"/>
            <a:r>
              <a:rPr lang="en-US" i="1" dirty="0">
                <a:solidFill>
                  <a:srgbClr val="FF0000"/>
                </a:solidFill>
              </a:rPr>
              <a:t>Parametric tests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assume that the variables being examined have particular distributions, often requiring the variables to have </a:t>
            </a:r>
            <a:r>
              <a:rPr lang="en-US" dirty="0">
                <a:solidFill>
                  <a:srgbClr val="FF0000"/>
                </a:solidFill>
              </a:rPr>
              <a:t>normal</a:t>
            </a:r>
            <a:r>
              <a:rPr lang="en-US" dirty="0"/>
              <a:t> or </a:t>
            </a:r>
            <a:r>
              <a:rPr lang="en-US" dirty="0">
                <a:solidFill>
                  <a:srgbClr val="FF0000"/>
                </a:solidFill>
              </a:rPr>
              <a:t>approximately normal distributions</a:t>
            </a:r>
            <a:r>
              <a:rPr lang="en-US" dirty="0"/>
              <a:t>.</a:t>
            </a:r>
          </a:p>
          <a:p>
            <a:pPr lvl="0"/>
            <a:r>
              <a:rPr lang="en-US" i="1" dirty="0">
                <a:solidFill>
                  <a:srgbClr val="FF0000"/>
                </a:solidFill>
              </a:rPr>
              <a:t>Nonparametric tests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do not make assumptions about the distributions of responses.</a:t>
            </a:r>
          </a:p>
          <a:p>
            <a:endParaRPr lang="en-US" dirty="0"/>
          </a:p>
        </p:txBody>
      </p:sp>
      <p:pic>
        <p:nvPicPr>
          <p:cNvPr id="4" name="Picture 3" descr="9781284094534_CH28_FIGF09.jpg">
            <a:extLst>
              <a:ext uri="{FF2B5EF4-FFF2-40B4-BE49-F238E27FC236}">
                <a16:creationId xmlns:a16="http://schemas.microsoft.com/office/drawing/2014/main" id="{CBEF04E9-0C7C-4AB5-A373-415FD50446A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824" y="5470557"/>
            <a:ext cx="7835265" cy="1329017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871A46-AA94-438C-ADF8-B84444430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756" y="3454002"/>
            <a:ext cx="4662488" cy="195072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25C607-7D44-4603-838A-113543AE1239}"/>
              </a:ext>
            </a:extLst>
          </p:cNvPr>
          <p:cNvSpPr/>
          <p:nvPr/>
        </p:nvSpPr>
        <p:spPr>
          <a:xfrm>
            <a:off x="4228147" y="3787259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Normal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3F8A7E-AB36-42B2-AC8E-79958070CBF9}"/>
              </a:ext>
            </a:extLst>
          </p:cNvPr>
          <p:cNvSpPr/>
          <p:nvPr/>
        </p:nvSpPr>
        <p:spPr>
          <a:xfrm>
            <a:off x="2799650" y="3542615"/>
            <a:ext cx="131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Non-normal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EC2FEC-0F07-4F6F-9A8F-FE7C80094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0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AF324-451E-4A82-9B07-D5852F81C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350" y="2740766"/>
            <a:ext cx="4686299" cy="5655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- END -</a:t>
            </a:r>
          </a:p>
        </p:txBody>
      </p:sp>
    </p:spTree>
    <p:extLst>
      <p:ext uri="{BB962C8B-B14F-4D97-AF65-F5344CB8AC3E}">
        <p14:creationId xmlns:p14="http://schemas.microsoft.com/office/powerpoint/2010/main" val="2784762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94111-8E46-4D79-81E0-D87358C79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435853"/>
            <a:ext cx="3446930" cy="4952492"/>
          </a:xfrm>
        </p:spPr>
        <p:txBody>
          <a:bodyPr/>
          <a:lstStyle/>
          <a:p>
            <a:r>
              <a:rPr lang="en-US" dirty="0"/>
              <a:t>Understanding the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0C72A-E9C0-49B0-A656-A692507D4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variables with a relatively </a:t>
            </a:r>
            <a:r>
              <a:rPr lang="en-US" dirty="0">
                <a:solidFill>
                  <a:srgbClr val="FF0000"/>
                </a:solidFill>
              </a:rPr>
              <a:t>normal</a:t>
            </a:r>
            <a:r>
              <a:rPr lang="en-US" dirty="0"/>
              <a:t> distribution—a reasonably bell-shaped curve—there are </a:t>
            </a:r>
            <a:r>
              <a:rPr lang="en-US" dirty="0">
                <a:solidFill>
                  <a:srgbClr val="FF0000"/>
                </a:solidFill>
              </a:rPr>
              <a:t>three different ways</a:t>
            </a:r>
            <a:r>
              <a:rPr lang="en-US" dirty="0"/>
              <a:t> to quantify the narrowness or wideness of the distribution of the responses:</a:t>
            </a:r>
          </a:p>
          <a:p>
            <a:pPr lvl="1"/>
            <a:r>
              <a:rPr lang="en-US" dirty="0"/>
              <a:t>Variance</a:t>
            </a:r>
          </a:p>
          <a:p>
            <a:pPr lvl="1"/>
            <a:r>
              <a:rPr lang="en-US" dirty="0"/>
              <a:t>Standard deviation</a:t>
            </a:r>
          </a:p>
          <a:p>
            <a:pPr lvl="1"/>
            <a:r>
              <a:rPr lang="en-US" dirty="0"/>
              <a:t>Standard error</a:t>
            </a:r>
          </a:p>
          <a:p>
            <a:r>
              <a:rPr lang="en-US" dirty="0"/>
              <a:t>A </a:t>
            </a:r>
            <a:r>
              <a:rPr lang="en-US" i="1" dirty="0">
                <a:solidFill>
                  <a:srgbClr val="FF0000"/>
                </a:solidFill>
              </a:rPr>
              <a:t>z-score</a:t>
            </a:r>
            <a:r>
              <a:rPr lang="en-US" i="1" dirty="0"/>
              <a:t> </a:t>
            </a:r>
            <a:r>
              <a:rPr lang="en-US" dirty="0"/>
              <a:t>indicates how many standard deviations away (+ or - ) from the sample mean the response is for an individual from within that population.</a:t>
            </a:r>
            <a:endParaRPr lang="en-US" i="1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CD7CDD-82DE-4C21-B9C1-1B2DF60A1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851673"/>
            <a:ext cx="2633662" cy="194940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F2F79C-DE4E-49BE-894F-08DED3143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5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3000"/>
    </mc:Choice>
    <mc:Fallback>
      <p:transition spd="slow" advClick="0" advTm="6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76008-23FE-4E6A-9771-2CB0302D6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52" y="188203"/>
            <a:ext cx="8286750" cy="49524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sz="3200" dirty="0">
                <a:solidFill>
                  <a:schemeClr val="tx1"/>
                </a:solidFill>
                <a:latin typeface="+mj-lt"/>
              </a:rPr>
              <a:t>Variance, Standard deviation &amp; Standard error</a:t>
            </a:r>
            <a:br>
              <a:rPr lang="en-US" sz="3200" dirty="0">
                <a:solidFill>
                  <a:schemeClr val="tx1"/>
                </a:solidFill>
                <a:latin typeface="+mj-lt"/>
              </a:rPr>
            </a:b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 descr="27-7.jpg">
            <a:extLst>
              <a:ext uri="{FF2B5EF4-FFF2-40B4-BE49-F238E27FC236}">
                <a16:creationId xmlns:a16="http://schemas.microsoft.com/office/drawing/2014/main" id="{60A731D3-F43C-48B5-BBD1-E8DBC769706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9780" y="959948"/>
            <a:ext cx="5544439" cy="4671403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193E2D-7111-4D66-8068-421D51082D9D}"/>
              </a:ext>
            </a:extLst>
          </p:cNvPr>
          <p:cNvSpPr/>
          <p:nvPr/>
        </p:nvSpPr>
        <p:spPr>
          <a:xfrm>
            <a:off x="676041" y="5824639"/>
            <a:ext cx="7029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i="1" dirty="0">
                <a:solidFill>
                  <a:srgbClr val="00B050"/>
                </a:solidFill>
              </a:rPr>
              <a:t>Smaller values indicate a narrower distribution around the mean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7DE221-D2E6-45CC-9A7F-63006CE73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4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000"/>
    </mc:Choice>
    <mc:Fallback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0739F-9125-43E2-AEAF-2EC88F34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6226" y="569066"/>
            <a:ext cx="4543425" cy="4952492"/>
          </a:xfrm>
        </p:spPr>
        <p:txBody>
          <a:bodyPr/>
          <a:lstStyle/>
          <a:p>
            <a:r>
              <a:rPr lang="en-US" dirty="0"/>
              <a:t>z-score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39A55-175C-450E-81B2-75CEB3044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781284094534_CH27_FIGF08.jpg">
            <a:extLst>
              <a:ext uri="{FF2B5EF4-FFF2-40B4-BE49-F238E27FC236}">
                <a16:creationId xmlns:a16="http://schemas.microsoft.com/office/drawing/2014/main" id="{7B32073D-815C-486B-B560-D13E2B7DF16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9705" y="1326639"/>
            <a:ext cx="6975987" cy="420472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26BF14-0CEF-4152-BF63-57A063593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2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0"/>
    </mc:Choice>
    <mc:Fallback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81CE-A0F7-4192-A1D7-D90D7E500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2950" y="153246"/>
            <a:ext cx="7467600" cy="4952492"/>
          </a:xfrm>
        </p:spPr>
        <p:txBody>
          <a:bodyPr/>
          <a:lstStyle/>
          <a:p>
            <a:r>
              <a:rPr lang="en-US" dirty="0"/>
              <a:t>Reporting Descriptive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B238D-FD4A-43FC-85AF-3B8C0991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877593"/>
            <a:ext cx="8315325" cy="5655156"/>
          </a:xfrm>
        </p:spPr>
        <p:txBody>
          <a:bodyPr/>
          <a:lstStyle/>
          <a:p>
            <a:pPr lvl="0"/>
            <a:r>
              <a:rPr lang="en-US" dirty="0"/>
              <a:t>For ratio and interval variables with a normal distribution, both the mean and the standard deviation are typically reported.</a:t>
            </a:r>
          </a:p>
          <a:p>
            <a:pPr lvl="0"/>
            <a:r>
              <a:rPr lang="en-US" dirty="0"/>
              <a:t>For ordinal variables (and for ratio and interval variables with a non-normal distribution), the median and interquartile range are often reported.</a:t>
            </a:r>
          </a:p>
          <a:p>
            <a:pPr lvl="0"/>
            <a:r>
              <a:rPr lang="en-US" dirty="0"/>
              <a:t>For categorical variables, the proportions of participants who provided particular responses are usually used to describe the population.</a:t>
            </a:r>
          </a:p>
          <a:p>
            <a:endParaRPr lang="en-US" dirty="0"/>
          </a:p>
        </p:txBody>
      </p:sp>
      <p:pic>
        <p:nvPicPr>
          <p:cNvPr id="4" name="Picture 3" descr="27-9.jpg">
            <a:extLst>
              <a:ext uri="{FF2B5EF4-FFF2-40B4-BE49-F238E27FC236}">
                <a16:creationId xmlns:a16="http://schemas.microsoft.com/office/drawing/2014/main" id="{DA42003E-8307-46D0-B9FC-C38AB7C1AAB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91484" y="3819471"/>
            <a:ext cx="5985641" cy="3038529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3460CF-863C-4B56-AEA8-E829D17F2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065" y="3580042"/>
            <a:ext cx="2007870" cy="1199221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201767-BD15-4220-BFE9-A5158B062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7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24181-83C4-4BE1-970F-878F5B19F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3349" y="358000"/>
            <a:ext cx="4171950" cy="4952492"/>
          </a:xfrm>
        </p:spPr>
        <p:txBody>
          <a:bodyPr/>
          <a:lstStyle/>
          <a:p>
            <a:r>
              <a:rPr lang="en-US" sz="3600" dirty="0"/>
              <a:t>Understanding Confidence Intervals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C233D-5A2C-4464-923F-17843311A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9880" y="453800"/>
            <a:ext cx="4801720" cy="5655156"/>
          </a:xfrm>
        </p:spPr>
        <p:txBody>
          <a:bodyPr/>
          <a:lstStyle/>
          <a:p>
            <a:r>
              <a:rPr lang="en-US" dirty="0"/>
              <a:t>If the 95% confidence interval for the mean age in a study population extends from 26 to 34, a researcher can be 95% confident that the mean age of </a:t>
            </a:r>
            <a:r>
              <a:rPr lang="en-US" dirty="0">
                <a:solidFill>
                  <a:srgbClr val="FF0000"/>
                </a:solidFill>
              </a:rPr>
              <a:t>all employees (not just the ones randomly sampled for the study)</a:t>
            </a:r>
            <a:r>
              <a:rPr lang="en-US" dirty="0"/>
              <a:t> is between 26 and 34 years</a:t>
            </a:r>
          </a:p>
          <a:p>
            <a:r>
              <a:rPr lang="en-US" dirty="0"/>
              <a:t>Remember, a larger sample size will yield a </a:t>
            </a:r>
            <a:r>
              <a:rPr lang="en-US" dirty="0">
                <a:solidFill>
                  <a:srgbClr val="FF0000"/>
                </a:solidFill>
              </a:rPr>
              <a:t>narrower</a:t>
            </a:r>
            <a:r>
              <a:rPr lang="en-US" dirty="0"/>
              <a:t> confidence interval.</a:t>
            </a:r>
          </a:p>
          <a:p>
            <a:endParaRPr lang="en-US" dirty="0"/>
          </a:p>
        </p:txBody>
      </p:sp>
      <p:pic>
        <p:nvPicPr>
          <p:cNvPr id="4" name="Picture 3" descr="27-10.jpg">
            <a:extLst>
              <a:ext uri="{FF2B5EF4-FFF2-40B4-BE49-F238E27FC236}">
                <a16:creationId xmlns:a16="http://schemas.microsoft.com/office/drawing/2014/main" id="{B47FF333-1557-4EA7-96B5-28A2618ED7E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250" y="3762984"/>
            <a:ext cx="5905500" cy="3095016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BFED4F-9A40-450B-8AC5-BF5BCA4B10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9" y="1547508"/>
            <a:ext cx="3441835" cy="2096109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BCEAC1-3E0F-46B8-91BE-709E874C4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1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5000"/>
    </mc:Choice>
    <mc:Fallback>
      <p:transition spd="slow" advClick="0" advTm="7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6B90F-F392-4072-A1D9-BE67844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349991"/>
            <a:ext cx="3923180" cy="4952492"/>
          </a:xfrm>
        </p:spPr>
        <p:txBody>
          <a:bodyPr/>
          <a:lstStyle/>
          <a:p>
            <a:r>
              <a:rPr lang="en-US" sz="3600" dirty="0"/>
              <a:t>Statistical Honesty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DC864-0393-49A9-BC06-37C3FAC14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0073" y="416666"/>
            <a:ext cx="4314826" cy="565515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Three of the most serious forms of research misconduct are:</a:t>
            </a:r>
          </a:p>
          <a:p>
            <a:pPr lvl="0"/>
            <a:r>
              <a:rPr lang="en-US" i="1" dirty="0">
                <a:solidFill>
                  <a:srgbClr val="FF0000"/>
                </a:solidFill>
              </a:rPr>
              <a:t>Fabrication</a:t>
            </a:r>
            <a:r>
              <a:rPr lang="en-US" dirty="0"/>
              <a:t>: the creation of fake data</a:t>
            </a:r>
          </a:p>
          <a:p>
            <a:pPr lvl="0"/>
            <a:r>
              <a:rPr lang="en-US" i="1" dirty="0">
                <a:solidFill>
                  <a:srgbClr val="FF0000"/>
                </a:solidFill>
              </a:rPr>
              <a:t>Falsification</a:t>
            </a:r>
            <a:r>
              <a:rPr lang="en-US" dirty="0"/>
              <a:t>: the misrepresentation of results</a:t>
            </a:r>
          </a:p>
          <a:p>
            <a:pPr lvl="0"/>
            <a:r>
              <a:rPr lang="en-US" i="1" dirty="0">
                <a:solidFill>
                  <a:srgbClr val="FF0000"/>
                </a:solidFill>
              </a:rPr>
              <a:t>Plagiarism</a:t>
            </a:r>
            <a:r>
              <a:rPr lang="en-US" dirty="0"/>
              <a:t>: the use of other people’s ideas, words, or images without proper attribution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96C67-DBD6-4AC5-9D00-59D000B6C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45" y="1514325"/>
            <a:ext cx="3923181" cy="2938247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31D546-FC23-4E4C-AC7F-B385D47C4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69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5000"/>
    </mc:Choice>
    <mc:Fallback>
      <p:transition spd="slow" advClick="0" advTm="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6B90F-F392-4072-A1D9-BE67844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5216"/>
            <a:ext cx="3923180" cy="4952492"/>
          </a:xfrm>
          <a:ln w="34925"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Statistical Honesty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647D7B-C2B6-4E25-8AB6-A0ACFB5AB7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51" y="1438275"/>
            <a:ext cx="3318129" cy="2212086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DC864-0393-49A9-BC06-37C3FAC14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5" y="321416"/>
            <a:ext cx="4686299" cy="5655156"/>
          </a:xfrm>
        </p:spPr>
        <p:txBody>
          <a:bodyPr>
            <a:normAutofit/>
          </a:bodyPr>
          <a:lstStyle/>
          <a:p>
            <a:r>
              <a:rPr lang="en-US" dirty="0"/>
              <a:t>Statistical honesty requires adherence to accepted statistical practices.</a:t>
            </a:r>
          </a:p>
          <a:p>
            <a:r>
              <a:rPr lang="en-US" dirty="0"/>
              <a:t>Examples of unacceptable practices:</a:t>
            </a:r>
          </a:p>
          <a:p>
            <a:pPr lvl="1"/>
            <a:r>
              <a:rPr lang="en-US" dirty="0"/>
              <a:t>It is not acceptable to run a dozen different types of statistical tests on a data set, hoping that one of them will happen to yield a statistically significant result to feature in a report.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It is not appropriate to recode </a:t>
            </a:r>
            <a:r>
              <a:rPr lang="en-US" dirty="0">
                <a:solidFill>
                  <a:srgbClr val="FF0000"/>
                </a:solidFill>
              </a:rPr>
              <a:t>ratio</a:t>
            </a:r>
            <a:r>
              <a:rPr lang="en-US" dirty="0"/>
              <a:t> variables into categorical variables by preferentially selecting the cutoff values that yield statistically significant results for tests of the new categorical variable.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472FB8-DB30-4AD9-8A28-B841C853F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4595">
            <a:off x="807088" y="1936241"/>
            <a:ext cx="1648866" cy="997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512367-2C92-41D0-B11E-63B56A337AEE}"/>
              </a:ext>
            </a:extLst>
          </p:cNvPr>
          <p:cNvSpPr txBox="1"/>
          <p:nvPr/>
        </p:nvSpPr>
        <p:spPr>
          <a:xfrm rot="19016544">
            <a:off x="1216678" y="2132568"/>
            <a:ext cx="1076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p-value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8C0D74-0616-44E7-89DA-4EED6432E6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4" y="4109000"/>
            <a:ext cx="2638425" cy="198187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CBE028-55DE-40AB-B2BE-DE8168638F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47" y="4216939"/>
            <a:ext cx="766494" cy="72653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D7FBE2-297C-441D-9FD4-495AE9C0C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39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89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000"/>
    </mc:Choice>
    <mc:Fallback>
      <p:transition spd="slow" advClick="0" advTm="1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st1">
  <a:themeElements>
    <a:clrScheme name="Custom 2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EAD394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algn="ctr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7228</TotalTime>
  <Words>980</Words>
  <Application>Microsoft Office PowerPoint</Application>
  <PresentationFormat>Overhead</PresentationFormat>
  <Paragraphs>79</Paragraphs>
  <Slides>23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Corbel</vt:lpstr>
      <vt:lpstr>Test1</vt:lpstr>
      <vt:lpstr>Custom Design</vt:lpstr>
      <vt:lpstr>Data Analysis – Part 2 </vt:lpstr>
      <vt:lpstr>Normal Curves, Variance, and Standard Deviation</vt:lpstr>
      <vt:lpstr>Understanding the Distribution</vt:lpstr>
      <vt:lpstr>Variance, Standard deviation &amp; Standard error </vt:lpstr>
      <vt:lpstr>z-score example</vt:lpstr>
      <vt:lpstr>Reporting Descriptive Statistics</vt:lpstr>
      <vt:lpstr>Understanding Confidence Intervals</vt:lpstr>
      <vt:lpstr>Statistical Honesty</vt:lpstr>
      <vt:lpstr>Statistical Honesty</vt:lpstr>
      <vt:lpstr>Statistical Honesty</vt:lpstr>
      <vt:lpstr>Comparative Statistics</vt:lpstr>
      <vt:lpstr>Comparative Analysis by Study Approach</vt:lpstr>
      <vt:lpstr>Hypotheses for Statistical Tests</vt:lpstr>
      <vt:lpstr>PowerPoint Presentation</vt:lpstr>
      <vt:lpstr>Rejecting the Null Hypothesis</vt:lpstr>
      <vt:lpstr>Rejecting the Null Hypothesis</vt:lpstr>
      <vt:lpstr>p-values</vt:lpstr>
      <vt:lpstr>One Direction vs. Two Directions</vt:lpstr>
      <vt:lpstr>Measures of Association</vt:lpstr>
      <vt:lpstr>PowerPoint Presentation</vt:lpstr>
      <vt:lpstr>Interpreting Confidence Intervals</vt:lpstr>
      <vt:lpstr>Selecting an Appropriate Test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Health Research Methods</dc:title>
  <dc:creator>Kathryn H. Jacobsen</dc:creator>
  <cp:lastModifiedBy>Keith Brazendale</cp:lastModifiedBy>
  <cp:revision>206</cp:revision>
  <dcterms:created xsi:type="dcterms:W3CDTF">2016-03-03T15:13:19Z</dcterms:created>
  <dcterms:modified xsi:type="dcterms:W3CDTF">2020-03-20T17:00:08Z</dcterms:modified>
</cp:coreProperties>
</file>