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2"/>
  </p:notesMasterIdLst>
  <p:handoutMasterIdLst>
    <p:handoutMasterId r:id="rId23"/>
  </p:handoutMasterIdLst>
  <p:sldIdLst>
    <p:sldId id="729" r:id="rId3"/>
    <p:sldId id="731" r:id="rId4"/>
    <p:sldId id="786" r:id="rId5"/>
    <p:sldId id="772" r:id="rId6"/>
    <p:sldId id="773" r:id="rId7"/>
    <p:sldId id="774" r:id="rId8"/>
    <p:sldId id="775" r:id="rId9"/>
    <p:sldId id="776" r:id="rId10"/>
    <p:sldId id="781" r:id="rId11"/>
    <p:sldId id="782" r:id="rId12"/>
    <p:sldId id="777" r:id="rId13"/>
    <p:sldId id="778" r:id="rId14"/>
    <p:sldId id="783" r:id="rId15"/>
    <p:sldId id="784" r:id="rId16"/>
    <p:sldId id="779" r:id="rId17"/>
    <p:sldId id="785" r:id="rId18"/>
    <p:sldId id="387" r:id="rId19"/>
    <p:sldId id="401" r:id="rId20"/>
    <p:sldId id="787" r:id="rId21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39754-66D4-40B8-ABD3-16625ACEE2DD}" v="111" dt="2020-03-17T17:40:12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7897" autoAdjust="0"/>
  </p:normalViewPr>
  <p:slideViewPr>
    <p:cSldViewPr snapToGrid="0">
      <p:cViewPr varScale="1">
        <p:scale>
          <a:sx n="100" d="100"/>
          <a:sy n="100" d="100"/>
        </p:scale>
        <p:origin x="195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Brazendale" userId="b30416d9-dee6-46a4-b9ce-fb97a80b2e95" providerId="ADAL" clId="{9EFAD1AF-61BC-4D36-9C7F-6E9FA73F2AFA}"/>
    <pc:docChg chg="custSel modSld">
      <pc:chgData name="Keith Brazendale" userId="b30416d9-dee6-46a4-b9ce-fb97a80b2e95" providerId="ADAL" clId="{9EFAD1AF-61BC-4D36-9C7F-6E9FA73F2AFA}" dt="2020-03-17T17:40:12.427" v="92"/>
      <pc:docMkLst>
        <pc:docMk/>
      </pc:docMkLst>
      <pc:sldChg chg="modTransition modAnim">
        <pc:chgData name="Keith Brazendale" userId="b30416d9-dee6-46a4-b9ce-fb97a80b2e95" providerId="ADAL" clId="{9EFAD1AF-61BC-4D36-9C7F-6E9FA73F2AFA}" dt="2020-03-17T17:30:05.599" v="82"/>
        <pc:sldMkLst>
          <pc:docMk/>
          <pc:sldMk cId="3899035237" sldId="387"/>
        </pc:sldMkLst>
      </pc:sldChg>
      <pc:sldChg chg="delSp modTransition delAnim modAnim">
        <pc:chgData name="Keith Brazendale" userId="b30416d9-dee6-46a4-b9ce-fb97a80b2e95" providerId="ADAL" clId="{9EFAD1AF-61BC-4D36-9C7F-6E9FA73F2AFA}" dt="2020-03-17T17:38:02.466" v="88"/>
        <pc:sldMkLst>
          <pc:docMk/>
          <pc:sldMk cId="73688006" sldId="401"/>
        </pc:sldMkLst>
        <pc:picChg chg="del">
          <ac:chgData name="Keith Brazendale" userId="b30416d9-dee6-46a4-b9ce-fb97a80b2e95" providerId="ADAL" clId="{9EFAD1AF-61BC-4D36-9C7F-6E9FA73F2AFA}" dt="2020-03-17T17:32:49.191" v="85" actId="478"/>
          <ac:picMkLst>
            <pc:docMk/>
            <pc:sldMk cId="73688006" sldId="401"/>
            <ac:picMk id="3" creationId="{141807B5-6E68-4F8D-B812-50E3768CB8F8}"/>
          </ac:picMkLst>
        </pc:picChg>
      </pc:sldChg>
      <pc:sldChg chg="modTransition modAnim">
        <pc:chgData name="Keith Brazendale" userId="b30416d9-dee6-46a4-b9ce-fb97a80b2e95" providerId="ADAL" clId="{9EFAD1AF-61BC-4D36-9C7F-6E9FA73F2AFA}" dt="2020-03-17T16:30:40.943" v="3"/>
        <pc:sldMkLst>
          <pc:docMk/>
          <pc:sldMk cId="3072002341" sldId="731"/>
        </pc:sldMkLst>
      </pc:sldChg>
      <pc:sldChg chg="modTransition modAnim">
        <pc:chgData name="Keith Brazendale" userId="b30416d9-dee6-46a4-b9ce-fb97a80b2e95" providerId="ADAL" clId="{9EFAD1AF-61BC-4D36-9C7F-6E9FA73F2AFA}" dt="2020-03-17T16:37:05.442" v="14"/>
        <pc:sldMkLst>
          <pc:docMk/>
          <pc:sldMk cId="601324179" sldId="772"/>
        </pc:sldMkLst>
      </pc:sldChg>
      <pc:sldChg chg="modTransition modAnim">
        <pc:chgData name="Keith Brazendale" userId="b30416d9-dee6-46a4-b9ce-fb97a80b2e95" providerId="ADAL" clId="{9EFAD1AF-61BC-4D36-9C7F-6E9FA73F2AFA}" dt="2020-03-17T16:40:11.462" v="19"/>
        <pc:sldMkLst>
          <pc:docMk/>
          <pc:sldMk cId="4069759655" sldId="773"/>
        </pc:sldMkLst>
      </pc:sldChg>
      <pc:sldChg chg="modTransition modAnim">
        <pc:chgData name="Keith Brazendale" userId="b30416d9-dee6-46a4-b9ce-fb97a80b2e95" providerId="ADAL" clId="{9EFAD1AF-61BC-4D36-9C7F-6E9FA73F2AFA}" dt="2020-03-17T16:41:42.230" v="24"/>
        <pc:sldMkLst>
          <pc:docMk/>
          <pc:sldMk cId="2482258637" sldId="774"/>
        </pc:sldMkLst>
      </pc:sldChg>
      <pc:sldChg chg="modTransition modAnim">
        <pc:chgData name="Keith Brazendale" userId="b30416d9-dee6-46a4-b9ce-fb97a80b2e95" providerId="ADAL" clId="{9EFAD1AF-61BC-4D36-9C7F-6E9FA73F2AFA}" dt="2020-03-17T16:44:50.955" v="29"/>
        <pc:sldMkLst>
          <pc:docMk/>
          <pc:sldMk cId="129763131" sldId="775"/>
        </pc:sldMkLst>
      </pc:sldChg>
      <pc:sldChg chg="modTransition modAnim">
        <pc:chgData name="Keith Brazendale" userId="b30416d9-dee6-46a4-b9ce-fb97a80b2e95" providerId="ADAL" clId="{9EFAD1AF-61BC-4D36-9C7F-6E9FA73F2AFA}" dt="2020-03-17T16:47:35.499" v="34"/>
        <pc:sldMkLst>
          <pc:docMk/>
          <pc:sldMk cId="862900124" sldId="776"/>
        </pc:sldMkLst>
      </pc:sldChg>
      <pc:sldChg chg="modTransition modAnim">
        <pc:chgData name="Keith Brazendale" userId="b30416d9-dee6-46a4-b9ce-fb97a80b2e95" providerId="ADAL" clId="{9EFAD1AF-61BC-4D36-9C7F-6E9FA73F2AFA}" dt="2020-03-17T17:08:50.837" v="49"/>
        <pc:sldMkLst>
          <pc:docMk/>
          <pc:sldMk cId="1721516453" sldId="777"/>
        </pc:sldMkLst>
      </pc:sldChg>
      <pc:sldChg chg="modTransition modAnim">
        <pc:chgData name="Keith Brazendale" userId="b30416d9-dee6-46a4-b9ce-fb97a80b2e95" providerId="ADAL" clId="{9EFAD1AF-61BC-4D36-9C7F-6E9FA73F2AFA}" dt="2020-03-17T17:12:35.896" v="55"/>
        <pc:sldMkLst>
          <pc:docMk/>
          <pc:sldMk cId="1235337637" sldId="778"/>
        </pc:sldMkLst>
      </pc:sldChg>
      <pc:sldChg chg="modTransition modAnim">
        <pc:chgData name="Keith Brazendale" userId="b30416d9-dee6-46a4-b9ce-fb97a80b2e95" providerId="ADAL" clId="{9EFAD1AF-61BC-4D36-9C7F-6E9FA73F2AFA}" dt="2020-03-17T17:21:31.485" v="71"/>
        <pc:sldMkLst>
          <pc:docMk/>
          <pc:sldMk cId="2529712800" sldId="779"/>
        </pc:sldMkLst>
      </pc:sldChg>
      <pc:sldChg chg="modTransition modAnim">
        <pc:chgData name="Keith Brazendale" userId="b30416d9-dee6-46a4-b9ce-fb97a80b2e95" providerId="ADAL" clId="{9EFAD1AF-61BC-4D36-9C7F-6E9FA73F2AFA}" dt="2020-03-17T16:59:28.481" v="39"/>
        <pc:sldMkLst>
          <pc:docMk/>
          <pc:sldMk cId="1890090612" sldId="781"/>
        </pc:sldMkLst>
      </pc:sldChg>
      <pc:sldChg chg="modTransition modAnim">
        <pc:chgData name="Keith Brazendale" userId="b30416d9-dee6-46a4-b9ce-fb97a80b2e95" providerId="ADAL" clId="{9EFAD1AF-61BC-4D36-9C7F-6E9FA73F2AFA}" dt="2020-03-17T17:03:10.035" v="44"/>
        <pc:sldMkLst>
          <pc:docMk/>
          <pc:sldMk cId="3033764742" sldId="782"/>
        </pc:sldMkLst>
      </pc:sldChg>
      <pc:sldChg chg="modTransition modAnim">
        <pc:chgData name="Keith Brazendale" userId="b30416d9-dee6-46a4-b9ce-fb97a80b2e95" providerId="ADAL" clId="{9EFAD1AF-61BC-4D36-9C7F-6E9FA73F2AFA}" dt="2020-03-17T17:15:44.954" v="61"/>
        <pc:sldMkLst>
          <pc:docMk/>
          <pc:sldMk cId="3493738425" sldId="783"/>
        </pc:sldMkLst>
      </pc:sldChg>
      <pc:sldChg chg="modTransition modAnim">
        <pc:chgData name="Keith Brazendale" userId="b30416d9-dee6-46a4-b9ce-fb97a80b2e95" providerId="ADAL" clId="{9EFAD1AF-61BC-4D36-9C7F-6E9FA73F2AFA}" dt="2020-03-17T17:16:55.641" v="66"/>
        <pc:sldMkLst>
          <pc:docMk/>
          <pc:sldMk cId="2261267700" sldId="784"/>
        </pc:sldMkLst>
      </pc:sldChg>
      <pc:sldChg chg="modTransition modAnim">
        <pc:chgData name="Keith Brazendale" userId="b30416d9-dee6-46a4-b9ce-fb97a80b2e95" providerId="ADAL" clId="{9EFAD1AF-61BC-4D36-9C7F-6E9FA73F2AFA}" dt="2020-03-17T17:25:24.734" v="77"/>
        <pc:sldMkLst>
          <pc:docMk/>
          <pc:sldMk cId="1978772950" sldId="785"/>
        </pc:sldMkLst>
      </pc:sldChg>
      <pc:sldChg chg="modTransition modAnim">
        <pc:chgData name="Keith Brazendale" userId="b30416d9-dee6-46a4-b9ce-fb97a80b2e95" providerId="ADAL" clId="{9EFAD1AF-61BC-4D36-9C7F-6E9FA73F2AFA}" dt="2020-03-17T16:33:41.599" v="8"/>
        <pc:sldMkLst>
          <pc:docMk/>
          <pc:sldMk cId="245108781" sldId="786"/>
        </pc:sldMkLst>
      </pc:sldChg>
      <pc:sldChg chg="modTransition modAnim">
        <pc:chgData name="Keith Brazendale" userId="b30416d9-dee6-46a4-b9ce-fb97a80b2e95" providerId="ADAL" clId="{9EFAD1AF-61BC-4D36-9C7F-6E9FA73F2AFA}" dt="2020-03-17T17:40:12.427" v="92"/>
        <pc:sldMkLst>
          <pc:docMk/>
          <pc:sldMk cId="2016824858" sldId="7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6AD294-E77C-4150-804E-B438D1B35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89DB-BCE3-4825-8D5B-6CE2522339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75DC5-2F4C-43F5-B9BC-5D2D04DF6429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7738B-AC8E-4635-9D9A-C9BA6A634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508A9-1390-4C2E-A684-733F33888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DF20D-1FB8-4D79-9306-0317EBE9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81DE-2855-421F-B284-A9E7F02C5BB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4F532-C1B8-427F-AE0F-6DA0EB32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Chapters 23 and 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4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06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2CCC-7C0C-482E-9909-ED9C5016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1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6830-2BBE-4ACA-B9EF-66A16FEA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68C3-1BC2-4448-91EB-B0E945F57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407F-406E-47BB-B9DB-97A97C05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EC7B7-300C-4360-82AE-77870E30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DB42-BD98-4008-BFD3-9D599D3D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46DE-A835-41F2-968E-DF7CB473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7FA7-FCDF-4B1D-8953-46ECCB8A3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3941-032C-4A93-9CA5-7E6092C5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19E0-ECFA-4D3A-B200-7EEAA5F4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B2A5A-03C1-4E01-AB61-7EE703FC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818C-FF5B-4C67-8D70-43700AC9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E1DA5-03E8-47EC-83F8-FFC9E9994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C846-64FC-4EA1-A28F-9D9E243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F81F-09ED-4077-825C-99E77F67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A7D5-7263-4E55-8BEB-CCDE620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9070-3954-4B27-9B99-A249261B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7CD8-839A-4F47-AC0C-2B69C0E2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E2031-1C32-4109-97AC-B351F8335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E77D-6105-4F86-AACE-8D8C9FEC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5D046-8677-4886-9FB3-94175F45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69D9-CF56-4003-BFD2-841610A4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51E7-286E-4BBE-97BD-063B464B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85A0F-4B80-42B3-B773-074813CE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FEEA-FBD8-4C46-84AA-93EC37E6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AFABB-CCBC-447B-A3C2-88BA9066A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23FB-0089-4E88-964C-236268F7F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ED218-DF81-4AF8-AF3E-75862B6F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44FDF-D318-4E3B-A62C-1F57748D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1F5E-A08D-4968-86F7-377DD891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1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FD80-66A1-4AFF-A552-0903F4EE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4FDC2-E4C7-4C4B-9AA0-D222E6C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30F49-21FB-4FCB-AC6E-A16D3E46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CE738-913F-473C-B6D6-EDB3C78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7D042-674A-4100-B88D-F20834F0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7D3FD-E12D-4952-A92F-A0039D27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0E48-8523-4508-9CD8-A8B589E0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7039" y="6572079"/>
            <a:ext cx="3942310" cy="365125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en-US"/>
              <a:t>Brazendale | HSC4730 | keith.brazendale@ucf.edu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03E9-4602-4ED7-900B-5E661752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86A0-E342-4377-9579-A99802B28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B96B2-37A5-450C-A627-A40DF9DC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B120-0D14-4159-84B5-DEFC8757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C667-93CC-4F0F-B5E6-CFF3FD2F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F1FCD-DD0A-4A33-93F0-E47FA85A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5AB9-C44F-4F30-8571-D80E598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C9326-C0E7-4334-B9DD-253F1294F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DB17-B7F1-40AD-ACDE-3975A15F2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E6517-E012-4184-A09B-9834675A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2B838-A7B8-409F-9983-06DA9772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40000-620D-4B95-9125-5F25B467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7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E1A7-2B2A-4EBA-8364-65D8559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EA47-5B88-48E9-BF4B-A61143240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7942-2CC3-47FA-AD41-1C36CBD1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E9E-1525-4B47-8C0D-2AEF90C4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F6F9D-78F9-4D61-B44C-40305997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7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482B0-FEBE-4FE8-922E-9F99E1F60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78816-29CF-416B-9AD4-459A18D4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AFAA-5132-4589-A6FC-E55F88D8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8D4E-1C04-44C3-ACA4-54470B8E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EB974-C052-49A7-97EF-78346B9B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0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mailto:keith.brazendale@ucf.edu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99235"/>
            <a:ext cx="337185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F1234C-469D-4C07-9ED4-482036017515}"/>
              </a:ext>
            </a:extLst>
          </p:cNvPr>
          <p:cNvSpPr txBox="1">
            <a:spLocks/>
          </p:cNvSpPr>
          <p:nvPr userDrawn="1"/>
        </p:nvSpPr>
        <p:spPr>
          <a:xfrm>
            <a:off x="1496290" y="6554970"/>
            <a:ext cx="64222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+mj-lt"/>
              </a:rPr>
              <a:t>Keith Brazendale, PhD  |  Applied Health Research Methods: HSC 4730  |  </a:t>
            </a:r>
            <a:r>
              <a:rPr lang="en-US" sz="1100" dirty="0">
                <a:solidFill>
                  <a:srgbClr val="0099FF"/>
                </a:solidFill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keith.brazendale@ucf.edu</a:t>
            </a:r>
            <a:r>
              <a:rPr lang="en-US" sz="1100" dirty="0">
                <a:solidFill>
                  <a:srgbClr val="0099FF"/>
                </a:solidFill>
                <a:latin typeface="+mj-lt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8F07C3-3FB3-470A-BBF9-4C28A76470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14" y="6189406"/>
            <a:ext cx="541100" cy="5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7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C278F-A9C8-4D5D-AB8C-087799DF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F8F8-9FA5-422A-925E-9A2765FF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40DE-4FFC-49B8-841C-E17F426F6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40BA-2B45-4D87-AFB9-A15E1C8C2C7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1DB5-7B93-44B9-84A0-DEF2B5B87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468E-3784-4267-8E43-327B4827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hyperlink" Target="https://about.citiprogram.org/en/homepag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g"/><Relationship Id="rId5" Type="http://schemas.openxmlformats.org/officeDocument/2006/relationships/image" Target="../media/image12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04" y="1485913"/>
            <a:ext cx="5820997" cy="1856006"/>
          </a:xfrm>
        </p:spPr>
        <p:txBody>
          <a:bodyPr>
            <a:normAutofit/>
          </a:bodyPr>
          <a:lstStyle/>
          <a:p>
            <a:r>
              <a:rPr lang="en-US" sz="4800" b="1" dirty="0"/>
              <a:t>Ethics in Research </a:t>
            </a:r>
            <a:endParaRPr lang="en-US" sz="5400" i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D0FA7-5130-4131-9E21-BBC9235634D9}"/>
              </a:ext>
            </a:extLst>
          </p:cNvPr>
          <p:cNvCxnSpPr>
            <a:cxnSpLocks/>
          </p:cNvCxnSpPr>
          <p:nvPr/>
        </p:nvCxnSpPr>
        <p:spPr>
          <a:xfrm>
            <a:off x="1343025" y="2163836"/>
            <a:ext cx="4956057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D161D3D-FD98-4F02-A172-BDF2C9247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56" y="2481585"/>
            <a:ext cx="2819400" cy="2819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BF0976-E409-4283-B724-C12CD5DFE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89" y="3207505"/>
            <a:ext cx="3200400" cy="18002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81108-4DFF-46B6-80EC-51E6826A1E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58" y="2349098"/>
            <a:ext cx="2813831" cy="103449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75C4CB-C078-4E42-8D47-23F242AA3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000"/>
    </mc:Choice>
    <mc:Fallback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B6CBD-5D9A-44D6-B2A9-1B6CBF09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9549" y="340603"/>
            <a:ext cx="4686299" cy="4952492"/>
          </a:xfrm>
        </p:spPr>
        <p:txBody>
          <a:bodyPr>
            <a:normAutofit/>
          </a:bodyPr>
          <a:lstStyle/>
          <a:p>
            <a:r>
              <a:rPr lang="en-US" sz="3200" dirty="0"/>
              <a:t>Cultural Considerations 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Vulnerable Populations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89D6F-5C08-4EAE-BC11-0E79237AC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0" y="397753"/>
            <a:ext cx="4686299" cy="5655156"/>
          </a:xfrm>
        </p:spPr>
        <p:txBody>
          <a:bodyPr/>
          <a:lstStyle/>
          <a:p>
            <a:r>
              <a:rPr lang="en-US" dirty="0"/>
              <a:t>A research protocol must be </a:t>
            </a:r>
            <a:r>
              <a:rPr lang="en-US" dirty="0">
                <a:solidFill>
                  <a:srgbClr val="FF0000"/>
                </a:solidFill>
              </a:rPr>
              <a:t>appropriate</a:t>
            </a:r>
            <a:r>
              <a:rPr lang="en-US" dirty="0"/>
              <a:t> to the culture or cultures of the expected study participants.</a:t>
            </a:r>
          </a:p>
          <a:p>
            <a:r>
              <a:rPr lang="en-US" dirty="0"/>
              <a:t>It may be helpful to have a </a:t>
            </a:r>
            <a:r>
              <a:rPr lang="en-US" dirty="0">
                <a:solidFill>
                  <a:srgbClr val="FF0000"/>
                </a:solidFill>
              </a:rPr>
              <a:t>local advisory board</a:t>
            </a:r>
            <a:r>
              <a:rPr lang="en-US" dirty="0"/>
              <a:t> facilitate communication between the community and the research team.</a:t>
            </a:r>
          </a:p>
          <a:p>
            <a:r>
              <a:rPr lang="en-US" dirty="0"/>
              <a:t>Children and some adults with cognitive impairments may not be considered competent to make an informed decision.</a:t>
            </a:r>
          </a:p>
          <a:p>
            <a:r>
              <a:rPr lang="en-US" dirty="0"/>
              <a:t>Whenever possible, in addition to having the legal representative’s consent, potential participants should </a:t>
            </a:r>
            <a:r>
              <a:rPr lang="en-US" i="1" dirty="0">
                <a:solidFill>
                  <a:srgbClr val="FF0000"/>
                </a:solidFill>
              </a:rPr>
              <a:t>assent</a:t>
            </a:r>
            <a:r>
              <a:rPr lang="en-US" i="1" dirty="0"/>
              <a:t> </a:t>
            </a:r>
            <a:r>
              <a:rPr lang="en-US" dirty="0"/>
              <a:t>to their own participation.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07B2C-0F00-4CF6-B142-189671FE6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78" y="3552825"/>
            <a:ext cx="3057309" cy="233592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58DAC-5955-4F98-8792-C9CF66320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03" y="4092945"/>
            <a:ext cx="1829497" cy="12001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27AFCD-5805-4492-B9F3-E187EEA91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0" y="870149"/>
            <a:ext cx="2957830" cy="20898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7B1F46-3150-46DA-AA3A-B021930B546D}"/>
              </a:ext>
            </a:extLst>
          </p:cNvPr>
          <p:cNvSpPr/>
          <p:nvPr/>
        </p:nvSpPr>
        <p:spPr>
          <a:xfrm>
            <a:off x="1810068" y="1262393"/>
            <a:ext cx="2743200" cy="138499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“culture” refers to everything that defines and distinguishes a person including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ethnicity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gender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age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sexual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orientation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language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values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goals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and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life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experiences</a:t>
            </a:r>
            <a:r>
              <a:rPr lang="en-US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sz="14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06F44B-FBC7-4A77-ACF5-36F8E9100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6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0"/>
    </mc:Choice>
    <mc:Fallback>
      <p:transition spd="slow" advClick="0" advTm="2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6455-0323-4CF2-BAD2-4D472574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 Training and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2D69F-E225-45D2-947A-DBF4860C8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‘</a:t>
            </a:r>
            <a:r>
              <a:rPr lang="en-US" i="1" dirty="0"/>
              <a:t>ethics committees</a:t>
            </a:r>
            <a:r>
              <a:rPr lang="en-US" dirty="0"/>
              <a:t>’ usually require everyone who will be in direct contact with research participants and/or their personal data to complete formal research ethics training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hlinkClick r:id="rId4"/>
            </a:endParaRPr>
          </a:p>
          <a:p>
            <a:r>
              <a:rPr lang="en-US" dirty="0">
                <a:solidFill>
                  <a:schemeClr val="tx1"/>
                </a:solidFill>
                <a:hlinkClick r:id="rId4"/>
              </a:rPr>
              <a:t>CITI Program – Collaborative Institutional Training Initiative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80EBD-2F80-486A-AA46-D54701283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587019"/>
            <a:ext cx="2524125" cy="8096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8F7F2-DE47-433A-887B-F93E0F421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25857"/>
            <a:ext cx="3237130" cy="251776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C5BC6B-B944-45E7-8315-52CE5B52D46C}"/>
              </a:ext>
            </a:extLst>
          </p:cNvPr>
          <p:cNvSpPr/>
          <p:nvPr/>
        </p:nvSpPr>
        <p:spPr>
          <a:xfrm>
            <a:off x="4000499" y="44230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“online training program designed to educate faculty and students about issues involving human subject research”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7188A3-63F6-4F42-888D-18030C84B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1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3000"/>
    </mc:Choice>
    <mc:Fallback>
      <p:transition spd="slow" advClick="0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07041-E036-4054-83D5-71C8C357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45378"/>
            <a:ext cx="2875430" cy="4952492"/>
          </a:xfrm>
        </p:spPr>
        <p:txBody>
          <a:bodyPr/>
          <a:lstStyle/>
          <a:p>
            <a:r>
              <a:rPr lang="en-US" dirty="0"/>
              <a:t>Ethics Committees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048DB-C2BD-4EF3-9F95-53D3F12D1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331276"/>
            <a:ext cx="4686299" cy="56551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three primary goals of research ethics committees often called </a:t>
            </a:r>
            <a:r>
              <a:rPr lang="en-US" i="1" dirty="0">
                <a:solidFill>
                  <a:srgbClr val="FF0000"/>
                </a:solidFill>
              </a:rPr>
              <a:t>Institutional Review Boards (IRBs)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/>
              <a:t>are to: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protect</a:t>
            </a:r>
            <a:r>
              <a:rPr lang="en-US" dirty="0"/>
              <a:t> the “human subjects” who will participate in research</a:t>
            </a:r>
          </a:p>
          <a:p>
            <a:pPr lvl="0"/>
            <a:r>
              <a:rPr lang="en-US" dirty="0">
                <a:solidFill>
                  <a:srgbClr val="FFC000"/>
                </a:solidFill>
              </a:rPr>
              <a:t>protect</a:t>
            </a:r>
            <a:r>
              <a:rPr lang="en-US" dirty="0"/>
              <a:t> researchers by preventing them from engaging in activities that could cause harm</a:t>
            </a:r>
          </a:p>
          <a:p>
            <a:pPr lvl="0"/>
            <a:r>
              <a:rPr lang="en-US" dirty="0"/>
              <a:t>legally </a:t>
            </a:r>
            <a:r>
              <a:rPr lang="en-US" dirty="0">
                <a:solidFill>
                  <a:srgbClr val="FFC000"/>
                </a:solidFill>
              </a:rPr>
              <a:t>protect</a:t>
            </a:r>
            <a:r>
              <a:rPr lang="en-US" dirty="0"/>
              <a:t> the researcher’s institution from the liability that could occur as a result of research activities.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9BFE98-57CE-429C-B139-C01433ECE564}"/>
              </a:ext>
            </a:extLst>
          </p:cNvPr>
          <p:cNvSpPr/>
          <p:nvPr/>
        </p:nvSpPr>
        <p:spPr>
          <a:xfrm>
            <a:off x="251853" y="3260996"/>
            <a:ext cx="3514725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FFC000"/>
                </a:solidFill>
              </a:rPr>
              <a:t>Day-to-day tasks of IRBs…</a:t>
            </a:r>
          </a:p>
          <a:p>
            <a:pPr lvl="0"/>
            <a:r>
              <a:rPr lang="en-US" dirty="0"/>
              <a:t>1) Review new and revised research protocols</a:t>
            </a:r>
          </a:p>
          <a:p>
            <a:pPr lvl="0"/>
            <a:r>
              <a:rPr lang="en-US" dirty="0"/>
              <a:t>2) Approve or disapprove protocols</a:t>
            </a:r>
          </a:p>
          <a:p>
            <a:pPr lvl="0"/>
            <a:r>
              <a:rPr lang="en-US" dirty="0"/>
              <a:t>3) Ensure informed consent is documented</a:t>
            </a:r>
          </a:p>
          <a:p>
            <a:pPr lvl="0"/>
            <a:r>
              <a:rPr lang="en-US" dirty="0"/>
              <a:t>4) Conduct continuing review of long-term research projects.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516B2-0F8C-4FA6-A058-FC3731FF1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7" y="1730166"/>
            <a:ext cx="2428874" cy="9887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17597-1534-484C-8EC6-74837C01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0" y="4851320"/>
            <a:ext cx="4509037" cy="718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373E6E-BE5E-452A-A190-E376CFBDA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3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0"/>
    </mc:Choice>
    <mc:Fallback>
      <p:transition spd="slow" advClick="0" advTm="1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CBFC-A252-463A-8689-4F1E36C5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4025" y="235828"/>
            <a:ext cx="5924550" cy="4952492"/>
          </a:xfrm>
        </p:spPr>
        <p:txBody>
          <a:bodyPr/>
          <a:lstStyle/>
          <a:p>
            <a:r>
              <a:rPr lang="en-US" dirty="0"/>
              <a:t>IRBs may request…</a:t>
            </a:r>
          </a:p>
        </p:txBody>
      </p:sp>
      <p:pic>
        <p:nvPicPr>
          <p:cNvPr id="4" name="Picture 3" descr="24-1-1.jpg">
            <a:extLst>
              <a:ext uri="{FF2B5EF4-FFF2-40B4-BE49-F238E27FC236}">
                <a16:creationId xmlns:a16="http://schemas.microsoft.com/office/drawing/2014/main" id="{EAFC6178-BC02-4EC5-855D-120AB9B4EE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181" y="854397"/>
            <a:ext cx="4355319" cy="558505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Picture 4" descr="24-1-2.jpg">
            <a:extLst>
              <a:ext uri="{FF2B5EF4-FFF2-40B4-BE49-F238E27FC236}">
                <a16:creationId xmlns:a16="http://schemas.microsoft.com/office/drawing/2014/main" id="{EDF5768F-50AA-4060-9CB8-F9ED3B93DB0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7402" y="854397"/>
            <a:ext cx="4483417" cy="558505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386A5-F89F-44B1-B459-92AAF777C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3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0"/>
    </mc:Choice>
    <mc:Fallback>
      <p:transition spd="slow" advClick="0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-1-3.jpg">
            <a:extLst>
              <a:ext uri="{FF2B5EF4-FFF2-40B4-BE49-F238E27FC236}">
                <a16:creationId xmlns:a16="http://schemas.microsoft.com/office/drawing/2014/main" id="{17B296C7-5F5D-4BF3-90EF-C8D1507F7A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680" y="1270452"/>
            <a:ext cx="7406640" cy="45083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7610DF-5E40-40AE-9B7C-2559AF52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62125" y="407278"/>
            <a:ext cx="5924550" cy="4952492"/>
          </a:xfrm>
        </p:spPr>
        <p:txBody>
          <a:bodyPr/>
          <a:lstStyle/>
          <a:p>
            <a:r>
              <a:rPr lang="en-US" dirty="0"/>
              <a:t>IRBs may request…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E64028-50F7-46C5-81FE-4DBB86EB0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6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000"/>
    </mc:Choice>
    <mc:Fallback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23EE7B-E8B5-423C-9D9C-C4ECDA615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508"/>
            <a:ext cx="7144875" cy="49524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B6B5AC-6137-44DA-8D57-CC5B032B2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23" y="502528"/>
            <a:ext cx="3380256" cy="4952492"/>
          </a:xfrm>
        </p:spPr>
        <p:txBody>
          <a:bodyPr/>
          <a:lstStyle/>
          <a:p>
            <a:r>
              <a:rPr lang="en-US" dirty="0"/>
              <a:t>Review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CC86-212A-44BB-B97E-628BB7898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2" y="645404"/>
            <a:ext cx="5153024" cy="1498230"/>
          </a:xfr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Once all application materials have been submitted to a research ethics committee, there are three possible next steps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Exempt, Expedited or Full Review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67917-AEAE-413A-BE76-232CE9B9C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1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5000"/>
    </mc:Choice>
    <mc:Fallback>
      <p:transition spd="slow" advClick="0" advTm="1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8660-FA2E-4863-9AB8-58BFDABF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44" y="378566"/>
            <a:ext cx="3951756" cy="4952492"/>
          </a:xfrm>
        </p:spPr>
        <p:txBody>
          <a:bodyPr/>
          <a:lstStyle/>
          <a:p>
            <a:r>
              <a:rPr lang="en-US" sz="3600" dirty="0"/>
              <a:t>Conflicts of Interest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14CA4-361F-4F0F-B8B3-37E0D1280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700" y="473816"/>
            <a:ext cx="4686299" cy="5655156"/>
          </a:xfrm>
        </p:spPr>
        <p:txBody>
          <a:bodyPr/>
          <a:lstStyle/>
          <a:p>
            <a:r>
              <a:rPr lang="en-US" dirty="0"/>
              <a:t>When a financial or other relationship (personal relationships, board membership, or others) could bias the design, conduct, or reporting of the study, the potential conflict of interest (COI) </a:t>
            </a:r>
            <a:r>
              <a:rPr lang="en-US" dirty="0">
                <a:solidFill>
                  <a:srgbClr val="FF0000"/>
                </a:solidFill>
              </a:rPr>
              <a:t>must be disclosed</a:t>
            </a:r>
            <a:r>
              <a:rPr lang="en-US" dirty="0"/>
              <a:t>.</a:t>
            </a:r>
          </a:p>
          <a:p>
            <a:r>
              <a:rPr lang="en-US" dirty="0"/>
              <a:t>The disclosure of a potential COI is not an admission of bias, but it is an important assurance of </a:t>
            </a:r>
            <a:r>
              <a:rPr lang="en-US" dirty="0">
                <a:solidFill>
                  <a:srgbClr val="FF0000"/>
                </a:solidFill>
              </a:rPr>
              <a:t>transparency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A669D-3DA0-4498-9EAF-FF4FC55CB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9" y="1526942"/>
            <a:ext cx="3846866" cy="306467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DEC44-E73E-4A51-AE5F-EA150D768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16" y="3801620"/>
            <a:ext cx="2557462" cy="257423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6AE048-DE7B-4BF2-A82F-CA60C2B29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7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0"/>
    </mc:Choice>
    <mc:Fallback>
      <p:transition spd="slow" advClick="0" advTm="1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18384E-F157-45A0-96B2-42AF6987F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5" y="3429000"/>
            <a:ext cx="2560460" cy="2560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454903"/>
            <a:ext cx="3446930" cy="4952492"/>
          </a:xfrm>
        </p:spPr>
        <p:txBody>
          <a:bodyPr>
            <a:normAutofit/>
          </a:bodyPr>
          <a:lstStyle/>
          <a:p>
            <a:r>
              <a:rPr lang="en-US" sz="4000" dirty="0"/>
              <a:t>Ethical Considerations: </a:t>
            </a:r>
            <a:r>
              <a:rPr lang="en-US" sz="4000" dirty="0">
                <a:solidFill>
                  <a:srgbClr val="FF0000"/>
                </a:solidFill>
              </a:rPr>
              <a:t>Experimental/ Intervention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Intervention</a:t>
            </a:r>
            <a:r>
              <a:rPr lang="en-US" dirty="0"/>
              <a:t> studies raise special ethical concerns because the researcher is assigning participants to exposures.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Equipoise</a:t>
            </a:r>
            <a:r>
              <a:rPr lang="en-US" dirty="0"/>
              <a:t>: An experiment should only be conducted when there is </a:t>
            </a:r>
            <a:r>
              <a:rPr lang="en-US" dirty="0">
                <a:solidFill>
                  <a:srgbClr val="FF0000"/>
                </a:solidFill>
              </a:rPr>
              <a:t>genuine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uncertainty</a:t>
            </a:r>
            <a:r>
              <a:rPr lang="en-US" dirty="0"/>
              <a:t> about the outcome.</a:t>
            </a:r>
            <a:endParaRPr lang="en-US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746E12-D468-473F-959D-60190D32F335}"/>
              </a:ext>
            </a:extLst>
          </p:cNvPr>
          <p:cNvSpPr/>
          <p:nvPr/>
        </p:nvSpPr>
        <p:spPr>
          <a:xfrm>
            <a:off x="3886200" y="3462865"/>
            <a:ext cx="4754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“provides the ethical basis for medical research that involves assigning patients to different treatment arms of a clinical trial”.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4F034C1-6BE0-421B-9224-4122A0DA60B0}"/>
              </a:ext>
            </a:extLst>
          </p:cNvPr>
          <p:cNvSpPr/>
          <p:nvPr/>
        </p:nvSpPr>
        <p:spPr>
          <a:xfrm>
            <a:off x="5948922" y="3128963"/>
            <a:ext cx="314325" cy="3000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956B7C-7543-4A80-8A9D-377A47DFD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67065"/>
            <a:ext cx="3388574" cy="1880659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871553-529E-4E5A-8F1B-B01B5DCE36BE}"/>
              </a:ext>
            </a:extLst>
          </p:cNvPr>
          <p:cNvSpPr/>
          <p:nvPr/>
        </p:nvSpPr>
        <p:spPr>
          <a:xfrm>
            <a:off x="-182094" y="4056264"/>
            <a:ext cx="4754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Standard Care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</a:rPr>
              <a:t>or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</a:rPr>
              <a:t>Treatment</a:t>
            </a:r>
            <a:endParaRPr lang="en-US" sz="28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222B24-6070-4F57-87A1-342F3E4FE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9000"/>
    </mc:Choice>
    <mc:Fallback>
      <p:transition spd="slow" advClick="0" advTm="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483478"/>
            <a:ext cx="2875430" cy="4952492"/>
          </a:xfrm>
        </p:spPr>
        <p:txBody>
          <a:bodyPr>
            <a:normAutofit/>
          </a:bodyPr>
          <a:lstStyle/>
          <a:p>
            <a:r>
              <a:rPr lang="en-US" sz="4000" dirty="0"/>
              <a:t>Example</a:t>
            </a:r>
          </a:p>
        </p:txBody>
      </p:sp>
      <p:pic>
        <p:nvPicPr>
          <p:cNvPr id="5" name="Picture 4" descr="12-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0120" y="1345830"/>
            <a:ext cx="7223760" cy="488940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0487F9-6B3C-4FF7-B3B6-1B6DE3BD4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AA39-13F4-49BA-A544-21FC0C67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4261" y="100522"/>
            <a:ext cx="4892087" cy="4952492"/>
          </a:xfrm>
        </p:spPr>
        <p:txBody>
          <a:bodyPr/>
          <a:lstStyle/>
          <a:p>
            <a:r>
              <a:rPr lang="en-US" dirty="0"/>
              <a:t>Ethics in action…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0731B-48E4-43FA-AECB-B38CEBC18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95" y="777889"/>
            <a:ext cx="5229225" cy="1732381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1BF13-56A6-4AA9-AB4B-DEC8F7CDD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527" y="2362953"/>
            <a:ext cx="4110037" cy="149917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C51A05-CD83-418F-94E3-BD817BD50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95" y="4295777"/>
            <a:ext cx="8143875" cy="157162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7329D3-73E6-418A-AE3F-31D8CB449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27" y="2834052"/>
            <a:ext cx="4116514" cy="120454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0A19C7-7E07-4E8F-91EB-0001C17FF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2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0"/>
    </mc:Choice>
    <mc:Fallback>
      <p:transition spd="slow" advClick="0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EF0529-886E-4E9D-B9D6-381BB852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31" y="1286510"/>
            <a:ext cx="4852670" cy="5354955"/>
          </a:xfrm>
        </p:spPr>
        <p:txBody>
          <a:bodyPr>
            <a:norm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Nuremburg Code</a:t>
            </a:r>
            <a:r>
              <a:rPr lang="en-US" sz="1800" dirty="0">
                <a:solidFill>
                  <a:srgbClr val="FF0000"/>
                </a:solidFill>
              </a:rPr>
              <a:t> (1947): </a:t>
            </a:r>
            <a:r>
              <a:rPr lang="en-US" sz="1800" dirty="0"/>
              <a:t>mandated </a:t>
            </a:r>
            <a:r>
              <a:rPr lang="en-US" sz="1800" i="1" dirty="0"/>
              <a:t>voluntary consent </a:t>
            </a:r>
            <a:r>
              <a:rPr lang="en-US" sz="1800" dirty="0"/>
              <a:t>for experimental studies of humans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Declaration of Helsinki</a:t>
            </a:r>
            <a:r>
              <a:rPr lang="en-US" sz="1800" dirty="0">
                <a:solidFill>
                  <a:srgbClr val="FF0000"/>
                </a:solidFill>
              </a:rPr>
              <a:t> (1964): </a:t>
            </a:r>
            <a:r>
              <a:rPr lang="en-US" sz="1800" dirty="0"/>
              <a:t>written by the World Medical Association to provide guidelines for physicians conducting clinical trials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Belmont Report</a:t>
            </a:r>
            <a:r>
              <a:rPr lang="en-US" sz="1800" dirty="0">
                <a:solidFill>
                  <a:srgbClr val="FF0000"/>
                </a:solidFill>
              </a:rPr>
              <a:t> (1979): </a:t>
            </a:r>
            <a:r>
              <a:rPr lang="en-US" sz="1800" dirty="0"/>
              <a:t>published by the U.S. National Commission for the Protection of Human Subjects of Biomedical and Behavioral Research to define key research principles and is a foundational document for the current U.S. federal policy for protecting human research participants (the ‘</a:t>
            </a:r>
            <a:r>
              <a:rPr lang="en-US" sz="1800" i="1" dirty="0"/>
              <a:t>Common Rule’</a:t>
            </a:r>
            <a:r>
              <a:rPr lang="en-US" sz="1800" dirty="0"/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1549A2-7F6F-409A-A59B-301103A31D56}"/>
              </a:ext>
            </a:extLst>
          </p:cNvPr>
          <p:cNvSpPr txBox="1">
            <a:spLocks/>
          </p:cNvSpPr>
          <p:nvPr/>
        </p:nvSpPr>
        <p:spPr>
          <a:xfrm>
            <a:off x="0" y="431922"/>
            <a:ext cx="3794760" cy="63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Key Milestones…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581EDD-2049-4DEC-A6C0-7AE983C0E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315" y="228477"/>
            <a:ext cx="3714904" cy="23520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2AF4A-8F7D-4808-A06D-B96B6BCAE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72" y="2456561"/>
            <a:ext cx="2175063" cy="12325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F68A4-2E43-4F31-A158-072EE8229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15" y="3689097"/>
            <a:ext cx="3000375" cy="13525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4FF11E-AC45-4A08-821F-AC0C1028C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0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1000"/>
    </mc:Choice>
    <mc:Fallback>
      <p:transition spd="slow" advClick="0" advTm="1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E714-93FF-48BA-AC94-514EBAF17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 from the past…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1F60C-CE86-4962-8B04-8E1C3EB48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Public Health Service Syphilis Study (1932-1972) – Tuskegee</a:t>
            </a:r>
          </a:p>
          <a:p>
            <a:endParaRPr lang="en-US" dirty="0"/>
          </a:p>
          <a:p>
            <a:r>
              <a:rPr lang="en-US" dirty="0"/>
              <a:t>Purpose – safe and effective</a:t>
            </a:r>
            <a:br>
              <a:rPr lang="en-US" dirty="0"/>
            </a:br>
            <a:r>
              <a:rPr lang="en-US" dirty="0"/>
              <a:t>means of treating syphilis</a:t>
            </a:r>
          </a:p>
          <a:p>
            <a:endParaRPr lang="en-US" dirty="0"/>
          </a:p>
          <a:p>
            <a:r>
              <a:rPr lang="en-US" dirty="0"/>
              <a:t>Control subjects denied treatments</a:t>
            </a:r>
          </a:p>
          <a:p>
            <a:endParaRPr lang="en-US" dirty="0"/>
          </a:p>
          <a:p>
            <a:r>
              <a:rPr lang="en-US" dirty="0"/>
              <a:t>28 deaths, 100 cases of disability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D59AB-4138-4004-93A0-CBDA2785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6667" t="25000" r="10833" b="6250"/>
          <a:stretch>
            <a:fillRect/>
          </a:stretch>
        </p:blipFill>
        <p:spPr bwMode="auto">
          <a:xfrm>
            <a:off x="838812" y="2036053"/>
            <a:ext cx="2493818" cy="36576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EE871F-54FD-4D4B-8989-7ACB4CC81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0"/>
    </mc:Choice>
    <mc:Fallback>
      <p:transition spd="slow" advClick="0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EF0529-886E-4E9D-B9D6-381BB852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15" y="2329526"/>
            <a:ext cx="7903210" cy="5354955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Respect </a:t>
            </a:r>
            <a:r>
              <a:rPr lang="en-US" sz="2400" dirty="0">
                <a:solidFill>
                  <a:schemeClr val="tx1"/>
                </a:solidFill>
              </a:rPr>
              <a:t>for persons </a:t>
            </a:r>
            <a:r>
              <a:rPr lang="en-US" sz="2400" dirty="0"/>
              <a:t>is a broad concept that emphasizes voluntariness and </a:t>
            </a:r>
            <a:r>
              <a:rPr lang="en-US" sz="2400" i="1" dirty="0"/>
              <a:t>autonomy.</a:t>
            </a:r>
            <a:endParaRPr lang="en-US" sz="2400" dirty="0"/>
          </a:p>
          <a:p>
            <a:r>
              <a:rPr lang="en-US" sz="2400" i="1" dirty="0">
                <a:solidFill>
                  <a:srgbClr val="FF0000"/>
                </a:solidFill>
              </a:rPr>
              <a:t>Beneficence</a:t>
            </a:r>
            <a:r>
              <a:rPr lang="en-US" sz="2400" dirty="0"/>
              <a:t> means that the study should do good; </a:t>
            </a:r>
            <a:r>
              <a:rPr lang="en-US" sz="2400" i="1" dirty="0"/>
              <a:t>nonmaleficence</a:t>
            </a:r>
            <a:r>
              <a:rPr lang="en-US" sz="2400" dirty="0"/>
              <a:t> means that the study should do no harm.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Distributive justice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seeks to ensure that the benefits and burdens of research are equitable.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1549A2-7F6F-409A-A59B-301103A31D56}"/>
              </a:ext>
            </a:extLst>
          </p:cNvPr>
          <p:cNvSpPr txBox="1">
            <a:spLocks/>
          </p:cNvSpPr>
          <p:nvPr/>
        </p:nvSpPr>
        <p:spPr>
          <a:xfrm>
            <a:off x="488315" y="1020431"/>
            <a:ext cx="3794760" cy="63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Key terms…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5EB48-369D-4252-A31F-E56DBE92E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18" y="362022"/>
            <a:ext cx="4014424" cy="180967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D29B43-9754-4955-8052-C20BF1CC0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7000"/>
    </mc:Choice>
    <mc:Fallback>
      <p:transition spd="slow" advClick="0" advTm="1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-1-1.jpg">
            <a:extLst>
              <a:ext uri="{FF2B5EF4-FFF2-40B4-BE49-F238E27FC236}">
                <a16:creationId xmlns:a16="http://schemas.microsoft.com/office/drawing/2014/main" id="{2C494C31-450F-4ED6-A8F3-058E2E15DD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6725" y="196887"/>
            <a:ext cx="4572000" cy="61960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B95C5E-7546-454C-BBC1-3E696E8F80DF}"/>
              </a:ext>
            </a:extLst>
          </p:cNvPr>
          <p:cNvSpPr txBox="1">
            <a:spLocks/>
          </p:cNvSpPr>
          <p:nvPr/>
        </p:nvSpPr>
        <p:spPr>
          <a:xfrm>
            <a:off x="377190" y="330975"/>
            <a:ext cx="3794760" cy="2963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Research Ethics: </a:t>
            </a:r>
            <a:r>
              <a:rPr lang="en-US" sz="4000" dirty="0">
                <a:solidFill>
                  <a:srgbClr val="FF0000"/>
                </a:solidFill>
              </a:rPr>
              <a:t>considerations</a:t>
            </a:r>
          </a:p>
          <a:p>
            <a:pPr algn="l"/>
            <a:endParaRPr lang="en-US" sz="4000" dirty="0"/>
          </a:p>
          <a:p>
            <a:pPr algn="l"/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DDA20-50EC-488F-A517-699E8D837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1812943"/>
            <a:ext cx="3000375" cy="1676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142C4-0940-4A6D-BC38-2F1D20411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9" y="3294912"/>
            <a:ext cx="1717050" cy="113931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C4273-65F5-4B3A-9A57-BED33E58B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4" y="3386230"/>
            <a:ext cx="2150437" cy="196442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00322C-F26C-46CF-901E-E468C45E6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5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5000"/>
    </mc:Choice>
    <mc:Fallback>
      <p:transition spd="slow" advClick="0"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0B95C5E-7546-454C-BBC1-3E696E8F80DF}"/>
              </a:ext>
            </a:extLst>
          </p:cNvPr>
          <p:cNvSpPr txBox="1">
            <a:spLocks/>
          </p:cNvSpPr>
          <p:nvPr/>
        </p:nvSpPr>
        <p:spPr>
          <a:xfrm>
            <a:off x="396239" y="465063"/>
            <a:ext cx="5956936" cy="63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Research Ethics: </a:t>
            </a:r>
            <a:r>
              <a:rPr lang="en-US" sz="4000" dirty="0">
                <a:solidFill>
                  <a:srgbClr val="FF0000"/>
                </a:solidFill>
              </a:rPr>
              <a:t>considerations (cont’d)</a:t>
            </a:r>
          </a:p>
        </p:txBody>
      </p:sp>
      <p:pic>
        <p:nvPicPr>
          <p:cNvPr id="6" name="Picture 5" descr="23-2-1.jpg">
            <a:extLst>
              <a:ext uri="{FF2B5EF4-FFF2-40B4-BE49-F238E27FC236}">
                <a16:creationId xmlns:a16="http://schemas.microsoft.com/office/drawing/2014/main" id="{D329359B-F4C9-4D06-9540-F6402FD436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" y="1104265"/>
            <a:ext cx="7955280" cy="4219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2E2FC-7A34-48E9-B795-1DEE36F63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" y="5090441"/>
            <a:ext cx="2790825" cy="113608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565B05-F11B-4614-BABB-A95F58EE3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5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000"/>
    </mc:Choice>
    <mc:Fallback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6643E-AD49-41C6-B275-7F8C6EAD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73" y="267873"/>
            <a:ext cx="3551703" cy="4952492"/>
          </a:xfrm>
        </p:spPr>
        <p:txBody>
          <a:bodyPr/>
          <a:lstStyle/>
          <a:p>
            <a:pPr algn="l"/>
            <a:r>
              <a:rPr lang="en-US" sz="3600" dirty="0"/>
              <a:t>Research Ethics: </a:t>
            </a:r>
            <a:r>
              <a:rPr lang="en-US" sz="3600" dirty="0">
                <a:solidFill>
                  <a:srgbClr val="FF0000"/>
                </a:solidFill>
              </a:rPr>
              <a:t>considerations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04E8D-07CE-4625-B98A-70B23B92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851" y="347440"/>
            <a:ext cx="4686299" cy="26884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Incentives &amp; Coercion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desire to thank participants must be balanced with the need for participation </a:t>
            </a:r>
            <a:r>
              <a:rPr lang="en-US" dirty="0"/>
              <a:t>and researchers have to be very transparent about what participants will gain from participation in a research study and what they will not gain.</a:t>
            </a:r>
          </a:p>
          <a:p>
            <a:pPr marL="402336" lvl="1" indent="0">
              <a:buNone/>
            </a:pPr>
            <a:endParaRPr lang="en-US" dirty="0"/>
          </a:p>
          <a:p>
            <a:pPr marL="402336" lvl="1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15CE3B-4ED3-49EA-AE97-3D2FBFE954F9}"/>
              </a:ext>
            </a:extLst>
          </p:cNvPr>
          <p:cNvSpPr txBox="1">
            <a:spLocks/>
          </p:cNvSpPr>
          <p:nvPr/>
        </p:nvSpPr>
        <p:spPr>
          <a:xfrm>
            <a:off x="4371976" y="3486150"/>
            <a:ext cx="3800475" cy="2324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Coercion in Research Example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“an investigator might tell a prospective subject that he or she will lose access to needed health services if he or she does not participate in the research.”</a:t>
            </a:r>
          </a:p>
          <a:p>
            <a:pPr marL="402336" lvl="1" indent="0" algn="ctr">
              <a:buFont typeface="Corbel" panose="020B0503020204020204" pitchFamily="34" charset="0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B68F7-9E31-482E-A328-925FCD09CB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8" y="2733692"/>
            <a:ext cx="3403568" cy="191450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D2B66A-829A-4C58-B798-70FA7D659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7000"/>
    </mc:Choice>
    <mc:Fallback>
      <p:transition spd="slow" advClick="0" advTm="1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24010-C06E-474F-A1C4-482395AA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86" y="240964"/>
            <a:ext cx="4156179" cy="4952492"/>
          </a:xfrm>
        </p:spPr>
        <p:txBody>
          <a:bodyPr/>
          <a:lstStyle/>
          <a:p>
            <a:r>
              <a:rPr lang="en-US" dirty="0"/>
              <a:t>Obtaining </a:t>
            </a:r>
            <a:r>
              <a:rPr lang="en-US" b="1" u="sng" dirty="0"/>
              <a:t>Consent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What’s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48F9A-5B3E-4A89-AADC-B747F569E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24" y="4364020"/>
            <a:ext cx="3314699" cy="2686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The lines of communication between researchers and participants must remain </a:t>
            </a:r>
            <a:r>
              <a:rPr lang="en-US" b="1" u="sng" dirty="0">
                <a:solidFill>
                  <a:srgbClr val="FF0000"/>
                </a:solidFill>
              </a:rPr>
              <a:t>open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rgbClr val="FF0000"/>
                </a:solidFill>
              </a:rPr>
              <a:t>during</a:t>
            </a:r>
            <a:r>
              <a:rPr lang="en-US" dirty="0">
                <a:solidFill>
                  <a:srgbClr val="FF0000"/>
                </a:solidFill>
              </a:rPr>
              <a:t> and even </a:t>
            </a:r>
            <a:r>
              <a:rPr lang="en-US" b="1" u="sng" dirty="0">
                <a:solidFill>
                  <a:srgbClr val="FF0000"/>
                </a:solidFill>
              </a:rPr>
              <a:t>after</a:t>
            </a:r>
            <a:r>
              <a:rPr lang="en-US" dirty="0">
                <a:solidFill>
                  <a:srgbClr val="FF0000"/>
                </a:solidFill>
              </a:rPr>
              <a:t> the data collection process.</a:t>
            </a:r>
          </a:p>
        </p:txBody>
      </p:sp>
      <p:pic>
        <p:nvPicPr>
          <p:cNvPr id="4" name="Picture 3" descr="23-3.jpg">
            <a:extLst>
              <a:ext uri="{FF2B5EF4-FFF2-40B4-BE49-F238E27FC236}">
                <a16:creationId xmlns:a16="http://schemas.microsoft.com/office/drawing/2014/main" id="{5EAAA783-EE34-4999-BA26-5892D45BF9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1806" y="240964"/>
            <a:ext cx="4480560" cy="61146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F0F60-7BFA-43A8-BC0B-31601DD28005}"/>
              </a:ext>
            </a:extLst>
          </p:cNvPr>
          <p:cNvSpPr txBox="1">
            <a:spLocks/>
          </p:cNvSpPr>
          <p:nvPr/>
        </p:nvSpPr>
        <p:spPr>
          <a:xfrm>
            <a:off x="161824" y="1477794"/>
            <a:ext cx="4045101" cy="26884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>
                <a:solidFill>
                  <a:srgbClr val="FFC000"/>
                </a:solidFill>
              </a:rPr>
              <a:t>“Informed Consent”</a:t>
            </a:r>
          </a:p>
          <a:p>
            <a:r>
              <a:rPr lang="en-US" i="1" dirty="0"/>
              <a:t>Informed consent</a:t>
            </a:r>
            <a:r>
              <a:rPr lang="en-US" dirty="0"/>
              <a:t> </a:t>
            </a:r>
            <a:r>
              <a:rPr lang="en-US" i="1" dirty="0"/>
              <a:t>statements</a:t>
            </a:r>
            <a:r>
              <a:rPr lang="en-US" dirty="0"/>
              <a:t> provide essential information about research projects to potential research participants so that </a:t>
            </a:r>
            <a:r>
              <a:rPr lang="en-US" b="1" dirty="0"/>
              <a:t>they can make a thoughtful decision</a:t>
            </a:r>
            <a:r>
              <a:rPr lang="en-US" dirty="0"/>
              <a:t> about whether to enroll in a study.</a:t>
            </a:r>
          </a:p>
          <a:p>
            <a:r>
              <a:rPr lang="en-US" dirty="0"/>
              <a:t>The statement must use clear, simple language that the reader understands.</a:t>
            </a:r>
          </a:p>
          <a:p>
            <a:pPr marL="402336" lvl="1" indent="0">
              <a:buFont typeface="Corbel" panose="020B0503020204020204" pitchFamily="34" charset="0"/>
              <a:buNone/>
            </a:pPr>
            <a:endParaRPr lang="en-US" dirty="0"/>
          </a:p>
          <a:p>
            <a:pPr marL="402336" lvl="1" indent="0">
              <a:buFont typeface="Corbel" panose="020B0503020204020204" pitchFamily="34" charset="0"/>
              <a:buNone/>
            </a:pP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427A21-B2DB-48B9-B66C-E7ECE5F20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0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8000"/>
    </mc:Choice>
    <mc:Fallback>
      <p:transition spd="slow" advClick="0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9193-0CAC-4B09-85CF-4B2C5591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569066"/>
            <a:ext cx="3448050" cy="4952492"/>
          </a:xfrm>
        </p:spPr>
        <p:txBody>
          <a:bodyPr/>
          <a:lstStyle/>
          <a:p>
            <a:r>
              <a:rPr lang="en-US" dirty="0"/>
              <a:t>Privacy, Confidentially &amp; Sensitive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9D2C-5775-4D67-AE44-1C6E5BF5E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Privacy</a:t>
            </a:r>
            <a:r>
              <a:rPr lang="en-US" dirty="0"/>
              <a:t> is the assurance that individuals get to choose what information they reveal about themselves.</a:t>
            </a:r>
          </a:p>
          <a:p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/>
              <a:t> is the protection of personal information provided to researchers.</a:t>
            </a:r>
          </a:p>
          <a:p>
            <a:r>
              <a:rPr lang="en-US" dirty="0"/>
              <a:t>Researchers asking questions about </a:t>
            </a:r>
            <a:r>
              <a:rPr lang="en-US" dirty="0">
                <a:solidFill>
                  <a:srgbClr val="FF0000"/>
                </a:solidFill>
              </a:rPr>
              <a:t>sensitive issues </a:t>
            </a:r>
            <a:r>
              <a:rPr lang="en-US" dirty="0"/>
              <a:t>must decide ahead of time how to handle disclosures (such as disclosures of participation in illegal activities).</a:t>
            </a:r>
          </a:p>
          <a:p>
            <a:r>
              <a:rPr lang="en-US" dirty="0"/>
              <a:t>The research team can apply for a </a:t>
            </a:r>
            <a:r>
              <a:rPr lang="en-US" i="1" dirty="0">
                <a:solidFill>
                  <a:srgbClr val="FF0000"/>
                </a:solidFill>
              </a:rPr>
              <a:t>certificate of confidentiality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that protects the identity of participants from being subject to court orders and other legal demands for information.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241AA-73E6-4087-8B1E-CB8406EE44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2380136"/>
            <a:ext cx="3048000" cy="203301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4AEA-AD5E-485A-9EBF-38507E510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50" y="3494576"/>
            <a:ext cx="1717050" cy="113931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F5F6C-826C-488F-AC81-9B88553E3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4618436"/>
            <a:ext cx="1905000" cy="14573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F06961-5EC1-4F32-9AC0-9132B22CC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9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2000"/>
    </mc:Choice>
    <mc:Fallback>
      <p:transition spd="slow" advClick="0" advTm="1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st1">
  <a:themeElements>
    <a:clrScheme name="Custom 2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EAD394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5364</TotalTime>
  <Words>884</Words>
  <Application>Microsoft Office PowerPoint</Application>
  <PresentationFormat>Overhead</PresentationFormat>
  <Paragraphs>75</Paragraphs>
  <Slides>19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Cambria</vt:lpstr>
      <vt:lpstr>Corbel</vt:lpstr>
      <vt:lpstr>Test1</vt:lpstr>
      <vt:lpstr>Custom Design</vt:lpstr>
      <vt:lpstr>Ethics in Research </vt:lpstr>
      <vt:lpstr>PowerPoint Presentation</vt:lpstr>
      <vt:lpstr>Ethics from the past…</vt:lpstr>
      <vt:lpstr>PowerPoint Presentation</vt:lpstr>
      <vt:lpstr>PowerPoint Presentation</vt:lpstr>
      <vt:lpstr>PowerPoint Presentation</vt:lpstr>
      <vt:lpstr>Research Ethics: considerations (cont’d)</vt:lpstr>
      <vt:lpstr>Obtaining Consent:  What’s involved?</vt:lpstr>
      <vt:lpstr>Privacy, Confidentially &amp; Sensitive Issues</vt:lpstr>
      <vt:lpstr>Cultural Considerations       Vulnerable Populations</vt:lpstr>
      <vt:lpstr>Ethic Training and Certification</vt:lpstr>
      <vt:lpstr>Ethics Committees</vt:lpstr>
      <vt:lpstr>IRBs may request…</vt:lpstr>
      <vt:lpstr>IRBs may request…</vt:lpstr>
      <vt:lpstr>Review Process</vt:lpstr>
      <vt:lpstr>Conflicts of Interest</vt:lpstr>
      <vt:lpstr>Ethical Considerations: Experimental/ Intervention studies</vt:lpstr>
      <vt:lpstr>Example</vt:lpstr>
      <vt:lpstr>Ethics in action…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Health Research Methods</dc:title>
  <dc:creator>Kathryn H. Jacobsen</dc:creator>
  <cp:lastModifiedBy>Keith Brazendale</cp:lastModifiedBy>
  <cp:revision>193</cp:revision>
  <dcterms:created xsi:type="dcterms:W3CDTF">2016-03-03T15:13:19Z</dcterms:created>
  <dcterms:modified xsi:type="dcterms:W3CDTF">2020-03-17T17:40:14Z</dcterms:modified>
</cp:coreProperties>
</file>